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1" r:id="rId6"/>
    <p:sldId id="259" r:id="rId7"/>
    <p:sldId id="267" r:id="rId8"/>
    <p:sldId id="268" r:id="rId9"/>
    <p:sldId id="269" r:id="rId10"/>
    <p:sldId id="270" r:id="rId11"/>
    <p:sldId id="261" r:id="rId12"/>
    <p:sldId id="262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63" r:id="rId23"/>
    <p:sldId id="264" r:id="rId24"/>
    <p:sldId id="265" r:id="rId25"/>
    <p:sldId id="26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CA7C-DB3D-4203-A613-180097395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CEFCB-067E-4176-A5F0-5A334F809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D1DCB-05E1-4536-8055-88C43B32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9DCF-0BB5-419F-90C9-B3D3E1E4E8B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A188D-7324-42B1-9693-AAE25E5B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6A71B-803A-42EE-9B69-427B47C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5B62-6339-499A-BED7-C2B5DAEEF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3FE7-843C-48A1-8F9C-160ED756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60E98-445D-4F89-8931-982BC1311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F880-E01F-442D-875D-40291476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9DCF-0BB5-419F-90C9-B3D3E1E4E8B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0339-F2A8-4204-A8CD-7A3EADAF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89E1E-D890-43E0-B4C4-216D41D8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5B62-6339-499A-BED7-C2B5DAEEF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7CDB0-5C64-411B-B9C4-8AF66859A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F747F-B001-497D-8E06-6C40DA292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8D87F-7742-4DE8-BB09-9513DB2F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9DCF-0BB5-419F-90C9-B3D3E1E4E8B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90C8-0985-4274-9EDF-82E04118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E45D-6BE7-4ED1-AB03-382CD915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5B62-6339-499A-BED7-C2B5DAEEF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6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F451-2872-4A40-A43C-960C3807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74E4-E5DF-4D24-A814-80F37CB3E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DF27D-ED66-4D27-A450-FD636663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9DCF-0BB5-419F-90C9-B3D3E1E4E8B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DA476-0887-4DCC-BB3E-77AA3BC9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15FA8-903D-4629-923E-F78BEAC0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5B62-6339-499A-BED7-C2B5DAEEF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3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32F3-F2E9-4BC1-9B68-2EDDD36A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5D322-FF7D-4D71-8BA4-5DEB8B631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897E7-32ED-4B4A-BD43-0BF76DFC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9DCF-0BB5-419F-90C9-B3D3E1E4E8B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EE234-6F85-4669-AA0F-36A08CBD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44FC2-4EF0-4874-A509-709123E5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5B62-6339-499A-BED7-C2B5DAEEF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3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9A0B-D24E-49C6-9C10-3761E3B4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E257-5185-40FC-B56C-2CB1EAE18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59BCB-8580-4E40-AF31-4C5BA5D3C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0CA5-0634-4767-928E-7AF1F0D1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9DCF-0BB5-419F-90C9-B3D3E1E4E8B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F8197-0031-4809-A808-529FD969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E6FBC-8085-4D7F-BF19-BBABD6B9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5B62-6339-499A-BED7-C2B5DAEEF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375E-C195-47D9-A4DF-73C7DA6F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1FD7E-9F5F-4D15-9C5C-DBC35CC13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9EC22-2CED-4EAC-867C-301FD11FA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A5204-E3E5-416A-AEB3-841CFF883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5C422-2327-4E9F-9A5D-20F0AF1D4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506A1-B0CE-4108-94E5-7D23A893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9DCF-0BB5-419F-90C9-B3D3E1E4E8B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41B56-B184-465F-950D-56D87B7C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3EDC2-2A6C-432D-9925-75D7D136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5B62-6339-499A-BED7-C2B5DAEEF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3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2E55-1551-4BB0-BAEE-D221FF33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75A9B-A788-4D6C-875E-271D1A71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9DCF-0BB5-419F-90C9-B3D3E1E4E8B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57330-B7AB-4576-B3C3-C515F76C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E513C-1A76-49AD-A7C4-949734E1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5B62-6339-499A-BED7-C2B5DAEEF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2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78E1E-F728-4EFF-822D-026A8746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9DCF-0BB5-419F-90C9-B3D3E1E4E8B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5EC40-1D56-442D-99AA-68FF28BB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5C066-5187-49C8-BD4A-37E3E70D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5B62-6339-499A-BED7-C2B5DAEEF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7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1AF2-D2AC-4D97-8A9B-7C580AB8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22F10-A057-4CBF-BF2E-4A3991CD8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5C78A-62E7-4C6A-A5F8-9CD5F5081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C53A0-4B54-4DEA-8B8A-7C780B41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9DCF-0BB5-419F-90C9-B3D3E1E4E8B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F1627-70DA-4822-B571-9C2A8523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D5B82-7D2A-4F1B-91B3-9DADC2D5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5B62-6339-499A-BED7-C2B5DAEEF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E4DE-A7CF-42D3-9F56-55C8062ED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3ECBA-39BE-4805-AFFD-80F954D92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249F1-2120-49BB-9118-938AE8457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6632A-D16B-45AB-9181-6462B75F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9DCF-0BB5-419F-90C9-B3D3E1E4E8B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726F5-3AC0-49BF-80EC-3A2775C8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A8FDF-FA12-458D-96F6-70C7FFAC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5B62-6339-499A-BED7-C2B5DAEEF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2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7FE69-489C-4323-A0AD-F96761E6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D12EE-BA46-44B3-BA24-6DFA9A201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3B6C8-AB9F-4415-AB2F-BD4A1378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C9DCF-0BB5-419F-90C9-B3D3E1E4E8B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9816F-742E-47AE-8D61-7D57F9905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8FA60-4C0E-4BFB-A0B8-27645A4C7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E5B62-6339-499A-BED7-C2B5DAEEF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tree-regression" TargetMode="External"/><Relationship Id="rId2" Type="http://schemas.openxmlformats.org/officeDocument/2006/relationships/hyperlink" Target="https://scikit-learn.org/stable/modules/tree.html#tree-classific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270E-7B1B-4B9E-8919-E59CBD6B3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Customer Fraud Transactions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9B671-7D6E-49B0-ADE4-E78E07DAD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SpringBoard</a:t>
            </a:r>
            <a:r>
              <a:rPr lang="en-US" dirty="0"/>
              <a:t> Capstone - I</a:t>
            </a:r>
          </a:p>
        </p:txBody>
      </p:sp>
    </p:spTree>
    <p:extLst>
      <p:ext uri="{BB962C8B-B14F-4D97-AF65-F5344CB8AC3E}">
        <p14:creationId xmlns:p14="http://schemas.microsoft.com/office/powerpoint/2010/main" val="301981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A9F7-6894-490B-96E4-3E9C63CF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– M1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CC43-9D7D-44C6-A74E-684E2255E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M1 is the address match column with True/False/unknown indicator.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7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E147-9019-4B71-9C9B-DD99B6CA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562"/>
            <a:ext cx="105156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 Significance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49AF-FC0F-4806-BED4-4ABDDFE69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5826"/>
            <a:ext cx="10515600" cy="5291137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T-Test: </a:t>
            </a:r>
          </a:p>
          <a:p>
            <a:pPr marL="0" indent="0">
              <a:buNone/>
            </a:pPr>
            <a:r>
              <a:rPr lang="en-US" sz="2500" dirty="0"/>
              <a:t>Calculates the T-test for the means of TWO INDEPENDENT samples of scores. This is a two-sided test for the null hypothesis that 2 independent samples have identical average (expected) values. This test assumes that the populations have identical variances .</a:t>
            </a:r>
          </a:p>
          <a:p>
            <a:r>
              <a:rPr lang="en-US" sz="2500" dirty="0"/>
              <a:t>Chi-Square: </a:t>
            </a:r>
          </a:p>
          <a:p>
            <a:pPr marL="0" indent="0">
              <a:buNone/>
            </a:pPr>
            <a:r>
              <a:rPr lang="en-US" sz="2500" dirty="0"/>
              <a:t>The chi-squared test is used to determine whether there is a significant difference between the expected frequencies and the observed frequencies in one or more categories. ... A chi-squared test can be used to attempt rejection of the null hypothesis that the data are independent</a:t>
            </a:r>
          </a:p>
          <a:p>
            <a:r>
              <a:rPr lang="en-US" sz="2500" dirty="0"/>
              <a:t>Logistic Regression: </a:t>
            </a:r>
          </a:p>
          <a:p>
            <a:pPr marL="0" indent="0">
              <a:buNone/>
            </a:pPr>
            <a:r>
              <a:rPr lang="en-US" sz="2500" dirty="0"/>
              <a:t>Calculates the T-test for the means of more than TWO INDEPENDENT samples of scores. This is a two-sided test for the null hypothesis that 2 independent samples have identical average (expected) values. This test assumes that the populations have identical variances </a:t>
            </a:r>
          </a:p>
        </p:txBody>
      </p:sp>
    </p:spTree>
    <p:extLst>
      <p:ext uri="{BB962C8B-B14F-4D97-AF65-F5344CB8AC3E}">
        <p14:creationId xmlns:p14="http://schemas.microsoft.com/office/powerpoint/2010/main" val="121698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F03A-9A7B-44FE-B7C1-2D2C1D16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Chosen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2697-B1C8-4F95-815E-4FA6A516A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K Nearest Neighbor</a:t>
            </a:r>
          </a:p>
          <a:p>
            <a:r>
              <a:rPr lang="en-US" dirty="0"/>
              <a:t>Naive Bayes</a:t>
            </a:r>
          </a:p>
        </p:txBody>
      </p:sp>
    </p:spTree>
    <p:extLst>
      <p:ext uri="{BB962C8B-B14F-4D97-AF65-F5344CB8AC3E}">
        <p14:creationId xmlns:p14="http://schemas.microsoft.com/office/powerpoint/2010/main" val="31378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71E6-1042-460E-B786-E7FF49DB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DF53-4C42-42E6-A91F-216498F55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/>
          <a:lstStyle/>
          <a:p>
            <a:r>
              <a:rPr lang="en-US" b="1" dirty="0"/>
              <a:t>Decision Trees (DTs)</a:t>
            </a:r>
            <a:r>
              <a:rPr lang="en-US" dirty="0"/>
              <a:t> are a non-parametric supervised learning method used for </a:t>
            </a:r>
            <a:r>
              <a:rPr lang="en-US" dirty="0">
                <a:hlinkClick r:id="rId2"/>
              </a:rPr>
              <a:t>classification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regression</a:t>
            </a:r>
            <a:r>
              <a:rPr lang="en-US" dirty="0"/>
              <a:t>. The goal is to create a model that predicts the value of a target variable by learning simple decision rules inferred from the data features.</a:t>
            </a:r>
          </a:p>
          <a:p>
            <a:r>
              <a:rPr lang="en-US" dirty="0"/>
              <a:t>decision trees learn from data to approximate a sine curve with a set of if-then-else decision rules. The deeper the tree, the more complex the decision rules and the fitter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49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7C90-7C46-491B-ABA2-C576D59B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050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 of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11B78-4B0F-4200-B90E-C85987F28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0149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Simple to understand and to interpret. Trees can be </a:t>
            </a:r>
            <a:r>
              <a:rPr lang="en-US" dirty="0" err="1"/>
              <a:t>visualised</a:t>
            </a:r>
            <a:r>
              <a:rPr lang="en-US" dirty="0"/>
              <a:t>.</a:t>
            </a:r>
          </a:p>
          <a:p>
            <a:r>
              <a:rPr lang="en-US" dirty="0"/>
              <a:t>Requires little data preparation. Other techniques often require data </a:t>
            </a:r>
            <a:r>
              <a:rPr lang="en-US" dirty="0" err="1"/>
              <a:t>normalisation</a:t>
            </a:r>
            <a:r>
              <a:rPr lang="en-US" dirty="0"/>
              <a:t>, dummy variables need to be created and blank values to be removed. Note however that this module does not support missing values.</a:t>
            </a:r>
          </a:p>
          <a:p>
            <a:r>
              <a:rPr lang="en-US" dirty="0"/>
              <a:t>The cost of using the tree (i.e., predicting data) is logarithmic in the number of data points used to train the tree.</a:t>
            </a:r>
          </a:p>
          <a:p>
            <a:r>
              <a:rPr lang="en-US" dirty="0"/>
              <a:t>Able to handle both numerical and categorical data. Other techniques are usually </a:t>
            </a:r>
            <a:r>
              <a:rPr lang="en-US" dirty="0" err="1"/>
              <a:t>specialised</a:t>
            </a:r>
            <a:r>
              <a:rPr lang="en-US" dirty="0"/>
              <a:t> in </a:t>
            </a:r>
            <a:r>
              <a:rPr lang="en-US" dirty="0" err="1"/>
              <a:t>analysing</a:t>
            </a:r>
            <a:r>
              <a:rPr lang="en-US" dirty="0"/>
              <a:t> datasets that have only one type of variable. </a:t>
            </a:r>
          </a:p>
          <a:p>
            <a:r>
              <a:rPr lang="en-US" dirty="0"/>
              <a:t>Able to handle multi-output problems.</a:t>
            </a:r>
          </a:p>
          <a:p>
            <a:r>
              <a:rPr lang="en-US" dirty="0"/>
              <a:t>Uses a white box model. If a given situation is observable in a model, the explanation for the condition is easily explained by </a:t>
            </a:r>
            <a:r>
              <a:rPr lang="en-US" dirty="0" err="1"/>
              <a:t>boolean</a:t>
            </a:r>
            <a:r>
              <a:rPr lang="en-US" dirty="0"/>
              <a:t> logic. By contrast, in a black box model (e.g., in an artificial neural network), results may be more difficult to interpret.</a:t>
            </a:r>
          </a:p>
          <a:p>
            <a:r>
              <a:rPr lang="en-US" dirty="0"/>
              <a:t>Possible to validate a model using statistical tests. That makes it possible to account for the reliability of the model.</a:t>
            </a:r>
          </a:p>
          <a:p>
            <a:r>
              <a:rPr lang="en-US" dirty="0"/>
              <a:t>Performs well even if its assumptions are somewhat violated by the true model from which the data were generated.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358B-6A0E-4B48-A913-FC7484A9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 dirty="0"/>
              <a:t>Disadvantages of using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171F-2798-4ADA-A3CD-E8307F51B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/>
          <a:lstStyle/>
          <a:p>
            <a:r>
              <a:rPr lang="en-US" dirty="0"/>
              <a:t>Decision-tree learners can create over-complex trees that do not </a:t>
            </a:r>
            <a:r>
              <a:rPr lang="en-US" dirty="0" err="1"/>
              <a:t>generalise</a:t>
            </a:r>
            <a:r>
              <a:rPr lang="en-US" dirty="0"/>
              <a:t> the data well. This is called overfitting. Mechanisms such as pruning (not currently supported), setting the minimum number of samples required at a leaf node or setting the maximum depth of the tree are necessary to avoid this problem.</a:t>
            </a:r>
          </a:p>
          <a:p>
            <a:r>
              <a:rPr lang="en-US" dirty="0"/>
              <a:t>Decision trees can be unstable because small variations in the data might result in a completely different tree being generated. This problem is mitigated by using decision trees within an ensemble.</a:t>
            </a:r>
          </a:p>
          <a:p>
            <a:r>
              <a:rPr lang="en-US" dirty="0"/>
              <a:t>Decision tree learners create biased trees if some classes dominate. It is therefore recommended to balance the dataset prior to fitting with the decision tree.</a:t>
            </a:r>
          </a:p>
        </p:txBody>
      </p:sp>
    </p:spTree>
    <p:extLst>
      <p:ext uri="{BB962C8B-B14F-4D97-AF65-F5344CB8AC3E}">
        <p14:creationId xmlns:p14="http://schemas.microsoft.com/office/powerpoint/2010/main" val="329366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659E-695F-4600-BD9C-F6BB4740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58375" cy="749300"/>
          </a:xfrm>
        </p:spPr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ED70-99A2-4E32-A9D0-D90D43478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825"/>
            <a:ext cx="10515600" cy="4910138"/>
          </a:xfrm>
        </p:spPr>
        <p:txBody>
          <a:bodyPr/>
          <a:lstStyle/>
          <a:p>
            <a:r>
              <a:rPr lang="en-US" dirty="0"/>
              <a:t>A random forest is a meta estimator that fits a number of decision tree classifiers on various sub-samples of the dataset and uses averaging to improve the predictive accuracy and control over-fitting. The sub-sample size is always the same as the original input sample size but the samples are drawn with replacement.</a:t>
            </a:r>
          </a:p>
          <a:p>
            <a:r>
              <a:rPr lang="en-US" dirty="0"/>
              <a:t>Parameters used: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46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7D10-1D89-42EC-B466-F3D00386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91725" cy="796925"/>
          </a:xfrm>
        </p:spPr>
        <p:txBody>
          <a:bodyPr/>
          <a:lstStyle/>
          <a:p>
            <a:r>
              <a:rPr lang="en-US" dirty="0"/>
              <a:t>Advantages of 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CAAF-2522-492B-AF8E-FE94451D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4948238"/>
          </a:xfrm>
        </p:spPr>
        <p:txBody>
          <a:bodyPr/>
          <a:lstStyle/>
          <a:p>
            <a:r>
              <a:rPr lang="en-US" dirty="0"/>
              <a:t>Random forests is considered as a highly accurate and robust method because of the number of decision trees participating in the process.</a:t>
            </a:r>
          </a:p>
          <a:p>
            <a:r>
              <a:rPr lang="en-US" dirty="0"/>
              <a:t>It does not suffer from the overfitting problem. The main reason is that it takes the average of all the predictions, which cancels out the biases.</a:t>
            </a:r>
          </a:p>
          <a:p>
            <a:r>
              <a:rPr lang="en-US" dirty="0"/>
              <a:t>The algorithm can be used in both classification and regression problems.</a:t>
            </a:r>
          </a:p>
          <a:p>
            <a:r>
              <a:rPr lang="en-US" dirty="0"/>
              <a:t>Random forests can also handle missing values. There are two ways to handle these: using median values to replace continuous variables, and computing the proximity-weighted average of missing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27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A7BB-4F01-4964-A002-2B239432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96475" cy="730250"/>
          </a:xfrm>
        </p:spPr>
        <p:txBody>
          <a:bodyPr/>
          <a:lstStyle/>
          <a:p>
            <a:r>
              <a:rPr lang="en-US" dirty="0"/>
              <a:t>Disadvantages of 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26906-FE75-48DD-9C08-0B424F169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875"/>
            <a:ext cx="10515600" cy="4891088"/>
          </a:xfrm>
        </p:spPr>
        <p:txBody>
          <a:bodyPr/>
          <a:lstStyle/>
          <a:p>
            <a:r>
              <a:rPr lang="en-US" dirty="0"/>
              <a:t>Random forests is slow in generating predictions because it has multiple decision trees. Whenever it makes a prediction, all the trees in the forest have to make a prediction for the same given input and then perform voting on it. This whole process is time-consuming.</a:t>
            </a:r>
          </a:p>
          <a:p>
            <a:r>
              <a:rPr lang="en-US" dirty="0"/>
              <a:t>The model is difficult to interpret compared to a decision tree, where you can easily make a decision by following the path in the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6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D967-E4A8-492A-824F-53A698AD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63125" cy="749300"/>
          </a:xfrm>
        </p:spPr>
        <p:txBody>
          <a:bodyPr/>
          <a:lstStyle/>
          <a:p>
            <a:r>
              <a:rPr lang="en-US" dirty="0"/>
              <a:t>K 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471F7-44B6-4640-95B5-504747941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6"/>
            <a:ext cx="10515600" cy="50625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7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75CC-8CE0-4A40-8F47-98D7CDA0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0F17-CB5A-461D-A804-B692B5D77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Statistical Significance</a:t>
            </a:r>
          </a:p>
          <a:p>
            <a:r>
              <a:rPr lang="en-US" dirty="0"/>
              <a:t>ML Model </a:t>
            </a:r>
          </a:p>
          <a:p>
            <a:r>
              <a:rPr lang="en-US" dirty="0"/>
              <a:t>Model Evaluation</a:t>
            </a:r>
          </a:p>
          <a:p>
            <a:r>
              <a:rPr lang="en-US" dirty="0"/>
              <a:t>Model Parameter Tuning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49418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279C-468F-495D-A5A9-416CA9DF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C755-75E4-46D7-AD7A-3CCB9600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1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B7B6-AD85-42FF-8DED-3D3209C7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4B16-BB24-4EB1-B677-5FFC87ECE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59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C18A-50D4-4A39-9776-270EE1F6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D2418-8393-4C15-B6E0-D941A42C8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/>
              <a:t>Confusion Matrix</a:t>
            </a:r>
          </a:p>
          <a:p>
            <a:r>
              <a:rPr lang="en-US" dirty="0"/>
              <a:t>Precision for Correctly Predicting Fraud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18349B-D4AD-40EA-B374-D7CED0555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437665"/>
              </p:ext>
            </p:extLst>
          </p:nvPr>
        </p:nvGraphicFramePr>
        <p:xfrm>
          <a:off x="1489075" y="354859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416891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95735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77087357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522968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 Post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79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630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74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9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451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24D5-C837-46FC-9940-57BE6E0D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66A1-8A6A-4AC3-BC14-B1EEACABA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GridSearch</a:t>
            </a:r>
            <a:r>
              <a:rPr lang="en-US" dirty="0"/>
              <a:t> CV – Decision Tree</a:t>
            </a:r>
          </a:p>
          <a:p>
            <a:r>
              <a:rPr lang="en-US" dirty="0" err="1"/>
              <a:t>GridSearch</a:t>
            </a:r>
            <a:r>
              <a:rPr lang="en-US" dirty="0"/>
              <a:t> CV – Random Forest</a:t>
            </a:r>
          </a:p>
          <a:p>
            <a:r>
              <a:rPr lang="en-US" dirty="0" err="1"/>
              <a:t>GridSearch</a:t>
            </a:r>
            <a:r>
              <a:rPr lang="en-US" dirty="0"/>
              <a:t> CV – KNN</a:t>
            </a:r>
          </a:p>
        </p:txBody>
      </p:sp>
    </p:spTree>
    <p:extLst>
      <p:ext uri="{BB962C8B-B14F-4D97-AF65-F5344CB8AC3E}">
        <p14:creationId xmlns:p14="http://schemas.microsoft.com/office/powerpoint/2010/main" val="3645103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C24A-05AD-4F73-99C9-F2A5937D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2127D-62CD-4F2B-A68E-EAE1E96B1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72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DA27-4497-4803-8581-46B48398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A8B5-EF1B-4F03-ABD8-52ED96396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2BB0-9528-4CE9-AF65-C0E50AC1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1EF3D-F9A5-4F86-9E23-8703DEA98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576"/>
            <a:ext cx="10515600" cy="50053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model will help in detecting fraud or non fraud transactions which will help reduce the fraudulent transactions in future by implementing fraudulent transaction alerts perform more in-depth research towards this subject and will look for more efficient ways so that our models  are able to detect more accurately both fraud and non-fraud transactions.</a:t>
            </a:r>
          </a:p>
          <a:p>
            <a:r>
              <a:rPr lang="en-US" dirty="0"/>
              <a:t>The first thing we must do is gather a basic sense of our data. </a:t>
            </a:r>
          </a:p>
          <a:p>
            <a:r>
              <a:rPr lang="en-US" dirty="0"/>
              <a:t>Remember, except for the transaction and amount we don’t know what the other columns are (due to privacy reasons). </a:t>
            </a:r>
          </a:p>
          <a:p>
            <a:r>
              <a:rPr lang="en-US" dirty="0"/>
              <a:t>The only thing we know, is that those columns that are unknown have been scaled already.</a:t>
            </a:r>
          </a:p>
          <a:p>
            <a:r>
              <a:rPr lang="en-US" dirty="0"/>
              <a:t>It is important that credit card companies are able to recognize fraudulent credit card transactions so that customers are not charged for items that they did not purchase.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1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A8A1-D3E4-4B5B-9978-3D3896AF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68D8-6288-4B66-9CA7-658409928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757738"/>
          </a:xfrm>
        </p:spPr>
        <p:txBody>
          <a:bodyPr>
            <a:normAutofit/>
          </a:bodyPr>
          <a:lstStyle/>
          <a:p>
            <a:r>
              <a:rPr lang="en-US" dirty="0"/>
              <a:t>Transaction Amount: 50% of transactions lie below Average.</a:t>
            </a:r>
          </a:p>
          <a:p>
            <a:r>
              <a:rPr lang="en-US" dirty="0"/>
              <a:t>Imbalanced Dataset: 96% of the transactions are not fraud. Around 4% of the transactions are fraud</a:t>
            </a:r>
          </a:p>
          <a:p>
            <a:r>
              <a:rPr lang="en-US" dirty="0"/>
              <a:t>Product Code: Majority of the fraud transactions occurring on product with codes “C”, and “W”.</a:t>
            </a:r>
          </a:p>
          <a:p>
            <a:r>
              <a:rPr lang="en-US" dirty="0"/>
              <a:t>Card4: More than Average Fraud Transactions using Visa, and Mastercard.</a:t>
            </a:r>
          </a:p>
          <a:p>
            <a:r>
              <a:rPr lang="en-US" dirty="0"/>
              <a:t>Card6: Majority of Fraud transactions through Debit card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FED9-E1CA-4DDE-A42A-62E3D50E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testing: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8008-90F6-4FB7-9F12-4EFF9D1D5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950"/>
            <a:ext cx="10515600" cy="50530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dirty="0"/>
              <a:t>If difference between means of two groups is high, P-value &gt; 0.05, it is not significant, fail to reject H0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If difference between means of two groups is low, P-value &lt; 0.05, it is significant – reject H0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If we find that, the difference between two categories, are not significant, the predictive power of this variable to the model will be low.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Statistical Significance: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Statistical significance is the likelihood that the difference in means between fraud transaction and not-fraud transactions is not due to random chance.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001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6248-048F-4B06-92DD-EDF7C963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on Transaction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4032-FBF8-4394-A38A-CEB101217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H0:Null Hypothesis: no difference between mean of fraud Transaction amt and non fraud transaction amount</a:t>
            </a:r>
          </a:p>
          <a:p>
            <a:r>
              <a:rPr lang="en-US" b="1" dirty="0"/>
              <a:t>H1:there is difference between mean of fraud Transaction amt and non fraud transaction amount</a:t>
            </a:r>
          </a:p>
          <a:p>
            <a:r>
              <a:rPr lang="en-US" dirty="0"/>
              <a:t>We choose T-test because, after we used log on the amount, distribution is normal, sample are independent We find the p-value is smaller than 0.05. We reject the null hypothesis. there is difference between amount. We 95%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3FD7-4235-4C53-B01F-42895D90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 on Product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8D249-121F-4B29-AA77-8988A99F5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What the data was</a:t>
            </a:r>
          </a:p>
          <a:p>
            <a:r>
              <a:rPr lang="en-US" dirty="0"/>
              <a:t>What I am trying to achieve with this mode</a:t>
            </a:r>
          </a:p>
          <a:p>
            <a:r>
              <a:rPr lang="en-US" dirty="0"/>
              <a:t>Compare model to baseline</a:t>
            </a:r>
          </a:p>
          <a:p>
            <a:r>
              <a:rPr lang="en-US" dirty="0"/>
              <a:t>Clean up &amp; exploration &amp; outliers</a:t>
            </a:r>
          </a:p>
          <a:p>
            <a:r>
              <a:rPr lang="en-US" dirty="0"/>
              <a:t>How the business can use this model</a:t>
            </a:r>
          </a:p>
          <a:p>
            <a:r>
              <a:rPr lang="en-US" dirty="0"/>
              <a:t>Interesting insight</a:t>
            </a:r>
          </a:p>
          <a:p>
            <a:r>
              <a:rPr lang="en-US" dirty="0"/>
              <a:t>Final recommendation</a:t>
            </a:r>
          </a:p>
          <a:p>
            <a:r>
              <a:rPr lang="en-US" dirty="0"/>
              <a:t>What can be </a:t>
            </a:r>
            <a:r>
              <a:rPr lang="en-US"/>
              <a:t>improved upon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5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678C-8EC0-4FED-8738-F3417C43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 on Card4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46C72-9D30-4DA5-9974-106E933F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5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1CA9-36EB-4652-8094-C732C5B8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4935-E997-406D-9A72-30B77EC85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#distances between (not limited) billing address, mailing address.</a:t>
            </a:r>
          </a:p>
          <a:p>
            <a:r>
              <a:rPr lang="en-US" dirty="0"/>
              <a:t>Difference in Mean and Standard Deviation between Fraud and Non-Fraud distances is (40,48), and (216,244).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2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4733</TotalTime>
  <Words>1316</Words>
  <Application>Microsoft Office PowerPoint</Application>
  <PresentationFormat>Widescreen</PresentationFormat>
  <Paragraphs>116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Predicting Customer Fraud Transactions</vt:lpstr>
      <vt:lpstr>PowerPoint Presentation</vt:lpstr>
      <vt:lpstr>Introduction</vt:lpstr>
      <vt:lpstr>Data Exploration</vt:lpstr>
      <vt:lpstr>Hypothesis testing:  </vt:lpstr>
      <vt:lpstr>Hypothesis Testing on Transaction Amount</vt:lpstr>
      <vt:lpstr>Chi-Square Test on Product Code</vt:lpstr>
      <vt:lpstr>Chi-Square Test on Card4</vt:lpstr>
      <vt:lpstr>Distance 1</vt:lpstr>
      <vt:lpstr>Logistic Regression – M1 </vt:lpstr>
      <vt:lpstr>Statistical Significance </vt:lpstr>
      <vt:lpstr>Machine Learning Model Chosen</vt:lpstr>
      <vt:lpstr>Decision Tree Classifier</vt:lpstr>
      <vt:lpstr>Advantages of Decision Tree</vt:lpstr>
      <vt:lpstr>Disadvantages of using Decision Tree</vt:lpstr>
      <vt:lpstr>Random Forest Classifier</vt:lpstr>
      <vt:lpstr>Advantages of Random Forest Classifier</vt:lpstr>
      <vt:lpstr>Disadvantages of Random Forest Classifier</vt:lpstr>
      <vt:lpstr>K Nearest Neighbor</vt:lpstr>
      <vt:lpstr>PowerPoint Presentation</vt:lpstr>
      <vt:lpstr>PowerPoint Presentation</vt:lpstr>
      <vt:lpstr>Model Evaluation Metrics</vt:lpstr>
      <vt:lpstr>Hyperparameters</vt:lpstr>
      <vt:lpstr>Final Results</vt:lpstr>
      <vt:lpstr>Overall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Fraud Transactions</dc:title>
  <dc:creator>swe kul</dc:creator>
  <cp:lastModifiedBy>swe kul</cp:lastModifiedBy>
  <cp:revision>73</cp:revision>
  <dcterms:created xsi:type="dcterms:W3CDTF">2019-10-26T17:16:03Z</dcterms:created>
  <dcterms:modified xsi:type="dcterms:W3CDTF">2019-11-23T14:43:19Z</dcterms:modified>
</cp:coreProperties>
</file>