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31"/>
  </p:normalViewPr>
  <p:slideViewPr>
    <p:cSldViewPr snapToGrid="0" snapToObjects="1">
      <p:cViewPr varScale="1">
        <p:scale>
          <a:sx n="107" d="100"/>
          <a:sy n="107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9DB97FF-E42A-134B-B790-3607DFA1CA9A}" type="datetimeFigureOut">
              <a:rPr lang="en-US" smtClean="0"/>
              <a:t>7/9/17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4EE82BA-D0D1-CC4B-A85C-7EB1513CB6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B97FF-E42A-134B-B790-3607DFA1CA9A}" type="datetimeFigureOut">
              <a:rPr lang="en-US" smtClean="0"/>
              <a:t>7/9/17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E82BA-D0D1-CC4B-A85C-7EB1513CB6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B97FF-E42A-134B-B790-3607DFA1CA9A}" type="datetimeFigureOut">
              <a:rPr lang="en-US" smtClean="0"/>
              <a:t>7/9/17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E82BA-D0D1-CC4B-A85C-7EB1513CB6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B97FF-E42A-134B-B790-3607DFA1CA9A}" type="datetimeFigureOut">
              <a:rPr lang="en-US" smtClean="0"/>
              <a:t>7/9/17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E82BA-D0D1-CC4B-A85C-7EB1513CB6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B97FF-E42A-134B-B790-3607DFA1CA9A}" type="datetimeFigureOut">
              <a:rPr lang="en-US" smtClean="0"/>
              <a:t>7/9/17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E82BA-D0D1-CC4B-A85C-7EB1513CB6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B97FF-E42A-134B-B790-3607DFA1CA9A}" type="datetimeFigureOut">
              <a:rPr lang="en-US" smtClean="0"/>
              <a:t>7/9/17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E82BA-D0D1-CC4B-A85C-7EB1513CB6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B97FF-E42A-134B-B790-3607DFA1CA9A}" type="datetimeFigureOut">
              <a:rPr lang="en-US" smtClean="0"/>
              <a:t>7/9/17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E82BA-D0D1-CC4B-A85C-7EB1513CB6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B97FF-E42A-134B-B790-3607DFA1CA9A}" type="datetimeFigureOut">
              <a:rPr lang="en-US" smtClean="0"/>
              <a:t>7/9/17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E82BA-D0D1-CC4B-A85C-7EB1513CB6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B97FF-E42A-134B-B790-3607DFA1CA9A}" type="datetimeFigureOut">
              <a:rPr lang="en-US" smtClean="0"/>
              <a:t>7/9/17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E82BA-D0D1-CC4B-A85C-7EB1513CB6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B97FF-E42A-134B-B790-3607DFA1CA9A}" type="datetimeFigureOut">
              <a:rPr lang="en-US" smtClean="0"/>
              <a:t>7/9/17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E82BA-D0D1-CC4B-A85C-7EB1513CB6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B97FF-E42A-134B-B790-3607DFA1CA9A}" type="datetimeFigureOut">
              <a:rPr lang="en-US" smtClean="0"/>
              <a:t>7/9/17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E82BA-D0D1-CC4B-A85C-7EB1513CB6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B97FF-E42A-134B-B790-3607DFA1CA9A}" type="datetimeFigureOut">
              <a:rPr lang="en-US" smtClean="0"/>
              <a:t>7/9/17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E82BA-D0D1-CC4B-A85C-7EB1513CB6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B97FF-E42A-134B-B790-3607DFA1CA9A}" type="datetimeFigureOut">
              <a:rPr lang="en-US" smtClean="0"/>
              <a:t>7/9/17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E82BA-D0D1-CC4B-A85C-7EB1513CB6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B97FF-E42A-134B-B790-3607DFA1CA9A}" type="datetimeFigureOut">
              <a:rPr lang="en-US" smtClean="0"/>
              <a:t>7/9/17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E82BA-D0D1-CC4B-A85C-7EB1513CB6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B97FF-E42A-134B-B790-3607DFA1CA9A}" type="datetimeFigureOut">
              <a:rPr lang="en-US" smtClean="0"/>
              <a:t>7/9/17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E82BA-D0D1-CC4B-A85C-7EB1513CB6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B97FF-E42A-134B-B790-3607DFA1CA9A}" type="datetimeFigureOut">
              <a:rPr lang="en-US" smtClean="0"/>
              <a:t>7/9/17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E82BA-D0D1-CC4B-A85C-7EB1513CB6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B97FF-E42A-134B-B790-3607DFA1CA9A}" type="datetimeFigureOut">
              <a:rPr lang="en-US" smtClean="0"/>
              <a:t>7/9/17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E82BA-D0D1-CC4B-A85C-7EB1513CB6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9DB97FF-E42A-134B-B790-3607DFA1CA9A}" type="datetimeFigureOut">
              <a:rPr lang="en-US" smtClean="0"/>
              <a:t>7/9/17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4EE82BA-D0D1-CC4B-A85C-7EB1513CB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65000"/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8182" y="1757549"/>
            <a:ext cx="9081943" cy="1769422"/>
          </a:xfrm>
        </p:spPr>
        <p:txBody>
          <a:bodyPr/>
          <a:lstStyle/>
          <a:p>
            <a:r>
              <a:rPr lang="de-DE" dirty="0" smtClean="0"/>
              <a:t>Case Study: </a:t>
            </a:r>
            <a:r>
              <a:rPr lang="de-DE" dirty="0" err="1"/>
              <a:t>S</a:t>
            </a:r>
            <a:r>
              <a:rPr lang="de-DE" dirty="0" err="1" smtClean="0"/>
              <a:t>ales</a:t>
            </a:r>
            <a:r>
              <a:rPr lang="de-DE" dirty="0" smtClean="0"/>
              <a:t> </a:t>
            </a:r>
            <a:r>
              <a:rPr lang="de-DE" dirty="0"/>
              <a:t>D</a:t>
            </a:r>
            <a:r>
              <a:rPr lang="de-DE" dirty="0" smtClean="0"/>
              <a:t>rivers </a:t>
            </a:r>
            <a:r>
              <a:rPr lang="de-DE" dirty="0" err="1" smtClean="0"/>
              <a:t>and</a:t>
            </a:r>
            <a:r>
              <a:rPr lang="de-DE" dirty="0"/>
              <a:t> </a:t>
            </a:r>
            <a:r>
              <a:rPr lang="de-DE" dirty="0" smtClean="0"/>
              <a:t>Demand </a:t>
            </a:r>
            <a:r>
              <a:rPr lang="de-DE" dirty="0" err="1"/>
              <a:t>F</a:t>
            </a:r>
            <a:r>
              <a:rPr lang="de-DE" dirty="0" err="1" smtClean="0"/>
              <a:t>orecasting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76995"/>
            <a:ext cx="9144000" cy="1148938"/>
          </a:xfrm>
        </p:spPr>
        <p:txBody>
          <a:bodyPr/>
          <a:lstStyle/>
          <a:p>
            <a:r>
              <a:rPr lang="en-US" smtClean="0"/>
              <a:t>Jake McRoberts</a:t>
            </a:r>
          </a:p>
          <a:p>
            <a:r>
              <a:rPr lang="en-US" smtClean="0"/>
              <a:t>July 9</a:t>
            </a:r>
            <a:r>
              <a:rPr lang="en-US" baseline="30000" smtClean="0"/>
              <a:t>th</a:t>
            </a:r>
            <a:r>
              <a:rPr lang="en-US" smtClean="0"/>
              <a:t>, 2017</a:t>
            </a:r>
          </a:p>
        </p:txBody>
      </p:sp>
    </p:spTree>
    <p:extLst>
      <p:ext uri="{BB962C8B-B14F-4D97-AF65-F5344CB8AC3E}">
        <p14:creationId xmlns:p14="http://schemas.microsoft.com/office/powerpoint/2010/main" val="4033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65000"/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490850"/>
            <a:ext cx="10131425" cy="1456267"/>
          </a:xfrm>
        </p:spPr>
        <p:txBody>
          <a:bodyPr/>
          <a:lstStyle/>
          <a:p>
            <a:r>
              <a:rPr lang="en-US" smtClean="0"/>
              <a:t>Approach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023317"/>
            <a:ext cx="10131425" cy="3649133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Clean, wrangle, and prepare data for analysis and modeling via machine learning.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Explore the data with descriptive statistics and </a:t>
            </a:r>
            <a:r>
              <a:rPr lang="en-US" sz="2000" dirty="0" smtClean="0"/>
              <a:t>plotting.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Create new variables based on my intuition and what the data </a:t>
            </a:r>
            <a:r>
              <a:rPr lang="en-US" sz="2000" dirty="0" smtClean="0"/>
              <a:t>shows.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Perform seasonal decomposition on sales data.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Use machine learning algorithm to predict data based on the original dataset where I split the data into training and testing data. The testing data will serve as the prediction (forecasting) element of the case study.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Evaluate </a:t>
            </a:r>
            <a:r>
              <a:rPr lang="en-US" sz="2000" dirty="0" smtClean="0"/>
              <a:t>performance (iterate back up to #5 if not satisfactory).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Evaluate </a:t>
            </a:r>
            <a:r>
              <a:rPr lang="en-US" sz="2000" dirty="0" smtClean="0"/>
              <a:t>which </a:t>
            </a:r>
            <a:r>
              <a:rPr lang="en-US" sz="2000" dirty="0" smtClean="0"/>
              <a:t>promotion had a larger impact on </a:t>
            </a:r>
            <a:r>
              <a:rPr lang="en-US" sz="2000" dirty="0" smtClean="0"/>
              <a:t>sales.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Make sure approach is </a:t>
            </a:r>
            <a:r>
              <a:rPr lang="en-US" sz="2000" dirty="0" smtClean="0"/>
              <a:t>valid.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429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65000"/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490850"/>
            <a:ext cx="10131425" cy="1456267"/>
          </a:xfrm>
        </p:spPr>
        <p:txBody>
          <a:bodyPr/>
          <a:lstStyle/>
          <a:p>
            <a:r>
              <a:rPr lang="en-US" smtClean="0"/>
              <a:t>Results &amp; Conclusions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1" y="1745676"/>
                <a:ext cx="10131425" cy="4667003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z="2200" dirty="0" smtClean="0"/>
                  <a:t>Seasonal decomposition and machine learning algorithms proved to not fit the data very well </a:t>
                </a:r>
                <a:r>
                  <a:rPr lang="mr-IN" sz="2200" dirty="0" smtClean="0"/>
                  <a:t>–</a:t>
                </a:r>
                <a:r>
                  <a:rPr lang="en-US" sz="2200" dirty="0" smtClean="0"/>
                  <a:t> low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charset="0"/>
                          </a:rPr>
                          <m:t>𝑟</m:t>
                        </m:r>
                      </m:e>
                      <m:sup>
                        <m:r>
                          <a:rPr lang="en-US" sz="22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00" dirty="0" smtClean="0"/>
                  <a:t> values and relatively high mean and median absolute error values in both the training and testing (forecasting) datasets.</a:t>
                </a:r>
              </a:p>
              <a:p>
                <a:pPr lvl="1"/>
                <a:r>
                  <a:rPr lang="en-US" sz="1900" dirty="0" smtClean="0"/>
                  <a:t>Final model: Random Forest </a:t>
                </a:r>
                <a:r>
                  <a:rPr lang="en-US" sz="1900" dirty="0" err="1" smtClean="0"/>
                  <a:t>Regressor</a:t>
                </a:r>
                <a:endParaRPr lang="en-US" sz="1900" dirty="0" smtClean="0"/>
              </a:p>
              <a:p>
                <a:pPr lvl="1"/>
                <a:r>
                  <a:rPr lang="en-US" sz="1900" dirty="0" smtClean="0"/>
                  <a:t>5 features: year, week, </a:t>
                </a:r>
                <a:r>
                  <a:rPr lang="en-US" sz="1900" dirty="0" err="1" smtClean="0"/>
                  <a:t>regular_price</a:t>
                </a:r>
                <a:r>
                  <a:rPr lang="en-US" sz="1900" dirty="0" smtClean="0"/>
                  <a:t>, season, cost</a:t>
                </a:r>
              </a:p>
              <a:p>
                <a:pPr lvl="1"/>
                <a:r>
                  <a:rPr lang="en-US" sz="1900" dirty="0" smtClean="0"/>
                  <a:t>MAE = 44</a:t>
                </a:r>
                <a:r>
                  <a:rPr lang="en-US" sz="1900" dirty="0"/>
                  <a:t>,</a:t>
                </a:r>
                <a:r>
                  <a:rPr lang="en-US" sz="1900" dirty="0" smtClean="0"/>
                  <a:t> MSE = 5578, Median AE = 26,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charset="0"/>
                          </a:rPr>
                          <m:t>𝑟</m:t>
                        </m:r>
                      </m:e>
                      <m:sup>
                        <m:r>
                          <a:rPr lang="en-US" sz="1900" i="1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900" dirty="0" smtClean="0"/>
                  <a:t> = 0.0195210574333</a:t>
                </a:r>
                <a:endParaRPr lang="en-US" sz="1000" dirty="0"/>
              </a:p>
              <a:p>
                <a:r>
                  <a:rPr lang="en-US" sz="2200" dirty="0" smtClean="0"/>
                  <a:t>Reliable sales forecast for coming month(s) is not ready yet </a:t>
                </a:r>
                <a:r>
                  <a:rPr lang="mr-IN" sz="2200" dirty="0" smtClean="0"/>
                  <a:t>–</a:t>
                </a:r>
                <a:r>
                  <a:rPr lang="en-US" sz="2200" dirty="0" smtClean="0"/>
                  <a:t> stay tuned.</a:t>
                </a:r>
              </a:p>
              <a:p>
                <a:r>
                  <a:rPr lang="en-US" sz="2200" dirty="0" smtClean="0"/>
                  <a:t>First pass promotion analysis on the effects on sales showed promo1 (media advertisement) was much more effective at increasing sales than promo2 (in-store events).</a:t>
                </a:r>
              </a:p>
              <a:p>
                <a:endParaRPr lang="en-US" sz="2200" dirty="0" smtClean="0"/>
              </a:p>
              <a:p>
                <a:endParaRPr lang="en-US" sz="2200" dirty="0"/>
              </a:p>
              <a:p>
                <a:endParaRPr lang="en-US" sz="2200" dirty="0" smtClean="0"/>
              </a:p>
              <a:p>
                <a:endParaRPr lang="en-US" sz="1000" dirty="0"/>
              </a:p>
              <a:p>
                <a:r>
                  <a:rPr lang="en-US" sz="2200" dirty="0" smtClean="0"/>
                  <a:t>Many more analyses, comparisons, and machine learning opportunities are within this case study dataset; this was a first pass into what I would iterate on and improve such that my analyses would add value to the business.</a:t>
                </a:r>
                <a:endParaRPr lang="en-US" sz="2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1745676"/>
                <a:ext cx="10131425" cy="4667003"/>
              </a:xfrm>
              <a:blipFill rotWithShape="0">
                <a:blip r:embed="rId2"/>
                <a:stretch>
                  <a:fillRect l="-301" r="-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009224"/>
              </p:ext>
            </p:extLst>
          </p:nvPr>
        </p:nvGraphicFramePr>
        <p:xfrm>
          <a:off x="1996376" y="4504513"/>
          <a:ext cx="726637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2126"/>
                <a:gridCol w="2422126"/>
                <a:gridCol w="2422126"/>
              </a:tblGrid>
              <a:tr h="30354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Promo1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Promo2</a:t>
                      </a:r>
                      <a:endParaRPr lang="en-US" sz="1400" dirty="0" smtClean="0"/>
                    </a:p>
                  </a:txBody>
                  <a:tcPr/>
                </a:tc>
              </a:tr>
              <a:tr h="30354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Mean Sales</a:t>
                      </a:r>
                      <a:r>
                        <a:rPr lang="en-US" sz="1400" baseline="0" dirty="0" smtClean="0"/>
                        <a:t> Difference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+ 37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+ 3</a:t>
                      </a:r>
                      <a:endParaRPr lang="en-US" sz="1400" dirty="0"/>
                    </a:p>
                  </a:txBody>
                  <a:tcPr/>
                </a:tc>
              </a:tr>
              <a:tr h="30354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Median Sales Difference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+ 19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- 6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890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96</TotalTime>
  <Words>311</Words>
  <Application>Microsoft Macintosh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Calibri Light</vt:lpstr>
      <vt:lpstr>Cambria Math</vt:lpstr>
      <vt:lpstr>Mangal</vt:lpstr>
      <vt:lpstr>Arial</vt:lpstr>
      <vt:lpstr>Celestial</vt:lpstr>
      <vt:lpstr>Case Study: Sales Drivers and Demand Forecasting</vt:lpstr>
      <vt:lpstr>Approach</vt:lpstr>
      <vt:lpstr>Results &amp; Conclusions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Study: Sales Drivers and Demand Forecasting</dc:title>
  <dc:creator>Jake McRoberts</dc:creator>
  <cp:lastModifiedBy>Jake McRoberts</cp:lastModifiedBy>
  <cp:revision>14</cp:revision>
  <dcterms:created xsi:type="dcterms:W3CDTF">2017-07-09T06:27:52Z</dcterms:created>
  <dcterms:modified xsi:type="dcterms:W3CDTF">2017-07-10T07:20:22Z</dcterms:modified>
</cp:coreProperties>
</file>