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449" r:id="rId5"/>
    <p:sldId id="399" r:id="rId6"/>
    <p:sldId id="363" r:id="rId7"/>
    <p:sldId id="550" r:id="rId8"/>
    <p:sldId id="641" r:id="rId9"/>
    <p:sldId id="642" r:id="rId10"/>
    <p:sldId id="572" r:id="rId11"/>
    <p:sldId id="643" r:id="rId12"/>
    <p:sldId id="551" r:id="rId13"/>
    <p:sldId id="552" r:id="rId14"/>
    <p:sldId id="644" r:id="rId15"/>
    <p:sldId id="645" r:id="rId16"/>
    <p:sldId id="646" r:id="rId17"/>
    <p:sldId id="553" r:id="rId18"/>
    <p:sldId id="647" r:id="rId19"/>
    <p:sldId id="648" r:id="rId20"/>
    <p:sldId id="649" r:id="rId21"/>
    <p:sldId id="650" r:id="rId22"/>
    <p:sldId id="651" r:id="rId23"/>
    <p:sldId id="652" r:id="rId24"/>
    <p:sldId id="653" r:id="rId25"/>
    <p:sldId id="654" r:id="rId26"/>
    <p:sldId id="655" r:id="rId27"/>
    <p:sldId id="656" r:id="rId28"/>
    <p:sldId id="296" r:id="rId29"/>
  </p:sldIdLst>
  <p:sldSz cx="18288000" cy="10287000"/>
  <p:notesSz cx="6858000" cy="9144000"/>
  <p:embeddedFontLst>
    <p:embeddedFont>
      <p:font typeface="Gilroy" panose="020B0604020202020204" charset="0"/>
      <p:regular r:id="rId31"/>
    </p:embeddedFont>
    <p:embeddedFont>
      <p:font typeface="Gilroy Bold" panose="020B0604020202020204" charset="0"/>
      <p:regular r:id="rId32"/>
      <p:bold r:id="rId33"/>
    </p:embeddedFont>
    <p:embeddedFont>
      <p:font typeface="Gilroy-Bold" panose="00000800000000000000" pitchFamily="2" charset="0"/>
      <p:regular r:id="rId34"/>
    </p:embeddedFont>
    <p:embeddedFont>
      <p:font typeface="Gilroy-Heavy" panose="00000A00000000000000" pitchFamily="2" charset="0"/>
      <p:regular r:id="rId35"/>
    </p:embeddedFont>
    <p:embeddedFont>
      <p:font typeface="Montserrat" pitchFamily="2" charset="0"/>
      <p:regular r:id="rId36"/>
      <p:bold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moud Kamal" initials="MK" lastIdx="1" clrIdx="0">
    <p:extLst>
      <p:ext uri="{19B8F6BF-5375-455C-9EA6-DF929625EA0E}">
        <p15:presenceInfo xmlns:p15="http://schemas.microsoft.com/office/powerpoint/2012/main" userId="01f6dbbaccbe7c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FF"/>
    <a:srgbClr val="FFFF66"/>
    <a:srgbClr val="33D7D1"/>
    <a:srgbClr val="1D91FB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036" autoAdjust="0"/>
  </p:normalViewPr>
  <p:slideViewPr>
    <p:cSldViewPr>
      <p:cViewPr varScale="1">
        <p:scale>
          <a:sx n="71" d="100"/>
          <a:sy n="71" d="100"/>
        </p:scale>
        <p:origin x="7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69963-724B-4089-BB4E-985FE99B75F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86D7C-01F2-4E82-B247-51723CCA1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7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9c441303b_2_84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119c441303b_2_8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86D7C-01F2-4E82-B247-51723CCA15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25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86D7C-01F2-4E82-B247-51723CCA15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92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86D7C-01F2-4E82-B247-51723CCA15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38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86D7C-01F2-4E82-B247-51723CCA15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72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86D7C-01F2-4E82-B247-51723CCA15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7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86D7C-01F2-4E82-B247-51723CCA15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4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86D7C-01F2-4E82-B247-51723CCA15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29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86D7C-01F2-4E82-B247-51723CCA15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4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86D7C-01F2-4E82-B247-51723CCA15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99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86D7C-01F2-4E82-B247-51723CCA15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8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9c441303b_2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5" name="Google Shape;155;g119c441303b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86D7C-01F2-4E82-B247-51723CCA15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35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86D7C-01F2-4E82-B247-51723CCA15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0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86D7C-01F2-4E82-B247-51723CCA15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34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86D7C-01F2-4E82-B247-51723CCA15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53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86D7C-01F2-4E82-B247-51723CCA15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54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86D7C-01F2-4E82-B247-51723CCA15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89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86D7C-01F2-4E82-B247-51723CCA15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7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86D7C-01F2-4E82-B247-51723CCA15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9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86D7C-01F2-4E82-B247-51723CCA15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8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5C1BB5-0D8E-52AF-EA15-DD1AC044D78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288001" cy="10287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3BE216-AA83-BE08-CD84-F51AB4328D4E}"/>
              </a:ext>
            </a:extLst>
          </p:cNvPr>
          <p:cNvSpPr/>
          <p:nvPr userDrawn="1"/>
        </p:nvSpPr>
        <p:spPr>
          <a:xfrm>
            <a:off x="16535400" y="9105900"/>
            <a:ext cx="1219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3.svg"/><Relationship Id="rId4" Type="http://schemas.openxmlformats.org/officeDocument/2006/relationships/image" Target="../media/image12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install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erlabs.collabnix.com/docker/cheatshee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19.pn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3.svg"/><Relationship Id="rId4" Type="http://schemas.openxmlformats.org/officeDocument/2006/relationships/image" Target="../media/image12.png"/><Relationship Id="rId9" Type="http://schemas.openxmlformats.org/officeDocument/2006/relationships/image" Target="../media/image2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6629400" y="5219700"/>
            <a:ext cx="7772400" cy="0"/>
          </a:xfrm>
          <a:prstGeom prst="line">
            <a:avLst/>
          </a:prstGeom>
          <a:ln w="38100" cap="flat">
            <a:solidFill>
              <a:srgbClr val="004E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6781800" y="5372100"/>
            <a:ext cx="3581400" cy="6669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45"/>
              </a:lnSpc>
              <a:spcBef>
                <a:spcPct val="0"/>
              </a:spcBef>
            </a:pPr>
            <a:r>
              <a:rPr lang="en-US" sz="4032" dirty="0">
                <a:solidFill>
                  <a:srgbClr val="000000"/>
                </a:solidFill>
                <a:latin typeface="Gilroy"/>
                <a:sym typeface="Montserrat"/>
              </a:rPr>
              <a:t>Hany Hesham</a:t>
            </a:r>
            <a:endParaRPr lang="en-US" sz="4032" dirty="0">
              <a:solidFill>
                <a:srgbClr val="000000"/>
              </a:solidFill>
              <a:latin typeface="Gilroy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D02F7-7931-6BF5-410C-124EDEF64711}"/>
              </a:ext>
            </a:extLst>
          </p:cNvPr>
          <p:cNvSpPr txBox="1"/>
          <p:nvPr/>
        </p:nvSpPr>
        <p:spPr>
          <a:xfrm>
            <a:off x="6553200" y="4429932"/>
            <a:ext cx="8077200" cy="789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32" dirty="0">
                <a:solidFill>
                  <a:srgbClr val="000000"/>
                </a:solidFill>
                <a:latin typeface="Gilroy-Bold"/>
                <a:sym typeface="Montserrat"/>
              </a:rPr>
              <a:t>Containerization and Docker</a:t>
            </a:r>
            <a:endParaRPr lang="en-US" sz="4532" dirty="0">
              <a:solidFill>
                <a:srgbClr val="000000"/>
              </a:solidFill>
              <a:latin typeface="Gilroy-Bold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8" name="TextBox 14387">
            <a:extLst>
              <a:ext uri="{FF2B5EF4-FFF2-40B4-BE49-F238E27FC236}">
                <a16:creationId xmlns:a16="http://schemas.microsoft.com/office/drawing/2014/main" id="{3FC912AC-F1DC-39CF-9764-723741DD9E17}"/>
              </a:ext>
            </a:extLst>
          </p:cNvPr>
          <p:cNvSpPr txBox="1"/>
          <p:nvPr/>
        </p:nvSpPr>
        <p:spPr>
          <a:xfrm>
            <a:off x="5105400" y="2535078"/>
            <a:ext cx="42308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191919"/>
                </a:solidFill>
                <a:latin typeface="Gilroy-Bold" panose="00000800000000000000" pitchFamily="2" charset="0"/>
              </a:rPr>
              <a:t>Control groups</a:t>
            </a:r>
            <a:endParaRPr lang="en-US" sz="4400" dirty="0">
              <a:solidFill>
                <a:srgbClr val="191919"/>
              </a:solidFill>
              <a:latin typeface="Gilroy-Bold" panose="00000800000000000000" pitchFamily="2" charset="0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6C3E7-6DBD-79D0-AF35-67949ECCA505}"/>
              </a:ext>
            </a:extLst>
          </p:cNvPr>
          <p:cNvSpPr txBox="1"/>
          <p:nvPr/>
        </p:nvSpPr>
        <p:spPr>
          <a:xfrm>
            <a:off x="950794" y="1365251"/>
            <a:ext cx="5907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sym typeface="Microsoft JhengHei"/>
              </a:rPr>
              <a:t>What is Containerization</a:t>
            </a:r>
            <a:r>
              <a:rPr lang="en-US" sz="3600" dirty="0">
                <a:solidFill>
                  <a:srgbClr val="000000"/>
                </a:solidFill>
                <a:latin typeface="Gilroy-Bold"/>
                <a:sym typeface="Arial"/>
              </a:rPr>
              <a:t> ?</a:t>
            </a:r>
            <a:endParaRPr lang="en-US" sz="3600" dirty="0">
              <a:solidFill>
                <a:srgbClr val="000000"/>
              </a:solidFill>
              <a:latin typeface="Gilroy-Bold"/>
              <a:sym typeface="Microsoft JhengHei"/>
            </a:endParaRPr>
          </a:p>
        </p:txBody>
      </p:sp>
      <p:sp>
        <p:nvSpPr>
          <p:cNvPr id="3" name="Freeform 4">
            <a:extLst>
              <a:ext uri="{FF2B5EF4-FFF2-40B4-BE49-F238E27FC236}">
                <a16:creationId xmlns:a16="http://schemas.microsoft.com/office/drawing/2014/main" id="{F9F520D0-9651-D23F-D81A-15EE40155E76}"/>
              </a:ext>
            </a:extLst>
          </p:cNvPr>
          <p:cNvSpPr/>
          <p:nvPr/>
        </p:nvSpPr>
        <p:spPr>
          <a:xfrm>
            <a:off x="950794" y="1943101"/>
            <a:ext cx="5907206" cy="152399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048A4-B971-089E-426C-32F6478AD2B7}"/>
              </a:ext>
            </a:extLst>
          </p:cNvPr>
          <p:cNvSpPr txBox="1"/>
          <p:nvPr/>
        </p:nvSpPr>
        <p:spPr>
          <a:xfrm>
            <a:off x="5105400" y="3220878"/>
            <a:ext cx="8534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191919"/>
                </a:solidFill>
                <a:latin typeface="Gilroy"/>
              </a:rPr>
              <a:t>You can use </a:t>
            </a:r>
            <a:r>
              <a:rPr lang="en-US" sz="3600" dirty="0" err="1">
                <a:solidFill>
                  <a:srgbClr val="191919"/>
                </a:solidFill>
                <a:latin typeface="Gilroy"/>
              </a:rPr>
              <a:t>cgroups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 to limit resources. </a:t>
            </a:r>
          </a:p>
          <a:p>
            <a:r>
              <a:rPr lang="en-US" sz="3600" dirty="0">
                <a:solidFill>
                  <a:srgbClr val="191919"/>
                </a:solidFill>
                <a:latin typeface="Gilroy"/>
              </a:rPr>
              <a:t>This process can only use 256MB of memory and 1 vCPU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561B1-FFEB-7458-EB50-7369D50E6C8A}"/>
              </a:ext>
            </a:extLst>
          </p:cNvPr>
          <p:cNvSpPr txBox="1"/>
          <p:nvPr/>
        </p:nvSpPr>
        <p:spPr>
          <a:xfrm>
            <a:off x="3352800" y="5125878"/>
            <a:ext cx="76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solidFill>
                  <a:srgbClr val="191919"/>
                </a:solidFill>
                <a:latin typeface="Gilroy-Bold" panose="00000800000000000000" pitchFamily="2" charset="0"/>
              </a:rPr>
              <a:t>+</a:t>
            </a:r>
            <a:endParaRPr lang="en-US" sz="6000" dirty="0">
              <a:solidFill>
                <a:srgbClr val="191919"/>
              </a:solidFill>
              <a:latin typeface="Gilroy-Bold" panose="00000800000000000000" pitchFamily="2" charset="0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A40A8-3DA2-898D-D902-9B207BDC898C}"/>
              </a:ext>
            </a:extLst>
          </p:cNvPr>
          <p:cNvSpPr txBox="1"/>
          <p:nvPr/>
        </p:nvSpPr>
        <p:spPr>
          <a:xfrm>
            <a:off x="5105400" y="5152843"/>
            <a:ext cx="42308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191919"/>
                </a:solidFill>
                <a:latin typeface="Gilroy-Bold" panose="00000800000000000000" pitchFamily="2" charset="0"/>
              </a:rPr>
              <a:t>Namespaces</a:t>
            </a:r>
            <a:endParaRPr lang="en-US" sz="4400" dirty="0">
              <a:solidFill>
                <a:srgbClr val="191919"/>
              </a:solidFill>
              <a:latin typeface="Gilroy-Bold" panose="00000800000000000000" pitchFamily="2" charset="0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ABB448-DEFD-35C8-92EE-EF410B81130F}"/>
              </a:ext>
            </a:extLst>
          </p:cNvPr>
          <p:cNvSpPr txBox="1"/>
          <p:nvPr/>
        </p:nvSpPr>
        <p:spPr>
          <a:xfrm>
            <a:off x="5105400" y="6040278"/>
            <a:ext cx="10134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191919"/>
                </a:solidFill>
                <a:latin typeface="Gilroy"/>
              </a:rPr>
              <a:t>You can use namespace to isolate processes. </a:t>
            </a:r>
          </a:p>
          <a:p>
            <a:r>
              <a:rPr lang="en-US" sz="3600" dirty="0">
                <a:solidFill>
                  <a:srgbClr val="191919"/>
                </a:solidFill>
                <a:latin typeface="Gilroy"/>
              </a:rPr>
              <a:t>This process sees only its network traffic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6C9A72FF-289B-8499-F51E-5EBA23953E62}"/>
              </a:ext>
            </a:extLst>
          </p:cNvPr>
          <p:cNvSpPr/>
          <p:nvPr/>
        </p:nvSpPr>
        <p:spPr>
          <a:xfrm>
            <a:off x="5132294" y="7488078"/>
            <a:ext cx="9955306" cy="45719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D23793-846B-A958-DBA0-07614200B38A}"/>
              </a:ext>
            </a:extLst>
          </p:cNvPr>
          <p:cNvSpPr txBox="1"/>
          <p:nvPr/>
        </p:nvSpPr>
        <p:spPr>
          <a:xfrm>
            <a:off x="3733800" y="8191500"/>
            <a:ext cx="5029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191919"/>
                </a:solidFill>
                <a:latin typeface="Gilroy-Bold" panose="00000800000000000000" pitchFamily="2" charset="0"/>
              </a:rPr>
              <a:t>= Containers</a:t>
            </a:r>
          </a:p>
        </p:txBody>
      </p:sp>
    </p:spTree>
    <p:extLst>
      <p:ext uri="{BB962C8B-B14F-4D97-AF65-F5344CB8AC3E}">
        <p14:creationId xmlns:p14="http://schemas.microsoft.com/office/powerpoint/2010/main" val="427179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6031160" y="2127273"/>
            <a:ext cx="6197577" cy="6197577"/>
            <a:chOff x="0" y="0"/>
            <a:chExt cx="8263435" cy="82634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263435" cy="8263435"/>
            </a:xfrm>
            <a:custGeom>
              <a:avLst/>
              <a:gdLst/>
              <a:ahLst/>
              <a:cxnLst/>
              <a:rect l="l" t="t" r="r" b="b"/>
              <a:pathLst>
                <a:path w="8263435" h="8263435">
                  <a:moveTo>
                    <a:pt x="0" y="0"/>
                  </a:moveTo>
                  <a:lnTo>
                    <a:pt x="8263435" y="0"/>
                  </a:lnTo>
                  <a:lnTo>
                    <a:pt x="8263435" y="8263435"/>
                  </a:lnTo>
                  <a:lnTo>
                    <a:pt x="0" y="82634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6119068" y="179837"/>
              <a:ext cx="2088082" cy="2098574"/>
            </a:xfrm>
            <a:custGeom>
              <a:avLst/>
              <a:gdLst/>
              <a:ahLst/>
              <a:cxnLst/>
              <a:rect l="l" t="t" r="r" b="b"/>
              <a:pathLst>
                <a:path w="2088082" h="2098574">
                  <a:moveTo>
                    <a:pt x="0" y="0"/>
                  </a:moveTo>
                  <a:lnTo>
                    <a:pt x="2088082" y="0"/>
                  </a:lnTo>
                  <a:lnTo>
                    <a:pt x="2088082" y="2098575"/>
                  </a:lnTo>
                  <a:lnTo>
                    <a:pt x="0" y="20985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grpSp>
          <p:nvGrpSpPr>
            <p:cNvPr id="9" name="Group 9"/>
            <p:cNvGrpSpPr/>
            <p:nvPr/>
          </p:nvGrpSpPr>
          <p:grpSpPr>
            <a:xfrm>
              <a:off x="6251258" y="303715"/>
              <a:ext cx="1823703" cy="1823703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6430533" y="482990"/>
              <a:ext cx="1465153" cy="1465153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CACEB"/>
              </a:solidFill>
              <a:ln w="28575" cap="sq">
                <a:solidFill>
                  <a:srgbClr val="3F9EE8"/>
                </a:solidFill>
                <a:prstDash val="solid"/>
                <a:miter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6119068" y="5985024"/>
              <a:ext cx="2088082" cy="2098574"/>
            </a:xfrm>
            <a:custGeom>
              <a:avLst/>
              <a:gdLst/>
              <a:ahLst/>
              <a:cxnLst/>
              <a:rect l="l" t="t" r="r" b="b"/>
              <a:pathLst>
                <a:path w="2088082" h="2098574">
                  <a:moveTo>
                    <a:pt x="0" y="0"/>
                  </a:moveTo>
                  <a:lnTo>
                    <a:pt x="2088082" y="0"/>
                  </a:lnTo>
                  <a:lnTo>
                    <a:pt x="2088082" y="2098574"/>
                  </a:lnTo>
                  <a:lnTo>
                    <a:pt x="0" y="20985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grpSp>
          <p:nvGrpSpPr>
            <p:cNvPr id="16" name="Group 16"/>
            <p:cNvGrpSpPr/>
            <p:nvPr/>
          </p:nvGrpSpPr>
          <p:grpSpPr>
            <a:xfrm>
              <a:off x="6251258" y="6108901"/>
              <a:ext cx="1823703" cy="1823703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6430533" y="6288176"/>
              <a:ext cx="1465153" cy="1465153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9B7DC"/>
              </a:solidFill>
              <a:ln w="19050" cap="sq">
                <a:solidFill>
                  <a:srgbClr val="17AAD6"/>
                </a:solidFill>
                <a:prstDash val="solid"/>
                <a:miter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2" name="Freeform 22"/>
            <p:cNvSpPr/>
            <p:nvPr/>
          </p:nvSpPr>
          <p:spPr>
            <a:xfrm>
              <a:off x="56285" y="5985024"/>
              <a:ext cx="2088082" cy="2098574"/>
            </a:xfrm>
            <a:custGeom>
              <a:avLst/>
              <a:gdLst/>
              <a:ahLst/>
              <a:cxnLst/>
              <a:rect l="l" t="t" r="r" b="b"/>
              <a:pathLst>
                <a:path w="2088082" h="2098574">
                  <a:moveTo>
                    <a:pt x="0" y="0"/>
                  </a:moveTo>
                  <a:lnTo>
                    <a:pt x="2088082" y="0"/>
                  </a:lnTo>
                  <a:lnTo>
                    <a:pt x="2088082" y="2098574"/>
                  </a:lnTo>
                  <a:lnTo>
                    <a:pt x="0" y="20985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grpSp>
          <p:nvGrpSpPr>
            <p:cNvPr id="23" name="Group 23"/>
            <p:cNvGrpSpPr/>
            <p:nvPr/>
          </p:nvGrpSpPr>
          <p:grpSpPr>
            <a:xfrm>
              <a:off x="188475" y="6108901"/>
              <a:ext cx="1823703" cy="1823703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367750" y="6288176"/>
              <a:ext cx="1465153" cy="1465153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CACEB"/>
              </a:solidFill>
              <a:ln w="19050" cap="sq">
                <a:solidFill>
                  <a:srgbClr val="3F9EE8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9" name="Freeform 29"/>
            <p:cNvSpPr/>
            <p:nvPr/>
          </p:nvSpPr>
          <p:spPr>
            <a:xfrm>
              <a:off x="56285" y="179837"/>
              <a:ext cx="2088082" cy="2098574"/>
            </a:xfrm>
            <a:custGeom>
              <a:avLst/>
              <a:gdLst/>
              <a:ahLst/>
              <a:cxnLst/>
              <a:rect l="l" t="t" r="r" b="b"/>
              <a:pathLst>
                <a:path w="2088082" h="2098574">
                  <a:moveTo>
                    <a:pt x="0" y="0"/>
                  </a:moveTo>
                  <a:lnTo>
                    <a:pt x="2088082" y="0"/>
                  </a:lnTo>
                  <a:lnTo>
                    <a:pt x="2088082" y="2098575"/>
                  </a:lnTo>
                  <a:lnTo>
                    <a:pt x="0" y="20985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grpSp>
          <p:nvGrpSpPr>
            <p:cNvPr id="30" name="Group 30"/>
            <p:cNvGrpSpPr/>
            <p:nvPr/>
          </p:nvGrpSpPr>
          <p:grpSpPr>
            <a:xfrm>
              <a:off x="188475" y="303715"/>
              <a:ext cx="1823703" cy="1823703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367750" y="482990"/>
              <a:ext cx="1465153" cy="1465153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9B7DC"/>
              </a:solidFill>
              <a:ln w="19050" cap="sq">
                <a:solidFill>
                  <a:srgbClr val="17AAD6"/>
                </a:solidFill>
                <a:prstDash val="solid"/>
                <a:miter/>
              </a:ln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36" name="Group 36"/>
          <p:cNvGrpSpPr/>
          <p:nvPr/>
        </p:nvGrpSpPr>
        <p:grpSpPr>
          <a:xfrm>
            <a:off x="7077408" y="3445551"/>
            <a:ext cx="3895521" cy="3726981"/>
            <a:chOff x="0" y="0"/>
            <a:chExt cx="5194028" cy="4969307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925626" cy="2792643"/>
            </a:xfrm>
            <a:custGeom>
              <a:avLst/>
              <a:gdLst/>
              <a:ahLst/>
              <a:cxnLst/>
              <a:rect l="l" t="t" r="r" b="b"/>
              <a:pathLst>
                <a:path w="2925626" h="2792643">
                  <a:moveTo>
                    <a:pt x="0" y="0"/>
                  </a:moveTo>
                  <a:lnTo>
                    <a:pt x="2925626" y="0"/>
                  </a:lnTo>
                  <a:lnTo>
                    <a:pt x="2925626" y="2792643"/>
                  </a:lnTo>
                  <a:lnTo>
                    <a:pt x="0" y="2792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4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Freeform 38"/>
            <p:cNvSpPr/>
            <p:nvPr/>
          </p:nvSpPr>
          <p:spPr>
            <a:xfrm rot="-9314334">
              <a:off x="1539147" y="1533719"/>
              <a:ext cx="3654881" cy="3435588"/>
            </a:xfrm>
            <a:custGeom>
              <a:avLst/>
              <a:gdLst/>
              <a:ahLst/>
              <a:cxnLst/>
              <a:rect l="l" t="t" r="r" b="b"/>
              <a:pathLst>
                <a:path w="3654881" h="3435588">
                  <a:moveTo>
                    <a:pt x="0" y="0"/>
                  </a:moveTo>
                  <a:lnTo>
                    <a:pt x="3654881" y="0"/>
                  </a:lnTo>
                  <a:lnTo>
                    <a:pt x="3654881" y="3435589"/>
                  </a:lnTo>
                  <a:lnTo>
                    <a:pt x="0" y="3435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40000"/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41" name="TextBox 41"/>
          <p:cNvSpPr txBox="1"/>
          <p:nvPr/>
        </p:nvSpPr>
        <p:spPr>
          <a:xfrm>
            <a:off x="12385060" y="2728611"/>
            <a:ext cx="474516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200" dirty="0">
                <a:solidFill>
                  <a:srgbClr val="17161C"/>
                </a:solidFill>
                <a:latin typeface="Gilroy" panose="020B0604020202020204" charset="0"/>
              </a:rPr>
              <a:t>Application isolation</a:t>
            </a:r>
          </a:p>
        </p:txBody>
      </p:sp>
      <p:sp>
        <p:nvSpPr>
          <p:cNvPr id="47" name="TextBox 41">
            <a:extLst>
              <a:ext uri="{FF2B5EF4-FFF2-40B4-BE49-F238E27FC236}">
                <a16:creationId xmlns:a16="http://schemas.microsoft.com/office/drawing/2014/main" id="{11AF2F5F-9444-00EF-3426-8E6EA1F3AB64}"/>
              </a:ext>
            </a:extLst>
          </p:cNvPr>
          <p:cNvSpPr txBox="1"/>
          <p:nvPr/>
        </p:nvSpPr>
        <p:spPr>
          <a:xfrm>
            <a:off x="11229591" y="7177124"/>
            <a:ext cx="505209" cy="574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17"/>
              </a:lnSpc>
            </a:pPr>
            <a:r>
              <a:rPr lang="en-US" sz="4800" b="1" spc="33" dirty="0">
                <a:solidFill>
                  <a:srgbClr val="000000"/>
                </a:solidFill>
                <a:latin typeface="Gilroy Bold" panose="020B0604020202020204" charset="0"/>
              </a:rPr>
              <a:t>2</a:t>
            </a:r>
          </a:p>
        </p:txBody>
      </p:sp>
      <p:sp>
        <p:nvSpPr>
          <p:cNvPr id="2" name="Google Shape;619;p67">
            <a:extLst>
              <a:ext uri="{FF2B5EF4-FFF2-40B4-BE49-F238E27FC236}">
                <a16:creationId xmlns:a16="http://schemas.microsoft.com/office/drawing/2014/main" id="{8B0BD496-DF17-C839-8EA2-735F7939FED7}"/>
              </a:ext>
            </a:extLst>
          </p:cNvPr>
          <p:cNvSpPr txBox="1"/>
          <p:nvPr/>
        </p:nvSpPr>
        <p:spPr>
          <a:xfrm>
            <a:off x="1475952" y="7206718"/>
            <a:ext cx="420478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200" dirty="0">
                <a:solidFill>
                  <a:srgbClr val="17161C"/>
                </a:solidFill>
                <a:latin typeface="Gilroy" panose="020B0604020202020204" charset="0"/>
              </a:rPr>
              <a:t>Quick startup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EDB0A-E0A1-5691-BF36-9EA85137A269}"/>
              </a:ext>
            </a:extLst>
          </p:cNvPr>
          <p:cNvSpPr txBox="1"/>
          <p:nvPr/>
        </p:nvSpPr>
        <p:spPr>
          <a:xfrm>
            <a:off x="12385060" y="7036293"/>
            <a:ext cx="44968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200" dirty="0">
                <a:solidFill>
                  <a:srgbClr val="17161C"/>
                </a:solidFill>
                <a:latin typeface="Gilroy" panose="020B0604020202020204" charset="0"/>
              </a:rPr>
              <a:t>Constant deployment across multiple OS and environments</a:t>
            </a:r>
          </a:p>
        </p:txBody>
      </p:sp>
      <p:sp>
        <p:nvSpPr>
          <p:cNvPr id="5" name="Google Shape;619;p67">
            <a:extLst>
              <a:ext uri="{FF2B5EF4-FFF2-40B4-BE49-F238E27FC236}">
                <a16:creationId xmlns:a16="http://schemas.microsoft.com/office/drawing/2014/main" id="{E3EA9248-C067-47A3-21B0-B17FB7FAAD78}"/>
              </a:ext>
            </a:extLst>
          </p:cNvPr>
          <p:cNvSpPr txBox="1"/>
          <p:nvPr/>
        </p:nvSpPr>
        <p:spPr>
          <a:xfrm>
            <a:off x="1295400" y="2737951"/>
            <a:ext cx="477820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200" dirty="0">
                <a:solidFill>
                  <a:srgbClr val="17161C"/>
                </a:solidFill>
                <a:latin typeface="Gilroy" panose="020B0604020202020204" charset="0"/>
              </a:rPr>
              <a:t>Less hardware resources</a:t>
            </a:r>
          </a:p>
        </p:txBody>
      </p:sp>
      <p:sp>
        <p:nvSpPr>
          <p:cNvPr id="39" name="TextBox 40">
            <a:extLst>
              <a:ext uri="{FF2B5EF4-FFF2-40B4-BE49-F238E27FC236}">
                <a16:creationId xmlns:a16="http://schemas.microsoft.com/office/drawing/2014/main" id="{4796F961-B47B-AF2A-3528-0F8AC39F850A}"/>
              </a:ext>
            </a:extLst>
          </p:cNvPr>
          <p:cNvSpPr txBox="1"/>
          <p:nvPr/>
        </p:nvSpPr>
        <p:spPr>
          <a:xfrm>
            <a:off x="7398012" y="4629948"/>
            <a:ext cx="3988513" cy="13840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8"/>
              </a:lnSpc>
            </a:pPr>
            <a:r>
              <a:rPr lang="en-US" sz="4000" dirty="0">
                <a:solidFill>
                  <a:srgbClr val="000000"/>
                </a:solidFill>
                <a:latin typeface="Gilroy" panose="020B0604020202020204" charset="0"/>
                <a:sym typeface="Microsoft JhengHei"/>
              </a:rPr>
              <a:t>Containerization benefits 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A8F28CEC-21D1-3218-FF07-2A1311173699}"/>
              </a:ext>
            </a:extLst>
          </p:cNvPr>
          <p:cNvSpPr txBox="1"/>
          <p:nvPr/>
        </p:nvSpPr>
        <p:spPr>
          <a:xfrm>
            <a:off x="989852" y="1389102"/>
            <a:ext cx="5482559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sym typeface="Microsoft JhengHei"/>
              </a:rPr>
              <a:t>Containerization Benefits </a:t>
            </a:r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46EF9F6F-0885-9DEB-E081-6C9F0E1C2FA5}"/>
              </a:ext>
            </a:extLst>
          </p:cNvPr>
          <p:cNvSpPr/>
          <p:nvPr/>
        </p:nvSpPr>
        <p:spPr>
          <a:xfrm>
            <a:off x="990600" y="1943098"/>
            <a:ext cx="5618463" cy="190823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9412CC-6C7C-D4A4-70B1-D0139AD61A61}"/>
              </a:ext>
            </a:extLst>
          </p:cNvPr>
          <p:cNvSpPr txBox="1"/>
          <p:nvPr/>
        </p:nvSpPr>
        <p:spPr>
          <a:xfrm>
            <a:off x="11269961" y="2809880"/>
            <a:ext cx="505209" cy="574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17"/>
              </a:lnSpc>
            </a:pPr>
            <a:r>
              <a:rPr lang="en-US" sz="4800" b="1" spc="33" dirty="0">
                <a:solidFill>
                  <a:srgbClr val="000000"/>
                </a:solidFill>
                <a:latin typeface="Gilroy Bold" panose="020B0604020202020204" charset="0"/>
              </a:rPr>
              <a:t>1</a:t>
            </a:r>
          </a:p>
        </p:txBody>
      </p:sp>
      <p:sp>
        <p:nvSpPr>
          <p:cNvPr id="43" name="TextBox 41">
            <a:extLst>
              <a:ext uri="{FF2B5EF4-FFF2-40B4-BE49-F238E27FC236}">
                <a16:creationId xmlns:a16="http://schemas.microsoft.com/office/drawing/2014/main" id="{9925E577-2B77-81E4-A1D7-0049B192C248}"/>
              </a:ext>
            </a:extLst>
          </p:cNvPr>
          <p:cNvSpPr txBox="1"/>
          <p:nvPr/>
        </p:nvSpPr>
        <p:spPr>
          <a:xfrm>
            <a:off x="6634374" y="7229896"/>
            <a:ext cx="505209" cy="574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17"/>
              </a:lnSpc>
            </a:pPr>
            <a:r>
              <a:rPr lang="en-US" sz="4800" b="1" spc="33" dirty="0">
                <a:solidFill>
                  <a:srgbClr val="000000"/>
                </a:solidFill>
                <a:latin typeface="Gilroy Bold" panose="020B0604020202020204" charset="0"/>
              </a:rPr>
              <a:t>3</a:t>
            </a:r>
          </a:p>
        </p:txBody>
      </p:sp>
      <p:sp>
        <p:nvSpPr>
          <p:cNvPr id="44" name="TextBox 41">
            <a:extLst>
              <a:ext uri="{FF2B5EF4-FFF2-40B4-BE49-F238E27FC236}">
                <a16:creationId xmlns:a16="http://schemas.microsoft.com/office/drawing/2014/main" id="{26834390-2315-D6F4-F0FC-55E72AEF1731}"/>
              </a:ext>
            </a:extLst>
          </p:cNvPr>
          <p:cNvSpPr txBox="1"/>
          <p:nvPr/>
        </p:nvSpPr>
        <p:spPr>
          <a:xfrm>
            <a:off x="6634575" y="2796144"/>
            <a:ext cx="505209" cy="574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17"/>
              </a:lnSpc>
            </a:pPr>
            <a:r>
              <a:rPr lang="en-US" sz="4800" b="1" spc="33" dirty="0">
                <a:solidFill>
                  <a:srgbClr val="000000"/>
                </a:solidFill>
                <a:latin typeface="Gilroy Bold" panose="020B060402020202020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0204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F4EE0ED-2390-5F6B-A672-D28A05209555}"/>
              </a:ext>
            </a:extLst>
          </p:cNvPr>
          <p:cNvSpPr txBox="1"/>
          <p:nvPr/>
        </p:nvSpPr>
        <p:spPr>
          <a:xfrm>
            <a:off x="914400" y="1365251"/>
            <a:ext cx="7696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sym typeface="Microsoft JhengHei"/>
              </a:rPr>
              <a:t>Virtualization VS Containerization</a:t>
            </a: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C460E552-77DB-CA84-87E5-40508CEE159E}"/>
              </a:ext>
            </a:extLst>
          </p:cNvPr>
          <p:cNvSpPr/>
          <p:nvPr/>
        </p:nvSpPr>
        <p:spPr>
          <a:xfrm>
            <a:off x="950794" y="1943100"/>
            <a:ext cx="7507406" cy="228600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12" name="Google Shape;218;p29" descr="What Does Docker Do, and When Should You Use It?">
            <a:extLst>
              <a:ext uri="{FF2B5EF4-FFF2-40B4-BE49-F238E27FC236}">
                <a16:creationId xmlns:a16="http://schemas.microsoft.com/office/drawing/2014/main" id="{1F1637C9-0CB1-1023-5B8F-78CD3057DA6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81200" y="2749549"/>
            <a:ext cx="13671259" cy="511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656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8" name="TextBox 14387">
            <a:extLst>
              <a:ext uri="{FF2B5EF4-FFF2-40B4-BE49-F238E27FC236}">
                <a16:creationId xmlns:a16="http://schemas.microsoft.com/office/drawing/2014/main" id="{3FC912AC-F1DC-39CF-9764-723741DD9E17}"/>
              </a:ext>
            </a:extLst>
          </p:cNvPr>
          <p:cNvSpPr txBox="1"/>
          <p:nvPr/>
        </p:nvSpPr>
        <p:spPr>
          <a:xfrm>
            <a:off x="1066800" y="2553712"/>
            <a:ext cx="13106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  <a:sym typeface="Montserrat"/>
              </a:rPr>
              <a:t>Testing 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Docker is an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open-source platform 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that provides tools and services for building running and managing containers</a:t>
            </a:r>
          </a:p>
          <a:p>
            <a:pPr marL="4699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191919"/>
              </a:solidFill>
              <a:latin typeface="Gilroy"/>
            </a:endParaRPr>
          </a:p>
          <a:p>
            <a:pPr marL="4699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Docker uses a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client-server architecture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, where the Docker client communicates with the Docker daemon (or server) to perform various operations on containers</a:t>
            </a:r>
            <a:endParaRPr lang="en-US" sz="3600" dirty="0">
              <a:solidFill>
                <a:srgbClr val="191919"/>
              </a:solidFill>
              <a:latin typeface="Gilroy"/>
              <a:sym typeface="Montserra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EE0ED-2390-5F6B-A672-D28A05209555}"/>
              </a:ext>
            </a:extLst>
          </p:cNvPr>
          <p:cNvSpPr txBox="1"/>
          <p:nvPr/>
        </p:nvSpPr>
        <p:spPr>
          <a:xfrm>
            <a:off x="950794" y="1333500"/>
            <a:ext cx="3773606" cy="650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latin typeface="Gilroy-Bold"/>
                <a:sym typeface="Microsoft JhengHei"/>
              </a:rPr>
              <a:t>What is Docker?</a:t>
            </a: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C460E552-77DB-CA84-87E5-40508CEE159E}"/>
              </a:ext>
            </a:extLst>
          </p:cNvPr>
          <p:cNvSpPr/>
          <p:nvPr/>
        </p:nvSpPr>
        <p:spPr>
          <a:xfrm>
            <a:off x="950794" y="1943101"/>
            <a:ext cx="3773606" cy="92074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" name="Google Shape;229;p30" descr="A practical introduction to Docker containers | Red Hat Developer">
            <a:extLst>
              <a:ext uri="{FF2B5EF4-FFF2-40B4-BE49-F238E27FC236}">
                <a16:creationId xmlns:a16="http://schemas.microsoft.com/office/drawing/2014/main" id="{B5647145-3B12-C03C-9BF4-43E34876DA0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92200" y="6591300"/>
            <a:ext cx="3075015" cy="2420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101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8" name="TextBox 14387">
            <a:extLst>
              <a:ext uri="{FF2B5EF4-FFF2-40B4-BE49-F238E27FC236}">
                <a16:creationId xmlns:a16="http://schemas.microsoft.com/office/drawing/2014/main" id="{3FC912AC-F1DC-39CF-9764-723741DD9E17}"/>
              </a:ext>
            </a:extLst>
          </p:cNvPr>
          <p:cNvSpPr txBox="1"/>
          <p:nvPr/>
        </p:nvSpPr>
        <p:spPr>
          <a:xfrm>
            <a:off x="1066800" y="2553712"/>
            <a:ext cx="12725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Docker provides a registry services called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Docker Hub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, where you can store and share your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container images</a:t>
            </a:r>
          </a:p>
          <a:p>
            <a:pPr marL="4699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191919"/>
              </a:solidFill>
              <a:latin typeface="Gilroy"/>
            </a:endParaRPr>
          </a:p>
          <a:p>
            <a:pPr marL="4699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Docker supports multiple operating systems such as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Linux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 ,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windows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 and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macOS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 which make it perfect for development and deployment</a:t>
            </a:r>
            <a:endParaRPr lang="en-US" sz="3600" dirty="0">
              <a:solidFill>
                <a:srgbClr val="191919"/>
              </a:solidFill>
              <a:latin typeface="Gilroy"/>
              <a:sym typeface="Montserra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EE0ED-2390-5F6B-A672-D28A05209555}"/>
              </a:ext>
            </a:extLst>
          </p:cNvPr>
          <p:cNvSpPr txBox="1"/>
          <p:nvPr/>
        </p:nvSpPr>
        <p:spPr>
          <a:xfrm>
            <a:off x="950794" y="1333500"/>
            <a:ext cx="3773606" cy="650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latin typeface="Gilroy-Bold"/>
                <a:sym typeface="Microsoft JhengHei"/>
              </a:rPr>
              <a:t>What is Docker?</a:t>
            </a: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C460E552-77DB-CA84-87E5-40508CEE159E}"/>
              </a:ext>
            </a:extLst>
          </p:cNvPr>
          <p:cNvSpPr/>
          <p:nvPr/>
        </p:nvSpPr>
        <p:spPr>
          <a:xfrm>
            <a:off x="950794" y="1943101"/>
            <a:ext cx="3773606" cy="92074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" name="Google Shape;229;p30" descr="A practical introduction to Docker containers | Red Hat Developer">
            <a:extLst>
              <a:ext uri="{FF2B5EF4-FFF2-40B4-BE49-F238E27FC236}">
                <a16:creationId xmlns:a16="http://schemas.microsoft.com/office/drawing/2014/main" id="{B5647145-3B12-C03C-9BF4-43E34876DA0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92200" y="6591300"/>
            <a:ext cx="3075015" cy="2420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6728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8" name="TextBox 14387">
            <a:extLst>
              <a:ext uri="{FF2B5EF4-FFF2-40B4-BE49-F238E27FC236}">
                <a16:creationId xmlns:a16="http://schemas.microsoft.com/office/drawing/2014/main" id="{3FC912AC-F1DC-39CF-9764-723741DD9E17}"/>
              </a:ext>
            </a:extLst>
          </p:cNvPr>
          <p:cNvSpPr txBox="1"/>
          <p:nvPr/>
        </p:nvSpPr>
        <p:spPr>
          <a:xfrm>
            <a:off x="950794" y="2247900"/>
            <a:ext cx="1314620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Docker images are the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building blocks of containers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, they are files that contain all information needed to create and run a container</a:t>
            </a:r>
          </a:p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191919"/>
              </a:solidFill>
              <a:latin typeface="Gilroy"/>
            </a:endParaRPr>
          </a:p>
          <a:p>
            <a:pPr marL="584200" indent="-571500"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Docker images are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composed of layers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, which are snapshots of the file system at different stages of the container creation process</a:t>
            </a:r>
          </a:p>
          <a:p>
            <a:pPr marL="584200" indent="-571500"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191919"/>
              </a:solidFill>
              <a:latin typeface="Gilroy"/>
            </a:endParaRPr>
          </a:p>
          <a:p>
            <a:pPr marL="584200" indent="-571500"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Docker images are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immutable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,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meaning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 they cannot be modified once they are created, instead we create different image tags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EE0ED-2390-5F6B-A672-D28A05209555}"/>
              </a:ext>
            </a:extLst>
          </p:cNvPr>
          <p:cNvSpPr txBox="1"/>
          <p:nvPr/>
        </p:nvSpPr>
        <p:spPr>
          <a:xfrm>
            <a:off x="950794" y="1333500"/>
            <a:ext cx="5221406" cy="650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latin typeface="Gilroy-Bold"/>
                <a:sym typeface="Microsoft JhengHei"/>
              </a:rPr>
              <a:t>What is Docker Image?</a:t>
            </a: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C460E552-77DB-CA84-87E5-40508CEE159E}"/>
              </a:ext>
            </a:extLst>
          </p:cNvPr>
          <p:cNvSpPr/>
          <p:nvPr/>
        </p:nvSpPr>
        <p:spPr>
          <a:xfrm>
            <a:off x="950794" y="1943100"/>
            <a:ext cx="5221406" cy="152400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3" name="Google Shape;229;p30" descr="A practical introduction to Docker containers | Red Hat Developer">
            <a:extLst>
              <a:ext uri="{FF2B5EF4-FFF2-40B4-BE49-F238E27FC236}">
                <a16:creationId xmlns:a16="http://schemas.microsoft.com/office/drawing/2014/main" id="{7C06B1C7-861A-A8E7-9433-E9FDBD000CC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92200" y="6591300"/>
            <a:ext cx="3075015" cy="2420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37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8" name="TextBox 14387">
            <a:extLst>
              <a:ext uri="{FF2B5EF4-FFF2-40B4-BE49-F238E27FC236}">
                <a16:creationId xmlns:a16="http://schemas.microsoft.com/office/drawing/2014/main" id="{3FC912AC-F1DC-39CF-9764-723741DD9E17}"/>
              </a:ext>
            </a:extLst>
          </p:cNvPr>
          <p:cNvSpPr txBox="1"/>
          <p:nvPr/>
        </p:nvSpPr>
        <p:spPr>
          <a:xfrm>
            <a:off x="950794" y="2620982"/>
            <a:ext cx="138320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Docker images can be created using a </a:t>
            </a:r>
            <a:r>
              <a:rPr lang="en-US" sz="3600" dirty="0" err="1">
                <a:solidFill>
                  <a:srgbClr val="004EFF"/>
                </a:solidFill>
                <a:latin typeface="Gilroy"/>
              </a:rPr>
              <a:t>Dockerfile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, which is a text file that contains instructions for building an image</a:t>
            </a:r>
          </a:p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191919"/>
              </a:solidFill>
              <a:latin typeface="Gilroy"/>
            </a:endParaRPr>
          </a:p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Docker images can be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shared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 and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transferred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 to any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registry</a:t>
            </a:r>
          </a:p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191919"/>
              </a:solidFill>
              <a:latin typeface="Gilroy"/>
            </a:endParaRPr>
          </a:p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You can run as many containers as you can from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one docker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EE0ED-2390-5F6B-A672-D28A05209555}"/>
              </a:ext>
            </a:extLst>
          </p:cNvPr>
          <p:cNvSpPr txBox="1"/>
          <p:nvPr/>
        </p:nvSpPr>
        <p:spPr>
          <a:xfrm>
            <a:off x="950794" y="1333500"/>
            <a:ext cx="5221406" cy="650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latin typeface="Gilroy-Bold"/>
                <a:sym typeface="Microsoft JhengHei"/>
              </a:rPr>
              <a:t>What is Docker Image?</a:t>
            </a: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C460E552-77DB-CA84-87E5-40508CEE159E}"/>
              </a:ext>
            </a:extLst>
          </p:cNvPr>
          <p:cNvSpPr/>
          <p:nvPr/>
        </p:nvSpPr>
        <p:spPr>
          <a:xfrm>
            <a:off x="950794" y="1943100"/>
            <a:ext cx="5221406" cy="152400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3" name="Google Shape;229;p30" descr="A practical introduction to Docker containers | Red Hat Developer">
            <a:extLst>
              <a:ext uri="{FF2B5EF4-FFF2-40B4-BE49-F238E27FC236}">
                <a16:creationId xmlns:a16="http://schemas.microsoft.com/office/drawing/2014/main" id="{7C06B1C7-861A-A8E7-9433-E9FDBD000CC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92200" y="6591300"/>
            <a:ext cx="3075015" cy="2420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13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9167666" y="3372496"/>
            <a:ext cx="686654" cy="762949"/>
          </a:xfrm>
          <a:custGeom>
            <a:avLst/>
            <a:gdLst/>
            <a:ahLst/>
            <a:cxnLst/>
            <a:rect l="l" t="t" r="r" b="b"/>
            <a:pathLst>
              <a:path w="686654" h="762949">
                <a:moveTo>
                  <a:pt x="0" y="0"/>
                </a:moveTo>
                <a:lnTo>
                  <a:pt x="686654" y="0"/>
                </a:lnTo>
                <a:lnTo>
                  <a:pt x="686654" y="762949"/>
                </a:lnTo>
                <a:lnTo>
                  <a:pt x="0" y="762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A292D-005C-B6EA-A8DF-45718346BC4D}"/>
              </a:ext>
            </a:extLst>
          </p:cNvPr>
          <p:cNvSpPr txBox="1"/>
          <p:nvPr/>
        </p:nvSpPr>
        <p:spPr>
          <a:xfrm>
            <a:off x="950794" y="1365251"/>
            <a:ext cx="4916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17161C"/>
                </a:solidFill>
                <a:latin typeface="Montserrat"/>
                <a:sym typeface="Microsoft JhengHei"/>
              </a:rPr>
              <a:t>Dockerfile</a:t>
            </a:r>
            <a:r>
              <a:rPr lang="en-US" sz="3600" b="1" dirty="0">
                <a:solidFill>
                  <a:srgbClr val="17161C"/>
                </a:solidFill>
                <a:latin typeface="Montserrat"/>
                <a:sym typeface="Microsoft JhengHei"/>
              </a:rPr>
              <a:t> Example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3FC34E7-2A07-F5FC-9345-B07CA050D7E5}"/>
              </a:ext>
            </a:extLst>
          </p:cNvPr>
          <p:cNvSpPr/>
          <p:nvPr/>
        </p:nvSpPr>
        <p:spPr>
          <a:xfrm>
            <a:off x="950794" y="1943100"/>
            <a:ext cx="4916606" cy="152400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3" name="Google Shape;270;p32">
            <a:extLst>
              <a:ext uri="{FF2B5EF4-FFF2-40B4-BE49-F238E27FC236}">
                <a16:creationId xmlns:a16="http://schemas.microsoft.com/office/drawing/2014/main" id="{2046C1D9-D230-46FD-0436-0D573D0D58D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37479" y="2589431"/>
            <a:ext cx="8890425" cy="7229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67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9167666" y="3372496"/>
            <a:ext cx="686654" cy="762949"/>
          </a:xfrm>
          <a:custGeom>
            <a:avLst/>
            <a:gdLst/>
            <a:ahLst/>
            <a:cxnLst/>
            <a:rect l="l" t="t" r="r" b="b"/>
            <a:pathLst>
              <a:path w="686654" h="762949">
                <a:moveTo>
                  <a:pt x="0" y="0"/>
                </a:moveTo>
                <a:lnTo>
                  <a:pt x="686654" y="0"/>
                </a:lnTo>
                <a:lnTo>
                  <a:pt x="686654" y="762949"/>
                </a:lnTo>
                <a:lnTo>
                  <a:pt x="0" y="762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A292D-005C-B6EA-A8DF-45718346BC4D}"/>
              </a:ext>
            </a:extLst>
          </p:cNvPr>
          <p:cNvSpPr txBox="1"/>
          <p:nvPr/>
        </p:nvSpPr>
        <p:spPr>
          <a:xfrm>
            <a:off x="950794" y="1365251"/>
            <a:ext cx="4916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17161C"/>
                </a:solidFill>
                <a:latin typeface="Montserrat"/>
                <a:sym typeface="Microsoft JhengHei"/>
              </a:rPr>
              <a:t>Dockerfile</a:t>
            </a:r>
            <a:r>
              <a:rPr lang="en-US" sz="3600" b="1" dirty="0">
                <a:solidFill>
                  <a:srgbClr val="17161C"/>
                </a:solidFill>
                <a:latin typeface="Montserrat"/>
                <a:sym typeface="Microsoft JhengHei"/>
              </a:rPr>
              <a:t> Example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3FC34E7-2A07-F5FC-9345-B07CA050D7E5}"/>
              </a:ext>
            </a:extLst>
          </p:cNvPr>
          <p:cNvSpPr/>
          <p:nvPr/>
        </p:nvSpPr>
        <p:spPr>
          <a:xfrm>
            <a:off x="950794" y="1943100"/>
            <a:ext cx="4916606" cy="152400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41322FC-41CA-2BC0-BDDC-E4DDEC3FC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12378"/>
            <a:ext cx="10763286" cy="633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39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8" name="TextBox 14387">
            <a:extLst>
              <a:ext uri="{FF2B5EF4-FFF2-40B4-BE49-F238E27FC236}">
                <a16:creationId xmlns:a16="http://schemas.microsoft.com/office/drawing/2014/main" id="{3FC912AC-F1DC-39CF-9764-723741DD9E17}"/>
              </a:ext>
            </a:extLst>
          </p:cNvPr>
          <p:cNvSpPr txBox="1"/>
          <p:nvPr/>
        </p:nvSpPr>
        <p:spPr>
          <a:xfrm>
            <a:off x="950794" y="2620982"/>
            <a:ext cx="1383200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Docker containers are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instances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 of Docker images that run in an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isolated environment</a:t>
            </a:r>
          </a:p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191919"/>
              </a:solidFill>
              <a:latin typeface="Gilroy"/>
            </a:endParaRPr>
          </a:p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Contains can be created using the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docker run command 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which takes an image name as an input and it start a docker container based on that image</a:t>
            </a:r>
          </a:p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191919"/>
              </a:solidFill>
              <a:latin typeface="Gilroy"/>
            </a:endParaRPr>
          </a:p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You can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run multiple containers 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and they can communicate with each others using the docker network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EE0ED-2390-5F6B-A672-D28A05209555}"/>
              </a:ext>
            </a:extLst>
          </p:cNvPr>
          <p:cNvSpPr txBox="1"/>
          <p:nvPr/>
        </p:nvSpPr>
        <p:spPr>
          <a:xfrm>
            <a:off x="950794" y="1333500"/>
            <a:ext cx="6059606" cy="650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latin typeface="Gilroy-Bold"/>
                <a:sym typeface="Microsoft JhengHei"/>
              </a:rPr>
              <a:t>What is Docker Container?</a:t>
            </a: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C460E552-77DB-CA84-87E5-40508CEE159E}"/>
              </a:ext>
            </a:extLst>
          </p:cNvPr>
          <p:cNvSpPr/>
          <p:nvPr/>
        </p:nvSpPr>
        <p:spPr>
          <a:xfrm>
            <a:off x="950794" y="1943100"/>
            <a:ext cx="6059606" cy="152400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E5578AA-B8A7-7943-0F24-1910BBB1F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600" y="6972300"/>
            <a:ext cx="3143250" cy="229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07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7FF7254B-E6E2-582D-C55F-973B30EFA5B7}"/>
              </a:ext>
            </a:extLst>
          </p:cNvPr>
          <p:cNvSpPr txBox="1"/>
          <p:nvPr/>
        </p:nvSpPr>
        <p:spPr>
          <a:xfrm>
            <a:off x="1284051" y="2705100"/>
            <a:ext cx="245864" cy="812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9"/>
              </a:lnSpc>
              <a:spcBef>
                <a:spcPct val="0"/>
              </a:spcBef>
            </a:pPr>
            <a:r>
              <a:rPr lang="en-US" sz="4999">
                <a:solidFill>
                  <a:srgbClr val="004EFF"/>
                </a:solidFill>
                <a:latin typeface="Gilroy Bold"/>
              </a:rPr>
              <a:t>1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A213B1DD-552C-40E7-AE43-6F8212BC1144}"/>
              </a:ext>
            </a:extLst>
          </p:cNvPr>
          <p:cNvSpPr txBox="1"/>
          <p:nvPr/>
        </p:nvSpPr>
        <p:spPr>
          <a:xfrm>
            <a:off x="1238361" y="4076700"/>
            <a:ext cx="337245" cy="812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9"/>
              </a:lnSpc>
              <a:spcBef>
                <a:spcPct val="0"/>
              </a:spcBef>
            </a:pPr>
            <a:r>
              <a:rPr lang="en-US" sz="4999" dirty="0">
                <a:solidFill>
                  <a:srgbClr val="004EFF"/>
                </a:solidFill>
                <a:latin typeface="Gilroy Bold"/>
              </a:rPr>
              <a:t>2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7A294977-30D9-0DD7-D292-AEAD93F82B21}"/>
              </a:ext>
            </a:extLst>
          </p:cNvPr>
          <p:cNvSpPr txBox="1"/>
          <p:nvPr/>
        </p:nvSpPr>
        <p:spPr>
          <a:xfrm>
            <a:off x="1233896" y="5854699"/>
            <a:ext cx="346174" cy="812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9"/>
              </a:lnSpc>
              <a:spcBef>
                <a:spcPct val="0"/>
              </a:spcBef>
            </a:pPr>
            <a:r>
              <a:rPr lang="en-US" sz="4999" dirty="0">
                <a:solidFill>
                  <a:srgbClr val="004EFF"/>
                </a:solidFill>
                <a:latin typeface="Gilroy Bold"/>
              </a:rPr>
              <a:t>3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56815335-2A9E-C75A-D099-50DB9EF240AA}"/>
              </a:ext>
            </a:extLst>
          </p:cNvPr>
          <p:cNvSpPr txBox="1"/>
          <p:nvPr/>
        </p:nvSpPr>
        <p:spPr>
          <a:xfrm>
            <a:off x="1211632" y="1476128"/>
            <a:ext cx="2285576" cy="664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Gilroy-Bold"/>
              </a:rPr>
              <a:t>Outline</a:t>
            </a: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FE42BAB8-1F0E-299A-4470-F291ACFA1110}"/>
              </a:ext>
            </a:extLst>
          </p:cNvPr>
          <p:cNvSpPr txBox="1"/>
          <p:nvPr/>
        </p:nvSpPr>
        <p:spPr>
          <a:xfrm>
            <a:off x="1752600" y="2834501"/>
            <a:ext cx="6400800" cy="553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3999" dirty="0">
                <a:solidFill>
                  <a:srgbClr val="191919"/>
                </a:solidFill>
                <a:latin typeface="Gilroy"/>
              </a:rPr>
              <a:t>What is Containerization?</a:t>
            </a:r>
            <a:endParaRPr lang="en-US" sz="3999" dirty="0">
              <a:solidFill>
                <a:srgbClr val="191919"/>
              </a:solidFill>
              <a:latin typeface="Gilroy"/>
              <a:sym typeface="Calibri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09787B65-CC1E-5C0A-EBEF-915F965A4346}"/>
              </a:ext>
            </a:extLst>
          </p:cNvPr>
          <p:cNvSpPr txBox="1"/>
          <p:nvPr/>
        </p:nvSpPr>
        <p:spPr>
          <a:xfrm>
            <a:off x="1803544" y="4152900"/>
            <a:ext cx="9931256" cy="1230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4000"/>
            </a:pPr>
            <a:r>
              <a:rPr lang="en-US" sz="3999" dirty="0">
                <a:solidFill>
                  <a:srgbClr val="191919"/>
                </a:solidFill>
                <a:latin typeface="Gilroy"/>
              </a:rPr>
              <a:t>Why it's important for modern application development and deployment ?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3910F76D-4EC6-869A-5B12-9E363E7F127B}"/>
              </a:ext>
            </a:extLst>
          </p:cNvPr>
          <p:cNvSpPr txBox="1"/>
          <p:nvPr/>
        </p:nvSpPr>
        <p:spPr>
          <a:xfrm>
            <a:off x="1233896" y="7302499"/>
            <a:ext cx="346174" cy="812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9"/>
              </a:lnSpc>
              <a:spcBef>
                <a:spcPct val="0"/>
              </a:spcBef>
            </a:pPr>
            <a:r>
              <a:rPr lang="en-US" sz="4999" dirty="0">
                <a:solidFill>
                  <a:srgbClr val="004EFF"/>
                </a:solidFill>
                <a:latin typeface="Gilroy Bold"/>
              </a:rPr>
              <a:t>4</a:t>
            </a:r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5626E884-3BB1-6553-961B-2CC5932F05E0}"/>
              </a:ext>
            </a:extLst>
          </p:cNvPr>
          <p:cNvSpPr/>
          <p:nvPr/>
        </p:nvSpPr>
        <p:spPr>
          <a:xfrm>
            <a:off x="1060773" y="2140477"/>
            <a:ext cx="2279948" cy="252399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B81730FD-960F-3A3D-4B2B-0E529DEC9370}"/>
              </a:ext>
            </a:extLst>
          </p:cNvPr>
          <p:cNvSpPr txBox="1"/>
          <p:nvPr/>
        </p:nvSpPr>
        <p:spPr>
          <a:xfrm>
            <a:off x="1887229" y="7341900"/>
            <a:ext cx="10838171" cy="615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4000"/>
            </a:pPr>
            <a:r>
              <a:rPr lang="en-US" sz="3999" dirty="0">
                <a:solidFill>
                  <a:srgbClr val="191919"/>
                </a:solidFill>
                <a:latin typeface="Gilroy"/>
              </a:rPr>
              <a:t>What are Docker images and containers ? 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3FC2565F-B1F6-1FA5-8AFF-196954B2591A}"/>
              </a:ext>
            </a:extLst>
          </p:cNvPr>
          <p:cNvSpPr txBox="1"/>
          <p:nvPr/>
        </p:nvSpPr>
        <p:spPr>
          <a:xfrm>
            <a:off x="1883817" y="6018634"/>
            <a:ext cx="13120344" cy="615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4000"/>
            </a:pPr>
            <a:r>
              <a:rPr lang="en-US" sz="3999" dirty="0">
                <a:solidFill>
                  <a:srgbClr val="191919"/>
                </a:solidFill>
                <a:latin typeface="Gilroy"/>
              </a:rPr>
              <a:t>What is Docker and how it enables containerization 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F4EE0ED-2390-5F6B-A672-D28A05209555}"/>
              </a:ext>
            </a:extLst>
          </p:cNvPr>
          <p:cNvSpPr txBox="1"/>
          <p:nvPr/>
        </p:nvSpPr>
        <p:spPr>
          <a:xfrm>
            <a:off x="950794" y="1333500"/>
            <a:ext cx="6059606" cy="650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latin typeface="Gilroy-Bold"/>
                <a:sym typeface="Microsoft JhengHei"/>
              </a:rPr>
              <a:t>What is Docker Container?</a:t>
            </a: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C460E552-77DB-CA84-87E5-40508CEE159E}"/>
              </a:ext>
            </a:extLst>
          </p:cNvPr>
          <p:cNvSpPr/>
          <p:nvPr/>
        </p:nvSpPr>
        <p:spPr>
          <a:xfrm>
            <a:off x="950794" y="1943100"/>
            <a:ext cx="6059606" cy="152400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14B2C178-E405-C50D-8945-FEF38B88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02964"/>
            <a:ext cx="1140214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31">
            <a:extLst>
              <a:ext uri="{FF2B5EF4-FFF2-40B4-BE49-F238E27FC236}">
                <a16:creationId xmlns:a16="http://schemas.microsoft.com/office/drawing/2014/main" id="{09DC7BC2-4619-EC18-6B5E-8B33B4A6A698}"/>
              </a:ext>
            </a:extLst>
          </p:cNvPr>
          <p:cNvSpPr txBox="1"/>
          <p:nvPr/>
        </p:nvSpPr>
        <p:spPr>
          <a:xfrm>
            <a:off x="3962400" y="6740219"/>
            <a:ext cx="213360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</a:pPr>
            <a:r>
              <a:rPr lang="en-US" sz="3200" b="1" dirty="0" err="1">
                <a:latin typeface="Gilroy-Bold" panose="00000800000000000000" pitchFamily="2" charset="0"/>
                <a:ea typeface="Montserrat"/>
                <a:cs typeface="Montserrat"/>
                <a:sym typeface="Montserrat"/>
              </a:rPr>
              <a:t>Dockerfile</a:t>
            </a:r>
            <a:r>
              <a:rPr lang="en-US" sz="3600" b="1" dirty="0">
                <a:latin typeface="Gilroy-Bold" panose="00000800000000000000" pitchFamily="2" charset="0"/>
                <a:ea typeface="Montserrat"/>
                <a:cs typeface="Montserrat"/>
                <a:sym typeface="Montserrat"/>
              </a:rPr>
              <a:t> </a:t>
            </a:r>
            <a:endParaRPr lang="en-US" sz="3600" dirty="0">
              <a:solidFill>
                <a:srgbClr val="191919"/>
              </a:solidFill>
              <a:latin typeface="Gilroy"/>
            </a:endParaRPr>
          </a:p>
        </p:txBody>
      </p:sp>
      <p:sp>
        <p:nvSpPr>
          <p:cNvPr id="3" name="TextBox 31">
            <a:extLst>
              <a:ext uri="{FF2B5EF4-FFF2-40B4-BE49-F238E27FC236}">
                <a16:creationId xmlns:a16="http://schemas.microsoft.com/office/drawing/2014/main" id="{2AA08F81-9F74-7410-6FA8-2EDF5BD3A575}"/>
              </a:ext>
            </a:extLst>
          </p:cNvPr>
          <p:cNvSpPr txBox="1"/>
          <p:nvPr/>
        </p:nvSpPr>
        <p:spPr>
          <a:xfrm>
            <a:off x="7391400" y="6740219"/>
            <a:ext cx="274320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</a:pPr>
            <a:r>
              <a:rPr lang="en-US" sz="3200" b="1" dirty="0">
                <a:latin typeface="Gilroy-Bold" panose="00000800000000000000" pitchFamily="2" charset="0"/>
                <a:ea typeface="Montserrat"/>
                <a:cs typeface="Montserrat"/>
                <a:sym typeface="Montserrat"/>
              </a:rPr>
              <a:t>Docker Image</a:t>
            </a:r>
            <a:r>
              <a:rPr lang="en-US" sz="3600" b="1" dirty="0">
                <a:latin typeface="Gilroy-Bold" panose="00000800000000000000" pitchFamily="2" charset="0"/>
                <a:ea typeface="Montserrat"/>
                <a:cs typeface="Montserrat"/>
                <a:sym typeface="Montserrat"/>
              </a:rPr>
              <a:t> </a:t>
            </a:r>
            <a:endParaRPr lang="en-US" sz="3600" dirty="0">
              <a:solidFill>
                <a:srgbClr val="191919"/>
              </a:solidFill>
              <a:latin typeface="Gilroy"/>
            </a:endParaRPr>
          </a:p>
        </p:txBody>
      </p:sp>
      <p:sp>
        <p:nvSpPr>
          <p:cNvPr id="4" name="TextBox 31">
            <a:extLst>
              <a:ext uri="{FF2B5EF4-FFF2-40B4-BE49-F238E27FC236}">
                <a16:creationId xmlns:a16="http://schemas.microsoft.com/office/drawing/2014/main" id="{D6C2D914-1B32-DA2C-386C-F4DB0893AC29}"/>
              </a:ext>
            </a:extLst>
          </p:cNvPr>
          <p:cNvSpPr txBox="1"/>
          <p:nvPr/>
        </p:nvSpPr>
        <p:spPr>
          <a:xfrm>
            <a:off x="11506200" y="6740219"/>
            <a:ext cx="342900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</a:pPr>
            <a:r>
              <a:rPr lang="en-US" sz="3200" b="1" dirty="0">
                <a:latin typeface="Gilroy-Bold" panose="00000800000000000000" pitchFamily="2" charset="0"/>
                <a:ea typeface="Montserrat"/>
                <a:cs typeface="Montserrat"/>
                <a:sym typeface="Montserrat"/>
              </a:rPr>
              <a:t>Docker Container</a:t>
            </a:r>
            <a:r>
              <a:rPr lang="en-US" sz="3600" b="1" dirty="0">
                <a:latin typeface="Gilroy-Bold" panose="00000800000000000000" pitchFamily="2" charset="0"/>
                <a:ea typeface="Montserrat"/>
                <a:cs typeface="Montserrat"/>
                <a:sym typeface="Montserrat"/>
              </a:rPr>
              <a:t> </a:t>
            </a:r>
            <a:endParaRPr lang="en-US" sz="3600" dirty="0">
              <a:solidFill>
                <a:srgbClr val="191919"/>
              </a:solidFill>
              <a:latin typeface="Gilroy"/>
            </a:endParaRPr>
          </a:p>
        </p:txBody>
      </p:sp>
    </p:spTree>
    <p:extLst>
      <p:ext uri="{BB962C8B-B14F-4D97-AF65-F5344CB8AC3E}">
        <p14:creationId xmlns:p14="http://schemas.microsoft.com/office/powerpoint/2010/main" val="2087688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1" name="Freeform 44">
            <a:extLst>
              <a:ext uri="{FF2B5EF4-FFF2-40B4-BE49-F238E27FC236}">
                <a16:creationId xmlns:a16="http://schemas.microsoft.com/office/drawing/2014/main" id="{053D0B67-2C1A-2BB0-38CD-A388AB2A7AB6}"/>
              </a:ext>
            </a:extLst>
          </p:cNvPr>
          <p:cNvSpPr/>
          <p:nvPr/>
        </p:nvSpPr>
        <p:spPr>
          <a:xfrm>
            <a:off x="9254495" y="6133600"/>
            <a:ext cx="7365311" cy="2825196"/>
          </a:xfrm>
          <a:custGeom>
            <a:avLst/>
            <a:gdLst/>
            <a:ahLst/>
            <a:cxnLst/>
            <a:rect l="l" t="t" r="r" b="b"/>
            <a:pathLst>
              <a:path w="2619328" h="957101">
                <a:moveTo>
                  <a:pt x="52557" y="0"/>
                </a:moveTo>
                <a:lnTo>
                  <a:pt x="2566772" y="0"/>
                </a:lnTo>
                <a:cubicBezTo>
                  <a:pt x="2595798" y="0"/>
                  <a:pt x="2619328" y="23530"/>
                  <a:pt x="2619328" y="52557"/>
                </a:cubicBezTo>
                <a:lnTo>
                  <a:pt x="2619328" y="904544"/>
                </a:lnTo>
                <a:cubicBezTo>
                  <a:pt x="2619328" y="918483"/>
                  <a:pt x="2613791" y="931851"/>
                  <a:pt x="2603935" y="941707"/>
                </a:cubicBezTo>
                <a:cubicBezTo>
                  <a:pt x="2594078" y="951563"/>
                  <a:pt x="2580710" y="957101"/>
                  <a:pt x="2566772" y="957101"/>
                </a:cubicBezTo>
                <a:lnTo>
                  <a:pt x="52557" y="957101"/>
                </a:lnTo>
                <a:cubicBezTo>
                  <a:pt x="38618" y="957101"/>
                  <a:pt x="25250" y="951563"/>
                  <a:pt x="15393" y="941707"/>
                </a:cubicBezTo>
                <a:cubicBezTo>
                  <a:pt x="5537" y="931851"/>
                  <a:pt x="0" y="918483"/>
                  <a:pt x="0" y="904544"/>
                </a:cubicBezTo>
                <a:lnTo>
                  <a:pt x="0" y="52557"/>
                </a:lnTo>
                <a:cubicBezTo>
                  <a:pt x="0" y="38618"/>
                  <a:pt x="5537" y="25250"/>
                  <a:pt x="15393" y="15393"/>
                </a:cubicBezTo>
                <a:cubicBezTo>
                  <a:pt x="25250" y="5537"/>
                  <a:pt x="38618" y="0"/>
                  <a:pt x="52557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57150" cap="rnd">
            <a:solidFill>
              <a:srgbClr val="004EFF"/>
            </a:solidFill>
            <a:prstDash val="solid"/>
            <a:round/>
          </a:ln>
        </p:spPr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EE0ED-2390-5F6B-A672-D28A05209555}"/>
              </a:ext>
            </a:extLst>
          </p:cNvPr>
          <p:cNvSpPr txBox="1"/>
          <p:nvPr/>
        </p:nvSpPr>
        <p:spPr>
          <a:xfrm>
            <a:off x="950794" y="1333500"/>
            <a:ext cx="5602406" cy="650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latin typeface="Gilroy-Bold"/>
                <a:sym typeface="Microsoft JhengHei"/>
              </a:rPr>
              <a:t>What is Docker Benefits?</a:t>
            </a: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C460E552-77DB-CA84-87E5-40508CEE159E}"/>
              </a:ext>
            </a:extLst>
          </p:cNvPr>
          <p:cNvSpPr/>
          <p:nvPr/>
        </p:nvSpPr>
        <p:spPr>
          <a:xfrm>
            <a:off x="950794" y="1943099"/>
            <a:ext cx="5602406" cy="181089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382944E0-1D09-059F-3178-5B0C49F00691}"/>
              </a:ext>
            </a:extLst>
          </p:cNvPr>
          <p:cNvGrpSpPr/>
          <p:nvPr/>
        </p:nvGrpSpPr>
        <p:grpSpPr>
          <a:xfrm>
            <a:off x="1668194" y="2727703"/>
            <a:ext cx="7365311" cy="3037909"/>
            <a:chOff x="0" y="0"/>
            <a:chExt cx="2619328" cy="119111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EFC047C-4B27-0A61-D742-BC203E8EF67A}"/>
                </a:ext>
              </a:extLst>
            </p:cNvPr>
            <p:cNvSpPr/>
            <p:nvPr/>
          </p:nvSpPr>
          <p:spPr>
            <a:xfrm>
              <a:off x="0" y="0"/>
              <a:ext cx="2619328" cy="1191118"/>
            </a:xfrm>
            <a:custGeom>
              <a:avLst/>
              <a:gdLst/>
              <a:ahLst/>
              <a:cxnLst/>
              <a:rect l="l" t="t" r="r" b="b"/>
              <a:pathLst>
                <a:path w="2619328" h="1191118">
                  <a:moveTo>
                    <a:pt x="52557" y="0"/>
                  </a:moveTo>
                  <a:lnTo>
                    <a:pt x="2566772" y="0"/>
                  </a:lnTo>
                  <a:cubicBezTo>
                    <a:pt x="2595798" y="0"/>
                    <a:pt x="2619328" y="23530"/>
                    <a:pt x="2619328" y="52557"/>
                  </a:cubicBezTo>
                  <a:lnTo>
                    <a:pt x="2619328" y="1138561"/>
                  </a:lnTo>
                  <a:cubicBezTo>
                    <a:pt x="2619328" y="1152500"/>
                    <a:pt x="2613791" y="1165868"/>
                    <a:pt x="2603935" y="1175724"/>
                  </a:cubicBezTo>
                  <a:cubicBezTo>
                    <a:pt x="2594078" y="1185581"/>
                    <a:pt x="2580710" y="1191118"/>
                    <a:pt x="2566772" y="1191118"/>
                  </a:cubicBezTo>
                  <a:lnTo>
                    <a:pt x="52557" y="1191118"/>
                  </a:lnTo>
                  <a:cubicBezTo>
                    <a:pt x="38618" y="1191118"/>
                    <a:pt x="25250" y="1185581"/>
                    <a:pt x="15393" y="1175724"/>
                  </a:cubicBezTo>
                  <a:cubicBezTo>
                    <a:pt x="5537" y="1165868"/>
                    <a:pt x="0" y="1152500"/>
                    <a:pt x="0" y="1138561"/>
                  </a:cubicBezTo>
                  <a:lnTo>
                    <a:pt x="0" y="52557"/>
                  </a:lnTo>
                  <a:cubicBezTo>
                    <a:pt x="0" y="38618"/>
                    <a:pt x="5537" y="25250"/>
                    <a:pt x="15393" y="15393"/>
                  </a:cubicBezTo>
                  <a:cubicBezTo>
                    <a:pt x="25250" y="5537"/>
                    <a:pt x="38618" y="0"/>
                    <a:pt x="52557" y="0"/>
                  </a:cubicBezTo>
                  <a:close/>
                </a:path>
              </a:pathLst>
            </a:custGeom>
            <a:solidFill>
              <a:srgbClr val="565555">
                <a:alpha val="4706"/>
              </a:srgbClr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7F1F7B5-D2FA-3E44-3718-4539EE557D38}"/>
                </a:ext>
              </a:extLst>
            </p:cNvPr>
            <p:cNvSpPr txBox="1"/>
            <p:nvPr/>
          </p:nvSpPr>
          <p:spPr>
            <a:xfrm>
              <a:off x="0" y="-47625"/>
              <a:ext cx="2619328" cy="1238743"/>
            </a:xfrm>
            <a:prstGeom prst="rect">
              <a:avLst/>
            </a:prstGeom>
          </p:spPr>
          <p:txBody>
            <a:bodyPr lIns="41881" tIns="41881" rIns="41881" bIns="41881" rtlCol="0" anchor="ctr"/>
            <a:lstStyle/>
            <a:p>
              <a:pPr algn="ctr">
                <a:lnSpc>
                  <a:spcPts val="150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05B13F5-425A-575E-D5C5-08B6C417D9C3}"/>
              </a:ext>
            </a:extLst>
          </p:cNvPr>
          <p:cNvGrpSpPr/>
          <p:nvPr/>
        </p:nvGrpSpPr>
        <p:grpSpPr>
          <a:xfrm>
            <a:off x="9254495" y="2727703"/>
            <a:ext cx="7365311" cy="3037909"/>
            <a:chOff x="0" y="0"/>
            <a:chExt cx="2619328" cy="11911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B58F217-D7DD-4CCC-1432-0F432DD95476}"/>
                </a:ext>
              </a:extLst>
            </p:cNvPr>
            <p:cNvSpPr/>
            <p:nvPr/>
          </p:nvSpPr>
          <p:spPr>
            <a:xfrm>
              <a:off x="0" y="0"/>
              <a:ext cx="2619328" cy="1191118"/>
            </a:xfrm>
            <a:custGeom>
              <a:avLst/>
              <a:gdLst/>
              <a:ahLst/>
              <a:cxnLst/>
              <a:rect l="l" t="t" r="r" b="b"/>
              <a:pathLst>
                <a:path w="2619328" h="1191118">
                  <a:moveTo>
                    <a:pt x="52557" y="0"/>
                  </a:moveTo>
                  <a:lnTo>
                    <a:pt x="2566772" y="0"/>
                  </a:lnTo>
                  <a:cubicBezTo>
                    <a:pt x="2595798" y="0"/>
                    <a:pt x="2619328" y="23530"/>
                    <a:pt x="2619328" y="52557"/>
                  </a:cubicBezTo>
                  <a:lnTo>
                    <a:pt x="2619328" y="1138561"/>
                  </a:lnTo>
                  <a:cubicBezTo>
                    <a:pt x="2619328" y="1152500"/>
                    <a:pt x="2613791" y="1165868"/>
                    <a:pt x="2603935" y="1175724"/>
                  </a:cubicBezTo>
                  <a:cubicBezTo>
                    <a:pt x="2594078" y="1185581"/>
                    <a:pt x="2580710" y="1191118"/>
                    <a:pt x="2566772" y="1191118"/>
                  </a:cubicBezTo>
                  <a:lnTo>
                    <a:pt x="52557" y="1191118"/>
                  </a:lnTo>
                  <a:cubicBezTo>
                    <a:pt x="38618" y="1191118"/>
                    <a:pt x="25250" y="1185581"/>
                    <a:pt x="15393" y="1175724"/>
                  </a:cubicBezTo>
                  <a:cubicBezTo>
                    <a:pt x="5537" y="1165868"/>
                    <a:pt x="0" y="1152500"/>
                    <a:pt x="0" y="1138561"/>
                  </a:cubicBezTo>
                  <a:lnTo>
                    <a:pt x="0" y="52557"/>
                  </a:lnTo>
                  <a:cubicBezTo>
                    <a:pt x="0" y="38618"/>
                    <a:pt x="5537" y="25250"/>
                    <a:pt x="15393" y="15393"/>
                  </a:cubicBezTo>
                  <a:cubicBezTo>
                    <a:pt x="25250" y="5537"/>
                    <a:pt x="38618" y="0"/>
                    <a:pt x="52557" y="0"/>
                  </a:cubicBezTo>
                  <a:close/>
                </a:path>
              </a:pathLst>
            </a:custGeom>
            <a:solidFill>
              <a:srgbClr val="565555">
                <a:alpha val="4706"/>
              </a:srgbClr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221F0542-8FD6-8822-AB67-83AC97F217FF}"/>
                </a:ext>
              </a:extLst>
            </p:cNvPr>
            <p:cNvSpPr txBox="1"/>
            <p:nvPr/>
          </p:nvSpPr>
          <p:spPr>
            <a:xfrm>
              <a:off x="0" y="-47625"/>
              <a:ext cx="2619328" cy="1238743"/>
            </a:xfrm>
            <a:prstGeom prst="rect">
              <a:avLst/>
            </a:prstGeom>
          </p:spPr>
          <p:txBody>
            <a:bodyPr lIns="41881" tIns="41881" rIns="41881" bIns="41881" rtlCol="0" anchor="ctr"/>
            <a:lstStyle/>
            <a:p>
              <a:pPr algn="ctr">
                <a:lnSpc>
                  <a:spcPts val="150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325A2B98-4CB8-590D-2564-0B9A9F6254FD}"/>
              </a:ext>
            </a:extLst>
          </p:cNvPr>
          <p:cNvGrpSpPr/>
          <p:nvPr/>
        </p:nvGrpSpPr>
        <p:grpSpPr>
          <a:xfrm>
            <a:off x="1668194" y="6177493"/>
            <a:ext cx="7365311" cy="2781304"/>
            <a:chOff x="0" y="0"/>
            <a:chExt cx="2619328" cy="957101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86B5435-320F-51EB-BFF5-50DFBBA02711}"/>
                </a:ext>
              </a:extLst>
            </p:cNvPr>
            <p:cNvSpPr/>
            <p:nvPr/>
          </p:nvSpPr>
          <p:spPr>
            <a:xfrm>
              <a:off x="0" y="0"/>
              <a:ext cx="2619328" cy="957101"/>
            </a:xfrm>
            <a:custGeom>
              <a:avLst/>
              <a:gdLst/>
              <a:ahLst/>
              <a:cxnLst/>
              <a:rect l="l" t="t" r="r" b="b"/>
              <a:pathLst>
                <a:path w="2619328" h="957101">
                  <a:moveTo>
                    <a:pt x="52557" y="0"/>
                  </a:moveTo>
                  <a:lnTo>
                    <a:pt x="2566772" y="0"/>
                  </a:lnTo>
                  <a:cubicBezTo>
                    <a:pt x="2595798" y="0"/>
                    <a:pt x="2619328" y="23530"/>
                    <a:pt x="2619328" y="52557"/>
                  </a:cubicBezTo>
                  <a:lnTo>
                    <a:pt x="2619328" y="904544"/>
                  </a:lnTo>
                  <a:cubicBezTo>
                    <a:pt x="2619328" y="918483"/>
                    <a:pt x="2613791" y="931851"/>
                    <a:pt x="2603935" y="941707"/>
                  </a:cubicBezTo>
                  <a:cubicBezTo>
                    <a:pt x="2594078" y="951563"/>
                    <a:pt x="2580710" y="957101"/>
                    <a:pt x="2566772" y="957101"/>
                  </a:cubicBezTo>
                  <a:lnTo>
                    <a:pt x="52557" y="957101"/>
                  </a:lnTo>
                  <a:cubicBezTo>
                    <a:pt x="38618" y="957101"/>
                    <a:pt x="25250" y="951563"/>
                    <a:pt x="15393" y="941707"/>
                  </a:cubicBezTo>
                  <a:cubicBezTo>
                    <a:pt x="5537" y="931851"/>
                    <a:pt x="0" y="918483"/>
                    <a:pt x="0" y="904544"/>
                  </a:cubicBezTo>
                  <a:lnTo>
                    <a:pt x="0" y="52557"/>
                  </a:lnTo>
                  <a:cubicBezTo>
                    <a:pt x="0" y="38618"/>
                    <a:pt x="5537" y="25250"/>
                    <a:pt x="15393" y="15393"/>
                  </a:cubicBezTo>
                  <a:cubicBezTo>
                    <a:pt x="25250" y="5537"/>
                    <a:pt x="38618" y="0"/>
                    <a:pt x="52557" y="0"/>
                  </a:cubicBezTo>
                  <a:close/>
                </a:path>
              </a:pathLst>
            </a:custGeom>
            <a:solidFill>
              <a:srgbClr val="565555">
                <a:alpha val="4706"/>
              </a:srgbClr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6A9D0538-CA17-2629-15EA-F6BF07ABFCFC}"/>
                </a:ext>
              </a:extLst>
            </p:cNvPr>
            <p:cNvSpPr txBox="1"/>
            <p:nvPr/>
          </p:nvSpPr>
          <p:spPr>
            <a:xfrm>
              <a:off x="0" y="-47625"/>
              <a:ext cx="2619328" cy="1004726"/>
            </a:xfrm>
            <a:prstGeom prst="rect">
              <a:avLst/>
            </a:prstGeom>
          </p:spPr>
          <p:txBody>
            <a:bodyPr lIns="41881" tIns="41881" rIns="41881" bIns="41881" rtlCol="0" anchor="ctr"/>
            <a:lstStyle/>
            <a:p>
              <a:pPr algn="ctr">
                <a:lnSpc>
                  <a:spcPts val="150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A891B056-4B0F-5F71-FADD-8D28D906D41B}"/>
              </a:ext>
            </a:extLst>
          </p:cNvPr>
          <p:cNvGrpSpPr/>
          <p:nvPr/>
        </p:nvGrpSpPr>
        <p:grpSpPr>
          <a:xfrm>
            <a:off x="9254495" y="6061007"/>
            <a:ext cx="7365311" cy="2897789"/>
            <a:chOff x="0" y="0"/>
            <a:chExt cx="2619328" cy="957101"/>
          </a:xfrm>
        </p:grpSpPr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24EF627-BAB2-5CF1-00F9-6D5434DBAF49}"/>
                </a:ext>
              </a:extLst>
            </p:cNvPr>
            <p:cNvSpPr/>
            <p:nvPr/>
          </p:nvSpPr>
          <p:spPr>
            <a:xfrm>
              <a:off x="0" y="0"/>
              <a:ext cx="2619328" cy="957101"/>
            </a:xfrm>
            <a:custGeom>
              <a:avLst/>
              <a:gdLst/>
              <a:ahLst/>
              <a:cxnLst/>
              <a:rect l="l" t="t" r="r" b="b"/>
              <a:pathLst>
                <a:path w="2619328" h="957101">
                  <a:moveTo>
                    <a:pt x="52557" y="0"/>
                  </a:moveTo>
                  <a:lnTo>
                    <a:pt x="2566772" y="0"/>
                  </a:lnTo>
                  <a:cubicBezTo>
                    <a:pt x="2595798" y="0"/>
                    <a:pt x="2619328" y="23530"/>
                    <a:pt x="2619328" y="52557"/>
                  </a:cubicBezTo>
                  <a:lnTo>
                    <a:pt x="2619328" y="904544"/>
                  </a:lnTo>
                  <a:cubicBezTo>
                    <a:pt x="2619328" y="918483"/>
                    <a:pt x="2613791" y="931851"/>
                    <a:pt x="2603935" y="941707"/>
                  </a:cubicBezTo>
                  <a:cubicBezTo>
                    <a:pt x="2594078" y="951563"/>
                    <a:pt x="2580710" y="957101"/>
                    <a:pt x="2566772" y="957101"/>
                  </a:cubicBezTo>
                  <a:lnTo>
                    <a:pt x="52557" y="957101"/>
                  </a:lnTo>
                  <a:cubicBezTo>
                    <a:pt x="38618" y="957101"/>
                    <a:pt x="25250" y="951563"/>
                    <a:pt x="15393" y="941707"/>
                  </a:cubicBezTo>
                  <a:cubicBezTo>
                    <a:pt x="5537" y="931851"/>
                    <a:pt x="0" y="918483"/>
                    <a:pt x="0" y="904544"/>
                  </a:cubicBezTo>
                  <a:lnTo>
                    <a:pt x="0" y="52557"/>
                  </a:lnTo>
                  <a:cubicBezTo>
                    <a:pt x="0" y="38618"/>
                    <a:pt x="5537" y="25250"/>
                    <a:pt x="15393" y="15393"/>
                  </a:cubicBezTo>
                  <a:cubicBezTo>
                    <a:pt x="25250" y="5537"/>
                    <a:pt x="38618" y="0"/>
                    <a:pt x="52557" y="0"/>
                  </a:cubicBezTo>
                  <a:close/>
                </a:path>
              </a:pathLst>
            </a:custGeom>
            <a:solidFill>
              <a:srgbClr val="565555">
                <a:alpha val="4706"/>
              </a:srgbClr>
            </a:solidFill>
          </p:spPr>
        </p:sp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CC11FE3C-A232-0D7C-2B5B-22427F224B54}"/>
                </a:ext>
              </a:extLst>
            </p:cNvPr>
            <p:cNvSpPr txBox="1"/>
            <p:nvPr/>
          </p:nvSpPr>
          <p:spPr>
            <a:xfrm>
              <a:off x="0" y="-47625"/>
              <a:ext cx="2619328" cy="1004726"/>
            </a:xfrm>
            <a:prstGeom prst="rect">
              <a:avLst/>
            </a:prstGeom>
          </p:spPr>
          <p:txBody>
            <a:bodyPr lIns="41881" tIns="41881" rIns="41881" bIns="41881" rtlCol="0" anchor="ctr"/>
            <a:lstStyle/>
            <a:p>
              <a:pPr algn="ctr">
                <a:lnSpc>
                  <a:spcPts val="150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34A4A581-F195-17B4-8FEE-93C3FE1A0FE9}"/>
              </a:ext>
            </a:extLst>
          </p:cNvPr>
          <p:cNvGrpSpPr/>
          <p:nvPr/>
        </p:nvGrpSpPr>
        <p:grpSpPr>
          <a:xfrm>
            <a:off x="1668194" y="2593786"/>
            <a:ext cx="7365311" cy="3483231"/>
            <a:chOff x="0" y="-47625"/>
            <a:chExt cx="2619328" cy="1238743"/>
          </a:xfrm>
        </p:grpSpPr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0B6CA185-7571-D884-0BD3-8AC56BD0749A}"/>
                </a:ext>
              </a:extLst>
            </p:cNvPr>
            <p:cNvSpPr/>
            <p:nvPr/>
          </p:nvSpPr>
          <p:spPr>
            <a:xfrm>
              <a:off x="0" y="0"/>
              <a:ext cx="2619328" cy="1080373"/>
            </a:xfrm>
            <a:custGeom>
              <a:avLst/>
              <a:gdLst/>
              <a:ahLst/>
              <a:cxnLst/>
              <a:rect l="l" t="t" r="r" b="b"/>
              <a:pathLst>
                <a:path w="2619328" h="1191118">
                  <a:moveTo>
                    <a:pt x="52557" y="0"/>
                  </a:moveTo>
                  <a:lnTo>
                    <a:pt x="2566772" y="0"/>
                  </a:lnTo>
                  <a:cubicBezTo>
                    <a:pt x="2595798" y="0"/>
                    <a:pt x="2619328" y="23530"/>
                    <a:pt x="2619328" y="52557"/>
                  </a:cubicBezTo>
                  <a:lnTo>
                    <a:pt x="2619328" y="1138561"/>
                  </a:lnTo>
                  <a:cubicBezTo>
                    <a:pt x="2619328" y="1152500"/>
                    <a:pt x="2613791" y="1165868"/>
                    <a:pt x="2603935" y="1175724"/>
                  </a:cubicBezTo>
                  <a:cubicBezTo>
                    <a:pt x="2594078" y="1185581"/>
                    <a:pt x="2580710" y="1191118"/>
                    <a:pt x="2566772" y="1191118"/>
                  </a:cubicBezTo>
                  <a:lnTo>
                    <a:pt x="52557" y="1191118"/>
                  </a:lnTo>
                  <a:cubicBezTo>
                    <a:pt x="38618" y="1191118"/>
                    <a:pt x="25250" y="1185581"/>
                    <a:pt x="15393" y="1175724"/>
                  </a:cubicBezTo>
                  <a:cubicBezTo>
                    <a:pt x="5537" y="1165868"/>
                    <a:pt x="0" y="1152500"/>
                    <a:pt x="0" y="1138561"/>
                  </a:cubicBezTo>
                  <a:lnTo>
                    <a:pt x="0" y="52557"/>
                  </a:lnTo>
                  <a:cubicBezTo>
                    <a:pt x="0" y="38618"/>
                    <a:pt x="5537" y="25250"/>
                    <a:pt x="15393" y="15393"/>
                  </a:cubicBezTo>
                  <a:cubicBezTo>
                    <a:pt x="25250" y="5537"/>
                    <a:pt x="38618" y="0"/>
                    <a:pt x="525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004EFF"/>
              </a:solidFill>
              <a:prstDash val="solid"/>
              <a:round/>
            </a:ln>
          </p:spPr>
        </p:sp>
        <p:sp>
          <p:nvSpPr>
            <p:cNvPr id="21" name="TextBox 19">
              <a:extLst>
                <a:ext uri="{FF2B5EF4-FFF2-40B4-BE49-F238E27FC236}">
                  <a16:creationId xmlns:a16="http://schemas.microsoft.com/office/drawing/2014/main" id="{F4807847-877D-E081-E6A8-9916CD6937BD}"/>
                </a:ext>
              </a:extLst>
            </p:cNvPr>
            <p:cNvSpPr txBox="1"/>
            <p:nvPr/>
          </p:nvSpPr>
          <p:spPr>
            <a:xfrm>
              <a:off x="0" y="-47625"/>
              <a:ext cx="2619328" cy="1238743"/>
            </a:xfrm>
            <a:prstGeom prst="rect">
              <a:avLst/>
            </a:prstGeom>
          </p:spPr>
          <p:txBody>
            <a:bodyPr lIns="41881" tIns="41881" rIns="41881" bIns="41881" rtlCol="0" anchor="ctr"/>
            <a:lstStyle/>
            <a:p>
              <a:pPr algn="ctr">
                <a:lnSpc>
                  <a:spcPts val="150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0">
            <a:extLst>
              <a:ext uri="{FF2B5EF4-FFF2-40B4-BE49-F238E27FC236}">
                <a16:creationId xmlns:a16="http://schemas.microsoft.com/office/drawing/2014/main" id="{E138122D-5CBE-D132-536A-58DBB3EBE491}"/>
              </a:ext>
            </a:extLst>
          </p:cNvPr>
          <p:cNvGrpSpPr/>
          <p:nvPr/>
        </p:nvGrpSpPr>
        <p:grpSpPr>
          <a:xfrm>
            <a:off x="7272936" y="3139583"/>
            <a:ext cx="1514125" cy="1514125"/>
            <a:chOff x="0" y="0"/>
            <a:chExt cx="812800" cy="812800"/>
          </a:xfrm>
        </p:grpSpPr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084A19E-DA28-45CF-6CAD-C07519C1C41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EFF"/>
            </a:solidFill>
          </p:spPr>
        </p:sp>
        <p:sp>
          <p:nvSpPr>
            <p:cNvPr id="24" name="TextBox 22">
              <a:extLst>
                <a:ext uri="{FF2B5EF4-FFF2-40B4-BE49-F238E27FC236}">
                  <a16:creationId xmlns:a16="http://schemas.microsoft.com/office/drawing/2014/main" id="{E9E69D5E-E3FE-366E-4F67-006128A544BB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29605" tIns="29605" rIns="29605" bIns="29605" rtlCol="0" anchor="ctr"/>
            <a:lstStyle/>
            <a:p>
              <a:pPr algn="ctr">
                <a:lnSpc>
                  <a:spcPts val="1508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24">
            <a:extLst>
              <a:ext uri="{FF2B5EF4-FFF2-40B4-BE49-F238E27FC236}">
                <a16:creationId xmlns:a16="http://schemas.microsoft.com/office/drawing/2014/main" id="{DA2CAD6A-F8FC-0931-24A4-0435ED140571}"/>
              </a:ext>
            </a:extLst>
          </p:cNvPr>
          <p:cNvSpPr txBox="1"/>
          <p:nvPr/>
        </p:nvSpPr>
        <p:spPr>
          <a:xfrm>
            <a:off x="2068202" y="3924300"/>
            <a:ext cx="5262051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/>
            <a:r>
              <a:rPr lang="en-US" sz="2400" dirty="0">
                <a:solidFill>
                  <a:srgbClr val="191919"/>
                </a:solidFill>
                <a:latin typeface="Gilroy"/>
              </a:rPr>
              <a:t>Docker containers can run on any platform that supports Docker, without requiring any change to the application code or configuration</a:t>
            </a:r>
          </a:p>
        </p:txBody>
      </p:sp>
      <p:grpSp>
        <p:nvGrpSpPr>
          <p:cNvPr id="27" name="Group 25">
            <a:extLst>
              <a:ext uri="{FF2B5EF4-FFF2-40B4-BE49-F238E27FC236}">
                <a16:creationId xmlns:a16="http://schemas.microsoft.com/office/drawing/2014/main" id="{0E6A0194-9C72-943B-79FC-4FB21F3350AA}"/>
              </a:ext>
            </a:extLst>
          </p:cNvPr>
          <p:cNvGrpSpPr/>
          <p:nvPr/>
        </p:nvGrpSpPr>
        <p:grpSpPr>
          <a:xfrm>
            <a:off x="9254495" y="2727703"/>
            <a:ext cx="7365311" cy="3068694"/>
            <a:chOff x="0" y="0"/>
            <a:chExt cx="2619328" cy="1191118"/>
          </a:xfrm>
        </p:grpSpPr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EAABF062-DE67-AF2B-F0FC-DAE1E52585EC}"/>
                </a:ext>
              </a:extLst>
            </p:cNvPr>
            <p:cNvSpPr/>
            <p:nvPr/>
          </p:nvSpPr>
          <p:spPr>
            <a:xfrm>
              <a:off x="0" y="0"/>
              <a:ext cx="2619328" cy="1191118"/>
            </a:xfrm>
            <a:custGeom>
              <a:avLst/>
              <a:gdLst/>
              <a:ahLst/>
              <a:cxnLst/>
              <a:rect l="l" t="t" r="r" b="b"/>
              <a:pathLst>
                <a:path w="2619328" h="1191118">
                  <a:moveTo>
                    <a:pt x="52557" y="0"/>
                  </a:moveTo>
                  <a:lnTo>
                    <a:pt x="2566772" y="0"/>
                  </a:lnTo>
                  <a:cubicBezTo>
                    <a:pt x="2595798" y="0"/>
                    <a:pt x="2619328" y="23530"/>
                    <a:pt x="2619328" y="52557"/>
                  </a:cubicBezTo>
                  <a:lnTo>
                    <a:pt x="2619328" y="1138561"/>
                  </a:lnTo>
                  <a:cubicBezTo>
                    <a:pt x="2619328" y="1152500"/>
                    <a:pt x="2613791" y="1165868"/>
                    <a:pt x="2603935" y="1175724"/>
                  </a:cubicBezTo>
                  <a:cubicBezTo>
                    <a:pt x="2594078" y="1185581"/>
                    <a:pt x="2580710" y="1191118"/>
                    <a:pt x="2566772" y="1191118"/>
                  </a:cubicBezTo>
                  <a:lnTo>
                    <a:pt x="52557" y="1191118"/>
                  </a:lnTo>
                  <a:cubicBezTo>
                    <a:pt x="38618" y="1191118"/>
                    <a:pt x="25250" y="1185581"/>
                    <a:pt x="15393" y="1175724"/>
                  </a:cubicBezTo>
                  <a:cubicBezTo>
                    <a:pt x="5537" y="1165868"/>
                    <a:pt x="0" y="1152500"/>
                    <a:pt x="0" y="1138561"/>
                  </a:cubicBezTo>
                  <a:lnTo>
                    <a:pt x="0" y="52557"/>
                  </a:lnTo>
                  <a:cubicBezTo>
                    <a:pt x="0" y="38618"/>
                    <a:pt x="5537" y="25250"/>
                    <a:pt x="15393" y="15393"/>
                  </a:cubicBezTo>
                  <a:cubicBezTo>
                    <a:pt x="25250" y="5537"/>
                    <a:pt x="38618" y="0"/>
                    <a:pt x="525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004EFF"/>
              </a:solidFill>
              <a:prstDash val="solid"/>
              <a:round/>
            </a:ln>
          </p:spPr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518E9BDD-6E82-C7A2-6569-53B82359DDDC}"/>
                </a:ext>
              </a:extLst>
            </p:cNvPr>
            <p:cNvSpPr txBox="1"/>
            <p:nvPr/>
          </p:nvSpPr>
          <p:spPr>
            <a:xfrm>
              <a:off x="0" y="-47625"/>
              <a:ext cx="2619328" cy="1238743"/>
            </a:xfrm>
            <a:prstGeom prst="rect">
              <a:avLst/>
            </a:prstGeom>
          </p:spPr>
          <p:txBody>
            <a:bodyPr lIns="41881" tIns="41881" rIns="41881" bIns="41881" rtlCol="0" anchor="ctr"/>
            <a:lstStyle/>
            <a:p>
              <a:pPr algn="ctr">
                <a:lnSpc>
                  <a:spcPts val="150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28">
            <a:extLst>
              <a:ext uri="{FF2B5EF4-FFF2-40B4-BE49-F238E27FC236}">
                <a16:creationId xmlns:a16="http://schemas.microsoft.com/office/drawing/2014/main" id="{E369FAEE-F48B-DD06-6899-1AE7305CEA01}"/>
              </a:ext>
            </a:extLst>
          </p:cNvPr>
          <p:cNvGrpSpPr/>
          <p:nvPr/>
        </p:nvGrpSpPr>
        <p:grpSpPr>
          <a:xfrm>
            <a:off x="14862193" y="3139583"/>
            <a:ext cx="1514125" cy="1514125"/>
            <a:chOff x="0" y="0"/>
            <a:chExt cx="812800" cy="812800"/>
          </a:xfrm>
        </p:grpSpPr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4A29152F-1A18-7894-7081-78EE7AFCAED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400"/>
            </a:solidFill>
          </p:spPr>
        </p:sp>
        <p:sp>
          <p:nvSpPr>
            <p:cNvPr id="9216" name="TextBox 30">
              <a:extLst>
                <a:ext uri="{FF2B5EF4-FFF2-40B4-BE49-F238E27FC236}">
                  <a16:creationId xmlns:a16="http://schemas.microsoft.com/office/drawing/2014/main" id="{85BC0AF9-CB8D-6E5D-D472-97821D501AA9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29605" tIns="29605" rIns="29605" bIns="29605" rtlCol="0" anchor="ctr"/>
            <a:lstStyle/>
            <a:p>
              <a:pPr algn="ctr">
                <a:lnSpc>
                  <a:spcPts val="1508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218" name="TextBox 32">
            <a:extLst>
              <a:ext uri="{FF2B5EF4-FFF2-40B4-BE49-F238E27FC236}">
                <a16:creationId xmlns:a16="http://schemas.microsoft.com/office/drawing/2014/main" id="{1F8F9592-AA38-EAFB-C620-C8D2FC0C0B4B}"/>
              </a:ext>
            </a:extLst>
          </p:cNvPr>
          <p:cNvSpPr txBox="1"/>
          <p:nvPr/>
        </p:nvSpPr>
        <p:spPr>
          <a:xfrm>
            <a:off x="9677400" y="3136967"/>
            <a:ext cx="1882603" cy="567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83"/>
              </a:lnSpc>
              <a:spcBef>
                <a:spcPct val="0"/>
              </a:spcBef>
            </a:pPr>
            <a:r>
              <a:rPr lang="en-US" sz="3200" b="1" dirty="0">
                <a:latin typeface="Gilroy-Bold" panose="00000800000000000000" pitchFamily="2" charset="0"/>
              </a:rPr>
              <a:t>Security</a:t>
            </a:r>
          </a:p>
        </p:txBody>
      </p:sp>
      <p:sp>
        <p:nvSpPr>
          <p:cNvPr id="9219" name="TextBox 33">
            <a:extLst>
              <a:ext uri="{FF2B5EF4-FFF2-40B4-BE49-F238E27FC236}">
                <a16:creationId xmlns:a16="http://schemas.microsoft.com/office/drawing/2014/main" id="{64BCCA11-3C97-5749-ADEF-3B0D1711F70C}"/>
              </a:ext>
            </a:extLst>
          </p:cNvPr>
          <p:cNvSpPr txBox="1"/>
          <p:nvPr/>
        </p:nvSpPr>
        <p:spPr>
          <a:xfrm>
            <a:off x="9642638" y="3894772"/>
            <a:ext cx="5077606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/>
            <a:r>
              <a:rPr lang="en-US" sz="2400" dirty="0">
                <a:solidFill>
                  <a:srgbClr val="191919"/>
                </a:solidFill>
                <a:latin typeface="Gilroy"/>
              </a:rPr>
              <a:t>Docker containers provide isolation and sandboxing for application which reduces the risk of malicious attacks or accidental errors</a:t>
            </a:r>
          </a:p>
        </p:txBody>
      </p:sp>
      <p:grpSp>
        <p:nvGrpSpPr>
          <p:cNvPr id="9221" name="Group 34">
            <a:extLst>
              <a:ext uri="{FF2B5EF4-FFF2-40B4-BE49-F238E27FC236}">
                <a16:creationId xmlns:a16="http://schemas.microsoft.com/office/drawing/2014/main" id="{B31517E2-5F12-8CB5-9402-4C13562E3505}"/>
              </a:ext>
            </a:extLst>
          </p:cNvPr>
          <p:cNvGrpSpPr/>
          <p:nvPr/>
        </p:nvGrpSpPr>
        <p:grpSpPr>
          <a:xfrm>
            <a:off x="1668194" y="5887079"/>
            <a:ext cx="7365311" cy="3071718"/>
            <a:chOff x="0" y="-47625"/>
            <a:chExt cx="2619328" cy="1004726"/>
          </a:xfrm>
        </p:grpSpPr>
        <p:sp>
          <p:nvSpPr>
            <p:cNvPr id="9222" name="Freeform 35">
              <a:extLst>
                <a:ext uri="{FF2B5EF4-FFF2-40B4-BE49-F238E27FC236}">
                  <a16:creationId xmlns:a16="http://schemas.microsoft.com/office/drawing/2014/main" id="{8B5B7CD4-CC28-6C56-1018-44B003C04E59}"/>
                </a:ext>
              </a:extLst>
            </p:cNvPr>
            <p:cNvSpPr/>
            <p:nvPr/>
          </p:nvSpPr>
          <p:spPr>
            <a:xfrm>
              <a:off x="0" y="25940"/>
              <a:ext cx="2619328" cy="931161"/>
            </a:xfrm>
            <a:custGeom>
              <a:avLst/>
              <a:gdLst/>
              <a:ahLst/>
              <a:cxnLst/>
              <a:rect l="l" t="t" r="r" b="b"/>
              <a:pathLst>
                <a:path w="2619328" h="957101">
                  <a:moveTo>
                    <a:pt x="52557" y="0"/>
                  </a:moveTo>
                  <a:lnTo>
                    <a:pt x="2566772" y="0"/>
                  </a:lnTo>
                  <a:cubicBezTo>
                    <a:pt x="2595798" y="0"/>
                    <a:pt x="2619328" y="23530"/>
                    <a:pt x="2619328" y="52557"/>
                  </a:cubicBezTo>
                  <a:lnTo>
                    <a:pt x="2619328" y="904544"/>
                  </a:lnTo>
                  <a:cubicBezTo>
                    <a:pt x="2619328" y="918483"/>
                    <a:pt x="2613791" y="931851"/>
                    <a:pt x="2603935" y="941707"/>
                  </a:cubicBezTo>
                  <a:cubicBezTo>
                    <a:pt x="2594078" y="951563"/>
                    <a:pt x="2580710" y="957101"/>
                    <a:pt x="2566772" y="957101"/>
                  </a:cubicBezTo>
                  <a:lnTo>
                    <a:pt x="52557" y="957101"/>
                  </a:lnTo>
                  <a:cubicBezTo>
                    <a:pt x="38618" y="957101"/>
                    <a:pt x="25250" y="951563"/>
                    <a:pt x="15393" y="941707"/>
                  </a:cubicBezTo>
                  <a:cubicBezTo>
                    <a:pt x="5537" y="931851"/>
                    <a:pt x="0" y="918483"/>
                    <a:pt x="0" y="904544"/>
                  </a:cubicBezTo>
                  <a:lnTo>
                    <a:pt x="0" y="52557"/>
                  </a:lnTo>
                  <a:cubicBezTo>
                    <a:pt x="0" y="38618"/>
                    <a:pt x="5537" y="25250"/>
                    <a:pt x="15393" y="15393"/>
                  </a:cubicBezTo>
                  <a:cubicBezTo>
                    <a:pt x="25250" y="5537"/>
                    <a:pt x="38618" y="0"/>
                    <a:pt x="525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004EFF"/>
              </a:solidFill>
              <a:prstDash val="solid"/>
              <a:round/>
            </a:ln>
          </p:spPr>
        </p:sp>
        <p:sp>
          <p:nvSpPr>
            <p:cNvPr id="9223" name="TextBox 36">
              <a:extLst>
                <a:ext uri="{FF2B5EF4-FFF2-40B4-BE49-F238E27FC236}">
                  <a16:creationId xmlns:a16="http://schemas.microsoft.com/office/drawing/2014/main" id="{217960BF-43AE-CCBB-4722-E1F05F838E23}"/>
                </a:ext>
              </a:extLst>
            </p:cNvPr>
            <p:cNvSpPr txBox="1"/>
            <p:nvPr/>
          </p:nvSpPr>
          <p:spPr>
            <a:xfrm>
              <a:off x="0" y="-47625"/>
              <a:ext cx="2619328" cy="1004726"/>
            </a:xfrm>
            <a:prstGeom prst="rect">
              <a:avLst/>
            </a:prstGeom>
          </p:spPr>
          <p:txBody>
            <a:bodyPr lIns="41881" tIns="41881" rIns="41881" bIns="41881" rtlCol="0" anchor="ctr"/>
            <a:lstStyle/>
            <a:p>
              <a:pPr algn="ctr">
                <a:lnSpc>
                  <a:spcPts val="150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224" name="Group 37">
            <a:extLst>
              <a:ext uri="{FF2B5EF4-FFF2-40B4-BE49-F238E27FC236}">
                <a16:creationId xmlns:a16="http://schemas.microsoft.com/office/drawing/2014/main" id="{74F3EAFA-3E34-0668-AD33-C17C2C148DE8}"/>
              </a:ext>
            </a:extLst>
          </p:cNvPr>
          <p:cNvGrpSpPr/>
          <p:nvPr/>
        </p:nvGrpSpPr>
        <p:grpSpPr>
          <a:xfrm>
            <a:off x="7272936" y="6460374"/>
            <a:ext cx="1514125" cy="1514125"/>
            <a:chOff x="0" y="0"/>
            <a:chExt cx="812800" cy="812800"/>
          </a:xfrm>
        </p:grpSpPr>
        <p:sp>
          <p:nvSpPr>
            <p:cNvPr id="9225" name="Freeform 38">
              <a:extLst>
                <a:ext uri="{FF2B5EF4-FFF2-40B4-BE49-F238E27FC236}">
                  <a16:creationId xmlns:a16="http://schemas.microsoft.com/office/drawing/2014/main" id="{2E906FB8-8B88-960F-520A-C1237B2DEC3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D7D1"/>
            </a:solidFill>
          </p:spPr>
        </p:sp>
        <p:sp>
          <p:nvSpPr>
            <p:cNvPr id="9226" name="TextBox 39">
              <a:extLst>
                <a:ext uri="{FF2B5EF4-FFF2-40B4-BE49-F238E27FC236}">
                  <a16:creationId xmlns:a16="http://schemas.microsoft.com/office/drawing/2014/main" id="{3E3E6C24-41F6-4CFB-C6DD-B5DDAE9FF13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29605" tIns="29605" rIns="29605" bIns="29605" rtlCol="0" anchor="ctr"/>
            <a:lstStyle/>
            <a:p>
              <a:pPr algn="ctr">
                <a:lnSpc>
                  <a:spcPts val="1508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228" name="TextBox 41">
            <a:extLst>
              <a:ext uri="{FF2B5EF4-FFF2-40B4-BE49-F238E27FC236}">
                <a16:creationId xmlns:a16="http://schemas.microsoft.com/office/drawing/2014/main" id="{D913BC8C-3ECF-B639-FDF9-208AFE0869DF}"/>
              </a:ext>
            </a:extLst>
          </p:cNvPr>
          <p:cNvSpPr txBox="1"/>
          <p:nvPr/>
        </p:nvSpPr>
        <p:spPr>
          <a:xfrm>
            <a:off x="2411719" y="6514054"/>
            <a:ext cx="2362465" cy="567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83"/>
              </a:lnSpc>
              <a:spcBef>
                <a:spcPct val="0"/>
              </a:spcBef>
            </a:pPr>
            <a:r>
              <a:rPr lang="en-US" sz="3200" b="1" dirty="0">
                <a:latin typeface="Gilroy-Bold" panose="00000800000000000000" pitchFamily="2" charset="0"/>
              </a:rPr>
              <a:t>Scalability</a:t>
            </a:r>
          </a:p>
        </p:txBody>
      </p:sp>
      <p:sp>
        <p:nvSpPr>
          <p:cNvPr id="9229" name="TextBox 42">
            <a:extLst>
              <a:ext uri="{FF2B5EF4-FFF2-40B4-BE49-F238E27FC236}">
                <a16:creationId xmlns:a16="http://schemas.microsoft.com/office/drawing/2014/main" id="{7339F625-9F89-9885-ADA1-4364684DC3C8}"/>
              </a:ext>
            </a:extLst>
          </p:cNvPr>
          <p:cNvSpPr txBox="1"/>
          <p:nvPr/>
        </p:nvSpPr>
        <p:spPr>
          <a:xfrm>
            <a:off x="2229482" y="7348895"/>
            <a:ext cx="4689979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/>
            <a:r>
              <a:rPr lang="en-US" sz="2400" dirty="0">
                <a:solidFill>
                  <a:srgbClr val="191919"/>
                </a:solidFill>
                <a:latin typeface="Gilroy"/>
              </a:rPr>
              <a:t>Docker containers can be scaled up or down according to the demand or resource availability</a:t>
            </a:r>
          </a:p>
        </p:txBody>
      </p:sp>
      <p:sp>
        <p:nvSpPr>
          <p:cNvPr id="9232" name="TextBox 45">
            <a:extLst>
              <a:ext uri="{FF2B5EF4-FFF2-40B4-BE49-F238E27FC236}">
                <a16:creationId xmlns:a16="http://schemas.microsoft.com/office/drawing/2014/main" id="{319FC03E-1357-B2E2-7F55-53A9137A7246}"/>
              </a:ext>
            </a:extLst>
          </p:cNvPr>
          <p:cNvSpPr txBox="1"/>
          <p:nvPr/>
        </p:nvSpPr>
        <p:spPr>
          <a:xfrm>
            <a:off x="9254495" y="5993019"/>
            <a:ext cx="7365311" cy="2965777"/>
          </a:xfrm>
          <a:prstGeom prst="rect">
            <a:avLst/>
          </a:prstGeom>
        </p:spPr>
        <p:txBody>
          <a:bodyPr lIns="41881" tIns="41881" rIns="41881" bIns="41881" rtlCol="0" anchor="ctr"/>
          <a:lstStyle/>
          <a:p>
            <a:pPr algn="ctr">
              <a:lnSpc>
                <a:spcPts val="1508"/>
              </a:lnSpc>
              <a:spcBef>
                <a:spcPct val="0"/>
              </a:spcBef>
            </a:pPr>
            <a:endParaRPr/>
          </a:p>
        </p:txBody>
      </p:sp>
      <p:grpSp>
        <p:nvGrpSpPr>
          <p:cNvPr id="9233" name="Group 46">
            <a:extLst>
              <a:ext uri="{FF2B5EF4-FFF2-40B4-BE49-F238E27FC236}">
                <a16:creationId xmlns:a16="http://schemas.microsoft.com/office/drawing/2014/main" id="{6A4D36B7-516F-5AC6-5C93-BF488DEBE568}"/>
              </a:ext>
            </a:extLst>
          </p:cNvPr>
          <p:cNvGrpSpPr/>
          <p:nvPr/>
        </p:nvGrpSpPr>
        <p:grpSpPr>
          <a:xfrm>
            <a:off x="14862193" y="6460374"/>
            <a:ext cx="1514125" cy="1514125"/>
            <a:chOff x="0" y="0"/>
            <a:chExt cx="812800" cy="812800"/>
          </a:xfrm>
        </p:grpSpPr>
        <p:sp>
          <p:nvSpPr>
            <p:cNvPr id="9234" name="Freeform 47">
              <a:extLst>
                <a:ext uri="{FF2B5EF4-FFF2-40B4-BE49-F238E27FC236}">
                  <a16:creationId xmlns:a16="http://schemas.microsoft.com/office/drawing/2014/main" id="{05DB100C-F5AE-A97D-DFB5-C9AC7913D58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235" name="TextBox 48">
              <a:extLst>
                <a:ext uri="{FF2B5EF4-FFF2-40B4-BE49-F238E27FC236}">
                  <a16:creationId xmlns:a16="http://schemas.microsoft.com/office/drawing/2014/main" id="{5531371F-C8E0-77B9-BAC6-A9BE2EC7E76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29605" tIns="29605" rIns="29605" bIns="29605" rtlCol="0" anchor="ctr"/>
            <a:lstStyle/>
            <a:p>
              <a:pPr algn="ctr">
                <a:lnSpc>
                  <a:spcPts val="1508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237" name="TextBox 50">
            <a:extLst>
              <a:ext uri="{FF2B5EF4-FFF2-40B4-BE49-F238E27FC236}">
                <a16:creationId xmlns:a16="http://schemas.microsoft.com/office/drawing/2014/main" id="{045B794F-C789-ADD5-75E5-C6BC77D42F53}"/>
              </a:ext>
            </a:extLst>
          </p:cNvPr>
          <p:cNvSpPr txBox="1"/>
          <p:nvPr/>
        </p:nvSpPr>
        <p:spPr>
          <a:xfrm>
            <a:off x="9744155" y="6328489"/>
            <a:ext cx="2447845" cy="567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3"/>
              </a:lnSpc>
              <a:spcBef>
                <a:spcPct val="0"/>
              </a:spcBef>
            </a:pPr>
            <a:r>
              <a:rPr lang="en-US" sz="3200" b="1" dirty="0">
                <a:latin typeface="Gilroy-Bold" panose="00000800000000000000" pitchFamily="2" charset="0"/>
              </a:rPr>
              <a:t>Efficiency</a:t>
            </a:r>
          </a:p>
        </p:txBody>
      </p:sp>
      <p:sp>
        <p:nvSpPr>
          <p:cNvPr id="9238" name="TextBox 51">
            <a:extLst>
              <a:ext uri="{FF2B5EF4-FFF2-40B4-BE49-F238E27FC236}">
                <a16:creationId xmlns:a16="http://schemas.microsoft.com/office/drawing/2014/main" id="{6FE54DB6-A23A-6E6A-C16F-D36CAEE3B66B}"/>
              </a:ext>
            </a:extLst>
          </p:cNvPr>
          <p:cNvSpPr txBox="1"/>
          <p:nvPr/>
        </p:nvSpPr>
        <p:spPr>
          <a:xfrm>
            <a:off x="9589654" y="6878241"/>
            <a:ext cx="5272539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/>
            <a:r>
              <a:rPr lang="en-US" sz="2400" dirty="0">
                <a:solidFill>
                  <a:srgbClr val="191919"/>
                </a:solidFill>
                <a:latin typeface="Gilroy"/>
              </a:rPr>
              <a:t>Docker containers use less resources than traditional virtual machines, as they share the same kernel and do not need to run a separate operating system for each application</a:t>
            </a:r>
          </a:p>
        </p:txBody>
      </p:sp>
      <p:sp>
        <p:nvSpPr>
          <p:cNvPr id="9239" name="TextBox 52">
            <a:extLst>
              <a:ext uri="{FF2B5EF4-FFF2-40B4-BE49-F238E27FC236}">
                <a16:creationId xmlns:a16="http://schemas.microsoft.com/office/drawing/2014/main" id="{CE3EA8B7-8578-F72F-3E40-7A72A868FBE0}"/>
              </a:ext>
            </a:extLst>
          </p:cNvPr>
          <p:cNvSpPr txBox="1"/>
          <p:nvPr/>
        </p:nvSpPr>
        <p:spPr>
          <a:xfrm>
            <a:off x="2411719" y="3156812"/>
            <a:ext cx="2362465" cy="567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83"/>
              </a:lnSpc>
              <a:spcBef>
                <a:spcPct val="0"/>
              </a:spcBef>
            </a:pPr>
            <a:r>
              <a:rPr lang="en-US" sz="3200" b="1" dirty="0">
                <a:latin typeface="Gilroy-Bold" panose="00000800000000000000" pitchFamily="2" charset="0"/>
              </a:rPr>
              <a:t>Portability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19AA259-BB8F-94D8-96C2-CFC0F3649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969" y="3178342"/>
            <a:ext cx="1182057" cy="118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077528EA-79B3-D5F2-C03B-3492B037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655" y="286559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177FE3AA-E8DC-EBFD-4C17-1ECD6604A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52" y="6666923"/>
            <a:ext cx="1044893" cy="104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5AE0B80C-EFB8-517D-B651-2471F2245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128" y="6542305"/>
            <a:ext cx="1972050" cy="133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93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1" name="Freeform 44">
            <a:extLst>
              <a:ext uri="{FF2B5EF4-FFF2-40B4-BE49-F238E27FC236}">
                <a16:creationId xmlns:a16="http://schemas.microsoft.com/office/drawing/2014/main" id="{053D0B67-2C1A-2BB0-38CD-A388AB2A7AB6}"/>
              </a:ext>
            </a:extLst>
          </p:cNvPr>
          <p:cNvSpPr/>
          <p:nvPr/>
        </p:nvSpPr>
        <p:spPr>
          <a:xfrm>
            <a:off x="9254495" y="6133600"/>
            <a:ext cx="7365311" cy="2825196"/>
          </a:xfrm>
          <a:custGeom>
            <a:avLst/>
            <a:gdLst/>
            <a:ahLst/>
            <a:cxnLst/>
            <a:rect l="l" t="t" r="r" b="b"/>
            <a:pathLst>
              <a:path w="2619328" h="957101">
                <a:moveTo>
                  <a:pt x="52557" y="0"/>
                </a:moveTo>
                <a:lnTo>
                  <a:pt x="2566772" y="0"/>
                </a:lnTo>
                <a:cubicBezTo>
                  <a:pt x="2595798" y="0"/>
                  <a:pt x="2619328" y="23530"/>
                  <a:pt x="2619328" y="52557"/>
                </a:cubicBezTo>
                <a:lnTo>
                  <a:pt x="2619328" y="904544"/>
                </a:lnTo>
                <a:cubicBezTo>
                  <a:pt x="2619328" y="918483"/>
                  <a:pt x="2613791" y="931851"/>
                  <a:pt x="2603935" y="941707"/>
                </a:cubicBezTo>
                <a:cubicBezTo>
                  <a:pt x="2594078" y="951563"/>
                  <a:pt x="2580710" y="957101"/>
                  <a:pt x="2566772" y="957101"/>
                </a:cubicBezTo>
                <a:lnTo>
                  <a:pt x="52557" y="957101"/>
                </a:lnTo>
                <a:cubicBezTo>
                  <a:pt x="38618" y="957101"/>
                  <a:pt x="25250" y="951563"/>
                  <a:pt x="15393" y="941707"/>
                </a:cubicBezTo>
                <a:cubicBezTo>
                  <a:pt x="5537" y="931851"/>
                  <a:pt x="0" y="918483"/>
                  <a:pt x="0" y="904544"/>
                </a:cubicBezTo>
                <a:lnTo>
                  <a:pt x="0" y="52557"/>
                </a:lnTo>
                <a:cubicBezTo>
                  <a:pt x="0" y="38618"/>
                  <a:pt x="5537" y="25250"/>
                  <a:pt x="15393" y="15393"/>
                </a:cubicBezTo>
                <a:cubicBezTo>
                  <a:pt x="25250" y="5537"/>
                  <a:pt x="38618" y="0"/>
                  <a:pt x="52557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57150" cap="rnd">
            <a:solidFill>
              <a:srgbClr val="004EFF"/>
            </a:solidFill>
            <a:prstDash val="solid"/>
            <a:round/>
          </a:ln>
        </p:spPr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EE0ED-2390-5F6B-A672-D28A05209555}"/>
              </a:ext>
            </a:extLst>
          </p:cNvPr>
          <p:cNvSpPr txBox="1"/>
          <p:nvPr/>
        </p:nvSpPr>
        <p:spPr>
          <a:xfrm>
            <a:off x="950794" y="1333500"/>
            <a:ext cx="4078406" cy="650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latin typeface="Gilroy-Bold"/>
                <a:sym typeface="Microsoft JhengHei"/>
              </a:rPr>
              <a:t>Docker Use Cases</a:t>
            </a: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C460E552-77DB-CA84-87E5-40508CEE159E}"/>
              </a:ext>
            </a:extLst>
          </p:cNvPr>
          <p:cNvSpPr/>
          <p:nvPr/>
        </p:nvSpPr>
        <p:spPr>
          <a:xfrm>
            <a:off x="950794" y="1943099"/>
            <a:ext cx="4078406" cy="240456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382944E0-1D09-059F-3178-5B0C49F00691}"/>
              </a:ext>
            </a:extLst>
          </p:cNvPr>
          <p:cNvGrpSpPr/>
          <p:nvPr/>
        </p:nvGrpSpPr>
        <p:grpSpPr>
          <a:xfrm>
            <a:off x="1668194" y="2727703"/>
            <a:ext cx="7365311" cy="3037909"/>
            <a:chOff x="0" y="0"/>
            <a:chExt cx="2619328" cy="119111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EFC047C-4B27-0A61-D742-BC203E8EF67A}"/>
                </a:ext>
              </a:extLst>
            </p:cNvPr>
            <p:cNvSpPr/>
            <p:nvPr/>
          </p:nvSpPr>
          <p:spPr>
            <a:xfrm>
              <a:off x="0" y="0"/>
              <a:ext cx="2619328" cy="1191118"/>
            </a:xfrm>
            <a:custGeom>
              <a:avLst/>
              <a:gdLst/>
              <a:ahLst/>
              <a:cxnLst/>
              <a:rect l="l" t="t" r="r" b="b"/>
              <a:pathLst>
                <a:path w="2619328" h="1191118">
                  <a:moveTo>
                    <a:pt x="52557" y="0"/>
                  </a:moveTo>
                  <a:lnTo>
                    <a:pt x="2566772" y="0"/>
                  </a:lnTo>
                  <a:cubicBezTo>
                    <a:pt x="2595798" y="0"/>
                    <a:pt x="2619328" y="23530"/>
                    <a:pt x="2619328" y="52557"/>
                  </a:cubicBezTo>
                  <a:lnTo>
                    <a:pt x="2619328" y="1138561"/>
                  </a:lnTo>
                  <a:cubicBezTo>
                    <a:pt x="2619328" y="1152500"/>
                    <a:pt x="2613791" y="1165868"/>
                    <a:pt x="2603935" y="1175724"/>
                  </a:cubicBezTo>
                  <a:cubicBezTo>
                    <a:pt x="2594078" y="1185581"/>
                    <a:pt x="2580710" y="1191118"/>
                    <a:pt x="2566772" y="1191118"/>
                  </a:cubicBezTo>
                  <a:lnTo>
                    <a:pt x="52557" y="1191118"/>
                  </a:lnTo>
                  <a:cubicBezTo>
                    <a:pt x="38618" y="1191118"/>
                    <a:pt x="25250" y="1185581"/>
                    <a:pt x="15393" y="1175724"/>
                  </a:cubicBezTo>
                  <a:cubicBezTo>
                    <a:pt x="5537" y="1165868"/>
                    <a:pt x="0" y="1152500"/>
                    <a:pt x="0" y="1138561"/>
                  </a:cubicBezTo>
                  <a:lnTo>
                    <a:pt x="0" y="52557"/>
                  </a:lnTo>
                  <a:cubicBezTo>
                    <a:pt x="0" y="38618"/>
                    <a:pt x="5537" y="25250"/>
                    <a:pt x="15393" y="15393"/>
                  </a:cubicBezTo>
                  <a:cubicBezTo>
                    <a:pt x="25250" y="5537"/>
                    <a:pt x="38618" y="0"/>
                    <a:pt x="52557" y="0"/>
                  </a:cubicBezTo>
                  <a:close/>
                </a:path>
              </a:pathLst>
            </a:custGeom>
            <a:solidFill>
              <a:srgbClr val="565555">
                <a:alpha val="4706"/>
              </a:srgbClr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7F1F7B5-D2FA-3E44-3718-4539EE557D38}"/>
                </a:ext>
              </a:extLst>
            </p:cNvPr>
            <p:cNvSpPr txBox="1"/>
            <p:nvPr/>
          </p:nvSpPr>
          <p:spPr>
            <a:xfrm>
              <a:off x="0" y="-47625"/>
              <a:ext cx="2619328" cy="1238743"/>
            </a:xfrm>
            <a:prstGeom prst="rect">
              <a:avLst/>
            </a:prstGeom>
          </p:spPr>
          <p:txBody>
            <a:bodyPr lIns="41881" tIns="41881" rIns="41881" bIns="41881" rtlCol="0" anchor="ctr"/>
            <a:lstStyle/>
            <a:p>
              <a:pPr algn="ctr">
                <a:lnSpc>
                  <a:spcPts val="150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05B13F5-425A-575E-D5C5-08B6C417D9C3}"/>
              </a:ext>
            </a:extLst>
          </p:cNvPr>
          <p:cNvGrpSpPr/>
          <p:nvPr/>
        </p:nvGrpSpPr>
        <p:grpSpPr>
          <a:xfrm>
            <a:off x="9254495" y="2727703"/>
            <a:ext cx="7365311" cy="3037909"/>
            <a:chOff x="0" y="0"/>
            <a:chExt cx="2619328" cy="11911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B58F217-D7DD-4CCC-1432-0F432DD95476}"/>
                </a:ext>
              </a:extLst>
            </p:cNvPr>
            <p:cNvSpPr/>
            <p:nvPr/>
          </p:nvSpPr>
          <p:spPr>
            <a:xfrm>
              <a:off x="0" y="0"/>
              <a:ext cx="2619328" cy="1191118"/>
            </a:xfrm>
            <a:custGeom>
              <a:avLst/>
              <a:gdLst/>
              <a:ahLst/>
              <a:cxnLst/>
              <a:rect l="l" t="t" r="r" b="b"/>
              <a:pathLst>
                <a:path w="2619328" h="1191118">
                  <a:moveTo>
                    <a:pt x="52557" y="0"/>
                  </a:moveTo>
                  <a:lnTo>
                    <a:pt x="2566772" y="0"/>
                  </a:lnTo>
                  <a:cubicBezTo>
                    <a:pt x="2595798" y="0"/>
                    <a:pt x="2619328" y="23530"/>
                    <a:pt x="2619328" y="52557"/>
                  </a:cubicBezTo>
                  <a:lnTo>
                    <a:pt x="2619328" y="1138561"/>
                  </a:lnTo>
                  <a:cubicBezTo>
                    <a:pt x="2619328" y="1152500"/>
                    <a:pt x="2613791" y="1165868"/>
                    <a:pt x="2603935" y="1175724"/>
                  </a:cubicBezTo>
                  <a:cubicBezTo>
                    <a:pt x="2594078" y="1185581"/>
                    <a:pt x="2580710" y="1191118"/>
                    <a:pt x="2566772" y="1191118"/>
                  </a:cubicBezTo>
                  <a:lnTo>
                    <a:pt x="52557" y="1191118"/>
                  </a:lnTo>
                  <a:cubicBezTo>
                    <a:pt x="38618" y="1191118"/>
                    <a:pt x="25250" y="1185581"/>
                    <a:pt x="15393" y="1175724"/>
                  </a:cubicBezTo>
                  <a:cubicBezTo>
                    <a:pt x="5537" y="1165868"/>
                    <a:pt x="0" y="1152500"/>
                    <a:pt x="0" y="1138561"/>
                  </a:cubicBezTo>
                  <a:lnTo>
                    <a:pt x="0" y="52557"/>
                  </a:lnTo>
                  <a:cubicBezTo>
                    <a:pt x="0" y="38618"/>
                    <a:pt x="5537" y="25250"/>
                    <a:pt x="15393" y="15393"/>
                  </a:cubicBezTo>
                  <a:cubicBezTo>
                    <a:pt x="25250" y="5537"/>
                    <a:pt x="38618" y="0"/>
                    <a:pt x="52557" y="0"/>
                  </a:cubicBezTo>
                  <a:close/>
                </a:path>
              </a:pathLst>
            </a:custGeom>
            <a:solidFill>
              <a:srgbClr val="565555">
                <a:alpha val="4706"/>
              </a:srgbClr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221F0542-8FD6-8822-AB67-83AC97F217FF}"/>
                </a:ext>
              </a:extLst>
            </p:cNvPr>
            <p:cNvSpPr txBox="1"/>
            <p:nvPr/>
          </p:nvSpPr>
          <p:spPr>
            <a:xfrm>
              <a:off x="0" y="-47625"/>
              <a:ext cx="2619328" cy="1238743"/>
            </a:xfrm>
            <a:prstGeom prst="rect">
              <a:avLst/>
            </a:prstGeom>
          </p:spPr>
          <p:txBody>
            <a:bodyPr lIns="41881" tIns="41881" rIns="41881" bIns="41881" rtlCol="0" anchor="ctr"/>
            <a:lstStyle/>
            <a:p>
              <a:pPr algn="ctr">
                <a:lnSpc>
                  <a:spcPts val="150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325A2B98-4CB8-590D-2564-0B9A9F6254FD}"/>
              </a:ext>
            </a:extLst>
          </p:cNvPr>
          <p:cNvGrpSpPr/>
          <p:nvPr/>
        </p:nvGrpSpPr>
        <p:grpSpPr>
          <a:xfrm>
            <a:off x="1668194" y="6177493"/>
            <a:ext cx="7365311" cy="2781304"/>
            <a:chOff x="0" y="0"/>
            <a:chExt cx="2619328" cy="957101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86B5435-320F-51EB-BFF5-50DFBBA02711}"/>
                </a:ext>
              </a:extLst>
            </p:cNvPr>
            <p:cNvSpPr/>
            <p:nvPr/>
          </p:nvSpPr>
          <p:spPr>
            <a:xfrm>
              <a:off x="0" y="0"/>
              <a:ext cx="2619328" cy="957101"/>
            </a:xfrm>
            <a:custGeom>
              <a:avLst/>
              <a:gdLst/>
              <a:ahLst/>
              <a:cxnLst/>
              <a:rect l="l" t="t" r="r" b="b"/>
              <a:pathLst>
                <a:path w="2619328" h="957101">
                  <a:moveTo>
                    <a:pt x="52557" y="0"/>
                  </a:moveTo>
                  <a:lnTo>
                    <a:pt x="2566772" y="0"/>
                  </a:lnTo>
                  <a:cubicBezTo>
                    <a:pt x="2595798" y="0"/>
                    <a:pt x="2619328" y="23530"/>
                    <a:pt x="2619328" y="52557"/>
                  </a:cubicBezTo>
                  <a:lnTo>
                    <a:pt x="2619328" y="904544"/>
                  </a:lnTo>
                  <a:cubicBezTo>
                    <a:pt x="2619328" y="918483"/>
                    <a:pt x="2613791" y="931851"/>
                    <a:pt x="2603935" y="941707"/>
                  </a:cubicBezTo>
                  <a:cubicBezTo>
                    <a:pt x="2594078" y="951563"/>
                    <a:pt x="2580710" y="957101"/>
                    <a:pt x="2566772" y="957101"/>
                  </a:cubicBezTo>
                  <a:lnTo>
                    <a:pt x="52557" y="957101"/>
                  </a:lnTo>
                  <a:cubicBezTo>
                    <a:pt x="38618" y="957101"/>
                    <a:pt x="25250" y="951563"/>
                    <a:pt x="15393" y="941707"/>
                  </a:cubicBezTo>
                  <a:cubicBezTo>
                    <a:pt x="5537" y="931851"/>
                    <a:pt x="0" y="918483"/>
                    <a:pt x="0" y="904544"/>
                  </a:cubicBezTo>
                  <a:lnTo>
                    <a:pt x="0" y="52557"/>
                  </a:lnTo>
                  <a:cubicBezTo>
                    <a:pt x="0" y="38618"/>
                    <a:pt x="5537" y="25250"/>
                    <a:pt x="15393" y="15393"/>
                  </a:cubicBezTo>
                  <a:cubicBezTo>
                    <a:pt x="25250" y="5537"/>
                    <a:pt x="38618" y="0"/>
                    <a:pt x="52557" y="0"/>
                  </a:cubicBezTo>
                  <a:close/>
                </a:path>
              </a:pathLst>
            </a:custGeom>
            <a:solidFill>
              <a:srgbClr val="565555">
                <a:alpha val="4706"/>
              </a:srgbClr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6A9D0538-CA17-2629-15EA-F6BF07ABFCFC}"/>
                </a:ext>
              </a:extLst>
            </p:cNvPr>
            <p:cNvSpPr txBox="1"/>
            <p:nvPr/>
          </p:nvSpPr>
          <p:spPr>
            <a:xfrm>
              <a:off x="0" y="-47625"/>
              <a:ext cx="2619328" cy="1004726"/>
            </a:xfrm>
            <a:prstGeom prst="rect">
              <a:avLst/>
            </a:prstGeom>
          </p:spPr>
          <p:txBody>
            <a:bodyPr lIns="41881" tIns="41881" rIns="41881" bIns="41881" rtlCol="0" anchor="ctr"/>
            <a:lstStyle/>
            <a:p>
              <a:pPr algn="ctr">
                <a:lnSpc>
                  <a:spcPts val="150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A891B056-4B0F-5F71-FADD-8D28D906D41B}"/>
              </a:ext>
            </a:extLst>
          </p:cNvPr>
          <p:cNvGrpSpPr/>
          <p:nvPr/>
        </p:nvGrpSpPr>
        <p:grpSpPr>
          <a:xfrm>
            <a:off x="9254495" y="6061007"/>
            <a:ext cx="7365311" cy="2897789"/>
            <a:chOff x="0" y="0"/>
            <a:chExt cx="2619328" cy="957101"/>
          </a:xfrm>
        </p:grpSpPr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24EF627-BAB2-5CF1-00F9-6D5434DBAF49}"/>
                </a:ext>
              </a:extLst>
            </p:cNvPr>
            <p:cNvSpPr/>
            <p:nvPr/>
          </p:nvSpPr>
          <p:spPr>
            <a:xfrm>
              <a:off x="0" y="0"/>
              <a:ext cx="2619328" cy="957101"/>
            </a:xfrm>
            <a:custGeom>
              <a:avLst/>
              <a:gdLst/>
              <a:ahLst/>
              <a:cxnLst/>
              <a:rect l="l" t="t" r="r" b="b"/>
              <a:pathLst>
                <a:path w="2619328" h="957101">
                  <a:moveTo>
                    <a:pt x="52557" y="0"/>
                  </a:moveTo>
                  <a:lnTo>
                    <a:pt x="2566772" y="0"/>
                  </a:lnTo>
                  <a:cubicBezTo>
                    <a:pt x="2595798" y="0"/>
                    <a:pt x="2619328" y="23530"/>
                    <a:pt x="2619328" y="52557"/>
                  </a:cubicBezTo>
                  <a:lnTo>
                    <a:pt x="2619328" y="904544"/>
                  </a:lnTo>
                  <a:cubicBezTo>
                    <a:pt x="2619328" y="918483"/>
                    <a:pt x="2613791" y="931851"/>
                    <a:pt x="2603935" y="941707"/>
                  </a:cubicBezTo>
                  <a:cubicBezTo>
                    <a:pt x="2594078" y="951563"/>
                    <a:pt x="2580710" y="957101"/>
                    <a:pt x="2566772" y="957101"/>
                  </a:cubicBezTo>
                  <a:lnTo>
                    <a:pt x="52557" y="957101"/>
                  </a:lnTo>
                  <a:cubicBezTo>
                    <a:pt x="38618" y="957101"/>
                    <a:pt x="25250" y="951563"/>
                    <a:pt x="15393" y="941707"/>
                  </a:cubicBezTo>
                  <a:cubicBezTo>
                    <a:pt x="5537" y="931851"/>
                    <a:pt x="0" y="918483"/>
                    <a:pt x="0" y="904544"/>
                  </a:cubicBezTo>
                  <a:lnTo>
                    <a:pt x="0" y="52557"/>
                  </a:lnTo>
                  <a:cubicBezTo>
                    <a:pt x="0" y="38618"/>
                    <a:pt x="5537" y="25250"/>
                    <a:pt x="15393" y="15393"/>
                  </a:cubicBezTo>
                  <a:cubicBezTo>
                    <a:pt x="25250" y="5537"/>
                    <a:pt x="38618" y="0"/>
                    <a:pt x="52557" y="0"/>
                  </a:cubicBezTo>
                  <a:close/>
                </a:path>
              </a:pathLst>
            </a:custGeom>
            <a:solidFill>
              <a:srgbClr val="565555">
                <a:alpha val="4706"/>
              </a:srgbClr>
            </a:solidFill>
          </p:spPr>
        </p:sp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CC11FE3C-A232-0D7C-2B5B-22427F224B54}"/>
                </a:ext>
              </a:extLst>
            </p:cNvPr>
            <p:cNvSpPr txBox="1"/>
            <p:nvPr/>
          </p:nvSpPr>
          <p:spPr>
            <a:xfrm>
              <a:off x="0" y="-47625"/>
              <a:ext cx="2619328" cy="1004726"/>
            </a:xfrm>
            <a:prstGeom prst="rect">
              <a:avLst/>
            </a:prstGeom>
          </p:spPr>
          <p:txBody>
            <a:bodyPr lIns="41881" tIns="41881" rIns="41881" bIns="41881" rtlCol="0" anchor="ctr"/>
            <a:lstStyle/>
            <a:p>
              <a:pPr algn="ctr">
                <a:lnSpc>
                  <a:spcPts val="150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34A4A581-F195-17B4-8FEE-93C3FE1A0FE9}"/>
              </a:ext>
            </a:extLst>
          </p:cNvPr>
          <p:cNvGrpSpPr/>
          <p:nvPr/>
        </p:nvGrpSpPr>
        <p:grpSpPr>
          <a:xfrm>
            <a:off x="1668194" y="2593786"/>
            <a:ext cx="7365311" cy="3483231"/>
            <a:chOff x="0" y="-47625"/>
            <a:chExt cx="2619328" cy="1238743"/>
          </a:xfrm>
        </p:grpSpPr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0B6CA185-7571-D884-0BD3-8AC56BD0749A}"/>
                </a:ext>
              </a:extLst>
            </p:cNvPr>
            <p:cNvSpPr/>
            <p:nvPr/>
          </p:nvSpPr>
          <p:spPr>
            <a:xfrm>
              <a:off x="0" y="0"/>
              <a:ext cx="2619328" cy="1080373"/>
            </a:xfrm>
            <a:custGeom>
              <a:avLst/>
              <a:gdLst/>
              <a:ahLst/>
              <a:cxnLst/>
              <a:rect l="l" t="t" r="r" b="b"/>
              <a:pathLst>
                <a:path w="2619328" h="1191118">
                  <a:moveTo>
                    <a:pt x="52557" y="0"/>
                  </a:moveTo>
                  <a:lnTo>
                    <a:pt x="2566772" y="0"/>
                  </a:lnTo>
                  <a:cubicBezTo>
                    <a:pt x="2595798" y="0"/>
                    <a:pt x="2619328" y="23530"/>
                    <a:pt x="2619328" y="52557"/>
                  </a:cubicBezTo>
                  <a:lnTo>
                    <a:pt x="2619328" y="1138561"/>
                  </a:lnTo>
                  <a:cubicBezTo>
                    <a:pt x="2619328" y="1152500"/>
                    <a:pt x="2613791" y="1165868"/>
                    <a:pt x="2603935" y="1175724"/>
                  </a:cubicBezTo>
                  <a:cubicBezTo>
                    <a:pt x="2594078" y="1185581"/>
                    <a:pt x="2580710" y="1191118"/>
                    <a:pt x="2566772" y="1191118"/>
                  </a:cubicBezTo>
                  <a:lnTo>
                    <a:pt x="52557" y="1191118"/>
                  </a:lnTo>
                  <a:cubicBezTo>
                    <a:pt x="38618" y="1191118"/>
                    <a:pt x="25250" y="1185581"/>
                    <a:pt x="15393" y="1175724"/>
                  </a:cubicBezTo>
                  <a:cubicBezTo>
                    <a:pt x="5537" y="1165868"/>
                    <a:pt x="0" y="1152500"/>
                    <a:pt x="0" y="1138561"/>
                  </a:cubicBezTo>
                  <a:lnTo>
                    <a:pt x="0" y="52557"/>
                  </a:lnTo>
                  <a:cubicBezTo>
                    <a:pt x="0" y="38618"/>
                    <a:pt x="5537" y="25250"/>
                    <a:pt x="15393" y="15393"/>
                  </a:cubicBezTo>
                  <a:cubicBezTo>
                    <a:pt x="25250" y="5537"/>
                    <a:pt x="38618" y="0"/>
                    <a:pt x="525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004EFF"/>
              </a:solidFill>
              <a:prstDash val="solid"/>
              <a:round/>
            </a:ln>
          </p:spPr>
        </p:sp>
        <p:sp>
          <p:nvSpPr>
            <p:cNvPr id="21" name="TextBox 19">
              <a:extLst>
                <a:ext uri="{FF2B5EF4-FFF2-40B4-BE49-F238E27FC236}">
                  <a16:creationId xmlns:a16="http://schemas.microsoft.com/office/drawing/2014/main" id="{F4807847-877D-E081-E6A8-9916CD6937BD}"/>
                </a:ext>
              </a:extLst>
            </p:cNvPr>
            <p:cNvSpPr txBox="1"/>
            <p:nvPr/>
          </p:nvSpPr>
          <p:spPr>
            <a:xfrm>
              <a:off x="0" y="-47625"/>
              <a:ext cx="2619328" cy="1238743"/>
            </a:xfrm>
            <a:prstGeom prst="rect">
              <a:avLst/>
            </a:prstGeom>
          </p:spPr>
          <p:txBody>
            <a:bodyPr lIns="41881" tIns="41881" rIns="41881" bIns="41881" rtlCol="0" anchor="ctr"/>
            <a:lstStyle/>
            <a:p>
              <a:pPr algn="ctr">
                <a:lnSpc>
                  <a:spcPts val="150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0">
            <a:extLst>
              <a:ext uri="{FF2B5EF4-FFF2-40B4-BE49-F238E27FC236}">
                <a16:creationId xmlns:a16="http://schemas.microsoft.com/office/drawing/2014/main" id="{E138122D-5CBE-D132-536A-58DBB3EBE491}"/>
              </a:ext>
            </a:extLst>
          </p:cNvPr>
          <p:cNvGrpSpPr/>
          <p:nvPr/>
        </p:nvGrpSpPr>
        <p:grpSpPr>
          <a:xfrm>
            <a:off x="7272936" y="3139583"/>
            <a:ext cx="1514125" cy="1514125"/>
            <a:chOff x="0" y="0"/>
            <a:chExt cx="812800" cy="812800"/>
          </a:xfrm>
        </p:grpSpPr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084A19E-DA28-45CF-6CAD-C07519C1C41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EFF"/>
            </a:solidFill>
          </p:spPr>
        </p:sp>
        <p:sp>
          <p:nvSpPr>
            <p:cNvPr id="24" name="TextBox 22">
              <a:extLst>
                <a:ext uri="{FF2B5EF4-FFF2-40B4-BE49-F238E27FC236}">
                  <a16:creationId xmlns:a16="http://schemas.microsoft.com/office/drawing/2014/main" id="{E9E69D5E-E3FE-366E-4F67-006128A544BB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29605" tIns="29605" rIns="29605" bIns="29605" rtlCol="0" anchor="ctr"/>
            <a:lstStyle/>
            <a:p>
              <a:pPr algn="ctr">
                <a:lnSpc>
                  <a:spcPts val="1508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24">
            <a:extLst>
              <a:ext uri="{FF2B5EF4-FFF2-40B4-BE49-F238E27FC236}">
                <a16:creationId xmlns:a16="http://schemas.microsoft.com/office/drawing/2014/main" id="{DA2CAD6A-F8FC-0931-24A4-0435ED140571}"/>
              </a:ext>
            </a:extLst>
          </p:cNvPr>
          <p:cNvSpPr txBox="1"/>
          <p:nvPr/>
        </p:nvSpPr>
        <p:spPr>
          <a:xfrm>
            <a:off x="2081859" y="3894772"/>
            <a:ext cx="5262051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/>
            <a:r>
              <a:rPr lang="en-US" sz="2400" dirty="0">
                <a:solidFill>
                  <a:srgbClr val="191919"/>
                </a:solidFill>
                <a:latin typeface="Gilroy"/>
              </a:rPr>
              <a:t>Docker can be used to create consistent and reproducible development environment that match production environment</a:t>
            </a:r>
          </a:p>
        </p:txBody>
      </p:sp>
      <p:grpSp>
        <p:nvGrpSpPr>
          <p:cNvPr id="27" name="Group 25">
            <a:extLst>
              <a:ext uri="{FF2B5EF4-FFF2-40B4-BE49-F238E27FC236}">
                <a16:creationId xmlns:a16="http://schemas.microsoft.com/office/drawing/2014/main" id="{0E6A0194-9C72-943B-79FC-4FB21F3350AA}"/>
              </a:ext>
            </a:extLst>
          </p:cNvPr>
          <p:cNvGrpSpPr/>
          <p:nvPr/>
        </p:nvGrpSpPr>
        <p:grpSpPr>
          <a:xfrm>
            <a:off x="9254495" y="2727703"/>
            <a:ext cx="7365311" cy="3068694"/>
            <a:chOff x="0" y="0"/>
            <a:chExt cx="2619328" cy="1191118"/>
          </a:xfrm>
        </p:grpSpPr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EAABF062-DE67-AF2B-F0FC-DAE1E52585EC}"/>
                </a:ext>
              </a:extLst>
            </p:cNvPr>
            <p:cNvSpPr/>
            <p:nvPr/>
          </p:nvSpPr>
          <p:spPr>
            <a:xfrm>
              <a:off x="0" y="0"/>
              <a:ext cx="2619328" cy="1191118"/>
            </a:xfrm>
            <a:custGeom>
              <a:avLst/>
              <a:gdLst/>
              <a:ahLst/>
              <a:cxnLst/>
              <a:rect l="l" t="t" r="r" b="b"/>
              <a:pathLst>
                <a:path w="2619328" h="1191118">
                  <a:moveTo>
                    <a:pt x="52557" y="0"/>
                  </a:moveTo>
                  <a:lnTo>
                    <a:pt x="2566772" y="0"/>
                  </a:lnTo>
                  <a:cubicBezTo>
                    <a:pt x="2595798" y="0"/>
                    <a:pt x="2619328" y="23530"/>
                    <a:pt x="2619328" y="52557"/>
                  </a:cubicBezTo>
                  <a:lnTo>
                    <a:pt x="2619328" y="1138561"/>
                  </a:lnTo>
                  <a:cubicBezTo>
                    <a:pt x="2619328" y="1152500"/>
                    <a:pt x="2613791" y="1165868"/>
                    <a:pt x="2603935" y="1175724"/>
                  </a:cubicBezTo>
                  <a:cubicBezTo>
                    <a:pt x="2594078" y="1185581"/>
                    <a:pt x="2580710" y="1191118"/>
                    <a:pt x="2566772" y="1191118"/>
                  </a:cubicBezTo>
                  <a:lnTo>
                    <a:pt x="52557" y="1191118"/>
                  </a:lnTo>
                  <a:cubicBezTo>
                    <a:pt x="38618" y="1191118"/>
                    <a:pt x="25250" y="1185581"/>
                    <a:pt x="15393" y="1175724"/>
                  </a:cubicBezTo>
                  <a:cubicBezTo>
                    <a:pt x="5537" y="1165868"/>
                    <a:pt x="0" y="1152500"/>
                    <a:pt x="0" y="1138561"/>
                  </a:cubicBezTo>
                  <a:lnTo>
                    <a:pt x="0" y="52557"/>
                  </a:lnTo>
                  <a:cubicBezTo>
                    <a:pt x="0" y="38618"/>
                    <a:pt x="5537" y="25250"/>
                    <a:pt x="15393" y="15393"/>
                  </a:cubicBezTo>
                  <a:cubicBezTo>
                    <a:pt x="25250" y="5537"/>
                    <a:pt x="38618" y="0"/>
                    <a:pt x="525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004EFF"/>
              </a:solidFill>
              <a:prstDash val="solid"/>
              <a:round/>
            </a:ln>
          </p:spPr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518E9BDD-6E82-C7A2-6569-53B82359DDDC}"/>
                </a:ext>
              </a:extLst>
            </p:cNvPr>
            <p:cNvSpPr txBox="1"/>
            <p:nvPr/>
          </p:nvSpPr>
          <p:spPr>
            <a:xfrm>
              <a:off x="0" y="-47625"/>
              <a:ext cx="2619328" cy="1238743"/>
            </a:xfrm>
            <a:prstGeom prst="rect">
              <a:avLst/>
            </a:prstGeom>
          </p:spPr>
          <p:txBody>
            <a:bodyPr lIns="41881" tIns="41881" rIns="41881" bIns="41881" rtlCol="0" anchor="ctr"/>
            <a:lstStyle/>
            <a:p>
              <a:pPr algn="ctr">
                <a:lnSpc>
                  <a:spcPts val="150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28">
            <a:extLst>
              <a:ext uri="{FF2B5EF4-FFF2-40B4-BE49-F238E27FC236}">
                <a16:creationId xmlns:a16="http://schemas.microsoft.com/office/drawing/2014/main" id="{E369FAEE-F48B-DD06-6899-1AE7305CEA01}"/>
              </a:ext>
            </a:extLst>
          </p:cNvPr>
          <p:cNvGrpSpPr/>
          <p:nvPr/>
        </p:nvGrpSpPr>
        <p:grpSpPr>
          <a:xfrm>
            <a:off x="14862193" y="3139583"/>
            <a:ext cx="1514125" cy="1514125"/>
            <a:chOff x="0" y="0"/>
            <a:chExt cx="812800" cy="812800"/>
          </a:xfrm>
        </p:grpSpPr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4A29152F-1A18-7894-7081-78EE7AFCAED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400"/>
            </a:solidFill>
          </p:spPr>
        </p:sp>
        <p:sp>
          <p:nvSpPr>
            <p:cNvPr id="9216" name="TextBox 30">
              <a:extLst>
                <a:ext uri="{FF2B5EF4-FFF2-40B4-BE49-F238E27FC236}">
                  <a16:creationId xmlns:a16="http://schemas.microsoft.com/office/drawing/2014/main" id="{85BC0AF9-CB8D-6E5D-D472-97821D501AA9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29605" tIns="29605" rIns="29605" bIns="29605" rtlCol="0" anchor="ctr"/>
            <a:lstStyle/>
            <a:p>
              <a:pPr algn="ctr">
                <a:lnSpc>
                  <a:spcPts val="1508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218" name="TextBox 32">
            <a:extLst>
              <a:ext uri="{FF2B5EF4-FFF2-40B4-BE49-F238E27FC236}">
                <a16:creationId xmlns:a16="http://schemas.microsoft.com/office/drawing/2014/main" id="{1F8F9592-AA38-EAFB-C620-C8D2FC0C0B4B}"/>
              </a:ext>
            </a:extLst>
          </p:cNvPr>
          <p:cNvSpPr txBox="1"/>
          <p:nvPr/>
        </p:nvSpPr>
        <p:spPr>
          <a:xfrm>
            <a:off x="9677400" y="3136967"/>
            <a:ext cx="2143125" cy="552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83"/>
              </a:lnSpc>
              <a:spcBef>
                <a:spcPct val="0"/>
              </a:spcBef>
            </a:pPr>
            <a:r>
              <a:rPr lang="en-US" sz="3200" b="1" dirty="0">
                <a:latin typeface="Gilroy-Bold" panose="00000800000000000000" pitchFamily="2" charset="0"/>
              </a:rPr>
              <a:t>Production</a:t>
            </a:r>
          </a:p>
        </p:txBody>
      </p:sp>
      <p:sp>
        <p:nvSpPr>
          <p:cNvPr id="9219" name="TextBox 33">
            <a:extLst>
              <a:ext uri="{FF2B5EF4-FFF2-40B4-BE49-F238E27FC236}">
                <a16:creationId xmlns:a16="http://schemas.microsoft.com/office/drawing/2014/main" id="{64BCCA11-3C97-5749-ADEF-3B0D1711F70C}"/>
              </a:ext>
            </a:extLst>
          </p:cNvPr>
          <p:cNvSpPr txBox="1"/>
          <p:nvPr/>
        </p:nvSpPr>
        <p:spPr>
          <a:xfrm>
            <a:off x="9642638" y="3894772"/>
            <a:ext cx="5077606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/>
            <a:r>
              <a:rPr lang="en-US" sz="2400" dirty="0">
                <a:solidFill>
                  <a:srgbClr val="191919"/>
                </a:solidFill>
                <a:latin typeface="Gilroy"/>
              </a:rPr>
              <a:t>Docker can be used to deploy application in production environments with high availability, reliability and scalability</a:t>
            </a:r>
          </a:p>
        </p:txBody>
      </p:sp>
      <p:grpSp>
        <p:nvGrpSpPr>
          <p:cNvPr id="9221" name="Group 34">
            <a:extLst>
              <a:ext uri="{FF2B5EF4-FFF2-40B4-BE49-F238E27FC236}">
                <a16:creationId xmlns:a16="http://schemas.microsoft.com/office/drawing/2014/main" id="{B31517E2-5F12-8CB5-9402-4C13562E3505}"/>
              </a:ext>
            </a:extLst>
          </p:cNvPr>
          <p:cNvGrpSpPr/>
          <p:nvPr/>
        </p:nvGrpSpPr>
        <p:grpSpPr>
          <a:xfrm>
            <a:off x="1668194" y="5887079"/>
            <a:ext cx="7365311" cy="3071718"/>
            <a:chOff x="0" y="-47625"/>
            <a:chExt cx="2619328" cy="1004726"/>
          </a:xfrm>
        </p:grpSpPr>
        <p:sp>
          <p:nvSpPr>
            <p:cNvPr id="9222" name="Freeform 35">
              <a:extLst>
                <a:ext uri="{FF2B5EF4-FFF2-40B4-BE49-F238E27FC236}">
                  <a16:creationId xmlns:a16="http://schemas.microsoft.com/office/drawing/2014/main" id="{8B5B7CD4-CC28-6C56-1018-44B003C04E59}"/>
                </a:ext>
              </a:extLst>
            </p:cNvPr>
            <p:cNvSpPr/>
            <p:nvPr/>
          </p:nvSpPr>
          <p:spPr>
            <a:xfrm>
              <a:off x="0" y="25940"/>
              <a:ext cx="2619328" cy="931161"/>
            </a:xfrm>
            <a:custGeom>
              <a:avLst/>
              <a:gdLst/>
              <a:ahLst/>
              <a:cxnLst/>
              <a:rect l="l" t="t" r="r" b="b"/>
              <a:pathLst>
                <a:path w="2619328" h="957101">
                  <a:moveTo>
                    <a:pt x="52557" y="0"/>
                  </a:moveTo>
                  <a:lnTo>
                    <a:pt x="2566772" y="0"/>
                  </a:lnTo>
                  <a:cubicBezTo>
                    <a:pt x="2595798" y="0"/>
                    <a:pt x="2619328" y="23530"/>
                    <a:pt x="2619328" y="52557"/>
                  </a:cubicBezTo>
                  <a:lnTo>
                    <a:pt x="2619328" y="904544"/>
                  </a:lnTo>
                  <a:cubicBezTo>
                    <a:pt x="2619328" y="918483"/>
                    <a:pt x="2613791" y="931851"/>
                    <a:pt x="2603935" y="941707"/>
                  </a:cubicBezTo>
                  <a:cubicBezTo>
                    <a:pt x="2594078" y="951563"/>
                    <a:pt x="2580710" y="957101"/>
                    <a:pt x="2566772" y="957101"/>
                  </a:cubicBezTo>
                  <a:lnTo>
                    <a:pt x="52557" y="957101"/>
                  </a:lnTo>
                  <a:cubicBezTo>
                    <a:pt x="38618" y="957101"/>
                    <a:pt x="25250" y="951563"/>
                    <a:pt x="15393" y="941707"/>
                  </a:cubicBezTo>
                  <a:cubicBezTo>
                    <a:pt x="5537" y="931851"/>
                    <a:pt x="0" y="918483"/>
                    <a:pt x="0" y="904544"/>
                  </a:cubicBezTo>
                  <a:lnTo>
                    <a:pt x="0" y="52557"/>
                  </a:lnTo>
                  <a:cubicBezTo>
                    <a:pt x="0" y="38618"/>
                    <a:pt x="5537" y="25250"/>
                    <a:pt x="15393" y="15393"/>
                  </a:cubicBezTo>
                  <a:cubicBezTo>
                    <a:pt x="25250" y="5537"/>
                    <a:pt x="38618" y="0"/>
                    <a:pt x="525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004EFF"/>
              </a:solidFill>
              <a:prstDash val="solid"/>
              <a:round/>
            </a:ln>
          </p:spPr>
        </p:sp>
        <p:sp>
          <p:nvSpPr>
            <p:cNvPr id="9223" name="TextBox 36">
              <a:extLst>
                <a:ext uri="{FF2B5EF4-FFF2-40B4-BE49-F238E27FC236}">
                  <a16:creationId xmlns:a16="http://schemas.microsoft.com/office/drawing/2014/main" id="{217960BF-43AE-CCBB-4722-E1F05F838E23}"/>
                </a:ext>
              </a:extLst>
            </p:cNvPr>
            <p:cNvSpPr txBox="1"/>
            <p:nvPr/>
          </p:nvSpPr>
          <p:spPr>
            <a:xfrm>
              <a:off x="0" y="-47625"/>
              <a:ext cx="2619328" cy="1004726"/>
            </a:xfrm>
            <a:prstGeom prst="rect">
              <a:avLst/>
            </a:prstGeom>
          </p:spPr>
          <p:txBody>
            <a:bodyPr lIns="41881" tIns="41881" rIns="41881" bIns="41881" rtlCol="0" anchor="ctr"/>
            <a:lstStyle/>
            <a:p>
              <a:pPr algn="ctr">
                <a:lnSpc>
                  <a:spcPts val="150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224" name="Group 37">
            <a:extLst>
              <a:ext uri="{FF2B5EF4-FFF2-40B4-BE49-F238E27FC236}">
                <a16:creationId xmlns:a16="http://schemas.microsoft.com/office/drawing/2014/main" id="{74F3EAFA-3E34-0668-AD33-C17C2C148DE8}"/>
              </a:ext>
            </a:extLst>
          </p:cNvPr>
          <p:cNvGrpSpPr/>
          <p:nvPr/>
        </p:nvGrpSpPr>
        <p:grpSpPr>
          <a:xfrm>
            <a:off x="7272936" y="6460374"/>
            <a:ext cx="1514125" cy="1514125"/>
            <a:chOff x="0" y="0"/>
            <a:chExt cx="812800" cy="812800"/>
          </a:xfrm>
        </p:grpSpPr>
        <p:sp>
          <p:nvSpPr>
            <p:cNvPr id="9225" name="Freeform 38">
              <a:extLst>
                <a:ext uri="{FF2B5EF4-FFF2-40B4-BE49-F238E27FC236}">
                  <a16:creationId xmlns:a16="http://schemas.microsoft.com/office/drawing/2014/main" id="{2E906FB8-8B88-960F-520A-C1237B2DEC3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D7D1"/>
            </a:solidFill>
          </p:spPr>
        </p:sp>
        <p:sp>
          <p:nvSpPr>
            <p:cNvPr id="9226" name="TextBox 39">
              <a:extLst>
                <a:ext uri="{FF2B5EF4-FFF2-40B4-BE49-F238E27FC236}">
                  <a16:creationId xmlns:a16="http://schemas.microsoft.com/office/drawing/2014/main" id="{3E3E6C24-41F6-4CFB-C6DD-B5DDAE9FF13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29605" tIns="29605" rIns="29605" bIns="29605" rtlCol="0" anchor="ctr"/>
            <a:lstStyle/>
            <a:p>
              <a:pPr algn="ctr">
                <a:lnSpc>
                  <a:spcPts val="1508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228" name="TextBox 41">
            <a:extLst>
              <a:ext uri="{FF2B5EF4-FFF2-40B4-BE49-F238E27FC236}">
                <a16:creationId xmlns:a16="http://schemas.microsoft.com/office/drawing/2014/main" id="{D913BC8C-3ECF-B639-FDF9-208AFE0869DF}"/>
              </a:ext>
            </a:extLst>
          </p:cNvPr>
          <p:cNvSpPr txBox="1"/>
          <p:nvPr/>
        </p:nvSpPr>
        <p:spPr>
          <a:xfrm>
            <a:off x="2411719" y="6514054"/>
            <a:ext cx="1626881" cy="567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83"/>
              </a:lnSpc>
              <a:spcBef>
                <a:spcPct val="0"/>
              </a:spcBef>
            </a:pPr>
            <a:r>
              <a:rPr lang="en-US" sz="3200" b="1" dirty="0">
                <a:latin typeface="Gilroy-Bold" panose="00000800000000000000" pitchFamily="2" charset="0"/>
              </a:rPr>
              <a:t>Testing</a:t>
            </a:r>
          </a:p>
        </p:txBody>
      </p:sp>
      <p:sp>
        <p:nvSpPr>
          <p:cNvPr id="9229" name="TextBox 42">
            <a:extLst>
              <a:ext uri="{FF2B5EF4-FFF2-40B4-BE49-F238E27FC236}">
                <a16:creationId xmlns:a16="http://schemas.microsoft.com/office/drawing/2014/main" id="{7339F625-9F89-9885-ADA1-4364684DC3C8}"/>
              </a:ext>
            </a:extLst>
          </p:cNvPr>
          <p:cNvSpPr txBox="1"/>
          <p:nvPr/>
        </p:nvSpPr>
        <p:spPr>
          <a:xfrm>
            <a:off x="2073993" y="7096901"/>
            <a:ext cx="4952499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/>
            <a:r>
              <a:rPr lang="en-US" sz="2400" dirty="0">
                <a:solidFill>
                  <a:srgbClr val="191919"/>
                </a:solidFill>
                <a:latin typeface="Gilroy"/>
              </a:rPr>
              <a:t>Docker can be used to automate and streamline the testing process by creating and destroying containers on demand</a:t>
            </a:r>
          </a:p>
        </p:txBody>
      </p:sp>
      <p:sp>
        <p:nvSpPr>
          <p:cNvPr id="9232" name="TextBox 45">
            <a:extLst>
              <a:ext uri="{FF2B5EF4-FFF2-40B4-BE49-F238E27FC236}">
                <a16:creationId xmlns:a16="http://schemas.microsoft.com/office/drawing/2014/main" id="{319FC03E-1357-B2E2-7F55-53A9137A7246}"/>
              </a:ext>
            </a:extLst>
          </p:cNvPr>
          <p:cNvSpPr txBox="1"/>
          <p:nvPr/>
        </p:nvSpPr>
        <p:spPr>
          <a:xfrm>
            <a:off x="9254495" y="5993019"/>
            <a:ext cx="7365311" cy="2965777"/>
          </a:xfrm>
          <a:prstGeom prst="rect">
            <a:avLst/>
          </a:prstGeom>
        </p:spPr>
        <p:txBody>
          <a:bodyPr lIns="41881" tIns="41881" rIns="41881" bIns="41881" rtlCol="0" anchor="ctr"/>
          <a:lstStyle/>
          <a:p>
            <a:pPr algn="ctr">
              <a:lnSpc>
                <a:spcPts val="1508"/>
              </a:lnSpc>
              <a:spcBef>
                <a:spcPct val="0"/>
              </a:spcBef>
            </a:pPr>
            <a:endParaRPr/>
          </a:p>
        </p:txBody>
      </p:sp>
      <p:grpSp>
        <p:nvGrpSpPr>
          <p:cNvPr id="9233" name="Group 46">
            <a:extLst>
              <a:ext uri="{FF2B5EF4-FFF2-40B4-BE49-F238E27FC236}">
                <a16:creationId xmlns:a16="http://schemas.microsoft.com/office/drawing/2014/main" id="{6A4D36B7-516F-5AC6-5C93-BF488DEBE568}"/>
              </a:ext>
            </a:extLst>
          </p:cNvPr>
          <p:cNvGrpSpPr/>
          <p:nvPr/>
        </p:nvGrpSpPr>
        <p:grpSpPr>
          <a:xfrm>
            <a:off x="14862193" y="6460374"/>
            <a:ext cx="1514125" cy="1514125"/>
            <a:chOff x="0" y="0"/>
            <a:chExt cx="812800" cy="812800"/>
          </a:xfrm>
        </p:grpSpPr>
        <p:sp>
          <p:nvSpPr>
            <p:cNvPr id="9234" name="Freeform 47">
              <a:extLst>
                <a:ext uri="{FF2B5EF4-FFF2-40B4-BE49-F238E27FC236}">
                  <a16:creationId xmlns:a16="http://schemas.microsoft.com/office/drawing/2014/main" id="{05DB100C-F5AE-A97D-DFB5-C9AC7913D58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235" name="TextBox 48">
              <a:extLst>
                <a:ext uri="{FF2B5EF4-FFF2-40B4-BE49-F238E27FC236}">
                  <a16:creationId xmlns:a16="http://schemas.microsoft.com/office/drawing/2014/main" id="{5531371F-C8E0-77B9-BAC6-A9BE2EC7E76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29605" tIns="29605" rIns="29605" bIns="29605" rtlCol="0" anchor="ctr"/>
            <a:lstStyle/>
            <a:p>
              <a:pPr algn="ctr">
                <a:lnSpc>
                  <a:spcPts val="1508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237" name="TextBox 50">
            <a:extLst>
              <a:ext uri="{FF2B5EF4-FFF2-40B4-BE49-F238E27FC236}">
                <a16:creationId xmlns:a16="http://schemas.microsoft.com/office/drawing/2014/main" id="{045B794F-C789-ADD5-75E5-C6BC77D42F53}"/>
              </a:ext>
            </a:extLst>
          </p:cNvPr>
          <p:cNvSpPr txBox="1"/>
          <p:nvPr/>
        </p:nvSpPr>
        <p:spPr>
          <a:xfrm>
            <a:off x="9744155" y="6328489"/>
            <a:ext cx="3370848" cy="552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83"/>
              </a:lnSpc>
              <a:spcBef>
                <a:spcPct val="0"/>
              </a:spcBef>
            </a:pPr>
            <a:r>
              <a:rPr lang="en-US" sz="3200" b="1" dirty="0">
                <a:latin typeface="Gilroy-Bold" panose="00000800000000000000" pitchFamily="2" charset="0"/>
              </a:rPr>
              <a:t>Cloud Computing</a:t>
            </a:r>
          </a:p>
        </p:txBody>
      </p:sp>
      <p:sp>
        <p:nvSpPr>
          <p:cNvPr id="9238" name="TextBox 51">
            <a:extLst>
              <a:ext uri="{FF2B5EF4-FFF2-40B4-BE49-F238E27FC236}">
                <a16:creationId xmlns:a16="http://schemas.microsoft.com/office/drawing/2014/main" id="{6FE54DB6-A23A-6E6A-C16F-D36CAEE3B66B}"/>
              </a:ext>
            </a:extLst>
          </p:cNvPr>
          <p:cNvSpPr txBox="1"/>
          <p:nvPr/>
        </p:nvSpPr>
        <p:spPr>
          <a:xfrm>
            <a:off x="9589654" y="7001558"/>
            <a:ext cx="5272539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/>
            <a:r>
              <a:rPr lang="en-US" sz="2400" dirty="0">
                <a:solidFill>
                  <a:srgbClr val="191919"/>
                </a:solidFill>
                <a:latin typeface="Gilroy"/>
              </a:rPr>
              <a:t>Docker can be used to leverage the benefits of cloud computing, such as elasticity, flexibility and cost-effectiveness</a:t>
            </a:r>
          </a:p>
        </p:txBody>
      </p:sp>
      <p:sp>
        <p:nvSpPr>
          <p:cNvPr id="9239" name="TextBox 52">
            <a:extLst>
              <a:ext uri="{FF2B5EF4-FFF2-40B4-BE49-F238E27FC236}">
                <a16:creationId xmlns:a16="http://schemas.microsoft.com/office/drawing/2014/main" id="{CE3EA8B7-8578-F72F-3E40-7A72A868FBE0}"/>
              </a:ext>
            </a:extLst>
          </p:cNvPr>
          <p:cNvSpPr txBox="1"/>
          <p:nvPr/>
        </p:nvSpPr>
        <p:spPr>
          <a:xfrm>
            <a:off x="2411719" y="3156812"/>
            <a:ext cx="2617481" cy="552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83"/>
              </a:lnSpc>
              <a:spcBef>
                <a:spcPct val="0"/>
              </a:spcBef>
            </a:pPr>
            <a:r>
              <a:rPr lang="en-US" sz="3200" b="1" dirty="0">
                <a:latin typeface="Gilroy-Bold" panose="00000800000000000000" pitchFamily="2" charset="0"/>
              </a:rPr>
              <a:t>Development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44D84D9-53BA-AC97-628F-D0B0DBCA8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782" y="6572641"/>
            <a:ext cx="1318945" cy="131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DE8BEC1B-239C-F9CF-7A4D-D52477D7C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825" y="6761942"/>
            <a:ext cx="978280" cy="97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889919EF-EF38-EE49-919E-FF92B76D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0850" y="3334763"/>
            <a:ext cx="1230227" cy="123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D981E0BF-FABD-3C63-B002-E78782D4C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228" y="3157068"/>
            <a:ext cx="1514125" cy="15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912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8" name="TextBox 14387">
            <a:extLst>
              <a:ext uri="{FF2B5EF4-FFF2-40B4-BE49-F238E27FC236}">
                <a16:creationId xmlns:a16="http://schemas.microsoft.com/office/drawing/2014/main" id="{3FC912AC-F1DC-39CF-9764-723741DD9E17}"/>
              </a:ext>
            </a:extLst>
          </p:cNvPr>
          <p:cNvSpPr txBox="1"/>
          <p:nvPr/>
        </p:nvSpPr>
        <p:spPr>
          <a:xfrm>
            <a:off x="986652" y="2324100"/>
            <a:ext cx="1448194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Containerization is a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powerful technology 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that enables modern application development and deployment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36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191919"/>
              </a:solidFill>
              <a:latin typeface="Gilroy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Docker is a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leading platform 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that provides tools and services for containerization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36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191919"/>
              </a:solidFill>
              <a:latin typeface="Gilroy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Docker offers many benefits for developers and operators such as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portability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,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scalability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,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security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 and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efficiency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 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36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191919"/>
              </a:solidFill>
              <a:latin typeface="Gilroy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Docker can be used for various scenarios, such as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development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,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testing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, and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production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EE0ED-2390-5F6B-A672-D28A05209555}"/>
              </a:ext>
            </a:extLst>
          </p:cNvPr>
          <p:cNvSpPr txBox="1"/>
          <p:nvPr/>
        </p:nvSpPr>
        <p:spPr>
          <a:xfrm>
            <a:off x="950794" y="1333500"/>
            <a:ext cx="2630606" cy="650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latin typeface="Gilroy-Bold"/>
                <a:sym typeface="Microsoft JhengHei"/>
              </a:rPr>
              <a:t>Conclusion</a:t>
            </a: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C460E552-77DB-CA84-87E5-40508CEE159E}"/>
              </a:ext>
            </a:extLst>
          </p:cNvPr>
          <p:cNvSpPr/>
          <p:nvPr/>
        </p:nvSpPr>
        <p:spPr>
          <a:xfrm>
            <a:off x="950794" y="1943100"/>
            <a:ext cx="2630606" cy="152400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11808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8" name="TextBox 14387">
            <a:extLst>
              <a:ext uri="{FF2B5EF4-FFF2-40B4-BE49-F238E27FC236}">
                <a16:creationId xmlns:a16="http://schemas.microsoft.com/office/drawing/2014/main" id="{3FC912AC-F1DC-39CF-9764-723741DD9E17}"/>
              </a:ext>
            </a:extLst>
          </p:cNvPr>
          <p:cNvSpPr txBox="1"/>
          <p:nvPr/>
        </p:nvSpPr>
        <p:spPr>
          <a:xfrm>
            <a:off x="1143000" y="3692517"/>
            <a:ext cx="10668000" cy="1457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290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1"/>
              <a:buFont typeface="Arial"/>
              <a:buNone/>
            </a:pPr>
            <a:r>
              <a:rPr lang="en-US" sz="3600" dirty="0">
                <a:solidFill>
                  <a:srgbClr val="191919"/>
                </a:solidFill>
                <a:latin typeface="Gilroy"/>
                <a:sym typeface="Merriweather"/>
              </a:rPr>
              <a:t>Please follow the steps from this </a:t>
            </a:r>
            <a:r>
              <a:rPr lang="en-US" sz="3600" dirty="0">
                <a:solidFill>
                  <a:srgbClr val="004EFF"/>
                </a:solidFill>
                <a:latin typeface="Gilroy"/>
                <a:sym typeface="Merriweath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3600" dirty="0">
                <a:solidFill>
                  <a:srgbClr val="191919"/>
                </a:solidFill>
                <a:latin typeface="Gilroy"/>
                <a:sym typeface="Merriweath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600" dirty="0">
                <a:solidFill>
                  <a:srgbClr val="191919"/>
                </a:solidFill>
                <a:latin typeface="Gilroy"/>
                <a:sym typeface="Merriweather"/>
              </a:rPr>
              <a:t>to download and install Docker desktop on your laptop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EE0ED-2390-5F6B-A672-D28A05209555}"/>
              </a:ext>
            </a:extLst>
          </p:cNvPr>
          <p:cNvSpPr txBox="1"/>
          <p:nvPr/>
        </p:nvSpPr>
        <p:spPr>
          <a:xfrm>
            <a:off x="950794" y="1333500"/>
            <a:ext cx="2630606" cy="650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latin typeface="Gilroy-Bold"/>
                <a:sym typeface="Microsoft JhengHei"/>
              </a:rPr>
              <a:t>Workshop</a:t>
            </a: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C460E552-77DB-CA84-87E5-40508CEE159E}"/>
              </a:ext>
            </a:extLst>
          </p:cNvPr>
          <p:cNvSpPr/>
          <p:nvPr/>
        </p:nvSpPr>
        <p:spPr>
          <a:xfrm>
            <a:off x="950794" y="1943100"/>
            <a:ext cx="2630606" cy="152400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2" name="Google Shape;229;p30" descr="A practical introduction to Docker containers | Red Hat Developer">
            <a:extLst>
              <a:ext uri="{FF2B5EF4-FFF2-40B4-BE49-F238E27FC236}">
                <a16:creationId xmlns:a16="http://schemas.microsoft.com/office/drawing/2014/main" id="{430E7379-F047-177A-B47C-F3F9F22D76E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335000" y="6210300"/>
            <a:ext cx="3532215" cy="280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BDE9BD-E38E-C44A-E6B0-528D77CB7248}"/>
              </a:ext>
            </a:extLst>
          </p:cNvPr>
          <p:cNvSpPr txBox="1"/>
          <p:nvPr/>
        </p:nvSpPr>
        <p:spPr>
          <a:xfrm>
            <a:off x="1143000" y="2698376"/>
            <a:ext cx="2931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4EFF"/>
                </a:solidFill>
                <a:latin typeface="Gilroy-Bold" panose="00000800000000000000" pitchFamily="2" charset="0"/>
                <a:sym typeface="Microsoft JhengHei"/>
              </a:rPr>
              <a:t>Installation</a:t>
            </a:r>
            <a:endParaRPr lang="en-US" sz="3600" dirty="0">
              <a:solidFill>
                <a:srgbClr val="004EFF"/>
              </a:solidFill>
              <a:latin typeface="Gilroy-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08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8" name="TextBox 14387">
            <a:extLst>
              <a:ext uri="{FF2B5EF4-FFF2-40B4-BE49-F238E27FC236}">
                <a16:creationId xmlns:a16="http://schemas.microsoft.com/office/drawing/2014/main" id="{3FC912AC-F1DC-39CF-9764-723741DD9E17}"/>
              </a:ext>
            </a:extLst>
          </p:cNvPr>
          <p:cNvSpPr txBox="1"/>
          <p:nvPr/>
        </p:nvSpPr>
        <p:spPr>
          <a:xfrm>
            <a:off x="883024" y="3053545"/>
            <a:ext cx="16611600" cy="5432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Gilroy-Bold" panose="00000800000000000000" pitchFamily="2" charset="0"/>
              </a:rPr>
              <a:t>docker </a:t>
            </a:r>
            <a:r>
              <a:rPr lang="en-US" sz="3200" b="1" dirty="0" err="1">
                <a:latin typeface="Gilroy-Bold" panose="00000800000000000000" pitchFamily="2" charset="0"/>
              </a:rPr>
              <a:t>ps</a:t>
            </a:r>
            <a:r>
              <a:rPr lang="en-US" sz="3200" b="1" dirty="0">
                <a:latin typeface="Gilroy-Bold" panose="00000800000000000000" pitchFamily="2" charset="0"/>
              </a:rPr>
              <a:t>        </a:t>
            </a:r>
            <a:r>
              <a:rPr lang="en-US" sz="2300" dirty="0">
                <a:solidFill>
                  <a:schemeClr val="dk1"/>
                </a:solidFill>
              </a:rPr>
              <a:t>					</a:t>
            </a:r>
            <a:r>
              <a:rPr lang="en-US" sz="2800" dirty="0">
                <a:solidFill>
                  <a:srgbClr val="191919"/>
                </a:solidFill>
                <a:latin typeface="Gilroy"/>
              </a:rPr>
              <a:t>- list running containers</a:t>
            </a:r>
          </a:p>
          <a:p>
            <a:pPr marL="92075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Gilroy-Bold" panose="00000800000000000000" pitchFamily="2" charset="0"/>
              </a:rPr>
              <a:t>docker </a:t>
            </a:r>
            <a:r>
              <a:rPr lang="en-US" sz="3200" b="1" dirty="0" err="1">
                <a:latin typeface="Gilroy-Bold" panose="00000800000000000000" pitchFamily="2" charset="0"/>
              </a:rPr>
              <a:t>ps</a:t>
            </a:r>
            <a:r>
              <a:rPr lang="en-US" sz="3200" b="1" dirty="0">
                <a:latin typeface="Gilroy-Bold" panose="00000800000000000000" pitchFamily="2" charset="0"/>
              </a:rPr>
              <a:t> –a </a:t>
            </a:r>
            <a:r>
              <a:rPr lang="en-US" sz="2300" b="1" dirty="0">
                <a:solidFill>
                  <a:schemeClr val="dk1"/>
                </a:solidFill>
              </a:rPr>
              <a:t>	  				</a:t>
            </a:r>
            <a:r>
              <a:rPr lang="en-US" sz="2800" dirty="0">
                <a:solidFill>
                  <a:srgbClr val="191919"/>
                </a:solidFill>
                <a:latin typeface="Gilroy"/>
              </a:rPr>
              <a:t>- list running &amp; stopped containers</a:t>
            </a:r>
          </a:p>
          <a:p>
            <a:pPr marL="92075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Gilroy-Bold" panose="00000800000000000000" pitchFamily="2" charset="0"/>
              </a:rPr>
              <a:t>docker images  </a:t>
            </a:r>
            <a:r>
              <a:rPr lang="en-US" sz="2300" b="1" dirty="0">
                <a:solidFill>
                  <a:schemeClr val="dk1"/>
                </a:solidFill>
              </a:rPr>
              <a:t>				</a:t>
            </a:r>
            <a:r>
              <a:rPr lang="en-US" sz="2800" dirty="0">
                <a:solidFill>
                  <a:srgbClr val="191919"/>
                </a:solidFill>
                <a:latin typeface="Gilroy"/>
              </a:rPr>
              <a:t>- list available images</a:t>
            </a:r>
          </a:p>
          <a:p>
            <a:pPr marL="92075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Gilroy-Bold" panose="00000800000000000000" pitchFamily="2" charset="0"/>
              </a:rPr>
              <a:t>docker</a:t>
            </a:r>
            <a:r>
              <a:rPr lang="en-US" sz="3000" b="1" dirty="0">
                <a:solidFill>
                  <a:srgbClr val="17161C"/>
                </a:solidFill>
              </a:rPr>
              <a:t> </a:t>
            </a:r>
            <a:r>
              <a:rPr lang="en-US" sz="3200" b="1" dirty="0">
                <a:latin typeface="Gilroy-Bold" panose="00000800000000000000" pitchFamily="2" charset="0"/>
              </a:rPr>
              <a:t>stop</a:t>
            </a:r>
            <a:r>
              <a:rPr lang="en-US" sz="2300" b="1" dirty="0">
                <a:solidFill>
                  <a:schemeClr val="dk1"/>
                </a:solidFill>
              </a:rPr>
              <a:t>  					</a:t>
            </a:r>
            <a:r>
              <a:rPr lang="en-US" sz="2800" dirty="0">
                <a:solidFill>
                  <a:srgbClr val="191919"/>
                </a:solidFill>
                <a:latin typeface="Gilroy"/>
              </a:rPr>
              <a:t>- stop container, provide Container ID </a:t>
            </a:r>
          </a:p>
          <a:p>
            <a:pPr marL="92075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Gilroy-Bold" panose="00000800000000000000" pitchFamily="2" charset="0"/>
              </a:rPr>
              <a:t>docker</a:t>
            </a:r>
            <a:r>
              <a:rPr lang="en-US" sz="3000" b="1" dirty="0">
                <a:solidFill>
                  <a:srgbClr val="17161C"/>
                </a:solidFill>
              </a:rPr>
              <a:t> </a:t>
            </a:r>
            <a:r>
              <a:rPr lang="en-US" sz="3200" b="1" dirty="0">
                <a:latin typeface="Gilroy-Bold" panose="00000800000000000000" pitchFamily="2" charset="0"/>
              </a:rPr>
              <a:t>start</a:t>
            </a:r>
            <a:r>
              <a:rPr lang="en-US" sz="2300" b="1" dirty="0">
                <a:solidFill>
                  <a:schemeClr val="dk1"/>
                </a:solidFill>
              </a:rPr>
              <a:t>  					</a:t>
            </a:r>
            <a:r>
              <a:rPr lang="en-US" sz="2800" dirty="0">
                <a:solidFill>
                  <a:srgbClr val="191919"/>
                </a:solidFill>
                <a:latin typeface="Gilroy"/>
              </a:rPr>
              <a:t>- start stopped container, provide Container ID</a:t>
            </a:r>
          </a:p>
          <a:p>
            <a:pPr marL="92075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Gilroy-Bold" panose="00000800000000000000" pitchFamily="2" charset="0"/>
              </a:rPr>
              <a:t>docker</a:t>
            </a:r>
            <a:r>
              <a:rPr lang="en-US" sz="3000" b="1" dirty="0">
                <a:solidFill>
                  <a:srgbClr val="17161C"/>
                </a:solidFill>
              </a:rPr>
              <a:t> </a:t>
            </a:r>
            <a:r>
              <a:rPr lang="en-US" sz="3200" b="1" dirty="0">
                <a:latin typeface="Gilroy-Bold" panose="00000800000000000000" pitchFamily="2" charset="0"/>
              </a:rPr>
              <a:t>restart</a:t>
            </a:r>
            <a:r>
              <a:rPr lang="en-US" sz="2300" b="1" dirty="0">
                <a:solidFill>
                  <a:schemeClr val="dk1"/>
                </a:solidFill>
              </a:rPr>
              <a:t>  				</a:t>
            </a:r>
            <a:r>
              <a:rPr lang="en-US" sz="2800" dirty="0">
                <a:solidFill>
                  <a:srgbClr val="191919"/>
                </a:solidFill>
                <a:latin typeface="Gilroy"/>
              </a:rPr>
              <a:t>- stop then restart container, provide Container ID</a:t>
            </a:r>
          </a:p>
          <a:p>
            <a:pPr marL="92075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Gilroy-Bold" panose="00000800000000000000" pitchFamily="2" charset="0"/>
              </a:rPr>
              <a:t>docker</a:t>
            </a:r>
            <a:r>
              <a:rPr lang="en-US" sz="3000" b="1" dirty="0">
                <a:solidFill>
                  <a:srgbClr val="17161C"/>
                </a:solidFill>
              </a:rPr>
              <a:t> </a:t>
            </a:r>
            <a:r>
              <a:rPr lang="en-US" sz="3200" b="1" dirty="0">
                <a:latin typeface="Gilroy-Bold" panose="00000800000000000000" pitchFamily="2" charset="0"/>
              </a:rPr>
              <a:t>rm</a:t>
            </a:r>
            <a:r>
              <a:rPr lang="en-US" sz="2300" b="1" dirty="0">
                <a:solidFill>
                  <a:schemeClr val="dk1"/>
                </a:solidFill>
              </a:rPr>
              <a:t>  					</a:t>
            </a:r>
            <a:r>
              <a:rPr lang="en-US" sz="2800" dirty="0">
                <a:solidFill>
                  <a:srgbClr val="191919"/>
                </a:solidFill>
                <a:latin typeface="Gilroy"/>
              </a:rPr>
              <a:t>- remove stopped container, provide Container ID</a:t>
            </a:r>
          </a:p>
          <a:p>
            <a:pPr marL="92075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Gilroy-Bold" panose="00000800000000000000" pitchFamily="2" charset="0"/>
              </a:rPr>
              <a:t>docker </a:t>
            </a:r>
            <a:r>
              <a:rPr lang="en-US" sz="3200" b="1" dirty="0" err="1">
                <a:latin typeface="Gilroy-Bold" panose="00000800000000000000" pitchFamily="2" charset="0"/>
              </a:rPr>
              <a:t>rmi</a:t>
            </a:r>
            <a:r>
              <a:rPr lang="en-US" sz="3000" b="1" dirty="0">
                <a:solidFill>
                  <a:srgbClr val="17161C"/>
                </a:solidFill>
              </a:rPr>
              <a:t> </a:t>
            </a:r>
            <a:r>
              <a:rPr lang="en-US" sz="2300" b="1" dirty="0">
                <a:solidFill>
                  <a:schemeClr val="dk1"/>
                </a:solidFill>
              </a:rPr>
              <a:t> 					</a:t>
            </a:r>
            <a:r>
              <a:rPr lang="en-US" sz="2800" dirty="0">
                <a:solidFill>
                  <a:srgbClr val="191919"/>
                </a:solidFill>
                <a:latin typeface="Gilroy"/>
              </a:rPr>
              <a:t>- remove image provide Image ID</a:t>
            </a:r>
          </a:p>
          <a:p>
            <a:pPr marL="92075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Gilroy-Bold" panose="00000800000000000000" pitchFamily="2" charset="0"/>
              </a:rPr>
              <a:t>docker</a:t>
            </a:r>
            <a:r>
              <a:rPr lang="en-US" sz="3000" b="1" dirty="0">
                <a:solidFill>
                  <a:srgbClr val="17161C"/>
                </a:solidFill>
              </a:rPr>
              <a:t> </a:t>
            </a:r>
            <a:r>
              <a:rPr lang="en-US" sz="3200" b="1" dirty="0">
                <a:latin typeface="Gilroy-Bold" panose="00000800000000000000" pitchFamily="2" charset="0"/>
              </a:rPr>
              <a:t>kill</a:t>
            </a:r>
            <a:r>
              <a:rPr lang="en-US" sz="2300" b="1" dirty="0">
                <a:solidFill>
                  <a:schemeClr val="dk1"/>
                </a:solidFill>
              </a:rPr>
              <a:t>  					</a:t>
            </a:r>
            <a:r>
              <a:rPr lang="en-US" sz="2800" dirty="0">
                <a:solidFill>
                  <a:srgbClr val="191919"/>
                </a:solidFill>
                <a:latin typeface="Gilroy"/>
              </a:rPr>
              <a:t>- forcibly stop (kill) container, provide Container ID</a:t>
            </a: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300" dirty="0">
              <a:solidFill>
                <a:schemeClr val="dk1"/>
              </a:solidFill>
            </a:endParaRPr>
          </a:p>
          <a:p>
            <a:pPr marL="46355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3500"/>
            </a:pPr>
            <a:r>
              <a:rPr lang="en-US" sz="3600" dirty="0">
                <a:solidFill>
                  <a:srgbClr val="004EFF"/>
                </a:solidFill>
                <a:latin typeface="Gilro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https://dockerlabs.collabnix.com/docker/cheatsheet/</a:t>
            </a:r>
            <a:endParaRPr lang="en-US" sz="3600" dirty="0">
              <a:solidFill>
                <a:srgbClr val="004EFF"/>
              </a:solidFill>
              <a:latin typeface="Gilroy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EE0ED-2390-5F6B-A672-D28A05209555}"/>
              </a:ext>
            </a:extLst>
          </p:cNvPr>
          <p:cNvSpPr txBox="1"/>
          <p:nvPr/>
        </p:nvSpPr>
        <p:spPr>
          <a:xfrm>
            <a:off x="950794" y="1333500"/>
            <a:ext cx="4764206" cy="650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3600" dirty="0">
                <a:solidFill>
                  <a:srgbClr val="000000"/>
                </a:solidFill>
                <a:latin typeface="Gilroy-Bold"/>
                <a:sym typeface="Microsoft JhengHei"/>
              </a:rPr>
              <a:t>Common Docker CLI</a:t>
            </a: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C460E552-77DB-CA84-87E5-40508CEE159E}"/>
              </a:ext>
            </a:extLst>
          </p:cNvPr>
          <p:cNvSpPr/>
          <p:nvPr/>
        </p:nvSpPr>
        <p:spPr>
          <a:xfrm>
            <a:off x="950794" y="1943100"/>
            <a:ext cx="4611806" cy="228600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144156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8" name="TextBox 14387">
            <a:extLst>
              <a:ext uri="{FF2B5EF4-FFF2-40B4-BE49-F238E27FC236}">
                <a16:creationId xmlns:a16="http://schemas.microsoft.com/office/drawing/2014/main" id="{3FC912AC-F1DC-39CF-9764-723741DD9E17}"/>
              </a:ext>
            </a:extLst>
          </p:cNvPr>
          <p:cNvSpPr txBox="1"/>
          <p:nvPr/>
        </p:nvSpPr>
        <p:spPr>
          <a:xfrm>
            <a:off x="838200" y="2626896"/>
            <a:ext cx="13487400" cy="641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Pull Nginx image</a:t>
            </a:r>
          </a:p>
          <a:p>
            <a:pPr marL="571500" marR="0" lvl="0" indent="-57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Run Nginx container</a:t>
            </a:r>
          </a:p>
          <a:p>
            <a:pPr marL="571500" marR="0" lvl="0" indent="-57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View running containers</a:t>
            </a:r>
          </a:p>
          <a:p>
            <a:pPr marL="571500" marR="0" lvl="0" indent="-57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Stop Nginx container</a:t>
            </a:r>
          </a:p>
          <a:p>
            <a:pPr marL="571500" marR="0" lvl="0" indent="-57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Restart Nginx container</a:t>
            </a:r>
          </a:p>
          <a:p>
            <a:pPr marL="571500" marR="0" lvl="0" indent="-57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Remove the Nginx container </a:t>
            </a:r>
          </a:p>
          <a:p>
            <a:pPr marL="571500" marR="0" lvl="0" indent="-57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191919"/>
              </a:solidFill>
              <a:latin typeface="Gilroy"/>
            </a:endParaRPr>
          </a:p>
          <a:p>
            <a:pPr marL="571500" marR="0" lvl="0" indent="-57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Nginx: is open source software for web serving, reverse proxying, caching, load balancing, media streaming, and more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EE0ED-2390-5F6B-A672-D28A05209555}"/>
              </a:ext>
            </a:extLst>
          </p:cNvPr>
          <p:cNvSpPr txBox="1"/>
          <p:nvPr/>
        </p:nvSpPr>
        <p:spPr>
          <a:xfrm>
            <a:off x="950794" y="1333500"/>
            <a:ext cx="2402006" cy="650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3600" dirty="0">
                <a:solidFill>
                  <a:srgbClr val="000000"/>
                </a:solidFill>
                <a:latin typeface="Gilroy-Bold"/>
                <a:sym typeface="Microsoft JhengHei"/>
              </a:rPr>
              <a:t>Exercise 1</a:t>
            </a: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C460E552-77DB-CA84-87E5-40508CEE159E}"/>
              </a:ext>
            </a:extLst>
          </p:cNvPr>
          <p:cNvSpPr/>
          <p:nvPr/>
        </p:nvSpPr>
        <p:spPr>
          <a:xfrm>
            <a:off x="950794" y="1943100"/>
            <a:ext cx="2249606" cy="152400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241962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F4EE0ED-2390-5F6B-A672-D28A05209555}"/>
              </a:ext>
            </a:extLst>
          </p:cNvPr>
          <p:cNvSpPr txBox="1"/>
          <p:nvPr/>
        </p:nvSpPr>
        <p:spPr>
          <a:xfrm>
            <a:off x="950794" y="1333500"/>
            <a:ext cx="2402006" cy="650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3600" dirty="0">
                <a:solidFill>
                  <a:srgbClr val="000000"/>
                </a:solidFill>
                <a:latin typeface="Gilroy-Bold"/>
                <a:sym typeface="Microsoft JhengHei"/>
              </a:rPr>
              <a:t>Exercise 2</a:t>
            </a: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C460E552-77DB-CA84-87E5-40508CEE159E}"/>
              </a:ext>
            </a:extLst>
          </p:cNvPr>
          <p:cNvSpPr/>
          <p:nvPr/>
        </p:nvSpPr>
        <p:spPr>
          <a:xfrm>
            <a:off x="950794" y="1943100"/>
            <a:ext cx="2249606" cy="152400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" name="Google Shape;399;g1e6f7518a6d_0_45">
            <a:extLst>
              <a:ext uri="{FF2B5EF4-FFF2-40B4-BE49-F238E27FC236}">
                <a16:creationId xmlns:a16="http://schemas.microsoft.com/office/drawing/2014/main" id="{704AC715-BEE2-59C3-0D91-7D0E1E76C42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39400" y="3446176"/>
            <a:ext cx="65532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00;g1e6f7518a6d_0_45">
            <a:extLst>
              <a:ext uri="{FF2B5EF4-FFF2-40B4-BE49-F238E27FC236}">
                <a16:creationId xmlns:a16="http://schemas.microsoft.com/office/drawing/2014/main" id="{446F0843-6752-B932-49C9-8952282B0E0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39400" y="6134100"/>
            <a:ext cx="6553200" cy="2286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8A9BB8-72EC-BAEE-5EDF-900AF994362E}"/>
              </a:ext>
            </a:extLst>
          </p:cNvPr>
          <p:cNvSpPr txBox="1"/>
          <p:nvPr/>
        </p:nvSpPr>
        <p:spPr>
          <a:xfrm>
            <a:off x="990600" y="2593278"/>
            <a:ext cx="8153400" cy="132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4EFF"/>
                </a:solidFill>
                <a:latin typeface="Gilroy"/>
              </a:rPr>
              <a:t>Build and run a custom nginx Docker image with your own home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B0B8A4-DB8B-72F5-D47E-00CC93CF36C5}"/>
              </a:ext>
            </a:extLst>
          </p:cNvPr>
          <p:cNvSpPr txBox="1"/>
          <p:nvPr/>
        </p:nvSpPr>
        <p:spPr>
          <a:xfrm>
            <a:off x="457200" y="4608287"/>
            <a:ext cx="103741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Create a </a:t>
            </a:r>
            <a:r>
              <a:rPr lang="en-US" sz="3600" dirty="0" err="1">
                <a:solidFill>
                  <a:srgbClr val="191919"/>
                </a:solidFill>
                <a:latin typeface="Gilroy"/>
              </a:rPr>
              <a:t>Dockerfile</a:t>
            </a:r>
            <a:endParaRPr lang="en-US" sz="3600" dirty="0">
              <a:solidFill>
                <a:srgbClr val="191919"/>
              </a:solidFill>
              <a:latin typeface="Gilroy"/>
            </a:endParaRPr>
          </a:p>
          <a:p>
            <a:pPr marL="10160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Create a new file index.html</a:t>
            </a:r>
          </a:p>
          <a:p>
            <a:pPr marL="10160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Build your image</a:t>
            </a:r>
          </a:p>
          <a:p>
            <a:pPr marL="10160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Run a new container from your image</a:t>
            </a:r>
          </a:p>
        </p:txBody>
      </p:sp>
    </p:spTree>
    <p:extLst>
      <p:ext uri="{BB962C8B-B14F-4D97-AF65-F5344CB8AC3E}">
        <p14:creationId xmlns:p14="http://schemas.microsoft.com/office/powerpoint/2010/main" val="2982821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706540" y="3636706"/>
            <a:ext cx="4874921" cy="3013587"/>
          </a:xfrm>
          <a:custGeom>
            <a:avLst/>
            <a:gdLst/>
            <a:ahLst/>
            <a:cxnLst/>
            <a:rect l="l" t="t" r="r" b="b"/>
            <a:pathLst>
              <a:path w="4874921" h="3013587">
                <a:moveTo>
                  <a:pt x="0" y="0"/>
                </a:moveTo>
                <a:lnTo>
                  <a:pt x="4874920" y="0"/>
                </a:lnTo>
                <a:lnTo>
                  <a:pt x="4874920" y="3013588"/>
                </a:lnTo>
                <a:lnTo>
                  <a:pt x="0" y="3013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729181" y="6642135"/>
            <a:ext cx="4829638" cy="135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  <a:spcBef>
                <a:spcPct val="0"/>
              </a:spcBef>
            </a:pPr>
            <a:r>
              <a:rPr lang="en-US" sz="6899">
                <a:solidFill>
                  <a:srgbClr val="000000"/>
                </a:solidFill>
                <a:latin typeface="Gilroy-Heavy"/>
              </a:rPr>
              <a:t>THANK YOU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7151512" y="8305070"/>
            <a:ext cx="4407307" cy="586990"/>
            <a:chOff x="0" y="0"/>
            <a:chExt cx="5313302" cy="782654"/>
          </a:xfrm>
        </p:grpSpPr>
        <p:sp>
          <p:nvSpPr>
            <p:cNvPr id="6" name="Freeform 6"/>
            <p:cNvSpPr/>
            <p:nvPr/>
          </p:nvSpPr>
          <p:spPr>
            <a:xfrm>
              <a:off x="0" y="39960"/>
              <a:ext cx="702734" cy="702734"/>
            </a:xfrm>
            <a:custGeom>
              <a:avLst/>
              <a:gdLst/>
              <a:ahLst/>
              <a:cxnLst/>
              <a:rect l="l" t="t" r="r" b="b"/>
              <a:pathLst>
                <a:path w="702734" h="702734">
                  <a:moveTo>
                    <a:pt x="0" y="0"/>
                  </a:moveTo>
                  <a:lnTo>
                    <a:pt x="702734" y="0"/>
                  </a:lnTo>
                  <a:lnTo>
                    <a:pt x="702734" y="702734"/>
                  </a:lnTo>
                  <a:lnTo>
                    <a:pt x="0" y="7027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961567" y="-85725"/>
              <a:ext cx="4351735" cy="8683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44"/>
                </a:lnSpc>
              </a:pPr>
              <a:r>
                <a:rPr lang="en-US" sz="3888" dirty="0">
                  <a:solidFill>
                    <a:srgbClr val="000000"/>
                  </a:solidFill>
                  <a:latin typeface="Gilroy"/>
                </a:rPr>
                <a:t>www.sprints.ai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9c441303b_2_309"/>
          <p:cNvSpPr txBox="1"/>
          <p:nvPr/>
        </p:nvSpPr>
        <p:spPr>
          <a:xfrm>
            <a:off x="1141866" y="1315880"/>
            <a:ext cx="4420734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000000"/>
              </a:buClr>
              <a:buSzPts val="8000"/>
            </a:pPr>
            <a:r>
              <a:rPr lang="en-US" sz="3600" dirty="0">
                <a:latin typeface="Gilroy-Bold"/>
                <a:sym typeface="Inter"/>
              </a:rPr>
              <a:t>What is a software ?</a:t>
            </a:r>
          </a:p>
        </p:txBody>
      </p:sp>
      <p:sp>
        <p:nvSpPr>
          <p:cNvPr id="3" name="Freeform 4">
            <a:extLst>
              <a:ext uri="{FF2B5EF4-FFF2-40B4-BE49-F238E27FC236}">
                <a16:creationId xmlns:a16="http://schemas.microsoft.com/office/drawing/2014/main" id="{62CFA132-DFD5-2742-4B26-FDE6530976C7}"/>
              </a:ext>
            </a:extLst>
          </p:cNvPr>
          <p:cNvSpPr/>
          <p:nvPr/>
        </p:nvSpPr>
        <p:spPr>
          <a:xfrm>
            <a:off x="1128218" y="1943100"/>
            <a:ext cx="4434382" cy="152400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" name="Google Shape;108;p2" descr="Python (programming language) - Wikipedia">
            <a:extLst>
              <a:ext uri="{FF2B5EF4-FFF2-40B4-BE49-F238E27FC236}">
                <a16:creationId xmlns:a16="http://schemas.microsoft.com/office/drawing/2014/main" id="{937BCA6E-0DCF-10DB-0D3C-327FED38443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15475" y="4095265"/>
            <a:ext cx="1521649" cy="15216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3;p2">
            <a:extLst>
              <a:ext uri="{FF2B5EF4-FFF2-40B4-BE49-F238E27FC236}">
                <a16:creationId xmlns:a16="http://schemas.microsoft.com/office/drawing/2014/main" id="{9F6F385D-DD92-75DA-3C37-494223FED1EE}"/>
              </a:ext>
            </a:extLst>
          </p:cNvPr>
          <p:cNvSpPr/>
          <p:nvPr/>
        </p:nvSpPr>
        <p:spPr>
          <a:xfrm>
            <a:off x="4800600" y="4513273"/>
            <a:ext cx="731724" cy="685632"/>
          </a:xfrm>
          <a:prstGeom prst="mathPlus">
            <a:avLst>
              <a:gd name="adj1" fmla="val 23520"/>
            </a:avLst>
          </a:prstGeom>
          <a:solidFill>
            <a:srgbClr val="004EFF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4;p2">
            <a:extLst>
              <a:ext uri="{FF2B5EF4-FFF2-40B4-BE49-F238E27FC236}">
                <a16:creationId xmlns:a16="http://schemas.microsoft.com/office/drawing/2014/main" id="{AEB5C7EA-DCD3-A454-63B0-878E42E492CF}"/>
              </a:ext>
            </a:extLst>
          </p:cNvPr>
          <p:cNvSpPr/>
          <p:nvPr/>
        </p:nvSpPr>
        <p:spPr>
          <a:xfrm>
            <a:off x="8336076" y="4469680"/>
            <a:ext cx="731724" cy="685632"/>
          </a:xfrm>
          <a:prstGeom prst="mathPlus">
            <a:avLst>
              <a:gd name="adj1" fmla="val 23520"/>
            </a:avLst>
          </a:prstGeom>
          <a:solidFill>
            <a:srgbClr val="004EFF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5;p2">
            <a:extLst>
              <a:ext uri="{FF2B5EF4-FFF2-40B4-BE49-F238E27FC236}">
                <a16:creationId xmlns:a16="http://schemas.microsoft.com/office/drawing/2014/main" id="{83B6A444-5CA7-BCAD-B503-34BBFC633AA2}"/>
              </a:ext>
            </a:extLst>
          </p:cNvPr>
          <p:cNvSpPr/>
          <p:nvPr/>
        </p:nvSpPr>
        <p:spPr>
          <a:xfrm>
            <a:off x="13335000" y="4513273"/>
            <a:ext cx="624549" cy="685632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4EFF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6;p2">
            <a:extLst>
              <a:ext uri="{FF2B5EF4-FFF2-40B4-BE49-F238E27FC236}">
                <a16:creationId xmlns:a16="http://schemas.microsoft.com/office/drawing/2014/main" id="{94730061-2E8C-6538-5AFD-08D6578CBAB3}"/>
              </a:ext>
            </a:extLst>
          </p:cNvPr>
          <p:cNvSpPr txBox="1"/>
          <p:nvPr/>
        </p:nvSpPr>
        <p:spPr>
          <a:xfrm>
            <a:off x="2430325" y="6286933"/>
            <a:ext cx="9224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91919"/>
                </a:solidFill>
                <a:latin typeface="Gilroy"/>
                <a:sym typeface="Microsoft JhengHei"/>
              </a:rPr>
              <a:t>OS</a:t>
            </a:r>
            <a:endParaRPr sz="3200" dirty="0">
              <a:solidFill>
                <a:srgbClr val="191919"/>
              </a:solidFill>
              <a:latin typeface="Gilroy"/>
            </a:endParaRPr>
          </a:p>
        </p:txBody>
      </p:sp>
      <p:sp>
        <p:nvSpPr>
          <p:cNvPr id="11" name="Google Shape;117;p2">
            <a:extLst>
              <a:ext uri="{FF2B5EF4-FFF2-40B4-BE49-F238E27FC236}">
                <a16:creationId xmlns:a16="http://schemas.microsoft.com/office/drawing/2014/main" id="{21862F54-715D-50D7-64D7-5630EDEBC8E3}"/>
              </a:ext>
            </a:extLst>
          </p:cNvPr>
          <p:cNvSpPr txBox="1"/>
          <p:nvPr/>
        </p:nvSpPr>
        <p:spPr>
          <a:xfrm>
            <a:off x="5174872" y="6182626"/>
            <a:ext cx="366432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91919"/>
                </a:solidFill>
                <a:latin typeface="Gilroy"/>
                <a:sym typeface="Microsoft JhengHei"/>
              </a:rPr>
              <a:t>Run Time Engine </a:t>
            </a:r>
            <a:endParaRPr sz="3200" dirty="0">
              <a:solidFill>
                <a:srgbClr val="191919"/>
              </a:solidFill>
              <a:latin typeface="Gilroy"/>
            </a:endParaRPr>
          </a:p>
        </p:txBody>
      </p:sp>
      <p:sp>
        <p:nvSpPr>
          <p:cNvPr id="12" name="Google Shape;118;p2">
            <a:extLst>
              <a:ext uri="{FF2B5EF4-FFF2-40B4-BE49-F238E27FC236}">
                <a16:creationId xmlns:a16="http://schemas.microsoft.com/office/drawing/2014/main" id="{C271D90D-7691-2F5F-8F48-EE794431BB27}"/>
              </a:ext>
            </a:extLst>
          </p:cNvPr>
          <p:cNvSpPr txBox="1"/>
          <p:nvPr/>
        </p:nvSpPr>
        <p:spPr>
          <a:xfrm>
            <a:off x="9448800" y="6286933"/>
            <a:ext cx="385728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91919"/>
                </a:solidFill>
                <a:latin typeface="Gilroy"/>
                <a:sym typeface="Microsoft JhengHei"/>
              </a:rPr>
              <a:t>Your Custom Code</a:t>
            </a:r>
            <a:endParaRPr sz="3200" dirty="0">
              <a:solidFill>
                <a:srgbClr val="191919"/>
              </a:solidFill>
              <a:latin typeface="Gilroy"/>
            </a:endParaRPr>
          </a:p>
        </p:txBody>
      </p:sp>
      <p:sp>
        <p:nvSpPr>
          <p:cNvPr id="13" name="Google Shape;119;p2">
            <a:extLst>
              <a:ext uri="{FF2B5EF4-FFF2-40B4-BE49-F238E27FC236}">
                <a16:creationId xmlns:a16="http://schemas.microsoft.com/office/drawing/2014/main" id="{0699EE64-85E0-8BD9-BFFE-49BE9371FE50}"/>
              </a:ext>
            </a:extLst>
          </p:cNvPr>
          <p:cNvSpPr txBox="1"/>
          <p:nvPr/>
        </p:nvSpPr>
        <p:spPr>
          <a:xfrm>
            <a:off x="14698528" y="6235165"/>
            <a:ext cx="198927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91919"/>
                </a:solidFill>
                <a:latin typeface="Gilroy"/>
                <a:sym typeface="Microsoft JhengHei"/>
              </a:rPr>
              <a:t>Software</a:t>
            </a:r>
            <a:endParaRPr sz="3200" dirty="0">
              <a:solidFill>
                <a:srgbClr val="191919"/>
              </a:solidFill>
              <a:latin typeface="Gilroy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4AE751-8DCA-5238-3F3C-303C24918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13" y="3407492"/>
            <a:ext cx="4910145" cy="272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A2FD824-8F4E-EEA8-9991-7DAB54944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137" y="4000067"/>
            <a:ext cx="2438147" cy="211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51EE7FE-0FA2-B38F-21FF-F7B9F5368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6258" y="3695954"/>
            <a:ext cx="2438146" cy="243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989153" y="1248521"/>
            <a:ext cx="3049447" cy="651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600" dirty="0">
                <a:latin typeface="Gilroy-Bold"/>
                <a:sym typeface="Microsoft JhengHei"/>
              </a:rPr>
              <a:t>Virtualization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85330" y="3063101"/>
            <a:ext cx="10782869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1"/>
              <a:buFont typeface="Arial"/>
              <a:buNone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Spinning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multiple servers 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on </a:t>
            </a:r>
            <a:r>
              <a:rPr lang="en-US" sz="3600" dirty="0">
                <a:solidFill>
                  <a:srgbClr val="191919"/>
                </a:solidFill>
                <a:latin typeface="Gilroy-Bold" panose="00000800000000000000" pitchFamily="2" charset="0"/>
              </a:rPr>
              <a:t>one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 powerful server</a:t>
            </a: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0CD4461F-B771-EDA5-AFE0-C8EA4DC8AC83}"/>
              </a:ext>
            </a:extLst>
          </p:cNvPr>
          <p:cNvSpPr/>
          <p:nvPr/>
        </p:nvSpPr>
        <p:spPr>
          <a:xfrm>
            <a:off x="992565" y="1919301"/>
            <a:ext cx="3046036" cy="211520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3EDC36-E4C8-DE7A-A163-EBA3DC375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0" y="4610100"/>
            <a:ext cx="47529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63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6C93AD3-3533-5ED1-1F62-63A2F2B935F1}"/>
              </a:ext>
            </a:extLst>
          </p:cNvPr>
          <p:cNvSpPr txBox="1"/>
          <p:nvPr/>
        </p:nvSpPr>
        <p:spPr>
          <a:xfrm>
            <a:off x="950794" y="1365251"/>
            <a:ext cx="5983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Gilroy-Bold"/>
                <a:sym typeface="Inter"/>
              </a:rPr>
              <a:t>Virtualization Deployments</a:t>
            </a: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FA29B561-6F73-7437-E2EE-5F60B7ED6427}"/>
              </a:ext>
            </a:extLst>
          </p:cNvPr>
          <p:cNvSpPr/>
          <p:nvPr/>
        </p:nvSpPr>
        <p:spPr>
          <a:xfrm>
            <a:off x="950794" y="1943100"/>
            <a:ext cx="6135806" cy="127575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2B7DB6-2325-A8D3-3862-A4C95320F6F4}"/>
              </a:ext>
            </a:extLst>
          </p:cNvPr>
          <p:cNvSpPr/>
          <p:nvPr/>
        </p:nvSpPr>
        <p:spPr>
          <a:xfrm>
            <a:off x="1360594" y="2502187"/>
            <a:ext cx="4876800" cy="3276600"/>
          </a:xfrm>
          <a:prstGeom prst="roundRect">
            <a:avLst/>
          </a:prstGeom>
          <a:solidFill>
            <a:srgbClr val="004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822E4D-B5EA-29A3-8828-C7DA2B40FFC4}"/>
              </a:ext>
            </a:extLst>
          </p:cNvPr>
          <p:cNvSpPr/>
          <p:nvPr/>
        </p:nvSpPr>
        <p:spPr>
          <a:xfrm>
            <a:off x="6618394" y="2502187"/>
            <a:ext cx="4876800" cy="3276600"/>
          </a:xfrm>
          <a:prstGeom prst="roundRect">
            <a:avLst/>
          </a:prstGeom>
          <a:solidFill>
            <a:srgbClr val="004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5FB26A-1D2B-C294-3F1F-17D2CC4091FC}"/>
              </a:ext>
            </a:extLst>
          </p:cNvPr>
          <p:cNvSpPr/>
          <p:nvPr/>
        </p:nvSpPr>
        <p:spPr>
          <a:xfrm>
            <a:off x="12180994" y="2502187"/>
            <a:ext cx="4876800" cy="3276600"/>
          </a:xfrm>
          <a:prstGeom prst="roundRect">
            <a:avLst/>
          </a:prstGeom>
          <a:solidFill>
            <a:srgbClr val="004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B4686F-0205-DFF9-AB7C-F03FF2C3A3FF}"/>
              </a:ext>
            </a:extLst>
          </p:cNvPr>
          <p:cNvSpPr/>
          <p:nvPr/>
        </p:nvSpPr>
        <p:spPr>
          <a:xfrm>
            <a:off x="1589194" y="3416587"/>
            <a:ext cx="44196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9B27A-91E8-E9F7-8C6C-937A6EB09082}"/>
              </a:ext>
            </a:extLst>
          </p:cNvPr>
          <p:cNvSpPr/>
          <p:nvPr/>
        </p:nvSpPr>
        <p:spPr>
          <a:xfrm>
            <a:off x="6846994" y="3405381"/>
            <a:ext cx="44196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66047C-DDF8-B521-EBC6-BBE8E3A34340}"/>
              </a:ext>
            </a:extLst>
          </p:cNvPr>
          <p:cNvSpPr/>
          <p:nvPr/>
        </p:nvSpPr>
        <p:spPr>
          <a:xfrm>
            <a:off x="12409594" y="3416587"/>
            <a:ext cx="44196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04826BB3-387F-2F05-B513-971EE452B774}"/>
              </a:ext>
            </a:extLst>
          </p:cNvPr>
          <p:cNvSpPr txBox="1"/>
          <p:nvPr/>
        </p:nvSpPr>
        <p:spPr>
          <a:xfrm>
            <a:off x="2719014" y="2789365"/>
            <a:ext cx="229918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1"/>
              <a:buFont typeface="Arial"/>
              <a:buNone/>
            </a:pPr>
            <a:r>
              <a:rPr lang="en-US" sz="3200" dirty="0">
                <a:solidFill>
                  <a:schemeClr val="bg1"/>
                </a:solidFill>
                <a:latin typeface="Gilroy"/>
              </a:rPr>
              <a:t>VM guest 1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384BB55E-5393-7F70-ADF2-3BA6540B68CD}"/>
              </a:ext>
            </a:extLst>
          </p:cNvPr>
          <p:cNvSpPr txBox="1"/>
          <p:nvPr/>
        </p:nvSpPr>
        <p:spPr>
          <a:xfrm>
            <a:off x="7907204" y="2771744"/>
            <a:ext cx="229918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1"/>
              <a:buFont typeface="Arial"/>
              <a:buNone/>
            </a:pPr>
            <a:r>
              <a:rPr lang="en-US" sz="3200" dirty="0">
                <a:solidFill>
                  <a:schemeClr val="bg1"/>
                </a:solidFill>
                <a:latin typeface="Gilroy"/>
              </a:rPr>
              <a:t>VM guest 2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B1DE02FD-A48B-446B-BBDA-B3D0425E3C84}"/>
              </a:ext>
            </a:extLst>
          </p:cNvPr>
          <p:cNvSpPr txBox="1"/>
          <p:nvPr/>
        </p:nvSpPr>
        <p:spPr>
          <a:xfrm>
            <a:off x="13469804" y="2713166"/>
            <a:ext cx="229918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1"/>
              <a:buFont typeface="Arial"/>
              <a:buNone/>
            </a:pPr>
            <a:r>
              <a:rPr lang="en-US" sz="3200" dirty="0">
                <a:solidFill>
                  <a:schemeClr val="bg1"/>
                </a:solidFill>
                <a:latin typeface="Gilroy"/>
              </a:rPr>
              <a:t>VM guest 3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E027C3EA-19D1-4528-C8D4-F96F5B464234}"/>
              </a:ext>
            </a:extLst>
          </p:cNvPr>
          <p:cNvSpPr txBox="1"/>
          <p:nvPr/>
        </p:nvSpPr>
        <p:spPr>
          <a:xfrm>
            <a:off x="2757047" y="3598121"/>
            <a:ext cx="2083893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1"/>
              <a:buFont typeface="Arial"/>
              <a:buNone/>
            </a:pPr>
            <a:r>
              <a:rPr lang="en-US" sz="3200" dirty="0">
                <a:latin typeface="Gilroy"/>
              </a:rPr>
              <a:t>Guest OS</a:t>
            </a: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31220E02-94BC-F35B-5B03-89BC761B8F19}"/>
              </a:ext>
            </a:extLst>
          </p:cNvPr>
          <p:cNvSpPr txBox="1"/>
          <p:nvPr/>
        </p:nvSpPr>
        <p:spPr>
          <a:xfrm>
            <a:off x="7907204" y="3586914"/>
            <a:ext cx="2083893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1"/>
              <a:buFont typeface="Arial"/>
              <a:buNone/>
            </a:pPr>
            <a:r>
              <a:rPr lang="en-US" sz="3200" dirty="0">
                <a:latin typeface="Gilroy"/>
              </a:rPr>
              <a:t>Guest OS</a:t>
            </a: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CC08B051-62FB-79F3-3419-6A103A19D29F}"/>
              </a:ext>
            </a:extLst>
          </p:cNvPr>
          <p:cNvSpPr txBox="1"/>
          <p:nvPr/>
        </p:nvSpPr>
        <p:spPr>
          <a:xfrm>
            <a:off x="13488921" y="3586913"/>
            <a:ext cx="2083893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1"/>
              <a:buFont typeface="Arial"/>
              <a:buNone/>
            </a:pPr>
            <a:r>
              <a:rPr lang="en-US" sz="3200" dirty="0">
                <a:latin typeface="Gilroy"/>
              </a:rPr>
              <a:t>Guest OS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03E927-362A-BA0C-87FA-DE78F5B8D466}"/>
              </a:ext>
            </a:extLst>
          </p:cNvPr>
          <p:cNvSpPr/>
          <p:nvPr/>
        </p:nvSpPr>
        <p:spPr>
          <a:xfrm>
            <a:off x="2274994" y="4120009"/>
            <a:ext cx="2990390" cy="492443"/>
          </a:xfrm>
          <a:prstGeom prst="roundRect">
            <a:avLst/>
          </a:prstGeom>
          <a:solidFill>
            <a:srgbClr val="33D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78E1CA-7A4E-FA47-41B7-24CA136EFF2A}"/>
              </a:ext>
            </a:extLst>
          </p:cNvPr>
          <p:cNvSpPr/>
          <p:nvPr/>
        </p:nvSpPr>
        <p:spPr>
          <a:xfrm>
            <a:off x="2303798" y="4704816"/>
            <a:ext cx="2990390" cy="492443"/>
          </a:xfrm>
          <a:prstGeom prst="roundRect">
            <a:avLst/>
          </a:prstGeom>
          <a:solidFill>
            <a:srgbClr val="33D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CA59FAE-0008-F053-6FD5-4960B5323107}"/>
              </a:ext>
            </a:extLst>
          </p:cNvPr>
          <p:cNvSpPr/>
          <p:nvPr/>
        </p:nvSpPr>
        <p:spPr>
          <a:xfrm>
            <a:off x="7427790" y="4120233"/>
            <a:ext cx="2990390" cy="492443"/>
          </a:xfrm>
          <a:prstGeom prst="roundRect">
            <a:avLst/>
          </a:prstGeom>
          <a:solidFill>
            <a:srgbClr val="33D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36AA4A5-C984-4CED-C70A-F62877C0DC98}"/>
              </a:ext>
            </a:extLst>
          </p:cNvPr>
          <p:cNvSpPr/>
          <p:nvPr/>
        </p:nvSpPr>
        <p:spPr>
          <a:xfrm>
            <a:off x="7456594" y="4705040"/>
            <a:ext cx="2990390" cy="492443"/>
          </a:xfrm>
          <a:prstGeom prst="roundRect">
            <a:avLst/>
          </a:prstGeom>
          <a:solidFill>
            <a:srgbClr val="33D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CCE24C-5BBA-8F72-4C38-5558667613E9}"/>
              </a:ext>
            </a:extLst>
          </p:cNvPr>
          <p:cNvSpPr/>
          <p:nvPr/>
        </p:nvSpPr>
        <p:spPr>
          <a:xfrm>
            <a:off x="13066590" y="4120009"/>
            <a:ext cx="2990390" cy="492443"/>
          </a:xfrm>
          <a:prstGeom prst="roundRect">
            <a:avLst/>
          </a:prstGeom>
          <a:solidFill>
            <a:srgbClr val="33D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E4EA292-E18B-A953-00CA-E01560A58A3B}"/>
              </a:ext>
            </a:extLst>
          </p:cNvPr>
          <p:cNvSpPr/>
          <p:nvPr/>
        </p:nvSpPr>
        <p:spPr>
          <a:xfrm>
            <a:off x="13095394" y="4704816"/>
            <a:ext cx="2990390" cy="492443"/>
          </a:xfrm>
          <a:prstGeom prst="roundRect">
            <a:avLst/>
          </a:prstGeom>
          <a:solidFill>
            <a:srgbClr val="33D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11">
            <a:extLst>
              <a:ext uri="{FF2B5EF4-FFF2-40B4-BE49-F238E27FC236}">
                <a16:creationId xmlns:a16="http://schemas.microsoft.com/office/drawing/2014/main" id="{0BA0D10D-3699-67FB-71D9-62B3FAAB309C}"/>
              </a:ext>
            </a:extLst>
          </p:cNvPr>
          <p:cNvSpPr txBox="1"/>
          <p:nvPr/>
        </p:nvSpPr>
        <p:spPr>
          <a:xfrm>
            <a:off x="2628969" y="4120009"/>
            <a:ext cx="245158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1"/>
              <a:buFont typeface="Arial"/>
              <a:buNone/>
            </a:pPr>
            <a:r>
              <a:rPr lang="en-US" sz="3200" dirty="0">
                <a:latin typeface="Gilroy"/>
              </a:rPr>
              <a:t>Guest app 1</a:t>
            </a:r>
          </a:p>
        </p:txBody>
      </p:sp>
      <p:sp>
        <p:nvSpPr>
          <p:cNvPr id="26" name="TextBox 11">
            <a:extLst>
              <a:ext uri="{FF2B5EF4-FFF2-40B4-BE49-F238E27FC236}">
                <a16:creationId xmlns:a16="http://schemas.microsoft.com/office/drawing/2014/main" id="{6483BCF7-FD38-A7F4-11A6-D7F9644015B1}"/>
              </a:ext>
            </a:extLst>
          </p:cNvPr>
          <p:cNvSpPr txBox="1"/>
          <p:nvPr/>
        </p:nvSpPr>
        <p:spPr>
          <a:xfrm>
            <a:off x="2642814" y="4706750"/>
            <a:ext cx="245158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1"/>
              <a:buFont typeface="Arial"/>
              <a:buNone/>
            </a:pPr>
            <a:r>
              <a:rPr lang="en-US" sz="3200" dirty="0">
                <a:latin typeface="Gilroy"/>
              </a:rPr>
              <a:t>Guest app 2</a:t>
            </a: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2FD8FC54-AEA7-A2FB-5681-420970575CC3}"/>
              </a:ext>
            </a:extLst>
          </p:cNvPr>
          <p:cNvSpPr txBox="1"/>
          <p:nvPr/>
        </p:nvSpPr>
        <p:spPr>
          <a:xfrm>
            <a:off x="7817159" y="4148388"/>
            <a:ext cx="245158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1"/>
              <a:buFont typeface="Arial"/>
              <a:buNone/>
            </a:pPr>
            <a:r>
              <a:rPr lang="en-US" sz="3200" dirty="0">
                <a:latin typeface="Gilroy"/>
              </a:rPr>
              <a:t>Guest app 1</a:t>
            </a: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E6A50DDD-00AE-FB1B-B8E1-ED8BB6B93BFB}"/>
              </a:ext>
            </a:extLst>
          </p:cNvPr>
          <p:cNvSpPr txBox="1"/>
          <p:nvPr/>
        </p:nvSpPr>
        <p:spPr>
          <a:xfrm>
            <a:off x="7831004" y="4735129"/>
            <a:ext cx="245158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1"/>
              <a:buFont typeface="Arial"/>
              <a:buNone/>
            </a:pPr>
            <a:r>
              <a:rPr lang="en-US" sz="3200" dirty="0">
                <a:latin typeface="Gilroy"/>
              </a:rPr>
              <a:t>Guest app 2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467C11FD-5C37-226E-CF1C-F7429CAD296B}"/>
              </a:ext>
            </a:extLst>
          </p:cNvPr>
          <p:cNvSpPr txBox="1"/>
          <p:nvPr/>
        </p:nvSpPr>
        <p:spPr>
          <a:xfrm>
            <a:off x="13455959" y="4093983"/>
            <a:ext cx="245158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1"/>
              <a:buFont typeface="Arial"/>
              <a:buNone/>
            </a:pPr>
            <a:r>
              <a:rPr lang="en-US" sz="3200" dirty="0">
                <a:latin typeface="Gilroy"/>
              </a:rPr>
              <a:t>Guest app 1</a:t>
            </a:r>
          </a:p>
        </p:txBody>
      </p:sp>
      <p:sp>
        <p:nvSpPr>
          <p:cNvPr id="30" name="TextBox 11">
            <a:extLst>
              <a:ext uri="{FF2B5EF4-FFF2-40B4-BE49-F238E27FC236}">
                <a16:creationId xmlns:a16="http://schemas.microsoft.com/office/drawing/2014/main" id="{07C8DF37-6EAD-6E9C-7919-7E470260A7A5}"/>
              </a:ext>
            </a:extLst>
          </p:cNvPr>
          <p:cNvSpPr txBox="1"/>
          <p:nvPr/>
        </p:nvSpPr>
        <p:spPr>
          <a:xfrm>
            <a:off x="13469804" y="4680724"/>
            <a:ext cx="245158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1"/>
              <a:buFont typeface="Arial"/>
              <a:buNone/>
            </a:pPr>
            <a:r>
              <a:rPr lang="en-US" sz="3200" dirty="0">
                <a:latin typeface="Gilroy"/>
              </a:rPr>
              <a:t>Guest app 2</a:t>
            </a:r>
          </a:p>
        </p:txBody>
      </p: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F1808DB1-12E0-DE4F-4931-02A7FDC77974}"/>
              </a:ext>
            </a:extLst>
          </p:cNvPr>
          <p:cNvCxnSpPr/>
          <p:nvPr/>
        </p:nvCxnSpPr>
        <p:spPr>
          <a:xfrm flipV="1">
            <a:off x="3113194" y="593118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2" name="Straight Arrow Connector 2051">
            <a:extLst>
              <a:ext uri="{FF2B5EF4-FFF2-40B4-BE49-F238E27FC236}">
                <a16:creationId xmlns:a16="http://schemas.microsoft.com/office/drawing/2014/main" id="{ECCC3AF0-D81B-E8A0-F3DE-84782AB40B60}"/>
              </a:ext>
            </a:extLst>
          </p:cNvPr>
          <p:cNvCxnSpPr>
            <a:cxnSpLocks/>
          </p:cNvCxnSpPr>
          <p:nvPr/>
        </p:nvCxnSpPr>
        <p:spPr>
          <a:xfrm>
            <a:off x="3265594" y="593118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7757E841-AC49-ACAF-1AD7-90106D88F46F}"/>
              </a:ext>
            </a:extLst>
          </p:cNvPr>
          <p:cNvCxnSpPr/>
          <p:nvPr/>
        </p:nvCxnSpPr>
        <p:spPr>
          <a:xfrm flipV="1">
            <a:off x="8751994" y="593118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6" name="Straight Arrow Connector 2055">
            <a:extLst>
              <a:ext uri="{FF2B5EF4-FFF2-40B4-BE49-F238E27FC236}">
                <a16:creationId xmlns:a16="http://schemas.microsoft.com/office/drawing/2014/main" id="{BF3C3C23-2159-8664-AC70-9DAEF64C4EC0}"/>
              </a:ext>
            </a:extLst>
          </p:cNvPr>
          <p:cNvCxnSpPr>
            <a:cxnSpLocks/>
          </p:cNvCxnSpPr>
          <p:nvPr/>
        </p:nvCxnSpPr>
        <p:spPr>
          <a:xfrm>
            <a:off x="8904394" y="593118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7" name="Straight Arrow Connector 2056">
            <a:extLst>
              <a:ext uri="{FF2B5EF4-FFF2-40B4-BE49-F238E27FC236}">
                <a16:creationId xmlns:a16="http://schemas.microsoft.com/office/drawing/2014/main" id="{F77BC2D2-EEC8-F813-971A-84306AE86FA5}"/>
              </a:ext>
            </a:extLst>
          </p:cNvPr>
          <p:cNvCxnSpPr/>
          <p:nvPr/>
        </p:nvCxnSpPr>
        <p:spPr>
          <a:xfrm flipV="1">
            <a:off x="14390794" y="593118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8" name="Straight Arrow Connector 2057">
            <a:extLst>
              <a:ext uri="{FF2B5EF4-FFF2-40B4-BE49-F238E27FC236}">
                <a16:creationId xmlns:a16="http://schemas.microsoft.com/office/drawing/2014/main" id="{BC7131FF-E549-12C7-184B-CDDC1786A8F2}"/>
              </a:ext>
            </a:extLst>
          </p:cNvPr>
          <p:cNvCxnSpPr>
            <a:cxnSpLocks/>
          </p:cNvCxnSpPr>
          <p:nvPr/>
        </p:nvCxnSpPr>
        <p:spPr>
          <a:xfrm>
            <a:off x="14543194" y="593118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59" name="Rectangle: Rounded Corners 2058">
            <a:extLst>
              <a:ext uri="{FF2B5EF4-FFF2-40B4-BE49-F238E27FC236}">
                <a16:creationId xmlns:a16="http://schemas.microsoft.com/office/drawing/2014/main" id="{09633CBE-C50C-27E2-233F-37904E292F55}"/>
              </a:ext>
            </a:extLst>
          </p:cNvPr>
          <p:cNvSpPr/>
          <p:nvPr/>
        </p:nvSpPr>
        <p:spPr>
          <a:xfrm>
            <a:off x="1589194" y="6540788"/>
            <a:ext cx="15468600" cy="761138"/>
          </a:xfrm>
          <a:prstGeom prst="roundRect">
            <a:avLst/>
          </a:prstGeom>
          <a:solidFill>
            <a:srgbClr val="004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: Rounded Corners 2061">
            <a:extLst>
              <a:ext uri="{FF2B5EF4-FFF2-40B4-BE49-F238E27FC236}">
                <a16:creationId xmlns:a16="http://schemas.microsoft.com/office/drawing/2014/main" id="{8CFF403D-FACC-328E-6B3B-43A206228F73}"/>
              </a:ext>
            </a:extLst>
          </p:cNvPr>
          <p:cNvSpPr/>
          <p:nvPr/>
        </p:nvSpPr>
        <p:spPr>
          <a:xfrm>
            <a:off x="1575747" y="7508288"/>
            <a:ext cx="15468600" cy="761138"/>
          </a:xfrm>
          <a:prstGeom prst="roundRect">
            <a:avLst/>
          </a:prstGeom>
          <a:solidFill>
            <a:srgbClr val="33D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: Rounded Corners 2062">
            <a:extLst>
              <a:ext uri="{FF2B5EF4-FFF2-40B4-BE49-F238E27FC236}">
                <a16:creationId xmlns:a16="http://schemas.microsoft.com/office/drawing/2014/main" id="{CDBFAC5D-3A3A-A509-5936-EA8037B30523}"/>
              </a:ext>
            </a:extLst>
          </p:cNvPr>
          <p:cNvSpPr/>
          <p:nvPr/>
        </p:nvSpPr>
        <p:spPr>
          <a:xfrm>
            <a:off x="1566782" y="8534988"/>
            <a:ext cx="15468600" cy="761138"/>
          </a:xfrm>
          <a:prstGeom prst="round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TextBox 11">
            <a:extLst>
              <a:ext uri="{FF2B5EF4-FFF2-40B4-BE49-F238E27FC236}">
                <a16:creationId xmlns:a16="http://schemas.microsoft.com/office/drawing/2014/main" id="{0E2DEDB4-6CC2-42CF-6AF3-60E4C9439987}"/>
              </a:ext>
            </a:extLst>
          </p:cNvPr>
          <p:cNvSpPr txBox="1"/>
          <p:nvPr/>
        </p:nvSpPr>
        <p:spPr>
          <a:xfrm>
            <a:off x="6781800" y="6696043"/>
            <a:ext cx="4610034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1"/>
              <a:buFont typeface="Arial"/>
              <a:buNone/>
            </a:pPr>
            <a:r>
              <a:rPr lang="en-US" sz="3200" dirty="0">
                <a:solidFill>
                  <a:schemeClr val="bg1"/>
                </a:solidFill>
                <a:latin typeface="Gilroy"/>
              </a:rPr>
              <a:t>Hypervisor (Xen or KVM)</a:t>
            </a:r>
          </a:p>
        </p:txBody>
      </p:sp>
      <p:sp>
        <p:nvSpPr>
          <p:cNvPr id="2065" name="TextBox 11">
            <a:extLst>
              <a:ext uri="{FF2B5EF4-FFF2-40B4-BE49-F238E27FC236}">
                <a16:creationId xmlns:a16="http://schemas.microsoft.com/office/drawing/2014/main" id="{C91F51EB-4DE9-FED9-E7E2-D55C20588963}"/>
              </a:ext>
            </a:extLst>
          </p:cNvPr>
          <p:cNvSpPr txBox="1"/>
          <p:nvPr/>
        </p:nvSpPr>
        <p:spPr>
          <a:xfrm>
            <a:off x="6400800" y="7663543"/>
            <a:ext cx="5399194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1"/>
              <a:buFont typeface="Arial"/>
              <a:buNone/>
            </a:pPr>
            <a:r>
              <a:rPr lang="en-US" sz="3200" dirty="0">
                <a:solidFill>
                  <a:schemeClr val="bg1"/>
                </a:solidFill>
                <a:latin typeface="Gilroy"/>
              </a:rPr>
              <a:t>VM host operating system </a:t>
            </a:r>
          </a:p>
        </p:txBody>
      </p:sp>
      <p:sp>
        <p:nvSpPr>
          <p:cNvPr id="2066" name="TextBox 11">
            <a:extLst>
              <a:ext uri="{FF2B5EF4-FFF2-40B4-BE49-F238E27FC236}">
                <a16:creationId xmlns:a16="http://schemas.microsoft.com/office/drawing/2014/main" id="{589FAE80-49C5-81EF-C4A3-A2C36E07B06D}"/>
              </a:ext>
            </a:extLst>
          </p:cNvPr>
          <p:cNvSpPr txBox="1"/>
          <p:nvPr/>
        </p:nvSpPr>
        <p:spPr>
          <a:xfrm>
            <a:off x="6324600" y="8689657"/>
            <a:ext cx="4800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1"/>
              <a:buFont typeface="Arial"/>
              <a:buNone/>
            </a:pPr>
            <a:r>
              <a:rPr lang="en-US" sz="3200" dirty="0">
                <a:latin typeface="Gilroy"/>
              </a:rPr>
              <a:t>VM host physical system </a:t>
            </a:r>
          </a:p>
        </p:txBody>
      </p:sp>
    </p:spTree>
    <p:extLst>
      <p:ext uri="{BB962C8B-B14F-4D97-AF65-F5344CB8AC3E}">
        <p14:creationId xmlns:p14="http://schemas.microsoft.com/office/powerpoint/2010/main" val="365792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6031160" y="2127273"/>
            <a:ext cx="6197577" cy="6197577"/>
            <a:chOff x="0" y="0"/>
            <a:chExt cx="8263435" cy="82634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263435" cy="8263435"/>
            </a:xfrm>
            <a:custGeom>
              <a:avLst/>
              <a:gdLst/>
              <a:ahLst/>
              <a:cxnLst/>
              <a:rect l="l" t="t" r="r" b="b"/>
              <a:pathLst>
                <a:path w="8263435" h="8263435">
                  <a:moveTo>
                    <a:pt x="0" y="0"/>
                  </a:moveTo>
                  <a:lnTo>
                    <a:pt x="8263435" y="0"/>
                  </a:lnTo>
                  <a:lnTo>
                    <a:pt x="8263435" y="8263435"/>
                  </a:lnTo>
                  <a:lnTo>
                    <a:pt x="0" y="82634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6119068" y="179837"/>
              <a:ext cx="2088082" cy="2098574"/>
            </a:xfrm>
            <a:custGeom>
              <a:avLst/>
              <a:gdLst/>
              <a:ahLst/>
              <a:cxnLst/>
              <a:rect l="l" t="t" r="r" b="b"/>
              <a:pathLst>
                <a:path w="2088082" h="2098574">
                  <a:moveTo>
                    <a:pt x="0" y="0"/>
                  </a:moveTo>
                  <a:lnTo>
                    <a:pt x="2088082" y="0"/>
                  </a:lnTo>
                  <a:lnTo>
                    <a:pt x="2088082" y="2098575"/>
                  </a:lnTo>
                  <a:lnTo>
                    <a:pt x="0" y="20985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grpSp>
          <p:nvGrpSpPr>
            <p:cNvPr id="9" name="Group 9"/>
            <p:cNvGrpSpPr/>
            <p:nvPr/>
          </p:nvGrpSpPr>
          <p:grpSpPr>
            <a:xfrm>
              <a:off x="6251258" y="303715"/>
              <a:ext cx="1823703" cy="1823703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6430533" y="482990"/>
              <a:ext cx="1465153" cy="1465153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CACEB"/>
              </a:solidFill>
              <a:ln w="28575" cap="sq">
                <a:solidFill>
                  <a:srgbClr val="3F9EE8"/>
                </a:solidFill>
                <a:prstDash val="solid"/>
                <a:miter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6119068" y="5985024"/>
              <a:ext cx="2088082" cy="2098574"/>
            </a:xfrm>
            <a:custGeom>
              <a:avLst/>
              <a:gdLst/>
              <a:ahLst/>
              <a:cxnLst/>
              <a:rect l="l" t="t" r="r" b="b"/>
              <a:pathLst>
                <a:path w="2088082" h="2098574">
                  <a:moveTo>
                    <a:pt x="0" y="0"/>
                  </a:moveTo>
                  <a:lnTo>
                    <a:pt x="2088082" y="0"/>
                  </a:lnTo>
                  <a:lnTo>
                    <a:pt x="2088082" y="2098574"/>
                  </a:lnTo>
                  <a:lnTo>
                    <a:pt x="0" y="20985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grpSp>
          <p:nvGrpSpPr>
            <p:cNvPr id="16" name="Group 16"/>
            <p:cNvGrpSpPr/>
            <p:nvPr/>
          </p:nvGrpSpPr>
          <p:grpSpPr>
            <a:xfrm>
              <a:off x="6251258" y="6108901"/>
              <a:ext cx="1823703" cy="1823703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6430533" y="6288176"/>
              <a:ext cx="1465153" cy="1465153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9B7DC"/>
              </a:solidFill>
              <a:ln w="19050" cap="sq">
                <a:solidFill>
                  <a:srgbClr val="17AAD6"/>
                </a:solidFill>
                <a:prstDash val="solid"/>
                <a:miter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2" name="Freeform 22"/>
            <p:cNvSpPr/>
            <p:nvPr/>
          </p:nvSpPr>
          <p:spPr>
            <a:xfrm>
              <a:off x="56285" y="5985024"/>
              <a:ext cx="2088082" cy="2098574"/>
            </a:xfrm>
            <a:custGeom>
              <a:avLst/>
              <a:gdLst/>
              <a:ahLst/>
              <a:cxnLst/>
              <a:rect l="l" t="t" r="r" b="b"/>
              <a:pathLst>
                <a:path w="2088082" h="2098574">
                  <a:moveTo>
                    <a:pt x="0" y="0"/>
                  </a:moveTo>
                  <a:lnTo>
                    <a:pt x="2088082" y="0"/>
                  </a:lnTo>
                  <a:lnTo>
                    <a:pt x="2088082" y="2098574"/>
                  </a:lnTo>
                  <a:lnTo>
                    <a:pt x="0" y="20985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grpSp>
          <p:nvGrpSpPr>
            <p:cNvPr id="23" name="Group 23"/>
            <p:cNvGrpSpPr/>
            <p:nvPr/>
          </p:nvGrpSpPr>
          <p:grpSpPr>
            <a:xfrm>
              <a:off x="188475" y="6108901"/>
              <a:ext cx="1823703" cy="1823703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367750" y="6288176"/>
              <a:ext cx="1465153" cy="1465153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CACEB"/>
              </a:solidFill>
              <a:ln w="19050" cap="sq">
                <a:solidFill>
                  <a:srgbClr val="3F9EE8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9" name="Freeform 29"/>
            <p:cNvSpPr/>
            <p:nvPr/>
          </p:nvSpPr>
          <p:spPr>
            <a:xfrm>
              <a:off x="56285" y="179837"/>
              <a:ext cx="2088082" cy="2098574"/>
            </a:xfrm>
            <a:custGeom>
              <a:avLst/>
              <a:gdLst/>
              <a:ahLst/>
              <a:cxnLst/>
              <a:rect l="l" t="t" r="r" b="b"/>
              <a:pathLst>
                <a:path w="2088082" h="2098574">
                  <a:moveTo>
                    <a:pt x="0" y="0"/>
                  </a:moveTo>
                  <a:lnTo>
                    <a:pt x="2088082" y="0"/>
                  </a:lnTo>
                  <a:lnTo>
                    <a:pt x="2088082" y="2098575"/>
                  </a:lnTo>
                  <a:lnTo>
                    <a:pt x="0" y="20985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grpSp>
          <p:nvGrpSpPr>
            <p:cNvPr id="30" name="Group 30"/>
            <p:cNvGrpSpPr/>
            <p:nvPr/>
          </p:nvGrpSpPr>
          <p:grpSpPr>
            <a:xfrm>
              <a:off x="188475" y="303715"/>
              <a:ext cx="1823703" cy="1823703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367750" y="482990"/>
              <a:ext cx="1465153" cy="1465153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9B7DC"/>
              </a:solidFill>
              <a:ln w="19050" cap="sq">
                <a:solidFill>
                  <a:srgbClr val="17AAD6"/>
                </a:solidFill>
                <a:prstDash val="solid"/>
                <a:miter/>
              </a:ln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36" name="Group 36"/>
          <p:cNvGrpSpPr/>
          <p:nvPr/>
        </p:nvGrpSpPr>
        <p:grpSpPr>
          <a:xfrm>
            <a:off x="7077408" y="3445551"/>
            <a:ext cx="3895521" cy="3726981"/>
            <a:chOff x="0" y="0"/>
            <a:chExt cx="5194028" cy="4969307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925626" cy="2792643"/>
            </a:xfrm>
            <a:custGeom>
              <a:avLst/>
              <a:gdLst/>
              <a:ahLst/>
              <a:cxnLst/>
              <a:rect l="l" t="t" r="r" b="b"/>
              <a:pathLst>
                <a:path w="2925626" h="2792643">
                  <a:moveTo>
                    <a:pt x="0" y="0"/>
                  </a:moveTo>
                  <a:lnTo>
                    <a:pt x="2925626" y="0"/>
                  </a:lnTo>
                  <a:lnTo>
                    <a:pt x="2925626" y="2792643"/>
                  </a:lnTo>
                  <a:lnTo>
                    <a:pt x="0" y="2792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4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Freeform 38"/>
            <p:cNvSpPr/>
            <p:nvPr/>
          </p:nvSpPr>
          <p:spPr>
            <a:xfrm rot="-9314334">
              <a:off x="1539147" y="1533719"/>
              <a:ext cx="3654881" cy="3435588"/>
            </a:xfrm>
            <a:custGeom>
              <a:avLst/>
              <a:gdLst/>
              <a:ahLst/>
              <a:cxnLst/>
              <a:rect l="l" t="t" r="r" b="b"/>
              <a:pathLst>
                <a:path w="3654881" h="3435588">
                  <a:moveTo>
                    <a:pt x="0" y="0"/>
                  </a:moveTo>
                  <a:lnTo>
                    <a:pt x="3654881" y="0"/>
                  </a:lnTo>
                  <a:lnTo>
                    <a:pt x="3654881" y="3435589"/>
                  </a:lnTo>
                  <a:lnTo>
                    <a:pt x="0" y="3435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40000"/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41" name="TextBox 41"/>
          <p:cNvSpPr txBox="1"/>
          <p:nvPr/>
        </p:nvSpPr>
        <p:spPr>
          <a:xfrm>
            <a:off x="12247440" y="2758265"/>
            <a:ext cx="474516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200" dirty="0">
                <a:solidFill>
                  <a:srgbClr val="17161C"/>
                </a:solidFill>
                <a:latin typeface="Gilroy" panose="020B0604020202020204" charset="0"/>
              </a:rPr>
              <a:t>Hard and very complex to </a:t>
            </a:r>
            <a:r>
              <a:rPr lang="en-US" sz="3200" dirty="0">
                <a:solidFill>
                  <a:srgbClr val="17161C"/>
                </a:solidFill>
                <a:latin typeface="Gilroy-Bold" panose="00000800000000000000" pitchFamily="2" charset="0"/>
              </a:rPr>
              <a:t>Scale</a:t>
            </a:r>
          </a:p>
        </p:txBody>
      </p:sp>
      <p:sp>
        <p:nvSpPr>
          <p:cNvPr id="2" name="Google Shape;619;p67">
            <a:extLst>
              <a:ext uri="{FF2B5EF4-FFF2-40B4-BE49-F238E27FC236}">
                <a16:creationId xmlns:a16="http://schemas.microsoft.com/office/drawing/2014/main" id="{8B0BD496-DF17-C839-8EA2-735F7939FED7}"/>
              </a:ext>
            </a:extLst>
          </p:cNvPr>
          <p:cNvSpPr txBox="1"/>
          <p:nvPr/>
        </p:nvSpPr>
        <p:spPr>
          <a:xfrm>
            <a:off x="1475952" y="7206718"/>
            <a:ext cx="4418556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200" dirty="0">
                <a:solidFill>
                  <a:srgbClr val="17161C"/>
                </a:solidFill>
                <a:latin typeface="Gilroy" panose="020B0604020202020204" charset="0"/>
              </a:rPr>
              <a:t>Higher </a:t>
            </a:r>
            <a:r>
              <a:rPr lang="en-US" sz="3200" dirty="0">
                <a:solidFill>
                  <a:srgbClr val="17161C"/>
                </a:solidFill>
                <a:latin typeface="Gilroy-Bold" panose="00000800000000000000" pitchFamily="2" charset="0"/>
              </a:rPr>
              <a:t>risk</a:t>
            </a:r>
            <a:r>
              <a:rPr lang="en-US" sz="3200" dirty="0">
                <a:solidFill>
                  <a:srgbClr val="17161C"/>
                </a:solidFill>
                <a:latin typeface="Gilroy" panose="020B0604020202020204" charset="0"/>
              </a:rPr>
              <a:t> because of the hidden configurations and custom 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EDB0A-E0A1-5691-BF36-9EA85137A269}"/>
              </a:ext>
            </a:extLst>
          </p:cNvPr>
          <p:cNvSpPr txBox="1"/>
          <p:nvPr/>
        </p:nvSpPr>
        <p:spPr>
          <a:xfrm>
            <a:off x="12495708" y="7899216"/>
            <a:ext cx="2563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200" dirty="0">
                <a:solidFill>
                  <a:srgbClr val="17161C"/>
                </a:solidFill>
                <a:latin typeface="Gilroy" panose="020B0604020202020204" charset="0"/>
              </a:rPr>
              <a:t>Higher </a:t>
            </a:r>
            <a:r>
              <a:rPr lang="en-US" sz="3200" dirty="0">
                <a:solidFill>
                  <a:srgbClr val="17161C"/>
                </a:solidFill>
                <a:latin typeface="Gilroy-Bold" panose="00000800000000000000" pitchFamily="2" charset="0"/>
              </a:rPr>
              <a:t>cost</a:t>
            </a:r>
          </a:p>
        </p:txBody>
      </p:sp>
      <p:sp>
        <p:nvSpPr>
          <p:cNvPr id="5" name="Google Shape;619;p67">
            <a:extLst>
              <a:ext uri="{FF2B5EF4-FFF2-40B4-BE49-F238E27FC236}">
                <a16:creationId xmlns:a16="http://schemas.microsoft.com/office/drawing/2014/main" id="{E3EA9248-C067-47A3-21B0-B17FB7FAAD78}"/>
              </a:ext>
            </a:extLst>
          </p:cNvPr>
          <p:cNvSpPr txBox="1"/>
          <p:nvPr/>
        </p:nvSpPr>
        <p:spPr>
          <a:xfrm>
            <a:off x="1447800" y="2737951"/>
            <a:ext cx="4418556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200" dirty="0">
                <a:solidFill>
                  <a:srgbClr val="17161C"/>
                </a:solidFill>
                <a:latin typeface="Gilroy" panose="020B0604020202020204" charset="0"/>
              </a:rPr>
              <a:t>Operation overhead for companies</a:t>
            </a:r>
          </a:p>
        </p:txBody>
      </p:sp>
      <p:sp>
        <p:nvSpPr>
          <p:cNvPr id="39" name="TextBox 40">
            <a:extLst>
              <a:ext uri="{FF2B5EF4-FFF2-40B4-BE49-F238E27FC236}">
                <a16:creationId xmlns:a16="http://schemas.microsoft.com/office/drawing/2014/main" id="{4796F961-B47B-AF2A-3528-0F8AC39F850A}"/>
              </a:ext>
            </a:extLst>
          </p:cNvPr>
          <p:cNvSpPr txBox="1"/>
          <p:nvPr/>
        </p:nvSpPr>
        <p:spPr>
          <a:xfrm>
            <a:off x="7398013" y="4629948"/>
            <a:ext cx="3463872" cy="13840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8"/>
              </a:lnSpc>
            </a:pPr>
            <a:r>
              <a:rPr lang="en-US" sz="4000" dirty="0">
                <a:solidFill>
                  <a:srgbClr val="000000"/>
                </a:solidFill>
                <a:latin typeface="Gilroy" panose="020B0604020202020204" charset="0"/>
                <a:sym typeface="Inter"/>
              </a:rPr>
              <a:t>Virtualizations Issues</a:t>
            </a:r>
            <a:endParaRPr lang="en-US" sz="4000" dirty="0">
              <a:solidFill>
                <a:srgbClr val="000000"/>
              </a:solidFill>
              <a:latin typeface="Gilroy" panose="020B0604020202020204" charset="0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A8F28CEC-21D1-3218-FF07-2A1311173699}"/>
              </a:ext>
            </a:extLst>
          </p:cNvPr>
          <p:cNvSpPr txBox="1"/>
          <p:nvPr/>
        </p:nvSpPr>
        <p:spPr>
          <a:xfrm>
            <a:off x="989853" y="1261995"/>
            <a:ext cx="4725148" cy="6569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600" dirty="0">
                <a:solidFill>
                  <a:srgbClr val="000000"/>
                </a:solidFill>
                <a:latin typeface="Gilroy-Bold"/>
                <a:sym typeface="Inter"/>
              </a:rPr>
              <a:t>Virtualizations Issues</a:t>
            </a:r>
            <a:endParaRPr lang="en-US" sz="3600" dirty="0">
              <a:solidFill>
                <a:srgbClr val="000000"/>
              </a:solidFill>
              <a:latin typeface="Gilroy-Bold"/>
            </a:endParaRPr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46EF9F6F-0885-9DEB-E081-6C9F0E1C2FA5}"/>
              </a:ext>
            </a:extLst>
          </p:cNvPr>
          <p:cNvSpPr/>
          <p:nvPr/>
        </p:nvSpPr>
        <p:spPr>
          <a:xfrm>
            <a:off x="990600" y="1943099"/>
            <a:ext cx="4724401" cy="184174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31CAFF-C86B-2A9A-7B16-E9E1F0ECD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837" y="6857055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2B70522-A8E0-F687-5DA9-121445568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069" y="2525329"/>
            <a:ext cx="1195554" cy="85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BBB27A4-BE8D-6760-3C32-0FA32E8C7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411" y="6989223"/>
            <a:ext cx="752977" cy="7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774F6577-F11D-9965-4450-A69C95F98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256" y="2606609"/>
            <a:ext cx="1583860" cy="87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29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8" name="TextBox 14387">
            <a:extLst>
              <a:ext uri="{FF2B5EF4-FFF2-40B4-BE49-F238E27FC236}">
                <a16:creationId xmlns:a16="http://schemas.microsoft.com/office/drawing/2014/main" id="{3FC912AC-F1DC-39CF-9764-723741DD9E17}"/>
              </a:ext>
            </a:extLst>
          </p:cNvPr>
          <p:cNvSpPr txBox="1"/>
          <p:nvPr/>
        </p:nvSpPr>
        <p:spPr>
          <a:xfrm>
            <a:off x="1143000" y="2569261"/>
            <a:ext cx="126128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191919"/>
                </a:solidFill>
                <a:latin typeface="Gilroy"/>
                <a:sym typeface="Microsoft JhengHei"/>
              </a:rPr>
              <a:t>"Containers are </a:t>
            </a:r>
            <a:r>
              <a:rPr lang="en-US" sz="3600" dirty="0">
                <a:solidFill>
                  <a:srgbClr val="004EFF"/>
                </a:solidFill>
                <a:latin typeface="Gilroy"/>
                <a:sym typeface="Microsoft JhengHei"/>
              </a:rPr>
              <a:t>packages of software </a:t>
            </a:r>
            <a:r>
              <a:rPr lang="en-US" sz="3600" dirty="0">
                <a:solidFill>
                  <a:srgbClr val="191919"/>
                </a:solidFill>
                <a:latin typeface="Gilroy"/>
                <a:sym typeface="Microsoft JhengHei"/>
              </a:rPr>
              <a:t>that contain all of the necessary elements to </a:t>
            </a:r>
            <a:r>
              <a:rPr lang="en-US" sz="3600" dirty="0">
                <a:solidFill>
                  <a:srgbClr val="004EFF"/>
                </a:solidFill>
                <a:latin typeface="Gilroy"/>
                <a:sym typeface="Microsoft JhengHei"/>
              </a:rPr>
              <a:t>run</a:t>
            </a:r>
            <a:r>
              <a:rPr lang="en-US" sz="3600" dirty="0">
                <a:solidFill>
                  <a:srgbClr val="191919"/>
                </a:solidFill>
                <a:latin typeface="Gilroy"/>
                <a:sym typeface="Microsoft JhengHei"/>
              </a:rPr>
              <a:t> in any environment" - </a:t>
            </a:r>
            <a:r>
              <a:rPr lang="en-US" sz="3600" dirty="0">
                <a:solidFill>
                  <a:srgbClr val="191919"/>
                </a:solidFill>
                <a:latin typeface="Gilroy-Bold" panose="00000800000000000000" pitchFamily="2" charset="0"/>
                <a:sym typeface="Microsoft JhengHei"/>
              </a:rPr>
              <a:t>Google definition</a:t>
            </a:r>
            <a:endParaRPr lang="en-US" sz="3600" dirty="0">
              <a:solidFill>
                <a:srgbClr val="191919"/>
              </a:solidFill>
              <a:latin typeface="Gilroy-Bold" panose="000008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EE0ED-2390-5F6B-A672-D28A05209555}"/>
              </a:ext>
            </a:extLst>
          </p:cNvPr>
          <p:cNvSpPr txBox="1"/>
          <p:nvPr/>
        </p:nvSpPr>
        <p:spPr>
          <a:xfrm>
            <a:off x="950794" y="1365251"/>
            <a:ext cx="2630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sym typeface="Montserrat ExtraBold"/>
              </a:rPr>
              <a:t>Containers</a:t>
            </a:r>
            <a:endParaRPr lang="en-US" sz="3600" dirty="0">
              <a:solidFill>
                <a:srgbClr val="000000"/>
              </a:solidFill>
              <a:latin typeface="Gilroy-Bold"/>
              <a:sym typeface="Arial"/>
            </a:endParaRP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C460E552-77DB-CA84-87E5-40508CEE159E}"/>
              </a:ext>
            </a:extLst>
          </p:cNvPr>
          <p:cNvSpPr/>
          <p:nvPr/>
        </p:nvSpPr>
        <p:spPr>
          <a:xfrm>
            <a:off x="950794" y="1943101"/>
            <a:ext cx="2630606" cy="152399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743638-FEE0-CF3E-8E85-40DF37545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712" y="5981700"/>
            <a:ext cx="65817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34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8" name="TextBox 14387">
            <a:extLst>
              <a:ext uri="{FF2B5EF4-FFF2-40B4-BE49-F238E27FC236}">
                <a16:creationId xmlns:a16="http://schemas.microsoft.com/office/drawing/2014/main" id="{3FC912AC-F1DC-39CF-9764-723741DD9E17}"/>
              </a:ext>
            </a:extLst>
          </p:cNvPr>
          <p:cNvSpPr txBox="1"/>
          <p:nvPr/>
        </p:nvSpPr>
        <p:spPr>
          <a:xfrm>
            <a:off x="1143000" y="2569261"/>
            <a:ext cx="14020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Containerization is a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process of packaging 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an application and its dependencies into a self-contained unit that can run anywhere</a:t>
            </a:r>
          </a:p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191919"/>
              </a:solidFill>
              <a:latin typeface="Gilroy"/>
            </a:endParaRPr>
          </a:p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Containerization allows developers to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create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 and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deploy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 applications faster, easier, and more reliably</a:t>
            </a:r>
            <a:endParaRPr lang="en-US" sz="3600" b="1" i="0" u="none" strike="noStrike" cap="none" dirty="0">
              <a:solidFill>
                <a:srgbClr val="17161C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EE0ED-2390-5F6B-A672-D28A05209555}"/>
              </a:ext>
            </a:extLst>
          </p:cNvPr>
          <p:cNvSpPr txBox="1"/>
          <p:nvPr/>
        </p:nvSpPr>
        <p:spPr>
          <a:xfrm>
            <a:off x="950794" y="1365251"/>
            <a:ext cx="5907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sym typeface="Microsoft JhengHei"/>
              </a:rPr>
              <a:t>What is Containerization</a:t>
            </a:r>
            <a:r>
              <a:rPr lang="en-US" sz="3600" dirty="0">
                <a:solidFill>
                  <a:srgbClr val="000000"/>
                </a:solidFill>
                <a:latin typeface="Gilroy-Bold"/>
                <a:sym typeface="Arial"/>
              </a:rPr>
              <a:t> ?</a:t>
            </a:r>
            <a:endParaRPr lang="en-US" sz="3600" dirty="0">
              <a:solidFill>
                <a:srgbClr val="000000"/>
              </a:solidFill>
              <a:latin typeface="Gilroy-Bold"/>
              <a:sym typeface="Microsoft JhengHei"/>
            </a:endParaRP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C460E552-77DB-CA84-87E5-40508CEE159E}"/>
              </a:ext>
            </a:extLst>
          </p:cNvPr>
          <p:cNvSpPr/>
          <p:nvPr/>
        </p:nvSpPr>
        <p:spPr>
          <a:xfrm>
            <a:off x="950794" y="1943101"/>
            <a:ext cx="5907206" cy="152399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743638-FEE0-CF3E-8E85-40DF37545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712" y="5981700"/>
            <a:ext cx="65817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8" name="TextBox 14387">
            <a:extLst>
              <a:ext uri="{FF2B5EF4-FFF2-40B4-BE49-F238E27FC236}">
                <a16:creationId xmlns:a16="http://schemas.microsoft.com/office/drawing/2014/main" id="{3FC912AC-F1DC-39CF-9764-723741DD9E17}"/>
              </a:ext>
            </a:extLst>
          </p:cNvPr>
          <p:cNvSpPr txBox="1"/>
          <p:nvPr/>
        </p:nvSpPr>
        <p:spPr>
          <a:xfrm>
            <a:off x="1143000" y="2569261"/>
            <a:ext cx="13411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Containerization also enables applications to run in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isolated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environments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, which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improves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 security, performance, and resource utilization</a:t>
            </a:r>
          </a:p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191919"/>
              </a:solidFill>
              <a:latin typeface="Gilroy"/>
            </a:endParaRPr>
          </a:p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919"/>
                </a:solidFill>
                <a:latin typeface="Gilroy"/>
              </a:rPr>
              <a:t>Containerization is one of the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key technologies 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behind the rise of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cloud computing </a:t>
            </a:r>
            <a:r>
              <a:rPr lang="en-US" sz="3600" dirty="0">
                <a:solidFill>
                  <a:srgbClr val="191919"/>
                </a:solidFill>
                <a:latin typeface="Gilroy"/>
              </a:rPr>
              <a:t>and </a:t>
            </a:r>
            <a:r>
              <a:rPr lang="en-US" sz="3600" dirty="0">
                <a:solidFill>
                  <a:srgbClr val="004EFF"/>
                </a:solidFill>
                <a:latin typeface="Gilroy"/>
              </a:rPr>
              <a:t>microservices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EE0ED-2390-5F6B-A672-D28A05209555}"/>
              </a:ext>
            </a:extLst>
          </p:cNvPr>
          <p:cNvSpPr txBox="1"/>
          <p:nvPr/>
        </p:nvSpPr>
        <p:spPr>
          <a:xfrm>
            <a:off x="950794" y="1365251"/>
            <a:ext cx="5907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sym typeface="Microsoft JhengHei"/>
              </a:rPr>
              <a:t>What is Containerization</a:t>
            </a:r>
            <a:r>
              <a:rPr lang="en-US" sz="3600" dirty="0">
                <a:solidFill>
                  <a:srgbClr val="000000"/>
                </a:solidFill>
                <a:latin typeface="Gilroy-Bold"/>
                <a:sym typeface="Arial"/>
              </a:rPr>
              <a:t> ?</a:t>
            </a:r>
            <a:endParaRPr lang="en-US" sz="3600" dirty="0">
              <a:solidFill>
                <a:srgbClr val="000000"/>
              </a:solidFill>
              <a:latin typeface="Gilroy-Bold"/>
              <a:sym typeface="Microsoft JhengHei"/>
            </a:endParaRP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C460E552-77DB-CA84-87E5-40508CEE159E}"/>
              </a:ext>
            </a:extLst>
          </p:cNvPr>
          <p:cNvSpPr/>
          <p:nvPr/>
        </p:nvSpPr>
        <p:spPr>
          <a:xfrm>
            <a:off x="950794" y="1943101"/>
            <a:ext cx="5907206" cy="152399"/>
          </a:xfrm>
          <a:custGeom>
            <a:avLst/>
            <a:gdLst/>
            <a:ahLst/>
            <a:cxnLst/>
            <a:rect l="l" t="t" r="r" b="b"/>
            <a:pathLst>
              <a:path w="5812676" h="529819">
                <a:moveTo>
                  <a:pt x="0" y="0"/>
                </a:moveTo>
                <a:lnTo>
                  <a:pt x="5812676" y="0"/>
                </a:lnTo>
                <a:lnTo>
                  <a:pt x="5812676" y="529819"/>
                </a:lnTo>
                <a:lnTo>
                  <a:pt x="0" y="529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743638-FEE0-CF3E-8E85-40DF37545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712" y="5981700"/>
            <a:ext cx="65817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74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1080</Words>
  <Application>Microsoft Office PowerPoint</Application>
  <PresentationFormat>Custom</PresentationFormat>
  <Paragraphs>179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Gilroy-Bold</vt:lpstr>
      <vt:lpstr>Gilroy-Heavy</vt:lpstr>
      <vt:lpstr>Gilroy Bold</vt:lpstr>
      <vt:lpstr>Gilroy</vt:lpstr>
      <vt:lpstr>Arial</vt:lpstr>
      <vt:lpstr>Montserrat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Performance Testing</dc:title>
  <dc:creator>lenovo</dc:creator>
  <cp:lastModifiedBy>Mahmoud Kamal</cp:lastModifiedBy>
  <cp:revision>100</cp:revision>
  <dcterms:created xsi:type="dcterms:W3CDTF">2006-08-16T00:00:00Z</dcterms:created>
  <dcterms:modified xsi:type="dcterms:W3CDTF">2024-05-07T12:51:20Z</dcterms:modified>
  <dc:identifier>DAFyWUtW9Hw</dc:identifier>
</cp:coreProperties>
</file>