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>
        <p:scale>
          <a:sx n="100" d="100"/>
          <a:sy n="100" d="100"/>
        </p:scale>
        <p:origin x="87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Attributes for clusters in </a:t>
            </a:r>
            <a:r>
              <a:rPr lang="en-US" altLang="ko-KR" dirty="0" err="1" smtClean="0"/>
              <a:t>Sep_focused</a:t>
            </a:r>
            <a:r>
              <a:rPr lang="en-US" altLang="ko-KR" dirty="0" smtClean="0"/>
              <a:t> </a:t>
            </a:r>
            <a:r>
              <a:rPr lang="en-US" altLang="ko-KR" dirty="0"/>
              <a:t>type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Sheet1!$J$33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Sheet1!$K$32:$P$32</c:f>
              <c:strCache>
                <c:ptCount val="6"/>
                <c:pt idx="0">
                  <c:v>Avg EUI</c:v>
                </c:pt>
                <c:pt idx="1">
                  <c:v>LandPrice</c:v>
                </c:pt>
                <c:pt idx="2">
                  <c:v>age</c:v>
                </c:pt>
                <c:pt idx="3">
                  <c:v>hoCnt</c:v>
                </c:pt>
                <c:pt idx="4">
                  <c:v>priv/Ho</c:v>
                </c:pt>
                <c:pt idx="5">
                  <c:v>Electricity Consumption</c:v>
                </c:pt>
              </c:strCache>
            </c:strRef>
          </c:cat>
          <c:val>
            <c:numRef>
              <c:f>Sheet1!$K$33:$P$33</c:f>
              <c:numCache>
                <c:formatCode>General</c:formatCode>
                <c:ptCount val="6"/>
                <c:pt idx="0">
                  <c:v>0.32333280663981762</c:v>
                </c:pt>
                <c:pt idx="1">
                  <c:v>0.24774988332228073</c:v>
                </c:pt>
                <c:pt idx="2">
                  <c:v>0.35017186468885453</c:v>
                </c:pt>
                <c:pt idx="3">
                  <c:v>0.33467461053508285</c:v>
                </c:pt>
                <c:pt idx="4">
                  <c:v>0.34080851802517659</c:v>
                </c:pt>
                <c:pt idx="5">
                  <c:v>0.32333280664120406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6-4DB5-B9B1-65727328220C}"/>
            </c:ext>
          </c:extLst>
        </c:ser>
        <c:ser>
          <c:idx val="1"/>
          <c:order val="1"/>
          <c:tx>
            <c:strRef>
              <c:f>Sheet1!$J$34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Sheet1!$K$32:$P$32</c:f>
              <c:strCache>
                <c:ptCount val="6"/>
                <c:pt idx="0">
                  <c:v>Avg EUI</c:v>
                </c:pt>
                <c:pt idx="1">
                  <c:v>LandPrice</c:v>
                </c:pt>
                <c:pt idx="2">
                  <c:v>age</c:v>
                </c:pt>
                <c:pt idx="3">
                  <c:v>hoCnt</c:v>
                </c:pt>
                <c:pt idx="4">
                  <c:v>priv/Ho</c:v>
                </c:pt>
                <c:pt idx="5">
                  <c:v>Electricity Consumption</c:v>
                </c:pt>
              </c:strCache>
            </c:strRef>
          </c:cat>
          <c:val>
            <c:numRef>
              <c:f>Sheet1!$K$34:$P$34</c:f>
              <c:numCache>
                <c:formatCode>General</c:formatCode>
                <c:ptCount val="6"/>
                <c:pt idx="0">
                  <c:v>0.26027851748459774</c:v>
                </c:pt>
                <c:pt idx="1">
                  <c:v>0.1986077337919491</c:v>
                </c:pt>
                <c:pt idx="2">
                  <c:v>0.38799451226478976</c:v>
                </c:pt>
                <c:pt idx="3">
                  <c:v>0.3288767632135926</c:v>
                </c:pt>
                <c:pt idx="4">
                  <c:v>0.33592744686873666</c:v>
                </c:pt>
                <c:pt idx="5">
                  <c:v>0.26027851748583158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06-4DB5-B9B1-65727328220C}"/>
            </c:ext>
          </c:extLst>
        </c:ser>
        <c:ser>
          <c:idx val="2"/>
          <c:order val="2"/>
          <c:tx>
            <c:strRef>
              <c:f>Sheet1!$J$35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Sheet1!$K$32:$P$32</c:f>
              <c:strCache>
                <c:ptCount val="6"/>
                <c:pt idx="0">
                  <c:v>Avg EUI</c:v>
                </c:pt>
                <c:pt idx="1">
                  <c:v>LandPrice</c:v>
                </c:pt>
                <c:pt idx="2">
                  <c:v>age</c:v>
                </c:pt>
                <c:pt idx="3">
                  <c:v>hoCnt</c:v>
                </c:pt>
                <c:pt idx="4">
                  <c:v>priv/Ho</c:v>
                </c:pt>
                <c:pt idx="5">
                  <c:v>Electricity Consumption</c:v>
                </c:pt>
              </c:strCache>
            </c:strRef>
          </c:cat>
          <c:val>
            <c:numRef>
              <c:f>Sheet1!$K$35:$P$35</c:f>
              <c:numCache>
                <c:formatCode>General</c:formatCode>
                <c:ptCount val="6"/>
                <c:pt idx="0">
                  <c:v>0.41638867587558459</c:v>
                </c:pt>
                <c:pt idx="1">
                  <c:v>0.55364238288577017</c:v>
                </c:pt>
                <c:pt idx="2">
                  <c:v>0.26183362304635566</c:v>
                </c:pt>
                <c:pt idx="3">
                  <c:v>0.33644862625132455</c:v>
                </c:pt>
                <c:pt idx="4">
                  <c:v>0.3232640351060867</c:v>
                </c:pt>
                <c:pt idx="5">
                  <c:v>0.41638867587296441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06-4DB5-B9B1-657273282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886543"/>
        <c:axId val="511891951"/>
      </c:barChart>
      <c:catAx>
        <c:axId val="511886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1891951"/>
        <c:crosses val="autoZero"/>
        <c:auto val="1"/>
        <c:lblAlgn val="ctr"/>
        <c:lblOffset val="100"/>
        <c:noMultiLvlLbl val="0"/>
      </c:catAx>
      <c:valAx>
        <c:axId val="51189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1886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Attributes</a:t>
            </a:r>
            <a:r>
              <a:rPr lang="en-US" altLang="ko-KR" baseline="0" dirty="0"/>
              <a:t> for clusters in </a:t>
            </a:r>
            <a:r>
              <a:rPr lang="en-US" altLang="ko-KR" baseline="0" dirty="0" err="1" smtClean="0"/>
              <a:t>Aug_focused</a:t>
            </a:r>
            <a:r>
              <a:rPr lang="en-US" altLang="ko-KR" baseline="0" dirty="0" smtClean="0"/>
              <a:t> </a:t>
            </a:r>
            <a:r>
              <a:rPr lang="en-US" altLang="ko-KR" baseline="0" dirty="0"/>
              <a:t>type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Sheet1!$J$29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Sheet1!$K$28:$P$28</c:f>
              <c:strCache>
                <c:ptCount val="6"/>
                <c:pt idx="0">
                  <c:v>Avg EUI</c:v>
                </c:pt>
                <c:pt idx="1">
                  <c:v>LandPrice</c:v>
                </c:pt>
                <c:pt idx="2">
                  <c:v>age</c:v>
                </c:pt>
                <c:pt idx="3">
                  <c:v>hoCnt</c:v>
                </c:pt>
                <c:pt idx="4">
                  <c:v>priv/Ho</c:v>
                </c:pt>
                <c:pt idx="5">
                  <c:v>Electricity Consumption</c:v>
                </c:pt>
              </c:strCache>
            </c:strRef>
          </c:cat>
          <c:val>
            <c:numRef>
              <c:f>Sheet1!$K$29:$P$29</c:f>
              <c:numCache>
                <c:formatCode>General</c:formatCode>
                <c:ptCount val="6"/>
                <c:pt idx="0">
                  <c:v>0.32812810084563687</c:v>
                </c:pt>
                <c:pt idx="1">
                  <c:v>0.26771388407853081</c:v>
                </c:pt>
                <c:pt idx="2">
                  <c:v>0.25651830918221141</c:v>
                </c:pt>
                <c:pt idx="3">
                  <c:v>0.37157397735655501</c:v>
                </c:pt>
                <c:pt idx="4">
                  <c:v>0.43801795143325961</c:v>
                </c:pt>
                <c:pt idx="5">
                  <c:v>0.32812810084597244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AF-40B6-BE22-76700EE5E74D}"/>
            </c:ext>
          </c:extLst>
        </c:ser>
        <c:ser>
          <c:idx val="1"/>
          <c:order val="1"/>
          <c:tx>
            <c:strRef>
              <c:f>Sheet1!$J$30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Sheet1!$K$28:$P$28</c:f>
              <c:strCache>
                <c:ptCount val="6"/>
                <c:pt idx="0">
                  <c:v>Avg EUI</c:v>
                </c:pt>
                <c:pt idx="1">
                  <c:v>LandPrice</c:v>
                </c:pt>
                <c:pt idx="2">
                  <c:v>age</c:v>
                </c:pt>
                <c:pt idx="3">
                  <c:v>hoCnt</c:v>
                </c:pt>
                <c:pt idx="4">
                  <c:v>priv/Ho</c:v>
                </c:pt>
                <c:pt idx="5">
                  <c:v>Electricity Consumption</c:v>
                </c:pt>
              </c:strCache>
            </c:strRef>
          </c:cat>
          <c:val>
            <c:numRef>
              <c:f>Sheet1!$K$30:$P$30</c:f>
              <c:numCache>
                <c:formatCode>General</c:formatCode>
                <c:ptCount val="6"/>
                <c:pt idx="0">
                  <c:v>0.27942493278491781</c:v>
                </c:pt>
                <c:pt idx="1">
                  <c:v>0.22200249963322916</c:v>
                </c:pt>
                <c:pt idx="2">
                  <c:v>0.42539171105940138</c:v>
                </c:pt>
                <c:pt idx="3">
                  <c:v>0.30259016384489296</c:v>
                </c:pt>
                <c:pt idx="4">
                  <c:v>0.28498478214792</c:v>
                </c:pt>
                <c:pt idx="5">
                  <c:v>0.27942493278428743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AF-40B6-BE22-76700EE5E74D}"/>
            </c:ext>
          </c:extLst>
        </c:ser>
        <c:ser>
          <c:idx val="2"/>
          <c:order val="2"/>
          <c:tx>
            <c:strRef>
              <c:f>Sheet1!$J$31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Sheet1!$K$28:$P$28</c:f>
              <c:strCache>
                <c:ptCount val="6"/>
                <c:pt idx="0">
                  <c:v>Avg EUI</c:v>
                </c:pt>
                <c:pt idx="1">
                  <c:v>LandPrice</c:v>
                </c:pt>
                <c:pt idx="2">
                  <c:v>age</c:v>
                </c:pt>
                <c:pt idx="3">
                  <c:v>hoCnt</c:v>
                </c:pt>
                <c:pt idx="4">
                  <c:v>priv/Ho</c:v>
                </c:pt>
                <c:pt idx="5">
                  <c:v>Electricity Consumption</c:v>
                </c:pt>
              </c:strCache>
            </c:strRef>
          </c:cat>
          <c:val>
            <c:numRef>
              <c:f>Sheet1!$K$31:$P$31</c:f>
              <c:numCache>
                <c:formatCode>General</c:formatCode>
                <c:ptCount val="6"/>
                <c:pt idx="0">
                  <c:v>0.39244696636944532</c:v>
                </c:pt>
                <c:pt idx="1">
                  <c:v>0.51028361628824015</c:v>
                </c:pt>
                <c:pt idx="2">
                  <c:v>0.31808997975838715</c:v>
                </c:pt>
                <c:pt idx="3">
                  <c:v>0.32583585879855204</c:v>
                </c:pt>
                <c:pt idx="4">
                  <c:v>0.27699726641882033</c:v>
                </c:pt>
                <c:pt idx="5">
                  <c:v>0.39244696636974008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AF-40B6-BE22-76700EE5E7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879583"/>
        <c:axId val="511879999"/>
      </c:barChart>
      <c:catAx>
        <c:axId val="511879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1879999"/>
        <c:crosses val="autoZero"/>
        <c:auto val="1"/>
        <c:lblAlgn val="ctr"/>
        <c:lblOffset val="100"/>
        <c:noMultiLvlLbl val="0"/>
      </c:catAx>
      <c:valAx>
        <c:axId val="511879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187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Attributes for clusters in Equally_distributed type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Sheet1!$J$37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Sheet1!$K$36:$P$36</c:f>
              <c:strCache>
                <c:ptCount val="6"/>
                <c:pt idx="0">
                  <c:v>Avg EUI</c:v>
                </c:pt>
                <c:pt idx="1">
                  <c:v>LandPrice</c:v>
                </c:pt>
                <c:pt idx="2">
                  <c:v>age</c:v>
                </c:pt>
                <c:pt idx="3">
                  <c:v>hoCnt</c:v>
                </c:pt>
                <c:pt idx="4">
                  <c:v>priv/Ho</c:v>
                </c:pt>
                <c:pt idx="5">
                  <c:v>Electricity Consumption</c:v>
                </c:pt>
              </c:strCache>
            </c:strRef>
          </c:cat>
          <c:val>
            <c:numRef>
              <c:f>Sheet1!$K$37:$P$37</c:f>
              <c:numCache>
                <c:formatCode>General</c:formatCode>
                <c:ptCount val="6"/>
                <c:pt idx="0">
                  <c:v>0.58169673988169524</c:v>
                </c:pt>
                <c:pt idx="1">
                  <c:v>0.60363059469616276</c:v>
                </c:pt>
                <c:pt idx="2">
                  <c:v>0.49948753985060057</c:v>
                </c:pt>
                <c:pt idx="3">
                  <c:v>0.50755668535763998</c:v>
                </c:pt>
                <c:pt idx="4">
                  <c:v>0.48737011911310579</c:v>
                </c:pt>
                <c:pt idx="5">
                  <c:v>0.58169673988106307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6E-453E-9A5C-E7EEAD6BF148}"/>
            </c:ext>
          </c:extLst>
        </c:ser>
        <c:ser>
          <c:idx val="1"/>
          <c:order val="1"/>
          <c:tx>
            <c:strRef>
              <c:f>Sheet1!$J$38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Sheet1!$K$36:$P$36</c:f>
              <c:strCache>
                <c:ptCount val="6"/>
                <c:pt idx="0">
                  <c:v>Avg EUI</c:v>
                </c:pt>
                <c:pt idx="1">
                  <c:v>LandPrice</c:v>
                </c:pt>
                <c:pt idx="2">
                  <c:v>age</c:v>
                </c:pt>
                <c:pt idx="3">
                  <c:v>hoCnt</c:v>
                </c:pt>
                <c:pt idx="4">
                  <c:v>priv/Ho</c:v>
                </c:pt>
                <c:pt idx="5">
                  <c:v>Electricity Consumption</c:v>
                </c:pt>
              </c:strCache>
            </c:strRef>
          </c:cat>
          <c:val>
            <c:numRef>
              <c:f>Sheet1!$K$38:$P$38</c:f>
              <c:numCache>
                <c:formatCode>General</c:formatCode>
                <c:ptCount val="6"/>
                <c:pt idx="0">
                  <c:v>0.41830326011830465</c:v>
                </c:pt>
                <c:pt idx="1">
                  <c:v>0.39636940530383724</c:v>
                </c:pt>
                <c:pt idx="2">
                  <c:v>0.50051246014939954</c:v>
                </c:pt>
                <c:pt idx="3">
                  <c:v>0.49244331464236007</c:v>
                </c:pt>
                <c:pt idx="4">
                  <c:v>0.51262988088689421</c:v>
                </c:pt>
                <c:pt idx="5">
                  <c:v>0.41830326011893693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6E-453E-9A5C-E7EEAD6BF1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642959"/>
        <c:axId val="745643375"/>
      </c:barChart>
      <c:catAx>
        <c:axId val="745642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5643375"/>
        <c:crosses val="autoZero"/>
        <c:auto val="1"/>
        <c:lblAlgn val="ctr"/>
        <c:lblOffset val="100"/>
        <c:noMultiLvlLbl val="0"/>
      </c:catAx>
      <c:valAx>
        <c:axId val="745643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45642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Hall</a:t>
            </a:r>
            <a:r>
              <a:rPr lang="en-US" altLang="ko-KR" baseline="0"/>
              <a:t> type for each cluster group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Sheet1!$J$62</c:f>
              <c:strCache>
                <c:ptCount val="1"/>
                <c:pt idx="0">
                  <c:v>Rate_복도식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Sheet1!$K$61:$M$61</c:f>
              <c:strCache>
                <c:ptCount val="3"/>
                <c:pt idx="0">
                  <c:v>Aug_focused</c:v>
                </c:pt>
                <c:pt idx="1">
                  <c:v>Sep_focused</c:v>
                </c:pt>
                <c:pt idx="2">
                  <c:v>Eql_distributed</c:v>
                </c:pt>
              </c:strCache>
            </c:strRef>
          </c:cat>
          <c:val>
            <c:numRef>
              <c:f>Sheet1!$K$62:$M$62</c:f>
              <c:numCache>
                <c:formatCode>General</c:formatCode>
                <c:ptCount val="3"/>
                <c:pt idx="0">
                  <c:v>9.5105195362816655E-2</c:v>
                </c:pt>
                <c:pt idx="1">
                  <c:v>0.20809092139088081</c:v>
                </c:pt>
                <c:pt idx="2">
                  <c:v>0.23135755258126195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73-46A6-8F41-28C322413C7E}"/>
            </c:ext>
          </c:extLst>
        </c:ser>
        <c:ser>
          <c:idx val="1"/>
          <c:order val="1"/>
          <c:tx>
            <c:strRef>
              <c:f>Sheet1!$J$63</c:f>
              <c:strCache>
                <c:ptCount val="1"/>
                <c:pt idx="0">
                  <c:v>Rate_계단식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Sheet1!$K$61:$M$61</c:f>
              <c:strCache>
                <c:ptCount val="3"/>
                <c:pt idx="0">
                  <c:v>Aug_focused</c:v>
                </c:pt>
                <c:pt idx="1">
                  <c:v>Sep_focused</c:v>
                </c:pt>
                <c:pt idx="2">
                  <c:v>Eql_distributed</c:v>
                </c:pt>
              </c:strCache>
            </c:strRef>
          </c:cat>
          <c:val>
            <c:numRef>
              <c:f>Sheet1!$K$63:$M$63</c:f>
              <c:numCache>
                <c:formatCode>General</c:formatCode>
                <c:ptCount val="3"/>
                <c:pt idx="0">
                  <c:v>0.77737226277372262</c:v>
                </c:pt>
                <c:pt idx="1">
                  <c:v>0.56041131105398456</c:v>
                </c:pt>
                <c:pt idx="2">
                  <c:v>0.65583173996175903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73-46A6-8F41-28C322413C7E}"/>
            </c:ext>
          </c:extLst>
        </c:ser>
        <c:ser>
          <c:idx val="2"/>
          <c:order val="2"/>
          <c:tx>
            <c:strRef>
              <c:f>Sheet1!$J$64</c:f>
              <c:strCache>
                <c:ptCount val="1"/>
                <c:pt idx="0">
                  <c:v>Rate_혼합식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Sheet1!$K$61:$M$61</c:f>
              <c:strCache>
                <c:ptCount val="3"/>
                <c:pt idx="0">
                  <c:v>Aug_focused</c:v>
                </c:pt>
                <c:pt idx="1">
                  <c:v>Sep_focused</c:v>
                </c:pt>
                <c:pt idx="2">
                  <c:v>Eql_distributed</c:v>
                </c:pt>
              </c:strCache>
            </c:strRef>
          </c:cat>
          <c:val>
            <c:numRef>
              <c:f>Sheet1!$K$64:$M$64</c:f>
              <c:numCache>
                <c:formatCode>General</c:formatCode>
                <c:ptCount val="3"/>
                <c:pt idx="0">
                  <c:v>0.12752254186346071</c:v>
                </c:pt>
                <c:pt idx="1">
                  <c:v>0.23149776755513463</c:v>
                </c:pt>
                <c:pt idx="2">
                  <c:v>0.11281070745697896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73-46A6-8F41-28C322413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0676367"/>
        <c:axId val="830675951"/>
      </c:barChart>
      <c:catAx>
        <c:axId val="83067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0675951"/>
        <c:crosses val="autoZero"/>
        <c:auto val="1"/>
        <c:lblAlgn val="ctr"/>
        <c:lblOffset val="100"/>
        <c:noMultiLvlLbl val="0"/>
      </c:catAx>
      <c:valAx>
        <c:axId val="830675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0676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0EC4D-A5EE-4ADC-98B1-7A7CD026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F5D91-9649-4BE3-85F3-C537721AB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4C52C-18EE-4891-8F77-39EED4EA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084EE-41C7-47D7-8325-273219DB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C69C2-8936-4F6A-9E7F-2A89F163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7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40B82-D868-41D0-BD97-7C7E0A00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1F9BB-59E4-43F9-90FA-7F01CD0AA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81CF9-6E0A-4A77-AE44-59B29460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B8FD3-E23D-4DC4-8827-BD15077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A5E67-1FDB-4535-86CC-21CCA327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A4466D-0F07-42AA-A6D8-AD3466A1E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005D30-428A-44C0-B541-9ADA630EF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7E519-20BE-45A7-9172-661D15F9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17E4E-23CA-4D7C-A5EB-F5FD86CD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582B3-3E0A-4672-B95D-B72890E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9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44488-621D-48DD-A104-A70C9731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AA578-7530-4A5F-8B3F-AF187C0C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0CC74-F155-45F4-844B-5078DACE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5D8E1-9660-4DF8-A43B-AC421B1C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47072-067E-4E5D-98F3-D05A69E7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3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FA7E5-D6E1-4472-A4BA-5FDDE588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1431B-ED4B-47CC-BA22-C54ABCDC5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251FB-06F5-4B96-8055-745BBF5E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286CD-8CFF-4169-9C82-4712FFEC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97ED1-0059-4773-B31A-2042C644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5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7E3AE-E759-4165-83C5-333F1008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DAE1F-38E7-435B-9BDF-D020F01AC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D06E69-3B67-4E1D-8AFA-E63EA1D61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D369E-114A-4FDC-B9C4-37188276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8BC90-4E49-4B63-B792-5B7689AA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551C4-A2E4-4B7C-AD13-870BE5E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9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3DE59-EFE9-40A3-B007-384DD562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9EE44-4FD3-4B20-9593-1A9F73D37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167124-C77B-4FBF-B01D-E8EA7E57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B3690A-CF02-44B5-AA13-1E6599EA6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D7E962-189D-44E8-A7B5-51EA78D5A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BC415E-7E19-4DA7-B78E-10DF601E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113B60-59F9-4E25-A8EC-68DD6837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1E3519-B477-4C5D-AD6A-43A6F881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CEFEA-A94E-475D-821D-25FD57A4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C84721-3AA6-49EE-96A0-7322A8DB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3224DF-4619-4A20-97EB-D6044EE6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C265A8-B3CE-483B-ADCD-96F30313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0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12C4B3-B2D7-4C68-ADE5-7F6298C4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3CDE01-2934-4362-A047-D93E16F9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29720A-0056-42D7-9FCD-C43CA88A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2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5CFC9-0B3A-41A9-B8C5-E82F5DDC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15BB1-244E-46E1-80EC-5AF70C36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C10EB-BE48-48CE-AF9A-7F9445777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162E5-5778-425B-AEC1-841DA289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14A0F-4650-4CC7-8CAD-6417B7C1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5026D-F727-4827-8DAF-DC3909FD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2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64365-40CA-4DB8-9ED3-21828703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5AC371-20E1-454D-8C09-B8973FC17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B0488-974E-4427-A4EE-4C7977D32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021E3E-CA9C-41D2-91DF-B23DB0D1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400A-A0E3-4601-AD5B-63CBBDF35B0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18227-4952-4DC7-8291-3DA36197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EE0C8-B6FB-46EC-A624-C25BFE47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9E2F96-E4C1-458D-ABF4-61666B9E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20647-7B83-4A87-A658-B3259A641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EF73D-DBC6-474B-B673-1F830B27F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7400A-A0E3-4601-AD5B-63CBBDF35B0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1FC9B-A927-4282-BFF5-B703AA9F3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D4431-3251-478F-85A4-7A416774C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3069-64CB-451C-88C2-F39384BF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7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680D41-0F31-4FCB-977F-EF781D26EB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5848522" y="4043754"/>
            <a:ext cx="4482528" cy="13176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CBF5C1-FA40-4D17-A9C0-4AFB025ED0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1599490" y="617220"/>
            <a:ext cx="4482528" cy="1317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A0F001-ABAC-417C-AB50-9A89C68E68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5848522" y="617220"/>
            <a:ext cx="4482528" cy="13176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9CC3F2-D43D-493D-9CE2-022A97116D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1599490" y="2327239"/>
            <a:ext cx="4482528" cy="13176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0CAFF5-39BD-4BEB-9164-167532E6B8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5848522" y="2322367"/>
            <a:ext cx="4482528" cy="13176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6BBC9E-67A9-401C-AB47-81FCE2235E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1599490" y="4047002"/>
            <a:ext cx="4482528" cy="13176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E603D2-956C-4ECF-889D-AF3332B4811F}"/>
              </a:ext>
            </a:extLst>
          </p:cNvPr>
          <p:cNvSpPr txBox="1"/>
          <p:nvPr/>
        </p:nvSpPr>
        <p:spPr>
          <a:xfrm>
            <a:off x="2168164" y="1938072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a) Cluster 1</a:t>
            </a:r>
            <a:endParaRPr lang="ko-KR" altLang="en-US" sz="105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FAAD1-6CE3-4FEB-A515-D68CD876F719}"/>
              </a:ext>
            </a:extLst>
          </p:cNvPr>
          <p:cNvSpPr txBox="1"/>
          <p:nvPr/>
        </p:nvSpPr>
        <p:spPr>
          <a:xfrm>
            <a:off x="6417196" y="1934824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b) Cluster 2</a:t>
            </a:r>
            <a:endParaRPr lang="ko-KR" altLang="en-US" sz="10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33B7AB-B14C-4438-B6EF-D04DAF0FB387}"/>
              </a:ext>
            </a:extLst>
          </p:cNvPr>
          <p:cNvSpPr txBox="1"/>
          <p:nvPr/>
        </p:nvSpPr>
        <p:spPr>
          <a:xfrm>
            <a:off x="2168164" y="3648091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c) Cluster 3</a:t>
            </a:r>
            <a:endParaRPr lang="ko-KR" altLang="en-US" sz="10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2B8D0-8058-4F83-8C3D-E57522475AC5}"/>
              </a:ext>
            </a:extLst>
          </p:cNvPr>
          <p:cNvSpPr txBox="1"/>
          <p:nvPr/>
        </p:nvSpPr>
        <p:spPr>
          <a:xfrm>
            <a:off x="6417196" y="3643219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d) Cluster 4</a:t>
            </a:r>
            <a:endParaRPr lang="ko-KR" altLang="en-US" sz="105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986DD-1134-4F9D-BAD2-F538897C8B38}"/>
              </a:ext>
            </a:extLst>
          </p:cNvPr>
          <p:cNvSpPr txBox="1"/>
          <p:nvPr/>
        </p:nvSpPr>
        <p:spPr>
          <a:xfrm>
            <a:off x="2168164" y="5364606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e) Cluster 5</a:t>
            </a:r>
            <a:endParaRPr lang="ko-KR" altLang="en-US" sz="105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BA740-A5F9-4AAC-B913-82B3506BE686}"/>
              </a:ext>
            </a:extLst>
          </p:cNvPr>
          <p:cNvSpPr txBox="1"/>
          <p:nvPr/>
        </p:nvSpPr>
        <p:spPr>
          <a:xfrm>
            <a:off x="6417196" y="5364606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f) Cluster 6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70238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3" y="3829248"/>
            <a:ext cx="4648200" cy="24536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" y="779139"/>
            <a:ext cx="4648200" cy="24633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242" y="3832039"/>
            <a:ext cx="4648200" cy="2450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243" y="779139"/>
            <a:ext cx="4648199" cy="246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0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6221146" y="1665327"/>
            <a:ext cx="3932181" cy="2226003"/>
          </a:xfrm>
          <a:prstGeom prst="roundRect">
            <a:avLst>
              <a:gd name="adj" fmla="val 2996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468CF8-4446-4E21-89AB-0F903D714712}"/>
              </a:ext>
            </a:extLst>
          </p:cNvPr>
          <p:cNvSpPr/>
          <p:nvPr/>
        </p:nvSpPr>
        <p:spPr>
          <a:xfrm>
            <a:off x="5827191" y="1390917"/>
            <a:ext cx="2011618" cy="548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K-APT 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apartment list API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468CF8-4446-4E21-89AB-0F903D714712}"/>
              </a:ext>
            </a:extLst>
          </p:cNvPr>
          <p:cNvSpPr/>
          <p:nvPr/>
        </p:nvSpPr>
        <p:spPr>
          <a:xfrm>
            <a:off x="883580" y="2870058"/>
            <a:ext cx="2011618" cy="548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Address searching 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endCxn id="52" idx="1"/>
          </p:cNvCxnSpPr>
          <p:nvPr/>
        </p:nvCxnSpPr>
        <p:spPr>
          <a:xfrm flipV="1">
            <a:off x="5295900" y="1665327"/>
            <a:ext cx="531291" cy="5068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81" idx="3"/>
          </p:cNvCxnSpPr>
          <p:nvPr/>
        </p:nvCxnSpPr>
        <p:spPr>
          <a:xfrm>
            <a:off x="7838809" y="4349830"/>
            <a:ext cx="3029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99" idx="2"/>
            <a:endCxn id="53" idx="0"/>
          </p:cNvCxnSpPr>
          <p:nvPr/>
        </p:nvCxnSpPr>
        <p:spPr>
          <a:xfrm flipH="1">
            <a:off x="1889389" y="2211822"/>
            <a:ext cx="6938" cy="658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6403045" y="2066543"/>
            <a:ext cx="1613188" cy="2744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Apartment code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403045" y="2452365"/>
            <a:ext cx="1613188" cy="2744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Apartment code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403045" y="2838187"/>
            <a:ext cx="1613188" cy="2744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Apartment code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403045" y="3224009"/>
            <a:ext cx="1613188" cy="2744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Apartment code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298519" y="2066543"/>
            <a:ext cx="1613188" cy="2744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Complex name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298519" y="2452365"/>
            <a:ext cx="1613188" cy="2744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Complex name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8298519" y="2838187"/>
            <a:ext cx="1613188" cy="2744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Complex name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8298519" y="3224009"/>
            <a:ext cx="1613188" cy="2744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Complex name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>
            <a:stCxn id="67" idx="3"/>
            <a:endCxn id="71" idx="1"/>
          </p:cNvCxnSpPr>
          <p:nvPr/>
        </p:nvCxnSpPr>
        <p:spPr>
          <a:xfrm>
            <a:off x="8016233" y="2203748"/>
            <a:ext cx="28228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8" idx="3"/>
            <a:endCxn id="72" idx="1"/>
          </p:cNvCxnSpPr>
          <p:nvPr/>
        </p:nvCxnSpPr>
        <p:spPr>
          <a:xfrm>
            <a:off x="8016233" y="2589570"/>
            <a:ext cx="28228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9" idx="3"/>
            <a:endCxn id="73" idx="1"/>
          </p:cNvCxnSpPr>
          <p:nvPr/>
        </p:nvCxnSpPr>
        <p:spPr>
          <a:xfrm>
            <a:off x="8016233" y="2975392"/>
            <a:ext cx="28228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0" idx="3"/>
            <a:endCxn id="74" idx="1"/>
          </p:cNvCxnSpPr>
          <p:nvPr/>
        </p:nvCxnSpPr>
        <p:spPr>
          <a:xfrm>
            <a:off x="8016233" y="3361214"/>
            <a:ext cx="28228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7212496" y="3571731"/>
            <a:ext cx="0" cy="21696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9125116" y="3571731"/>
            <a:ext cx="0" cy="21696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B468CF8-4446-4E21-89AB-0F903D714712}"/>
              </a:ext>
            </a:extLst>
          </p:cNvPr>
          <p:cNvSpPr/>
          <p:nvPr/>
        </p:nvSpPr>
        <p:spPr>
          <a:xfrm>
            <a:off x="5827191" y="4075420"/>
            <a:ext cx="2011618" cy="548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K-APT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general data </a:t>
            </a:r>
            <a:r>
              <a:rPr lang="en-US" altLang="ko-KR" sz="1400" b="1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82" name="꺾인 연결선 81"/>
          <p:cNvCxnSpPr>
            <a:stCxn id="53" idx="3"/>
            <a:endCxn id="92" idx="1"/>
          </p:cNvCxnSpPr>
          <p:nvPr/>
        </p:nvCxnSpPr>
        <p:spPr>
          <a:xfrm>
            <a:off x="2895198" y="3144468"/>
            <a:ext cx="432941" cy="3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6351470" y="2019658"/>
            <a:ext cx="1724480" cy="1526563"/>
          </a:xfrm>
          <a:prstGeom prst="roundRect">
            <a:avLst>
              <a:gd name="adj" fmla="val 2996"/>
            </a:avLst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endCxn id="81" idx="0"/>
          </p:cNvCxnSpPr>
          <p:nvPr/>
        </p:nvCxnSpPr>
        <p:spPr>
          <a:xfrm>
            <a:off x="6833000" y="3383180"/>
            <a:ext cx="0" cy="69224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3400425" y="2034943"/>
            <a:ext cx="1895475" cy="2744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Sigungu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* code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425" y="2473947"/>
            <a:ext cx="1895475" cy="2744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300" b="1" dirty="0" err="1" smtClean="0">
                <a:solidFill>
                  <a:schemeClr val="tx1"/>
                </a:solidFill>
              </a:rPr>
              <a:t>Beopjeongdong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* Code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400425" y="2912951"/>
            <a:ext cx="1895475" cy="2744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Lot No./bldg. No.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400424" y="3790959"/>
            <a:ext cx="1895475" cy="2744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Building name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400425" y="3351955"/>
            <a:ext cx="1895475" cy="2744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Mountain code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00424" y="4229963"/>
            <a:ext cx="1895475" cy="2744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Road code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3328139" y="1665326"/>
            <a:ext cx="2032746" cy="2958914"/>
          </a:xfrm>
          <a:prstGeom prst="roundRect">
            <a:avLst>
              <a:gd name="adj" fmla="val 31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Address Data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B468CF8-4446-4E21-89AB-0F903D714712}"/>
              </a:ext>
            </a:extLst>
          </p:cNvPr>
          <p:cNvSpPr/>
          <p:nvPr/>
        </p:nvSpPr>
        <p:spPr>
          <a:xfrm>
            <a:off x="890518" y="1663002"/>
            <a:ext cx="2011618" cy="5488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Building Address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B468CF8-4446-4E21-89AB-0F903D714712}"/>
              </a:ext>
            </a:extLst>
          </p:cNvPr>
          <p:cNvSpPr/>
          <p:nvPr/>
        </p:nvSpPr>
        <p:spPr>
          <a:xfrm>
            <a:off x="8157376" y="4075420"/>
            <a:ext cx="2011618" cy="5488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Apartment Code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FB8F83-58F6-4D6D-9C30-4B7DD806E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" t="11459" r="8854" b="5555"/>
          <a:stretch/>
        </p:blipFill>
        <p:spPr>
          <a:xfrm>
            <a:off x="3345180" y="929640"/>
            <a:ext cx="5158740" cy="3642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B49EC-84F1-4B17-B919-4394A45A900F}"/>
              </a:ext>
            </a:extLst>
          </p:cNvPr>
          <p:cNvSpPr txBox="1"/>
          <p:nvPr/>
        </p:nvSpPr>
        <p:spPr>
          <a:xfrm>
            <a:off x="4375922" y="4572000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Number of clusters</a:t>
            </a:r>
            <a:endParaRPr lang="ko-KR" altLang="en-US" sz="105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B4E6C-CD68-48C1-B0CF-018AD5BBBF0B}"/>
              </a:ext>
            </a:extLst>
          </p:cNvPr>
          <p:cNvSpPr txBox="1"/>
          <p:nvPr/>
        </p:nvSpPr>
        <p:spPr>
          <a:xfrm rot="16200000">
            <a:off x="1433337" y="2518913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Sum of Square Error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74254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3D4D4F-AFC0-4D15-9B0A-EF0F03CB7B83}"/>
              </a:ext>
            </a:extLst>
          </p:cNvPr>
          <p:cNvSpPr txBox="1"/>
          <p:nvPr/>
        </p:nvSpPr>
        <p:spPr>
          <a:xfrm>
            <a:off x="6198627" y="5054361"/>
            <a:ext cx="344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c) Case of 8 clusters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30D5A-55C9-4FFD-83DF-EA0615B1C6AE}"/>
              </a:ext>
            </a:extLst>
          </p:cNvPr>
          <p:cNvSpPr txBox="1"/>
          <p:nvPr/>
        </p:nvSpPr>
        <p:spPr>
          <a:xfrm>
            <a:off x="1819037" y="5054363"/>
            <a:ext cx="344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b) Case of 6 clusters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34B32-493A-4085-BE0B-77B96ED4792A}"/>
              </a:ext>
            </a:extLst>
          </p:cNvPr>
          <p:cNvSpPr txBox="1"/>
          <p:nvPr/>
        </p:nvSpPr>
        <p:spPr>
          <a:xfrm>
            <a:off x="-2560553" y="5054362"/>
            <a:ext cx="344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a) Case of 3 clusters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B6157D-A446-42DD-8EAE-DCD846A28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9" t="13016" r="22699"/>
          <a:stretch/>
        </p:blipFill>
        <p:spPr>
          <a:xfrm>
            <a:off x="-3170018" y="836263"/>
            <a:ext cx="4659086" cy="39769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D91A28-FEE0-4F2D-9248-A9A2E764B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3" t="13016" r="23175"/>
          <a:stretch/>
        </p:blipFill>
        <p:spPr>
          <a:xfrm>
            <a:off x="1209572" y="836262"/>
            <a:ext cx="4659086" cy="39769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1C4111-9A47-4D29-AEA5-FCC74EB0C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4" t="13016" r="25403"/>
          <a:stretch/>
        </p:blipFill>
        <p:spPr>
          <a:xfrm>
            <a:off x="5589162" y="836262"/>
            <a:ext cx="4659086" cy="397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2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8CAD5C-1638-4C22-B4C7-F4980E086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-4394846" y="1836567"/>
            <a:ext cx="3741431" cy="11002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5EA30B-4A1A-4087-A640-51787C2FB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-4394847" y="3048151"/>
            <a:ext cx="3741431" cy="11002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1534AB-509C-492A-8287-F8E4A4F0C9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-4394848" y="4259735"/>
            <a:ext cx="3741431" cy="11002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9EA955-9F33-474F-9D29-1348280301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3778483" y="4259735"/>
            <a:ext cx="3741431" cy="10997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5B822E-448F-48BB-8C76-F7DAB1E27E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238112" y="1838007"/>
            <a:ext cx="3741431" cy="10997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B6F2782-CBDD-4A0B-AA9E-C12879BB127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3778484" y="1838007"/>
            <a:ext cx="3741431" cy="10997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29DEA19-F117-48EE-881E-A8C2385566E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238111" y="3049111"/>
            <a:ext cx="3741431" cy="10997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180B16-520B-4669-A8B7-D523ED72E45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3778484" y="3047191"/>
            <a:ext cx="3741431" cy="10997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631B36A-4092-4B44-96F8-740D0424AD0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7"/>
          <a:stretch/>
        </p:blipFill>
        <p:spPr>
          <a:xfrm>
            <a:off x="238111" y="4259735"/>
            <a:ext cx="3741431" cy="10997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56D409E-0B2E-4A29-A769-AE251835DD5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8210383" y="1180616"/>
            <a:ext cx="3741431" cy="110024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C0D255-EA1B-46C9-8EF2-EA5C130BEA4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8210383" y="2390284"/>
            <a:ext cx="3741431" cy="110024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29AFCC2-6ED8-4F30-B4F7-8ED76850AB1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8210383" y="3599951"/>
            <a:ext cx="3741431" cy="110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749E1AC-F17B-49F3-B8B2-690FABA9751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8210383" y="4809617"/>
            <a:ext cx="3741431" cy="110024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94220F4-F6C5-4169-86DA-20685B587E7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11951814" y="1180616"/>
            <a:ext cx="3741431" cy="110024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B2E601D-923B-4221-B595-35F9632670D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11951814" y="2390282"/>
            <a:ext cx="3741431" cy="110024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D19E3C7-DABC-4DE2-9B14-42214766EAB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11951814" y="3599951"/>
            <a:ext cx="3741431" cy="110024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A6BB1C8-82B7-4DCA-B65C-17C20C74D1F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11951814" y="4809617"/>
            <a:ext cx="3741431" cy="110024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73978AF-523C-4A5D-9193-FDA75D75FCD0}"/>
              </a:ext>
            </a:extLst>
          </p:cNvPr>
          <p:cNvSpPr txBox="1"/>
          <p:nvPr/>
        </p:nvSpPr>
        <p:spPr>
          <a:xfrm>
            <a:off x="10231736" y="6113906"/>
            <a:ext cx="344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c) Case of 8 clusters</a:t>
            </a:r>
            <a:endParaRPr lang="ko-KR" alt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3C2E26-183D-4AE1-9DFD-34ADEEBDC0BC}"/>
              </a:ext>
            </a:extLst>
          </p:cNvPr>
          <p:cNvSpPr txBox="1"/>
          <p:nvPr/>
        </p:nvSpPr>
        <p:spPr>
          <a:xfrm>
            <a:off x="2058405" y="6113906"/>
            <a:ext cx="344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b) Case of 6 clusters</a:t>
            </a:r>
            <a:endParaRPr lang="ko-KR" altLang="en-US" sz="2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8A5CE-8596-4517-8FF6-FAC047498153}"/>
              </a:ext>
            </a:extLst>
          </p:cNvPr>
          <p:cNvSpPr txBox="1"/>
          <p:nvPr/>
        </p:nvSpPr>
        <p:spPr>
          <a:xfrm>
            <a:off x="-4244211" y="6113906"/>
            <a:ext cx="344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a) Case of 3 clusters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790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48529E-16FF-4FCE-91A1-4972D9D1C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358154" y="280730"/>
            <a:ext cx="3741431" cy="11002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BBB8B0-B48C-42A0-970E-0D4B613B5F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358154" y="1642539"/>
            <a:ext cx="3741431" cy="11002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841E5A-13FE-4DF7-97A1-41C40A02F5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358154" y="3004347"/>
            <a:ext cx="3741431" cy="11002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3B9511-8746-478A-BCB8-A3D703C056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358154" y="4366155"/>
            <a:ext cx="3741431" cy="11002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BC979B-7E59-479E-B9FD-073C8545D7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4099582" y="280730"/>
            <a:ext cx="3741431" cy="110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9230F4-882E-46AF-A265-D0E9B3A8E2C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4099583" y="1646292"/>
            <a:ext cx="3741431" cy="11002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6E0186-B5FA-4AC2-80B8-3E1CA7DD04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4099584" y="2999016"/>
            <a:ext cx="3741431" cy="11002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42629E-C648-4C75-B073-C85B8608AF2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9"/>
          <a:stretch/>
        </p:blipFill>
        <p:spPr>
          <a:xfrm>
            <a:off x="4099585" y="4370697"/>
            <a:ext cx="3741431" cy="11002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DC1C4A-BEE5-4091-BF47-68EB17D1DE33}"/>
              </a:ext>
            </a:extLst>
          </p:cNvPr>
          <p:cNvSpPr txBox="1"/>
          <p:nvPr/>
        </p:nvSpPr>
        <p:spPr>
          <a:xfrm>
            <a:off x="508792" y="1374809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a) Cluster 1</a:t>
            </a:r>
            <a:endParaRPr lang="ko-KR" altLang="en-US" sz="105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7DD28-3135-4554-90EC-CBF5CA203D3F}"/>
              </a:ext>
            </a:extLst>
          </p:cNvPr>
          <p:cNvSpPr txBox="1"/>
          <p:nvPr/>
        </p:nvSpPr>
        <p:spPr>
          <a:xfrm>
            <a:off x="508792" y="2737406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b) Cluster 2</a:t>
            </a:r>
            <a:endParaRPr lang="ko-KR" altLang="en-US" sz="10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A19F49-9FFA-44C6-850D-0DF136F31F0A}"/>
              </a:ext>
            </a:extLst>
          </p:cNvPr>
          <p:cNvSpPr txBox="1"/>
          <p:nvPr/>
        </p:nvSpPr>
        <p:spPr>
          <a:xfrm>
            <a:off x="508792" y="4100003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c) Cluster 3</a:t>
            </a:r>
            <a:endParaRPr lang="ko-KR" altLang="en-US" sz="105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6B9CD-1E64-48A8-A272-29BBCB968D8B}"/>
              </a:ext>
            </a:extLst>
          </p:cNvPr>
          <p:cNvSpPr txBox="1"/>
          <p:nvPr/>
        </p:nvSpPr>
        <p:spPr>
          <a:xfrm>
            <a:off x="508792" y="5462600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d) Cluster 4</a:t>
            </a:r>
            <a:endParaRPr lang="ko-KR" altLang="en-US" sz="105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8ADDC-634D-4026-927A-A4F93F327891}"/>
              </a:ext>
            </a:extLst>
          </p:cNvPr>
          <p:cNvSpPr txBox="1"/>
          <p:nvPr/>
        </p:nvSpPr>
        <p:spPr>
          <a:xfrm>
            <a:off x="4250220" y="1374809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e) Cluster 5</a:t>
            </a:r>
            <a:endParaRPr lang="ko-KR" altLang="en-US" sz="10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673191-E75D-4EF4-883D-C05765D44919}"/>
              </a:ext>
            </a:extLst>
          </p:cNvPr>
          <p:cNvSpPr txBox="1"/>
          <p:nvPr/>
        </p:nvSpPr>
        <p:spPr>
          <a:xfrm>
            <a:off x="4250220" y="2737406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f) Cluster 6</a:t>
            </a:r>
            <a:endParaRPr lang="ko-KR" altLang="en-US" sz="10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4570F-C12D-434F-8F79-E86016EA48FE}"/>
              </a:ext>
            </a:extLst>
          </p:cNvPr>
          <p:cNvSpPr txBox="1"/>
          <p:nvPr/>
        </p:nvSpPr>
        <p:spPr>
          <a:xfrm>
            <a:off x="4250220" y="4100003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g) Cluster 7</a:t>
            </a:r>
            <a:endParaRPr lang="ko-KR" altLang="en-US" sz="105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1E0B33-CDFB-4492-A976-1530347DDC55}"/>
              </a:ext>
            </a:extLst>
          </p:cNvPr>
          <p:cNvSpPr txBox="1"/>
          <p:nvPr/>
        </p:nvSpPr>
        <p:spPr>
          <a:xfrm>
            <a:off x="4250220" y="5462600"/>
            <a:ext cx="3440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h) Cluster 8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9138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18661136">
            <a:extLst>
              <a:ext uri="{FF2B5EF4-FFF2-40B4-BE49-F238E27FC236}">
                <a16:creationId xmlns:a16="http://schemas.microsoft.com/office/drawing/2014/main" id="{93F19227-85A4-4F79-936D-29811B8BF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" b="4516"/>
          <a:stretch/>
        </p:blipFill>
        <p:spPr bwMode="auto">
          <a:xfrm>
            <a:off x="714375" y="609600"/>
            <a:ext cx="900648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92160B-FD1C-42B4-AECC-02BDB417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961" y="609600"/>
            <a:ext cx="1585897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7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951"/>
          <a:stretch/>
        </p:blipFill>
        <p:spPr>
          <a:xfrm>
            <a:off x="2643447" y="1247775"/>
            <a:ext cx="6972040" cy="4362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92160B-FD1C-42B4-AECC-02BDB417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491" y="1247776"/>
            <a:ext cx="1052996" cy="169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4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271043"/>
              </p:ext>
            </p:extLst>
          </p:nvPr>
        </p:nvGraphicFramePr>
        <p:xfrm>
          <a:off x="4430332" y="1238963"/>
          <a:ext cx="3462074" cy="5303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5307350"/>
              </p:ext>
            </p:extLst>
          </p:nvPr>
        </p:nvGraphicFramePr>
        <p:xfrm>
          <a:off x="968259" y="1238963"/>
          <a:ext cx="3462073" cy="5303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780193"/>
              </p:ext>
            </p:extLst>
          </p:nvPr>
        </p:nvGraphicFramePr>
        <p:xfrm>
          <a:off x="7892406" y="1238962"/>
          <a:ext cx="3462073" cy="5303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7039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924D56-C9F2-4B1B-8FC8-65383541F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474"/>
          <a:stretch/>
        </p:blipFill>
        <p:spPr>
          <a:xfrm>
            <a:off x="2445347" y="1224706"/>
            <a:ext cx="583604" cy="247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DA2601-13B7-4CAB-A350-5E2469CC7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6" r="74038"/>
          <a:stretch/>
        </p:blipFill>
        <p:spPr>
          <a:xfrm>
            <a:off x="2442172" y="1472356"/>
            <a:ext cx="583604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97A466-DFAD-4964-ABAD-088CD6758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77" r="61971"/>
          <a:stretch/>
        </p:blipFill>
        <p:spPr>
          <a:xfrm>
            <a:off x="2438997" y="1720006"/>
            <a:ext cx="580430" cy="247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9044C2-8857-42C8-A2DD-9B6B0E424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5" r="49779"/>
          <a:stretch/>
        </p:blipFill>
        <p:spPr>
          <a:xfrm>
            <a:off x="2435822" y="1967656"/>
            <a:ext cx="583604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D06CBF-C619-412F-8E71-C9EA4DA19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55" r="37319"/>
          <a:stretch/>
        </p:blipFill>
        <p:spPr>
          <a:xfrm>
            <a:off x="2445347" y="2215306"/>
            <a:ext cx="583604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2ECE76-5DF5-4AE6-BDE2-96AFB5DD4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42" r="25106"/>
          <a:stretch/>
        </p:blipFill>
        <p:spPr>
          <a:xfrm>
            <a:off x="2445347" y="2462956"/>
            <a:ext cx="580430" cy="247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436826-331E-4BFA-ADCF-61EEC918F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57" r="12891"/>
          <a:stretch/>
        </p:blipFill>
        <p:spPr>
          <a:xfrm>
            <a:off x="2445347" y="2710606"/>
            <a:ext cx="580430" cy="247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EFB930-F903-4E4F-B76E-A87A623A4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798" r="750"/>
          <a:stretch/>
        </p:blipFill>
        <p:spPr>
          <a:xfrm>
            <a:off x="2442172" y="2958256"/>
            <a:ext cx="580430" cy="2476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067873-7877-4348-925E-DFA11AC42B3A}"/>
              </a:ext>
            </a:extLst>
          </p:cNvPr>
          <p:cNvSpPr/>
          <p:nvPr/>
        </p:nvSpPr>
        <p:spPr>
          <a:xfrm>
            <a:off x="2901950" y="1224706"/>
            <a:ext cx="136526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C30D7F-D9D6-4815-86D3-13AF6F25EB49}"/>
              </a:ext>
            </a:extLst>
          </p:cNvPr>
          <p:cNvSpPr/>
          <p:nvPr/>
        </p:nvSpPr>
        <p:spPr>
          <a:xfrm>
            <a:off x="2354859" y="1224706"/>
            <a:ext cx="136526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A11BB7-5735-448E-88FB-EB9CE9C030CA}"/>
              </a:ext>
            </a:extLst>
          </p:cNvPr>
          <p:cNvSpPr txBox="1"/>
          <p:nvPr/>
        </p:nvSpPr>
        <p:spPr>
          <a:xfrm>
            <a:off x="2901950" y="1256198"/>
            <a:ext cx="16097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Cluster 1 (16.2%)</a:t>
            </a:r>
            <a:endParaRPr lang="ko-KR" altLang="en-US" sz="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84FBA-5942-4D8C-9CDB-2C3BF0B42698}"/>
              </a:ext>
            </a:extLst>
          </p:cNvPr>
          <p:cNvSpPr txBox="1"/>
          <p:nvPr/>
        </p:nvSpPr>
        <p:spPr>
          <a:xfrm>
            <a:off x="2901950" y="1503848"/>
            <a:ext cx="16097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Cluster 2 (23.2%)</a:t>
            </a:r>
            <a:endParaRPr lang="ko-KR" altLang="en-US" sz="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28467B-A634-4B7F-B1B3-7EA603D076E5}"/>
              </a:ext>
            </a:extLst>
          </p:cNvPr>
          <p:cNvSpPr txBox="1"/>
          <p:nvPr/>
        </p:nvSpPr>
        <p:spPr>
          <a:xfrm>
            <a:off x="2901950" y="1751498"/>
            <a:ext cx="16097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Cluster 3 (0.8%)</a:t>
            </a:r>
            <a:endParaRPr lang="ko-KR" altLang="en-US" sz="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413205-3647-4779-99B1-A1FF914C4F48}"/>
              </a:ext>
            </a:extLst>
          </p:cNvPr>
          <p:cNvSpPr txBox="1"/>
          <p:nvPr/>
        </p:nvSpPr>
        <p:spPr>
          <a:xfrm>
            <a:off x="2901950" y="1999148"/>
            <a:ext cx="16097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Cluster 4 (6.0%)</a:t>
            </a:r>
            <a:endParaRPr lang="ko-KR" altLang="en-US" sz="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85A01-5F0B-4731-9F6A-4B6902E46413}"/>
              </a:ext>
            </a:extLst>
          </p:cNvPr>
          <p:cNvSpPr txBox="1"/>
          <p:nvPr/>
        </p:nvSpPr>
        <p:spPr>
          <a:xfrm>
            <a:off x="2901950" y="2242521"/>
            <a:ext cx="16097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Cluster 5 (35.2%)</a:t>
            </a:r>
            <a:endParaRPr lang="ko-KR" altLang="en-US" sz="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5B815-C588-4252-85B5-8B4421D2F007}"/>
              </a:ext>
            </a:extLst>
          </p:cNvPr>
          <p:cNvSpPr txBox="1"/>
          <p:nvPr/>
        </p:nvSpPr>
        <p:spPr>
          <a:xfrm>
            <a:off x="2901950" y="2490171"/>
            <a:ext cx="16097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Cluster 6 (12.9%)</a:t>
            </a:r>
            <a:endParaRPr lang="ko-KR" altLang="en-US" sz="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69435F-7199-4311-A342-5859CCFC73EA}"/>
              </a:ext>
            </a:extLst>
          </p:cNvPr>
          <p:cNvSpPr txBox="1"/>
          <p:nvPr/>
        </p:nvSpPr>
        <p:spPr>
          <a:xfrm>
            <a:off x="2901950" y="2737821"/>
            <a:ext cx="16097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Cluster 7 (3.0%)</a:t>
            </a:r>
            <a:endParaRPr lang="ko-KR" altLang="en-US" sz="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4DD30-BFBA-40C1-A000-1DA8ADA5EA6C}"/>
              </a:ext>
            </a:extLst>
          </p:cNvPr>
          <p:cNvSpPr txBox="1"/>
          <p:nvPr/>
        </p:nvSpPr>
        <p:spPr>
          <a:xfrm>
            <a:off x="2901950" y="2985471"/>
            <a:ext cx="16097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Cluster 8 (2.7%)</a:t>
            </a:r>
            <a:endParaRPr lang="ko-KR" altLang="en-US" sz="600" b="1" dirty="0"/>
          </a:p>
        </p:txBody>
      </p:sp>
      <p:graphicFrame>
        <p:nvGraphicFramePr>
          <p:cNvPr id="25" name="차트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608422"/>
              </p:ext>
            </p:extLst>
          </p:nvPr>
        </p:nvGraphicFramePr>
        <p:xfrm>
          <a:off x="4922240" y="24901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706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217</Words>
  <Application>Microsoft Office PowerPoint</Application>
  <PresentationFormat>와이드스크린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Swellfish</cp:lastModifiedBy>
  <cp:revision>12</cp:revision>
  <dcterms:created xsi:type="dcterms:W3CDTF">2021-09-12T02:55:02Z</dcterms:created>
  <dcterms:modified xsi:type="dcterms:W3CDTF">2021-10-07T23:55:03Z</dcterms:modified>
</cp:coreProperties>
</file>