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3" autoAdjust="0"/>
  </p:normalViewPr>
  <p:slideViewPr>
    <p:cSldViewPr>
      <p:cViewPr>
        <p:scale>
          <a:sx n="100" d="100"/>
          <a:sy n="100" d="100"/>
        </p:scale>
        <p:origin x="-1104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891B1-FE47-454A-ABD6-6C91A39B5845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31FD6-9E48-414E-B96F-9125EDA1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7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31FD6-9E48-414E-B96F-9125EDA1D0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4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9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1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6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1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5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7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8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3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3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17DFD-2F98-4FDB-A031-01C8F4C26208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685800" y="304800"/>
            <a:ext cx="7543800" cy="51054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838200" y="13716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110895" y="2286000"/>
            <a:ext cx="2146905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90600" y="1930898"/>
            <a:ext cx="2590800" cy="1019749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Upload R scripts, etc. into  DeployR via its </a:t>
            </a:r>
            <a:r>
              <a:rPr lang="en-US" sz="1100" dirty="0"/>
              <a:t>web-based </a:t>
            </a:r>
            <a:r>
              <a:rPr lang="en-US" sz="1100" b="1" u="sng" dirty="0">
                <a:solidFill>
                  <a:schemeClr val="accent1"/>
                </a:solidFill>
              </a:rPr>
              <a:t>Repository </a:t>
            </a:r>
            <a:r>
              <a:rPr lang="en-US" sz="1100" b="1" u="sng" dirty="0" smtClean="0">
                <a:solidFill>
                  <a:schemeClr val="accent1"/>
                </a:solidFill>
              </a:rPr>
              <a:t>Manager</a:t>
            </a:r>
            <a:r>
              <a:rPr lang="en-US" sz="1100" dirty="0" smtClean="0"/>
              <a:t> to turn them into </a:t>
            </a:r>
            <a:r>
              <a:rPr lang="en-US" sz="1100" dirty="0"/>
              <a:t>R </a:t>
            </a:r>
            <a:r>
              <a:rPr lang="en-US" sz="1100" dirty="0" smtClean="0"/>
              <a:t>analytics </a:t>
            </a:r>
            <a:r>
              <a:rPr lang="en-US" sz="1100" dirty="0"/>
              <a:t>web </a:t>
            </a:r>
            <a:r>
              <a:rPr lang="en-US" sz="1100" dirty="0" smtClean="0"/>
              <a:t>services  consumable by any application</a:t>
            </a:r>
            <a:r>
              <a:rPr lang="en-US" sz="1100" b="1" dirty="0" smtClean="0"/>
              <a:t>.  </a:t>
            </a:r>
            <a:r>
              <a:rPr lang="en-US" sz="1100" dirty="0" smtClean="0"/>
              <a:t>Then, test  them on the live server.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7400" y="613637"/>
            <a:ext cx="2209800" cy="57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Application Developer</a:t>
            </a:r>
          </a:p>
          <a:p>
            <a:r>
              <a:rPr lang="en-US" sz="1050" dirty="0" smtClean="0"/>
              <a:t>Writes application code in preferred</a:t>
            </a:r>
            <a:r>
              <a:rPr lang="en-US" sz="1400" dirty="0" smtClean="0"/>
              <a:t> </a:t>
            </a:r>
            <a:r>
              <a:rPr lang="en-US" sz="1050" dirty="0" smtClean="0"/>
              <a:t>language (Java, JavaScript, .NET, etc.)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1956728"/>
            <a:ext cx="2743200" cy="570822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Manage and verify the integrity of these analytics web services in DeployR’s </a:t>
            </a:r>
            <a:r>
              <a:rPr lang="en-US" sz="1100" b="1" u="sng" dirty="0">
                <a:solidFill>
                  <a:schemeClr val="accent1"/>
                </a:solidFill>
              </a:rPr>
              <a:t>Repository Manager</a:t>
            </a:r>
            <a:r>
              <a:rPr lang="en-US" sz="1100" dirty="0" smtClean="0"/>
              <a:t>.</a:t>
            </a:r>
          </a:p>
        </p:txBody>
      </p:sp>
      <p:cxnSp>
        <p:nvCxnSpPr>
          <p:cNvPr id="12" name="Straight Arrow Connector 11"/>
          <p:cNvCxnSpPr>
            <a:stCxn id="11" idx="2"/>
            <a:endCxn id="6" idx="0"/>
          </p:cNvCxnSpPr>
          <p:nvPr/>
        </p:nvCxnSpPr>
        <p:spPr>
          <a:xfrm>
            <a:off x="6629400" y="2527550"/>
            <a:ext cx="0" cy="42309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" y="4763869"/>
            <a:ext cx="323136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Using DeployR to Integrate 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 Analytics into Applications </a:t>
            </a:r>
          </a:p>
        </p:txBody>
      </p:sp>
      <p:cxnSp>
        <p:nvCxnSpPr>
          <p:cNvPr id="19" name="Straight Arrow Connector 18"/>
          <p:cNvCxnSpPr>
            <a:stCxn id="6" idx="2"/>
            <a:endCxn id="3" idx="3"/>
          </p:cNvCxnSpPr>
          <p:nvPr/>
        </p:nvCxnSpPr>
        <p:spPr>
          <a:xfrm>
            <a:off x="6629400" y="3886200"/>
            <a:ext cx="12398" cy="29830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334000" y="4114799"/>
            <a:ext cx="2615595" cy="1219201"/>
            <a:chOff x="5968395" y="5437324"/>
            <a:chExt cx="2161099" cy="1338495"/>
          </a:xfrm>
        </p:grpSpPr>
        <p:sp>
          <p:nvSpPr>
            <p:cNvPr id="3" name="Cloud 2"/>
            <p:cNvSpPr/>
            <p:nvPr/>
          </p:nvSpPr>
          <p:spPr>
            <a:xfrm>
              <a:off x="5968395" y="5437324"/>
              <a:ext cx="2161099" cy="1338495"/>
            </a:xfrm>
            <a:prstGeom prst="cloud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94313" y="5437325"/>
              <a:ext cx="190926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b="1" dirty="0"/>
            </a:p>
            <a:p>
              <a:pPr algn="ctr"/>
              <a:r>
                <a:rPr lang="en-US" sz="1200" b="1" dirty="0"/>
                <a:t>DeployR-Powered </a:t>
              </a:r>
              <a:endParaRPr lang="en-US" sz="1200" b="1" dirty="0" smtClean="0"/>
            </a:p>
            <a:p>
              <a:pPr algn="ctr"/>
              <a:r>
                <a:rPr lang="en-US" sz="1200" b="1" dirty="0" smtClean="0"/>
                <a:t>Applications</a:t>
              </a:r>
            </a:p>
            <a:p>
              <a:pPr algn="ctr"/>
              <a:r>
                <a:rPr lang="en-US" sz="1600" i="1" dirty="0" smtClean="0"/>
                <a:t> </a:t>
              </a:r>
              <a:r>
                <a:rPr lang="en-US" sz="1100" i="1" dirty="0" smtClean="0"/>
                <a:t>Enterprise</a:t>
              </a:r>
              <a:r>
                <a:rPr lang="en-US" sz="1100" i="1" dirty="0"/>
                <a:t>, Mobile, </a:t>
              </a:r>
              <a:br>
                <a:rPr lang="en-US" sz="1100" i="1" dirty="0"/>
              </a:br>
              <a:r>
                <a:rPr lang="en-US" sz="1100" i="1" dirty="0"/>
                <a:t>Web, and </a:t>
              </a:r>
              <a:r>
                <a:rPr lang="en-US" sz="1100" i="1" dirty="0" smtClean="0"/>
                <a:t>Desktop</a:t>
              </a:r>
              <a:endParaRPr lang="en-US" sz="1100" i="1" dirty="0"/>
            </a:p>
          </p:txBody>
        </p:sp>
      </p:grpSp>
      <p:sp>
        <p:nvSpPr>
          <p:cNvPr id="22" name="Oval 21"/>
          <p:cNvSpPr/>
          <p:nvPr/>
        </p:nvSpPr>
        <p:spPr>
          <a:xfrm>
            <a:off x="762001" y="1676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5029200" y="2667000"/>
            <a:ext cx="2971800" cy="1219200"/>
            <a:chOff x="5257800" y="3657600"/>
            <a:chExt cx="2971800" cy="1219200"/>
          </a:xfrm>
        </p:grpSpPr>
        <p:sp>
          <p:nvSpPr>
            <p:cNvPr id="6" name="Rectangle 5"/>
            <p:cNvSpPr/>
            <p:nvPr/>
          </p:nvSpPr>
          <p:spPr>
            <a:xfrm>
              <a:off x="5486400" y="3941247"/>
              <a:ext cx="2743200" cy="935553"/>
            </a:xfrm>
            <a:prstGeom prst="rect">
              <a:avLst/>
            </a:prstGeom>
            <a:ln w="158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 the </a:t>
              </a:r>
              <a:r>
                <a:rPr lang="en-US" sz="1100" b="1" dirty="0" smtClean="0"/>
                <a:t>application code: </a:t>
              </a:r>
              <a:endParaRPr lang="en-US" sz="1100" dirty="0" smtClean="0"/>
            </a:p>
            <a:p>
              <a:pPr marL="228600" indent="-228600">
                <a:buFont typeface="+mj-lt"/>
                <a:buAutoNum type="arabicPeriod"/>
              </a:pPr>
              <a:r>
                <a:rPr lang="en-US" sz="1100" dirty="0" smtClean="0"/>
                <a:t>Use Java, JavaScript, .NET </a:t>
              </a:r>
              <a:r>
                <a:rPr lang="en-US" sz="1100" b="1" u="sng" dirty="0" smtClean="0">
                  <a:solidFill>
                    <a:schemeClr val="accent1"/>
                  </a:solidFill>
                </a:rPr>
                <a:t>RBroker</a:t>
              </a:r>
              <a:r>
                <a:rPr lang="en-US" sz="1100" dirty="0" smtClean="0"/>
                <a:t> and </a:t>
              </a:r>
              <a:r>
                <a:rPr lang="en-US" sz="1100" b="1" u="sng" dirty="0" smtClean="0">
                  <a:solidFill>
                    <a:schemeClr val="accent1"/>
                  </a:solidFill>
                </a:rPr>
                <a:t>client libraries</a:t>
              </a:r>
              <a:r>
                <a:rPr lang="en-US" sz="1100" dirty="0" smtClean="0"/>
                <a:t>, or use </a:t>
              </a:r>
              <a:r>
                <a:rPr lang="en-US" sz="1100" b="1" u="sng" dirty="0" smtClean="0">
                  <a:solidFill>
                    <a:schemeClr val="accent1"/>
                  </a:solidFill>
                </a:rPr>
                <a:t>API</a:t>
              </a:r>
              <a:r>
                <a:rPr lang="en-US" sz="1100" dirty="0" smtClean="0"/>
                <a:t> over HTTP(S</a:t>
              </a:r>
              <a:r>
                <a:rPr lang="en-US" sz="1100" dirty="0"/>
                <a:t>) </a:t>
              </a:r>
              <a:r>
                <a:rPr lang="en-US" sz="1100" dirty="0" smtClean="0"/>
                <a:t>to interact </a:t>
              </a:r>
              <a:r>
                <a:rPr lang="en-US" sz="1100" dirty="0"/>
                <a:t>with </a:t>
              </a:r>
              <a:r>
                <a:rPr lang="en-US" sz="1100" dirty="0" smtClean="0"/>
                <a:t>DeployR. 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100" dirty="0" smtClean="0"/>
                <a:t>Integrate the analytics web services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5257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24" name="Oval 23"/>
          <p:cNvSpPr/>
          <p:nvPr/>
        </p:nvSpPr>
        <p:spPr>
          <a:xfrm>
            <a:off x="5029200" y="1676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127" y="579502"/>
            <a:ext cx="605273" cy="59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82" y="579502"/>
            <a:ext cx="579819" cy="61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3352800" y="559690"/>
            <a:ext cx="1524000" cy="481115"/>
          </a:xfrm>
          <a:prstGeom prst="wedgeRoundRectCallout">
            <a:avLst>
              <a:gd name="adj1" fmla="val -66095"/>
              <a:gd name="adj2" fmla="val 15884"/>
              <a:gd name="adj3" fmla="val 16667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i="1" dirty="0"/>
              <a:t>“The </a:t>
            </a:r>
            <a:r>
              <a:rPr lang="en-US" sz="1050" i="1" dirty="0" smtClean="0"/>
              <a:t>files are in DeployR &amp; </a:t>
            </a:r>
            <a:br>
              <a:rPr lang="en-US" sz="1050" i="1" dirty="0" smtClean="0"/>
            </a:br>
            <a:r>
              <a:rPr lang="en-US" sz="1050" i="1" dirty="0" smtClean="0"/>
              <a:t>ready for integration!”</a:t>
            </a:r>
            <a:endParaRPr lang="en-US" sz="1050" i="1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019550" y="990600"/>
            <a:ext cx="1181100" cy="441604"/>
          </a:xfrm>
          <a:prstGeom prst="wedgeRoundRectCallout">
            <a:avLst>
              <a:gd name="adj1" fmla="val 59571"/>
              <a:gd name="adj2" fmla="val -79981"/>
              <a:gd name="adj3" fmla="val 16667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/>
              <a:t>“Thanks. I’ll take it from here.”</a:t>
            </a:r>
            <a:endParaRPr lang="en-US" sz="1050" i="1" dirty="0"/>
          </a:p>
        </p:txBody>
      </p:sp>
      <p:sp>
        <p:nvSpPr>
          <p:cNvPr id="80" name="Rectangle 79"/>
          <p:cNvSpPr/>
          <p:nvPr/>
        </p:nvSpPr>
        <p:spPr>
          <a:xfrm>
            <a:off x="914400" y="613637"/>
            <a:ext cx="1828800" cy="57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R Programmer</a:t>
            </a:r>
            <a:endParaRPr lang="en-US" sz="1600" b="1" dirty="0"/>
          </a:p>
          <a:p>
            <a:r>
              <a:rPr lang="en-US" sz="1050" dirty="0"/>
              <a:t>Writes R scripts, data files, </a:t>
            </a:r>
            <a:r>
              <a:rPr lang="en-US" sz="1050" dirty="0" smtClean="0"/>
              <a:t>&amp;</a:t>
            </a:r>
            <a:r>
              <a:rPr lang="en-US" sz="1050" dirty="0"/>
              <a:t> </a:t>
            </a:r>
            <a:r>
              <a:rPr lang="en-US" sz="1050" dirty="0" smtClean="0"/>
              <a:t> models </a:t>
            </a:r>
            <a:r>
              <a:rPr lang="en-US" sz="1050" dirty="0"/>
              <a:t>in existing tool chain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1" y="5791200"/>
            <a:ext cx="212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on about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685800" y="304800"/>
            <a:ext cx="7277099" cy="485051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832812" y="1318339"/>
            <a:ext cx="6983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684211" y="598218"/>
            <a:ext cx="2202489" cy="545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Application Developer</a:t>
            </a:r>
          </a:p>
          <a:p>
            <a:r>
              <a:rPr lang="en-US" sz="1050" dirty="0" smtClean="0"/>
              <a:t>Writes application code in preferred</a:t>
            </a:r>
            <a:r>
              <a:rPr lang="en-US" sz="1400" dirty="0" smtClean="0"/>
              <a:t> </a:t>
            </a:r>
            <a:r>
              <a:rPr lang="en-US" sz="1050" dirty="0" smtClean="0"/>
              <a:t>language (Java, JavaScript, .NET, etc.)</a:t>
            </a:r>
          </a:p>
        </p:txBody>
      </p:sp>
      <p:cxnSp>
        <p:nvCxnSpPr>
          <p:cNvPr id="12" name="Straight Arrow Connector 11"/>
          <p:cNvCxnSpPr>
            <a:stCxn id="11" idx="2"/>
            <a:endCxn id="6" idx="0"/>
          </p:cNvCxnSpPr>
          <p:nvPr/>
        </p:nvCxnSpPr>
        <p:spPr>
          <a:xfrm>
            <a:off x="6676543" y="2495473"/>
            <a:ext cx="0" cy="32307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</p:cNvCxnSpPr>
          <p:nvPr/>
        </p:nvCxnSpPr>
        <p:spPr>
          <a:xfrm>
            <a:off x="6676543" y="3820825"/>
            <a:ext cx="0" cy="21523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566424" y="3936111"/>
            <a:ext cx="2249463" cy="1146801"/>
            <a:chOff x="5968395" y="5450647"/>
            <a:chExt cx="2161099" cy="1325171"/>
          </a:xfrm>
        </p:grpSpPr>
        <p:sp>
          <p:nvSpPr>
            <p:cNvPr id="3" name="Cloud 2"/>
            <p:cNvSpPr/>
            <p:nvPr/>
          </p:nvSpPr>
          <p:spPr>
            <a:xfrm>
              <a:off x="5968395" y="5520978"/>
              <a:ext cx="2161099" cy="1254840"/>
            </a:xfrm>
            <a:prstGeom prst="cloud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94313" y="5450647"/>
              <a:ext cx="1909262" cy="1030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b="1" dirty="0"/>
            </a:p>
            <a:p>
              <a:pPr algn="ctr"/>
              <a:r>
                <a:rPr lang="en-US" sz="1100" b="1" dirty="0"/>
                <a:t>DeployR-Powered </a:t>
              </a:r>
              <a:endParaRPr lang="en-US" sz="1100" b="1" dirty="0" smtClean="0"/>
            </a:p>
            <a:p>
              <a:pPr algn="ctr"/>
              <a:r>
                <a:rPr lang="en-US" sz="1100" b="1" dirty="0" smtClean="0"/>
                <a:t>Applications</a:t>
              </a:r>
            </a:p>
            <a:p>
              <a:pPr algn="ctr"/>
              <a:r>
                <a:rPr lang="en-US" sz="1050" i="1" dirty="0" smtClean="0"/>
                <a:t> Enterprise</a:t>
              </a:r>
              <a:r>
                <a:rPr lang="en-US" sz="1050" i="1" dirty="0"/>
                <a:t>, Mobile, </a:t>
              </a:r>
              <a:br>
                <a:rPr lang="en-US" sz="1050" i="1" dirty="0"/>
              </a:br>
              <a:r>
                <a:rPr lang="en-US" sz="1050" i="1" dirty="0"/>
                <a:t>Web, and </a:t>
              </a:r>
              <a:r>
                <a:rPr lang="en-US" sz="1050" i="1" dirty="0" smtClean="0"/>
                <a:t>Desktop</a:t>
              </a:r>
              <a:endParaRPr lang="en-US" sz="1050" i="1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5537199" y="2818550"/>
            <a:ext cx="2278688" cy="1002275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In the </a:t>
            </a:r>
            <a:r>
              <a:rPr lang="en-US" sz="1100" dirty="0" smtClean="0">
                <a:solidFill>
                  <a:schemeClr val="tx1"/>
                </a:solidFill>
              </a:rPr>
              <a:t>code, use the DeployR RBroker and client libraries, or use API over HTTP(S</a:t>
            </a:r>
            <a:r>
              <a:rPr lang="en-US" sz="1100" dirty="0">
                <a:solidFill>
                  <a:schemeClr val="tx1"/>
                </a:solidFill>
              </a:rPr>
              <a:t>) </a:t>
            </a:r>
            <a:r>
              <a:rPr lang="en-US" sz="1100" dirty="0" smtClean="0">
                <a:solidFill>
                  <a:schemeClr val="tx1"/>
                </a:solidFill>
              </a:rPr>
              <a:t>to interact </a:t>
            </a:r>
            <a:r>
              <a:rPr lang="en-US" sz="1100" dirty="0">
                <a:solidFill>
                  <a:schemeClr val="tx1"/>
                </a:solidFill>
              </a:rPr>
              <a:t>with </a:t>
            </a:r>
            <a:r>
              <a:rPr lang="en-US" sz="1100" dirty="0" smtClean="0">
                <a:solidFill>
                  <a:schemeClr val="tx1"/>
                </a:solidFill>
              </a:rPr>
              <a:t>DeployR, and then integrate the analytics </a:t>
            </a:r>
            <a:r>
              <a:rPr lang="en-US" sz="1100" dirty="0" smtClean="0"/>
              <a:t>web services into the application.</a:t>
            </a:r>
          </a:p>
        </p:txBody>
      </p:sp>
      <p:sp>
        <p:nvSpPr>
          <p:cNvPr id="23" name="Oval 22"/>
          <p:cNvSpPr/>
          <p:nvPr/>
        </p:nvSpPr>
        <p:spPr>
          <a:xfrm>
            <a:off x="5243175" y="2549066"/>
            <a:ext cx="379781" cy="361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65787"/>
            <a:ext cx="583874" cy="56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71" y="565787"/>
            <a:ext cx="559320" cy="58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3352800" y="533400"/>
            <a:ext cx="1447800" cy="457095"/>
          </a:xfrm>
          <a:prstGeom prst="wedgeRoundRectCallout">
            <a:avLst>
              <a:gd name="adj1" fmla="val -71592"/>
              <a:gd name="adj2" fmla="val 30471"/>
              <a:gd name="adj3" fmla="val 16667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i="1" dirty="0"/>
              <a:t>“The </a:t>
            </a:r>
            <a:r>
              <a:rPr lang="en-US" sz="1050" i="1" dirty="0" smtClean="0"/>
              <a:t>files are in the DeployR repository.”</a:t>
            </a:r>
            <a:endParaRPr lang="en-US" sz="1050" i="1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3901690" y="956361"/>
            <a:ext cx="1139344" cy="419557"/>
          </a:xfrm>
          <a:prstGeom prst="wedgeRoundRectCallout">
            <a:avLst>
              <a:gd name="adj1" fmla="val 59571"/>
              <a:gd name="adj2" fmla="val -79981"/>
              <a:gd name="adj3" fmla="val 16667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 smtClean="0"/>
              <a:t>“Thanks. I’ll take it from here.”</a:t>
            </a:r>
            <a:endParaRPr lang="en-US" sz="1050" i="1" dirty="0"/>
          </a:p>
        </p:txBody>
      </p:sp>
      <p:sp>
        <p:nvSpPr>
          <p:cNvPr id="80" name="Rectangle 79"/>
          <p:cNvSpPr/>
          <p:nvPr/>
        </p:nvSpPr>
        <p:spPr>
          <a:xfrm>
            <a:off x="906318" y="598218"/>
            <a:ext cx="1764145" cy="545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R Programmer</a:t>
            </a:r>
            <a:endParaRPr lang="en-US" sz="1600" b="1" dirty="0"/>
          </a:p>
          <a:p>
            <a:r>
              <a:rPr lang="en-US" sz="1050" dirty="0"/>
              <a:t>Writes R scripts, data files, </a:t>
            </a:r>
            <a:r>
              <a:rPr lang="en-US" sz="1050" dirty="0" smtClean="0"/>
              <a:t>&amp;</a:t>
            </a:r>
            <a:r>
              <a:rPr lang="en-US" sz="1050" dirty="0"/>
              <a:t> </a:t>
            </a:r>
            <a:r>
              <a:rPr lang="en-US" sz="1050" dirty="0" smtClean="0"/>
              <a:t> models </a:t>
            </a:r>
            <a:r>
              <a:rPr lang="en-US" sz="1050" dirty="0"/>
              <a:t>in existing tool chain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2328891" y="2272431"/>
            <a:ext cx="3232227" cy="0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61592" y="1849713"/>
            <a:ext cx="1756603" cy="742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DeployR</a:t>
            </a:r>
            <a:r>
              <a:rPr lang="en-US" sz="1300" b="1" u="sng" dirty="0" smtClean="0">
                <a:solidFill>
                  <a:schemeClr val="accent1"/>
                </a:solidFill>
              </a:rPr>
              <a:t/>
            </a:r>
            <a:br>
              <a:rPr lang="en-US" sz="1300" b="1" u="sng" dirty="0" smtClean="0">
                <a:solidFill>
                  <a:schemeClr val="accent1"/>
                </a:solidFill>
              </a:rPr>
            </a:br>
            <a:r>
              <a:rPr lang="en-US" sz="1300" b="1" dirty="0" smtClean="0">
                <a:solidFill>
                  <a:schemeClr val="tx1"/>
                </a:solidFill>
              </a:rPr>
              <a:t>Repository Manager</a:t>
            </a:r>
          </a:p>
          <a:p>
            <a:pPr algn="ctr"/>
            <a:r>
              <a:rPr lang="en-US" sz="1100" i="1" dirty="0" smtClean="0"/>
              <a:t>(web-based)</a:t>
            </a:r>
            <a:endParaRPr lang="en-US" sz="1100" i="1" dirty="0"/>
          </a:p>
        </p:txBody>
      </p:sp>
      <p:sp>
        <p:nvSpPr>
          <p:cNvPr id="5" name="Rectangle 4"/>
          <p:cNvSpPr/>
          <p:nvPr/>
        </p:nvSpPr>
        <p:spPr>
          <a:xfrm>
            <a:off x="979825" y="1849712"/>
            <a:ext cx="1953876" cy="1248197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Using </a:t>
            </a:r>
            <a:r>
              <a:rPr lang="en-US" sz="1100" dirty="0" smtClean="0">
                <a:solidFill>
                  <a:schemeClr val="tx1"/>
                </a:solidFill>
              </a:rPr>
              <a:t>the </a:t>
            </a:r>
            <a:r>
              <a:rPr lang="en-US" sz="1100" dirty="0">
                <a:solidFill>
                  <a:schemeClr val="tx1"/>
                </a:solidFill>
              </a:rPr>
              <a:t>Repository Manager: 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Upload R scripts and other files. </a:t>
            </a:r>
            <a:r>
              <a:rPr lang="en-US" sz="1100" dirty="0"/>
              <a:t>They are now </a:t>
            </a:r>
            <a:r>
              <a:rPr lang="en-US" sz="1100" dirty="0" smtClean="0"/>
              <a:t>R analytics </a:t>
            </a:r>
            <a:r>
              <a:rPr lang="en-US" sz="1100" dirty="0"/>
              <a:t>web </a:t>
            </a:r>
            <a:r>
              <a:rPr lang="en-US" sz="1100" dirty="0" smtClean="0"/>
              <a:t>services and consumable.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Test  R Scripts on the live DeployR server.</a:t>
            </a:r>
          </a:p>
        </p:txBody>
      </p:sp>
      <p:sp>
        <p:nvSpPr>
          <p:cNvPr id="22" name="Oval 21"/>
          <p:cNvSpPr/>
          <p:nvPr/>
        </p:nvSpPr>
        <p:spPr>
          <a:xfrm>
            <a:off x="759307" y="1607922"/>
            <a:ext cx="367530" cy="361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37199" y="1874255"/>
            <a:ext cx="2278688" cy="621218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Using the </a:t>
            </a:r>
            <a:r>
              <a:rPr lang="en-US" sz="1100" dirty="0" smtClean="0">
                <a:solidFill>
                  <a:schemeClr val="tx1"/>
                </a:solidFill>
              </a:rPr>
              <a:t>Repository Manager</a:t>
            </a:r>
            <a:r>
              <a:rPr lang="en-US" sz="1100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these </a:t>
            </a:r>
            <a:r>
              <a:rPr lang="en-US" sz="1100" dirty="0" smtClean="0"/>
              <a:t>files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Verify their integrity</a:t>
            </a:r>
          </a:p>
        </p:txBody>
      </p:sp>
      <p:sp>
        <p:nvSpPr>
          <p:cNvPr id="24" name="Oval 23"/>
          <p:cNvSpPr/>
          <p:nvPr/>
        </p:nvSpPr>
        <p:spPr>
          <a:xfrm>
            <a:off x="5243175" y="1607922"/>
            <a:ext cx="379781" cy="361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Flowchart: Magnetic Disk 42"/>
          <p:cNvSpPr/>
          <p:nvPr/>
        </p:nvSpPr>
        <p:spPr>
          <a:xfrm>
            <a:off x="3258512" y="2716910"/>
            <a:ext cx="1984663" cy="14680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543300" y="3693458"/>
            <a:ext cx="1417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/>
                </a:solidFill>
              </a:rPr>
              <a:t>Persistent file storage</a:t>
            </a:r>
            <a:br>
              <a:rPr lang="en-US" sz="1100" i="1" dirty="0" smtClean="0">
                <a:solidFill>
                  <a:schemeClr val="bg1"/>
                </a:solidFill>
              </a:rPr>
            </a:br>
            <a:r>
              <a:rPr lang="en-US" sz="1100" i="1" dirty="0" smtClean="0">
                <a:solidFill>
                  <a:schemeClr val="bg1"/>
                </a:solidFill>
              </a:rPr>
              <a:t>for each user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06232" y="3320267"/>
            <a:ext cx="1654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DeployR Repository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1" y="4469510"/>
            <a:ext cx="4432394" cy="685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</a:rPr>
              <a:t>Using </a:t>
            </a:r>
            <a:r>
              <a:rPr lang="en-US" sz="1500" b="1" dirty="0">
                <a:solidFill>
                  <a:schemeClr val="accent1">
                    <a:lumMod val="75000"/>
                  </a:schemeClr>
                </a:solidFill>
              </a:rPr>
              <a:t>the Repository Manager as a bridge to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</a:rPr>
              <a:t>facilitate </a:t>
            </a:r>
          </a:p>
          <a:p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sz="1500" b="1" dirty="0">
                <a:solidFill>
                  <a:schemeClr val="accent1">
                    <a:lumMod val="75000"/>
                  </a:schemeClr>
                </a:solidFill>
              </a:rPr>
              <a:t>integration R scripts into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</a:rPr>
              <a:t>your application.</a:t>
            </a:r>
            <a:endParaRPr 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1" y="5791200"/>
            <a:ext cx="231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in </a:t>
            </a:r>
            <a:r>
              <a:rPr lang="en-US" dirty="0" err="1" smtClean="0"/>
              <a:t>repoman</a:t>
            </a:r>
            <a:r>
              <a:rPr lang="en-US" dirty="0" smtClean="0"/>
              <a:t> help.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1143000" y="1447800"/>
            <a:ext cx="7391400" cy="44841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43000" y="5562600"/>
            <a:ext cx="23622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DeployR Architecture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3200" y="1755577"/>
            <a:ext cx="3962400" cy="3502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/>
          </a:p>
        </p:txBody>
      </p:sp>
      <p:sp>
        <p:nvSpPr>
          <p:cNvPr id="3" name="Rectangle 2"/>
          <p:cNvSpPr/>
          <p:nvPr/>
        </p:nvSpPr>
        <p:spPr>
          <a:xfrm>
            <a:off x="2890923" y="2159223"/>
            <a:ext cx="1757277" cy="682203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</a:rPr>
              <a:t>DeployR Web Services API</a:t>
            </a:r>
            <a:endParaRPr 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4400" y="2159223"/>
            <a:ext cx="1828800" cy="682203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accent1">
                    <a:lumMod val="50000"/>
                  </a:schemeClr>
                </a:solidFill>
              </a:rPr>
              <a:t>DeployR 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</a:rPr>
              <a:t>Repository Manager</a:t>
            </a:r>
          </a:p>
          <a:p>
            <a:pPr algn="ctr"/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</a:rPr>
              <a:t>&amp; Administration Console</a:t>
            </a:r>
            <a:br>
              <a:rPr lang="en-US" sz="11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(web-based tools)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0922" y="3671149"/>
            <a:ext cx="1757277" cy="693326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</a:rPr>
              <a:t>Spring 3 Framework</a:t>
            </a:r>
            <a:endParaRPr 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4872" y="3671149"/>
            <a:ext cx="1828799" cy="693326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accent1">
                    <a:lumMod val="50000"/>
                  </a:schemeClr>
                </a:solidFill>
              </a:rPr>
              <a:t>Java Servlet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0922" y="4419708"/>
            <a:ext cx="3652750" cy="6858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</a:rPr>
              <a:t>MongoDB NoSQL Database</a:t>
            </a:r>
            <a:endParaRPr 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1800225"/>
            <a:ext cx="3953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DeployR Server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896099" y="2267411"/>
            <a:ext cx="1" cy="192724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26" idx="1"/>
          </p:cNvCxnSpPr>
          <p:nvPr/>
        </p:nvCxnSpPr>
        <p:spPr>
          <a:xfrm>
            <a:off x="6896099" y="2245591"/>
            <a:ext cx="34290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39000" y="1821204"/>
            <a:ext cx="1181100" cy="848773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117" name="Group 116"/>
          <p:cNvGrpSpPr/>
          <p:nvPr/>
        </p:nvGrpSpPr>
        <p:grpSpPr>
          <a:xfrm>
            <a:off x="7429500" y="1920055"/>
            <a:ext cx="762000" cy="485662"/>
            <a:chOff x="7658100" y="1731442"/>
            <a:chExt cx="762000" cy="485662"/>
          </a:xfrm>
        </p:grpSpPr>
        <p:sp>
          <p:nvSpPr>
            <p:cNvPr id="21" name="Rectangle 20"/>
            <p:cNvSpPr/>
            <p:nvPr/>
          </p:nvSpPr>
          <p:spPr>
            <a:xfrm>
              <a:off x="7658100" y="1731442"/>
              <a:ext cx="762000" cy="485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Flowchart: Decision 17"/>
            <p:cNvSpPr/>
            <p:nvPr/>
          </p:nvSpPr>
          <p:spPr>
            <a:xfrm>
              <a:off x="7696200" y="1817452"/>
              <a:ext cx="228600" cy="206425"/>
            </a:xfrm>
            <a:prstGeom prst="flowChartDecisi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7924800" y="1748644"/>
              <a:ext cx="228600" cy="206425"/>
            </a:xfrm>
            <a:prstGeom prst="flowChartDecisi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20" name="Flowchart: Decision 19"/>
            <p:cNvSpPr/>
            <p:nvPr/>
          </p:nvSpPr>
          <p:spPr>
            <a:xfrm>
              <a:off x="8153400" y="1817452"/>
              <a:ext cx="228600" cy="206425"/>
            </a:xfrm>
            <a:prstGeom prst="flowChartDecisi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70735" y="1970611"/>
              <a:ext cx="580608" cy="222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</a:rPr>
                <a:t>RServe 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239000" y="2423756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accent1">
                    <a:lumMod val="50000"/>
                  </a:schemeClr>
                </a:solidFill>
              </a:rPr>
              <a:t>Remote Grid Node</a:t>
            </a:r>
            <a:endParaRPr lang="en-US" sz="1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9" name="Straight Connector 78"/>
          <p:cNvCxnSpPr>
            <a:stCxn id="5" idx="3"/>
            <a:endCxn id="129" idx="1"/>
          </p:cNvCxnSpPr>
          <p:nvPr/>
        </p:nvCxnSpPr>
        <p:spPr>
          <a:xfrm>
            <a:off x="6553199" y="3254135"/>
            <a:ext cx="685801" cy="1497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169" idx="1"/>
          </p:cNvCxnSpPr>
          <p:nvPr/>
        </p:nvCxnSpPr>
        <p:spPr>
          <a:xfrm>
            <a:off x="6924675" y="4194657"/>
            <a:ext cx="33292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73285" y="5600144"/>
            <a:ext cx="456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Key:</a:t>
            </a:r>
            <a:endParaRPr lang="en-US" sz="1200" b="1" dirty="0"/>
          </a:p>
        </p:txBody>
      </p:sp>
      <p:sp>
        <p:nvSpPr>
          <p:cNvPr id="106" name="Flowchart: Decision 105"/>
          <p:cNvSpPr/>
          <p:nvPr/>
        </p:nvSpPr>
        <p:spPr>
          <a:xfrm>
            <a:off x="7467600" y="5636889"/>
            <a:ext cx="228600" cy="206425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</a:t>
            </a:r>
            <a:endParaRPr lang="en-US" sz="12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696200" y="5601603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 Session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900448" y="2898577"/>
            <a:ext cx="3652751" cy="711116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DeployR Grid Framework   </a:t>
            </a:r>
            <a:endParaRPr 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251347" y="1783104"/>
            <a:ext cx="1195386" cy="18468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Enterprise </a:t>
            </a:r>
            <a:r>
              <a:rPr lang="en-US" sz="1050" b="1" dirty="0"/>
              <a:t>integrations</a:t>
            </a:r>
          </a:p>
          <a:p>
            <a:pPr algn="ctr"/>
            <a:r>
              <a:rPr lang="en-US" sz="1050" b="1" dirty="0"/>
              <a:t>-- </a:t>
            </a:r>
            <a:endParaRPr lang="en-US" sz="1050" b="1" dirty="0" smtClean="0"/>
          </a:p>
          <a:p>
            <a:pPr algn="ctr"/>
            <a:r>
              <a:rPr lang="en-US" sz="1050" b="1" dirty="0" smtClean="0"/>
              <a:t>Web </a:t>
            </a:r>
            <a:r>
              <a:rPr lang="en-US" sz="1050" b="1" dirty="0" smtClean="0"/>
              <a:t>and </a:t>
            </a:r>
            <a:br>
              <a:rPr lang="en-US" sz="1050" b="1" dirty="0" smtClean="0"/>
            </a:br>
            <a:r>
              <a:rPr lang="en-US" sz="1050" b="1" dirty="0" smtClean="0"/>
              <a:t>dashboard applications</a:t>
            </a:r>
          </a:p>
          <a:p>
            <a:pPr algn="ctr"/>
            <a:r>
              <a:rPr lang="en-US" sz="1050" b="1" dirty="0" smtClean="0"/>
              <a:t>--</a:t>
            </a:r>
          </a:p>
          <a:p>
            <a:pPr algn="ctr"/>
            <a:r>
              <a:rPr lang="en-US" sz="1050" b="1" dirty="0" smtClean="0"/>
              <a:t>Desktop</a:t>
            </a:r>
            <a:endParaRPr lang="en-US" sz="1050" b="1" dirty="0"/>
          </a:p>
          <a:p>
            <a:pPr algn="ctr"/>
            <a:r>
              <a:rPr lang="en-US" sz="1050" b="1" dirty="0" smtClean="0"/>
              <a:t>and mobile</a:t>
            </a:r>
            <a:endParaRPr lang="en-US" sz="1050" b="1" dirty="0"/>
          </a:p>
          <a:p>
            <a:pPr algn="ctr"/>
            <a:r>
              <a:rPr lang="en-US" sz="1050" b="1" dirty="0" smtClean="0"/>
              <a:t> </a:t>
            </a:r>
            <a:r>
              <a:rPr lang="en-US" sz="1050" b="1" dirty="0" smtClean="0"/>
              <a:t>applications</a:t>
            </a:r>
            <a:endParaRPr lang="en-US" sz="1050" b="1" dirty="0" smtClean="0"/>
          </a:p>
        </p:txBody>
      </p:sp>
      <p:sp>
        <p:nvSpPr>
          <p:cNvPr id="129" name="Rectangle 128"/>
          <p:cNvSpPr/>
          <p:nvPr/>
        </p:nvSpPr>
        <p:spPr>
          <a:xfrm>
            <a:off x="7239000" y="2884448"/>
            <a:ext cx="1175563" cy="769314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130" name="Group 129"/>
          <p:cNvGrpSpPr/>
          <p:nvPr/>
        </p:nvGrpSpPr>
        <p:grpSpPr>
          <a:xfrm>
            <a:off x="7457851" y="2929317"/>
            <a:ext cx="762000" cy="485662"/>
            <a:chOff x="7658100" y="1731442"/>
            <a:chExt cx="762000" cy="485662"/>
          </a:xfrm>
        </p:grpSpPr>
        <p:sp>
          <p:nvSpPr>
            <p:cNvPr id="132" name="Rectangle 131"/>
            <p:cNvSpPr/>
            <p:nvPr/>
          </p:nvSpPr>
          <p:spPr>
            <a:xfrm>
              <a:off x="7658100" y="1731442"/>
              <a:ext cx="762000" cy="485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3" name="Flowchart: Decision 132"/>
            <p:cNvSpPr/>
            <p:nvPr/>
          </p:nvSpPr>
          <p:spPr>
            <a:xfrm>
              <a:off x="7696200" y="1817452"/>
              <a:ext cx="228600" cy="206425"/>
            </a:xfrm>
            <a:prstGeom prst="flowChartDecisi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134" name="Flowchart: Decision 133"/>
            <p:cNvSpPr/>
            <p:nvPr/>
          </p:nvSpPr>
          <p:spPr>
            <a:xfrm>
              <a:off x="7924800" y="1748644"/>
              <a:ext cx="228600" cy="206425"/>
            </a:xfrm>
            <a:prstGeom prst="flowChartDecisi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135" name="Flowchart: Decision 134"/>
            <p:cNvSpPr/>
            <p:nvPr/>
          </p:nvSpPr>
          <p:spPr>
            <a:xfrm>
              <a:off x="8153400" y="1817452"/>
              <a:ext cx="228600" cy="206425"/>
            </a:xfrm>
            <a:prstGeom prst="flowChartDecisi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770735" y="1970611"/>
              <a:ext cx="580608" cy="222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</a:rPr>
                <a:t>RServe 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7267351" y="3407541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accent1">
                    <a:lumMod val="50000"/>
                  </a:schemeClr>
                </a:solidFill>
              </a:rPr>
              <a:t>Remote Grid Node</a:t>
            </a:r>
            <a:endParaRPr lang="en-US" sz="1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2470768" y="2481239"/>
            <a:ext cx="24386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7257601" y="3810000"/>
            <a:ext cx="1156961" cy="769314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170" name="Group 169"/>
          <p:cNvGrpSpPr/>
          <p:nvPr/>
        </p:nvGrpSpPr>
        <p:grpSpPr>
          <a:xfrm>
            <a:off x="7448102" y="3854869"/>
            <a:ext cx="762000" cy="485662"/>
            <a:chOff x="7658100" y="1731442"/>
            <a:chExt cx="762000" cy="485662"/>
          </a:xfrm>
        </p:grpSpPr>
        <p:sp>
          <p:nvSpPr>
            <p:cNvPr id="171" name="Rectangle 170"/>
            <p:cNvSpPr/>
            <p:nvPr/>
          </p:nvSpPr>
          <p:spPr>
            <a:xfrm>
              <a:off x="7658100" y="1731442"/>
              <a:ext cx="762000" cy="485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2" name="Flowchart: Decision 171"/>
            <p:cNvSpPr/>
            <p:nvPr/>
          </p:nvSpPr>
          <p:spPr>
            <a:xfrm>
              <a:off x="7696200" y="1817452"/>
              <a:ext cx="228600" cy="206425"/>
            </a:xfrm>
            <a:prstGeom prst="flowChartDecisi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173" name="Flowchart: Decision 172"/>
            <p:cNvSpPr/>
            <p:nvPr/>
          </p:nvSpPr>
          <p:spPr>
            <a:xfrm>
              <a:off x="7924800" y="1748644"/>
              <a:ext cx="228600" cy="206425"/>
            </a:xfrm>
            <a:prstGeom prst="flowChartDecisi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174" name="Flowchart: Decision 173"/>
            <p:cNvSpPr/>
            <p:nvPr/>
          </p:nvSpPr>
          <p:spPr>
            <a:xfrm>
              <a:off x="8153400" y="1817452"/>
              <a:ext cx="228600" cy="206425"/>
            </a:xfrm>
            <a:prstGeom prst="flowChartDecisi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7770735" y="1970611"/>
              <a:ext cx="580608" cy="222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</a:rPr>
                <a:t>RServe 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7257602" y="4333093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accent1">
                    <a:lumMod val="50000"/>
                  </a:schemeClr>
                </a:solidFill>
              </a:rPr>
              <a:t>Remote Grid Node</a:t>
            </a:r>
            <a:endParaRPr lang="en-US" sz="1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5435586" y="2946519"/>
            <a:ext cx="1117614" cy="690524"/>
            <a:chOff x="5454633" y="2936331"/>
            <a:chExt cx="1117614" cy="690524"/>
          </a:xfrm>
        </p:grpSpPr>
        <p:sp>
          <p:nvSpPr>
            <p:cNvPr id="68" name="TextBox 67"/>
            <p:cNvSpPr txBox="1"/>
            <p:nvPr/>
          </p:nvSpPr>
          <p:spPr>
            <a:xfrm>
              <a:off x="5454633" y="3380634"/>
              <a:ext cx="1117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solidFill>
                    <a:schemeClr val="accent1">
                      <a:lumMod val="50000"/>
                    </a:schemeClr>
                  </a:solidFill>
                </a:rPr>
                <a:t>Default Grid Node</a:t>
              </a:r>
              <a:endParaRPr lang="en-US" sz="1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5600700" y="2969767"/>
              <a:ext cx="762000" cy="461226"/>
              <a:chOff x="7658100" y="1731442"/>
              <a:chExt cx="762000" cy="485662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7658100" y="1731442"/>
                <a:ext cx="762000" cy="485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0" name="Flowchart: Decision 119"/>
              <p:cNvSpPr/>
              <p:nvPr/>
            </p:nvSpPr>
            <p:spPr>
              <a:xfrm>
                <a:off x="7696200" y="1817452"/>
                <a:ext cx="228600" cy="206425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</a:t>
                </a:r>
                <a:endParaRPr lang="en-US" sz="1200" b="1" dirty="0"/>
              </a:p>
            </p:txBody>
          </p:sp>
          <p:sp>
            <p:nvSpPr>
              <p:cNvPr id="121" name="Flowchart: Decision 120"/>
              <p:cNvSpPr/>
              <p:nvPr/>
            </p:nvSpPr>
            <p:spPr>
              <a:xfrm>
                <a:off x="7924800" y="1748644"/>
                <a:ext cx="228600" cy="206425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</a:t>
                </a:r>
                <a:endParaRPr lang="en-US" sz="1200" b="1" dirty="0"/>
              </a:p>
            </p:txBody>
          </p:sp>
          <p:sp>
            <p:nvSpPr>
              <p:cNvPr id="122" name="Flowchart: Decision 121"/>
              <p:cNvSpPr/>
              <p:nvPr/>
            </p:nvSpPr>
            <p:spPr>
              <a:xfrm>
                <a:off x="8153400" y="1817452"/>
                <a:ext cx="228600" cy="206425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</a:t>
                </a:r>
                <a:endParaRPr lang="en-US" sz="1200" b="1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770735" y="1970611"/>
                <a:ext cx="580608" cy="222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RServe </a:t>
                </a:r>
                <a:endParaRPr lang="en-US" sz="10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79" name="Rectangle 178"/>
            <p:cNvSpPr/>
            <p:nvPr/>
          </p:nvSpPr>
          <p:spPr>
            <a:xfrm>
              <a:off x="5490028" y="2936331"/>
              <a:ext cx="1008729" cy="634881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2666068" y="2162886"/>
            <a:ext cx="224855" cy="67854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50" b="1" dirty="0" smtClean="0">
                <a:latin typeface="+mj-lt"/>
                <a:cs typeface="Arial" panose="020B0604020202020204" pitchFamily="34" charset="0"/>
              </a:rPr>
              <a:t>HTTP(S)</a:t>
            </a:r>
            <a:endParaRPr lang="en-US" sz="105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3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384</Words>
  <Application>Microsoft Office PowerPoint</Application>
  <PresentationFormat>On-screen Show (4:3)</PresentationFormat>
  <Paragraphs>88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jcmartens</dc:creator>
  <cp:lastModifiedBy>jcmartens</cp:lastModifiedBy>
  <cp:revision>74</cp:revision>
  <dcterms:created xsi:type="dcterms:W3CDTF">2014-07-28T20:42:57Z</dcterms:created>
  <dcterms:modified xsi:type="dcterms:W3CDTF">2014-08-05T11:21:24Z</dcterms:modified>
</cp:coreProperties>
</file>