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65" r:id="rId2"/>
    <p:sldId id="288" r:id="rId3"/>
    <p:sldId id="257" r:id="rId4"/>
    <p:sldId id="258" r:id="rId5"/>
    <p:sldId id="259" r:id="rId6"/>
    <p:sldId id="260" r:id="rId7"/>
    <p:sldId id="261" r:id="rId8"/>
    <p:sldId id="262" r:id="rId9"/>
    <p:sldId id="263" r:id="rId10"/>
    <p:sldId id="264" r:id="rId11"/>
    <p:sldId id="271" r:id="rId12"/>
    <p:sldId id="266" r:id="rId13"/>
    <p:sldId id="267" r:id="rId14"/>
    <p:sldId id="268" r:id="rId15"/>
    <p:sldId id="269" r:id="rId16"/>
    <p:sldId id="277" r:id="rId17"/>
    <p:sldId id="272" r:id="rId18"/>
    <p:sldId id="273" r:id="rId19"/>
    <p:sldId id="274" r:id="rId20"/>
    <p:sldId id="275" r:id="rId21"/>
    <p:sldId id="276" r:id="rId22"/>
    <p:sldId id="287"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p:cViewPr varScale="1">
        <p:scale>
          <a:sx n="70" d="100"/>
          <a:sy n="70" d="100"/>
        </p:scale>
        <p:origin x="-1368"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3CDD4C-A558-4070-B8B4-B0F5C246C48E}" type="datetimeFigureOut">
              <a:rPr lang="en-US" smtClean="0"/>
              <a:t>10/19/2011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CAA3F-9302-4863-90A6-60724937AA61}" type="slidenum">
              <a:rPr lang="en-US" smtClean="0"/>
              <a:t>‹#›</a:t>
            </a:fld>
            <a:endParaRPr lang="en-US"/>
          </a:p>
        </p:txBody>
      </p:sp>
    </p:spTree>
    <p:extLst>
      <p:ext uri="{BB962C8B-B14F-4D97-AF65-F5344CB8AC3E}">
        <p14:creationId xmlns:p14="http://schemas.microsoft.com/office/powerpoint/2010/main" val="6310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Complain</a:t>
            </a:r>
            <a:r>
              <a:rPr lang="en-US" baseline="0" dirty="0" smtClean="0"/>
              <a:t> about problems without providing a solution</a:t>
            </a:r>
            <a:endParaRPr lang="en-US" dirty="0"/>
          </a:p>
        </p:txBody>
      </p:sp>
      <p:sp>
        <p:nvSpPr>
          <p:cNvPr id="4" name="Slide Number Placeholder 3"/>
          <p:cNvSpPr>
            <a:spLocks noGrp="1"/>
          </p:cNvSpPr>
          <p:nvPr>
            <p:ph type="sldNum" sz="quarter" idx="10"/>
          </p:nvPr>
        </p:nvSpPr>
        <p:spPr/>
        <p:txBody>
          <a:bodyPr/>
          <a:lstStyle/>
          <a:p>
            <a:fld id="{C7566896-9964-4485-8DAA-AC861C7135BF}" type="slidenum">
              <a:rPr lang="en-US" smtClean="0"/>
              <a:t>6</a:t>
            </a:fld>
            <a:endParaRPr lang="en-US"/>
          </a:p>
        </p:txBody>
      </p:sp>
    </p:spTree>
    <p:extLst>
      <p:ext uri="{BB962C8B-B14F-4D97-AF65-F5344CB8AC3E}">
        <p14:creationId xmlns:p14="http://schemas.microsoft.com/office/powerpoint/2010/main" val="278732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what is a cover letter?</a:t>
            </a:r>
          </a:p>
          <a:p>
            <a:r>
              <a:rPr lang="en-US" baseline="0" dirty="0" smtClean="0"/>
              <a:t>-It’s a letter of introduction which accompanies another document, such as a resume or CV, in a job application</a:t>
            </a:r>
          </a:p>
          <a:p>
            <a:r>
              <a:rPr lang="en-US" baseline="0" dirty="0" smtClean="0"/>
              <a:t>-Essentially, it’s a means by which you can introduce yourself to the employer during the application process</a:t>
            </a:r>
          </a:p>
          <a:p>
            <a:r>
              <a:rPr lang="en-US" baseline="0" dirty="0" smtClean="0"/>
              <a:t>-So really, it’s your first impression, and we all know the clichés about how important first impressions are, but it is true</a:t>
            </a:r>
          </a:p>
          <a:p>
            <a:r>
              <a:rPr lang="en-US" baseline="0" dirty="0" smtClean="0"/>
              <a:t>-The application process is where you try to convince the company that you are the best qualified candidate for the position in question, and that all starts with a first impression</a:t>
            </a:r>
          </a:p>
          <a:p>
            <a:r>
              <a:rPr lang="en-US" baseline="0" dirty="0" smtClean="0"/>
              <a:t>-You need to earn yourself the opportunity to make your case, and the cover letter is where you convince the employer to look at your qualifications and invite you for an interview</a:t>
            </a:r>
          </a:p>
          <a:p>
            <a:r>
              <a:rPr lang="en-US" baseline="0" dirty="0" smtClean="0"/>
              <a:t>-I’d just like to note there are actually 3 main types of cover letters: application, prospecting, and networking; today we will be only focusing on the first, application, as that is most likely the kind you will encounter soon at school</a:t>
            </a:r>
            <a:endParaRPr lang="en-US" dirty="0"/>
          </a:p>
        </p:txBody>
      </p:sp>
      <p:sp>
        <p:nvSpPr>
          <p:cNvPr id="4" name="Slide Number Placeholder 3"/>
          <p:cNvSpPr>
            <a:spLocks noGrp="1"/>
          </p:cNvSpPr>
          <p:nvPr>
            <p:ph type="sldNum" sz="quarter" idx="10"/>
          </p:nvPr>
        </p:nvSpPr>
        <p:spPr/>
        <p:txBody>
          <a:bodyPr/>
          <a:lstStyle/>
          <a:p>
            <a:fld id="{E6367B35-90C8-E346-B60D-78173AAD4118}" type="slidenum">
              <a:rPr lang="en-US" smtClean="0"/>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may be required, especially for internship/co-op positions which provide a little more structure to the candidate selection process</a:t>
            </a:r>
          </a:p>
          <a:p>
            <a:r>
              <a:rPr lang="en-US" baseline="0" dirty="0" smtClean="0"/>
              <a:t>-This your chance to tell the company what position you are applying for; your resume lists your qualifications for the position, but the company must first be aware of what position it is you are interested in</a:t>
            </a:r>
          </a:p>
          <a:p>
            <a:pPr>
              <a:buFontTx/>
              <a:buChar char="-"/>
            </a:pPr>
            <a:r>
              <a:rPr lang="en-US" baseline="0" dirty="0" smtClean="0"/>
              <a:t>As your first impression with the employer, it’s your chance to give the employer insight into who you are as a person, not just the qualifications you have</a:t>
            </a:r>
          </a:p>
          <a:p>
            <a:pPr lvl="1">
              <a:buFontTx/>
              <a:buChar char="-"/>
            </a:pPr>
            <a:r>
              <a:rPr lang="en-US" baseline="0" dirty="0" smtClean="0"/>
              <a:t>You can demonstrate your knowledge of the company and convey that you are genuinely interested in the position, not just submitting a resume to any job you believe you are qualified for</a:t>
            </a:r>
          </a:p>
          <a:p>
            <a:pPr lvl="0">
              <a:buFontTx/>
              <a:buChar char="-"/>
            </a:pPr>
            <a:r>
              <a:rPr lang="en-US" baseline="0" dirty="0" smtClean="0"/>
              <a:t>This develops a more personal connection with the employer and allows you to distinguish yourself as unique from all of the other resumes, which ultimately will give the employer reason to invite you for an interview over other candidates</a:t>
            </a:r>
          </a:p>
        </p:txBody>
      </p:sp>
      <p:sp>
        <p:nvSpPr>
          <p:cNvPr id="4" name="Slide Number Placeholder 3"/>
          <p:cNvSpPr>
            <a:spLocks noGrp="1"/>
          </p:cNvSpPr>
          <p:nvPr>
            <p:ph type="sldNum" sz="quarter" idx="10"/>
          </p:nvPr>
        </p:nvSpPr>
        <p:spPr/>
        <p:txBody>
          <a:bodyPr/>
          <a:lstStyle/>
          <a:p>
            <a:fld id="{E6367B35-90C8-E346-B60D-78173AAD4118}" type="slidenum">
              <a:rPr lang="en-US" smtClean="0"/>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qualities of a successful</a:t>
            </a:r>
            <a:r>
              <a:rPr lang="en-US" baseline="0" dirty="0" smtClean="0"/>
              <a:t> cover letter include:</a:t>
            </a:r>
          </a:p>
          <a:p>
            <a:r>
              <a:rPr lang="en-US" baseline="0" dirty="0" smtClean="0"/>
              <a:t>-clear statement of your intentions; the employer should be able to read the first few sentences and know what position it is that you are applying for</a:t>
            </a:r>
          </a:p>
          <a:p>
            <a:r>
              <a:rPr lang="en-US" baseline="0" dirty="0" smtClean="0"/>
              <a:t>-demonstrate interest/enthusiasm for the position in question; your first impression should not be that this position is just one of many, related to your skills that you are generically applying for; you want to convey that you are genuinely interested in this position as a unique opportunity compared to others</a:t>
            </a:r>
          </a:p>
          <a:p>
            <a:r>
              <a:rPr lang="en-US" baseline="0" dirty="0" smtClean="0"/>
              <a:t>-you want to highlight key info from your resume that is relevant to the specific position; tie your skill set to the job, to show your qualifications, without simply restating your resume</a:t>
            </a:r>
          </a:p>
          <a:p>
            <a:r>
              <a:rPr lang="en-US" baseline="0" dirty="0" smtClean="0"/>
              <a:t>-demonstrate your knowledge of the company; again, show you have done your homework and understand about the company as a whole beyond the narrow scope of the job position you are applying for, such as company culture and mission</a:t>
            </a:r>
          </a:p>
          <a:p>
            <a:r>
              <a:rPr lang="en-US" baseline="0" dirty="0" smtClean="0"/>
              <a:t>-a good rule of thumb to keep in mind is that your cover letter should compliment your resume, not simply duplicate it in letter form</a:t>
            </a:r>
            <a:endParaRPr lang="en-US" dirty="0"/>
          </a:p>
        </p:txBody>
      </p:sp>
      <p:sp>
        <p:nvSpPr>
          <p:cNvPr id="4" name="Slide Number Placeholder 3"/>
          <p:cNvSpPr>
            <a:spLocks noGrp="1"/>
          </p:cNvSpPr>
          <p:nvPr>
            <p:ph type="sldNum" sz="quarter" idx="10"/>
          </p:nvPr>
        </p:nvSpPr>
        <p:spPr/>
        <p:txBody>
          <a:bodyPr/>
          <a:lstStyle/>
          <a:p>
            <a:fld id="{E6367B35-90C8-E346-B60D-78173AAD4118}" type="slidenum">
              <a:rPr lang="en-US" smtClean="0"/>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sample cover letter which I have ripped off of the internet serves as a nice breakdown of a basic cover letter</a:t>
            </a:r>
          </a:p>
          <a:p>
            <a:r>
              <a:rPr lang="en-US" dirty="0" smtClean="0"/>
              <a:t>-note the formatting at the top</a:t>
            </a:r>
          </a:p>
          <a:p>
            <a:r>
              <a:rPr lang="en-US" dirty="0" smtClean="0"/>
              <a:t>-Then to the intro</a:t>
            </a:r>
            <a:r>
              <a:rPr lang="en-US" baseline="0" dirty="0" smtClean="0"/>
              <a:t> paragraph</a:t>
            </a:r>
          </a:p>
          <a:p>
            <a:r>
              <a:rPr lang="en-US" baseline="0" dirty="0" smtClean="0"/>
              <a:t>	-introduce yourself stating who you are (name, school, major) </a:t>
            </a:r>
          </a:p>
          <a:p>
            <a:r>
              <a:rPr lang="en-US" baseline="0" dirty="0" smtClean="0"/>
              <a:t>	-state the position you are applying for</a:t>
            </a:r>
          </a:p>
          <a:p>
            <a:r>
              <a:rPr lang="en-US" baseline="0" dirty="0" smtClean="0"/>
              <a:t>	-and mention how you learned about the position</a:t>
            </a:r>
          </a:p>
          <a:p>
            <a:r>
              <a:rPr lang="en-US" baseline="0" dirty="0" smtClean="0"/>
              <a:t>-Next paragraph</a:t>
            </a:r>
          </a:p>
          <a:p>
            <a:r>
              <a:rPr lang="en-US" baseline="0" dirty="0" smtClean="0"/>
              <a:t>	-begin to highlight the qualifications you think would be of greatest interest to the employer</a:t>
            </a:r>
          </a:p>
          <a:p>
            <a:r>
              <a:rPr lang="en-US" baseline="0" dirty="0" smtClean="0"/>
              <a:t>	-talk about related experience or training that relates to the position in question, and refer the employer as necessary to your resume for further details</a:t>
            </a:r>
          </a:p>
          <a:p>
            <a:r>
              <a:rPr lang="en-US" baseline="0" dirty="0" smtClean="0"/>
              <a:t>	-DO NOT laundry list your resume</a:t>
            </a:r>
          </a:p>
          <a:p>
            <a:r>
              <a:rPr lang="en-US" baseline="0" dirty="0" smtClean="0"/>
              <a:t>	-This formula says here to talk about your interest in the company, I prefer to include this in the third paragraph, as I wrap up with my interest in the position</a:t>
            </a:r>
          </a:p>
          <a:p>
            <a:r>
              <a:rPr lang="en-US" baseline="0" dirty="0" smtClean="0"/>
              <a:t>Closing paragraph</a:t>
            </a:r>
          </a:p>
          <a:p>
            <a:r>
              <a:rPr lang="en-US" baseline="0" dirty="0" smtClean="0"/>
              <a:t>	-Wrap up your interest in the position and I like to here tie in the interest in the company</a:t>
            </a:r>
          </a:p>
          <a:p>
            <a:r>
              <a:rPr lang="en-US" baseline="0" dirty="0" smtClean="0"/>
              <a:t>	-You can briefly state how the company culture, mission, etc is complimentary to your own desires/needs, bringing a more personal level to the letter and further distinguishing yourself as a unique candidate</a:t>
            </a:r>
          </a:p>
          <a:p>
            <a:r>
              <a:rPr lang="en-US" baseline="0" dirty="0" smtClean="0"/>
              <a:t>	-If appropriate, state your intention, </a:t>
            </a:r>
            <a:r>
              <a:rPr lang="en-US" baseline="0" dirty="0" err="1" smtClean="0"/>
              <a:t>ie</a:t>
            </a:r>
            <a:r>
              <a:rPr lang="en-US" baseline="0" dirty="0" smtClean="0"/>
              <a:t>, if you desire an interview; for internships/co-op assignments, this will most likely be implied by the application</a:t>
            </a:r>
          </a:p>
          <a:p>
            <a:r>
              <a:rPr lang="en-US" baseline="0" dirty="0" smtClean="0"/>
              <a:t>-Sign off </a:t>
            </a:r>
            <a:endParaRPr lang="en-US" dirty="0"/>
          </a:p>
        </p:txBody>
      </p:sp>
      <p:sp>
        <p:nvSpPr>
          <p:cNvPr id="4" name="Slide Number Placeholder 3"/>
          <p:cNvSpPr>
            <a:spLocks noGrp="1"/>
          </p:cNvSpPr>
          <p:nvPr>
            <p:ph type="sldNum" sz="quarter" idx="10"/>
          </p:nvPr>
        </p:nvSpPr>
        <p:spPr/>
        <p:txBody>
          <a:bodyPr/>
          <a:lstStyle/>
          <a:p>
            <a:fld id="{E6367B35-90C8-E346-B60D-78173AAD4118}" type="slidenum">
              <a:rPr lang="en-US" smtClean="0"/>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many of you may</a:t>
            </a:r>
            <a:r>
              <a:rPr lang="en-US" baseline="0" dirty="0" smtClean="0"/>
              <a:t> not have a lot or any experience in internships or project teams related to the positions you are applying for, be sure to highlight your Cornell education</a:t>
            </a:r>
          </a:p>
          <a:p>
            <a:r>
              <a:rPr lang="en-US" baseline="0" dirty="0" smtClean="0"/>
              <a:t>-These companies know you have to start somewhere for experience, so sell your education thus far with pertinent classes and labs </a:t>
            </a:r>
          </a:p>
          <a:p>
            <a:r>
              <a:rPr lang="en-US" baseline="0" dirty="0" smtClean="0"/>
              <a:t>-If you have relevant work experience, be sure to highlight that</a:t>
            </a:r>
          </a:p>
          <a:p>
            <a:r>
              <a:rPr lang="en-US" baseline="0" dirty="0" smtClean="0"/>
              <a:t>-Tie your career goals, if you have an idea of them yet, to the company, to convey why the company is particularly of interest to you</a:t>
            </a:r>
          </a:p>
          <a:p>
            <a:r>
              <a:rPr lang="en-US" baseline="0" dirty="0" smtClean="0"/>
              <a:t>-In general: this is a first impression, make sure it is professional and well-written, paying attention to detail</a:t>
            </a:r>
          </a:p>
          <a:p>
            <a:r>
              <a:rPr lang="en-US" baseline="0" dirty="0" smtClean="0"/>
              <a:t>	-It sounds trivial but attention to detail is huge. You may make a cover letter which you then use as a template and modify to the different companies you later apply to. That’s fine, but make sure you update it properly if you don’t start from scratch. I had a friend who wrote a cover letter for </a:t>
            </a:r>
            <a:r>
              <a:rPr lang="en-US" baseline="0" dirty="0" err="1" smtClean="0"/>
              <a:t>motorola</a:t>
            </a:r>
            <a:r>
              <a:rPr lang="en-US" baseline="0" dirty="0" smtClean="0"/>
              <a:t> in the fall of his junior year and then applied to Shell in the spring of his junior year, didn’t start from scratch on his cover letter, updated the relevant skills and address, but left the into paragraph saying the position at </a:t>
            </a:r>
            <a:r>
              <a:rPr lang="en-US" baseline="0" dirty="0" err="1" smtClean="0"/>
              <a:t>motorola</a:t>
            </a:r>
            <a:r>
              <a:rPr lang="en-US" baseline="0" dirty="0" smtClean="0"/>
              <a:t> he was interested in…needless to say he did not hear back from Shell</a:t>
            </a:r>
          </a:p>
          <a:p>
            <a:r>
              <a:rPr lang="en-US" baseline="0" dirty="0" smtClean="0"/>
              <a:t>-So make sure the letter is proofread</a:t>
            </a:r>
          </a:p>
          <a:p>
            <a:endParaRPr lang="en-US" dirty="0"/>
          </a:p>
        </p:txBody>
      </p:sp>
      <p:sp>
        <p:nvSpPr>
          <p:cNvPr id="4" name="Slide Number Placeholder 3"/>
          <p:cNvSpPr>
            <a:spLocks noGrp="1"/>
          </p:cNvSpPr>
          <p:nvPr>
            <p:ph type="sldNum" sz="quarter" idx="10"/>
          </p:nvPr>
        </p:nvSpPr>
        <p:spPr/>
        <p:txBody>
          <a:bodyPr/>
          <a:lstStyle/>
          <a:p>
            <a:fld id="{E6367B35-90C8-E346-B60D-78173AAD4118}"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0F8B47-20C5-428E-A67D-E63A6C13B1DA}" type="datetimeFigureOut">
              <a:rPr lang="en-US" smtClean="0"/>
              <a:t>10/19/2011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F8B47-20C5-428E-A67D-E63A6C13B1DA}" type="datetimeFigureOut">
              <a:rPr lang="en-US" smtClean="0"/>
              <a:t>10/19/2011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F8B47-20C5-428E-A67D-E63A6C13B1DA}" type="datetimeFigureOut">
              <a:rPr lang="en-US" smtClean="0"/>
              <a:t>10/19/2011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40F8B47-20C5-428E-A67D-E63A6C13B1DA}" type="datetimeFigureOut">
              <a:rPr lang="en-US" smtClean="0"/>
              <a:t>10/19/2011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F8B47-20C5-428E-A67D-E63A6C13B1DA}" type="datetimeFigureOut">
              <a:rPr lang="en-US" smtClean="0"/>
              <a:t>10/19/2011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0F8B47-20C5-428E-A67D-E63A6C13B1DA}" type="datetimeFigureOut">
              <a:rPr lang="en-US" smtClean="0"/>
              <a:t>10/19/2011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0F8B47-20C5-428E-A67D-E63A6C13B1DA}" type="datetimeFigureOut">
              <a:rPr lang="en-US" smtClean="0"/>
              <a:t>10/19/2011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0F8B47-20C5-428E-A67D-E63A6C13B1DA}" type="datetimeFigureOut">
              <a:rPr lang="en-US" smtClean="0"/>
              <a:t>10/19/2011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F8B47-20C5-428E-A67D-E63A6C13B1DA}" type="datetimeFigureOut">
              <a:rPr lang="en-US" smtClean="0"/>
              <a:t>10/19/2011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F8B47-20C5-428E-A67D-E63A6C13B1DA}" type="datetimeFigureOut">
              <a:rPr lang="en-US" smtClean="0"/>
              <a:t>10/19/2011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ADE37-CFE0-490C-9860-1740663455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F8B47-20C5-428E-A67D-E63A6C13B1DA}" type="datetimeFigureOut">
              <a:rPr lang="en-US" smtClean="0"/>
              <a:t>10/19/2011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ADE37-CFE0-490C-9860-1740663455F2}" type="slidenum">
              <a:rPr lang="en-US" smtClean="0"/>
              <a:t>‹#›</a:t>
            </a:fld>
            <a:endParaRPr lang="en-U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640F8B47-20C5-428E-A67D-E63A6C13B1DA}" type="datetimeFigureOut">
              <a:rPr lang="en-US" smtClean="0"/>
              <a:t>10/19/2011</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A3CADE37-CFE0-490C-9860-1740663455F2}" type="slidenum">
              <a:rPr lang="en-US" smtClean="0"/>
              <a:t>‹#›</a:t>
            </a:fld>
            <a:endParaRPr lang="en-U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career.cornell.edu/"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5115476"/>
          </a:xfrm>
        </p:spPr>
        <p:txBody>
          <a:bodyPr/>
          <a:lstStyle/>
          <a:p>
            <a:r>
              <a:rPr lang="en-US" sz="7500" dirty="0" smtClean="0">
                <a:solidFill>
                  <a:srgbClr val="C00000"/>
                </a:solidFill>
              </a:rPr>
              <a:t>S</a:t>
            </a:r>
            <a:r>
              <a:rPr lang="en-US" sz="7500" dirty="0" smtClean="0">
                <a:solidFill>
                  <a:srgbClr val="FFC000"/>
                </a:solidFill>
              </a:rPr>
              <a:t>CIENCE and</a:t>
            </a:r>
            <a:r>
              <a:rPr lang="en-US" sz="7500" dirty="0" smtClean="0"/>
              <a:t/>
            </a:r>
            <a:br>
              <a:rPr lang="en-US" sz="7500" dirty="0" smtClean="0"/>
            </a:br>
            <a:r>
              <a:rPr lang="en-US" sz="7500" dirty="0" smtClean="0">
                <a:solidFill>
                  <a:srgbClr val="C00000"/>
                </a:solidFill>
              </a:rPr>
              <a:t>E</a:t>
            </a:r>
            <a:r>
              <a:rPr lang="en-US" sz="7500" dirty="0" smtClean="0">
                <a:solidFill>
                  <a:srgbClr val="FFC000"/>
                </a:solidFill>
              </a:rPr>
              <a:t>NGINEERING</a:t>
            </a:r>
            <a:r>
              <a:rPr lang="en-US" sz="7500" dirty="0" smtClean="0"/>
              <a:t/>
            </a:r>
            <a:br>
              <a:rPr lang="en-US" sz="7500" dirty="0" smtClean="0"/>
            </a:br>
            <a:r>
              <a:rPr lang="en-US" sz="7500" dirty="0" smtClean="0">
                <a:solidFill>
                  <a:srgbClr val="C00000"/>
                </a:solidFill>
              </a:rPr>
              <a:t>B</a:t>
            </a:r>
            <a:r>
              <a:rPr lang="en-US" sz="7500" dirty="0" smtClean="0">
                <a:solidFill>
                  <a:srgbClr val="FFC000"/>
                </a:solidFill>
              </a:rPr>
              <a:t>USINESS</a:t>
            </a:r>
            <a:r>
              <a:rPr lang="en-US" sz="7500" dirty="0" smtClean="0"/>
              <a:t/>
            </a:r>
            <a:br>
              <a:rPr lang="en-US" sz="7500" dirty="0" smtClean="0"/>
            </a:br>
            <a:r>
              <a:rPr lang="en-US" sz="7500" dirty="0" smtClean="0">
                <a:solidFill>
                  <a:srgbClr val="C00000"/>
                </a:solidFill>
              </a:rPr>
              <a:t>A</a:t>
            </a:r>
            <a:r>
              <a:rPr lang="en-US" sz="7500" dirty="0" smtClean="0">
                <a:solidFill>
                  <a:srgbClr val="FFC000"/>
                </a:solidFill>
              </a:rPr>
              <a:t>SSOCIATION</a:t>
            </a:r>
            <a:endParaRPr lang="en-US" sz="7500" dirty="0">
              <a:solidFill>
                <a:srgbClr val="FFC000"/>
              </a:solidFill>
            </a:endParaRPr>
          </a:p>
        </p:txBody>
      </p:sp>
    </p:spTree>
    <p:extLst>
      <p:ext uri="{BB962C8B-B14F-4D97-AF65-F5344CB8AC3E}">
        <p14:creationId xmlns:p14="http://schemas.microsoft.com/office/powerpoint/2010/main" val="3706582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Profits Rules</a:t>
            </a:r>
            <a:endParaRPr lang="en-US" dirty="0"/>
          </a:p>
        </p:txBody>
      </p:sp>
      <p:sp>
        <p:nvSpPr>
          <p:cNvPr id="3" name="Content Placeholder 2"/>
          <p:cNvSpPr>
            <a:spLocks noGrp="1"/>
          </p:cNvSpPr>
          <p:nvPr>
            <p:ph idx="1"/>
          </p:nvPr>
        </p:nvSpPr>
        <p:spPr/>
        <p:txBody>
          <a:bodyPr/>
          <a:lstStyle/>
          <a:p>
            <a:r>
              <a:rPr lang="en-US" dirty="0" smtClean="0"/>
              <a:t>By changing the accounting definition of profit Citigroup Inc. was able to report a 75% increase, or a total of $1.9 billion </a:t>
            </a:r>
          </a:p>
          <a:p>
            <a:endParaRPr lang="en-US" dirty="0"/>
          </a:p>
          <a:p>
            <a:r>
              <a:rPr lang="en-US" dirty="0" smtClean="0"/>
              <a:t>Lots of “paper profits” that do not actually amount to anything</a:t>
            </a:r>
            <a:endParaRPr lang="en-US" dirty="0"/>
          </a:p>
        </p:txBody>
      </p:sp>
    </p:spTree>
    <p:extLst>
      <p:ext uri="{BB962C8B-B14F-4D97-AF65-F5344CB8AC3E}">
        <p14:creationId xmlns:p14="http://schemas.microsoft.com/office/powerpoint/2010/main" val="188827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Resources</a:t>
            </a:r>
            <a:endParaRPr lang="en-US" dirty="0"/>
          </a:p>
        </p:txBody>
      </p:sp>
    </p:spTree>
    <p:extLst>
      <p:ext uri="{BB962C8B-B14F-4D97-AF65-F5344CB8AC3E}">
        <p14:creationId xmlns:p14="http://schemas.microsoft.com/office/powerpoint/2010/main" val="1577355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Cornell Career Services</a:t>
            </a:r>
            <a:endParaRPr lang="en-US" dirty="0"/>
          </a:p>
        </p:txBody>
      </p:sp>
      <p:sp>
        <p:nvSpPr>
          <p:cNvPr id="4" name="Content Placeholder 3"/>
          <p:cNvSpPr>
            <a:spLocks noGrp="1"/>
          </p:cNvSpPr>
          <p:nvPr>
            <p:ph sz="half" idx="2"/>
          </p:nvPr>
        </p:nvSpPr>
        <p:spPr/>
        <p:txBody>
          <a:bodyPr/>
          <a:lstStyle/>
          <a:p>
            <a:pPr marL="0" indent="0">
              <a:buNone/>
            </a:pPr>
            <a:r>
              <a:rPr lang="en-US" dirty="0" smtClean="0">
                <a:hlinkClick r:id="rId2"/>
              </a:rPr>
              <a:t>www.career.cornell.edu</a:t>
            </a:r>
            <a:endParaRPr lang="en-US" dirty="0" smtClean="0"/>
          </a:p>
          <a:p>
            <a:pPr marL="0" indent="0">
              <a:buNone/>
            </a:pPr>
            <a:endParaRPr lang="en-US" dirty="0"/>
          </a:p>
          <a:p>
            <a:pPr marL="0" indent="0">
              <a:buNone/>
            </a:pPr>
            <a:r>
              <a:rPr lang="en-US" dirty="0" smtClean="0"/>
              <a:t>103 Barnes Hall</a:t>
            </a:r>
          </a:p>
          <a:p>
            <a:pPr marL="0" indent="0">
              <a:buNone/>
            </a:pPr>
            <a:r>
              <a:rPr lang="en-US" dirty="0" smtClean="0"/>
              <a:t>Cornell University</a:t>
            </a:r>
          </a:p>
          <a:p>
            <a:pPr marL="0" indent="0">
              <a:buNone/>
            </a:pPr>
            <a:r>
              <a:rPr lang="en-US" dirty="0" smtClean="0"/>
              <a:t>Ithaca, NY 14653</a:t>
            </a:r>
          </a:p>
          <a:p>
            <a:pPr marL="0" indent="0">
              <a:buNone/>
            </a:pPr>
            <a:endParaRPr lang="en-US" dirty="0"/>
          </a:p>
          <a:p>
            <a:pPr marL="0" indent="0">
              <a:buNone/>
            </a:pPr>
            <a:r>
              <a:rPr lang="en-US" dirty="0" smtClean="0"/>
              <a:t>career@cornell.edu</a:t>
            </a:r>
            <a:endParaRPr lang="en-US" dirty="0"/>
          </a:p>
        </p:txBody>
      </p:sp>
      <p:sp>
        <p:nvSpPr>
          <p:cNvPr id="5" name="Text Placeholder 4"/>
          <p:cNvSpPr>
            <a:spLocks noGrp="1"/>
          </p:cNvSpPr>
          <p:nvPr>
            <p:ph type="body" sz="quarter" idx="3"/>
          </p:nvPr>
        </p:nvSpPr>
        <p:spPr/>
        <p:txBody>
          <a:bodyPr/>
          <a:lstStyle/>
          <a:p>
            <a:r>
              <a:rPr lang="en-US" dirty="0" smtClean="0"/>
              <a:t>Offer help with…</a:t>
            </a:r>
            <a:endParaRPr lang="en-US" dirty="0"/>
          </a:p>
        </p:txBody>
      </p:sp>
      <p:sp>
        <p:nvSpPr>
          <p:cNvPr id="6" name="Content Placeholder 5"/>
          <p:cNvSpPr>
            <a:spLocks noGrp="1"/>
          </p:cNvSpPr>
          <p:nvPr>
            <p:ph sz="quarter" idx="4"/>
          </p:nvPr>
        </p:nvSpPr>
        <p:spPr/>
        <p:txBody>
          <a:bodyPr/>
          <a:lstStyle/>
          <a:p>
            <a:r>
              <a:rPr lang="en-US" dirty="0" smtClean="0"/>
              <a:t>Exploring career options</a:t>
            </a:r>
          </a:p>
          <a:p>
            <a:r>
              <a:rPr lang="en-US" dirty="0" smtClean="0"/>
              <a:t>Graduate/Professional school advising</a:t>
            </a:r>
          </a:p>
          <a:p>
            <a:r>
              <a:rPr lang="en-US" dirty="0" smtClean="0"/>
              <a:t>Internships</a:t>
            </a:r>
          </a:p>
          <a:p>
            <a:r>
              <a:rPr lang="en-US" dirty="0" smtClean="0"/>
              <a:t>Full time job searches</a:t>
            </a:r>
          </a:p>
          <a:p>
            <a:r>
              <a:rPr lang="en-US" dirty="0" smtClean="0"/>
              <a:t>Fellowships</a:t>
            </a:r>
          </a:p>
          <a:p>
            <a:r>
              <a:rPr lang="en-US" dirty="0" smtClean="0"/>
              <a:t>Resource for all Career-related information</a:t>
            </a:r>
            <a:endParaRPr lang="en-US" dirty="0"/>
          </a:p>
        </p:txBody>
      </p:sp>
    </p:spTree>
    <p:extLst>
      <p:ext uri="{BB962C8B-B14F-4D97-AF65-F5344CB8AC3E}">
        <p14:creationId xmlns:p14="http://schemas.microsoft.com/office/powerpoint/2010/main" val="4225021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1143000"/>
          </a:xfrm>
        </p:spPr>
        <p:txBody>
          <a:bodyPr>
            <a:normAutofit/>
          </a:bodyPr>
          <a:lstStyle/>
          <a:p>
            <a:r>
              <a:rPr lang="en-US" dirty="0" smtClean="0"/>
              <a:t>Develop your focus</a:t>
            </a:r>
            <a:endParaRPr lang="en-US" dirty="0"/>
          </a:p>
        </p:txBody>
      </p:sp>
      <p:sp>
        <p:nvSpPr>
          <p:cNvPr id="4" name="Content Placeholder 3"/>
          <p:cNvSpPr>
            <a:spLocks noGrp="1"/>
          </p:cNvSpPr>
          <p:nvPr>
            <p:ph sz="half" idx="2"/>
          </p:nvPr>
        </p:nvSpPr>
        <p:spPr>
          <a:xfrm>
            <a:off x="381000" y="1524000"/>
            <a:ext cx="4040188" cy="5052378"/>
          </a:xfrm>
        </p:spPr>
        <p:txBody>
          <a:bodyPr/>
          <a:lstStyle/>
          <a:p>
            <a:r>
              <a:rPr lang="en-US" dirty="0" smtClean="0"/>
              <a:t>Understanding Yourself</a:t>
            </a:r>
          </a:p>
          <a:p>
            <a:pPr lvl="1"/>
            <a:r>
              <a:rPr lang="en-US" dirty="0" smtClean="0"/>
              <a:t>Interests, Values, Strengths</a:t>
            </a:r>
          </a:p>
          <a:p>
            <a:pPr lvl="1"/>
            <a:r>
              <a:rPr lang="en-US" dirty="0" smtClean="0"/>
              <a:t>Choosing a Major</a:t>
            </a:r>
          </a:p>
          <a:p>
            <a:r>
              <a:rPr lang="en-US" dirty="0" smtClean="0"/>
              <a:t>Exploring your Options</a:t>
            </a:r>
          </a:p>
          <a:p>
            <a:pPr lvl="1"/>
            <a:r>
              <a:rPr lang="en-US" dirty="0"/>
              <a:t>S</a:t>
            </a:r>
            <a:r>
              <a:rPr lang="en-US" dirty="0" smtClean="0"/>
              <a:t>tudent </a:t>
            </a:r>
            <a:r>
              <a:rPr lang="en-US" dirty="0"/>
              <a:t>P</a:t>
            </a:r>
            <a:r>
              <a:rPr lang="en-US" dirty="0" smtClean="0"/>
              <a:t>rofile in </a:t>
            </a:r>
            <a:r>
              <a:rPr lang="en-US" dirty="0" err="1" smtClean="0"/>
              <a:t>CCNet</a:t>
            </a:r>
            <a:endParaRPr lang="en-US" dirty="0" smtClean="0"/>
          </a:p>
          <a:p>
            <a:pPr lvl="1"/>
            <a:r>
              <a:rPr lang="en-US" dirty="0" smtClean="0"/>
              <a:t>Networking</a:t>
            </a:r>
          </a:p>
          <a:p>
            <a:pPr lvl="1"/>
            <a:r>
              <a:rPr lang="en-US" dirty="0" smtClean="0"/>
              <a:t>Internships</a:t>
            </a:r>
          </a:p>
          <a:p>
            <a:pPr lvl="1"/>
            <a:r>
              <a:rPr lang="en-US" dirty="0" smtClean="0"/>
              <a:t>Info Sessions/Career Fairs</a:t>
            </a:r>
          </a:p>
          <a:p>
            <a:pPr lvl="1"/>
            <a:r>
              <a:rPr lang="en-US" dirty="0" smtClean="0"/>
              <a:t>Clubs and Activities</a:t>
            </a:r>
          </a:p>
          <a:p>
            <a:r>
              <a:rPr lang="en-US" dirty="0" smtClean="0"/>
              <a:t>Taking Action</a:t>
            </a:r>
          </a:p>
          <a:p>
            <a:pPr lvl="1"/>
            <a:r>
              <a:rPr lang="en-US" dirty="0" smtClean="0"/>
              <a:t>Goal clarification</a:t>
            </a:r>
          </a:p>
          <a:p>
            <a:pPr lvl="1"/>
            <a:r>
              <a:rPr lang="en-US" dirty="0" smtClean="0"/>
              <a:t>Applying for Jobs</a:t>
            </a:r>
          </a:p>
          <a:p>
            <a:pPr lvl="1"/>
            <a:r>
              <a:rPr lang="en-US" dirty="0"/>
              <a:t>C</a:t>
            </a:r>
            <a:r>
              <a:rPr lang="en-US" dirty="0" smtClean="0"/>
              <a:t>hecklists</a:t>
            </a:r>
          </a:p>
          <a:p>
            <a:pPr marL="0" indent="0">
              <a:buNone/>
            </a:pP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dirty="0"/>
          </a:p>
        </p:txBody>
      </p:sp>
      <p:sp>
        <p:nvSpPr>
          <p:cNvPr id="7" name="Text Placeholder 6"/>
          <p:cNvSpPr>
            <a:spLocks noGrp="1"/>
          </p:cNvSpPr>
          <p:nvPr>
            <p:ph type="body" idx="1"/>
          </p:nvPr>
        </p:nvSpPr>
        <p:spPr>
          <a:xfrm>
            <a:off x="4572000" y="731838"/>
            <a:ext cx="4040188" cy="639762"/>
          </a:xfrm>
        </p:spPr>
        <p:txBody>
          <a:bodyPr/>
          <a:lstStyle/>
          <a:p>
            <a:r>
              <a:rPr lang="en-US" dirty="0" smtClean="0"/>
              <a:t>Career Statistics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40224"/>
            <a:ext cx="4419600" cy="523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709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 and Cover Letter Help</a:t>
            </a:r>
            <a:endParaRPr lang="en-US" dirty="0"/>
          </a:p>
        </p:txBody>
      </p:sp>
      <p:sp>
        <p:nvSpPr>
          <p:cNvPr id="4" name="Content Placeholder 3"/>
          <p:cNvSpPr>
            <a:spLocks noGrp="1"/>
          </p:cNvSpPr>
          <p:nvPr>
            <p:ph sz="half" idx="2"/>
          </p:nvPr>
        </p:nvSpPr>
        <p:spPr/>
        <p:txBody>
          <a:bodyPr/>
          <a:lstStyle/>
          <a:p>
            <a:r>
              <a:rPr lang="en-US" dirty="0" smtClean="0"/>
              <a:t>Cornell Career Guide</a:t>
            </a:r>
          </a:p>
          <a:p>
            <a:r>
              <a:rPr lang="en-US" dirty="0" smtClean="0"/>
              <a:t>Sample Resumes</a:t>
            </a:r>
          </a:p>
          <a:p>
            <a:pPr lvl="1"/>
            <a:r>
              <a:rPr lang="en-US" dirty="0" smtClean="0"/>
              <a:t>Chronological resumes</a:t>
            </a:r>
          </a:p>
          <a:p>
            <a:pPr lvl="1"/>
            <a:r>
              <a:rPr lang="en-US" dirty="0" smtClean="0"/>
              <a:t>Functional resumes</a:t>
            </a:r>
          </a:p>
          <a:p>
            <a:pPr lvl="1"/>
            <a:r>
              <a:rPr lang="en-US" dirty="0" smtClean="0"/>
              <a:t>Combination resumes</a:t>
            </a:r>
          </a:p>
          <a:p>
            <a:r>
              <a:rPr lang="en-US" dirty="0" smtClean="0"/>
              <a:t>Sample  Letters</a:t>
            </a:r>
          </a:p>
          <a:p>
            <a:pPr lvl="1"/>
            <a:r>
              <a:rPr lang="en-US" dirty="0" smtClean="0"/>
              <a:t>General application</a:t>
            </a:r>
          </a:p>
          <a:p>
            <a:pPr lvl="1"/>
            <a:r>
              <a:rPr lang="en-US" dirty="0" smtClean="0"/>
              <a:t>Advertised opening</a:t>
            </a:r>
          </a:p>
          <a:p>
            <a:pPr lvl="1"/>
            <a:r>
              <a:rPr lang="en-US" dirty="0" smtClean="0"/>
              <a:t>On campus recruiting</a:t>
            </a:r>
            <a:endParaRPr lang="en-US" dirty="0"/>
          </a:p>
        </p:txBody>
      </p:sp>
      <p:sp>
        <p:nvSpPr>
          <p:cNvPr id="6" name="Content Placeholder 5"/>
          <p:cNvSpPr>
            <a:spLocks noGrp="1"/>
          </p:cNvSpPr>
          <p:nvPr>
            <p:ph sz="quarter" idx="4"/>
          </p:nvPr>
        </p:nvSpPr>
        <p:spPr/>
        <p:txBody>
          <a:bodyPr/>
          <a:lstStyle/>
          <a:p>
            <a:r>
              <a:rPr lang="en-US" dirty="0" smtClean="0"/>
              <a:t>Other useful sample material</a:t>
            </a:r>
          </a:p>
          <a:p>
            <a:pPr lvl="1"/>
            <a:r>
              <a:rPr lang="en-US" dirty="0" smtClean="0"/>
              <a:t>Job application letters</a:t>
            </a:r>
          </a:p>
          <a:p>
            <a:pPr lvl="1"/>
            <a:r>
              <a:rPr lang="en-US" dirty="0" smtClean="0"/>
              <a:t>Thank you letters</a:t>
            </a:r>
          </a:p>
          <a:p>
            <a:pPr lvl="1"/>
            <a:r>
              <a:rPr lang="en-US" dirty="0" smtClean="0"/>
              <a:t>Letters on inquiry</a:t>
            </a:r>
          </a:p>
          <a:p>
            <a:pPr lvl="1"/>
            <a:r>
              <a:rPr lang="en-US" dirty="0" smtClean="0"/>
              <a:t>Requesting information interview</a:t>
            </a:r>
          </a:p>
          <a:p>
            <a:pPr lvl="1"/>
            <a:r>
              <a:rPr lang="en-US" dirty="0" smtClean="0"/>
              <a:t>Letters to accept/decline a job offer</a:t>
            </a:r>
          </a:p>
          <a:p>
            <a:pPr lvl="1"/>
            <a:endParaRPr lang="en-US" dirty="0" smtClean="0"/>
          </a:p>
        </p:txBody>
      </p:sp>
    </p:spTree>
    <p:extLst>
      <p:ext uri="{BB962C8B-B14F-4D97-AF65-F5344CB8AC3E}">
        <p14:creationId xmlns:p14="http://schemas.microsoft.com/office/powerpoint/2010/main" val="159538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CornellCareerNet</a:t>
            </a:r>
            <a:endParaRPr lang="en-US" dirty="0"/>
          </a:p>
        </p:txBody>
      </p:sp>
      <p:sp>
        <p:nvSpPr>
          <p:cNvPr id="4" name="Content Placeholder 3"/>
          <p:cNvSpPr>
            <a:spLocks noGrp="1"/>
          </p:cNvSpPr>
          <p:nvPr>
            <p:ph sz="half" idx="2"/>
          </p:nvPr>
        </p:nvSpPr>
        <p:spPr/>
        <p:txBody>
          <a:bodyPr>
            <a:normAutofit fontScale="85000" lnSpcReduction="10000"/>
          </a:bodyPr>
          <a:lstStyle/>
          <a:p>
            <a:r>
              <a:rPr lang="en-US" dirty="0" smtClean="0"/>
              <a:t>What is </a:t>
            </a:r>
            <a:r>
              <a:rPr lang="en-US" dirty="0" err="1" smtClean="0"/>
              <a:t>CCNet</a:t>
            </a:r>
            <a:r>
              <a:rPr lang="en-US" dirty="0" smtClean="0"/>
              <a:t>?</a:t>
            </a:r>
          </a:p>
          <a:p>
            <a:r>
              <a:rPr lang="en-US" dirty="0" smtClean="0"/>
              <a:t>Student Profile</a:t>
            </a:r>
          </a:p>
          <a:p>
            <a:pPr lvl="1"/>
            <a:r>
              <a:rPr lang="en-US" dirty="0" smtClean="0"/>
              <a:t>Profile tutorial</a:t>
            </a:r>
          </a:p>
          <a:p>
            <a:r>
              <a:rPr lang="en-US" dirty="0" smtClean="0"/>
              <a:t>On-Campus Recruiting</a:t>
            </a:r>
          </a:p>
          <a:p>
            <a:pPr lvl="1"/>
            <a:r>
              <a:rPr lang="en-US" dirty="0" smtClean="0"/>
              <a:t>Online tutorials</a:t>
            </a:r>
            <a:endParaRPr lang="en-US" dirty="0"/>
          </a:p>
          <a:p>
            <a:r>
              <a:rPr lang="en-US" dirty="0" smtClean="0"/>
              <a:t>Email notices</a:t>
            </a:r>
          </a:p>
          <a:p>
            <a:pPr lvl="1"/>
            <a:r>
              <a:rPr lang="en-US" dirty="0" smtClean="0"/>
              <a:t>Programs, job opportunities, career events</a:t>
            </a:r>
          </a:p>
          <a:p>
            <a:endParaRPr lang="en-US" sz="2000" dirty="0"/>
          </a:p>
          <a:p>
            <a:pPr marL="0" indent="0">
              <a:buNone/>
            </a:pPr>
            <a:r>
              <a:rPr lang="en-US" sz="2000" dirty="0" smtClean="0"/>
              <a:t>cornell-students.experience.com</a:t>
            </a:r>
          </a:p>
          <a:p>
            <a:endParaRPr lang="en-US" dirty="0" smtClean="0"/>
          </a:p>
        </p:txBody>
      </p:sp>
      <p:sp>
        <p:nvSpPr>
          <p:cNvPr id="6" name="Content Placeholder 5"/>
          <p:cNvSpPr>
            <a:spLocks noGrp="1"/>
          </p:cNvSpPr>
          <p:nvPr>
            <p:ph sz="quarter" idx="4"/>
          </p:nvPr>
        </p:nvSpPr>
        <p:spPr/>
        <p:txBody>
          <a:bodyPr>
            <a:normAutofit/>
          </a:bodyPr>
          <a:lstStyle/>
          <a:p>
            <a:r>
              <a:rPr lang="en-US" sz="2000" dirty="0" smtClean="0"/>
              <a:t>What you might find</a:t>
            </a:r>
          </a:p>
          <a:p>
            <a:pPr lvl="1"/>
            <a:r>
              <a:rPr lang="en-US" sz="1600" dirty="0" smtClean="0"/>
              <a:t>Job postings</a:t>
            </a:r>
          </a:p>
          <a:p>
            <a:pPr lvl="1"/>
            <a:r>
              <a:rPr lang="en-US" sz="1600" dirty="0" smtClean="0"/>
              <a:t>Internship postings</a:t>
            </a:r>
          </a:p>
          <a:p>
            <a:pPr marL="457200" lvl="1" indent="0">
              <a:buNone/>
            </a:pPr>
            <a:endParaRPr lang="en-US" sz="1600" dirty="0" smtClean="0"/>
          </a:p>
          <a:p>
            <a:pPr lvl="2"/>
            <a:r>
              <a:rPr lang="en-US" sz="1000" dirty="0" smtClean="0"/>
              <a:t>Paid/Unpaid</a:t>
            </a:r>
          </a:p>
          <a:p>
            <a:pPr lvl="2"/>
            <a:r>
              <a:rPr lang="en-US" sz="1000" dirty="0" smtClean="0"/>
              <a:t>Regional, national, international positions</a:t>
            </a:r>
          </a:p>
          <a:p>
            <a:pPr lvl="2"/>
            <a:r>
              <a:rPr lang="en-US" sz="1000" dirty="0" smtClean="0"/>
              <a:t>Full time or short term(fall, winter, spring, or summer)</a:t>
            </a:r>
          </a:p>
          <a:p>
            <a:pPr lvl="2"/>
            <a:r>
              <a:rPr lang="en-US" sz="1000" dirty="0" smtClean="0"/>
              <a:t>Work-study</a:t>
            </a:r>
          </a:p>
          <a:p>
            <a:pPr lvl="2"/>
            <a:r>
              <a:rPr lang="en-US" sz="1000" dirty="0" smtClean="0"/>
              <a:t>Research</a:t>
            </a:r>
          </a:p>
          <a:p>
            <a:pPr lvl="2"/>
            <a:r>
              <a:rPr lang="en-US" sz="1000" dirty="0" smtClean="0"/>
              <a:t>Community service</a:t>
            </a:r>
          </a:p>
          <a:p>
            <a:pPr lvl="1"/>
            <a:endParaRPr lang="en-US" sz="1600" dirty="0"/>
          </a:p>
          <a:p>
            <a:endParaRPr lang="en-US" sz="2000" dirty="0"/>
          </a:p>
        </p:txBody>
      </p:sp>
    </p:spTree>
    <p:extLst>
      <p:ext uri="{BB962C8B-B14F-4D97-AF65-F5344CB8AC3E}">
        <p14:creationId xmlns:p14="http://schemas.microsoft.com/office/powerpoint/2010/main" val="3314313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Externships</a:t>
            </a:r>
            <a:endParaRPr lang="en-US" dirty="0"/>
          </a:p>
        </p:txBody>
      </p:sp>
    </p:spTree>
    <p:extLst>
      <p:ext uri="{BB962C8B-B14F-4D97-AF65-F5344CB8AC3E}">
        <p14:creationId xmlns:p14="http://schemas.microsoft.com/office/powerpoint/2010/main" val="382760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the Cornell Extern Program?</a:t>
            </a:r>
          </a:p>
          <a:p>
            <a:endParaRPr lang="en-US" dirty="0"/>
          </a:p>
          <a:p>
            <a:r>
              <a:rPr lang="en-US" dirty="0" smtClean="0"/>
              <a:t>What has my personal experience been in the Cornell Extern Program?</a:t>
            </a:r>
          </a:p>
          <a:p>
            <a:endParaRPr lang="en-US" dirty="0"/>
          </a:p>
          <a:p>
            <a:r>
              <a:rPr lang="en-US" dirty="0" smtClean="0"/>
              <a:t>What can you do to get involved?</a:t>
            </a:r>
            <a:endParaRPr lang="en-US" dirty="0"/>
          </a:p>
        </p:txBody>
      </p:sp>
      <p:sp>
        <p:nvSpPr>
          <p:cNvPr id="4" name="TextBox 3"/>
          <p:cNvSpPr txBox="1"/>
          <p:nvPr/>
        </p:nvSpPr>
        <p:spPr>
          <a:xfrm>
            <a:off x="0" y="6400800"/>
            <a:ext cx="9144000" cy="369332"/>
          </a:xfrm>
          <a:prstGeom prst="rect">
            <a:avLst/>
          </a:prstGeom>
          <a:noFill/>
        </p:spPr>
        <p:txBody>
          <a:bodyPr wrap="square" rtlCol="0">
            <a:spAutoFit/>
          </a:bodyPr>
          <a:lstStyle/>
          <a:p>
            <a:pPr algn="ctr"/>
            <a:r>
              <a:rPr lang="en-US" dirty="0" err="1" smtClean="0"/>
              <a:t>http://www.career.cornell.edu/externProgram/default.html</a:t>
            </a:r>
            <a:endParaRPr lang="en-US" dirty="0"/>
          </a:p>
        </p:txBody>
      </p:sp>
    </p:spTree>
    <p:extLst>
      <p:ext uri="{BB962C8B-B14F-4D97-AF65-F5344CB8AC3E}">
        <p14:creationId xmlns:p14="http://schemas.microsoft.com/office/powerpoint/2010/main" val="4138548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Job shadowing over winter break</a:t>
            </a:r>
          </a:p>
          <a:p>
            <a:endParaRPr lang="en-US" dirty="0"/>
          </a:p>
          <a:p>
            <a:r>
              <a:rPr lang="en-US" dirty="0" smtClean="0"/>
              <a:t>Meet with a sponsor (Cornell Alumnus)</a:t>
            </a:r>
          </a:p>
          <a:p>
            <a:endParaRPr lang="en-US" dirty="0"/>
          </a:p>
          <a:p>
            <a:r>
              <a:rPr lang="en-US" dirty="0" smtClean="0"/>
              <a:t>Duration ranges anywhere from informational meetings to week long shadowing experiences</a:t>
            </a:r>
          </a:p>
          <a:p>
            <a:pPr>
              <a:buNone/>
            </a:pPr>
            <a:endParaRPr lang="en-US" dirty="0" smtClean="0"/>
          </a:p>
        </p:txBody>
      </p:sp>
      <p:sp>
        <p:nvSpPr>
          <p:cNvPr id="4" name="TextBox 3"/>
          <p:cNvSpPr txBox="1"/>
          <p:nvPr/>
        </p:nvSpPr>
        <p:spPr>
          <a:xfrm>
            <a:off x="0" y="6400800"/>
            <a:ext cx="9144000" cy="369332"/>
          </a:xfrm>
          <a:prstGeom prst="rect">
            <a:avLst/>
          </a:prstGeom>
          <a:noFill/>
        </p:spPr>
        <p:txBody>
          <a:bodyPr wrap="square" rtlCol="0">
            <a:spAutoFit/>
          </a:bodyPr>
          <a:lstStyle/>
          <a:p>
            <a:pPr algn="ctr"/>
            <a:r>
              <a:rPr lang="en-US" dirty="0" err="1" smtClean="0"/>
              <a:t>http://www.career.cornell.edu/externProgram/default.html</a:t>
            </a:r>
            <a:endParaRPr lang="en-US" dirty="0"/>
          </a:p>
        </p:txBody>
      </p:sp>
    </p:spTree>
    <p:extLst>
      <p:ext uri="{BB962C8B-B14F-4D97-AF65-F5344CB8AC3E}">
        <p14:creationId xmlns:p14="http://schemas.microsoft.com/office/powerpoint/2010/main" val="146546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Opportunity to explore your career interests without the stress of an internship or full/part time job</a:t>
            </a:r>
          </a:p>
          <a:p>
            <a:endParaRPr lang="en-US" dirty="0"/>
          </a:p>
          <a:p>
            <a:r>
              <a:rPr lang="en-US" dirty="0" smtClean="0"/>
              <a:t>Great way to network and make useful contacts</a:t>
            </a:r>
          </a:p>
          <a:p>
            <a:endParaRPr lang="en-US" dirty="0"/>
          </a:p>
          <a:p>
            <a:r>
              <a:rPr lang="en-US" dirty="0" smtClean="0"/>
              <a:t>Easy to learn about a specific company</a:t>
            </a:r>
          </a:p>
        </p:txBody>
      </p:sp>
      <p:sp>
        <p:nvSpPr>
          <p:cNvPr id="4" name="TextBox 3"/>
          <p:cNvSpPr txBox="1"/>
          <p:nvPr/>
        </p:nvSpPr>
        <p:spPr>
          <a:xfrm>
            <a:off x="0" y="6400800"/>
            <a:ext cx="9144000" cy="369332"/>
          </a:xfrm>
          <a:prstGeom prst="rect">
            <a:avLst/>
          </a:prstGeom>
          <a:noFill/>
        </p:spPr>
        <p:txBody>
          <a:bodyPr wrap="square" rtlCol="0">
            <a:spAutoFit/>
          </a:bodyPr>
          <a:lstStyle/>
          <a:p>
            <a:pPr algn="ctr"/>
            <a:r>
              <a:rPr lang="en-US" dirty="0" err="1" smtClean="0"/>
              <a:t>http://www.career.cornell.edu/externProgram/default.html</a:t>
            </a:r>
            <a:endParaRPr lang="en-US" dirty="0"/>
          </a:p>
        </p:txBody>
      </p:sp>
    </p:spTree>
    <p:extLst>
      <p:ext uri="{BB962C8B-B14F-4D97-AF65-F5344CB8AC3E}">
        <p14:creationId xmlns:p14="http://schemas.microsoft.com/office/powerpoint/2010/main" val="4163428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Body Meeting, 10/19</a:t>
            </a:r>
            <a:endParaRPr lang="en-US" dirty="0"/>
          </a:p>
        </p:txBody>
      </p:sp>
      <p:sp>
        <p:nvSpPr>
          <p:cNvPr id="3" name="Content Placeholder 2"/>
          <p:cNvSpPr>
            <a:spLocks noGrp="1"/>
          </p:cNvSpPr>
          <p:nvPr>
            <p:ph idx="1"/>
          </p:nvPr>
        </p:nvSpPr>
        <p:spPr/>
        <p:txBody>
          <a:bodyPr>
            <a:normAutofit/>
          </a:bodyPr>
          <a:lstStyle/>
          <a:p>
            <a:r>
              <a:rPr lang="en-US" sz="2600" dirty="0" smtClean="0"/>
              <a:t>Introduction</a:t>
            </a:r>
          </a:p>
          <a:p>
            <a:r>
              <a:rPr lang="en-US" sz="2600" dirty="0" smtClean="0"/>
              <a:t>Current Events</a:t>
            </a:r>
          </a:p>
          <a:p>
            <a:r>
              <a:rPr lang="en-US" sz="2600" dirty="0" smtClean="0"/>
              <a:t>Resources at Cornell</a:t>
            </a:r>
          </a:p>
          <a:p>
            <a:r>
              <a:rPr lang="en-US" sz="2600" dirty="0" smtClean="0"/>
              <a:t>Externships</a:t>
            </a:r>
          </a:p>
          <a:p>
            <a:r>
              <a:rPr lang="en-US" sz="2600" dirty="0" smtClean="0"/>
              <a:t>Cover Letters</a:t>
            </a:r>
            <a:endParaRPr lang="en-US" sz="2600" dirty="0"/>
          </a:p>
        </p:txBody>
      </p:sp>
    </p:spTree>
    <p:extLst>
      <p:ext uri="{BB962C8B-B14F-4D97-AF65-F5344CB8AC3E}">
        <p14:creationId xmlns:p14="http://schemas.microsoft.com/office/powerpoint/2010/main" val="2958169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Shadowed Jean Hill, </a:t>
            </a:r>
            <a:r>
              <a:rPr lang="en-US" dirty="0" err="1" smtClean="0"/>
              <a:t>CTO</a:t>
            </a:r>
            <a:r>
              <a:rPr lang="en-US" dirty="0" smtClean="0"/>
              <a:t> of First New York Securities</a:t>
            </a:r>
          </a:p>
          <a:p>
            <a:endParaRPr lang="en-US" dirty="0"/>
          </a:p>
          <a:p>
            <a:r>
              <a:rPr lang="en-US" dirty="0" smtClean="0"/>
              <a:t>Met individuals from all departments including trading, front and back office operations, IT, and development</a:t>
            </a:r>
          </a:p>
          <a:p>
            <a:endParaRPr lang="en-US" dirty="0"/>
          </a:p>
          <a:p>
            <a:r>
              <a:rPr lang="en-US" dirty="0" smtClean="0"/>
              <a:t>Spent one day at MPS Global, </a:t>
            </a:r>
            <a:r>
              <a:rPr lang="en-US" dirty="0" err="1" smtClean="0"/>
              <a:t>FNY’s</a:t>
            </a:r>
            <a:r>
              <a:rPr lang="en-US" dirty="0" smtClean="0"/>
              <a:t> broker dealer</a:t>
            </a:r>
            <a:endParaRPr lang="en-US" dirty="0"/>
          </a:p>
        </p:txBody>
      </p:sp>
      <p:sp>
        <p:nvSpPr>
          <p:cNvPr id="4" name="TextBox 3"/>
          <p:cNvSpPr txBox="1"/>
          <p:nvPr/>
        </p:nvSpPr>
        <p:spPr>
          <a:xfrm>
            <a:off x="0" y="6400800"/>
            <a:ext cx="9144000" cy="369332"/>
          </a:xfrm>
          <a:prstGeom prst="rect">
            <a:avLst/>
          </a:prstGeom>
          <a:noFill/>
        </p:spPr>
        <p:txBody>
          <a:bodyPr wrap="square" rtlCol="0">
            <a:spAutoFit/>
          </a:bodyPr>
          <a:lstStyle/>
          <a:p>
            <a:pPr algn="ctr"/>
            <a:r>
              <a:rPr lang="en-US" dirty="0" err="1" smtClean="0"/>
              <a:t>http://www.career.cornell.edu/externProgram/default.html</a:t>
            </a:r>
            <a:endParaRPr lang="en-US" dirty="0"/>
          </a:p>
        </p:txBody>
      </p:sp>
    </p:spTree>
    <p:extLst>
      <p:ext uri="{BB962C8B-B14F-4D97-AF65-F5344CB8AC3E}">
        <p14:creationId xmlns:p14="http://schemas.microsoft.com/office/powerpoint/2010/main" val="345800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can you get involved?</a:t>
            </a:r>
          </a:p>
          <a:p>
            <a:endParaRPr lang="en-US" dirty="0" smtClean="0"/>
          </a:p>
          <a:p>
            <a:r>
              <a:rPr lang="en-US" dirty="0" smtClean="0"/>
              <a:t>Round 2 listings go online today</a:t>
            </a:r>
          </a:p>
          <a:p>
            <a:endParaRPr lang="en-US" dirty="0"/>
          </a:p>
          <a:p>
            <a:r>
              <a:rPr lang="en-US" dirty="0" smtClean="0"/>
              <a:t>Round 2 deadline is Monday, October 31</a:t>
            </a:r>
          </a:p>
          <a:p>
            <a:endParaRPr lang="en-US" dirty="0" smtClean="0"/>
          </a:p>
          <a:p>
            <a:r>
              <a:rPr lang="en-US" dirty="0" smtClean="0"/>
              <a:t>Orientation meetings in mid-November</a:t>
            </a:r>
            <a:endParaRPr lang="en-US" dirty="0"/>
          </a:p>
          <a:p>
            <a:endParaRPr lang="en-US" dirty="0"/>
          </a:p>
        </p:txBody>
      </p:sp>
      <p:sp>
        <p:nvSpPr>
          <p:cNvPr id="4" name="TextBox 3"/>
          <p:cNvSpPr txBox="1"/>
          <p:nvPr/>
        </p:nvSpPr>
        <p:spPr>
          <a:xfrm>
            <a:off x="0" y="6400800"/>
            <a:ext cx="9144000" cy="369332"/>
          </a:xfrm>
          <a:prstGeom prst="rect">
            <a:avLst/>
          </a:prstGeom>
          <a:noFill/>
        </p:spPr>
        <p:txBody>
          <a:bodyPr wrap="square" rtlCol="0">
            <a:spAutoFit/>
          </a:bodyPr>
          <a:lstStyle/>
          <a:p>
            <a:pPr algn="ctr"/>
            <a:r>
              <a:rPr lang="en-US" dirty="0" err="1" smtClean="0"/>
              <a:t>http://www.career.cornell.edu/externProgram/default.html</a:t>
            </a:r>
            <a:endParaRPr lang="en-US" dirty="0"/>
          </a:p>
        </p:txBody>
      </p:sp>
    </p:spTree>
    <p:extLst>
      <p:ext uri="{BB962C8B-B14F-4D97-AF65-F5344CB8AC3E}">
        <p14:creationId xmlns:p14="http://schemas.microsoft.com/office/powerpoint/2010/main" val="2468627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Preparing a </a:t>
            </a:r>
            <a:r>
              <a:rPr lang="en-US" dirty="0" smtClean="0"/>
              <a:t>Cover </a:t>
            </a:r>
            <a:r>
              <a:rPr lang="en-US" dirty="0"/>
              <a:t>Letter</a:t>
            </a:r>
            <a:endParaRPr lang="en-US" dirty="0"/>
          </a:p>
        </p:txBody>
      </p:sp>
    </p:spTree>
    <p:extLst>
      <p:ext uri="{BB962C8B-B14F-4D97-AF65-F5344CB8AC3E}">
        <p14:creationId xmlns:p14="http://schemas.microsoft.com/office/powerpoint/2010/main" val="2071335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Overview</a:t>
            </a:r>
            <a:endParaRPr lang="en-US" sz="5400" dirty="0"/>
          </a:p>
        </p:txBody>
      </p:sp>
      <p:sp>
        <p:nvSpPr>
          <p:cNvPr id="3" name="Content Placeholder 2"/>
          <p:cNvSpPr>
            <a:spLocks noGrp="1"/>
          </p:cNvSpPr>
          <p:nvPr>
            <p:ph idx="1"/>
          </p:nvPr>
        </p:nvSpPr>
        <p:spPr>
          <a:xfrm>
            <a:off x="457200" y="1884162"/>
            <a:ext cx="8229600" cy="4525963"/>
          </a:xfrm>
        </p:spPr>
        <p:txBody>
          <a:bodyPr/>
          <a:lstStyle/>
          <a:p>
            <a:r>
              <a:rPr lang="en-US" sz="3200" dirty="0" smtClean="0"/>
              <a:t>What is a cover letter?</a:t>
            </a:r>
          </a:p>
          <a:p>
            <a:endParaRPr lang="en-US" sz="1050" dirty="0" smtClean="0"/>
          </a:p>
          <a:p>
            <a:r>
              <a:rPr lang="en-US" sz="3200" dirty="0" smtClean="0"/>
              <a:t>Why do we write a cover letter?</a:t>
            </a:r>
          </a:p>
          <a:p>
            <a:endParaRPr lang="en-US" sz="1050" dirty="0" smtClean="0"/>
          </a:p>
          <a:p>
            <a:r>
              <a:rPr lang="en-US" sz="3200" dirty="0" smtClean="0"/>
              <a:t>Qualities of a good cover letter</a:t>
            </a:r>
          </a:p>
          <a:p>
            <a:endParaRPr lang="en-US" sz="1050" dirty="0" smtClean="0"/>
          </a:p>
          <a:p>
            <a:r>
              <a:rPr lang="en-US" sz="3200" dirty="0" smtClean="0"/>
              <a:t>Example</a:t>
            </a:r>
          </a:p>
          <a:p>
            <a:endParaRPr lang="en-US" sz="1050" dirty="0" smtClean="0"/>
          </a:p>
          <a:p>
            <a:r>
              <a:rPr lang="en-US" sz="3200" dirty="0" smtClean="0"/>
              <a:t>Summary</a:t>
            </a:r>
            <a:endParaRPr lang="en-US" dirty="0"/>
          </a:p>
        </p:txBody>
      </p:sp>
    </p:spTree>
    <p:extLst>
      <p:ext uri="{BB962C8B-B14F-4D97-AF65-F5344CB8AC3E}">
        <p14:creationId xmlns:p14="http://schemas.microsoft.com/office/powerpoint/2010/main" val="1416265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a:t>C</a:t>
            </a:r>
            <a:r>
              <a:rPr lang="en-US" dirty="0" smtClean="0"/>
              <a:t>over Letter?</a:t>
            </a:r>
            <a:endParaRPr lang="en-US" dirty="0"/>
          </a:p>
        </p:txBody>
      </p:sp>
      <p:sp>
        <p:nvSpPr>
          <p:cNvPr id="3" name="Content Placeholder 2"/>
          <p:cNvSpPr>
            <a:spLocks noGrp="1"/>
          </p:cNvSpPr>
          <p:nvPr>
            <p:ph idx="1"/>
          </p:nvPr>
        </p:nvSpPr>
        <p:spPr>
          <a:xfrm>
            <a:off x="457200" y="1417638"/>
            <a:ext cx="8229600" cy="4989658"/>
          </a:xfrm>
        </p:spPr>
        <p:txBody>
          <a:bodyPr>
            <a:normAutofit/>
          </a:bodyPr>
          <a:lstStyle/>
          <a:p>
            <a:r>
              <a:rPr lang="en-US" sz="2200" dirty="0" smtClean="0"/>
              <a:t>Letter of introduction which accompanies another document such as a résumé or CV</a:t>
            </a:r>
          </a:p>
          <a:p>
            <a:r>
              <a:rPr lang="en-US" sz="2200" dirty="0" smtClean="0"/>
              <a:t>A way for you to introduce yourself to the employer</a:t>
            </a:r>
          </a:p>
          <a:p>
            <a:pPr lvl="1"/>
            <a:r>
              <a:rPr lang="en-US" sz="2200" dirty="0" smtClean="0"/>
              <a:t>First impression</a:t>
            </a:r>
          </a:p>
          <a:p>
            <a:r>
              <a:rPr lang="en-US" sz="2200" dirty="0" smtClean="0"/>
              <a:t>A vehicle to convince the employer to read your résumé and invite you for an interview</a:t>
            </a:r>
          </a:p>
          <a:p>
            <a:r>
              <a:rPr lang="en-US" sz="2200" dirty="0" smtClean="0"/>
              <a:t>3 types: </a:t>
            </a:r>
            <a:r>
              <a:rPr lang="en-US" sz="2200" i="1" dirty="0" smtClean="0"/>
              <a:t>application</a:t>
            </a:r>
            <a:r>
              <a:rPr lang="en-US" sz="2200" dirty="0" smtClean="0"/>
              <a:t>, </a:t>
            </a:r>
            <a:r>
              <a:rPr lang="en-US" sz="2200" i="1" dirty="0" smtClean="0"/>
              <a:t>prospecting</a:t>
            </a:r>
            <a:r>
              <a:rPr lang="en-US" sz="2200" dirty="0" smtClean="0"/>
              <a:t>, </a:t>
            </a:r>
            <a:r>
              <a:rPr lang="en-US" sz="2200" i="1" dirty="0" smtClean="0"/>
              <a:t>networking</a:t>
            </a:r>
          </a:p>
          <a:p>
            <a:endParaRPr lang="en-US" dirty="0"/>
          </a:p>
        </p:txBody>
      </p:sp>
    </p:spTree>
    <p:extLst>
      <p:ext uri="{BB962C8B-B14F-4D97-AF65-F5344CB8AC3E}">
        <p14:creationId xmlns:p14="http://schemas.microsoft.com/office/powerpoint/2010/main" val="688912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Write One?</a:t>
            </a:r>
            <a:endParaRPr lang="en-US" sz="4800" dirty="0"/>
          </a:p>
        </p:txBody>
      </p:sp>
      <p:sp>
        <p:nvSpPr>
          <p:cNvPr id="3" name="Content Placeholder 2"/>
          <p:cNvSpPr>
            <a:spLocks noGrp="1"/>
          </p:cNvSpPr>
          <p:nvPr>
            <p:ph idx="1"/>
          </p:nvPr>
        </p:nvSpPr>
        <p:spPr/>
        <p:txBody>
          <a:bodyPr>
            <a:normAutofit/>
          </a:bodyPr>
          <a:lstStyle/>
          <a:p>
            <a:r>
              <a:rPr lang="en-US" sz="2200" dirty="0" smtClean="0"/>
              <a:t>It may be required</a:t>
            </a:r>
          </a:p>
          <a:p>
            <a:r>
              <a:rPr lang="en-US" sz="2200" dirty="0" smtClean="0"/>
              <a:t>Shows your intention</a:t>
            </a:r>
          </a:p>
          <a:p>
            <a:r>
              <a:rPr lang="en-US" sz="2200" dirty="0" smtClean="0"/>
              <a:t>Shows you have done your homework</a:t>
            </a:r>
          </a:p>
          <a:p>
            <a:r>
              <a:rPr lang="en-US" sz="2200" dirty="0" smtClean="0"/>
              <a:t>Develops a more personal connection with the employer</a:t>
            </a:r>
          </a:p>
          <a:p>
            <a:pPr lvl="1"/>
            <a:r>
              <a:rPr lang="en-US" sz="2200" dirty="0" smtClean="0"/>
              <a:t>Distinguishes you as unique from every other candidate</a:t>
            </a:r>
          </a:p>
          <a:p>
            <a:endParaRPr lang="en-US" dirty="0" smtClean="0"/>
          </a:p>
          <a:p>
            <a:endParaRPr lang="en-US" dirty="0"/>
          </a:p>
        </p:txBody>
      </p:sp>
    </p:spTree>
    <p:extLst>
      <p:ext uri="{BB962C8B-B14F-4D97-AF65-F5344CB8AC3E}">
        <p14:creationId xmlns:p14="http://schemas.microsoft.com/office/powerpoint/2010/main" val="3708897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Qualities of a Successful Cover Letter</a:t>
            </a:r>
            <a:endParaRPr lang="en-US" sz="4000" dirty="0"/>
          </a:p>
        </p:txBody>
      </p:sp>
      <p:sp>
        <p:nvSpPr>
          <p:cNvPr id="3" name="Content Placeholder 2"/>
          <p:cNvSpPr>
            <a:spLocks noGrp="1"/>
          </p:cNvSpPr>
          <p:nvPr>
            <p:ph idx="1"/>
          </p:nvPr>
        </p:nvSpPr>
        <p:spPr>
          <a:xfrm>
            <a:off x="205965" y="1600200"/>
            <a:ext cx="8702033" cy="4709160"/>
          </a:xfrm>
        </p:spPr>
        <p:txBody>
          <a:bodyPr>
            <a:normAutofit/>
          </a:bodyPr>
          <a:lstStyle/>
          <a:p>
            <a:r>
              <a:rPr lang="en-US" sz="2000" dirty="0" smtClean="0"/>
              <a:t>Clearly states your intentions</a:t>
            </a:r>
          </a:p>
          <a:p>
            <a:r>
              <a:rPr lang="en-US" sz="2000" dirty="0" smtClean="0"/>
              <a:t>Demonstrates interest/enthusiasm for the position</a:t>
            </a:r>
          </a:p>
          <a:p>
            <a:r>
              <a:rPr lang="en-US" sz="2000" dirty="0" smtClean="0"/>
              <a:t>Highlights key info from your resume that is pertinent to the job</a:t>
            </a:r>
          </a:p>
          <a:p>
            <a:r>
              <a:rPr lang="en-US" sz="2000" dirty="0" smtClean="0"/>
              <a:t>Demonstrates knowledge of the company</a:t>
            </a:r>
          </a:p>
          <a:p>
            <a:r>
              <a:rPr lang="en-US" sz="2000" dirty="0" smtClean="0"/>
              <a:t>Remember: </a:t>
            </a:r>
            <a:r>
              <a:rPr lang="en-US" sz="2000" b="1" dirty="0" smtClean="0"/>
              <a:t>you want to </a:t>
            </a:r>
            <a:r>
              <a:rPr lang="en-US" sz="2000" b="1" dirty="0" smtClean="0"/>
              <a:t>compliment your </a:t>
            </a:r>
            <a:r>
              <a:rPr lang="en-US" sz="2000" b="1" dirty="0" smtClean="0"/>
              <a:t>resume, </a:t>
            </a:r>
            <a:r>
              <a:rPr lang="en-US" sz="2000" b="1" dirty="0" smtClean="0"/>
              <a:t>not duplicate </a:t>
            </a:r>
            <a:r>
              <a:rPr lang="en-US" sz="2000" b="1" dirty="0" smtClean="0"/>
              <a:t>it</a:t>
            </a:r>
            <a:endParaRPr lang="en-US" sz="2000" b="1" dirty="0"/>
          </a:p>
        </p:txBody>
      </p:sp>
    </p:spTree>
    <p:extLst>
      <p:ext uri="{BB962C8B-B14F-4D97-AF65-F5344CB8AC3E}">
        <p14:creationId xmlns:p14="http://schemas.microsoft.com/office/powerpoint/2010/main" val="3841422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41139" y="1650"/>
            <a:ext cx="6136995" cy="6856350"/>
          </a:xfrm>
          <a:prstGeom prst="rect">
            <a:avLst/>
          </a:prstGeom>
        </p:spPr>
      </p:pic>
      <p:sp>
        <p:nvSpPr>
          <p:cNvPr id="5" name="Rectangle 4"/>
          <p:cNvSpPr/>
          <p:nvPr/>
        </p:nvSpPr>
        <p:spPr>
          <a:xfrm>
            <a:off x="0" y="6519446"/>
            <a:ext cx="1641139" cy="338554"/>
          </a:xfrm>
          <a:prstGeom prst="rect">
            <a:avLst/>
          </a:prstGeom>
        </p:spPr>
        <p:txBody>
          <a:bodyPr wrap="square">
            <a:spAutoFit/>
          </a:bodyPr>
          <a:lstStyle/>
          <a:p>
            <a:r>
              <a:rPr lang="en-US" sz="800" dirty="0" smtClean="0"/>
              <a:t>http://</a:t>
            </a:r>
            <a:r>
              <a:rPr lang="en-US" sz="800" dirty="0" err="1" smtClean="0"/>
              <a:t>www.mit.edu/~career/guide/coverletters.pdf</a:t>
            </a:r>
            <a:endParaRPr lang="en-US" sz="800" dirty="0"/>
          </a:p>
        </p:txBody>
      </p:sp>
    </p:spTree>
    <p:extLst>
      <p:ext uri="{BB962C8B-B14F-4D97-AF65-F5344CB8AC3E}">
        <p14:creationId xmlns:p14="http://schemas.microsoft.com/office/powerpoint/2010/main" val="438866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Writing Your Own Cover Letter</a:t>
            </a:r>
            <a:endParaRPr lang="en-US" sz="4000" dirty="0"/>
          </a:p>
        </p:txBody>
      </p:sp>
      <p:sp>
        <p:nvSpPr>
          <p:cNvPr id="3" name="Content Placeholder 2"/>
          <p:cNvSpPr>
            <a:spLocks noGrp="1"/>
          </p:cNvSpPr>
          <p:nvPr>
            <p:ph idx="1"/>
          </p:nvPr>
        </p:nvSpPr>
        <p:spPr>
          <a:xfrm>
            <a:off x="457200" y="1836236"/>
            <a:ext cx="8305800" cy="4709160"/>
          </a:xfrm>
        </p:spPr>
        <p:txBody>
          <a:bodyPr>
            <a:noAutofit/>
          </a:bodyPr>
          <a:lstStyle/>
          <a:p>
            <a:r>
              <a:rPr lang="en-US" sz="2000" dirty="0" smtClean="0"/>
              <a:t>Include classes/labs that are relevant</a:t>
            </a:r>
          </a:p>
          <a:p>
            <a:r>
              <a:rPr lang="en-US" sz="2000" dirty="0" smtClean="0"/>
              <a:t>Include any work/internship experience that would be of value to the employer</a:t>
            </a:r>
          </a:p>
          <a:p>
            <a:r>
              <a:rPr lang="en-US" sz="2000" dirty="0" smtClean="0"/>
              <a:t>Mention your career goals and how the company fits into those goals</a:t>
            </a:r>
          </a:p>
          <a:p>
            <a:r>
              <a:rPr lang="en-US" sz="2000" dirty="0" smtClean="0"/>
              <a:t>In general: </a:t>
            </a:r>
            <a:r>
              <a:rPr lang="en-US" sz="2000" b="1" dirty="0" smtClean="0"/>
              <a:t>make sure it is well </a:t>
            </a:r>
            <a:r>
              <a:rPr lang="en-US" sz="2000" b="1" dirty="0" smtClean="0"/>
              <a:t>written, paying </a:t>
            </a:r>
            <a:r>
              <a:rPr lang="en-US" sz="2000" b="1" dirty="0" smtClean="0"/>
              <a:t>attention to detail</a:t>
            </a:r>
            <a:endParaRPr lang="en-US" sz="2000" b="1" dirty="0"/>
          </a:p>
        </p:txBody>
      </p:sp>
    </p:spTree>
    <p:extLst>
      <p:ext uri="{BB962C8B-B14F-4D97-AF65-F5344CB8AC3E}">
        <p14:creationId xmlns:p14="http://schemas.microsoft.com/office/powerpoint/2010/main" val="2166907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Summary</a:t>
            </a:r>
            <a:endParaRPr lang="en-US" sz="5400" dirty="0"/>
          </a:p>
        </p:txBody>
      </p:sp>
      <p:sp>
        <p:nvSpPr>
          <p:cNvPr id="3" name="Content Placeholder 2"/>
          <p:cNvSpPr>
            <a:spLocks noGrp="1"/>
          </p:cNvSpPr>
          <p:nvPr>
            <p:ph idx="1"/>
          </p:nvPr>
        </p:nvSpPr>
        <p:spPr/>
        <p:txBody>
          <a:bodyPr>
            <a:normAutofit fontScale="77500" lnSpcReduction="20000"/>
          </a:bodyPr>
          <a:lstStyle/>
          <a:p>
            <a:r>
              <a:rPr lang="en-US" sz="3200" dirty="0" smtClean="0"/>
              <a:t>A cover letter is an introduction/first impression to an employer </a:t>
            </a:r>
          </a:p>
          <a:p>
            <a:r>
              <a:rPr lang="en-US" sz="3200" dirty="0" smtClean="0"/>
              <a:t>Convinces the employer to read your résumé and invite you for an interview</a:t>
            </a:r>
          </a:p>
          <a:p>
            <a:r>
              <a:rPr lang="en-US" sz="3200" dirty="0" smtClean="0"/>
              <a:t>Clearly states the position </a:t>
            </a:r>
            <a:r>
              <a:rPr lang="en-US" sz="3200" smtClean="0"/>
              <a:t>of interest</a:t>
            </a:r>
          </a:p>
          <a:p>
            <a:r>
              <a:rPr lang="en-US" sz="3200" dirty="0" smtClean="0"/>
              <a:t>Shows enthusiasm for the position</a:t>
            </a:r>
          </a:p>
          <a:p>
            <a:r>
              <a:rPr lang="en-US" sz="3200" dirty="0" smtClean="0"/>
              <a:t>Demonstrates knowledge of the company</a:t>
            </a:r>
          </a:p>
          <a:p>
            <a:r>
              <a:rPr lang="en-US" sz="3200" dirty="0" smtClean="0"/>
              <a:t>Distinguishes you as unique </a:t>
            </a:r>
          </a:p>
          <a:p>
            <a:endParaRPr lang="en-US" dirty="0" smtClean="0"/>
          </a:p>
          <a:p>
            <a:endParaRPr lang="en-US" dirty="0"/>
          </a:p>
        </p:txBody>
      </p:sp>
    </p:spTree>
    <p:extLst>
      <p:ext uri="{BB962C8B-B14F-4D97-AF65-F5344CB8AC3E}">
        <p14:creationId xmlns:p14="http://schemas.microsoft.com/office/powerpoint/2010/main" val="1144662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Current Events</a:t>
            </a:r>
            <a:endParaRPr lang="en-US" dirty="0"/>
          </a:p>
        </p:txBody>
      </p:sp>
    </p:spTree>
    <p:extLst>
      <p:ext uri="{BB962C8B-B14F-4D97-AF65-F5344CB8AC3E}">
        <p14:creationId xmlns:p14="http://schemas.microsoft.com/office/powerpoint/2010/main" val="15431353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2557"/>
            <a:ext cx="8229600" cy="1143000"/>
          </a:xfrm>
        </p:spPr>
        <p:txBody>
          <a:bodyPr>
            <a:normAutofit/>
          </a:bodyPr>
          <a:lstStyle/>
          <a:p>
            <a:r>
              <a:rPr lang="en-US" sz="6600" dirty="0" smtClean="0"/>
              <a:t>Questions?</a:t>
            </a:r>
            <a:endParaRPr lang="en-US" sz="6600" dirty="0"/>
          </a:p>
        </p:txBody>
      </p:sp>
    </p:spTree>
    <p:extLst>
      <p:ext uri="{BB962C8B-B14F-4D97-AF65-F5344CB8AC3E}">
        <p14:creationId xmlns:p14="http://schemas.microsoft.com/office/powerpoint/2010/main" val="1492477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Headlines</a:t>
            </a:r>
            <a:endParaRPr lang="en-US" dirty="0"/>
          </a:p>
        </p:txBody>
      </p:sp>
      <p:sp>
        <p:nvSpPr>
          <p:cNvPr id="3" name="Content Placeholder 2"/>
          <p:cNvSpPr>
            <a:spLocks noGrp="1"/>
          </p:cNvSpPr>
          <p:nvPr>
            <p:ph idx="1"/>
          </p:nvPr>
        </p:nvSpPr>
        <p:spPr/>
        <p:txBody>
          <a:bodyPr/>
          <a:lstStyle/>
          <a:p>
            <a:r>
              <a:rPr lang="en-US" dirty="0" smtClean="0"/>
              <a:t>Occupy Wall Street</a:t>
            </a:r>
          </a:p>
          <a:p>
            <a:endParaRPr lang="en-US" dirty="0"/>
          </a:p>
          <a:p>
            <a:endParaRPr lang="en-US" dirty="0" smtClean="0"/>
          </a:p>
          <a:p>
            <a:r>
              <a:rPr lang="en-US" dirty="0" smtClean="0"/>
              <a:t>Euro Zone Policy</a:t>
            </a:r>
          </a:p>
          <a:p>
            <a:endParaRPr lang="en-US" dirty="0"/>
          </a:p>
          <a:p>
            <a:endParaRPr lang="en-US" dirty="0" smtClean="0"/>
          </a:p>
          <a:p>
            <a:r>
              <a:rPr lang="en-US" dirty="0" smtClean="0"/>
              <a:t>New Profits Rules</a:t>
            </a:r>
          </a:p>
          <a:p>
            <a:endParaRPr lang="en-US" dirty="0"/>
          </a:p>
          <a:p>
            <a:pPr marL="0" indent="0">
              <a:buNone/>
            </a:pPr>
            <a:endParaRPr lang="en-US" dirty="0"/>
          </a:p>
        </p:txBody>
      </p:sp>
    </p:spTree>
    <p:extLst>
      <p:ext uri="{BB962C8B-B14F-4D97-AF65-F5344CB8AC3E}">
        <p14:creationId xmlns:p14="http://schemas.microsoft.com/office/powerpoint/2010/main" val="1349207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Occupy Wall Street</a:t>
            </a:r>
            <a:endParaRPr lang="en-US" dirty="0"/>
          </a:p>
        </p:txBody>
      </p:sp>
      <p:sp>
        <p:nvSpPr>
          <p:cNvPr id="3" name="Content Placeholder 2"/>
          <p:cNvSpPr>
            <a:spLocks noGrp="1"/>
          </p:cNvSpPr>
          <p:nvPr>
            <p:ph idx="1"/>
          </p:nvPr>
        </p:nvSpPr>
        <p:spPr/>
        <p:txBody>
          <a:bodyPr/>
          <a:lstStyle/>
          <a:p>
            <a:r>
              <a:rPr lang="en-US" b="1" dirty="0"/>
              <a:t>Occupy Wall Street</a:t>
            </a:r>
            <a:r>
              <a:rPr lang="en-US" dirty="0"/>
              <a:t> is leaderless resistance movement with people of many colors, genders and political persuasions. The one thing we all have in common is that We Are The 99% that will no longer tolerate the greed and corruption of the 1%. We are using the revolutionary Arab Spring tactic to achieve our ends and encourage the use of nonviolence to maximize the safety of all participants.</a:t>
            </a:r>
          </a:p>
        </p:txBody>
      </p:sp>
    </p:spTree>
    <p:extLst>
      <p:ext uri="{BB962C8B-B14F-4D97-AF65-F5344CB8AC3E}">
        <p14:creationId xmlns:p14="http://schemas.microsoft.com/office/powerpoint/2010/main" val="2649446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Occupy Goes Global</a:t>
            </a:r>
            <a:endParaRPr lang="en-US" dirty="0"/>
          </a:p>
        </p:txBody>
      </p:sp>
      <p:sp>
        <p:nvSpPr>
          <p:cNvPr id="3" name="Content Placeholder 2"/>
          <p:cNvSpPr>
            <a:spLocks noGrp="1"/>
          </p:cNvSpPr>
          <p:nvPr>
            <p:ph idx="1"/>
          </p:nvPr>
        </p:nvSpPr>
        <p:spPr/>
        <p:txBody>
          <a:bodyPr/>
          <a:lstStyle/>
          <a:p>
            <a:r>
              <a:rPr lang="en-US" dirty="0" smtClean="0"/>
              <a:t>As of October 15</a:t>
            </a:r>
            <a:r>
              <a:rPr lang="en-US" baseline="30000" dirty="0" smtClean="0"/>
              <a:t>th</a:t>
            </a:r>
            <a:r>
              <a:rPr lang="en-US" dirty="0" smtClean="0"/>
              <a:t> there were protests in North and South America, Asia, Africa and Europe</a:t>
            </a:r>
          </a:p>
          <a:p>
            <a:endParaRPr lang="en-US" dirty="0"/>
          </a:p>
          <a:p>
            <a:r>
              <a:rPr lang="en-US" dirty="0" smtClean="0"/>
              <a:t>Over 1,500 events in 82 countries</a:t>
            </a:r>
            <a:endParaRPr lang="en-US" dirty="0"/>
          </a:p>
        </p:txBody>
      </p:sp>
    </p:spTree>
    <p:extLst>
      <p:ext uri="{BB962C8B-B14F-4D97-AF65-F5344CB8AC3E}">
        <p14:creationId xmlns:p14="http://schemas.microsoft.com/office/powerpoint/2010/main" val="3069948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 Zone</a:t>
            </a:r>
            <a:endParaRPr lang="en-US" dirty="0"/>
          </a:p>
        </p:txBody>
      </p:sp>
      <p:sp>
        <p:nvSpPr>
          <p:cNvPr id="3" name="Content Placeholder 2"/>
          <p:cNvSpPr>
            <a:spLocks noGrp="1"/>
          </p:cNvSpPr>
          <p:nvPr>
            <p:ph idx="1"/>
          </p:nvPr>
        </p:nvSpPr>
        <p:spPr/>
        <p:txBody>
          <a:bodyPr/>
          <a:lstStyle/>
          <a:p>
            <a:r>
              <a:rPr lang="en-US" dirty="0" smtClean="0"/>
              <a:t>Euro is the official currency of 17 of the 27 European Union members</a:t>
            </a:r>
          </a:p>
          <a:p>
            <a:endParaRPr lang="en-US" dirty="0"/>
          </a:p>
          <a:p>
            <a:r>
              <a:rPr lang="en-US" dirty="0" smtClean="0"/>
              <a:t>Benefit from no exchange rate uncertainty, price transparency</a:t>
            </a:r>
            <a:endParaRPr lang="en-US" dirty="0"/>
          </a:p>
        </p:txBody>
      </p:sp>
    </p:spTree>
    <p:extLst>
      <p:ext uri="{BB962C8B-B14F-4D97-AF65-F5344CB8AC3E}">
        <p14:creationId xmlns:p14="http://schemas.microsoft.com/office/powerpoint/2010/main" val="1790708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Issues</a:t>
            </a:r>
            <a:endParaRPr lang="en-US" dirty="0"/>
          </a:p>
        </p:txBody>
      </p:sp>
      <p:sp>
        <p:nvSpPr>
          <p:cNvPr id="3" name="Content Placeholder 2"/>
          <p:cNvSpPr>
            <a:spLocks noGrp="1"/>
          </p:cNvSpPr>
          <p:nvPr>
            <p:ph idx="1"/>
          </p:nvPr>
        </p:nvSpPr>
        <p:spPr/>
        <p:txBody>
          <a:bodyPr/>
          <a:lstStyle/>
          <a:p>
            <a:r>
              <a:rPr lang="en-US" dirty="0" smtClean="0"/>
              <a:t>In order to fund infrastructure development countries like Greece, Portugal, Italy and Ireland borrowed money</a:t>
            </a:r>
          </a:p>
          <a:p>
            <a:endParaRPr lang="en-US" dirty="0"/>
          </a:p>
          <a:p>
            <a:r>
              <a:rPr lang="en-US" dirty="0" smtClean="0"/>
              <a:t>Now that some of the countries can not pay back the loans</a:t>
            </a:r>
          </a:p>
          <a:p>
            <a:endParaRPr lang="en-US" dirty="0"/>
          </a:p>
          <a:p>
            <a:endParaRPr lang="en-US" dirty="0"/>
          </a:p>
        </p:txBody>
      </p:sp>
    </p:spTree>
    <p:extLst>
      <p:ext uri="{BB962C8B-B14F-4D97-AF65-F5344CB8AC3E}">
        <p14:creationId xmlns:p14="http://schemas.microsoft.com/office/powerpoint/2010/main" val="4116471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a:t>I</a:t>
            </a:r>
            <a:r>
              <a:rPr lang="en-US" dirty="0" smtClean="0"/>
              <a:t>t Affects Us</a:t>
            </a:r>
            <a:endParaRPr lang="en-US" dirty="0"/>
          </a:p>
        </p:txBody>
      </p:sp>
      <p:sp>
        <p:nvSpPr>
          <p:cNvPr id="3" name="Content Placeholder 2"/>
          <p:cNvSpPr>
            <a:spLocks noGrp="1"/>
          </p:cNvSpPr>
          <p:nvPr>
            <p:ph idx="1"/>
          </p:nvPr>
        </p:nvSpPr>
        <p:spPr/>
        <p:txBody>
          <a:bodyPr/>
          <a:lstStyle/>
          <a:p>
            <a:r>
              <a:rPr lang="en-US" dirty="0" smtClean="0"/>
              <a:t>People and Corporations in the US have money invested in nations that are now failing</a:t>
            </a:r>
          </a:p>
          <a:p>
            <a:pPr marL="0" indent="0">
              <a:buNone/>
            </a:pPr>
            <a:endParaRPr lang="en-US" dirty="0" smtClean="0"/>
          </a:p>
          <a:p>
            <a:r>
              <a:rPr lang="en-US" dirty="0" smtClean="0"/>
              <a:t>Corporations and people in Europe also invest heavily in the US</a:t>
            </a:r>
            <a:endParaRPr lang="en-US" dirty="0"/>
          </a:p>
        </p:txBody>
      </p:sp>
    </p:spTree>
    <p:extLst>
      <p:ext uri="{BB962C8B-B14F-4D97-AF65-F5344CB8AC3E}">
        <p14:creationId xmlns:p14="http://schemas.microsoft.com/office/powerpoint/2010/main" val="2614560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22</TotalTime>
  <Words>1502</Words>
  <Application>Microsoft Office PowerPoint</Application>
  <PresentationFormat>On-screen Show (4:3)</PresentationFormat>
  <Paragraphs>229</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Summer</vt:lpstr>
      <vt:lpstr>SCIENCE and ENGINEERING BUSINESS ASSOCIATION</vt:lpstr>
      <vt:lpstr>General Body Meeting, 10/19</vt:lpstr>
      <vt:lpstr>Current Events</vt:lpstr>
      <vt:lpstr>Headlines</vt:lpstr>
      <vt:lpstr>Occupy Wall Street</vt:lpstr>
      <vt:lpstr>Occupy Goes Global</vt:lpstr>
      <vt:lpstr>Euro Zone</vt:lpstr>
      <vt:lpstr>Recent Issues</vt:lpstr>
      <vt:lpstr>How It Affects Us</vt:lpstr>
      <vt:lpstr>New Profits Rules</vt:lpstr>
      <vt:lpstr>Resources</vt:lpstr>
      <vt:lpstr>Cornell Career Services</vt:lpstr>
      <vt:lpstr>Develop your focus</vt:lpstr>
      <vt:lpstr>Resume and Cover Letter Help</vt:lpstr>
      <vt:lpstr>CornellCareerNet</vt:lpstr>
      <vt:lpstr>Externships</vt:lpstr>
      <vt:lpstr>PowerPoint Presentation</vt:lpstr>
      <vt:lpstr>PowerPoint Presentation</vt:lpstr>
      <vt:lpstr>PowerPoint Presentation</vt:lpstr>
      <vt:lpstr>PowerPoint Presentation</vt:lpstr>
      <vt:lpstr>PowerPoint Presentation</vt:lpstr>
      <vt:lpstr>Preparing a Cover Letter</vt:lpstr>
      <vt:lpstr>Overview</vt:lpstr>
      <vt:lpstr>What is a Cover Letter?</vt:lpstr>
      <vt:lpstr>Why Write One?</vt:lpstr>
      <vt:lpstr>Qualities of a Successful Cover Letter</vt:lpstr>
      <vt:lpstr>PowerPoint Presentation</vt:lpstr>
      <vt:lpstr>Writing Your Own Cover Letter</vt:lpstr>
      <vt:lpstr>Summary</vt:lpstr>
      <vt:lpstr>Questions?</vt:lpstr>
    </vt:vector>
  </TitlesOfParts>
  <Company>Genco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and ENGINEERING BUSINESS ASSOCIATION</dc:title>
  <dc:creator>Kyle</dc:creator>
  <cp:lastModifiedBy>Kyle</cp:lastModifiedBy>
  <cp:revision>9</cp:revision>
  <dcterms:created xsi:type="dcterms:W3CDTF">2011-10-19T04:45:41Z</dcterms:created>
  <dcterms:modified xsi:type="dcterms:W3CDTF">2011-10-19T05:08:01Z</dcterms:modified>
</cp:coreProperties>
</file>