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64" r:id="rId3"/>
    <p:sldId id="257" r:id="rId4"/>
    <p:sldId id="298" r:id="rId5"/>
    <p:sldId id="299" r:id="rId6"/>
    <p:sldId id="258" r:id="rId7"/>
    <p:sldId id="259" r:id="rId8"/>
    <p:sldId id="260" r:id="rId9"/>
    <p:sldId id="261" r:id="rId10"/>
    <p:sldId id="262" r:id="rId11"/>
    <p:sldId id="263" r:id="rId12"/>
    <p:sldId id="293" r:id="rId13"/>
    <p:sldId id="294" r:id="rId14"/>
    <p:sldId id="267" r:id="rId15"/>
    <p:sldId id="268" r:id="rId16"/>
    <p:sldId id="269" r:id="rId17"/>
    <p:sldId id="270" r:id="rId18"/>
    <p:sldId id="271" r:id="rId19"/>
    <p:sldId id="295" r:id="rId20"/>
    <p:sldId id="273" r:id="rId21"/>
    <p:sldId id="274" r:id="rId22"/>
    <p:sldId id="275" r:id="rId23"/>
    <p:sldId id="29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92" r:id="rId33"/>
    <p:sldId id="29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89118-3CB8-4B30-B958-42C397AC09F1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ED4DC-AA3A-4B13-9117-1F950FBC8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1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imeline_of_the_2011_Libyan_civil_wa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Wikipedia!!!!!!!!!!!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http://en.wikipedia.org/wiki/Timeline_of_the_2011_Libyan_civil_war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Gov.</a:t>
            </a:r>
            <a:r>
              <a:rPr lang="en-US" baseline="0" dirty="0" smtClean="0"/>
              <a:t> killed 14 protesters one day then 24 the next at a funeral procession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0FFF2-6E27-43E6-BE1C-6813B8C9DC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0FFF2-6E27-43E6-BE1C-6813B8C9DC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1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selling – hoping that price drops. “borrow” stock, sell it, rebuy when the price changes +/-, return</a:t>
            </a:r>
            <a:r>
              <a:rPr lang="en-US" baseline="0" dirty="0" smtClean="0"/>
              <a:t> stock to original owner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Margin selling – what hedge fund companies do. Take out massive loans and use that along with rich owner’s money to invest absurd </a:t>
            </a:r>
            <a:r>
              <a:rPr lang="en-US" baseline="0" dirty="0" err="1" smtClean="0"/>
              <a:t>amounds</a:t>
            </a:r>
            <a:r>
              <a:rPr lang="en-US" baseline="0" dirty="0" smtClean="0"/>
              <a:t> and have huge profits or losses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8D9C9-4240-4E96-9ECB-E1CE5E989B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4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94F2E2-00E1-4E14-A0D0-719ACE77F5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C0FB1E-6021-4668-8B3A-64473C970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4F2E2-00E1-4E14-A0D0-719ACE77F5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C0FB1E-6021-4668-8B3A-64473C970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4F2E2-00E1-4E14-A0D0-719ACE77F5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C0FB1E-6021-4668-8B3A-64473C970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4F2E2-00E1-4E14-A0D0-719ACE77F5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C0FB1E-6021-4668-8B3A-64473C970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4F2E2-00E1-4E14-A0D0-719ACE77F5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C0FB1E-6021-4668-8B3A-64473C970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4F2E2-00E1-4E14-A0D0-719ACE77F5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C0FB1E-6021-4668-8B3A-64473C9705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4F2E2-00E1-4E14-A0D0-719ACE77F5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C0FB1E-6021-4668-8B3A-64473C9705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4F2E2-00E1-4E14-A0D0-719ACE77F5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C0FB1E-6021-4668-8B3A-64473C9705E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4F2E2-00E1-4E14-A0D0-719ACE77F5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C0FB1E-6021-4668-8B3A-64473C970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E94F2E2-00E1-4E14-A0D0-719ACE77F5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C0FB1E-6021-4668-8B3A-64473C9705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94F2E2-00E1-4E14-A0D0-719ACE77F5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C0FB1E-6021-4668-8B3A-64473C9705E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E94F2E2-00E1-4E14-A0D0-719ACE77F5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C0FB1E-6021-4668-8B3A-64473C9705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829761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/>
              <a:t>SCIENCE  &amp;</a:t>
            </a:r>
            <a:br>
              <a:rPr lang="en-US" sz="6000" dirty="0" smtClean="0"/>
            </a:br>
            <a:r>
              <a:rPr lang="en-US" sz="6000" dirty="0" smtClean="0"/>
              <a:t>ENGINEERING</a:t>
            </a:r>
            <a:br>
              <a:rPr lang="en-US" sz="6000" dirty="0" smtClean="0"/>
            </a:br>
            <a:r>
              <a:rPr lang="en-US" sz="6000" dirty="0" smtClean="0"/>
              <a:t>BUSINESS</a:t>
            </a:r>
            <a:br>
              <a:rPr lang="en-US" sz="6000" dirty="0" smtClean="0"/>
            </a:br>
            <a:r>
              <a:rPr lang="en-US" sz="6000" dirty="0" smtClean="0"/>
              <a:t>ASSOCIATION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95800"/>
            <a:ext cx="7772400" cy="925110"/>
          </a:xfrm>
        </p:spPr>
        <p:txBody>
          <a:bodyPr>
            <a:normAutofit/>
          </a:bodyPr>
          <a:lstStyle/>
          <a:p>
            <a:r>
              <a:rPr lang="en-US" dirty="0" smtClean="0"/>
              <a:t>General Body Meeting, 11/2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Euro Zone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Leaders of euro zone got together Oct 27 and agreed upon a package to fix the crisis by restoring banks and help borrowers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Still many holes, disastrous outcomes still possible including a Greece default, failure to bail out other nations, or money ultimately leaving Europe</a:t>
            </a:r>
          </a:p>
        </p:txBody>
      </p:sp>
    </p:spTree>
    <p:extLst>
      <p:ext uri="{BB962C8B-B14F-4D97-AF65-F5344CB8AC3E}">
        <p14:creationId xmlns:p14="http://schemas.microsoft.com/office/powerpoint/2010/main" val="276646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Recovery since rock bottom three years ago has stalled</a:t>
            </a:r>
          </a:p>
          <a:p>
            <a:endParaRPr lang="en-US" dirty="0" smtClean="0"/>
          </a:p>
          <a:p>
            <a:r>
              <a:rPr lang="en-US" dirty="0" smtClean="0"/>
              <a:t>Lack of jobs has resulted in poor demand for new office spaces/consumer spending locations</a:t>
            </a:r>
          </a:p>
          <a:p>
            <a:endParaRPr lang="en-US" dirty="0"/>
          </a:p>
          <a:p>
            <a:r>
              <a:rPr lang="en-US" dirty="0" smtClean="0"/>
              <a:t>Home prices barely rose in August, down 3% from last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7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9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Networking </a:t>
            </a:r>
            <a:r>
              <a:rPr lang="en-US" sz="2400" dirty="0" smtClean="0">
                <a:solidFill>
                  <a:srgbClr val="000000"/>
                </a:solidFill>
              </a:rPr>
              <a:t>Events</a:t>
            </a:r>
            <a:endParaRPr lang="en-US" dirty="0" smtClean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Info Sessions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</a:rPr>
              <a:t>Career Fair</a:t>
            </a:r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Follow Up 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</a:rPr>
              <a:t>Emails</a:t>
            </a:r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Social Media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Facebook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 err="1">
                <a:solidFill>
                  <a:srgbClr val="000000"/>
                </a:solidFill>
              </a:rPr>
              <a:t>Linkedin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6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30985" y="365760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3900" b="0" dirty="0">
                <a:solidFill>
                  <a:srgbClr val="000000"/>
                </a:solidFill>
              </a:rPr>
              <a:t>Networking Events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5762" y="1638777"/>
            <a:ext cx="4414838" cy="4614863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Preparation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Research Company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Possible positions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Possible career paths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Company Culture</a:t>
            </a:r>
            <a:endParaRPr lang="en-US" dirty="0"/>
          </a:p>
          <a:p>
            <a:pPr marL="113157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Purpose</a:t>
            </a:r>
            <a:endParaRPr lang="en-US" dirty="0"/>
          </a:p>
          <a:p>
            <a:pPr marL="113157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Core Values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Build list of questions    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188720"/>
            <a:ext cx="3330417" cy="209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3566160"/>
            <a:ext cx="3779044" cy="270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482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3900" dirty="0">
                <a:solidFill>
                  <a:srgbClr val="000000"/>
                </a:solidFill>
              </a:rPr>
              <a:t>Info Sessions 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8598" y="1640205"/>
            <a:ext cx="5976462" cy="5624989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Format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Presentation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Questions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Don't be that guy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Networking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Attire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Rule of Thumb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Dress a little nicer than the employer will be dressed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Better to be overdressed than under-dressed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000000"/>
              </a:solidFill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000000"/>
              </a:solidFill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3985464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3900" dirty="0">
                <a:solidFill>
                  <a:srgbClr val="000000"/>
                </a:solidFill>
              </a:rPr>
              <a:t>Career Fair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73004"/>
            <a:ext cx="7365682" cy="486918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Overwhelming?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200</a:t>
            </a:r>
            <a:r>
              <a:rPr lang="en-US" sz="2400" dirty="0">
                <a:solidFill>
                  <a:srgbClr val="000000"/>
                </a:solidFill>
              </a:rPr>
              <a:t>+ employers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Free Stuff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Come with a plan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List all companies that you wish to see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Plan path between booths to </a:t>
            </a:r>
            <a:r>
              <a:rPr lang="en-US" sz="2400" dirty="0" smtClean="0">
                <a:solidFill>
                  <a:srgbClr val="000000"/>
                </a:solidFill>
              </a:rPr>
              <a:t>not </a:t>
            </a:r>
            <a:r>
              <a:rPr lang="en-US" sz="2400" dirty="0">
                <a:solidFill>
                  <a:srgbClr val="000000"/>
                </a:solidFill>
              </a:rPr>
              <a:t>appear to wonder aimlessly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3931920"/>
            <a:ext cx="5226368" cy="283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27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885" y="1234440"/>
            <a:ext cx="3968115" cy="493776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Approaching a </a:t>
            </a:r>
            <a:r>
              <a:rPr lang="en-US" sz="2400" dirty="0" smtClean="0">
                <a:solidFill>
                  <a:srgbClr val="000000"/>
                </a:solidFill>
              </a:rPr>
              <a:t>table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Wait in line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Smile and handshake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Introduction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Name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Major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Job Interested In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Questions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Resume (not always)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Business Card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0" y="1554480"/>
            <a:ext cx="4572000" cy="32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3900" dirty="0">
                <a:solidFill>
                  <a:srgbClr val="000000"/>
                </a:solidFill>
              </a:rPr>
              <a:t>Career Fair</a:t>
            </a:r>
          </a:p>
        </p:txBody>
      </p:sp>
    </p:spTree>
    <p:extLst>
      <p:ext uri="{BB962C8B-B14F-4D97-AF65-F5344CB8AC3E}">
        <p14:creationId xmlns:p14="http://schemas.microsoft.com/office/powerpoint/2010/main" val="4022040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3900" dirty="0">
                <a:solidFill>
                  <a:srgbClr val="000000"/>
                </a:solidFill>
              </a:rPr>
              <a:t>Follow Up Emails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0057" y="1295400"/>
            <a:ext cx="8084343" cy="4939188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900" dirty="0">
                <a:solidFill>
                  <a:srgbClr val="000000"/>
                </a:solidFill>
              </a:rPr>
              <a:t>Dear Mr. Powers,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900" dirty="0">
                <a:solidFill>
                  <a:srgbClr val="000000"/>
                </a:solidFill>
              </a:rPr>
              <a:t>Thank you for allowing me the opportunity to apply to C&amp;G.  Just to let you know, I have submitted my application for the Co-op position (MFG00002645) for next fall, instead of the Summer Internship Program.  Cornell's Experience website did not allow me the chance to specify which position I was applying for.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900" dirty="0">
                <a:solidFill>
                  <a:srgbClr val="000000"/>
                </a:solidFill>
              </a:rPr>
              <a:t>Thanks again and hope to hear from you soon.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900" dirty="0">
                <a:solidFill>
                  <a:srgbClr val="000000"/>
                </a:solidFill>
              </a:rPr>
              <a:t>Sincerely,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900" dirty="0">
                <a:solidFill>
                  <a:srgbClr val="000000"/>
                </a:solidFill>
              </a:rPr>
              <a:t>Charlie Brown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900" dirty="0">
                <a:solidFill>
                  <a:srgbClr val="000000"/>
                </a:solidFill>
              </a:rPr>
              <a:t>Cornell Chemical Engineering, 2013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900" dirty="0">
                <a:solidFill>
                  <a:srgbClr val="000000"/>
                </a:solidFill>
              </a:rPr>
              <a:t>cb5@cornell.edu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900" dirty="0">
                <a:solidFill>
                  <a:srgbClr val="000000"/>
                </a:solidFill>
              </a:rPr>
              <a:t>111-222-3333</a:t>
            </a:r>
          </a:p>
        </p:txBody>
      </p:sp>
    </p:spTree>
    <p:extLst>
      <p:ext uri="{BB962C8B-B14F-4D97-AF65-F5344CB8AC3E}">
        <p14:creationId xmlns:p14="http://schemas.microsoft.com/office/powerpoint/2010/main" val="2875659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3900" dirty="0">
                <a:solidFill>
                  <a:srgbClr val="000000"/>
                </a:solidFill>
              </a:rPr>
              <a:t>Follow Up Emails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0057" y="1295400"/>
            <a:ext cx="4045743" cy="4939188"/>
          </a:xfrm>
        </p:spPr>
        <p:txBody>
          <a:bodyPr lIns="0" tIns="0" rIns="0" bIns="0">
            <a:normAutofit fontScale="92500"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Tips: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The obvious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Grammar and spelling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Structure</a:t>
            </a:r>
            <a:endParaRPr lang="en-US" dirty="0"/>
          </a:p>
          <a:p>
            <a:pPr marL="113157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Salutation</a:t>
            </a:r>
            <a:endParaRPr lang="en-US" dirty="0"/>
          </a:p>
          <a:p>
            <a:pPr marL="113157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Introduction</a:t>
            </a:r>
            <a:endParaRPr lang="en-US" dirty="0"/>
          </a:p>
          <a:p>
            <a:pPr marL="113157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Get to the point</a:t>
            </a:r>
            <a:endParaRPr lang="en-US" dirty="0"/>
          </a:p>
          <a:p>
            <a:pPr marL="113157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Thank you</a:t>
            </a:r>
            <a:endParaRPr lang="en-US" dirty="0"/>
          </a:p>
          <a:p>
            <a:pPr marL="113157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Email Signature</a:t>
            </a:r>
            <a:endParaRPr lang="en-US" dirty="0"/>
          </a:p>
          <a:p>
            <a:pPr marL="1543050" lvl="4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Full Name</a:t>
            </a:r>
            <a:endParaRPr lang="en-US" dirty="0"/>
          </a:p>
          <a:p>
            <a:pPr marL="1543050" lvl="4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Email</a:t>
            </a:r>
            <a:endParaRPr lang="en-US" dirty="0"/>
          </a:p>
          <a:p>
            <a:pPr marL="1543050" lvl="4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Major</a:t>
            </a:r>
            <a:endParaRPr lang="en-US" dirty="0"/>
          </a:p>
          <a:p>
            <a:pPr marL="1543050" lvl="4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School</a:t>
            </a:r>
            <a:endParaRPr lang="en-US" dirty="0"/>
          </a:p>
          <a:p>
            <a:pPr marL="1543050" lvl="4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Year</a:t>
            </a:r>
            <a:endParaRPr lang="en-US" dirty="0"/>
          </a:p>
          <a:p>
            <a:pPr marL="1543050" lvl="4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</a:rPr>
              <a:t>Phone </a:t>
            </a:r>
            <a:r>
              <a:rPr lang="en-US" sz="2400" dirty="0">
                <a:solidFill>
                  <a:srgbClr val="000000"/>
                </a:solidFill>
              </a:rPr>
              <a:t>Number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0" y="3429000"/>
            <a:ext cx="3200400" cy="30480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Charles Brett </a:t>
            </a:r>
            <a:r>
              <a:rPr lang="en-US" sz="2000" dirty="0" err="1">
                <a:solidFill>
                  <a:srgbClr val="000000"/>
                </a:solidFill>
              </a:rPr>
              <a:t>Provenzano</a:t>
            </a:r>
            <a:endParaRPr lang="en-US" sz="20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cbp45@cornell.edu</a:t>
            </a:r>
            <a:endParaRPr lang="en-US" sz="20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Chemical Engineering</a:t>
            </a:r>
            <a:endParaRPr lang="en-US" sz="20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Cornell University </a:t>
            </a:r>
            <a:endParaRPr lang="en-US" sz="20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Class of 2013</a:t>
            </a:r>
            <a:endParaRPr lang="en-US" sz="20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(713)817-8681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/>
          <a:lstStyle/>
          <a:p>
            <a:r>
              <a:rPr lang="en-US" dirty="0" smtClean="0"/>
              <a:t>Current Events</a:t>
            </a:r>
          </a:p>
          <a:p>
            <a:endParaRPr lang="en-US" dirty="0"/>
          </a:p>
          <a:p>
            <a:r>
              <a:rPr lang="en-US" dirty="0" smtClean="0"/>
              <a:t>Networking</a:t>
            </a:r>
          </a:p>
          <a:p>
            <a:endParaRPr lang="en-US" dirty="0"/>
          </a:p>
          <a:p>
            <a:r>
              <a:rPr lang="en-US" dirty="0" smtClean="0"/>
              <a:t>Stock Competition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58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3900" dirty="0">
                <a:solidFill>
                  <a:srgbClr val="000000"/>
                </a:solidFill>
              </a:rPr>
              <a:t>Follow Up Emails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247" y="1638777"/>
            <a:ext cx="5563553" cy="4627721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Non-obvious points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Always include a subject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Check junk mail for responses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Go easy on attachments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Ask for response at "your convenience"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 Do not use full caps</a:t>
            </a:r>
          </a:p>
        </p:txBody>
      </p:sp>
    </p:spTree>
    <p:extLst>
      <p:ext uri="{BB962C8B-B14F-4D97-AF65-F5344CB8AC3E}">
        <p14:creationId xmlns:p14="http://schemas.microsoft.com/office/powerpoint/2010/main" val="274460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3900" dirty="0">
                <a:solidFill>
                  <a:srgbClr val="000000"/>
                </a:solidFill>
                <a:latin typeface="+mn-lt"/>
              </a:rPr>
              <a:t>Follow Up Emails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445" y="914400"/>
            <a:ext cx="8692515" cy="6629400"/>
          </a:xfrm>
        </p:spPr>
        <p:txBody>
          <a:bodyPr lIns="0" tIns="0" rIns="0" bIns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Dear </a:t>
            </a:r>
            <a:r>
              <a:rPr lang="en-US" sz="1800" dirty="0" err="1">
                <a:solidFill>
                  <a:srgbClr val="000000"/>
                </a:solidFill>
              </a:rPr>
              <a:t>Hiren</a:t>
            </a:r>
            <a:r>
              <a:rPr lang="en-US" sz="1800" dirty="0">
                <a:solidFill>
                  <a:srgbClr val="000000"/>
                </a:solidFill>
              </a:rPr>
              <a:t> Shah,</a:t>
            </a:r>
            <a:endParaRPr 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I received your contact information from Cornell's online recruiting database, so I decided to write you a quick note about a mistake I made in my application.  While uploading my cover letter to the </a:t>
            </a:r>
            <a:r>
              <a:rPr lang="en-US" sz="1800" dirty="0">
                <a:solidFill>
                  <a:srgbClr val="222222"/>
                </a:solidFill>
              </a:rPr>
              <a:t>Exxon</a:t>
            </a:r>
            <a:r>
              <a:rPr lang="en-US" sz="1800" dirty="0">
                <a:solidFill>
                  <a:srgbClr val="000000"/>
                </a:solidFill>
              </a:rPr>
              <a:t> career site, I mistakenly uploaded the wrong cover letter.  I am very sorry for the mistake and hope it does not jeopardize the opportunity to apply for an internship at </a:t>
            </a:r>
            <a:r>
              <a:rPr lang="en-US" sz="1800" dirty="0">
                <a:solidFill>
                  <a:srgbClr val="222222"/>
                </a:solidFill>
              </a:rPr>
              <a:t>Exxon</a:t>
            </a:r>
            <a:r>
              <a:rPr lang="en-US" sz="1800" dirty="0">
                <a:solidFill>
                  <a:srgbClr val="000000"/>
                </a:solidFill>
              </a:rPr>
              <a:t> Mobil. </a:t>
            </a:r>
            <a:endParaRPr 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Please let me know how I can remove this cover letter from my already submitted application, or if any other opportunities exist to rectify this mishap.</a:t>
            </a:r>
            <a:endParaRPr 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Thanks,</a:t>
            </a:r>
            <a:endParaRPr 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Charles </a:t>
            </a:r>
            <a:r>
              <a:rPr lang="en-US" sz="1800" dirty="0" err="1">
                <a:solidFill>
                  <a:srgbClr val="000000"/>
                </a:solidFill>
              </a:rPr>
              <a:t>Provenzano</a:t>
            </a:r>
            <a:endParaRPr 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Cornell University</a:t>
            </a:r>
            <a:endParaRPr 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Chemical Engineering </a:t>
            </a:r>
            <a:endParaRPr 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Class of 2013</a:t>
            </a:r>
          </a:p>
        </p:txBody>
      </p:sp>
    </p:spTree>
    <p:extLst>
      <p:ext uri="{BB962C8B-B14F-4D97-AF65-F5344CB8AC3E}">
        <p14:creationId xmlns:p14="http://schemas.microsoft.com/office/powerpoint/2010/main" val="853706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18599" y="270034"/>
            <a:ext cx="8692515" cy="814388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3900" dirty="0">
                <a:solidFill>
                  <a:srgbClr val="000000"/>
                </a:solidFill>
              </a:rPr>
              <a:t>Social Media: Do not be that Guy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8599" y="1295400"/>
            <a:ext cx="8692515" cy="7102316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Facebook: Nothing Positive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1981200"/>
            <a:ext cx="5114925" cy="41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101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Connect with people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Upload Resume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Build "Network"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Add Cornell SEBA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+mn-lt"/>
              </a:rPr>
              <a:t>Social Media: Linkedin.com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1920240"/>
            <a:ext cx="2708910" cy="69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9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Competition!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4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Stock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by </a:t>
            </a:r>
            <a:r>
              <a:rPr lang="en-US" dirty="0" err="1" smtClean="0"/>
              <a:t>MarketWatch</a:t>
            </a:r>
            <a:r>
              <a:rPr lang="en-US" dirty="0" smtClean="0"/>
              <a:t> which is owned by Wall Street Journal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Provides great resources for company research</a:t>
            </a:r>
          </a:p>
        </p:txBody>
      </p:sp>
    </p:spTree>
    <p:extLst>
      <p:ext uri="{BB962C8B-B14F-4D97-AF65-F5344CB8AC3E}">
        <p14:creationId xmlns:p14="http://schemas.microsoft.com/office/powerpoint/2010/main" val="2108975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send these instructions out on email:</a:t>
            </a:r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dirty="0" smtClean="0"/>
              <a:t>)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vse</a:t>
            </a:r>
            <a:r>
              <a:rPr lang="en-US" dirty="0" smtClean="0"/>
              <a:t>” </a:t>
            </a:r>
            <a:r>
              <a:rPr lang="en-US" dirty="0" smtClean="0"/>
              <a:t>and </a:t>
            </a:r>
            <a:r>
              <a:rPr lang="en-US" dirty="0" smtClean="0"/>
              <a:t>find </a:t>
            </a:r>
            <a:r>
              <a:rPr lang="en-US" dirty="0" err="1" smtClean="0"/>
              <a:t>MarketWatch</a:t>
            </a:r>
            <a:endParaRPr lang="en-US" dirty="0" smtClean="0"/>
          </a:p>
          <a:p>
            <a:r>
              <a:rPr lang="en-US" dirty="0" smtClean="0"/>
              <a:t>2) click log in</a:t>
            </a:r>
          </a:p>
          <a:p>
            <a:r>
              <a:rPr lang="en-US" dirty="0" smtClean="0"/>
              <a:t>3) click register</a:t>
            </a:r>
          </a:p>
          <a:p>
            <a:r>
              <a:rPr lang="en-US" dirty="0" smtClean="0"/>
              <a:t>4) fill in your info</a:t>
            </a:r>
          </a:p>
          <a:p>
            <a:pPr lvl="1"/>
            <a:r>
              <a:rPr lang="en-US" dirty="0" smtClean="0"/>
              <a:t>Doesn’t really matter what your info is but might make it easier to figure out who’s who if you use your </a:t>
            </a:r>
            <a:r>
              <a:rPr lang="en-US" dirty="0" err="1" smtClean="0"/>
              <a:t>netid</a:t>
            </a:r>
            <a:endParaRPr lang="en-US" dirty="0" smtClean="0"/>
          </a:p>
          <a:p>
            <a:r>
              <a:rPr lang="en-US" dirty="0" smtClean="0"/>
              <a:t>5) get your confirmation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93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Our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6) go on marketwatch.com and click games</a:t>
            </a:r>
          </a:p>
          <a:p>
            <a:r>
              <a:rPr lang="en-US" dirty="0" smtClean="0"/>
              <a:t>7) click find a game</a:t>
            </a:r>
          </a:p>
          <a:p>
            <a:r>
              <a:rPr lang="en-US" dirty="0" smtClean="0"/>
              <a:t>8) type in </a:t>
            </a:r>
            <a:r>
              <a:rPr lang="en-US" dirty="0"/>
              <a:t>C</a:t>
            </a:r>
            <a:r>
              <a:rPr lang="en-US" dirty="0" smtClean="0"/>
              <a:t>ornell </a:t>
            </a:r>
            <a:r>
              <a:rPr lang="en-US" dirty="0" err="1"/>
              <a:t>S</a:t>
            </a:r>
            <a:r>
              <a:rPr lang="en-US" dirty="0" err="1" smtClean="0"/>
              <a:t>eba</a:t>
            </a:r>
            <a:endParaRPr lang="en-US" dirty="0"/>
          </a:p>
          <a:p>
            <a:pPr lvl="1"/>
            <a:r>
              <a:rPr lang="en-US" dirty="0" smtClean="0"/>
              <a:t>It’s case sensitive</a:t>
            </a:r>
          </a:p>
          <a:p>
            <a:r>
              <a:rPr lang="en-US" dirty="0" smtClean="0"/>
              <a:t>9) click the link for our game</a:t>
            </a:r>
          </a:p>
          <a:p>
            <a:r>
              <a:rPr lang="en-US" dirty="0" smtClean="0"/>
              <a:t>10) enter the password: SEBA_2011</a:t>
            </a:r>
          </a:p>
          <a:p>
            <a:pPr lvl="1"/>
            <a:r>
              <a:rPr lang="en-US" dirty="0" smtClean="0"/>
              <a:t>Case sensitive again</a:t>
            </a:r>
          </a:p>
        </p:txBody>
      </p:sp>
    </p:spTree>
    <p:extLst>
      <p:ext uri="{BB962C8B-B14F-4D97-AF65-F5344CB8AC3E}">
        <p14:creationId xmlns:p14="http://schemas.microsoft.com/office/powerpoint/2010/main" val="3660406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ends: 5/4/2012</a:t>
            </a:r>
          </a:p>
          <a:p>
            <a:r>
              <a:rPr lang="en-US" dirty="0" smtClean="0"/>
              <a:t>Starting balance: $100,000</a:t>
            </a:r>
          </a:p>
          <a:p>
            <a:r>
              <a:rPr lang="en-US" dirty="0" smtClean="0"/>
              <a:t>Commission: $10.00/trade</a:t>
            </a:r>
          </a:p>
          <a:p>
            <a:r>
              <a:rPr lang="en-US" dirty="0" smtClean="0"/>
              <a:t>Min/max purchase: $2.00/$500,000</a:t>
            </a:r>
          </a:p>
          <a:p>
            <a:r>
              <a:rPr lang="en-US" dirty="0" smtClean="0"/>
              <a:t>Portfolios are public</a:t>
            </a:r>
          </a:p>
          <a:p>
            <a:r>
              <a:rPr lang="en-US" dirty="0" smtClean="0"/>
              <a:t>Short selling is allowed</a:t>
            </a:r>
          </a:p>
          <a:p>
            <a:r>
              <a:rPr lang="en-US" dirty="0" smtClean="0"/>
              <a:t>Margin selling is not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29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MarketWatch</a:t>
            </a:r>
            <a:r>
              <a:rPr lang="en-US" dirty="0" smtClean="0"/>
              <a:t> and Wall Street Journal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Reuters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New York Times business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52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MarketWatch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Finance.yahoo.com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Need to know stock abbreviation</a:t>
            </a:r>
          </a:p>
        </p:txBody>
      </p:sp>
    </p:spTree>
    <p:extLst>
      <p:ext uri="{BB962C8B-B14F-4D97-AF65-F5344CB8AC3E}">
        <p14:creationId xmlns:p14="http://schemas.microsoft.com/office/powerpoint/2010/main" val="3481694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Investing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70% stock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30% mutual fund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Numbers aren’t exact just play around it’s a game after all</a:t>
            </a:r>
          </a:p>
        </p:txBody>
      </p:sp>
    </p:spTree>
    <p:extLst>
      <p:ext uri="{BB962C8B-B14F-4D97-AF65-F5344CB8AC3E}">
        <p14:creationId xmlns:p14="http://schemas.microsoft.com/office/powerpoint/2010/main" val="2043399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Investing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70% stock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30% mutual fund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Numbers aren’t exact just play around it’s a game after all</a:t>
            </a:r>
          </a:p>
        </p:txBody>
      </p:sp>
    </p:spTree>
    <p:extLst>
      <p:ext uri="{BB962C8B-B14F-4D97-AF65-F5344CB8AC3E}">
        <p14:creationId xmlns:p14="http://schemas.microsoft.com/office/powerpoint/2010/main" val="2712389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1433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38400"/>
            <a:ext cx="8059275" cy="28197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Market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94738"/>
            <a:ext cx="5410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Dow Jones Industrial Average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9973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last week’s growth negated by last few days</a:t>
            </a:r>
          </a:p>
          <a:p>
            <a:endParaRPr lang="en-US" dirty="0"/>
          </a:p>
          <a:p>
            <a:r>
              <a:rPr lang="en-US" dirty="0" smtClean="0"/>
              <a:t>S&amp;P500, NASDAQ also down significantly</a:t>
            </a:r>
          </a:p>
          <a:p>
            <a:endParaRPr lang="en-US" dirty="0"/>
          </a:p>
          <a:p>
            <a:r>
              <a:rPr lang="en-US" dirty="0" smtClean="0"/>
              <a:t>Investors have little faith in the stability of Greece and the euro zone crisis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0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Gaddafi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Muammar Gaddafi</a:t>
            </a:r>
          </a:p>
          <a:p>
            <a:pPr lvl="1"/>
            <a:r>
              <a:rPr lang="en-US" dirty="0" smtClean="0"/>
              <a:t>June 1942- October 20, 2011</a:t>
            </a:r>
          </a:p>
          <a:p>
            <a:pPr lvl="1"/>
            <a:endParaRPr lang="en-US" dirty="0"/>
          </a:p>
          <a:p>
            <a:r>
              <a:rPr lang="en-US" dirty="0" smtClean="0"/>
              <a:t>Accused of spending much of Libya’s natural resources and high gross domestic product on his family and elites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Libyan Civil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February 18, 2011 – October </a:t>
            </a:r>
            <a:r>
              <a:rPr lang="en-US" dirty="0" smtClean="0"/>
              <a:t>23, </a:t>
            </a:r>
            <a:r>
              <a:rPr lang="en-US" dirty="0" smtClean="0"/>
              <a:t>2011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Began with peaceful Arab Spring protests Benghazi then escalated</a:t>
            </a:r>
          </a:p>
          <a:p>
            <a:endParaRPr lang="en-US" dirty="0"/>
          </a:p>
          <a:p>
            <a:r>
              <a:rPr lang="en-US" dirty="0" smtClean="0"/>
              <a:t>Similar violence in </a:t>
            </a:r>
            <a:r>
              <a:rPr lang="en-US" dirty="0" err="1" smtClean="0"/>
              <a:t>Misrata</a:t>
            </a:r>
            <a:r>
              <a:rPr lang="en-US" dirty="0" smtClean="0"/>
              <a:t> and Tripoli sparked civil war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9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declares a no-fly zone over Libya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Gaddafi declares a ceasefire but a few hours later it is reported that the fighting continued</a:t>
            </a:r>
          </a:p>
          <a:p>
            <a:endParaRPr lang="en-US" dirty="0"/>
          </a:p>
          <a:p>
            <a:r>
              <a:rPr lang="en-US" dirty="0" smtClean="0"/>
              <a:t>NATO begins enforcing a blockade as US, French, British, and Italian air forces attack Libyan air and ground defense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3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October 17, 2011</a:t>
            </a:r>
          </a:p>
          <a:p>
            <a:pPr lvl="1"/>
            <a:r>
              <a:rPr lang="en-US" dirty="0" smtClean="0"/>
              <a:t>Rebels have officially expelled all Pro-Gaddafi forces</a:t>
            </a:r>
          </a:p>
          <a:p>
            <a:pPr lvl="1"/>
            <a:endParaRPr lang="en-US" dirty="0"/>
          </a:p>
          <a:p>
            <a:r>
              <a:rPr lang="en-US" dirty="0" smtClean="0"/>
              <a:t>October 20, 2011</a:t>
            </a:r>
          </a:p>
          <a:p>
            <a:pPr lvl="1"/>
            <a:r>
              <a:rPr lang="en-US" dirty="0" smtClean="0"/>
              <a:t>General Gaddafi is captured and killed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00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</TotalTime>
  <Words>765</Words>
  <Application>Microsoft Office PowerPoint</Application>
  <PresentationFormat>On-screen Show (4:3)</PresentationFormat>
  <Paragraphs>245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Concourse</vt:lpstr>
      <vt:lpstr>SCIENCE  &amp; ENGINEERING BUSINESS ASSOCIATION</vt:lpstr>
      <vt:lpstr>Meeting Agenda</vt:lpstr>
      <vt:lpstr>Current Events</vt:lpstr>
      <vt:lpstr>Stock Market</vt:lpstr>
      <vt:lpstr>Stock Market</vt:lpstr>
      <vt:lpstr>Gaddafi </vt:lpstr>
      <vt:lpstr>Libyan Civil War</vt:lpstr>
      <vt:lpstr>Intervention</vt:lpstr>
      <vt:lpstr>Closing</vt:lpstr>
      <vt:lpstr>Euro Zone rescue</vt:lpstr>
      <vt:lpstr>Real Estate</vt:lpstr>
      <vt:lpstr>Networking</vt:lpstr>
      <vt:lpstr>Table of Contents</vt:lpstr>
      <vt:lpstr>Networking Events</vt:lpstr>
      <vt:lpstr>Info Sessions </vt:lpstr>
      <vt:lpstr>Career Fair</vt:lpstr>
      <vt:lpstr>Career Fair</vt:lpstr>
      <vt:lpstr>Follow Up Emails</vt:lpstr>
      <vt:lpstr>Follow Up Emails</vt:lpstr>
      <vt:lpstr>Follow Up Emails</vt:lpstr>
      <vt:lpstr>Follow Up Emails</vt:lpstr>
      <vt:lpstr>Social Media: Do not be that Guy</vt:lpstr>
      <vt:lpstr>Social Media: Linkedin.com</vt:lpstr>
      <vt:lpstr>Stock Competition!</vt:lpstr>
      <vt:lpstr>Virtual Stock Exchange</vt:lpstr>
      <vt:lpstr>Signing Up</vt:lpstr>
      <vt:lpstr>Joining Our Game</vt:lpstr>
      <vt:lpstr>Game Info</vt:lpstr>
      <vt:lpstr>Investing Resources</vt:lpstr>
      <vt:lpstr>Price Quotes</vt:lpstr>
      <vt:lpstr>Basic Investing</vt:lpstr>
      <vt:lpstr>Basic Investing</vt:lpstr>
      <vt:lpstr>Questions?</vt:lpstr>
    </vt:vector>
  </TitlesOfParts>
  <Company>Genco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 &amp; ENGINEERING BUSINESS ASSOCIATION</dc:title>
  <dc:creator>Kyle</dc:creator>
  <cp:lastModifiedBy>Kyle</cp:lastModifiedBy>
  <cp:revision>21</cp:revision>
  <dcterms:created xsi:type="dcterms:W3CDTF">2011-11-02T04:28:04Z</dcterms:created>
  <dcterms:modified xsi:type="dcterms:W3CDTF">2011-11-02T06:24:15Z</dcterms:modified>
</cp:coreProperties>
</file>