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738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64245" autoAdjust="0"/>
  </p:normalViewPr>
  <p:slideViewPr>
    <p:cSldViewPr>
      <p:cViewPr>
        <p:scale>
          <a:sx n="50" d="100"/>
          <a:sy n="50" d="100"/>
        </p:scale>
        <p:origin x="-19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722E2-51A5-406E-B4D4-4338A0A2A1B7}" type="datetimeFigureOut">
              <a:rPr lang="en-US" smtClean="0"/>
              <a:t>9/28/2011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7634E-CDA9-471E-9384-1ABC52EC9A44}" type="slidenum">
              <a:rPr lang="en-US" smtClean="0"/>
              <a:t>‹#›</a:t>
            </a:fld>
            <a:endParaRPr lang="en-US"/>
          </a:p>
        </p:txBody>
      </p:sp>
    </p:spTree>
    <p:extLst>
      <p:ext uri="{BB962C8B-B14F-4D97-AF65-F5344CB8AC3E}">
        <p14:creationId xmlns:p14="http://schemas.microsoft.com/office/powerpoint/2010/main" val="411950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3 very general types of financial institutions, banks (bank of </a:t>
            </a:r>
            <a:r>
              <a:rPr lang="en-US" baseline="0" dirty="0" err="1" smtClean="0"/>
              <a:t>america</a:t>
            </a:r>
            <a:r>
              <a:rPr lang="en-US" baseline="0" dirty="0" smtClean="0"/>
              <a:t>, </a:t>
            </a:r>
            <a:r>
              <a:rPr lang="en-US" baseline="0" dirty="0" err="1" smtClean="0"/>
              <a:t>citi</a:t>
            </a:r>
            <a:r>
              <a:rPr lang="en-US" baseline="0" dirty="0" smtClean="0"/>
              <a:t>), brokers (Charles </a:t>
            </a:r>
            <a:r>
              <a:rPr lang="en-US" baseline="0" dirty="0" err="1" smtClean="0"/>
              <a:t>schwab</a:t>
            </a:r>
            <a:r>
              <a:rPr lang="en-US" baseline="0" dirty="0" smtClean="0"/>
              <a:t>, </a:t>
            </a:r>
            <a:r>
              <a:rPr lang="en-US" baseline="0" dirty="0" err="1" smtClean="0"/>
              <a:t>etrade</a:t>
            </a:r>
            <a:r>
              <a:rPr lang="en-US" baseline="0" dirty="0" smtClean="0"/>
              <a:t>), and investment banks (</a:t>
            </a:r>
            <a:r>
              <a:rPr lang="en-US" baseline="0" dirty="0" err="1" smtClean="0"/>
              <a:t>j.p.</a:t>
            </a:r>
            <a:r>
              <a:rPr lang="en-US" baseline="0" dirty="0" smtClean="0"/>
              <a:t> </a:t>
            </a:r>
            <a:r>
              <a:rPr lang="en-US" baseline="0" dirty="0" err="1" smtClean="0"/>
              <a:t>morgan</a:t>
            </a:r>
            <a:r>
              <a:rPr lang="en-US" baseline="0" dirty="0" smtClean="0"/>
              <a:t>, </a:t>
            </a:r>
            <a:r>
              <a:rPr lang="en-US" baseline="0" dirty="0" err="1" smtClean="0"/>
              <a:t>merill</a:t>
            </a:r>
            <a:r>
              <a:rPr lang="en-US" baseline="0" dirty="0" smtClean="0"/>
              <a:t> lynch). Many banks like bank of </a:t>
            </a:r>
            <a:r>
              <a:rPr lang="en-US" baseline="0" dirty="0" err="1" smtClean="0"/>
              <a:t>america</a:t>
            </a:r>
            <a:r>
              <a:rPr lang="en-US" baseline="0" dirty="0" smtClean="0"/>
              <a:t> offer brokerage services as well. We will be focusing on investment banks</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4</a:t>
            </a:fld>
            <a:endParaRPr lang="en-US"/>
          </a:p>
        </p:txBody>
      </p:sp>
    </p:spTree>
    <p:extLst>
      <p:ext uri="{BB962C8B-B14F-4D97-AF65-F5344CB8AC3E}">
        <p14:creationId xmlns:p14="http://schemas.microsoft.com/office/powerpoint/2010/main" val="115412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unemployment rate stood at 9.1 percent in July 2011. this is a little high and shows that while</a:t>
            </a:r>
            <a:r>
              <a:rPr lang="en-US" sz="1200" b="0" i="0" kern="1200" baseline="0" dirty="0" smtClean="0">
                <a:solidFill>
                  <a:schemeClr val="tx1"/>
                </a:solidFill>
                <a:effectLst/>
                <a:latin typeface="+mn-lt"/>
                <a:ea typeface="+mn-ea"/>
                <a:cs typeface="+mn-cs"/>
              </a:rPr>
              <a:t> GDP has grown consistently it could be that government spending has consistently increased rather than consumption because people are unemployed and not consuming</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14</a:t>
            </a:fld>
            <a:endParaRPr lang="en-US"/>
          </a:p>
        </p:txBody>
      </p:sp>
    </p:spTree>
    <p:extLst>
      <p:ext uri="{BB962C8B-B14F-4D97-AF65-F5344CB8AC3E}">
        <p14:creationId xmlns:p14="http://schemas.microsoft.com/office/powerpoint/2010/main" val="373287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15</a:t>
            </a:fld>
            <a:endParaRPr lang="en-US"/>
          </a:p>
        </p:txBody>
      </p:sp>
    </p:spTree>
    <p:extLst>
      <p:ext uri="{BB962C8B-B14F-4D97-AF65-F5344CB8AC3E}">
        <p14:creationId xmlns:p14="http://schemas.microsoft.com/office/powerpoint/2010/main" val="530675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S&amp;P decided</a:t>
            </a:r>
            <a:r>
              <a:rPr lang="en-US" baseline="0" dirty="0" smtClean="0"/>
              <a:t> that because the US nearly defaulted on all its loans over the summer that we were no longer a good investment. In other words that it’s not good to hold our debt anymore, so they lowered our credit rating. It doesn’t actually affect the economy besides expectations, which if you ever study economics you will find does have an affect but I won’t get into the boring details of it now.</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16</a:t>
            </a:fld>
            <a:endParaRPr lang="en-US"/>
          </a:p>
        </p:txBody>
      </p:sp>
    </p:spTree>
    <p:extLst>
      <p:ext uri="{BB962C8B-B14F-4D97-AF65-F5344CB8AC3E}">
        <p14:creationId xmlns:p14="http://schemas.microsoft.com/office/powerpoint/2010/main" val="15736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concern</a:t>
            </a:r>
            <a:r>
              <a:rPr lang="en-US" baseline="0" dirty="0" smtClean="0"/>
              <a:t> for most investment banks is arranging financing for corporations and governments through underwriting which we will go into more detail about next. Investment banks also provide trading services for individual clients and in fact they participate in trading themselves. They also handle asset management services which provide payment to bondholders.</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5</a:t>
            </a:fld>
            <a:endParaRPr lang="en-US"/>
          </a:p>
        </p:txBody>
      </p:sp>
    </p:spTree>
    <p:extLst>
      <p:ext uri="{BB962C8B-B14F-4D97-AF65-F5344CB8AC3E}">
        <p14:creationId xmlns:p14="http://schemas.microsoft.com/office/powerpoint/2010/main" val="18978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basically</a:t>
            </a:r>
            <a:r>
              <a:rPr lang="en-US" baseline="0" dirty="0" smtClean="0"/>
              <a:t> what happens is private corporations pay investment banks to assess them. Assessment could include anything from interviewing the CEO of the company to examining their earnings and recent growth. If the corporation is eligible based on the assessment the </a:t>
            </a:r>
            <a:r>
              <a:rPr lang="en-US" baseline="0" dirty="0" err="1" smtClean="0"/>
              <a:t>i.b</a:t>
            </a:r>
            <a:r>
              <a:rPr lang="en-US" baseline="0" dirty="0" smtClean="0"/>
              <a:t>. underwrites their securities (stocks, or bonds) meaning that if the investment bank cannot find enough investors to buy the securities, they will have to hold some securities themselves. So underwriting is kind of like an investment bank’s mark of confidence in a corporation/government</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6</a:t>
            </a:fld>
            <a:endParaRPr lang="en-US"/>
          </a:p>
        </p:txBody>
      </p:sp>
    </p:spTree>
    <p:extLst>
      <p:ext uri="{BB962C8B-B14F-4D97-AF65-F5344CB8AC3E}">
        <p14:creationId xmlns:p14="http://schemas.microsoft.com/office/powerpoint/2010/main" val="315914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 public offerings</a:t>
            </a:r>
            <a:r>
              <a:rPr lang="en-US" baseline="0" dirty="0" smtClean="0"/>
              <a:t> are essentially auctions where the company lists themselves in a market (</a:t>
            </a:r>
            <a:r>
              <a:rPr lang="en-US" baseline="0" dirty="0" err="1" smtClean="0"/>
              <a:t>nasdaq</a:t>
            </a:r>
            <a:r>
              <a:rPr lang="en-US" baseline="0" dirty="0" smtClean="0"/>
              <a:t>, </a:t>
            </a:r>
            <a:r>
              <a:rPr lang="en-US" baseline="0" dirty="0" err="1" smtClean="0"/>
              <a:t>nyse</a:t>
            </a:r>
            <a:r>
              <a:rPr lang="en-US" baseline="0" dirty="0" smtClean="0"/>
              <a:t>). People then buy the shares and basically bid the price up, similar to an auction. Some companies have initial public offerings without being assessed by an investment bank. A famous example is </a:t>
            </a:r>
            <a:r>
              <a:rPr lang="en-US" baseline="0" dirty="0" err="1" smtClean="0"/>
              <a:t>google</a:t>
            </a:r>
            <a:r>
              <a:rPr lang="en-US" baseline="0" dirty="0" smtClean="0"/>
              <a:t>, when </a:t>
            </a:r>
            <a:r>
              <a:rPr lang="en-US" baseline="0" dirty="0" err="1" smtClean="0"/>
              <a:t>google</a:t>
            </a:r>
            <a:r>
              <a:rPr lang="en-US" baseline="0" dirty="0" smtClean="0"/>
              <a:t> went public in 2004 they were so famous that people didn’t need an investment banks seal of approval to know the value of the securities. Google stock originally sold for $85 but today sells for $539</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7</a:t>
            </a:fld>
            <a:endParaRPr lang="en-US"/>
          </a:p>
        </p:txBody>
      </p:sp>
    </p:spTree>
    <p:extLst>
      <p:ext uri="{BB962C8B-B14F-4D97-AF65-F5344CB8AC3E}">
        <p14:creationId xmlns:p14="http://schemas.microsoft.com/office/powerpoint/2010/main" val="381162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keep track of stock prices is to check</a:t>
            </a:r>
            <a:r>
              <a:rPr lang="en-US" baseline="0" dirty="0" smtClean="0"/>
              <a:t> the internet and look at something like the standard and poor 500 or Dow Jones Industrial Average, which take a given package of stocks that span multiple industries and track their prices. I have to stress that stock prices, while they may be a good reference for how our economy is doing, are not a good indicator of how it will do.</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8</a:t>
            </a:fld>
            <a:endParaRPr lang="en-US"/>
          </a:p>
        </p:txBody>
      </p:sp>
    </p:spTree>
    <p:extLst>
      <p:ext uri="{BB962C8B-B14F-4D97-AF65-F5344CB8AC3E}">
        <p14:creationId xmlns:p14="http://schemas.microsoft.com/office/powerpoint/2010/main" val="1650283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Gross</a:t>
            </a:r>
            <a:r>
              <a:rPr lang="en-US" baseline="0" dirty="0" smtClean="0"/>
              <a:t> domestic product consists of four parts </a:t>
            </a:r>
            <a:r>
              <a:rPr lang="en-US" baseline="0" dirty="0" err="1" smtClean="0"/>
              <a:t>gdp</a:t>
            </a:r>
            <a:r>
              <a:rPr lang="en-US" baseline="0" dirty="0" smtClean="0"/>
              <a:t>=</a:t>
            </a:r>
            <a:r>
              <a:rPr lang="en-US" baseline="0" dirty="0" err="1" smtClean="0"/>
              <a:t>consumption+investment+government</a:t>
            </a:r>
            <a:r>
              <a:rPr lang="en-US" baseline="0" dirty="0" smtClean="0"/>
              <a:t> spending (which is really just more consumption)+net exports. It is the sum of all goods and services produced in the US. So why is the growth rate of </a:t>
            </a:r>
            <a:r>
              <a:rPr lang="en-US" baseline="0" dirty="0" err="1" smtClean="0"/>
              <a:t>gdp</a:t>
            </a:r>
            <a:r>
              <a:rPr lang="en-US" baseline="0" dirty="0" smtClean="0"/>
              <a:t> a good indicator? Because in recessions people spend less and GDP goes down, a high GDP growth rate implies that people are buying a lot goods and services and unafraid of the state of the economy.</a:t>
            </a:r>
          </a:p>
          <a:p>
            <a:r>
              <a:rPr lang="en-US" baseline="0" dirty="0" smtClean="0"/>
              <a:t>The unemployment rate is in a way another view of the GDP growth rate. High unemployment means low consumption which lowers GDP, so if you see the unemployment rate rising you can expect GDP to drop. Also it should be noted that the unemployment rate accounts for people who are actively seeking work, so somebody like a stay-at-home mom/dad would not be included in the unemployment rate, nor would a discouraged worker who looked for a job for approximately 10 months but can not find one.</a:t>
            </a:r>
          </a:p>
          <a:p>
            <a:r>
              <a:rPr lang="en-US" baseline="0" dirty="0" smtClean="0"/>
              <a:t>The inflation rate has an inverse relationship with unemployment. High unemployment means low inflation and low unemployment means high inflation.</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9</a:t>
            </a:fld>
            <a:endParaRPr lang="en-US"/>
          </a:p>
        </p:txBody>
      </p:sp>
    </p:spTree>
    <p:extLst>
      <p:ext uri="{BB962C8B-B14F-4D97-AF65-F5344CB8AC3E}">
        <p14:creationId xmlns:p14="http://schemas.microsoft.com/office/powerpoint/2010/main" val="384103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know about</a:t>
            </a:r>
            <a:r>
              <a:rPr lang="en-US" baseline="0" dirty="0" smtClean="0"/>
              <a:t> everybody else but when I started seeing things on the news about how investment banks were failing I was really confused</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10</a:t>
            </a:fld>
            <a:endParaRPr lang="en-US"/>
          </a:p>
        </p:txBody>
      </p:sp>
    </p:spTree>
    <p:extLst>
      <p:ext uri="{BB962C8B-B14F-4D97-AF65-F5344CB8AC3E}">
        <p14:creationId xmlns:p14="http://schemas.microsoft.com/office/powerpoint/2010/main" val="69307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 prime mortgages and easy credit had a cause and affect</a:t>
            </a:r>
            <a:r>
              <a:rPr lang="en-US" baseline="0" dirty="0" smtClean="0"/>
              <a:t> relationship. Traditionally banks have had to hold a minimum amount of risk to keep them from collapsing should there come a financial crisis. Several years before the financial collapse banks were deregulated on their risk minimums and thus began giving out loans very easily (hence easy credit) and calling the loans sub prime mortgages.  </a:t>
            </a:r>
            <a:r>
              <a:rPr lang="en-US" dirty="0" smtClean="0"/>
              <a:t>Sub prime mortgages were mortgages given by very</a:t>
            </a:r>
            <a:r>
              <a:rPr lang="en-US" baseline="0" dirty="0" smtClean="0"/>
              <a:t> small (occasionally local) banks </a:t>
            </a:r>
            <a:r>
              <a:rPr lang="en-US" dirty="0" smtClean="0"/>
              <a:t>to people who run</a:t>
            </a:r>
            <a:r>
              <a:rPr lang="en-US" baseline="0" dirty="0" smtClean="0"/>
              <a:t> a high risk of not paying back the loan. The small banks then sold the debt to bigger banks, and those to bigger banks. Eventually it reached some of the biggest banks in the US like AIG, Fannie Mae, and Bear Stearns. By the time the largest of these banks bought the debt it had been packaged and repackaged  so many times that larger banks didn’t know what they were buying. So when people started to default on their loans banks didn’t even know if they owned the loans or not. In fact some people built up debt and would then transfer that debt to things like credit cards and build up even MORE debt. Once people started defaulting on their loans banks started going out of business. People lost confidence in banks because nobody knew what bank owned the debt. And things just continued escalating until the government stepped in and bought </a:t>
            </a:r>
            <a:r>
              <a:rPr lang="en-US" baseline="0" dirty="0" err="1" smtClean="0"/>
              <a:t>fannie</a:t>
            </a:r>
            <a:r>
              <a:rPr lang="en-US" baseline="0" dirty="0" smtClean="0"/>
              <a:t> </a:t>
            </a:r>
            <a:r>
              <a:rPr lang="en-US" baseline="0" dirty="0" err="1" smtClean="0"/>
              <a:t>mae</a:t>
            </a:r>
            <a:r>
              <a:rPr lang="en-US" baseline="0" dirty="0" smtClean="0"/>
              <a:t> and some other companies were taken over by even LARGER banks.</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11</a:t>
            </a:fld>
            <a:endParaRPr lang="en-US"/>
          </a:p>
        </p:txBody>
      </p:sp>
    </p:spTree>
    <p:extLst>
      <p:ext uri="{BB962C8B-B14F-4D97-AF65-F5344CB8AC3E}">
        <p14:creationId xmlns:p14="http://schemas.microsoft.com/office/powerpoint/2010/main" val="3670111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Gross domestic product grew at an annual rate of 1.3 percent in the second quarter of 2011—the eighth quarter of positive growth in a row. Which is a good sign for the economy </a:t>
            </a:r>
            <a:endParaRPr lang="en-US" dirty="0"/>
          </a:p>
        </p:txBody>
      </p:sp>
      <p:sp>
        <p:nvSpPr>
          <p:cNvPr id="4" name="Slide Number Placeholder 3"/>
          <p:cNvSpPr>
            <a:spLocks noGrp="1"/>
          </p:cNvSpPr>
          <p:nvPr>
            <p:ph type="sldNum" sz="quarter" idx="10"/>
          </p:nvPr>
        </p:nvSpPr>
        <p:spPr/>
        <p:txBody>
          <a:bodyPr/>
          <a:lstStyle/>
          <a:p>
            <a:fld id="{4857634E-CDA9-471E-9384-1ABC52EC9A44}" type="slidenum">
              <a:rPr lang="en-US" smtClean="0"/>
              <a:t>13</a:t>
            </a:fld>
            <a:endParaRPr lang="en-US"/>
          </a:p>
        </p:txBody>
      </p:sp>
    </p:spTree>
    <p:extLst>
      <p:ext uri="{BB962C8B-B14F-4D97-AF65-F5344CB8AC3E}">
        <p14:creationId xmlns:p14="http://schemas.microsoft.com/office/powerpoint/2010/main" val="318762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CF01BC-3E90-43AD-B1A2-CC4D5CF409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EB7B46-32A9-4A89-A2F6-CC4A3F8BA704}" type="datetimeFigureOut">
              <a:rPr lang="en-US" smtClean="0"/>
              <a:t>9/28/2011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CF01BC-3E90-43AD-B1A2-CC4D5CF409D5}"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8EB7B46-32A9-4A89-A2F6-CC4A3F8BA704}" type="datetimeFigureOut">
              <a:rPr lang="en-US" smtClean="0"/>
              <a:t>9/28/2011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CF01BC-3E90-43AD-B1A2-CC4D5CF409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5200"/>
            <a:ext cx="7772400" cy="1828800"/>
          </a:xfrm>
        </p:spPr>
        <p:txBody>
          <a:bodyPr>
            <a:noAutofit/>
          </a:bodyPr>
          <a:lstStyle/>
          <a:p>
            <a:r>
              <a:rPr lang="en-US" sz="6000" dirty="0" smtClean="0">
                <a:solidFill>
                  <a:srgbClr val="FF6600"/>
                </a:solidFill>
              </a:rPr>
              <a:t>SCIENCE AND ENGINEERING BUSINESS ASSOCIATION</a:t>
            </a:r>
            <a:endParaRPr lang="en-US" sz="6000" dirty="0">
              <a:solidFill>
                <a:srgbClr val="FF6600"/>
              </a:solidFill>
            </a:endParaRPr>
          </a:p>
        </p:txBody>
      </p:sp>
    </p:spTree>
    <p:extLst>
      <p:ext uri="{BB962C8B-B14F-4D97-AF65-F5344CB8AC3E}">
        <p14:creationId xmlns:p14="http://schemas.microsoft.com/office/powerpoint/2010/main" val="3190650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2007 Financial Crisis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What exactly happened in 2007 that caused banks like Bear Stearns to fail?</a:t>
            </a:r>
          </a:p>
          <a:p>
            <a:endParaRPr lang="en-US" dirty="0"/>
          </a:p>
          <a:p>
            <a:endParaRPr lang="en-US" dirty="0" smtClean="0"/>
          </a:p>
        </p:txBody>
      </p:sp>
    </p:spTree>
    <p:extLst>
      <p:ext uri="{BB962C8B-B14F-4D97-AF65-F5344CB8AC3E}">
        <p14:creationId xmlns:p14="http://schemas.microsoft.com/office/powerpoint/2010/main" val="1376237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a:t>
            </a:r>
            <a:endParaRPr lang="en-US" dirty="0"/>
          </a:p>
        </p:txBody>
      </p:sp>
      <p:sp>
        <p:nvSpPr>
          <p:cNvPr id="3" name="Content Placeholder 2"/>
          <p:cNvSpPr>
            <a:spLocks noGrp="1"/>
          </p:cNvSpPr>
          <p:nvPr>
            <p:ph idx="1"/>
          </p:nvPr>
        </p:nvSpPr>
        <p:spPr/>
        <p:txBody>
          <a:bodyPr/>
          <a:lstStyle/>
          <a:p>
            <a:r>
              <a:rPr lang="en-US" dirty="0" smtClean="0"/>
              <a:t>Sub-prime mortgages</a:t>
            </a:r>
          </a:p>
          <a:p>
            <a:endParaRPr lang="en-US" dirty="0"/>
          </a:p>
          <a:p>
            <a:endParaRPr lang="en-US" dirty="0" smtClean="0"/>
          </a:p>
          <a:p>
            <a:endParaRPr lang="en-US" dirty="0"/>
          </a:p>
          <a:p>
            <a:r>
              <a:rPr lang="en-US" dirty="0" smtClean="0"/>
              <a:t>Easy credit</a:t>
            </a:r>
          </a:p>
        </p:txBody>
      </p:sp>
    </p:spTree>
    <p:extLst>
      <p:ext uri="{BB962C8B-B14F-4D97-AF65-F5344CB8AC3E}">
        <p14:creationId xmlns:p14="http://schemas.microsoft.com/office/powerpoint/2010/main" val="3904220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Market </a:t>
            </a:r>
            <a:r>
              <a:rPr lang="en-US" dirty="0"/>
              <a:t>T</a:t>
            </a:r>
            <a:r>
              <a:rPr lang="en-US" dirty="0" smtClean="0"/>
              <a:t>oday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What is the state of the US economy?</a:t>
            </a:r>
            <a:endParaRPr lang="en-US" dirty="0"/>
          </a:p>
        </p:txBody>
      </p:sp>
    </p:spTree>
    <p:extLst>
      <p:ext uri="{BB962C8B-B14F-4D97-AF65-F5344CB8AC3E}">
        <p14:creationId xmlns:p14="http://schemas.microsoft.com/office/powerpoint/2010/main" val="265118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a:t>
            </a:r>
            <a:endParaRPr lang="en-US" dirty="0"/>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3238" y="620820"/>
            <a:ext cx="8183562" cy="400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066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Unemployment</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3238" y="626286"/>
            <a:ext cx="8183562" cy="3995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32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Price Index</a:t>
            </a:r>
            <a:endParaRPr lang="en-US" dirty="0"/>
          </a:p>
        </p:txBody>
      </p:sp>
      <p:sp>
        <p:nvSpPr>
          <p:cNvPr id="3" name="Content Placeholder 2"/>
          <p:cNvSpPr>
            <a:spLocks noGrp="1"/>
          </p:cNvSpPr>
          <p:nvPr>
            <p:ph idx="1"/>
          </p:nvPr>
        </p:nvSpPr>
        <p:spPr/>
        <p:txBody>
          <a:bodyPr/>
          <a:lstStyle/>
          <a:p>
            <a:r>
              <a:rPr lang="en-US" dirty="0" smtClean="0"/>
              <a:t>.4% </a:t>
            </a:r>
          </a:p>
          <a:p>
            <a:endParaRPr lang="en-US" dirty="0"/>
          </a:p>
          <a:p>
            <a:endParaRPr lang="en-US" dirty="0" smtClean="0"/>
          </a:p>
          <a:p>
            <a:r>
              <a:rPr lang="en-US" dirty="0" smtClean="0"/>
              <a:t>Low because of the inverse relationship with unemployment</a:t>
            </a:r>
            <a:endParaRPr lang="en-US" dirty="0"/>
          </a:p>
        </p:txBody>
      </p:sp>
    </p:spTree>
    <p:extLst>
      <p:ext uri="{BB962C8B-B14F-4D97-AF65-F5344CB8AC3E}">
        <p14:creationId xmlns:p14="http://schemas.microsoft.com/office/powerpoint/2010/main" val="267106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Rating</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r>
              <a:rPr lang="en-US" dirty="0" smtClean="0"/>
              <a:t>US credit rating recently dropped from AAA to AA+</a:t>
            </a:r>
            <a:endParaRPr lang="en-US" dirty="0"/>
          </a:p>
        </p:txBody>
      </p:sp>
    </p:spTree>
    <p:extLst>
      <p:ext uri="{BB962C8B-B14F-4D97-AF65-F5344CB8AC3E}">
        <p14:creationId xmlns:p14="http://schemas.microsoft.com/office/powerpoint/2010/main" val="3616360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smtClean="0">
                <a:solidFill>
                  <a:srgbClr val="FF6600"/>
                </a:solidFill>
              </a:rPr>
              <a:t>Interview Questions</a:t>
            </a:r>
            <a:endParaRPr lang="en-US" sz="5000" dirty="0">
              <a:solidFill>
                <a:srgbClr val="FF66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5802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 Questions</a:t>
            </a:r>
            <a:endParaRPr lang="en-US" dirty="0"/>
          </a:p>
        </p:txBody>
      </p:sp>
      <p:sp>
        <p:nvSpPr>
          <p:cNvPr id="3" name="Content Placeholder 2"/>
          <p:cNvSpPr>
            <a:spLocks noGrp="1"/>
          </p:cNvSpPr>
          <p:nvPr>
            <p:ph idx="1"/>
          </p:nvPr>
        </p:nvSpPr>
        <p:spPr>
          <a:xfrm>
            <a:off x="533400" y="1981200"/>
            <a:ext cx="8229600" cy="4525963"/>
          </a:xfrm>
        </p:spPr>
        <p:txBody>
          <a:bodyPr/>
          <a:lstStyle/>
          <a:p>
            <a:r>
              <a:rPr lang="en-US" dirty="0" smtClean="0"/>
              <a:t>Critical thinking</a:t>
            </a:r>
          </a:p>
          <a:p>
            <a:r>
              <a:rPr lang="en-US" dirty="0" smtClean="0"/>
              <a:t>Behavioral</a:t>
            </a:r>
          </a:p>
          <a:p>
            <a:r>
              <a:rPr lang="en-US" dirty="0" smtClean="0"/>
              <a:t>Technical</a:t>
            </a:r>
          </a:p>
          <a:p>
            <a:r>
              <a:rPr lang="en-US" dirty="0" smtClean="0"/>
              <a:t>Resume</a:t>
            </a:r>
            <a:endParaRPr lang="en-US" dirty="0"/>
          </a:p>
        </p:txBody>
      </p:sp>
      <p:pic>
        <p:nvPicPr>
          <p:cNvPr id="17410" name="Picture 2" descr="http://amizadevirtual.com.br/wp-content/uploads/mvbthumbs/img_180_the-social-network-intern-interview-cut-avi.jpg"/>
          <p:cNvPicPr>
            <a:picLocks noChangeAspect="1" noChangeArrowheads="1"/>
          </p:cNvPicPr>
          <p:nvPr/>
        </p:nvPicPr>
        <p:blipFill>
          <a:blip r:embed="rId2" cstate="print">
            <a:lum bright="30000"/>
          </a:blip>
          <a:srcRect t="22222" b="22222"/>
          <a:stretch>
            <a:fillRect/>
          </a:stretch>
        </p:blipFill>
        <p:spPr bwMode="auto">
          <a:xfrm>
            <a:off x="3962400" y="2209800"/>
            <a:ext cx="4892040" cy="2038350"/>
          </a:xfrm>
          <a:prstGeom prst="rect">
            <a:avLst/>
          </a:prstGeom>
          <a:noFill/>
        </p:spPr>
      </p:pic>
    </p:spTree>
    <p:extLst>
      <p:ext uri="{BB962C8B-B14F-4D97-AF65-F5344CB8AC3E}">
        <p14:creationId xmlns:p14="http://schemas.microsoft.com/office/powerpoint/2010/main" val="1771257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Thinking Questions</a:t>
            </a:r>
            <a:endParaRPr lang="en-US" dirty="0"/>
          </a:p>
        </p:txBody>
      </p:sp>
      <p:sp>
        <p:nvSpPr>
          <p:cNvPr id="3" name="Content Placeholder 2"/>
          <p:cNvSpPr>
            <a:spLocks noGrp="1"/>
          </p:cNvSpPr>
          <p:nvPr>
            <p:ph idx="1"/>
          </p:nvPr>
        </p:nvSpPr>
        <p:spPr/>
        <p:txBody>
          <a:bodyPr/>
          <a:lstStyle/>
          <a:p>
            <a:r>
              <a:rPr lang="en-US" dirty="0" smtClean="0"/>
              <a:t>Strategy</a:t>
            </a:r>
          </a:p>
          <a:p>
            <a:pPr lvl="1"/>
            <a:r>
              <a:rPr lang="en-US" dirty="0" smtClean="0"/>
              <a:t>Gather information, question details, make assumptions</a:t>
            </a:r>
          </a:p>
          <a:p>
            <a:pPr lvl="1"/>
            <a:r>
              <a:rPr lang="en-US" dirty="0" smtClean="0"/>
              <a:t>Prioritize details and evaluate</a:t>
            </a:r>
          </a:p>
          <a:p>
            <a:pPr lvl="1"/>
            <a:r>
              <a:rPr lang="en-US" dirty="0" smtClean="0"/>
              <a:t>Weigh reliability of solution</a:t>
            </a:r>
            <a:endParaRPr lang="en-US" dirty="0"/>
          </a:p>
        </p:txBody>
      </p:sp>
    </p:spTree>
    <p:extLst>
      <p:ext uri="{BB962C8B-B14F-4D97-AF65-F5344CB8AC3E}">
        <p14:creationId xmlns:p14="http://schemas.microsoft.com/office/powerpoint/2010/main" val="335667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smtClean="0">
                <a:solidFill>
                  <a:srgbClr val="FF6600"/>
                </a:solidFill>
              </a:rPr>
              <a:t>The US Economy</a:t>
            </a:r>
            <a:endParaRPr lang="en-US" sz="5000" dirty="0">
              <a:solidFill>
                <a:srgbClr val="FF66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9990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Thinking Questions</a:t>
            </a:r>
            <a:endParaRPr lang="en-US" dirty="0"/>
          </a:p>
        </p:txBody>
      </p:sp>
      <p:sp>
        <p:nvSpPr>
          <p:cNvPr id="3" name="Content Placeholder 2"/>
          <p:cNvSpPr>
            <a:spLocks noGrp="1"/>
          </p:cNvSpPr>
          <p:nvPr>
            <p:ph idx="1"/>
          </p:nvPr>
        </p:nvSpPr>
        <p:spPr>
          <a:xfrm>
            <a:off x="457200" y="762000"/>
            <a:ext cx="8229600" cy="2514600"/>
          </a:xfrm>
        </p:spPr>
        <p:txBody>
          <a:bodyPr>
            <a:normAutofit/>
          </a:bodyPr>
          <a:lstStyle/>
          <a:p>
            <a:pPr>
              <a:buNone/>
            </a:pPr>
            <a:r>
              <a:rPr lang="en-US" dirty="0" smtClean="0"/>
              <a:t>	There is a pond with many lily pads.  On day one, half the lily pads are removed.  On day two, half of the remaining lily pads were removed.  How many days will it take for all of the lily pads to be removed?</a:t>
            </a:r>
            <a:endParaRPr lang="en-US" dirty="0"/>
          </a:p>
        </p:txBody>
      </p:sp>
      <p:pic>
        <p:nvPicPr>
          <p:cNvPr id="6146" name="Picture 2" descr="http://www.townepond.net/images/LilyPads2.jpg"/>
          <p:cNvPicPr>
            <a:picLocks noChangeAspect="1" noChangeArrowheads="1"/>
          </p:cNvPicPr>
          <p:nvPr/>
        </p:nvPicPr>
        <p:blipFill>
          <a:blip r:embed="rId2" cstate="print"/>
          <a:srcRect/>
          <a:stretch>
            <a:fillRect/>
          </a:stretch>
        </p:blipFill>
        <p:spPr bwMode="auto">
          <a:xfrm>
            <a:off x="2857500" y="3276600"/>
            <a:ext cx="3886200" cy="2007870"/>
          </a:xfrm>
          <a:prstGeom prst="rect">
            <a:avLst/>
          </a:prstGeom>
          <a:noFill/>
        </p:spPr>
      </p:pic>
    </p:spTree>
    <p:extLst>
      <p:ext uri="{BB962C8B-B14F-4D97-AF65-F5344CB8AC3E}">
        <p14:creationId xmlns:p14="http://schemas.microsoft.com/office/powerpoint/2010/main" val="2216660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Thinking Questions</a:t>
            </a:r>
            <a:endParaRPr lang="en-US" dirty="0"/>
          </a:p>
        </p:txBody>
      </p:sp>
      <p:sp>
        <p:nvSpPr>
          <p:cNvPr id="3" name="Content Placeholder 2"/>
          <p:cNvSpPr>
            <a:spLocks noGrp="1"/>
          </p:cNvSpPr>
          <p:nvPr>
            <p:ph idx="1"/>
          </p:nvPr>
        </p:nvSpPr>
        <p:spPr>
          <a:xfrm>
            <a:off x="515112" y="838200"/>
            <a:ext cx="8229600" cy="1143000"/>
          </a:xfrm>
        </p:spPr>
        <p:txBody>
          <a:bodyPr>
            <a:normAutofit fontScale="92500"/>
          </a:bodyPr>
          <a:lstStyle/>
          <a:p>
            <a:r>
              <a:rPr lang="en-US" dirty="0" smtClean="0"/>
              <a:t>How many gallons of paint are used to paint homes in the United States on a yearly basis?</a:t>
            </a:r>
            <a:endParaRPr lang="en-US" dirty="0"/>
          </a:p>
        </p:txBody>
      </p:sp>
      <p:sp>
        <p:nvSpPr>
          <p:cNvPr id="4" name="Content Placeholder 2"/>
          <p:cNvSpPr txBox="1">
            <a:spLocks/>
          </p:cNvSpPr>
          <p:nvPr/>
        </p:nvSpPr>
        <p:spPr>
          <a:xfrm>
            <a:off x="381000" y="1981200"/>
            <a:ext cx="8382000" cy="3352800"/>
          </a:xfrm>
          <a:prstGeom prst="rect">
            <a:avLst/>
          </a:prstGeom>
        </p:spPr>
        <p:txBody>
          <a:bodyPr vert="horz" lIns="91440" tIns="45720" rIns="91440" bIns="45720" rtlCol="0">
            <a:normAutofit fontScale="70000" lnSpcReduction="20000"/>
          </a:bodyPr>
          <a:lstStyle/>
          <a:p>
            <a:pPr marL="742950" lvl="1"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Gather information, question details, make assumptions</a:t>
            </a:r>
          </a:p>
          <a:p>
            <a:pPr marL="1200150" lvl="2" indent="-285750">
              <a:spcBef>
                <a:spcPct val="20000"/>
              </a:spcBef>
              <a:buFont typeface="Arial" pitchFamily="34" charset="0"/>
              <a:buChar char="–"/>
            </a:pPr>
            <a:r>
              <a:rPr lang="en-US" sz="2800" dirty="0" smtClean="0"/>
              <a:t>Assumptions: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1657350" lvl="3" indent="-285750">
              <a:spcBef>
                <a:spcPct val="20000"/>
              </a:spcBef>
              <a:buFont typeface="Arial" pitchFamily="34" charset="0"/>
              <a:buChar char="–"/>
            </a:pPr>
            <a:r>
              <a:rPr lang="en-US" sz="2800" dirty="0" smtClean="0"/>
              <a:t>How many homes are built per year?</a:t>
            </a:r>
          </a:p>
          <a:p>
            <a:pPr marL="1657350" lvl="3"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How</a:t>
            </a:r>
            <a:r>
              <a:rPr kumimoji="0" lang="en-US" sz="2800" b="0" i="0" u="none" strike="noStrike" kern="1200" cap="none" spc="0" normalizeH="0" noProof="0" dirty="0" smtClean="0">
                <a:ln>
                  <a:noFill/>
                </a:ln>
                <a:solidFill>
                  <a:schemeClr val="tx1"/>
                </a:solidFill>
                <a:effectLst/>
                <a:uLnTx/>
                <a:uFillTx/>
                <a:latin typeface="+mn-lt"/>
                <a:ea typeface="+mn-ea"/>
                <a:cs typeface="+mn-cs"/>
              </a:rPr>
              <a:t> many homes repaint their ceilings per year?</a:t>
            </a:r>
          </a:p>
          <a:p>
            <a:pPr marL="1657350" lvl="3" indent="-285750">
              <a:spcBef>
                <a:spcPct val="20000"/>
              </a:spcBef>
              <a:buFont typeface="Arial" pitchFamily="34" charset="0"/>
              <a:buChar char="–"/>
            </a:pPr>
            <a:r>
              <a:rPr lang="en-US" sz="2800" baseline="0" dirty="0" smtClean="0"/>
              <a:t>How</a:t>
            </a:r>
            <a:r>
              <a:rPr lang="en-US" sz="2800" dirty="0" smtClean="0"/>
              <a:t> many square feet are in an average home?</a:t>
            </a:r>
          </a:p>
          <a:p>
            <a:pPr marL="1657350" lvl="3"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How</a:t>
            </a:r>
            <a:r>
              <a:rPr kumimoji="0" lang="en-US" sz="2800" b="0" i="0" u="none" strike="noStrike" kern="1200" cap="none" spc="0" normalizeH="0" noProof="0" dirty="0" smtClean="0">
                <a:ln>
                  <a:noFill/>
                </a:ln>
                <a:solidFill>
                  <a:schemeClr val="tx1"/>
                </a:solidFill>
                <a:effectLst/>
                <a:uLnTx/>
                <a:uFillTx/>
                <a:latin typeface="+mn-lt"/>
                <a:ea typeface="+mn-ea"/>
                <a:cs typeface="+mn-cs"/>
              </a:rPr>
              <a:t> many square feet can one gallon of paint cover?</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Prioritize details and evaluate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Weigh reliability of solution</a:t>
            </a:r>
          </a:p>
          <a:p>
            <a:pPr marL="1200150" lvl="2" indent="-285750">
              <a:spcBef>
                <a:spcPct val="20000"/>
              </a:spcBef>
              <a:buFont typeface="Arial" pitchFamily="34" charset="0"/>
              <a:buChar char="–"/>
            </a:pPr>
            <a:r>
              <a:rPr lang="en-US" sz="2800" dirty="0" smtClean="0"/>
              <a:t>Depends on housing market.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26457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Thinking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Mathematics/Quantitative skills</a:t>
            </a:r>
          </a:p>
          <a:p>
            <a:pPr lvl="1"/>
            <a:r>
              <a:rPr lang="en-US" dirty="0" smtClean="0"/>
              <a:t>Multiplication</a:t>
            </a:r>
          </a:p>
          <a:p>
            <a:pPr lvl="2"/>
            <a:r>
              <a:rPr lang="en-US" dirty="0" smtClean="0"/>
              <a:t>38*33</a:t>
            </a:r>
          </a:p>
          <a:p>
            <a:pPr lvl="3">
              <a:buNone/>
            </a:pPr>
            <a:r>
              <a:rPr lang="en-US" dirty="0" smtClean="0"/>
              <a:t>=38*30+38*3=1140+114=1254</a:t>
            </a:r>
          </a:p>
          <a:p>
            <a:pPr lvl="1"/>
            <a:r>
              <a:rPr lang="en-US" dirty="0" smtClean="0"/>
              <a:t>Geometry</a:t>
            </a:r>
          </a:p>
          <a:p>
            <a:pPr lvl="2"/>
            <a:r>
              <a:rPr lang="en-US" b="1" dirty="0"/>
              <a:t>There is a square of side 6cm . A circle is inscribed inside the square. Find the ratio of the area of circle to square</a:t>
            </a:r>
            <a:r>
              <a:rPr lang="en-US" b="1" dirty="0" smtClean="0"/>
              <a:t>.</a:t>
            </a:r>
          </a:p>
          <a:p>
            <a:pPr lvl="3"/>
            <a:r>
              <a:rPr lang="en-US" b="1" dirty="0" smtClean="0"/>
              <a:t>Answer: (9*Pi/36)</a:t>
            </a:r>
          </a:p>
          <a:p>
            <a:pPr lvl="2"/>
            <a:r>
              <a:rPr lang="en-US" b="1" dirty="0" smtClean="0"/>
              <a:t>There is a cube made of smaller unit cubes.  This cube is 10x10x10 of these unit cubes.  Remove the unit cubes from the outer surface. How many cubes were removed?</a:t>
            </a:r>
          </a:p>
          <a:p>
            <a:pPr lvl="3"/>
            <a:r>
              <a:rPr lang="en-US" b="1" dirty="0" smtClean="0"/>
              <a:t>Answer:10x10x10-8x8x8=1000-512=488</a:t>
            </a:r>
          </a:p>
          <a:p>
            <a:pPr lvl="2"/>
            <a:endParaRPr lang="en-US" dirty="0"/>
          </a:p>
        </p:txBody>
      </p:sp>
    </p:spTree>
    <p:extLst>
      <p:ext uri="{BB962C8B-B14F-4D97-AF65-F5344CB8AC3E}">
        <p14:creationId xmlns:p14="http://schemas.microsoft.com/office/powerpoint/2010/main" val="339023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p:cTn id="5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Questions</a:t>
            </a:r>
            <a:endParaRPr lang="en-US" dirty="0"/>
          </a:p>
        </p:txBody>
      </p:sp>
      <p:sp>
        <p:nvSpPr>
          <p:cNvPr id="3" name="Content Placeholder 2"/>
          <p:cNvSpPr>
            <a:spLocks noGrp="1"/>
          </p:cNvSpPr>
          <p:nvPr>
            <p:ph idx="1"/>
          </p:nvPr>
        </p:nvSpPr>
        <p:spPr/>
        <p:txBody>
          <a:bodyPr>
            <a:normAutofit/>
          </a:bodyPr>
          <a:lstStyle/>
          <a:p>
            <a:r>
              <a:rPr lang="en-US" dirty="0" smtClean="0"/>
              <a:t>Ask how you have or would respond to a particular situation.</a:t>
            </a:r>
          </a:p>
          <a:p>
            <a:r>
              <a:rPr lang="en-US" dirty="0" smtClean="0"/>
              <a:t>Notes:</a:t>
            </a:r>
          </a:p>
          <a:p>
            <a:pPr lvl="1"/>
            <a:r>
              <a:rPr lang="en-US" dirty="0" smtClean="0"/>
              <a:t>Make decisions</a:t>
            </a:r>
          </a:p>
          <a:p>
            <a:pPr lvl="1"/>
            <a:r>
              <a:rPr lang="en-US" dirty="0" smtClean="0"/>
              <a:t>Deliberate (well thought out) Actions</a:t>
            </a:r>
          </a:p>
          <a:p>
            <a:pPr lvl="1"/>
            <a:r>
              <a:rPr lang="en-US" dirty="0" smtClean="0"/>
              <a:t>Review results of action</a:t>
            </a:r>
          </a:p>
          <a:p>
            <a:pPr lvl="2"/>
            <a:r>
              <a:rPr lang="en-US" dirty="0" smtClean="0"/>
              <a:t>Were you successful? How could you have been more successful?</a:t>
            </a:r>
          </a:p>
          <a:p>
            <a:pPr lvl="1"/>
            <a:r>
              <a:rPr lang="en-US" dirty="0" smtClean="0"/>
              <a:t>Keywords:</a:t>
            </a:r>
          </a:p>
          <a:p>
            <a:pPr lvl="2"/>
            <a:r>
              <a:rPr lang="en-US" dirty="0" smtClean="0"/>
              <a:t>Opportunity, never failure</a:t>
            </a:r>
          </a:p>
          <a:p>
            <a:pPr lvl="2"/>
            <a:endParaRPr lang="en-US" dirty="0" smtClean="0"/>
          </a:p>
          <a:p>
            <a:pPr lvl="1"/>
            <a:endParaRPr lang="en-US" dirty="0"/>
          </a:p>
        </p:txBody>
      </p:sp>
    </p:spTree>
    <p:extLst>
      <p:ext uri="{BB962C8B-B14F-4D97-AF65-F5344CB8AC3E}">
        <p14:creationId xmlns:p14="http://schemas.microsoft.com/office/powerpoint/2010/main" val="329303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4" end="4"/>
                                            </p:txEl>
                                          </p:spTgt>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9"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0" dur="10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6"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7" dur="1000"/>
                                        <p:tgtEl>
                                          <p:spTgt spid="3">
                                            <p:txEl>
                                              <p:pRg st="6" end="6"/>
                                            </p:txEl>
                                          </p:spTgt>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1"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Questions</a:t>
            </a:r>
            <a:endParaRPr lang="en-US" dirty="0"/>
          </a:p>
        </p:txBody>
      </p:sp>
      <p:sp>
        <p:nvSpPr>
          <p:cNvPr id="3" name="Content Placeholder 2"/>
          <p:cNvSpPr>
            <a:spLocks noGrp="1"/>
          </p:cNvSpPr>
          <p:nvPr>
            <p:ph idx="1"/>
          </p:nvPr>
        </p:nvSpPr>
        <p:spPr/>
        <p:txBody>
          <a:bodyPr>
            <a:normAutofit fontScale="92500"/>
          </a:bodyPr>
          <a:lstStyle/>
          <a:p>
            <a:r>
              <a:rPr lang="en-US" dirty="0" smtClean="0"/>
              <a:t>Have you helped someone else accomplish a goal?</a:t>
            </a:r>
          </a:p>
          <a:p>
            <a:r>
              <a:rPr lang="en-US" dirty="0" smtClean="0"/>
              <a:t>Answering the question:</a:t>
            </a:r>
          </a:p>
          <a:p>
            <a:pPr lvl="1"/>
            <a:r>
              <a:rPr lang="en-US" dirty="0" smtClean="0"/>
              <a:t>How did you identify that they could use your help?</a:t>
            </a:r>
          </a:p>
          <a:p>
            <a:pPr lvl="1"/>
            <a:r>
              <a:rPr lang="en-US" dirty="0" smtClean="0"/>
              <a:t>How did you approach them?</a:t>
            </a:r>
          </a:p>
          <a:p>
            <a:pPr lvl="1"/>
            <a:r>
              <a:rPr lang="en-US" dirty="0" smtClean="0"/>
              <a:t>How did you go about helping them in a way that empowers?</a:t>
            </a:r>
          </a:p>
          <a:p>
            <a:pPr lvl="1"/>
            <a:r>
              <a:rPr lang="en-US" dirty="0" smtClean="0"/>
              <a:t>What was the result?  </a:t>
            </a:r>
          </a:p>
          <a:p>
            <a:pPr lvl="1"/>
            <a:r>
              <a:rPr lang="en-US" dirty="0" smtClean="0"/>
              <a:t>What would you have done differently?</a:t>
            </a:r>
          </a:p>
          <a:p>
            <a:r>
              <a:rPr lang="en-US" dirty="0" smtClean="0"/>
              <a:t>Be Specific!</a:t>
            </a:r>
          </a:p>
        </p:txBody>
      </p:sp>
    </p:spTree>
    <p:extLst>
      <p:ext uri="{BB962C8B-B14F-4D97-AF65-F5344CB8AC3E}">
        <p14:creationId xmlns:p14="http://schemas.microsoft.com/office/powerpoint/2010/main" val="339149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3">
                                            <p:txEl>
                                              <p:pRg st="5" end="5"/>
                                            </p:txEl>
                                          </p:spTgt>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9"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0"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Behavioral Questions</a:t>
            </a:r>
            <a:endParaRPr lang="en-US" dirty="0"/>
          </a:p>
        </p:txBody>
      </p:sp>
      <p:sp>
        <p:nvSpPr>
          <p:cNvPr id="3" name="Content Placeholder 2"/>
          <p:cNvSpPr>
            <a:spLocks noGrp="1"/>
          </p:cNvSpPr>
          <p:nvPr>
            <p:ph idx="1"/>
          </p:nvPr>
        </p:nvSpPr>
        <p:spPr>
          <a:xfrm>
            <a:off x="533400" y="1524000"/>
            <a:ext cx="8183880" cy="4187952"/>
          </a:xfrm>
        </p:spPr>
        <p:txBody>
          <a:bodyPr/>
          <a:lstStyle/>
          <a:p>
            <a:r>
              <a:rPr lang="en-US" dirty="0" smtClean="0"/>
              <a:t>Other questions:</a:t>
            </a:r>
          </a:p>
          <a:p>
            <a:pPr lvl="1"/>
            <a:r>
              <a:rPr lang="en-US" dirty="0" smtClean="0"/>
              <a:t>How have you learned something in one area and applied it to another?</a:t>
            </a:r>
          </a:p>
          <a:p>
            <a:pPr lvl="1"/>
            <a:r>
              <a:rPr lang="en-US" dirty="0" smtClean="0"/>
              <a:t>How have you responded to conflict within a group?</a:t>
            </a:r>
          </a:p>
          <a:p>
            <a:pPr lvl="2"/>
            <a:r>
              <a:rPr lang="en-US" dirty="0" smtClean="0"/>
              <a:t>What happens when you cannot reach agreement?</a:t>
            </a:r>
          </a:p>
          <a:p>
            <a:pPr lvl="1"/>
            <a:r>
              <a:rPr lang="en-US" dirty="0" smtClean="0"/>
              <a:t>Have you had a superior at a job that you disagreed with?  How have you resolved this issue?</a:t>
            </a:r>
          </a:p>
          <a:p>
            <a:pPr lvl="1"/>
            <a:endParaRPr lang="en-US" dirty="0" smtClean="0"/>
          </a:p>
          <a:p>
            <a:pPr lvl="2"/>
            <a:endParaRPr lang="en-US" dirty="0"/>
          </a:p>
        </p:txBody>
      </p:sp>
    </p:spTree>
    <p:extLst>
      <p:ext uri="{BB962C8B-B14F-4D97-AF65-F5344CB8AC3E}">
        <p14:creationId xmlns:p14="http://schemas.microsoft.com/office/powerpoint/2010/main" val="258390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6600"/>
                </a:solidFill>
              </a:rPr>
              <a:t>Thanks for coming!</a:t>
            </a:r>
            <a:endParaRPr lang="en-US" sz="4400" dirty="0">
              <a:solidFill>
                <a:srgbClr val="FF6600"/>
              </a:solidFill>
            </a:endParaRPr>
          </a:p>
        </p:txBody>
      </p:sp>
      <p:sp>
        <p:nvSpPr>
          <p:cNvPr id="3" name="Content Placeholder 2"/>
          <p:cNvSpPr>
            <a:spLocks noGrp="1"/>
          </p:cNvSpPr>
          <p:nvPr>
            <p:ph idx="1"/>
          </p:nvPr>
        </p:nvSpPr>
        <p:spPr/>
        <p:txBody>
          <a:bodyPr/>
          <a:lstStyle/>
          <a:p>
            <a:r>
              <a:rPr lang="en-US" dirty="0" smtClean="0"/>
              <a:t>Interested in leadership- talk to us afterwards</a:t>
            </a:r>
          </a:p>
          <a:p>
            <a:endParaRPr lang="en-US" dirty="0"/>
          </a:p>
          <a:p>
            <a:r>
              <a:rPr lang="en-US" dirty="0" smtClean="0"/>
              <a:t>Make sure we have your Net ID</a:t>
            </a:r>
            <a:endParaRPr lang="en-US" dirty="0"/>
          </a:p>
        </p:txBody>
      </p:sp>
    </p:spTree>
    <p:extLst>
      <p:ext uri="{BB962C8B-B14F-4D97-AF65-F5344CB8AC3E}">
        <p14:creationId xmlns:p14="http://schemas.microsoft.com/office/powerpoint/2010/main" val="1389657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solidFill>
                  <a:srgbClr val="7388CE"/>
                </a:solidFill>
              </a:rPr>
              <a:t>Questions</a:t>
            </a:r>
            <a:endParaRPr lang="en-US" dirty="0">
              <a:solidFill>
                <a:srgbClr val="7388CE"/>
              </a:solidFill>
            </a:endParaRPr>
          </a:p>
        </p:txBody>
      </p:sp>
      <p:sp>
        <p:nvSpPr>
          <p:cNvPr id="3" name="Content Placeholder 2"/>
          <p:cNvSpPr>
            <a:spLocks noGrp="1"/>
          </p:cNvSpPr>
          <p:nvPr>
            <p:ph idx="1"/>
          </p:nvPr>
        </p:nvSpPr>
        <p:spPr/>
        <p:txBody>
          <a:bodyPr/>
          <a:lstStyle/>
          <a:p>
            <a:r>
              <a:rPr lang="en-US" dirty="0" smtClean="0"/>
              <a:t>How do financial institutions work?</a:t>
            </a:r>
          </a:p>
          <a:p>
            <a:r>
              <a:rPr lang="en-US" dirty="0" smtClean="0"/>
              <a:t>What are some indicators on the state of our economy?</a:t>
            </a:r>
          </a:p>
          <a:p>
            <a:r>
              <a:rPr lang="en-US" dirty="0" smtClean="0"/>
              <a:t>What exactly happened in the 2007 finance crisis?</a:t>
            </a:r>
          </a:p>
          <a:p>
            <a:r>
              <a:rPr lang="en-US" dirty="0" smtClean="0"/>
              <a:t>How has the economy been doing lately?</a:t>
            </a:r>
            <a:endParaRPr lang="en-US" dirty="0"/>
          </a:p>
        </p:txBody>
      </p:sp>
    </p:spTree>
    <p:extLst>
      <p:ext uri="{BB962C8B-B14F-4D97-AF65-F5344CB8AC3E}">
        <p14:creationId xmlns:p14="http://schemas.microsoft.com/office/powerpoint/2010/main" val="1140433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388CE"/>
                </a:solidFill>
              </a:rPr>
              <a:t>Financial Institutions</a:t>
            </a:r>
            <a:endParaRPr lang="en-US" dirty="0">
              <a:solidFill>
                <a:srgbClr val="7388CE"/>
              </a:solidFill>
            </a:endParaRPr>
          </a:p>
        </p:txBody>
      </p:sp>
      <p:sp>
        <p:nvSpPr>
          <p:cNvPr id="3" name="Content Placeholder 2"/>
          <p:cNvSpPr>
            <a:spLocks noGrp="1"/>
          </p:cNvSpPr>
          <p:nvPr>
            <p:ph idx="1"/>
          </p:nvPr>
        </p:nvSpPr>
        <p:spPr/>
        <p:txBody>
          <a:bodyPr/>
          <a:lstStyle/>
          <a:p>
            <a:r>
              <a:rPr lang="en-US" dirty="0" smtClean="0"/>
              <a:t>Banks – Deposit taking</a:t>
            </a:r>
          </a:p>
          <a:p>
            <a:endParaRPr lang="en-US" dirty="0"/>
          </a:p>
          <a:p>
            <a:endParaRPr lang="en-US" dirty="0" smtClean="0"/>
          </a:p>
          <a:p>
            <a:r>
              <a:rPr lang="en-US" dirty="0" smtClean="0"/>
              <a:t>Brokers – Intermediaries in stock exchange</a:t>
            </a:r>
            <a:endParaRPr lang="en-US" dirty="0"/>
          </a:p>
          <a:p>
            <a:endParaRPr lang="en-US" dirty="0" smtClean="0"/>
          </a:p>
          <a:p>
            <a:endParaRPr lang="en-US" dirty="0"/>
          </a:p>
          <a:p>
            <a:r>
              <a:rPr lang="en-US" dirty="0" smtClean="0"/>
              <a:t>Investment banks – Do underwriting</a:t>
            </a:r>
          </a:p>
          <a:p>
            <a:endParaRPr lang="en-US" dirty="0" smtClean="0"/>
          </a:p>
        </p:txBody>
      </p:sp>
    </p:spTree>
    <p:extLst>
      <p:ext uri="{BB962C8B-B14F-4D97-AF65-F5344CB8AC3E}">
        <p14:creationId xmlns:p14="http://schemas.microsoft.com/office/powerpoint/2010/main" val="1038746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388CE"/>
                </a:solidFill>
              </a:rPr>
              <a:t>Investment Banks</a:t>
            </a:r>
            <a:endParaRPr lang="en-US" dirty="0">
              <a:solidFill>
                <a:srgbClr val="7388CE"/>
              </a:solidFill>
            </a:endParaRPr>
          </a:p>
        </p:txBody>
      </p:sp>
      <p:sp>
        <p:nvSpPr>
          <p:cNvPr id="3" name="Content Placeholder 2"/>
          <p:cNvSpPr>
            <a:spLocks noGrp="1"/>
          </p:cNvSpPr>
          <p:nvPr>
            <p:ph idx="1"/>
          </p:nvPr>
        </p:nvSpPr>
        <p:spPr/>
        <p:txBody>
          <a:bodyPr>
            <a:normAutofit/>
          </a:bodyPr>
          <a:lstStyle/>
          <a:p>
            <a:r>
              <a:rPr lang="en-US" dirty="0" smtClean="0"/>
              <a:t>Arrange financing for corporations and governments</a:t>
            </a:r>
          </a:p>
          <a:p>
            <a:pPr marL="0" indent="0">
              <a:buNone/>
            </a:pPr>
            <a:endParaRPr lang="en-US" dirty="0" smtClean="0"/>
          </a:p>
          <a:p>
            <a:endParaRPr lang="en-US" dirty="0" smtClean="0"/>
          </a:p>
          <a:p>
            <a:r>
              <a:rPr lang="en-US" dirty="0" smtClean="0"/>
              <a:t>Do both proprietary and client trading</a:t>
            </a:r>
          </a:p>
          <a:p>
            <a:endParaRPr lang="en-US" dirty="0"/>
          </a:p>
          <a:p>
            <a:endParaRPr lang="en-US" dirty="0" smtClean="0"/>
          </a:p>
          <a:p>
            <a:r>
              <a:rPr lang="en-US" dirty="0" smtClean="0"/>
              <a:t>Asset management</a:t>
            </a:r>
            <a:endParaRPr lang="en-US" dirty="0"/>
          </a:p>
        </p:txBody>
      </p:sp>
    </p:spTree>
    <p:extLst>
      <p:ext uri="{BB962C8B-B14F-4D97-AF65-F5344CB8AC3E}">
        <p14:creationId xmlns:p14="http://schemas.microsoft.com/office/powerpoint/2010/main" val="1965813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388CE"/>
                </a:solidFill>
              </a:rPr>
              <a:t>Underwriting</a:t>
            </a:r>
            <a:endParaRPr lang="en-US" dirty="0">
              <a:solidFill>
                <a:srgbClr val="7388CE"/>
              </a:solidFill>
            </a:endParaRPr>
          </a:p>
        </p:txBody>
      </p:sp>
      <p:sp>
        <p:nvSpPr>
          <p:cNvPr id="3" name="Content Placeholder 2"/>
          <p:cNvSpPr>
            <a:spLocks noGrp="1"/>
          </p:cNvSpPr>
          <p:nvPr>
            <p:ph idx="1"/>
          </p:nvPr>
        </p:nvSpPr>
        <p:spPr/>
        <p:txBody>
          <a:bodyPr/>
          <a:lstStyle/>
          <a:p>
            <a:r>
              <a:rPr lang="en-US" dirty="0" smtClean="0"/>
              <a:t>Underwriting is how private companies first issue stocks and bonds</a:t>
            </a:r>
          </a:p>
          <a:p>
            <a:endParaRPr lang="en-US" dirty="0"/>
          </a:p>
          <a:p>
            <a:endParaRPr lang="en-US" dirty="0" smtClean="0"/>
          </a:p>
          <a:p>
            <a:r>
              <a:rPr lang="en-US" dirty="0" smtClean="0"/>
              <a:t>Investment banks assess corporations and governments then present the stock to potential investors</a:t>
            </a:r>
            <a:endParaRPr lang="en-US" dirty="0"/>
          </a:p>
        </p:txBody>
      </p:sp>
    </p:spTree>
    <p:extLst>
      <p:ext uri="{BB962C8B-B14F-4D97-AF65-F5344CB8AC3E}">
        <p14:creationId xmlns:p14="http://schemas.microsoft.com/office/powerpoint/2010/main" val="395193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388CE"/>
                </a:solidFill>
              </a:rPr>
              <a:t>Initial Public Offering</a:t>
            </a:r>
            <a:endParaRPr lang="en-US" dirty="0">
              <a:solidFill>
                <a:srgbClr val="7388CE"/>
              </a:solidFill>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r>
              <a:rPr lang="en-US" dirty="0" smtClean="0"/>
              <a:t>When the corporation’s new securities are offered for the first time to the public</a:t>
            </a:r>
          </a:p>
          <a:p>
            <a:endParaRPr lang="en-US" dirty="0"/>
          </a:p>
        </p:txBody>
      </p:sp>
    </p:spTree>
    <p:extLst>
      <p:ext uri="{BB962C8B-B14F-4D97-AF65-F5344CB8AC3E}">
        <p14:creationId xmlns:p14="http://schemas.microsoft.com/office/powerpoint/2010/main" val="804516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Stocks and the Economy</a:t>
            </a:r>
            <a:endParaRPr lang="en-US" dirty="0"/>
          </a:p>
        </p:txBody>
      </p:sp>
      <p:sp>
        <p:nvSpPr>
          <p:cNvPr id="3" name="Content Placeholder 2"/>
          <p:cNvSpPr>
            <a:spLocks noGrp="1"/>
          </p:cNvSpPr>
          <p:nvPr>
            <p:ph idx="1"/>
          </p:nvPr>
        </p:nvSpPr>
        <p:spPr/>
        <p:txBody>
          <a:bodyPr/>
          <a:lstStyle/>
          <a:p>
            <a:r>
              <a:rPr lang="en-US" dirty="0" smtClean="0"/>
              <a:t>How do you “follow” stocks?</a:t>
            </a:r>
          </a:p>
          <a:p>
            <a:endParaRPr lang="en-US" dirty="0"/>
          </a:p>
          <a:p>
            <a:endParaRPr lang="en-US" dirty="0" smtClean="0"/>
          </a:p>
          <a:p>
            <a:r>
              <a:rPr lang="en-US" dirty="0" smtClean="0"/>
              <a:t>What are some indicators of the health of our economy?</a:t>
            </a:r>
            <a:endParaRPr lang="en-US" dirty="0"/>
          </a:p>
        </p:txBody>
      </p:sp>
    </p:spTree>
    <p:extLst>
      <p:ext uri="{BB962C8B-B14F-4D97-AF65-F5344CB8AC3E}">
        <p14:creationId xmlns:p14="http://schemas.microsoft.com/office/powerpoint/2010/main" val="2612835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388CE"/>
                </a:solidFill>
              </a:rPr>
              <a:t>Economic Indicators</a:t>
            </a:r>
            <a:endParaRPr lang="en-US" dirty="0">
              <a:solidFill>
                <a:srgbClr val="7388CE"/>
              </a:solidFill>
            </a:endParaRPr>
          </a:p>
        </p:txBody>
      </p:sp>
      <p:sp>
        <p:nvSpPr>
          <p:cNvPr id="3" name="Content Placeholder 2"/>
          <p:cNvSpPr>
            <a:spLocks noGrp="1"/>
          </p:cNvSpPr>
          <p:nvPr>
            <p:ph idx="1"/>
          </p:nvPr>
        </p:nvSpPr>
        <p:spPr/>
        <p:txBody>
          <a:bodyPr/>
          <a:lstStyle/>
          <a:p>
            <a:r>
              <a:rPr lang="en-US" dirty="0" smtClean="0"/>
              <a:t>Gross Domestic Product (GDP) Growth Rate</a:t>
            </a:r>
          </a:p>
          <a:p>
            <a:endParaRPr lang="en-US" dirty="0"/>
          </a:p>
          <a:p>
            <a:endParaRPr lang="en-US" dirty="0" smtClean="0"/>
          </a:p>
          <a:p>
            <a:r>
              <a:rPr lang="en-US" dirty="0" smtClean="0"/>
              <a:t>Unemployment Rate</a:t>
            </a:r>
          </a:p>
          <a:p>
            <a:endParaRPr lang="en-US" dirty="0"/>
          </a:p>
          <a:p>
            <a:endParaRPr lang="en-US" dirty="0" smtClean="0"/>
          </a:p>
          <a:p>
            <a:r>
              <a:rPr lang="en-US" dirty="0" smtClean="0"/>
              <a:t>Inflation Rate</a:t>
            </a:r>
            <a:endParaRPr lang="en-US" dirty="0"/>
          </a:p>
        </p:txBody>
      </p:sp>
    </p:spTree>
    <p:extLst>
      <p:ext uri="{BB962C8B-B14F-4D97-AF65-F5344CB8AC3E}">
        <p14:creationId xmlns:p14="http://schemas.microsoft.com/office/powerpoint/2010/main" val="1168215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436</TotalTime>
  <Words>1593</Words>
  <Application>Microsoft Office PowerPoint</Application>
  <PresentationFormat>On-screen Show (4:3)</PresentationFormat>
  <Paragraphs>159</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Aspect</vt:lpstr>
      <vt:lpstr>SCIENCE AND ENGINEERING BUSINESS ASSOCIATION</vt:lpstr>
      <vt:lpstr>The US Economy</vt:lpstr>
      <vt:lpstr>Key Questions</vt:lpstr>
      <vt:lpstr>Financial Institutions</vt:lpstr>
      <vt:lpstr>Investment Banks</vt:lpstr>
      <vt:lpstr>Underwriting</vt:lpstr>
      <vt:lpstr>Initial Public Offering</vt:lpstr>
      <vt:lpstr>Stocks and the Economy</vt:lpstr>
      <vt:lpstr>Economic Indicators</vt:lpstr>
      <vt:lpstr>The 2007 Financial Crisis</vt:lpstr>
      <vt:lpstr>Defaults</vt:lpstr>
      <vt:lpstr>The Market Today</vt:lpstr>
      <vt:lpstr>GDP</vt:lpstr>
      <vt:lpstr>Unemployment</vt:lpstr>
      <vt:lpstr>Consumer Price Index</vt:lpstr>
      <vt:lpstr>Credit Rating</vt:lpstr>
      <vt:lpstr>Interview Questions</vt:lpstr>
      <vt:lpstr>Types of Interview Questions</vt:lpstr>
      <vt:lpstr>Critical Thinking Questions</vt:lpstr>
      <vt:lpstr>Critical Thinking Questions</vt:lpstr>
      <vt:lpstr>Critical Thinking Questions</vt:lpstr>
      <vt:lpstr>Critical Thinking Questions</vt:lpstr>
      <vt:lpstr>Behavioral Questions</vt:lpstr>
      <vt:lpstr>Behavioral Questions</vt:lpstr>
      <vt:lpstr>Behavioral Questions</vt:lpstr>
      <vt:lpstr>Thanks for coming!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Economy</dc:title>
  <dc:creator>ALVARINO</dc:creator>
  <cp:lastModifiedBy>Kyle</cp:lastModifiedBy>
  <cp:revision>15</cp:revision>
  <dcterms:created xsi:type="dcterms:W3CDTF">2011-09-27T19:04:13Z</dcterms:created>
  <dcterms:modified xsi:type="dcterms:W3CDTF">2011-09-28T04:41:40Z</dcterms:modified>
</cp:coreProperties>
</file>