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65" r:id="rId3"/>
    <p:sldId id="26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4660"/>
  </p:normalViewPr>
  <p:slideViewPr>
    <p:cSldViewPr snapToGrid="0" snapToObjects="1">
      <p:cViewPr>
        <p:scale>
          <a:sx n="87" d="100"/>
          <a:sy n="87" d="100"/>
        </p:scale>
        <p:origin x="840" y="9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C24-9C70-9240-905C-0A22EC7B9B5E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364C24-9C70-9240-905C-0A22EC7B9B5E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D2FB3DE-1912-9D41-9CF9-C76194B54BC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Teaser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is a calculator in which all digits(0-9) and the basic arithmetic operators(+,-,*,/) are disabled. However other scientific functions are operational like </a:t>
            </a:r>
            <a:r>
              <a:rPr lang="en-US" dirty="0" smtClean="0"/>
              <a:t>log</a:t>
            </a:r>
            <a:r>
              <a:rPr lang="en-US" dirty="0"/>
              <a:t>, sin, </a:t>
            </a:r>
            <a:r>
              <a:rPr lang="en-US" dirty="0" err="1"/>
              <a:t>cos</a:t>
            </a:r>
            <a:r>
              <a:rPr lang="en-US" dirty="0"/>
              <a:t>, </a:t>
            </a:r>
            <a:r>
              <a:rPr lang="en-US" dirty="0" err="1"/>
              <a:t>arctan</a:t>
            </a:r>
            <a:r>
              <a:rPr lang="en-US" dirty="0"/>
              <a:t>, etc. The calculator currently displays a 0. Convert this first to 2 and then to 3 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only x^2, x^-1, log, 10^x, </a:t>
            </a:r>
            <a:r>
              <a:rPr lang="en-US" dirty="0" err="1" smtClean="0"/>
              <a:t>ln</a:t>
            </a:r>
            <a:r>
              <a:rPr lang="en-US" dirty="0" smtClean="0"/>
              <a:t>, </a:t>
            </a:r>
            <a:r>
              <a:rPr lang="en-US" dirty="0" err="1" smtClean="0"/>
              <a:t>e^x</a:t>
            </a:r>
            <a:r>
              <a:rPr lang="en-US" dirty="0" smtClean="0"/>
              <a:t>, sin, </a:t>
            </a:r>
            <a:r>
              <a:rPr lang="en-US" dirty="0" err="1" smtClean="0"/>
              <a:t>cos</a:t>
            </a:r>
            <a:r>
              <a:rPr lang="en-US" dirty="0" smtClean="0"/>
              <a:t>, tan, </a:t>
            </a:r>
            <a:r>
              <a:rPr lang="en-US" dirty="0" err="1"/>
              <a:t>A</a:t>
            </a:r>
            <a:r>
              <a:rPr lang="en-US" dirty="0" err="1" smtClean="0"/>
              <a:t>rcsin</a:t>
            </a:r>
            <a:r>
              <a:rPr lang="en-US" dirty="0" smtClean="0"/>
              <a:t>, </a:t>
            </a:r>
            <a:r>
              <a:rPr lang="en-US" dirty="0" err="1"/>
              <a:t>A</a:t>
            </a:r>
            <a:r>
              <a:rPr lang="en-US" dirty="0" err="1" smtClean="0"/>
              <a:t>rccos</a:t>
            </a:r>
            <a:r>
              <a:rPr lang="en-US" dirty="0" smtClean="0"/>
              <a:t>, </a:t>
            </a:r>
            <a:r>
              <a:rPr lang="en-US" dirty="0" err="1"/>
              <a:t>A</a:t>
            </a:r>
            <a:r>
              <a:rPr lang="en-US" dirty="0" err="1" smtClean="0"/>
              <a:t>rctan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 result of the US </a:t>
            </a:r>
            <a:r>
              <a:rPr lang="en-US" dirty="0" err="1" smtClean="0"/>
              <a:t>D.o.J</a:t>
            </a:r>
            <a:r>
              <a:rPr lang="en-US" dirty="0"/>
              <a:t> </a:t>
            </a:r>
            <a:r>
              <a:rPr lang="en-US" dirty="0" smtClean="0"/>
              <a:t>investigation, Barclay’s Bank was fined over 400 million </a:t>
            </a:r>
            <a:r>
              <a:rPr lang="en-US" dirty="0" smtClean="0"/>
              <a:t>dollars on June 27th</a:t>
            </a:r>
          </a:p>
          <a:p>
            <a:r>
              <a:rPr lang="en-US" dirty="0"/>
              <a:t>On July 27, 2012, the Financial Times published an article by a former trader which said that Libor manipulation has been common since at least 1991. Further reports on this have since come from the BBC and Reuters.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 smtClean="0"/>
              <a:t>the US investigation revealed the </a:t>
            </a:r>
            <a:r>
              <a:rPr lang="en-US" dirty="0" err="1" smtClean="0"/>
              <a:t>bredth</a:t>
            </a:r>
            <a:r>
              <a:rPr lang="en-US" dirty="0" smtClean="0"/>
              <a:t> of the scandal, </a:t>
            </a:r>
            <a:r>
              <a:rPr lang="en-US" dirty="0"/>
              <a:t>On July 6, it was announced that the U.K</a:t>
            </a:r>
            <a:r>
              <a:rPr lang="en-US" dirty="0" smtClean="0"/>
              <a:t>. Serious Fraud Office opened its own investigation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 – interviewer</a:t>
            </a:r>
          </a:p>
          <a:p>
            <a:r>
              <a:rPr lang="en-US" dirty="0" smtClean="0"/>
              <a:t>Kyle – Technology Analyst Interviewee</a:t>
            </a:r>
          </a:p>
          <a:p>
            <a:endParaRPr lang="en-US" dirty="0"/>
          </a:p>
          <a:p>
            <a:r>
              <a:rPr lang="en-US" dirty="0" smtClean="0"/>
              <a:t>Start with behavioral questions</a:t>
            </a:r>
          </a:p>
          <a:p>
            <a:pPr lvl="1"/>
            <a:r>
              <a:rPr lang="en-US" dirty="0" smtClean="0"/>
              <a:t>Tell me about yourself</a:t>
            </a:r>
          </a:p>
          <a:p>
            <a:pPr lvl="1"/>
            <a:r>
              <a:rPr lang="en-US" dirty="0" smtClean="0"/>
              <a:t>Conflicts</a:t>
            </a:r>
          </a:p>
          <a:p>
            <a:pPr lvl="1"/>
            <a:r>
              <a:rPr lang="en-US" dirty="0" smtClean="0"/>
              <a:t>Working in groups</a:t>
            </a:r>
          </a:p>
          <a:p>
            <a:r>
              <a:rPr lang="en-US" dirty="0" smtClean="0"/>
              <a:t>Case/Brain teaser</a:t>
            </a:r>
          </a:p>
          <a:p>
            <a:pPr lvl="1"/>
            <a:r>
              <a:rPr lang="en-US" smtClean="0"/>
              <a:t>Estimate populations </a:t>
            </a:r>
            <a:endParaRPr lang="en-US" dirty="0" smtClean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12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Competition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48" y="1600200"/>
            <a:ext cx="8701852" cy="4525963"/>
          </a:xfrm>
        </p:spPr>
        <p:txBody>
          <a:bodyPr/>
          <a:lstStyle/>
          <a:p>
            <a:r>
              <a:rPr lang="en-US" dirty="0" smtClean="0"/>
              <a:t>Who’s Hot : David – Alpha Natural Resources Inc.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	       </a:t>
            </a:r>
            <a:r>
              <a:rPr lang="en-US" dirty="0" smtClean="0"/>
              <a:t> Pauline </a:t>
            </a:r>
            <a:r>
              <a:rPr lang="en-US" dirty="0" smtClean="0"/>
              <a:t>– Expedia Inc.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	        </a:t>
            </a:r>
            <a:r>
              <a:rPr lang="en-US" dirty="0" smtClean="0"/>
              <a:t>James </a:t>
            </a:r>
            <a:r>
              <a:rPr lang="en-US" dirty="0" smtClean="0"/>
              <a:t>– Google</a:t>
            </a:r>
          </a:p>
          <a:p>
            <a:r>
              <a:rPr lang="en-US" dirty="0" smtClean="0"/>
              <a:t>Who’s Not: </a:t>
            </a:r>
            <a:r>
              <a:rPr lang="en-US" dirty="0" smtClean="0"/>
              <a:t>Alec – </a:t>
            </a:r>
            <a:r>
              <a:rPr lang="en-US" dirty="0" smtClean="0"/>
              <a:t>Netflix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Mike </a:t>
            </a:r>
            <a:r>
              <a:rPr lang="en-US" dirty="0" smtClean="0"/>
              <a:t>– Sears Holding Corp.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Avinash</a:t>
            </a:r>
            <a:r>
              <a:rPr lang="en-US" dirty="0" smtClean="0"/>
              <a:t> </a:t>
            </a:r>
            <a:r>
              <a:rPr lang="en-US" dirty="0" smtClean="0"/>
              <a:t>– Facebook</a:t>
            </a:r>
          </a:p>
        </p:txBody>
      </p:sp>
    </p:spTree>
    <p:extLst>
      <p:ext uri="{BB962C8B-B14F-4D97-AF65-F5344CB8AC3E}">
        <p14:creationId xmlns:p14="http://schemas.microsoft.com/office/powerpoint/2010/main" val="42685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Externship Apps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externship applications are due Monday October 1</a:t>
            </a:r>
            <a:r>
              <a:rPr lang="en-US" baseline="30000" dirty="0" smtClean="0"/>
              <a:t>st</a:t>
            </a:r>
            <a:endParaRPr lang="en-US" dirty="0"/>
          </a:p>
          <a:p>
            <a:pPr lvl="1"/>
            <a:r>
              <a:rPr lang="en-US" dirty="0" smtClean="0"/>
              <a:t>12 pm – Sophomores</a:t>
            </a:r>
          </a:p>
          <a:p>
            <a:pPr lvl="1"/>
            <a:r>
              <a:rPr lang="en-US" dirty="0" smtClean="0"/>
              <a:t>2 pm – Juniors</a:t>
            </a:r>
          </a:p>
          <a:p>
            <a:pPr lvl="1"/>
            <a:r>
              <a:rPr lang="en-US" dirty="0" smtClean="0"/>
              <a:t>4 pm – Seniors </a:t>
            </a:r>
          </a:p>
          <a:p>
            <a:endParaRPr lang="en-US" dirty="0"/>
          </a:p>
          <a:p>
            <a:r>
              <a:rPr lang="en-US" dirty="0" err="1" smtClean="0"/>
              <a:t>Powerpoint</a:t>
            </a:r>
            <a:r>
              <a:rPr lang="en-US" dirty="0" smtClean="0"/>
              <a:t> and more info on career.cornell.edu</a:t>
            </a:r>
          </a:p>
          <a:p>
            <a:endParaRPr lang="en-U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95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6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Apple Stock falls back under $700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last week, Apple stock has been steadily falling </a:t>
            </a:r>
            <a:r>
              <a:rPr lang="en-US" dirty="0" smtClean="0"/>
              <a:t>and </a:t>
            </a:r>
            <a:r>
              <a:rPr lang="en-US" dirty="0" smtClean="0"/>
              <a:t>has returned to about $670 a share </a:t>
            </a:r>
          </a:p>
          <a:p>
            <a:r>
              <a:rPr lang="en-US" dirty="0" smtClean="0"/>
              <a:t>This fall occurs despite a record 5 million iPhone 5 sales its opening weekend </a:t>
            </a:r>
          </a:p>
          <a:p>
            <a:r>
              <a:rPr lang="en-US" dirty="0" smtClean="0"/>
              <a:t>Production issues</a:t>
            </a:r>
          </a:p>
          <a:p>
            <a:r>
              <a:rPr lang="en-US" dirty="0" smtClean="0"/>
              <a:t>Apple vs. Google maps</a:t>
            </a:r>
          </a:p>
          <a:p>
            <a:endParaRPr lang="en-US" dirty="0"/>
          </a:p>
        </p:txBody>
      </p:sp>
      <p:pic>
        <p:nvPicPr>
          <p:cNvPr id="5" name="Picture 4" descr="iphone_5_hands-on_sg_233-580x3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30" y="3411655"/>
            <a:ext cx="4829494" cy="271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Stocks of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Oil (barrel)</a:t>
            </a:r>
            <a:endParaRPr lang="en-US" dirty="0" smtClean="0"/>
          </a:p>
          <a:p>
            <a:pPr lvl="1"/>
            <a:r>
              <a:rPr lang="en-US" dirty="0" smtClean="0"/>
              <a:t>90.92</a:t>
            </a:r>
            <a:r>
              <a:rPr lang="en-US" dirty="0"/>
              <a:t>	</a:t>
            </a:r>
            <a:r>
              <a:rPr lang="en-US" dirty="0" smtClean="0"/>
              <a:t>(down)</a:t>
            </a:r>
            <a:endParaRPr lang="en-US" dirty="0"/>
          </a:p>
          <a:p>
            <a:r>
              <a:rPr lang="en-US" dirty="0" smtClean="0"/>
              <a:t>Gas ($/million BTUs)</a:t>
            </a:r>
            <a:endParaRPr lang="en-US" dirty="0" smtClean="0"/>
          </a:p>
          <a:p>
            <a:pPr lvl="1"/>
            <a:r>
              <a:rPr lang="en-US" b="1" dirty="0" smtClean="0"/>
              <a:t>2.94</a:t>
            </a:r>
            <a:r>
              <a:rPr lang="en-US" dirty="0"/>
              <a:t>	</a:t>
            </a:r>
            <a:r>
              <a:rPr lang="en-US" dirty="0" smtClean="0"/>
              <a:t>(up)</a:t>
            </a:r>
          </a:p>
          <a:p>
            <a:r>
              <a:rPr lang="en-US" dirty="0" smtClean="0"/>
              <a:t>Gold (troy ounce)</a:t>
            </a:r>
            <a:endParaRPr lang="en-US" dirty="0" smtClean="0"/>
          </a:p>
          <a:p>
            <a:pPr lvl="1"/>
            <a:r>
              <a:rPr lang="en-US" dirty="0"/>
              <a:t>1,766.40	 	</a:t>
            </a:r>
            <a:r>
              <a:rPr lang="en-US" dirty="0" smtClean="0"/>
              <a:t>(up)</a:t>
            </a:r>
          </a:p>
          <a:p>
            <a:r>
              <a:rPr lang="en-US" dirty="0" smtClean="0"/>
              <a:t>Silver (troy ounce)</a:t>
            </a:r>
            <a:endParaRPr lang="en-US" dirty="0" smtClean="0"/>
          </a:p>
          <a:p>
            <a:pPr lvl="1"/>
            <a:r>
              <a:rPr lang="en-US" dirty="0"/>
              <a:t> </a:t>
            </a:r>
            <a:r>
              <a:rPr lang="en-US" dirty="0" smtClean="0"/>
              <a:t>33.94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(</a:t>
            </a:r>
            <a:r>
              <a:rPr lang="en-US" dirty="0" smtClean="0"/>
              <a:t>down)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18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London Interbank Offered Rate</a:t>
            </a:r>
            <a:r>
              <a:rPr lang="en-US" dirty="0"/>
              <a:t> is the average interest rate estimated by leading banks in London that they would be charged if borrowing from other </a:t>
            </a:r>
            <a:r>
              <a:rPr lang="en-US" dirty="0" smtClean="0"/>
              <a:t>banks</a:t>
            </a:r>
          </a:p>
          <a:p>
            <a:r>
              <a:rPr lang="en-US" dirty="0" smtClean="0"/>
              <a:t>Libor </a:t>
            </a:r>
            <a:r>
              <a:rPr lang="en-US" dirty="0"/>
              <a:t>rates are calculated for ten different currencies and 15 borrowing periods ranging from overnight to one year and are published daily at 11:30 am (London time) by </a:t>
            </a:r>
            <a:r>
              <a:rPr lang="en-US" dirty="0" smtClean="0"/>
              <a:t>Thomson Reuters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Libor- Controversy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38726" cy="4525963"/>
          </a:xfrm>
        </p:spPr>
        <p:txBody>
          <a:bodyPr>
            <a:normAutofit/>
          </a:bodyPr>
          <a:lstStyle/>
          <a:p>
            <a:r>
              <a:rPr lang="en-US" dirty="0"/>
              <a:t>On Thursday, 29 May 2008</a:t>
            </a:r>
            <a:r>
              <a:rPr lang="en-US" dirty="0" smtClean="0"/>
              <a:t>, the Wall Street Journal </a:t>
            </a:r>
            <a:r>
              <a:rPr lang="en-US" dirty="0"/>
              <a:t>released a controversial study suggesting that banks might have understated borrowing costs they reported for Libor during the 2008 credit </a:t>
            </a:r>
            <a:r>
              <a:rPr lang="en-US" dirty="0" smtClean="0"/>
              <a:t>crunch</a:t>
            </a:r>
          </a:p>
        </p:txBody>
      </p:sp>
    </p:spTree>
    <p:extLst>
      <p:ext uri="{BB962C8B-B14F-4D97-AF65-F5344CB8AC3E}">
        <p14:creationId xmlns:p14="http://schemas.microsoft.com/office/powerpoint/2010/main" val="2921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28 February 2012, it was revealed that </a:t>
            </a:r>
            <a:r>
              <a:rPr lang="en-US" dirty="0" smtClean="0"/>
              <a:t>the US Department of Justice </a:t>
            </a:r>
            <a:r>
              <a:rPr lang="en-US" dirty="0"/>
              <a:t>was conducting a criminal investigation into Libor </a:t>
            </a:r>
            <a:r>
              <a:rPr lang="en-US" dirty="0" smtClean="0"/>
              <a:t>abuse</a:t>
            </a:r>
          </a:p>
          <a:p>
            <a:r>
              <a:rPr lang="en-US" dirty="0"/>
              <a:t>T</a:t>
            </a:r>
            <a:r>
              <a:rPr lang="en-US" dirty="0" smtClean="0"/>
              <a:t>raders </a:t>
            </a:r>
            <a:r>
              <a:rPr lang="en-US" dirty="0"/>
              <a:t>were in direct communication with bankers before the rates were </a:t>
            </a:r>
            <a:r>
              <a:rPr lang="en-US" dirty="0" smtClean="0"/>
              <a:t>set</a:t>
            </a:r>
          </a:p>
          <a:p>
            <a:pPr lvl="1"/>
            <a:r>
              <a:rPr lang="en-US" dirty="0"/>
              <a:t>This allowed traders an advantage in predicting that day's </a:t>
            </a:r>
            <a:r>
              <a:rPr lang="en-US" dirty="0" smtClean="0"/>
              <a:t>fixing</a:t>
            </a:r>
          </a:p>
          <a:p>
            <a:r>
              <a:rPr lang="en-US" dirty="0"/>
              <a:t>Libor underpins approximately $350 trillion </a:t>
            </a:r>
            <a:r>
              <a:rPr lang="en-US" dirty="0" smtClean="0"/>
              <a:t>in derivatives</a:t>
            </a:r>
          </a:p>
          <a:p>
            <a:pPr lvl="1"/>
            <a:r>
              <a:rPr lang="en-US" dirty="0" smtClean="0"/>
              <a:t> Each basis point Libor was moved could “net a couple million dollars”, according to one trader</a:t>
            </a:r>
          </a:p>
        </p:txBody>
      </p:sp>
    </p:spTree>
    <p:extLst>
      <p:ext uri="{BB962C8B-B14F-4D97-AF65-F5344CB8AC3E}">
        <p14:creationId xmlns:p14="http://schemas.microsoft.com/office/powerpoint/2010/main" val="3712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1533</TotalTime>
  <Words>463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Brain Teaser</vt:lpstr>
      <vt:lpstr>Stock Competition Update</vt:lpstr>
      <vt:lpstr>Externship Apps</vt:lpstr>
      <vt:lpstr>Current Events</vt:lpstr>
      <vt:lpstr>Apple Stock falls back under $700</vt:lpstr>
      <vt:lpstr>Other Stocks of Note</vt:lpstr>
      <vt:lpstr>Libor</vt:lpstr>
      <vt:lpstr>Libor- Controversy</vt:lpstr>
      <vt:lpstr>Libor</vt:lpstr>
      <vt:lpstr>Libor</vt:lpstr>
      <vt:lpstr>Interview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Events</dc:title>
  <dc:creator>William Sanders</dc:creator>
  <cp:lastModifiedBy> </cp:lastModifiedBy>
  <cp:revision>20</cp:revision>
  <dcterms:created xsi:type="dcterms:W3CDTF">2012-09-18T19:01:15Z</dcterms:created>
  <dcterms:modified xsi:type="dcterms:W3CDTF">2012-09-26T21:27:28Z</dcterms:modified>
</cp:coreProperties>
</file>