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7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5588-6AD2-424E-9C0C-E3C21029BB4A}" type="datetimeFigureOut">
              <a:rPr lang="en-US" smtClean="0"/>
              <a:t>10/30/13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5045-60F2-944D-89F4-1F70C8D5B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7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5588-6AD2-424E-9C0C-E3C21029BB4A}" type="datetimeFigureOut">
              <a:rPr lang="en-US" smtClean="0"/>
              <a:t>10/30/13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5045-60F2-944D-89F4-1F70C8D5B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88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5588-6AD2-424E-9C0C-E3C21029BB4A}" type="datetimeFigureOut">
              <a:rPr lang="en-US" smtClean="0"/>
              <a:t>10/30/13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5045-60F2-944D-89F4-1F70C8D5B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2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5588-6AD2-424E-9C0C-E3C21029BB4A}" type="datetimeFigureOut">
              <a:rPr lang="en-US" smtClean="0"/>
              <a:t>10/30/13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5045-60F2-944D-89F4-1F70C8D5B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57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5588-6AD2-424E-9C0C-E3C21029BB4A}" type="datetimeFigureOut">
              <a:rPr lang="en-US" smtClean="0"/>
              <a:t>10/30/13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5045-60F2-944D-89F4-1F70C8D5B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63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5588-6AD2-424E-9C0C-E3C21029BB4A}" type="datetimeFigureOut">
              <a:rPr lang="en-US" smtClean="0"/>
              <a:t>10/30/13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5045-60F2-944D-89F4-1F70C8D5B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5588-6AD2-424E-9C0C-E3C21029BB4A}" type="datetimeFigureOut">
              <a:rPr lang="en-US" smtClean="0"/>
              <a:t>10/30/13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5045-60F2-944D-89F4-1F70C8D5B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80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5588-6AD2-424E-9C0C-E3C21029BB4A}" type="datetimeFigureOut">
              <a:rPr lang="en-US" smtClean="0"/>
              <a:t>10/30/13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5045-60F2-944D-89F4-1F70C8D5B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5588-6AD2-424E-9C0C-E3C21029BB4A}" type="datetimeFigureOut">
              <a:rPr lang="en-US" smtClean="0"/>
              <a:t>10/30/13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5045-60F2-944D-89F4-1F70C8D5B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39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5588-6AD2-424E-9C0C-E3C21029BB4A}" type="datetimeFigureOut">
              <a:rPr lang="en-US" smtClean="0"/>
              <a:t>10/30/13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5045-60F2-944D-89F4-1F70C8D5B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66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5588-6AD2-424E-9C0C-E3C21029BB4A}" type="datetimeFigureOut">
              <a:rPr lang="en-US" smtClean="0"/>
              <a:t>10/30/13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5045-60F2-944D-89F4-1F70C8D5B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1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C5588-6AD2-424E-9C0C-E3C21029BB4A}" type="datetimeFigureOut">
              <a:rPr lang="en-US" smtClean="0"/>
              <a:t>10/30/13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F5045-60F2-944D-89F4-1F70C8D5B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46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Current Events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2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 – 15,660.82</a:t>
            </a:r>
          </a:p>
          <a:p>
            <a:r>
              <a:rPr lang="en-US" dirty="0" smtClean="0"/>
              <a:t>S&amp;P 500 – 1768.09</a:t>
            </a:r>
          </a:p>
          <a:p>
            <a:r>
              <a:rPr lang="en-US" dirty="0" smtClean="0"/>
              <a:t>NASDAQ – 3,941.20</a:t>
            </a:r>
          </a:p>
          <a:p>
            <a:r>
              <a:rPr lang="en-US" dirty="0" smtClean="0"/>
              <a:t>Oil – $97.36/barrel</a:t>
            </a:r>
          </a:p>
          <a:p>
            <a:r>
              <a:rPr lang="en-US" dirty="0" smtClean="0"/>
              <a:t>Gold - $1353.15/</a:t>
            </a:r>
            <a:r>
              <a:rPr lang="en-US" dirty="0" err="1" smtClean="0"/>
              <a:t>oz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704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$17 Billion in Fines from Banks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Only $10 billion last year</a:t>
            </a:r>
          </a:p>
          <a:p>
            <a:r>
              <a:rPr lang="en-US" dirty="0" smtClean="0"/>
              <a:t>Also doesn’t include $8 billion that might hit JP Morgan soon</a:t>
            </a:r>
          </a:p>
          <a:p>
            <a:r>
              <a:rPr lang="en-US" dirty="0" smtClean="0"/>
              <a:t>Where will money go?</a:t>
            </a:r>
          </a:p>
          <a:p>
            <a:pPr lvl="1"/>
            <a:r>
              <a:rPr lang="en-US" dirty="0" smtClean="0"/>
              <a:t>$9 Billion to homeowners who were victim of illegal foreclosures </a:t>
            </a:r>
          </a:p>
          <a:p>
            <a:pPr lvl="1"/>
            <a:r>
              <a:rPr lang="en-US" dirty="0" smtClean="0"/>
              <a:t>Rest in Treasury Department’s General fund</a:t>
            </a:r>
          </a:p>
          <a:p>
            <a:r>
              <a:rPr lang="en-US" dirty="0" smtClean="0"/>
              <a:t>Not a huge deal though because these fines are tax deductible.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145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 IPO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19904" cy="4525963"/>
          </a:xfrm>
        </p:spPr>
        <p:txBody>
          <a:bodyPr/>
          <a:lstStyle/>
          <a:p>
            <a:r>
              <a:rPr lang="en-US" dirty="0" smtClean="0"/>
              <a:t>Twitter has NEVER made a profit</a:t>
            </a:r>
          </a:p>
          <a:p>
            <a:r>
              <a:rPr lang="en-US" dirty="0" smtClean="0"/>
              <a:t>But has been valued at $11 billion</a:t>
            </a:r>
          </a:p>
          <a:p>
            <a:r>
              <a:rPr lang="en-US" dirty="0" smtClean="0"/>
              <a:t>232 million active users 39% increase from last year</a:t>
            </a:r>
            <a:endParaRPr lang="en-US" dirty="0" smtClean="0"/>
          </a:p>
          <a:p>
            <a:r>
              <a:rPr lang="en-US" dirty="0" smtClean="0"/>
              <a:t>People still believe in Twitter because of its mobile advertising numbers.</a:t>
            </a:r>
          </a:p>
          <a:p>
            <a:pPr lvl="1"/>
            <a:r>
              <a:rPr lang="en-US" dirty="0" smtClean="0"/>
              <a:t>Mobile advertising accounted for 70% of ad revenue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102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Beat estimates but stock still fell</a:t>
            </a:r>
          </a:p>
          <a:p>
            <a:r>
              <a:rPr lang="en-US" dirty="0" smtClean="0"/>
              <a:t>Worries about Apple’s profit margin</a:t>
            </a:r>
          </a:p>
          <a:p>
            <a:pPr lvl="1"/>
            <a:r>
              <a:rPr lang="en-US" dirty="0" smtClean="0"/>
              <a:t>Fell to 37%, down from 40% a year ago</a:t>
            </a:r>
          </a:p>
          <a:p>
            <a:pPr lvl="1"/>
            <a:r>
              <a:rPr lang="en-US" dirty="0" smtClean="0"/>
              <a:t>7</a:t>
            </a:r>
            <a:r>
              <a:rPr lang="en-US" baseline="30000" dirty="0" smtClean="0"/>
              <a:t>th</a:t>
            </a:r>
            <a:r>
              <a:rPr lang="en-US" dirty="0" smtClean="0"/>
              <a:t> straight quarter with margin decrease</a:t>
            </a:r>
          </a:p>
          <a:p>
            <a:r>
              <a:rPr lang="en-US" dirty="0" smtClean="0"/>
              <a:t>Profit beat estimate but fell from amount a year ago.</a:t>
            </a:r>
          </a:p>
          <a:p>
            <a:pPr lvl="1"/>
            <a:r>
              <a:rPr lang="en-US" dirty="0" smtClean="0"/>
              <a:t>Third straight quarter this happened.</a:t>
            </a:r>
          </a:p>
        </p:txBody>
      </p:sp>
    </p:spTree>
    <p:extLst>
      <p:ext uri="{BB962C8B-B14F-4D97-AF65-F5344CB8AC3E}">
        <p14:creationId xmlns:p14="http://schemas.microsoft.com/office/powerpoint/2010/main" val="1305942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 Watch Leaders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Jessica </a:t>
            </a:r>
            <a:r>
              <a:rPr lang="en-US" dirty="0" err="1" smtClean="0"/>
              <a:t>Shu</a:t>
            </a:r>
            <a:endParaRPr lang="en-US" dirty="0" smtClean="0"/>
          </a:p>
          <a:p>
            <a:pPr lvl="1"/>
            <a:r>
              <a:rPr lang="en-US" dirty="0" smtClean="0"/>
              <a:t>+ $30,000</a:t>
            </a:r>
          </a:p>
          <a:p>
            <a:r>
              <a:rPr lang="en-US" dirty="0" smtClean="0"/>
              <a:t>Michael </a:t>
            </a:r>
            <a:r>
              <a:rPr lang="en-US" dirty="0" err="1" smtClean="0"/>
              <a:t>Crovetto</a:t>
            </a:r>
            <a:endParaRPr lang="en-US" dirty="0" smtClean="0"/>
          </a:p>
          <a:p>
            <a:pPr lvl="1"/>
            <a:r>
              <a:rPr lang="en-US" dirty="0" smtClean="0"/>
              <a:t>+ $19,000</a:t>
            </a:r>
            <a:endParaRPr lang="en-US" dirty="0" smtClean="0"/>
          </a:p>
          <a:p>
            <a:pPr lvl="1"/>
            <a:r>
              <a:rPr lang="en-US" dirty="0" smtClean="0"/>
              <a:t>Amazon</a:t>
            </a:r>
          </a:p>
          <a:p>
            <a:pPr lvl="2"/>
            <a:r>
              <a:rPr lang="en-US" dirty="0" smtClean="0"/>
              <a:t>“Most overvalued stocks in S&amp;P 500” Thomson </a:t>
            </a:r>
            <a:r>
              <a:rPr lang="en-US" dirty="0"/>
              <a:t>Reuters </a:t>
            </a:r>
            <a:r>
              <a:rPr lang="en-US" dirty="0" err="1" smtClean="0"/>
              <a:t>StarMine</a:t>
            </a:r>
            <a:endParaRPr lang="en-US" dirty="0" smtClean="0"/>
          </a:p>
          <a:p>
            <a:pPr lvl="2"/>
            <a:r>
              <a:rPr lang="en-US" dirty="0" smtClean="0"/>
              <a:t>Perceive target price to be $37.65 (currently approx. $360)</a:t>
            </a:r>
          </a:p>
          <a:p>
            <a:pPr lvl="2"/>
            <a:r>
              <a:rPr lang="en-US" dirty="0" smtClean="0"/>
              <a:t>Would need earnings to grow at 55% annually for the next 10 years to justify current price</a:t>
            </a:r>
          </a:p>
          <a:p>
            <a:pPr lvl="2"/>
            <a:r>
              <a:rPr lang="en-US" dirty="0" smtClean="0"/>
              <a:t>Projected growth is a large reason for staggering price</a:t>
            </a:r>
          </a:p>
          <a:p>
            <a:r>
              <a:rPr lang="en-US" dirty="0" smtClean="0"/>
              <a:t>James </a:t>
            </a:r>
            <a:r>
              <a:rPr lang="en-US" dirty="0" err="1" smtClean="0"/>
              <a:t>Asselin</a:t>
            </a:r>
            <a:endParaRPr lang="en-US" dirty="0" smtClean="0"/>
          </a:p>
          <a:p>
            <a:pPr lvl="1"/>
            <a:r>
              <a:rPr lang="en-US" dirty="0" smtClean="0"/>
              <a:t>+ $18,500</a:t>
            </a:r>
          </a:p>
          <a:p>
            <a:pPr lvl="1"/>
            <a:r>
              <a:rPr lang="en-US" dirty="0" smtClean="0"/>
              <a:t>Google</a:t>
            </a:r>
          </a:p>
          <a:p>
            <a:pPr lvl="2"/>
            <a:r>
              <a:rPr lang="en-US" dirty="0" smtClean="0"/>
              <a:t>Never Fails</a:t>
            </a:r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213887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2024</TotalTime>
  <Words>258</Words>
  <Application>Microsoft Macintosh PowerPoint</Application>
  <PresentationFormat>On-screen Show (4:3)</PresentationFormat>
  <Paragraphs>41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Current Events</vt:lpstr>
      <vt:lpstr>Market Indexes</vt:lpstr>
      <vt:lpstr> $17 Billion in Fines from Banks</vt:lpstr>
      <vt:lpstr>Twitter IPO</vt:lpstr>
      <vt:lpstr>Apple </vt:lpstr>
      <vt:lpstr>Stock Watch Leaders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 Events</dc:title>
  <dc:creator>William Sanders</dc:creator>
  <cp:lastModifiedBy>William Sanders</cp:lastModifiedBy>
  <cp:revision>8</cp:revision>
  <dcterms:created xsi:type="dcterms:W3CDTF">2013-10-30T15:24:52Z</dcterms:created>
  <dcterms:modified xsi:type="dcterms:W3CDTF">2013-11-01T01:09:17Z</dcterms:modified>
</cp:coreProperties>
</file>