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7" r:id="rId3"/>
    <p:sldId id="281" r:id="rId4"/>
    <p:sldId id="282" r:id="rId5"/>
    <p:sldId id="283" r:id="rId6"/>
    <p:sldId id="285" r:id="rId7"/>
    <p:sldId id="284" r:id="rId8"/>
    <p:sldId id="287" r:id="rId9"/>
    <p:sldId id="291" r:id="rId10"/>
    <p:sldId id="294" r:id="rId11"/>
    <p:sldId id="293" r:id="rId12"/>
    <p:sldId id="295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06" r:id="rId21"/>
    <p:sldId id="296" r:id="rId22"/>
    <p:sldId id="307" r:id="rId23"/>
    <p:sldId id="308" r:id="rId24"/>
    <p:sldId id="310" r:id="rId2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0929"/>
  </p:normalViewPr>
  <p:slideViewPr>
    <p:cSldViewPr>
      <p:cViewPr>
        <p:scale>
          <a:sx n="66" d="100"/>
          <a:sy n="66" d="100"/>
        </p:scale>
        <p:origin x="-132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2FBA-0EAA-4737-96C9-116A3B20BE39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021E-31E8-4F44-9D6E-3DAEF65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6E088-C8E0-466F-A4A3-8C7950E62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75874-8068-4FC5-9BC2-181C95845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C106C-BD31-4FE5-A796-D8D214D57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05A1C-9C59-4F70-AF39-DBED4CFB1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443C9-63E5-4E51-B734-5050517DF9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75563-74EA-4231-81C9-096737170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D66EE-5CB2-4A28-A1CE-74AF639C5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4F967-CE59-4A91-B0E8-D8DC735EA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3CD9B-7B46-4909-A975-D4D079D38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pPr>
              <a:defRPr/>
            </a:pPr>
            <a:fld id="{FBB77CA0-AFAF-4081-9694-3957727CF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D952F-9837-4CBB-A69A-F534BE643F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6B1B231-1F5A-4231-8BC6-FE9D8857CE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1800" y="236537"/>
            <a:ext cx="9005888" cy="1973263"/>
          </a:xfrm>
        </p:spPr>
        <p:txBody>
          <a:bodyPr lIns="0" tIns="0" rIns="0" bIns="0" anchor="b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10000" dirty="0" smtClean="0">
                <a:solidFill>
                  <a:schemeClr val="bg1"/>
                </a:solidFill>
                <a:latin typeface="Trebuchet MS" pitchFamily="34" charset="0"/>
              </a:rPr>
              <a:t>Cornell SEBA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76300" y="2133600"/>
            <a:ext cx="7023100" cy="3352800"/>
          </a:xfrm>
        </p:spPr>
        <p:txBody>
          <a:bodyPr lIns="0" tIns="0" rIns="0" bIns="0">
            <a:norm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Science and </a:t>
            </a:r>
            <a:endParaRPr lang="en-US" sz="5000" dirty="0">
              <a:solidFill>
                <a:srgbClr val="DFDEF6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Engineering 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Business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Association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3800" y="5628382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Trebuchet MS" pitchFamily="34" charset="0"/>
              </a:rPr>
              <a:t>General Body Meeting</a:t>
            </a:r>
          </a:p>
          <a:p>
            <a:pPr algn="r"/>
            <a:r>
              <a:rPr lang="en-US" sz="3200" dirty="0" smtClean="0">
                <a:latin typeface="Trebuchet MS" pitchFamily="34" charset="0"/>
              </a:rPr>
              <a:t>April 4, </a:t>
            </a:r>
            <a:r>
              <a:rPr lang="en-US" sz="3200" dirty="0" smtClean="0">
                <a:latin typeface="Trebuchet MS" pitchFamily="34" charset="0"/>
              </a:rPr>
              <a:t>2012</a:t>
            </a:r>
            <a:endParaRPr lang="en-US" sz="32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rebuchet MS" pitchFamily="34" charset="0"/>
              </a:rPr>
              <a:t>Current Ratio = Current Assets / Current Liabilities</a:t>
            </a:r>
          </a:p>
          <a:p>
            <a:pPr lvl="1"/>
            <a:r>
              <a:rPr lang="en-US" dirty="0">
                <a:latin typeface="Trebuchet MS" pitchFamily="34" charset="0"/>
              </a:rPr>
              <a:t>Test </a:t>
            </a:r>
            <a:r>
              <a:rPr lang="en-US" dirty="0" smtClean="0">
                <a:latin typeface="Trebuchet MS" pitchFamily="34" charset="0"/>
              </a:rPr>
              <a:t>liquidity</a:t>
            </a:r>
          </a:p>
          <a:p>
            <a:pPr marL="406396" lvl="1" indent="0">
              <a:buNone/>
            </a:pPr>
            <a:endParaRPr lang="en-US" dirty="0">
              <a:latin typeface="Trebuchet MS" pitchFamily="34" charset="0"/>
            </a:endParaRPr>
          </a:p>
          <a:p>
            <a:r>
              <a:rPr lang="en-US" dirty="0">
                <a:latin typeface="Trebuchet MS" pitchFamily="34" charset="0"/>
              </a:rPr>
              <a:t>Quick Ratio </a:t>
            </a:r>
            <a:r>
              <a:rPr lang="en-US" dirty="0" smtClean="0">
                <a:latin typeface="Trebuchet MS" pitchFamily="34" charset="0"/>
              </a:rPr>
              <a:t>= (Cash + Short-term Investments + Accounts </a:t>
            </a:r>
            <a:r>
              <a:rPr lang="en-US" dirty="0" smtClean="0">
                <a:latin typeface="Trebuchet MS" pitchFamily="34" charset="0"/>
              </a:rPr>
              <a:t>receivables</a:t>
            </a:r>
            <a:r>
              <a:rPr lang="en-US" dirty="0" smtClean="0">
                <a:latin typeface="Trebuchet MS" pitchFamily="34" charset="0"/>
              </a:rPr>
              <a:t>) / Current liabilities</a:t>
            </a:r>
            <a:endParaRPr lang="en-US" dirty="0">
              <a:latin typeface="Trebuchet MS" pitchFamily="34" charset="0"/>
            </a:endParaRPr>
          </a:p>
          <a:p>
            <a:pPr lvl="1"/>
            <a:r>
              <a:rPr lang="en-US" dirty="0" smtClean="0">
                <a:latin typeface="Trebuchet MS" pitchFamily="34" charset="0"/>
              </a:rPr>
              <a:t>Test liquidity</a:t>
            </a:r>
          </a:p>
          <a:p>
            <a:pPr lvl="1"/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Debt Ratio = Total Debt / Total Assets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Leverage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Debt-to-Equity Ratio = Total Debt / Total Equity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Capital structure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Leverage 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Standard ratios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rebuchet MS" pitchFamily="34" charset="0"/>
              </a:rPr>
              <a:t>P/E Ratio = Current Price per share / Earnings per share</a:t>
            </a:r>
          </a:p>
          <a:p>
            <a:r>
              <a:rPr lang="en-US" sz="2800" dirty="0" smtClean="0">
                <a:latin typeface="Trebuchet MS" pitchFamily="34" charset="0"/>
              </a:rPr>
              <a:t>PEG Ratio = P/E Ratio / Est. growth as a percentage</a:t>
            </a:r>
          </a:p>
          <a:p>
            <a:r>
              <a:rPr lang="en-US" sz="2800" dirty="0" smtClean="0">
                <a:latin typeface="Trebuchet MS" pitchFamily="34" charset="0"/>
              </a:rPr>
              <a:t>P/BV Ratio = Stock Price per share / Shareholder’s Equity per </a:t>
            </a:r>
            <a:r>
              <a:rPr lang="en-US" sz="2800" dirty="0" smtClean="0">
                <a:latin typeface="Trebuchet MS" pitchFamily="34" charset="0"/>
              </a:rPr>
              <a:t>share</a:t>
            </a:r>
            <a:endParaRPr lang="en-US" sz="2800" dirty="0" smtClean="0">
              <a:latin typeface="Trebuchet MS" pitchFamily="34" charset="0"/>
            </a:endParaRPr>
          </a:p>
          <a:p>
            <a:r>
              <a:rPr lang="en-US" sz="2800" dirty="0" smtClean="0">
                <a:latin typeface="Trebuchet MS" pitchFamily="34" charset="0"/>
              </a:rPr>
              <a:t>Dividend Yield = Annual Dividend per share / Stock price per </a:t>
            </a:r>
            <a:r>
              <a:rPr lang="en-US" sz="2800" dirty="0" smtClean="0">
                <a:latin typeface="Trebuchet MS" pitchFamily="34" charset="0"/>
              </a:rPr>
              <a:t>share</a:t>
            </a:r>
            <a:endParaRPr lang="en-US" sz="2800" dirty="0" smtClean="0">
              <a:latin typeface="Trebuchet MS" pitchFamily="34" charset="0"/>
            </a:endParaRPr>
          </a:p>
          <a:p>
            <a:endParaRPr lang="en-US" sz="2800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Valuation ratios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finance</a:t>
            </a:r>
            <a:endParaRPr lang="en-US" sz="65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A </a:t>
            </a:r>
            <a:r>
              <a:rPr lang="en-US" dirty="0" smtClean="0">
                <a:latin typeface="Trebuchet MS" pitchFamily="34" charset="0"/>
              </a:rPr>
              <a:t>Discounted Cash Flow </a:t>
            </a:r>
            <a:r>
              <a:rPr lang="en-US" dirty="0" smtClean="0">
                <a:latin typeface="Trebuchet MS" pitchFamily="34" charset="0"/>
              </a:rPr>
              <a:t>is a way of determining the value of a company by trying to predict their future cash flows. (How much money are they going to be making in the future?)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What is a </a:t>
            </a:r>
            <a:r>
              <a:rPr lang="en-US" sz="48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dcf</a:t>
            </a: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?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4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39" indent="0">
              <a:buNone/>
            </a:pPr>
            <a:r>
              <a:rPr lang="en-US" dirty="0" smtClean="0">
                <a:latin typeface="Trebuchet MS" pitchFamily="34" charset="0"/>
              </a:rPr>
              <a:t>Free Cash Flow is calculated by taking: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EBIT</a:t>
            </a:r>
          </a:p>
          <a:p>
            <a:r>
              <a:rPr lang="en-US" dirty="0" smtClean="0">
                <a:latin typeface="Trebuchet MS" pitchFamily="34" charset="0"/>
              </a:rPr>
              <a:t>Less Taxes</a:t>
            </a:r>
          </a:p>
          <a:p>
            <a:r>
              <a:rPr lang="en-US" dirty="0" smtClean="0">
                <a:latin typeface="Trebuchet MS" pitchFamily="34" charset="0"/>
              </a:rPr>
              <a:t>Less Capital Expenditures</a:t>
            </a:r>
          </a:p>
          <a:p>
            <a:r>
              <a:rPr lang="en-US" dirty="0" smtClean="0">
                <a:latin typeface="Trebuchet MS" pitchFamily="34" charset="0"/>
              </a:rPr>
              <a:t>Less Net Change in Working Capital</a:t>
            </a:r>
          </a:p>
          <a:p>
            <a:r>
              <a:rPr lang="en-US" dirty="0" smtClean="0">
                <a:latin typeface="Trebuchet MS" pitchFamily="34" charset="0"/>
              </a:rPr>
              <a:t>Plus Depreciation and </a:t>
            </a:r>
            <a:r>
              <a:rPr lang="en-US" dirty="0" smtClean="0">
                <a:latin typeface="Trebuchet MS" pitchFamily="34" charset="0"/>
              </a:rPr>
              <a:t>Amortization</a:t>
            </a:r>
          </a:p>
          <a:p>
            <a:r>
              <a:rPr lang="en-US" dirty="0" smtClean="0">
                <a:latin typeface="Trebuchet MS" pitchFamily="34" charset="0"/>
              </a:rPr>
              <a:t>= </a:t>
            </a:r>
            <a:r>
              <a:rPr lang="en-US" dirty="0" smtClean="0">
                <a:latin typeface="Trebuchet MS" pitchFamily="34" charset="0"/>
              </a:rPr>
              <a:t>Free Cash Flow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1. Calculate free cash flow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Predict growth in revenues, expenses, etc.</a:t>
            </a:r>
          </a:p>
          <a:p>
            <a:r>
              <a:rPr lang="en-US" dirty="0" smtClean="0">
                <a:latin typeface="Trebuchet MS" pitchFamily="34" charset="0"/>
              </a:rPr>
              <a:t>Usually project </a:t>
            </a:r>
            <a:r>
              <a:rPr lang="en-US" dirty="0" smtClean="0">
                <a:latin typeface="Trebuchet MS" pitchFamily="34" charset="0"/>
              </a:rPr>
              <a:t>the data out for the next five to ten </a:t>
            </a:r>
            <a:r>
              <a:rPr lang="en-US" dirty="0" smtClean="0">
                <a:latin typeface="Trebuchet MS" pitchFamily="34" charset="0"/>
              </a:rPr>
              <a:t>years</a:t>
            </a:r>
          </a:p>
          <a:p>
            <a:r>
              <a:rPr lang="en-US" dirty="0" smtClean="0">
                <a:latin typeface="Trebuchet MS" pitchFamily="34" charset="0"/>
              </a:rPr>
              <a:t>Look at past figures to make most accurate assumptions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2. Make assumptions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rebuchet MS" pitchFamily="34" charset="0"/>
              </a:rPr>
              <a:t>Terminal Value is determined by looking at the potential growth of the company AFTER the projection period.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Terminal Growth is calculated using the Gordon Growth Model.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Gordon Growth Model: </a:t>
            </a:r>
          </a:p>
          <a:p>
            <a:r>
              <a:rPr lang="en-US" dirty="0" smtClean="0">
                <a:latin typeface="Trebuchet MS" pitchFamily="34" charset="0"/>
              </a:rPr>
              <a:t>FCF at time 5 = FCF at time 6 / (Cost of Equity – Growth Rate)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Growth rate is usually the average growth rate of U.S. </a:t>
            </a:r>
            <a:r>
              <a:rPr lang="en-US" dirty="0" smtClean="0">
                <a:latin typeface="Trebuchet MS" pitchFamily="34" charset="0"/>
              </a:rPr>
              <a:t>GDP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3. Terminal Value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rebuchet MS" pitchFamily="34" charset="0"/>
              </a:rPr>
              <a:t>The discount rate is the value used to find the NPV of the firm</a:t>
            </a:r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The </a:t>
            </a:r>
            <a:r>
              <a:rPr lang="en-US" dirty="0" smtClean="0">
                <a:latin typeface="Trebuchet MS" pitchFamily="34" charset="0"/>
              </a:rPr>
              <a:t>proper discount rate is the Weighted Average Cost of Capital of a firm (WACC)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WACC =</a:t>
            </a:r>
          </a:p>
          <a:p>
            <a:pPr marL="50799" indent="0">
              <a:buNone/>
            </a:pPr>
            <a:r>
              <a:rPr lang="en-US" dirty="0" smtClean="0">
                <a:latin typeface="Trebuchet MS" pitchFamily="34" charset="0"/>
              </a:rPr>
              <a:t>(1-t)</a:t>
            </a:r>
            <a:r>
              <a:rPr lang="en-US" dirty="0" err="1" smtClean="0">
                <a:latin typeface="Trebuchet MS" pitchFamily="34" charset="0"/>
              </a:rPr>
              <a:t>k</a:t>
            </a:r>
            <a:r>
              <a:rPr lang="en-US" baseline="-25000" dirty="0" err="1" smtClean="0">
                <a:latin typeface="Trebuchet MS" pitchFamily="34" charset="0"/>
              </a:rPr>
              <a:t>d</a:t>
            </a:r>
            <a:r>
              <a:rPr lang="en-US" dirty="0" smtClean="0">
                <a:latin typeface="Trebuchet MS" pitchFamily="34" charset="0"/>
              </a:rPr>
              <a:t>(D/Total Capital) + </a:t>
            </a:r>
            <a:r>
              <a:rPr lang="en-US" dirty="0" err="1" smtClean="0">
                <a:latin typeface="Trebuchet MS" pitchFamily="34" charset="0"/>
              </a:rPr>
              <a:t>k</a:t>
            </a:r>
            <a:r>
              <a:rPr lang="en-US" baseline="-25000" dirty="0" err="1" smtClean="0">
                <a:latin typeface="Trebuchet MS" pitchFamily="34" charset="0"/>
              </a:rPr>
              <a:t>e</a:t>
            </a:r>
            <a:r>
              <a:rPr lang="en-US" dirty="0" smtClean="0">
                <a:latin typeface="Trebuchet MS" pitchFamily="34" charset="0"/>
              </a:rPr>
              <a:t>(SE/Total Capital) +</a:t>
            </a:r>
            <a:r>
              <a:rPr lang="en-US" baseline="-25000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k</a:t>
            </a:r>
            <a:r>
              <a:rPr lang="en-US" baseline="-25000" dirty="0" err="1" smtClean="0">
                <a:latin typeface="Trebuchet MS" pitchFamily="34" charset="0"/>
              </a:rPr>
              <a:t>p</a:t>
            </a:r>
            <a:r>
              <a:rPr lang="en-US" dirty="0" smtClean="0">
                <a:latin typeface="Trebuchet MS" pitchFamily="34" charset="0"/>
              </a:rPr>
              <a:t>(P/Total Capital)</a:t>
            </a:r>
          </a:p>
          <a:p>
            <a:pPr marL="50799" indent="0">
              <a:buNone/>
            </a:pPr>
            <a:endParaRPr lang="en-US" dirty="0">
              <a:latin typeface="Trebuchet MS" pitchFamily="34" charset="0"/>
            </a:endParaRPr>
          </a:p>
          <a:p>
            <a:pPr marL="50799" indent="0">
              <a:buNone/>
            </a:pPr>
            <a:r>
              <a:rPr lang="en-US" dirty="0" smtClean="0">
                <a:latin typeface="Trebuchet MS" pitchFamily="34" charset="0"/>
              </a:rPr>
              <a:t>How to find </a:t>
            </a:r>
            <a:r>
              <a:rPr lang="en-US" dirty="0" err="1" smtClean="0">
                <a:latin typeface="Trebuchet MS" pitchFamily="34" charset="0"/>
              </a:rPr>
              <a:t>k</a:t>
            </a:r>
            <a:r>
              <a:rPr lang="en-US" baseline="-25000" dirty="0" err="1" smtClean="0">
                <a:latin typeface="Trebuchet MS" pitchFamily="34" charset="0"/>
              </a:rPr>
              <a:t>d</a:t>
            </a:r>
            <a:r>
              <a:rPr lang="en-US" dirty="0" smtClean="0">
                <a:latin typeface="Trebuchet MS" pitchFamily="34" charset="0"/>
              </a:rPr>
              <a:t>, </a:t>
            </a:r>
            <a:r>
              <a:rPr lang="en-US" dirty="0" err="1" smtClean="0">
                <a:latin typeface="Trebuchet MS" pitchFamily="34" charset="0"/>
              </a:rPr>
              <a:t>k</a:t>
            </a:r>
            <a:r>
              <a:rPr lang="en-US" baseline="-25000" dirty="0" err="1" smtClean="0">
                <a:latin typeface="Trebuchet MS" pitchFamily="34" charset="0"/>
              </a:rPr>
              <a:t>e</a:t>
            </a:r>
            <a:r>
              <a:rPr lang="en-US" dirty="0" smtClean="0">
                <a:latin typeface="Trebuchet MS" pitchFamily="34" charset="0"/>
              </a:rPr>
              <a:t>, and </a:t>
            </a:r>
            <a:r>
              <a:rPr lang="en-US" dirty="0" err="1" smtClean="0">
                <a:latin typeface="Trebuchet MS" pitchFamily="34" charset="0"/>
              </a:rPr>
              <a:t>k</a:t>
            </a:r>
            <a:r>
              <a:rPr lang="en-US" baseline="-25000" dirty="0" err="1" smtClean="0">
                <a:latin typeface="Trebuchet MS" pitchFamily="34" charset="0"/>
              </a:rPr>
              <a:t>p</a:t>
            </a:r>
            <a:r>
              <a:rPr lang="en-US" dirty="0" smtClean="0">
                <a:latin typeface="Trebuchet MS" pitchFamily="34" charset="0"/>
              </a:rPr>
              <a:t>?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4. Discount rate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2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rebuchet MS" pitchFamily="34" charset="0"/>
              </a:rPr>
              <a:t>To find cost of equity, utilize Capital Asset Pricing Model.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CAPM = </a:t>
            </a:r>
            <a:r>
              <a:rPr lang="en-US" dirty="0" err="1" smtClean="0">
                <a:latin typeface="Trebuchet MS" pitchFamily="34" charset="0"/>
              </a:rPr>
              <a:t>R</a:t>
            </a:r>
            <a:r>
              <a:rPr lang="en-US" baseline="-25000" dirty="0" err="1" smtClean="0">
                <a:latin typeface="Trebuchet MS" pitchFamily="34" charset="0"/>
              </a:rPr>
              <a:t>f</a:t>
            </a:r>
            <a:r>
              <a:rPr lang="en-US" dirty="0" smtClean="0">
                <a:latin typeface="Trebuchet MS" pitchFamily="34" charset="0"/>
              </a:rPr>
              <a:t> + B</a:t>
            </a:r>
            <a:r>
              <a:rPr lang="en-US" baseline="-25000" dirty="0" smtClean="0">
                <a:latin typeface="Trebuchet MS" pitchFamily="34" charset="0"/>
              </a:rPr>
              <a:t>L</a:t>
            </a:r>
            <a:r>
              <a:rPr lang="en-US" dirty="0" smtClean="0">
                <a:latin typeface="Trebuchet MS" pitchFamily="34" charset="0"/>
              </a:rPr>
              <a:t>(Market Risk Premium)</a:t>
            </a:r>
          </a:p>
          <a:p>
            <a:r>
              <a:rPr lang="en-US" dirty="0" smtClean="0">
                <a:latin typeface="Trebuchet MS" pitchFamily="34" charset="0"/>
              </a:rPr>
              <a:t>Market Risk Premium = Expected Return on Equity – </a:t>
            </a:r>
            <a:r>
              <a:rPr lang="en-US" dirty="0" err="1" smtClean="0">
                <a:latin typeface="Trebuchet MS" pitchFamily="34" charset="0"/>
              </a:rPr>
              <a:t>R</a:t>
            </a:r>
            <a:r>
              <a:rPr lang="en-US" baseline="-25000" dirty="0" err="1" smtClean="0">
                <a:latin typeface="Trebuchet MS" pitchFamily="34" charset="0"/>
              </a:rPr>
              <a:t>f</a:t>
            </a:r>
            <a:endParaRPr lang="en-US" dirty="0" smtClean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err="1" smtClean="0">
                <a:latin typeface="Trebuchet MS" pitchFamily="34" charset="0"/>
              </a:rPr>
              <a:t>R</a:t>
            </a:r>
            <a:r>
              <a:rPr lang="en-US" baseline="-25000" dirty="0" err="1" smtClean="0">
                <a:latin typeface="Trebuchet MS" pitchFamily="34" charset="0"/>
              </a:rPr>
              <a:t>f</a:t>
            </a:r>
            <a:r>
              <a:rPr lang="en-US" dirty="0" smtClean="0">
                <a:latin typeface="Trebuchet MS" pitchFamily="34" charset="0"/>
              </a:rPr>
              <a:t> = risk free rate (interest rate paid on 10-year US Treasury bond)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B</a:t>
            </a:r>
            <a:r>
              <a:rPr lang="en-US" baseline="-25000" dirty="0" smtClean="0">
                <a:latin typeface="Trebuchet MS" pitchFamily="34" charset="0"/>
              </a:rPr>
              <a:t>L</a:t>
            </a:r>
            <a:r>
              <a:rPr lang="en-US" dirty="0" smtClean="0">
                <a:latin typeface="Trebuchet MS" pitchFamily="34" charset="0"/>
              </a:rPr>
              <a:t> = Beta that you find on website x (1 </a:t>
            </a:r>
            <a:r>
              <a:rPr lang="en-US" dirty="0">
                <a:latin typeface="Trebuchet MS" pitchFamily="34" charset="0"/>
              </a:rPr>
              <a:t>+ ((1 – Tax Rate) x (Debt/Equity)))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5. CAPM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rebuchet MS" pitchFamily="34" charset="0"/>
              </a:rPr>
              <a:t>Now, you can calculate WACC, which will give you the rate at which you need to discount all your cash flows.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Discount everything back to time 0 (present time) and you have your enterprise value!</a:t>
            </a:r>
          </a:p>
          <a:p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However, enterprise value =/= market cap.</a:t>
            </a:r>
          </a:p>
          <a:p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Enterprise Value + Debt Outstanding – Cash = Market Cap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6. Combine values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6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accounting</a:t>
            </a:r>
            <a:endParaRPr lang="en-US" sz="65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What is the hypothetical share price?</a:t>
            </a:r>
          </a:p>
          <a:p>
            <a:endParaRPr lang="en-US" dirty="0">
              <a:latin typeface="Trebuchet MS" pitchFamily="34" charset="0"/>
            </a:endParaRPr>
          </a:p>
          <a:p>
            <a:pPr marL="50799" indent="0">
              <a:buNone/>
            </a:pPr>
            <a:r>
              <a:rPr lang="en-US" dirty="0" smtClean="0">
                <a:latin typeface="Trebuchet MS" pitchFamily="34" charset="0"/>
              </a:rPr>
              <a:t>Market Cap / Outstanding Common Stock</a:t>
            </a:r>
          </a:p>
          <a:p>
            <a:pPr marL="50799" indent="0">
              <a:buNone/>
            </a:pPr>
            <a:r>
              <a:rPr lang="en-US" dirty="0" smtClean="0">
                <a:latin typeface="Trebuchet MS" pitchFamily="34" charset="0"/>
              </a:rPr>
              <a:t> = Predicted Stock </a:t>
            </a:r>
            <a:r>
              <a:rPr lang="en-US" dirty="0" smtClean="0">
                <a:latin typeface="Trebuchet MS" pitchFamily="34" charset="0"/>
              </a:rPr>
              <a:t>Price</a:t>
            </a:r>
          </a:p>
          <a:p>
            <a:pPr marL="50799" indent="0">
              <a:buNone/>
            </a:pPr>
            <a:endParaRPr lang="en-US" dirty="0">
              <a:latin typeface="Trebuchet MS" pitchFamily="34" charset="0"/>
            </a:endParaRPr>
          </a:p>
          <a:p>
            <a:pPr marL="507999" indent="-457200"/>
            <a:r>
              <a:rPr lang="en-US" dirty="0" smtClean="0">
                <a:latin typeface="Trebuchet MS" pitchFamily="34" charset="0"/>
              </a:rPr>
              <a:t>Compare to current market price of stock</a:t>
            </a:r>
          </a:p>
          <a:p>
            <a:pPr marL="507999" indent="-457200"/>
            <a:r>
              <a:rPr lang="en-US" dirty="0" smtClean="0">
                <a:latin typeface="Trebuchet MS" pitchFamily="34" charset="0"/>
              </a:rPr>
              <a:t>Undervalued? Overvalued?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7. valuation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Courses</a:t>
            </a:r>
            <a:endParaRPr lang="en-US" sz="65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rebuchet MS" pitchFamily="34" charset="0"/>
              </a:rPr>
              <a:t>AEM 1200- Business Management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rebuchet MS" pitchFamily="34" charset="0"/>
              </a:rPr>
              <a:t>AEM 2210- Financial Accounting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rebuchet MS" pitchFamily="34" charset="0"/>
              </a:rPr>
              <a:t>ORIE 3150- </a:t>
            </a:r>
            <a:r>
              <a:rPr lang="en-US" dirty="0" smtClean="0">
                <a:latin typeface="Trebuchet MS" pitchFamily="34" charset="0"/>
              </a:rPr>
              <a:t>Accounting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rebuchet MS" pitchFamily="34" charset="0"/>
              </a:rPr>
              <a:t>AEM 2400- Marketing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rebuchet MS" pitchFamily="34" charset="0"/>
              </a:rPr>
              <a:t>AEM 3240- Finance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AEM courses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2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778000"/>
            <a:ext cx="8915400" cy="50288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rebuchet MS" pitchFamily="34" charset="0"/>
              </a:rPr>
              <a:t>Econ 1110- Intro to Microeconomics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itchFamily="34" charset="0"/>
              </a:rPr>
              <a:t>Econ </a:t>
            </a:r>
            <a:r>
              <a:rPr lang="en-US" dirty="0" smtClean="0">
                <a:latin typeface="Trebuchet MS" pitchFamily="34" charset="0"/>
              </a:rPr>
              <a:t>1120- Intro </a:t>
            </a:r>
            <a:r>
              <a:rPr lang="en-US" dirty="0">
                <a:latin typeface="Trebuchet MS" pitchFamily="34" charset="0"/>
              </a:rPr>
              <a:t>to </a:t>
            </a:r>
            <a:r>
              <a:rPr lang="en-US" dirty="0" smtClean="0">
                <a:latin typeface="Trebuchet MS" pitchFamily="34" charset="0"/>
              </a:rPr>
              <a:t>Macroeconomics</a:t>
            </a:r>
            <a:endParaRPr lang="en-US" dirty="0">
              <a:latin typeface="Trebuchet 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itchFamily="34" charset="0"/>
              </a:rPr>
              <a:t>Econ </a:t>
            </a:r>
            <a:r>
              <a:rPr lang="en-US" dirty="0" smtClean="0">
                <a:latin typeface="Trebuchet MS" pitchFamily="34" charset="0"/>
              </a:rPr>
              <a:t>3010- Microeconomics</a:t>
            </a:r>
            <a:endParaRPr lang="en-US" dirty="0">
              <a:latin typeface="Trebuchet 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itchFamily="34" charset="0"/>
              </a:rPr>
              <a:t>Econ </a:t>
            </a:r>
            <a:r>
              <a:rPr lang="en-US" dirty="0" smtClean="0">
                <a:latin typeface="Trebuchet MS" pitchFamily="34" charset="0"/>
              </a:rPr>
              <a:t>3020- </a:t>
            </a:r>
            <a:r>
              <a:rPr lang="en-US" dirty="0">
                <a:latin typeface="Trebuchet MS" pitchFamily="34" charset="0"/>
              </a:rPr>
              <a:t>Macroeconomics </a:t>
            </a:r>
            <a:r>
              <a:rPr lang="en-US" dirty="0" smtClean="0">
                <a:latin typeface="Trebuchet MS" pitchFamily="34" charset="0"/>
              </a:rPr>
              <a:t>(spring only)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rebuchet MS" pitchFamily="34" charset="0"/>
              </a:rPr>
              <a:t>Econ 3130- Intermediate Microeconomics</a:t>
            </a:r>
            <a:endParaRPr lang="en-US" dirty="0">
              <a:latin typeface="Trebuchet 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itchFamily="34" charset="0"/>
              </a:rPr>
              <a:t>Econ </a:t>
            </a:r>
            <a:r>
              <a:rPr lang="en-US" dirty="0" smtClean="0">
                <a:latin typeface="Trebuchet MS" pitchFamily="34" charset="0"/>
              </a:rPr>
              <a:t>3140- </a:t>
            </a:r>
            <a:r>
              <a:rPr lang="en-US" dirty="0">
                <a:latin typeface="Trebuchet MS" pitchFamily="34" charset="0"/>
              </a:rPr>
              <a:t>Intermediate Macroeconomics 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Econ courses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2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rebuchet MS" pitchFamily="34" charset="0"/>
              </a:rPr>
              <a:t>NCC </a:t>
            </a:r>
            <a:r>
              <a:rPr lang="en-US" dirty="0" smtClean="0">
                <a:latin typeface="Trebuchet MS" pitchFamily="34" charset="0"/>
              </a:rPr>
              <a:t>5500- </a:t>
            </a:r>
            <a:r>
              <a:rPr lang="en-US" dirty="0">
                <a:latin typeface="Trebuchet MS" pitchFamily="34" charset="0"/>
              </a:rPr>
              <a:t>Financial </a:t>
            </a:r>
            <a:r>
              <a:rPr lang="en-US" dirty="0" smtClean="0">
                <a:latin typeface="Trebuchet MS" pitchFamily="34" charset="0"/>
              </a:rPr>
              <a:t>Accounting</a:t>
            </a:r>
            <a:endParaRPr lang="en-US" dirty="0"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rebuchet MS" pitchFamily="34" charset="0"/>
              </a:rPr>
              <a:t>NCC </a:t>
            </a:r>
            <a:r>
              <a:rPr lang="en-US" dirty="0" smtClean="0">
                <a:latin typeface="Trebuchet MS" pitchFamily="34" charset="0"/>
              </a:rPr>
              <a:t>5530- </a:t>
            </a:r>
            <a:r>
              <a:rPr lang="en-US" dirty="0">
                <a:latin typeface="Trebuchet MS" pitchFamily="34" charset="0"/>
              </a:rPr>
              <a:t>Marketing </a:t>
            </a:r>
            <a:r>
              <a:rPr lang="en-US" dirty="0" smtClean="0">
                <a:latin typeface="Trebuchet MS" pitchFamily="34" charset="0"/>
              </a:rPr>
              <a:t>Management</a:t>
            </a:r>
            <a:endParaRPr lang="en-US" dirty="0"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rebuchet MS" pitchFamily="34" charset="0"/>
              </a:rPr>
              <a:t>NCC </a:t>
            </a:r>
            <a:r>
              <a:rPr lang="en-US" dirty="0" smtClean="0">
                <a:latin typeface="Trebuchet MS" pitchFamily="34" charset="0"/>
              </a:rPr>
              <a:t>5560- </a:t>
            </a:r>
            <a:r>
              <a:rPr lang="en-US" dirty="0">
                <a:latin typeface="Trebuchet MS" pitchFamily="34" charset="0"/>
              </a:rPr>
              <a:t>Managerial </a:t>
            </a:r>
            <a:r>
              <a:rPr lang="en-US" dirty="0" smtClean="0">
                <a:latin typeface="Trebuchet MS" pitchFamily="34" charset="0"/>
              </a:rPr>
              <a:t>Finance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rebuchet MS" pitchFamily="34" charset="0"/>
              </a:rPr>
              <a:t>NBA </a:t>
            </a:r>
            <a:r>
              <a:rPr lang="en-US" dirty="0" smtClean="0">
                <a:latin typeface="Trebuchet MS" pitchFamily="34" charset="0"/>
              </a:rPr>
              <a:t>5070- </a:t>
            </a:r>
            <a:r>
              <a:rPr lang="en-US" dirty="0">
                <a:latin typeface="Trebuchet MS" pitchFamily="34" charset="0"/>
              </a:rPr>
              <a:t>Entrepreneurship for </a:t>
            </a:r>
            <a:r>
              <a:rPr lang="en-US" dirty="0" smtClean="0">
                <a:latin typeface="Trebuchet MS" pitchFamily="34" charset="0"/>
              </a:rPr>
              <a:t>Scientists and </a:t>
            </a:r>
            <a:r>
              <a:rPr lang="en-US" dirty="0">
                <a:latin typeface="Trebuchet MS" pitchFamily="34" charset="0"/>
              </a:rPr>
              <a:t>Engineers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Johnson school courses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Balance Sheet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Assets = Liabilities + Stockholder’s Equity</a:t>
            </a:r>
          </a:p>
          <a:p>
            <a:pPr lvl="1"/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Income Statement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Revenues – Expenses = Net Income</a:t>
            </a:r>
          </a:p>
          <a:p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Cash Flow Statement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Cash Inflow – Cash Outflow = Net Cash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Major financial statements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nvestopedia.com/inv/articles/site/wmtbs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4" y="751114"/>
            <a:ext cx="865398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6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mputer-accounting-software-help.com/images/IncomeStatementExample10-5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685798"/>
            <a:ext cx="7010400" cy="627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investopedia.com/inv/articles/site/IB-LearnCashFlow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685800"/>
            <a:ext cx="6781800" cy="60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1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rebuchet MS" pitchFamily="34" charset="0"/>
              </a:rPr>
              <a:t>EBITDA: </a:t>
            </a:r>
            <a:r>
              <a:rPr lang="en-US" dirty="0" smtClean="0">
                <a:latin typeface="Trebuchet MS" pitchFamily="34" charset="0"/>
              </a:rPr>
              <a:t>Earnings Before Interest, Taxes, Depreciation, Amortization</a:t>
            </a:r>
          </a:p>
          <a:p>
            <a:r>
              <a:rPr lang="en-US" dirty="0" smtClean="0">
                <a:latin typeface="Trebuchet MS" pitchFamily="34" charset="0"/>
              </a:rPr>
              <a:t>Depreciation: </a:t>
            </a:r>
            <a:r>
              <a:rPr lang="en-US" dirty="0" smtClean="0">
                <a:latin typeface="Trebuchet MS" pitchFamily="34" charset="0"/>
              </a:rPr>
              <a:t>write-down in value of a tangible asset</a:t>
            </a:r>
          </a:p>
          <a:p>
            <a:r>
              <a:rPr lang="en-US" dirty="0" smtClean="0">
                <a:latin typeface="Trebuchet MS" pitchFamily="34" charset="0"/>
              </a:rPr>
              <a:t>Amortization: </a:t>
            </a:r>
            <a:r>
              <a:rPr lang="en-US" dirty="0" smtClean="0">
                <a:latin typeface="Trebuchet MS" pitchFamily="34" charset="0"/>
              </a:rPr>
              <a:t>write-down in value of an intangible </a:t>
            </a:r>
            <a:r>
              <a:rPr lang="en-US" dirty="0" smtClean="0">
                <a:latin typeface="Trebuchet MS" pitchFamily="34" charset="0"/>
              </a:rPr>
              <a:t>asset</a:t>
            </a:r>
          </a:p>
          <a:p>
            <a:pPr marL="40639" indent="0">
              <a:buNone/>
            </a:pPr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Gross </a:t>
            </a:r>
            <a:r>
              <a:rPr lang="en-US" dirty="0" smtClean="0">
                <a:latin typeface="Trebuchet MS" pitchFamily="34" charset="0"/>
              </a:rPr>
              <a:t>Margin = </a:t>
            </a:r>
            <a:r>
              <a:rPr lang="en-US" dirty="0" smtClean="0">
                <a:latin typeface="Trebuchet MS" pitchFamily="34" charset="0"/>
              </a:rPr>
              <a:t>Revenues – COGS (or cost of revenues</a:t>
            </a:r>
            <a:r>
              <a:rPr lang="en-US" dirty="0" smtClean="0">
                <a:latin typeface="Trebuchet MS" pitchFamily="34" charset="0"/>
              </a:rPr>
              <a:t>)</a:t>
            </a:r>
          </a:p>
          <a:p>
            <a:pPr marL="467355" lvl="1" indent="-426716">
              <a:buSzPct val="80000"/>
              <a:buFont typeface="Wingdings 2"/>
              <a:buChar char=""/>
            </a:pPr>
            <a:r>
              <a:rPr lang="en-US" dirty="0">
                <a:latin typeface="Trebuchet MS" pitchFamily="34" charset="0"/>
              </a:rPr>
              <a:t>Working Capital = Current Assets – Current </a:t>
            </a:r>
            <a:r>
              <a:rPr lang="en-US" dirty="0" smtClean="0">
                <a:latin typeface="Trebuchet MS" pitchFamily="34" charset="0"/>
              </a:rPr>
              <a:t>Liabilities</a:t>
            </a:r>
            <a:endParaRPr lang="en-US" dirty="0" smtClean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  <a:p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Revenues are recorded when earned and expenses are recorded when incurred.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Period ends December 31, </a:t>
            </a:r>
            <a:r>
              <a:rPr lang="en-US" dirty="0" smtClean="0">
                <a:latin typeface="Trebuchet MS" pitchFamily="34" charset="0"/>
              </a:rPr>
              <a:t>2011</a:t>
            </a:r>
            <a:endParaRPr lang="en-US" dirty="0" smtClean="0">
              <a:latin typeface="Trebuchet MS" pitchFamily="34" charset="0"/>
            </a:endParaRPr>
          </a:p>
          <a:p>
            <a:pPr lvl="1"/>
            <a:r>
              <a:rPr lang="en-US" dirty="0" smtClean="0">
                <a:latin typeface="Trebuchet MS" pitchFamily="34" charset="0"/>
              </a:rPr>
              <a:t>Incur expense on December 30, 2011, don’t pay until </a:t>
            </a:r>
            <a:r>
              <a:rPr lang="en-US" dirty="0" smtClean="0">
                <a:latin typeface="Trebuchet MS" pitchFamily="34" charset="0"/>
              </a:rPr>
              <a:t>2012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Basic accounting terms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8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Net Cash from </a:t>
            </a:r>
            <a:r>
              <a:rPr lang="en-US" dirty="0" smtClean="0">
                <a:latin typeface="Trebuchet MS" pitchFamily="34" charset="0"/>
              </a:rPr>
              <a:t>Cash Flow</a:t>
            </a:r>
            <a:r>
              <a:rPr lang="en-US" dirty="0" smtClean="0">
                <a:latin typeface="Trebuchet MS" pitchFamily="34" charset="0"/>
              </a:rPr>
              <a:t> Statement </a:t>
            </a:r>
            <a:r>
              <a:rPr lang="en-US" dirty="0" smtClean="0">
                <a:latin typeface="Trebuchet MS" pitchFamily="34" charset="0"/>
              </a:rPr>
              <a:t>flows into Cash account on </a:t>
            </a:r>
            <a:r>
              <a:rPr lang="en-US" dirty="0" smtClean="0">
                <a:latin typeface="Trebuchet MS" pitchFamily="34" charset="0"/>
              </a:rPr>
              <a:t>Balance Sheet</a:t>
            </a:r>
          </a:p>
          <a:p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Net Income flows into Stockholder’s Equity account on </a:t>
            </a:r>
            <a:r>
              <a:rPr lang="en-US" dirty="0" smtClean="0">
                <a:latin typeface="Trebuchet MS" pitchFamily="34" charset="0"/>
              </a:rPr>
              <a:t>Balance Sheet </a:t>
            </a:r>
            <a:r>
              <a:rPr lang="en-US" dirty="0" smtClean="0">
                <a:latin typeface="Trebuchet MS" pitchFamily="34" charset="0"/>
              </a:rPr>
              <a:t>and first account on </a:t>
            </a:r>
            <a:r>
              <a:rPr lang="en-US" dirty="0">
                <a:latin typeface="Trebuchet MS" pitchFamily="34" charset="0"/>
              </a:rPr>
              <a:t>Cash Flow </a:t>
            </a:r>
            <a:r>
              <a:rPr lang="en-US" dirty="0" smtClean="0">
                <a:latin typeface="Trebuchet MS" pitchFamily="34" charset="0"/>
              </a:rPr>
              <a:t>statement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Statements are connected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5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What is counted as revenue?</a:t>
            </a:r>
          </a:p>
          <a:p>
            <a:r>
              <a:rPr lang="en-US" dirty="0" smtClean="0">
                <a:latin typeface="Trebuchet MS" pitchFamily="34" charset="0"/>
              </a:rPr>
              <a:t>Earnings solely based on accounting changes are not “quality earnings”</a:t>
            </a:r>
          </a:p>
          <a:p>
            <a:r>
              <a:rPr lang="en-US" dirty="0" smtClean="0">
                <a:latin typeface="Trebuchet MS" pitchFamily="34" charset="0"/>
              </a:rPr>
              <a:t>Footnotes in financial reports (movement of accounts)</a:t>
            </a:r>
          </a:p>
          <a:p>
            <a:r>
              <a:rPr lang="en-US" dirty="0" smtClean="0">
                <a:latin typeface="Trebuchet MS" pitchFamily="34" charset="0"/>
              </a:rPr>
              <a:t>High growth of debt, high growth of accounts receivables</a:t>
            </a:r>
          </a:p>
          <a:p>
            <a:endParaRPr lang="en-US" dirty="0">
              <a:latin typeface="Trebuchet MS" pitchFamily="34" charset="0"/>
            </a:endParaRPr>
          </a:p>
          <a:p>
            <a:pPr marL="50799" indent="0">
              <a:buNone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552450" y="355600"/>
            <a:ext cx="9055100" cy="116840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solidFill>
                  <a:srgbClr val="DFDEF6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rebuchet MS" pitchFamily="34" charset="0"/>
              </a:rPr>
              <a:t>Potential problems</a:t>
            </a:r>
            <a:endParaRPr lang="en-US" sz="48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486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2605</TotalTime>
  <Words>766</Words>
  <Application>Microsoft Office PowerPoint</Application>
  <PresentationFormat>Custom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Cornell SEBA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Kyle</cp:lastModifiedBy>
  <cp:revision>85</cp:revision>
  <dcterms:created xsi:type="dcterms:W3CDTF">2004-05-06T09:28:21Z</dcterms:created>
  <dcterms:modified xsi:type="dcterms:W3CDTF">2012-04-03T14:58:42Z</dcterms:modified>
</cp:coreProperties>
</file>