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</p:sldMasterIdLst>
  <p:notesMasterIdLst>
    <p:notesMasterId r:id="rId91"/>
  </p:notesMasterIdLst>
  <p:handoutMasterIdLst>
    <p:handoutMasterId r:id="rId92"/>
  </p:handoutMasterIdLst>
  <p:sldIdLst>
    <p:sldId id="256" r:id="rId2"/>
    <p:sldId id="412" r:id="rId3"/>
    <p:sldId id="350" r:id="rId4"/>
    <p:sldId id="401" r:id="rId5"/>
    <p:sldId id="404" r:id="rId6"/>
    <p:sldId id="406" r:id="rId7"/>
    <p:sldId id="408" r:id="rId8"/>
    <p:sldId id="332" r:id="rId9"/>
    <p:sldId id="362" r:id="rId10"/>
    <p:sldId id="409" r:id="rId11"/>
    <p:sldId id="410" r:id="rId12"/>
    <p:sldId id="411" r:id="rId13"/>
    <p:sldId id="263" r:id="rId14"/>
    <p:sldId id="419" r:id="rId15"/>
    <p:sldId id="424" r:id="rId16"/>
    <p:sldId id="413" r:id="rId17"/>
    <p:sldId id="420" r:id="rId18"/>
    <p:sldId id="421" r:id="rId19"/>
    <p:sldId id="422" r:id="rId20"/>
    <p:sldId id="416" r:id="rId21"/>
    <p:sldId id="417" r:id="rId22"/>
    <p:sldId id="423" r:id="rId23"/>
    <p:sldId id="414" r:id="rId24"/>
    <p:sldId id="271" r:id="rId25"/>
    <p:sldId id="389" r:id="rId26"/>
    <p:sldId id="396" r:id="rId27"/>
    <p:sldId id="397" r:id="rId28"/>
    <p:sldId id="390" r:id="rId29"/>
    <p:sldId id="399" r:id="rId30"/>
    <p:sldId id="398" r:id="rId31"/>
    <p:sldId id="354" r:id="rId32"/>
    <p:sldId id="427" r:id="rId33"/>
    <p:sldId id="415" r:id="rId34"/>
    <p:sldId id="428" r:id="rId35"/>
    <p:sldId id="429" r:id="rId36"/>
    <p:sldId id="430" r:id="rId37"/>
    <p:sldId id="405" r:id="rId38"/>
    <p:sldId id="407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392" r:id="rId49"/>
    <p:sldId id="372" r:id="rId50"/>
    <p:sldId id="441" r:id="rId51"/>
    <p:sldId id="314" r:id="rId52"/>
    <p:sldId id="442" r:id="rId53"/>
    <p:sldId id="443" r:id="rId54"/>
    <p:sldId id="374" r:id="rId55"/>
    <p:sldId id="444" r:id="rId56"/>
    <p:sldId id="315" r:id="rId57"/>
    <p:sldId id="316" r:id="rId58"/>
    <p:sldId id="317" r:id="rId59"/>
    <p:sldId id="319" r:id="rId60"/>
    <p:sldId id="445" r:id="rId61"/>
    <p:sldId id="394" r:id="rId62"/>
    <p:sldId id="348" r:id="rId63"/>
    <p:sldId id="295" r:id="rId64"/>
    <p:sldId id="331" r:id="rId65"/>
    <p:sldId id="343" r:id="rId66"/>
    <p:sldId id="341" r:id="rId67"/>
    <p:sldId id="349" r:id="rId68"/>
    <p:sldId id="449" r:id="rId69"/>
    <p:sldId id="345" r:id="rId70"/>
    <p:sldId id="450" r:id="rId71"/>
    <p:sldId id="338" r:id="rId72"/>
    <p:sldId id="346" r:id="rId73"/>
    <p:sldId id="452" r:id="rId74"/>
    <p:sldId id="453" r:id="rId75"/>
    <p:sldId id="454" r:id="rId76"/>
    <p:sldId id="455" r:id="rId77"/>
    <p:sldId id="328" r:id="rId78"/>
    <p:sldId id="456" r:id="rId79"/>
    <p:sldId id="358" r:id="rId80"/>
    <p:sldId id="359" r:id="rId81"/>
    <p:sldId id="458" r:id="rId82"/>
    <p:sldId id="460" r:id="rId83"/>
    <p:sldId id="356" r:id="rId84"/>
    <p:sldId id="353" r:id="rId85"/>
    <p:sldId id="351" r:id="rId86"/>
    <p:sldId id="352" r:id="rId87"/>
    <p:sldId id="461" r:id="rId88"/>
    <p:sldId id="357" r:id="rId89"/>
    <p:sldId id="462" r:id="rId9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Piper" initials="JP" lastIdx="1" clrIdx="0">
    <p:extLst>
      <p:ext uri="{19B8F6BF-5375-455C-9EA6-DF929625EA0E}">
        <p15:presenceInfo xmlns:p15="http://schemas.microsoft.com/office/powerpoint/2012/main" userId="S-1-5-21-839522115-1085031214-725345543-574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82"/>
  </p:normalViewPr>
  <p:slideViewPr>
    <p:cSldViewPr snapToGrid="0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5T16:39:55.981" idx="1">
    <p:pos x="10" y="10"/>
    <p:text>Lahcen, the mathematical symbols here aren't showing correctly on my PC. Are they correct on your laptop?</p:text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8C6303-69FB-894F-87D1-E4F488ABD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D6F2E-DEFE-214F-B1EB-300D77AC19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E72CF-18BE-8646-9970-D891DF58FEE3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79514-E189-6E41-AE69-0910926E8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University of London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4E4BE-B064-994D-9F10-22B832C63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4DA52-92B6-114B-8B8E-B2CE32515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056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4808-FB11-FE48-9E12-ABC1B80F9555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University of London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32EB5-24B1-4843-B771-9106B1EC0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9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86340-7A7D-6330-36E8-408C8AA43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1733087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 Empty set is a subset of any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AE55-067F-03A6-5B44-5C7072301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311558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set is subset of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2DDFC-9F77-A90E-BFB5-29C99B9240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37272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Calibri" charset="0"/>
                <a:ea typeface="ＭＳ Ｐゴシック" charset="0"/>
              </a:rPr>
              <a:t>𝐍 = set of natural numbers</a:t>
            </a:r>
          </a:p>
          <a:p>
            <a:r>
              <a:rPr lang="en-US" sz="1200">
                <a:latin typeface="Calibri" charset="0"/>
                <a:ea typeface="ＭＳ Ｐゴシック" charset="0"/>
              </a:rPr>
              <a:t>𝐙 = set of integers</a:t>
            </a:r>
          </a:p>
          <a:p>
            <a:r>
              <a:rPr lang="en-US" sz="1200">
                <a:latin typeface="Calibri" charset="0"/>
                <a:ea typeface="ＭＳ Ｐゴシック" charset="0"/>
              </a:rPr>
              <a:t>𝐐  = set of rational numbers of form a/b where a and b are element of Z</a:t>
            </a:r>
          </a:p>
          <a:p>
            <a:r>
              <a:rPr lang="en-US" sz="1200">
                <a:latin typeface="Calibri" charset="0"/>
                <a:ea typeface="ＭＳ Ｐゴシック" charset="0"/>
              </a:rPr>
              <a:t>𝐑 = set of real numbers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D814-D461-067A-EBE0-BB44EFE98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145003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 this lecture we will be talking about different ways of representing a set: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Listing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Set builder notation (rules of inclusion)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Conversion between these two 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B55D-CC1C-2340-9210-5CD68CF254A8}" type="slidenum">
              <a:rPr lang="en-GB" smtClean="0"/>
              <a:t>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AECD1-0098-ACA9-BF62-0678DDB357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182312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have already used the listing method to represent a set</a:t>
            </a:r>
          </a:p>
          <a:p>
            <a:r>
              <a:rPr lang="en-GB"/>
              <a:t>In the listing method we just list all the elements of a s set.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As you can see the set of all vowels ls the English </a:t>
            </a:r>
            <a:r>
              <a:rPr lang="en-GB" err="1"/>
              <a:t>aphabet</a:t>
            </a:r>
            <a:r>
              <a:rPr lang="en-GB"/>
              <a:t>  is </a:t>
            </a:r>
            <a:r>
              <a:rPr lang="en-GB" sz="1200" kern="0"/>
              <a:t>S1</a:t>
            </a:r>
            <a:r>
              <a:rPr lang="en-GB" sz="1200">
                <a:solidFill>
                  <a:srgbClr val="0070C0"/>
                </a:solidFill>
              </a:rPr>
              <a:t> =</a:t>
            </a:r>
            <a:r>
              <a:rPr lang="en-GB" sz="1200">
                <a:solidFill>
                  <a:srgbClr val="FF0000"/>
                </a:solidFill>
              </a:rPr>
              <a:t>{</a:t>
            </a:r>
            <a:r>
              <a:rPr lang="en-GB" sz="1200">
                <a:solidFill>
                  <a:srgbClr val="0070C0"/>
                </a:solidFill>
              </a:rPr>
              <a:t>a, e, </a:t>
            </a:r>
            <a:r>
              <a:rPr lang="en-GB" sz="1200" err="1">
                <a:solidFill>
                  <a:srgbClr val="0070C0"/>
                </a:solidFill>
              </a:rPr>
              <a:t>i</a:t>
            </a:r>
            <a:r>
              <a:rPr lang="en-GB" sz="1200">
                <a:solidFill>
                  <a:srgbClr val="0070C0"/>
                </a:solidFill>
              </a:rPr>
              <a:t>, o, u</a:t>
            </a:r>
            <a:r>
              <a:rPr lang="en-GB" sz="1200">
                <a:solidFill>
                  <a:srgbClr val="FF0000"/>
                </a:solidFill>
              </a:rPr>
              <a:t>}</a:t>
            </a:r>
          </a:p>
          <a:p>
            <a:r>
              <a:rPr lang="en-GB"/>
              <a:t>S2 the set of all positive  integers less than 10.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S3 </a:t>
            </a:r>
            <a:r>
              <a:rPr lang="en-GB" sz="1200" kern="0"/>
              <a:t>S3= set of all  positive even integers less than 10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CEAF-AFB1-084B-8B3C-443CAF8A3EF7}" type="slidenum">
              <a:rPr lang="en-GB" smtClean="0"/>
              <a:t>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92C1-82E4-D2E2-A864-B6CA30CDA9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40369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set represents all even integers.  All even integers can be written as 2n where n is an integer.</a:t>
            </a:r>
          </a:p>
          <a:p>
            <a:r>
              <a:rPr lang="en-GB"/>
              <a:t>Hence, we can represents Even set as follow:  </a:t>
            </a:r>
          </a:p>
          <a:p>
            <a:r>
              <a:rPr lang="en-GB"/>
              <a:t>This called the set builder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B55D-CC1C-2340-9210-5CD68CF254A8}" type="slidenum">
              <a:rPr lang="en-GB" smtClean="0"/>
              <a:t>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9F6C-BEAA-3082-CD28-3FDF336BA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132848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set represents all odd integers.  As you can see all odd  integers can be written as 2n+1 where n is an integer.</a:t>
            </a:r>
          </a:p>
          <a:p>
            <a:r>
              <a:rPr lang="en-GB"/>
              <a:t>Hence, we can represents odd set as follow:  </a:t>
            </a:r>
          </a:p>
          <a:p>
            <a:r>
              <a:rPr lang="en-GB"/>
              <a:t>This called the set builder notation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B55D-CC1C-2340-9210-5CD68CF254A8}" type="slidenum">
              <a:rPr lang="en-GB" smtClean="0"/>
              <a:t>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E140-081E-7D36-2EA3-F0BA54377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042595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set of rational numbers Q can be written as follow: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B55D-CC1C-2340-9210-5CD68CF254A8}" type="slidenum">
              <a:rPr lang="en-GB" smtClean="0"/>
              <a:t>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4381-9F1C-DB52-C7AE-802457F4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1082269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set of things in my bag can represented: </a:t>
            </a:r>
          </a:p>
          <a:p>
            <a:r>
              <a:rPr lang="en-GB"/>
              <a:t>By listing the the objects in my bag. (listing)</a:t>
            </a:r>
          </a:p>
          <a:p>
            <a:r>
              <a:rPr lang="en-GB"/>
              <a:t>Or </a:t>
            </a:r>
          </a:p>
          <a:p>
            <a:r>
              <a:rPr lang="en-GB"/>
              <a:t>By saying anything in my bag is an element ( set builder)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B55D-CC1C-2340-9210-5CD68CF254A8}" type="slidenum">
              <a:rPr lang="en-GB" smtClean="0"/>
              <a:t>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E613-A28C-72D0-B3F4-0A20821CFB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678388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7CEAF-AFB1-084B-8B3C-443CAF8A3EF7}" type="slidenum">
              <a:rPr lang="en-GB" smtClean="0"/>
              <a:t>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568B8-CB54-46E8-EF35-C800E9C6D8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81639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is what I will be talking about in this talk: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definition of a set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Element of a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The concept of a subset of a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And cardinality of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CDBC-5A31-6A47-8B9E-1DB7A4FD29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4217754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After this lecture you will be able to understand: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What is is powerset of a set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The relation between the cardinality of a set and that of its corresponding powerset.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58549-1EB7-3A45-BF60-08C5564157CC}" type="slidenum">
              <a:rPr lang="en-GB" smtClean="0"/>
              <a:t>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2FD3-9B36-2B88-D39E-2A7821C5DB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379939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5FEE-48C3-EA43-A5DE-2A5CC9500E39}" type="slidenum">
              <a:rPr lang="en-GB" smtClean="0"/>
              <a:t>34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C365A-12CB-0108-65CA-03923E8850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98383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5FEE-48C3-EA43-A5DE-2A5CC9500E39}" type="slidenum">
              <a:rPr lang="en-GB" smtClean="0"/>
              <a:t>46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9540F-1C88-8CA2-7C00-5F7BD699EB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3911545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E6929-628C-474C-9AF6-8502A43012B7}" type="slidenum">
              <a:rPr lang="en-GB" smtClean="0"/>
              <a:t>83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F8E6-61E8-7F6B-BFD8-EDB8EA65E4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3872750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E6929-628C-474C-9AF6-8502A43012B7}" type="slidenum">
              <a:rPr lang="en-GB" smtClean="0"/>
              <a:t>84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3AEC-660D-4C4B-B0D9-9A793A486B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3911221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E6929-628C-474C-9AF6-8502A43012B7}" type="slidenum">
              <a:rPr lang="en-GB" smtClean="0"/>
              <a:t>85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B6900-D05E-047D-8E24-12B9723353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1271438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is what I will be talking about in this talk: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definition of a set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Element of a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The concept of a subset of a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And cardinality of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89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CDC1-6630-4532-3C97-21139676C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38267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</a:t>
            </a:r>
            <a:r>
              <a:rPr lang="en-GB" baseline="30000"/>
              <a:t>st</a:t>
            </a:r>
            <a:r>
              <a:rPr lang="en-GB"/>
              <a:t> </a:t>
            </a:r>
          </a:p>
          <a:p>
            <a:r>
              <a:rPr lang="en-GB"/>
              <a:t>The term set is used by mathematicians to refer to a collection of any king of objects:</a:t>
            </a:r>
          </a:p>
          <a:p>
            <a:r>
              <a:rPr lang="en-GB"/>
              <a:t>People, numbers, ideas. …</a:t>
            </a:r>
          </a:p>
          <a:p>
            <a:endParaRPr lang="en-GB"/>
          </a:p>
          <a:p>
            <a:r>
              <a:rPr lang="en-GB"/>
              <a:t>2</a:t>
            </a:r>
            <a:r>
              <a:rPr lang="en-GB" baseline="30000"/>
              <a:t>nd</a:t>
            </a:r>
            <a:r>
              <a:rPr lang="en-GB"/>
              <a:t> </a:t>
            </a:r>
          </a:p>
          <a:p>
            <a:r>
              <a:rPr lang="en-GB"/>
              <a:t>A set is well defined collection of any kind of objects</a:t>
            </a:r>
          </a:p>
          <a:p>
            <a:endParaRPr lang="en-GB"/>
          </a:p>
          <a:p>
            <a:r>
              <a:rPr lang="en-GB"/>
              <a:t>3</a:t>
            </a:r>
            <a:r>
              <a:rPr lang="en-GB" baseline="30000"/>
              <a:t>rd</a:t>
            </a:r>
            <a:endParaRPr lang="en-GB"/>
          </a:p>
          <a:p>
            <a:r>
              <a:rPr lang="en-GB"/>
              <a:t>Set of positive even   integer less than 10. called E</a:t>
            </a:r>
          </a:p>
          <a:p>
            <a:endParaRPr lang="en-GB"/>
          </a:p>
          <a:p>
            <a:r>
              <a:rPr lang="en-GB"/>
              <a:t>4</a:t>
            </a:r>
            <a:r>
              <a:rPr lang="en-GB" baseline="30000"/>
              <a:t>th</a:t>
            </a:r>
            <a:r>
              <a:rPr lang="en-GB"/>
              <a:t> </a:t>
            </a:r>
          </a:p>
          <a:p>
            <a:r>
              <a:rPr lang="en-GB"/>
              <a:t>Set of vowels in the English alphabet called V</a:t>
            </a:r>
          </a:p>
          <a:p>
            <a:endParaRPr lang="en-GB"/>
          </a:p>
          <a:p>
            <a:r>
              <a:rPr lang="en-GB"/>
              <a:t>5</a:t>
            </a:r>
            <a:r>
              <a:rPr lang="en-GB" baseline="30000"/>
              <a:t>th</a:t>
            </a:r>
            <a:r>
              <a:rPr lang="en-GB"/>
              <a:t> </a:t>
            </a:r>
          </a:p>
          <a:p>
            <a:r>
              <a:rPr lang="en-GB"/>
              <a:t>Set of colours called C</a:t>
            </a:r>
          </a:p>
          <a:p>
            <a:endParaRPr lang="en-GB"/>
          </a:p>
          <a:p>
            <a:r>
              <a:rPr lang="en-GB"/>
              <a:t>6</a:t>
            </a:r>
            <a:r>
              <a:rPr lang="en-GB" baseline="30000"/>
              <a:t>th</a:t>
            </a:r>
            <a:r>
              <a:rPr lang="en-GB"/>
              <a:t> </a:t>
            </a:r>
          </a:p>
          <a:p>
            <a:r>
              <a:rPr lang="en-GB"/>
              <a:t>Empty set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FCA7-302C-57E6-3004-BB028BBD75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28487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</a:t>
            </a:r>
            <a:r>
              <a:rPr lang="en-GB" baseline="30000"/>
              <a:t>st</a:t>
            </a:r>
            <a:r>
              <a:rPr lang="en-GB"/>
              <a:t> </a:t>
            </a:r>
          </a:p>
          <a:p>
            <a:r>
              <a:rPr lang="en-GB"/>
              <a:t>In mathematics we write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The set E (positive even integers less than 10) as E={</a:t>
            </a:r>
            <a:r>
              <a:rPr lang="en-GB">
                <a:solidFill>
                  <a:srgbClr val="5658FC"/>
                </a:solidFill>
              </a:rPr>
              <a:t>2,4,6,8</a:t>
            </a:r>
            <a:r>
              <a:rPr lang="en-GB"/>
              <a:t>}.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2</a:t>
            </a:r>
            <a:r>
              <a:rPr lang="en-GB" baseline="30000"/>
              <a:t>nd</a:t>
            </a:r>
            <a:r>
              <a:rPr lang="en-GB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The V (vowels in the English alphabet)  as V={</a:t>
            </a:r>
            <a:r>
              <a:rPr lang="en-GB" err="1">
                <a:solidFill>
                  <a:srgbClr val="5658FC"/>
                </a:solidFill>
              </a:rPr>
              <a:t>a,e,I,o,u</a:t>
            </a:r>
            <a:r>
              <a:rPr lang="en-GB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3</a:t>
            </a:r>
            <a:r>
              <a:rPr lang="en-GB" baseline="30000"/>
              <a:t>rd</a:t>
            </a:r>
            <a:r>
              <a:rPr lang="en-GB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The set C  (Colours)  as C={ </a:t>
            </a:r>
            <a:r>
              <a:rPr lang="en-GB">
                <a:solidFill>
                  <a:srgbClr val="5658FC"/>
                </a:solidFill>
              </a:rPr>
              <a:t>red, green, blue, …</a:t>
            </a:r>
            <a:r>
              <a:rPr lang="en-GB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4</a:t>
            </a:r>
            <a:r>
              <a:rPr lang="en-GB" baseline="30000"/>
              <a:t>th</a:t>
            </a:r>
            <a:r>
              <a:rPr lang="en-GB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The empty set as </a:t>
            </a:r>
            <a:r>
              <a:rPr lang="en-GB" sz="1200" err="1"/>
              <a:t>EmptySet</a:t>
            </a:r>
            <a:r>
              <a:rPr lang="en-GB" sz="1200"/>
              <a:t>=</a:t>
            </a:r>
            <a:r>
              <a:rPr lang="en-GB" sz="1200">
                <a:solidFill>
                  <a:srgbClr val="5658FC"/>
                </a:solidFill>
              </a:rPr>
              <a:t>{}</a:t>
            </a:r>
            <a:r>
              <a:rPr lang="en-GB" sz="1200"/>
              <a:t>=</a:t>
            </a:r>
            <a:r>
              <a:rPr lang="en-GB" sz="1200">
                <a:solidFill>
                  <a:srgbClr val="5658FC"/>
                </a:solidFill>
              </a:rPr>
              <a:t>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EFDE-FCD9-328E-B067-8CC80F099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336610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order objects in a set is not important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The set of even integers less than 10, E, can be written as </a:t>
            </a:r>
            <a:r>
              <a:rPr lang="en-US" sz="1200">
                <a:solidFill>
                  <a:srgbClr val="5658FC"/>
                </a:solidFill>
                <a:latin typeface="Calibri" charset="0"/>
              </a:rPr>
              <a:t> {2,4,6,8}  or {</a:t>
            </a:r>
            <a:r>
              <a:rPr lang="en-US" sz="1200">
                <a:solidFill>
                  <a:srgbClr val="FF0000"/>
                </a:solidFill>
                <a:latin typeface="Calibri" charset="0"/>
              </a:rPr>
              <a:t>4,6,2</a:t>
            </a:r>
            <a:r>
              <a:rPr lang="en-US" sz="1200">
                <a:solidFill>
                  <a:srgbClr val="5658FC"/>
                </a:solidFill>
                <a:latin typeface="Calibri" charset="0"/>
              </a:rPr>
              <a:t>,8} </a:t>
            </a: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44AF-BA17-5233-2A24-94C553FFB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154080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2 is an element of E,  we write: </a:t>
            </a:r>
          </a:p>
          <a:p>
            <a:r>
              <a:rPr lang="en-GB"/>
              <a:t>3 is not an element of E,  we write: </a:t>
            </a:r>
          </a:p>
          <a:p>
            <a:endParaRPr lang="en-GB"/>
          </a:p>
          <a:p>
            <a:r>
              <a:rPr lang="en-GB"/>
              <a:t>The same as e is an element of V whereas s is not an element of V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27D8A-B538-7825-999C-6D2DAB0FB7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13293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Given set S. the cardinality of S is the number of number of element.</a:t>
            </a:r>
          </a:p>
          <a:p>
            <a:r>
              <a:rPr lang="en-GB"/>
              <a:t>The cardinality of S can be written as |S|.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1DDA-C0DD-615E-F219-3B1D58BDE8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191210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Given two sets A and B, A is called a subset of B if and only if every element of A is an element of B</a:t>
            </a:r>
          </a:p>
          <a:p>
            <a:r>
              <a:rPr lang="en-GB"/>
              <a:t>We write:</a:t>
            </a:r>
            <a:r>
              <a:rPr lang="en-US">
                <a:solidFill>
                  <a:srgbClr val="5658FC"/>
                </a:solidFill>
                <a:latin typeface="Calibri" charset="0"/>
                <a:sym typeface="Symbol" charset="0"/>
              </a:rPr>
              <a:t>A</a:t>
            </a:r>
            <a:r>
              <a:rPr lang="en-US">
                <a:latin typeface="Calibri" charset="0"/>
                <a:sym typeface="Symbol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 </a:t>
            </a:r>
            <a:r>
              <a:rPr lang="en-US">
                <a:solidFill>
                  <a:srgbClr val="5658FC"/>
                </a:solidFill>
                <a:latin typeface="Calibri" charset="0"/>
                <a:sym typeface="Symbol" charset="0"/>
              </a:rPr>
              <a:t>B</a:t>
            </a:r>
            <a:r>
              <a:rPr lang="en-US">
                <a:latin typeface="Calibri" charset="0"/>
                <a:sym typeface="Symbol" charset="0"/>
              </a:rPr>
              <a:t>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8F94-739C-7821-149F-E9563CBD69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89859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The set </a:t>
            </a:r>
            <a:r>
              <a:rPr lang="en-US" sz="1200">
                <a:solidFill>
                  <a:srgbClr val="0000FF"/>
                </a:solidFill>
              </a:rPr>
              <a:t>{2,6}</a:t>
            </a:r>
            <a:r>
              <a:rPr lang="en-US" sz="1200">
                <a:solidFill>
                  <a:srgbClr val="FF0000"/>
                </a:solidFill>
                <a:latin typeface="Calibri" charset="0"/>
                <a:sym typeface="Symbol" charset="0"/>
              </a:rPr>
              <a:t> is subset </a:t>
            </a:r>
            <a:r>
              <a:rPr lang="en-US" sz="1200">
                <a:solidFill>
                  <a:srgbClr val="0000FF"/>
                </a:solidFill>
              </a:rPr>
              <a:t>{2,4,6,8} as 2 and are also element of {2,4,6,8}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00FF"/>
                </a:solidFill>
              </a:rPr>
              <a:t>The set {2,3}</a:t>
            </a:r>
            <a:r>
              <a:rPr lang="en-US" sz="1200">
                <a:solidFill>
                  <a:srgbClr val="FF0000"/>
                </a:solidFill>
                <a:latin typeface="Calibri" charset="0"/>
                <a:sym typeface="Symbol" charset="0"/>
              </a:rPr>
              <a:t> is not a subset </a:t>
            </a:r>
            <a:r>
              <a:rPr lang="en-US" sz="1200">
                <a:solidFill>
                  <a:srgbClr val="0000FF"/>
                </a:solidFill>
              </a:rPr>
              <a:t>{2,4,6,8} as 3 is not element of {2,4,6,8}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00FF"/>
                </a:solidFill>
              </a:rPr>
              <a:t>The same for the set of vowels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rgbClr val="0000FF"/>
              </a:solidFill>
            </a:endParaRP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2EB5-24B1-4843-B771-9106B1EC0399}" type="slidenum">
              <a:rPr lang="en-GB" smtClean="0"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DA8F-22E7-1940-68F0-F88447AC65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0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0163"/>
            <a:ext cx="7772400" cy="1824037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2" y="114300"/>
            <a:ext cx="7780337" cy="76293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1126274"/>
            <a:ext cx="7772400" cy="4690946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3600"/>
            </a:lvl2pPr>
            <a:lvl3pPr>
              <a:defRPr sz="3400"/>
            </a:lvl3pPr>
            <a:lvl4pPr>
              <a:defRPr sz="3200"/>
            </a:lvl4pPr>
            <a:lvl5pPr>
              <a:defRPr sz="3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7772400" cy="95621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1222917"/>
            <a:ext cx="3810000" cy="4686300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2917"/>
            <a:ext cx="3810000" cy="4873083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210"/>
            <a:ext cx="8229600" cy="65792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4459"/>
            <a:ext cx="4040188" cy="63976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4221"/>
            <a:ext cx="4040188" cy="3951288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4459"/>
            <a:ext cx="4041775" cy="63976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221"/>
            <a:ext cx="4041775" cy="3951288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8" y="114300"/>
            <a:ext cx="7872761" cy="74434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39" y="903969"/>
            <a:ext cx="7872761" cy="51920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64008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248400"/>
            <a:ext cx="3395663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London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6248400"/>
            <a:ext cx="588962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60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400" 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 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 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 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4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/>
              <a:t>Discrete Mathematics</a:t>
            </a:r>
            <a:br>
              <a:rPr lang="en-US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734" y="2749040"/>
            <a:ext cx="6400800" cy="75032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Set theory Webinar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EE1E9-7C2F-B257-AF1A-9E3CE63857EC}"/>
              </a:ext>
            </a:extLst>
          </p:cNvPr>
          <p:cNvSpPr txBox="1"/>
          <p:nvPr/>
        </p:nvSpPr>
        <p:spPr>
          <a:xfrm>
            <a:off x="3258179" y="4157578"/>
            <a:ext cx="2627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Lahcen Ouarbya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1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Example (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Symbol" charset="0"/>
              </a:rPr>
              <a:t></a:t>
            </a:r>
            <a:r>
              <a:rPr lang="en-US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F0731-C718-1646-98F0-558AD23D7B59}"/>
              </a:ext>
            </a:extLst>
          </p:cNvPr>
          <p:cNvGrpSpPr/>
          <p:nvPr/>
        </p:nvGrpSpPr>
        <p:grpSpPr>
          <a:xfrm>
            <a:off x="747109" y="1660624"/>
            <a:ext cx="1763624" cy="3832226"/>
            <a:chOff x="747109" y="1660624"/>
            <a:chExt cx="1763624" cy="38322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A8613C-C266-FC48-9ED6-B71C69FC2051}"/>
                </a:ext>
              </a:extLst>
            </p:cNvPr>
            <p:cNvSpPr txBox="1"/>
            <p:nvPr/>
          </p:nvSpPr>
          <p:spPr>
            <a:xfrm>
              <a:off x="747109" y="4368171"/>
              <a:ext cx="1207382" cy="400110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{2,6}</a:t>
              </a:r>
              <a:r>
                <a:rPr lang="en-US" sz="2000">
                  <a:solidFill>
                    <a:srgbClr val="FF0000"/>
                  </a:solidFill>
                  <a:latin typeface="Calibri" charset="0"/>
                  <a:sym typeface="Symbol" charset="0"/>
                </a:rPr>
                <a:t> </a:t>
              </a:r>
              <a:r>
                <a:rPr lang="en-US" sz="2000">
                  <a:solidFill>
                    <a:srgbClr val="0000FF"/>
                  </a:solidFill>
                  <a:latin typeface="Calibri" charset="0"/>
                  <a:sym typeface="Symbol" charset="0"/>
                </a:rPr>
                <a:t> </a:t>
              </a:r>
              <a:r>
                <a:rPr lang="en-US" sz="200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5C22C4-5F76-0D4B-BBAD-3DAEAF0A6FC8}"/>
                </a:ext>
              </a:extLst>
            </p:cNvPr>
            <p:cNvSpPr/>
            <p:nvPr/>
          </p:nvSpPr>
          <p:spPr bwMode="auto">
            <a:xfrm>
              <a:off x="1221718" y="2167928"/>
              <a:ext cx="995547" cy="147567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rgbClr val="5658FC"/>
                  </a:solidFill>
                  <a:effectLst/>
                  <a:latin typeface="Times" charset="0"/>
                  <a:ea typeface="ＭＳ Ｐゴシック" charset="0"/>
                </a:rPr>
                <a:t>2    4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rgbClr val="5658FC"/>
                  </a:solidFill>
                </a:rPr>
                <a:t>   6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rgbClr val="5658FC"/>
                  </a:solidFill>
                </a:rPr>
                <a:t>      8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rgbClr val="5658FC"/>
                </a:solidFill>
                <a:effectLst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F3BE30-127A-344E-8A61-1260513CCF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19490" y="3603355"/>
              <a:ext cx="9167" cy="7024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B3006E-6D78-8547-8675-35200F61DFBF}"/>
                </a:ext>
              </a:extLst>
            </p:cNvPr>
            <p:cNvSpPr/>
            <p:nvPr/>
          </p:nvSpPr>
          <p:spPr bwMode="auto">
            <a:xfrm>
              <a:off x="1257208" y="2446748"/>
              <a:ext cx="605518" cy="67491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rPr>
                <a:t>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>
                  <a:solidFill>
                    <a:srgbClr val="000000"/>
                  </a:solidFill>
                </a:rPr>
                <a:t> 6</a:t>
              </a:r>
              <a:endParaRPr kumimoji="0" lang="en-GB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AF6884-720B-E843-9E11-6DA0EE105833}"/>
                </a:ext>
              </a:extLst>
            </p:cNvPr>
            <p:cNvSpPr txBox="1"/>
            <p:nvPr/>
          </p:nvSpPr>
          <p:spPr>
            <a:xfrm>
              <a:off x="786865" y="5092740"/>
              <a:ext cx="1159292" cy="400110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{2,3}</a:t>
              </a:r>
              <a:r>
                <a:rPr lang="en-US" sz="2000">
                  <a:solidFill>
                    <a:srgbClr val="FF0000"/>
                  </a:solidFill>
                  <a:latin typeface="Calibri" charset="0"/>
                  <a:sym typeface="Symbol" charset="0"/>
                </a:rPr>
                <a:t> ⊈</a:t>
              </a:r>
              <a:r>
                <a:rPr lang="en-US" sz="200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DCFA0C-9A25-E740-9060-62057AF858E8}"/>
                </a:ext>
              </a:extLst>
            </p:cNvPr>
            <p:cNvSpPr txBox="1"/>
            <p:nvPr/>
          </p:nvSpPr>
          <p:spPr>
            <a:xfrm>
              <a:off x="747109" y="1660624"/>
              <a:ext cx="1763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E=</a:t>
              </a:r>
              <a:r>
                <a:rPr lang="en-US">
                  <a:solidFill>
                    <a:srgbClr val="0000FF"/>
                  </a:solidFill>
                </a:rPr>
                <a:t> {2,4,6,8}</a:t>
              </a:r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3300C-4598-C641-881F-9235DC96AF4B}"/>
              </a:ext>
            </a:extLst>
          </p:cNvPr>
          <p:cNvGrpSpPr/>
          <p:nvPr/>
        </p:nvGrpSpPr>
        <p:grpSpPr>
          <a:xfrm>
            <a:off x="4892259" y="1684944"/>
            <a:ext cx="2221660" cy="3836822"/>
            <a:chOff x="6243981" y="1248744"/>
            <a:chExt cx="2221660" cy="383682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56D6CA-CAD3-2448-8796-48C30ECD2477}"/>
                </a:ext>
              </a:extLst>
            </p:cNvPr>
            <p:cNvSpPr/>
            <p:nvPr/>
          </p:nvSpPr>
          <p:spPr bwMode="auto">
            <a:xfrm>
              <a:off x="6648665" y="1804829"/>
              <a:ext cx="1799916" cy="164499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>
                  <a:solidFill>
                    <a:srgbClr val="5658FC"/>
                  </a:solidFill>
                </a:rPr>
                <a:t>a     e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>
                  <a:solidFill>
                    <a:srgbClr val="5658FC"/>
                  </a:solidFill>
                </a:rPr>
                <a:t>   i    o 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>
                  <a:solidFill>
                    <a:srgbClr val="5658FC"/>
                  </a:solidFill>
                </a:rPr>
                <a:t>      u   </a:t>
              </a:r>
              <a:r>
                <a:rPr lang="en-GB">
                  <a:solidFill>
                    <a:srgbClr val="5658FC"/>
                  </a:solidFill>
                </a:rPr>
                <a:t>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rPr>
                <a:t>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39962E-3161-E14A-A1DA-D92936B8F83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142295" y="3465659"/>
              <a:ext cx="406328" cy="5310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855A5-1E86-E647-BA8A-549E9220D1AE}"/>
                </a:ext>
              </a:extLst>
            </p:cNvPr>
            <p:cNvSpPr txBox="1"/>
            <p:nvPr/>
          </p:nvSpPr>
          <p:spPr>
            <a:xfrm>
              <a:off x="6330043" y="3982006"/>
              <a:ext cx="1164101" cy="400110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{a,i}</a:t>
              </a:r>
              <a:r>
                <a:rPr lang="en-US" sz="2000">
                  <a:solidFill>
                    <a:srgbClr val="FF0000"/>
                  </a:solidFill>
                  <a:latin typeface="Calibri" charset="0"/>
                  <a:sym typeface="Symbol" charset="0"/>
                </a:rPr>
                <a:t>  </a:t>
              </a:r>
              <a:r>
                <a:rPr lang="en-US" sz="200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70C338-60C8-3A44-9252-B783B1E0728E}"/>
                </a:ext>
              </a:extLst>
            </p:cNvPr>
            <p:cNvSpPr txBox="1"/>
            <p:nvPr/>
          </p:nvSpPr>
          <p:spPr>
            <a:xfrm>
              <a:off x="6243981" y="4685456"/>
              <a:ext cx="2221660" cy="400110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{a,b}</a:t>
              </a:r>
              <a:r>
                <a:rPr lang="en-US" sz="2000">
                  <a:solidFill>
                    <a:srgbClr val="FF0000"/>
                  </a:solidFill>
                  <a:latin typeface="Calibri" charset="0"/>
                  <a:sym typeface="Symbol" charset="0"/>
                </a:rPr>
                <a:t> ⊈ </a:t>
              </a:r>
              <a:r>
                <a:rPr lang="en-US" sz="200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C692ECC-77CE-9442-9A78-971E8FBFB356}"/>
                </a:ext>
              </a:extLst>
            </p:cNvPr>
            <p:cNvSpPr/>
            <p:nvPr/>
          </p:nvSpPr>
          <p:spPr bwMode="auto">
            <a:xfrm>
              <a:off x="6749293" y="2083357"/>
              <a:ext cx="605518" cy="674915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>
                  <a:solidFill>
                    <a:srgbClr val="000000"/>
                  </a:solidFill>
                </a:rPr>
                <a:t>a</a:t>
              </a:r>
              <a:endParaRPr kumimoji="0" lang="en-GB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>
                  <a:solidFill>
                    <a:srgbClr val="000000"/>
                  </a:solidFill>
                </a:rPr>
                <a:t> i</a:t>
              </a:r>
              <a:endParaRPr kumimoji="0" lang="en-GB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59D4CD-34B4-BE43-8F69-EDCCE22CD148}"/>
                </a:ext>
              </a:extLst>
            </p:cNvPr>
            <p:cNvSpPr txBox="1"/>
            <p:nvPr/>
          </p:nvSpPr>
          <p:spPr>
            <a:xfrm>
              <a:off x="6243981" y="1248744"/>
              <a:ext cx="1925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V= </a:t>
              </a:r>
              <a:r>
                <a:rPr lang="en-US">
                  <a:solidFill>
                    <a:srgbClr val="0000FF"/>
                  </a:solidFill>
                </a:rPr>
                <a:t>{</a:t>
              </a:r>
              <a:r>
                <a:rPr lang="en-US" err="1">
                  <a:solidFill>
                    <a:srgbClr val="0000FF"/>
                  </a:solidFill>
                </a:rPr>
                <a:t>a,i,e,o,u</a:t>
              </a:r>
              <a:r>
                <a:rPr lang="en-US">
                  <a:solidFill>
                    <a:srgbClr val="0000FF"/>
                  </a:solidFill>
                </a:rPr>
                <a:t>}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509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Empty set is a subset of any set (</a:t>
            </a:r>
            <a:r>
              <a:rPr lang="en-US" sz="3200">
                <a:solidFill>
                  <a:srgbClr val="5658FC"/>
                </a:solidFill>
                <a:latin typeface="Calibri" charset="0"/>
                <a:ea typeface="ＭＳ Ｐゴシック" charset="0"/>
                <a:sym typeface="Symbol" charset="0"/>
              </a:rPr>
              <a:t></a:t>
            </a:r>
            <a:r>
              <a:rPr lang="en-US" sz="320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Symbol" charset="0"/>
              </a:rPr>
              <a:t> </a:t>
            </a:r>
            <a:r>
              <a:rPr lang="en-US" sz="3200">
                <a:solidFill>
                  <a:srgbClr val="5658FC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Symbol" charset="0"/>
              </a:rPr>
              <a:t>S</a:t>
            </a:r>
            <a:r>
              <a:rPr lang="en-US" sz="320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8613C-C266-FC48-9ED6-B71C69FC2051}"/>
              </a:ext>
            </a:extLst>
          </p:cNvPr>
          <p:cNvSpPr txBox="1"/>
          <p:nvPr/>
        </p:nvSpPr>
        <p:spPr>
          <a:xfrm>
            <a:off x="955349" y="3170969"/>
            <a:ext cx="2506307" cy="40011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{}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 =</a:t>
            </a:r>
            <a:r>
              <a:rPr lang="en-US" sz="2000">
                <a:latin typeface="Calibri" charset="0"/>
                <a:sym typeface="Symbol" charset="0"/>
              </a:rPr>
              <a:t> </a:t>
            </a:r>
            <a:r>
              <a:rPr lang="en-US" sz="2000">
                <a:solidFill>
                  <a:srgbClr val="5658FC"/>
                </a:solidFill>
                <a:latin typeface="Calibri" charset="0"/>
                <a:sym typeface="Symbol" charset="0"/>
              </a:rPr>
              <a:t>  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 </a:t>
            </a:r>
            <a:r>
              <a:rPr lang="en-US" sz="2000">
                <a:solidFill>
                  <a:srgbClr val="0000FF"/>
                </a:solidFill>
              </a:rPr>
              <a:t>{2,4,6,8}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C22C4-5F76-0D4B-BBAD-3DAEAF0A6FC8}"/>
              </a:ext>
            </a:extLst>
          </p:cNvPr>
          <p:cNvSpPr/>
          <p:nvPr/>
        </p:nvSpPr>
        <p:spPr bwMode="auto">
          <a:xfrm>
            <a:off x="1266825" y="1142025"/>
            <a:ext cx="1846489" cy="14756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>
                <a:ln>
                  <a:noFill/>
                </a:ln>
                <a:solidFill>
                  <a:srgbClr val="5658FC"/>
                </a:solidFill>
                <a:effectLst/>
                <a:latin typeface="Times" charset="0"/>
                <a:ea typeface="ＭＳ Ｐゴシック" charset="0"/>
              </a:rPr>
              <a:t>2    4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   8</a:t>
            </a:r>
            <a:endParaRPr kumimoji="0" lang="en-GB" sz="2000" b="0" i="0" u="none" strike="noStrike" cap="none" normalizeH="0" baseline="0">
              <a:ln>
                <a:noFill/>
              </a:ln>
              <a:solidFill>
                <a:srgbClr val="5658FC"/>
              </a:solidFill>
              <a:effectLst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56D6CA-CAD3-2448-8796-48C30ECD2477}"/>
              </a:ext>
            </a:extLst>
          </p:cNvPr>
          <p:cNvSpPr/>
          <p:nvPr/>
        </p:nvSpPr>
        <p:spPr bwMode="auto">
          <a:xfrm>
            <a:off x="6658283" y="1261490"/>
            <a:ext cx="1799916" cy="16449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</a:t>
            </a:r>
            <a:r>
              <a:rPr lang="en-GB">
                <a:solidFill>
                  <a:srgbClr val="5658FC"/>
                </a:solidFill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39962E-3161-E14A-A1DA-D92936B8F839}"/>
              </a:ext>
            </a:extLst>
          </p:cNvPr>
          <p:cNvCxnSpPr>
            <a:cxnSpLocks/>
            <a:stCxn id="10" idx="4"/>
          </p:cNvCxnSpPr>
          <p:nvPr/>
        </p:nvCxnSpPr>
        <p:spPr bwMode="auto">
          <a:xfrm flipH="1">
            <a:off x="7151913" y="2906486"/>
            <a:ext cx="406328" cy="531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3BE30-127A-344E-8A61-1260513CCF30}"/>
              </a:ext>
            </a:extLst>
          </p:cNvPr>
          <p:cNvCxnSpPr>
            <a:cxnSpLocks/>
            <a:stCxn id="9" idx="4"/>
          </p:cNvCxnSpPr>
          <p:nvPr/>
        </p:nvCxnSpPr>
        <p:spPr bwMode="auto">
          <a:xfrm flipH="1">
            <a:off x="1767432" y="2617699"/>
            <a:ext cx="422638" cy="449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1855A5-1E86-E647-BA8A-549E9220D1AE}"/>
              </a:ext>
            </a:extLst>
          </p:cNvPr>
          <p:cNvSpPr txBox="1"/>
          <p:nvPr/>
        </p:nvSpPr>
        <p:spPr>
          <a:xfrm>
            <a:off x="6345300" y="3459819"/>
            <a:ext cx="1432739" cy="40011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charset="0"/>
                <a:sym typeface="Symbol" charset="0"/>
              </a:rPr>
              <a:t> </a:t>
            </a:r>
            <a:r>
              <a:rPr lang="en-US" sz="2000">
                <a:solidFill>
                  <a:srgbClr val="5658FC"/>
                </a:solidFill>
                <a:latin typeface="Calibri" charset="0"/>
                <a:sym typeface="Symbol" charset="0"/>
              </a:rPr>
              <a:t>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 </a:t>
            </a:r>
            <a:r>
              <a:rPr lang="en-US" sz="2000">
                <a:latin typeface="Calibri" charset="0"/>
                <a:sym typeface="Symbol" charset="0"/>
              </a:rPr>
              <a:t> </a:t>
            </a:r>
            <a:r>
              <a:rPr lang="en-US" sz="2000">
                <a:solidFill>
                  <a:srgbClr val="5658FC"/>
                </a:solidFill>
                <a:latin typeface="Calibri" charset="0"/>
                <a:sym typeface="Symbol" charset="0"/>
              </a:rPr>
              <a:t>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 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92ECC-77CE-9442-9A78-971E8FBFB356}"/>
              </a:ext>
            </a:extLst>
          </p:cNvPr>
          <p:cNvSpPr/>
          <p:nvPr/>
        </p:nvSpPr>
        <p:spPr bwMode="auto">
          <a:xfrm>
            <a:off x="6758911" y="1540018"/>
            <a:ext cx="605518" cy="67491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>
                <a:solidFill>
                  <a:srgbClr val="000000"/>
                </a:solidFill>
              </a:rPr>
              <a:t> </a:t>
            </a:r>
            <a:endParaRPr kumimoji="0" lang="en-GB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59020-D19A-DE49-9C0C-23416D520A6E}"/>
              </a:ext>
            </a:extLst>
          </p:cNvPr>
          <p:cNvSpPr/>
          <p:nvPr/>
        </p:nvSpPr>
        <p:spPr bwMode="auto">
          <a:xfrm>
            <a:off x="2300968" y="1536475"/>
            <a:ext cx="605518" cy="67491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B6AF9A-A2AE-A74B-8A6E-D61F5515CF8B}"/>
              </a:ext>
            </a:extLst>
          </p:cNvPr>
          <p:cNvCxnSpPr/>
          <p:nvPr/>
        </p:nvCxnSpPr>
        <p:spPr bwMode="auto">
          <a:xfrm flipV="1">
            <a:off x="2906486" y="1261490"/>
            <a:ext cx="1371600" cy="491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90395C-49A1-8146-86F3-66A90ABEB4F2}"/>
              </a:ext>
            </a:extLst>
          </p:cNvPr>
          <p:cNvSpPr txBox="1"/>
          <p:nvPr/>
        </p:nvSpPr>
        <p:spPr>
          <a:xfrm>
            <a:off x="4253866" y="1061435"/>
            <a:ext cx="944489" cy="40011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{}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 =</a:t>
            </a:r>
            <a:r>
              <a:rPr lang="en-US" sz="2000">
                <a:latin typeface="Calibri" charset="0"/>
                <a:sym typeface="Symbol" charset="0"/>
              </a:rPr>
              <a:t> </a:t>
            </a:r>
            <a:r>
              <a:rPr lang="en-US" sz="2000">
                <a:solidFill>
                  <a:srgbClr val="5658FC"/>
                </a:solidFill>
                <a:latin typeface="Calibri" charset="0"/>
                <a:sym typeface="Symbol" charset="0"/>
              </a:rPr>
              <a:t>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 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943FB2-05C7-114B-9581-D3C78C4B39DA}"/>
              </a:ext>
            </a:extLst>
          </p:cNvPr>
          <p:cNvSpPr txBox="1"/>
          <p:nvPr/>
        </p:nvSpPr>
        <p:spPr>
          <a:xfrm>
            <a:off x="8243673" y="735200"/>
            <a:ext cx="453970" cy="40011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5658FC"/>
                </a:solidFill>
                <a:latin typeface="Calibri" charset="0"/>
                <a:sym typeface="Symbol" charset="0"/>
              </a:rPr>
              <a:t>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 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1E897-92DC-E041-A5D8-0516A07DD6CC}"/>
              </a:ext>
            </a:extLst>
          </p:cNvPr>
          <p:cNvSpPr txBox="1"/>
          <p:nvPr/>
        </p:nvSpPr>
        <p:spPr>
          <a:xfrm>
            <a:off x="5998944" y="984824"/>
            <a:ext cx="453970" cy="40011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5658FC"/>
                </a:solidFill>
                <a:latin typeface="Calibri" charset="0"/>
                <a:sym typeface="Symbol" charset="0"/>
              </a:rPr>
              <a:t>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 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138AF3-98C7-C245-A562-154BDF23A8EC}"/>
              </a:ext>
            </a:extLst>
          </p:cNvPr>
          <p:cNvCxnSpPr/>
          <p:nvPr/>
        </p:nvCxnSpPr>
        <p:spPr bwMode="auto">
          <a:xfrm flipH="1" flipV="1">
            <a:off x="6345300" y="1261490"/>
            <a:ext cx="716369" cy="612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D326D3-BCEA-C64B-9018-9D8014A09B23}"/>
              </a:ext>
            </a:extLst>
          </p:cNvPr>
          <p:cNvCxnSpPr/>
          <p:nvPr/>
        </p:nvCxnSpPr>
        <p:spPr bwMode="auto">
          <a:xfrm flipV="1">
            <a:off x="8044543" y="1170707"/>
            <a:ext cx="304800" cy="767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195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23" grpId="0" animBg="1"/>
      <p:bldP spid="25" grpId="0" animBg="1"/>
      <p:bldP spid="18" grpId="0" animBg="1"/>
      <p:bldP spid="22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Any set is a subset of itself (</a:t>
            </a:r>
            <a:r>
              <a:rPr lang="en-US" sz="3200">
                <a:solidFill>
                  <a:srgbClr val="5658FC"/>
                </a:solidFill>
                <a:latin typeface="Calibri" charset="0"/>
                <a:ea typeface="ＭＳ Ｐゴシック" charset="0"/>
                <a:cs typeface="Arial" panose="020B0604020202020204" pitchFamily="34" charset="0"/>
                <a:sym typeface="Symbol" charset="0"/>
              </a:rPr>
              <a:t>S</a:t>
            </a:r>
            <a:r>
              <a:rPr lang="en-US" sz="320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Symbol" charset="0"/>
              </a:rPr>
              <a:t> </a:t>
            </a:r>
            <a:r>
              <a:rPr lang="en-US" sz="3200">
                <a:solidFill>
                  <a:srgbClr val="5658FC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Symbol" charset="0"/>
              </a:rPr>
              <a:t>S</a:t>
            </a:r>
            <a:r>
              <a:rPr lang="en-US" sz="320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8613C-C266-FC48-9ED6-B71C69FC2051}"/>
              </a:ext>
            </a:extLst>
          </p:cNvPr>
          <p:cNvSpPr txBox="1"/>
          <p:nvPr/>
        </p:nvSpPr>
        <p:spPr>
          <a:xfrm>
            <a:off x="1756683" y="3935658"/>
            <a:ext cx="977674" cy="40011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alibri" charset="0"/>
                <a:sym typeface="Symbol" charset="0"/>
              </a:rPr>
              <a:t>E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  </a:t>
            </a:r>
            <a:r>
              <a:rPr lang="en-US" sz="2000">
                <a:solidFill>
                  <a:srgbClr val="0000FF"/>
                </a:solidFill>
                <a:latin typeface="Calibri" charset="0"/>
                <a:sym typeface="Symbol" charset="0"/>
              </a:rPr>
              <a:t>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C22C4-5F76-0D4B-BBAD-3DAEAF0A6FC8}"/>
              </a:ext>
            </a:extLst>
          </p:cNvPr>
          <p:cNvSpPr/>
          <p:nvPr/>
        </p:nvSpPr>
        <p:spPr bwMode="auto">
          <a:xfrm>
            <a:off x="1811111" y="1942767"/>
            <a:ext cx="1846489" cy="14756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>
                <a:ln>
                  <a:noFill/>
                </a:ln>
                <a:solidFill>
                  <a:srgbClr val="5658FC"/>
                </a:solidFill>
                <a:effectLst/>
                <a:latin typeface="Times" charset="0"/>
                <a:ea typeface="ＭＳ Ｐゴシック" charset="0"/>
              </a:rPr>
              <a:t>2    4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   8</a:t>
            </a:r>
            <a:endParaRPr kumimoji="0" lang="en-GB" sz="2000" b="0" i="0" u="none" strike="noStrike" cap="none" normalizeH="0" baseline="0">
              <a:ln>
                <a:noFill/>
              </a:ln>
              <a:solidFill>
                <a:srgbClr val="5658FC"/>
              </a:solidFill>
              <a:effectLst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3BE30-127A-344E-8A61-1260513CCF30}"/>
              </a:ext>
            </a:extLst>
          </p:cNvPr>
          <p:cNvCxnSpPr>
            <a:cxnSpLocks/>
            <a:stCxn id="9" idx="4"/>
          </p:cNvCxnSpPr>
          <p:nvPr/>
        </p:nvCxnSpPr>
        <p:spPr bwMode="auto">
          <a:xfrm flipH="1">
            <a:off x="2311718" y="3418441"/>
            <a:ext cx="422638" cy="449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D259020-D19A-DE49-9C0C-23416D520A6E}"/>
              </a:ext>
            </a:extLst>
          </p:cNvPr>
          <p:cNvSpPr/>
          <p:nvPr/>
        </p:nvSpPr>
        <p:spPr bwMode="auto">
          <a:xfrm>
            <a:off x="1981200" y="2077220"/>
            <a:ext cx="1469572" cy="1092113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4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   6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solidFill>
                  <a:srgbClr val="000000"/>
                </a:solidFill>
              </a:rPr>
              <a:t>          8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B63A7-E0B9-1440-9C47-6B6D32829278}"/>
              </a:ext>
            </a:extLst>
          </p:cNvPr>
          <p:cNvSpPr txBox="1"/>
          <p:nvPr/>
        </p:nvSpPr>
        <p:spPr>
          <a:xfrm>
            <a:off x="3230464" y="1493604"/>
            <a:ext cx="1700765" cy="40011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alibri" charset="0"/>
                <a:sym typeface="Symbol" charset="0"/>
              </a:rPr>
              <a:t>E</a:t>
            </a:r>
            <a:r>
              <a:rPr lang="en-US" sz="2000">
                <a:solidFill>
                  <a:srgbClr val="FF0000"/>
                </a:solidFill>
                <a:latin typeface="Calibri" charset="0"/>
                <a:sym typeface="Symbol" charset="0"/>
              </a:rPr>
              <a:t> </a:t>
            </a:r>
            <a:r>
              <a:rPr lang="en-US" sz="2000">
                <a:solidFill>
                  <a:srgbClr val="5658FC"/>
                </a:solidFill>
                <a:latin typeface="Calibri" charset="0"/>
                <a:sym typeface="Symbol" charset="0"/>
              </a:rPr>
              <a:t>=</a:t>
            </a:r>
            <a:r>
              <a:rPr lang="en-US" sz="2000">
                <a:solidFill>
                  <a:srgbClr val="0000FF"/>
                </a:solidFill>
              </a:rPr>
              <a:t>{2,4,6,8}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3A695D-BC49-A042-A35B-BAF5B6EEE4E8}"/>
              </a:ext>
            </a:extLst>
          </p:cNvPr>
          <p:cNvCxnSpPr>
            <a:cxnSpLocks/>
            <a:stCxn id="19" idx="2"/>
          </p:cNvCxnSpPr>
          <p:nvPr/>
        </p:nvCxnSpPr>
        <p:spPr bwMode="auto">
          <a:xfrm flipH="1">
            <a:off x="3320145" y="1893714"/>
            <a:ext cx="760702" cy="183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A64F4A-7A21-FD46-A3FC-93FB3B48EBF0}"/>
              </a:ext>
            </a:extLst>
          </p:cNvPr>
          <p:cNvSpPr txBox="1"/>
          <p:nvPr/>
        </p:nvSpPr>
        <p:spPr>
          <a:xfrm>
            <a:off x="4483617" y="2347720"/>
            <a:ext cx="2506307" cy="40011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{2,4,6,8}=E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BDDF1B-6D06-0F4C-AB24-4A8F73517ACF}"/>
              </a:ext>
            </a:extLst>
          </p:cNvPr>
          <p:cNvCxnSpPr>
            <a:stCxn id="21" idx="1"/>
            <a:endCxn id="18" idx="6"/>
          </p:cNvCxnSpPr>
          <p:nvPr/>
        </p:nvCxnSpPr>
        <p:spPr bwMode="auto">
          <a:xfrm flipH="1">
            <a:off x="3450772" y="2547775"/>
            <a:ext cx="1032845" cy="75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50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8" grpId="0" animBg="1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Special sets: N, Z, Q, 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77862" y="1126274"/>
            <a:ext cx="7772400" cy="2280955"/>
          </a:xfrm>
        </p:spPr>
        <p:txBody>
          <a:bodyPr/>
          <a:lstStyle/>
          <a:p>
            <a:r>
              <a:rPr lang="en-US" sz="2400">
                <a:latin typeface="Calibri" charset="0"/>
                <a:ea typeface="ＭＳ Ｐゴシック" charset="0"/>
              </a:rPr>
              <a:t>𝐍 = set of natural numbers = {1,2,3,4, …}</a:t>
            </a:r>
          </a:p>
          <a:p>
            <a:r>
              <a:rPr lang="en-US" sz="2400">
                <a:latin typeface="Calibri" charset="0"/>
                <a:ea typeface="ＭＳ Ｐゴシック" charset="0"/>
              </a:rPr>
              <a:t>𝐙 = set of integers = {… , -3, -2, -1, 0, 1, 2, 3, …}</a:t>
            </a:r>
          </a:p>
          <a:p>
            <a:r>
              <a:rPr lang="en-US" sz="2400">
                <a:latin typeface="Calibri" charset="0"/>
                <a:ea typeface="ＭＳ Ｐゴシック" charset="0"/>
              </a:rPr>
              <a:t>𝐐  = set of rational numbers (of form a/b where a and b are elements of Z and b ≠ 0)</a:t>
            </a:r>
          </a:p>
          <a:p>
            <a:r>
              <a:rPr lang="en-US" sz="2400">
                <a:latin typeface="Calibri" charset="0"/>
                <a:ea typeface="ＭＳ Ｐゴシック" charset="0"/>
              </a:rPr>
              <a:t>𝐑 = set of real numbers</a:t>
            </a:r>
          </a:p>
          <a:p>
            <a:endParaRPr lang="en-US" sz="240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1E780-2959-1941-AD9E-94DFB0DA13C0}"/>
              </a:ext>
            </a:extLst>
          </p:cNvPr>
          <p:cNvSpPr txBox="1"/>
          <p:nvPr/>
        </p:nvSpPr>
        <p:spPr>
          <a:xfrm>
            <a:off x="3200074" y="4119265"/>
            <a:ext cx="2146742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alibri" charset="0"/>
              </a:rPr>
              <a:t>𝐍 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 </a:t>
            </a:r>
            <a:r>
              <a:rPr lang="en-US">
                <a:latin typeface="Calibri" charset="0"/>
              </a:rPr>
              <a:t>𝐙 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 </a:t>
            </a:r>
            <a:r>
              <a:rPr lang="en-US">
                <a:latin typeface="Calibri" charset="0"/>
              </a:rPr>
              <a:t>𝐐 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 </a:t>
            </a:r>
            <a:r>
              <a:rPr lang="en-US">
                <a:latin typeface="Calibri" charset="0"/>
              </a:rPr>
              <a:t>𝐑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56FC-C879-2247-89D3-17ED9BCA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Set representation:</a:t>
            </a:r>
            <a:br>
              <a:rPr lang="en-GB" sz="44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5C91-DB88-AE4D-9537-725362B8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212" y="1877588"/>
            <a:ext cx="5829300" cy="1176077"/>
          </a:xfrm>
        </p:spPr>
        <p:txBody>
          <a:bodyPr/>
          <a:lstStyle/>
          <a:p>
            <a:pPr lvl="1"/>
            <a:r>
              <a:rPr lang="en-GB" sz="1800" dirty="0"/>
              <a:t>Listing method.</a:t>
            </a:r>
          </a:p>
          <a:p>
            <a:pPr lvl="1"/>
            <a:r>
              <a:rPr lang="en-GB" sz="1800" dirty="0"/>
              <a:t>Set builder notation (rules of inclusion).</a:t>
            </a:r>
          </a:p>
        </p:txBody>
      </p:sp>
    </p:spTree>
    <p:extLst>
      <p:ext uri="{BB962C8B-B14F-4D97-AF65-F5344CB8AC3E}">
        <p14:creationId xmlns:p14="http://schemas.microsoft.com/office/powerpoint/2010/main" val="425958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2C7-A81A-1B4B-93BF-B3E25DBC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Listing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6D101-6381-9341-84E5-EB05A957D035}"/>
              </a:ext>
            </a:extLst>
          </p:cNvPr>
          <p:cNvSpPr/>
          <p:nvPr/>
        </p:nvSpPr>
        <p:spPr>
          <a:xfrm>
            <a:off x="1629548" y="2255495"/>
            <a:ext cx="5857102" cy="646331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square">
            <a:spAutoFit/>
          </a:bodyPr>
          <a:lstStyle/>
          <a:p>
            <a:r>
              <a:rPr lang="en-GB" sz="1800"/>
              <a:t>Representing a set </a:t>
            </a:r>
            <a:r>
              <a:rPr lang="en-GB" sz="1800">
                <a:solidFill>
                  <a:srgbClr val="FF0000"/>
                </a:solidFill>
              </a:rPr>
              <a:t>S</a:t>
            </a:r>
            <a:r>
              <a:rPr lang="en-GB" sz="1800"/>
              <a:t> using the listing method consists of listing all the elements of </a:t>
            </a:r>
            <a:r>
              <a:rPr lang="en-GB" sz="1800">
                <a:solidFill>
                  <a:srgbClr val="FF0000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91285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Listing method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794895" y="1515174"/>
            <a:ext cx="5964886" cy="723987"/>
          </a:xfrm>
        </p:spPr>
        <p:txBody>
          <a:bodyPr/>
          <a:lstStyle/>
          <a:p>
            <a:r>
              <a:rPr lang="en-GB" sz="1800">
                <a:solidFill>
                  <a:srgbClr val="0070C0"/>
                </a:solidFill>
              </a:rPr>
              <a:t>Description:</a:t>
            </a:r>
          </a:p>
          <a:p>
            <a:pPr lvl="1"/>
            <a:r>
              <a:rPr lang="en-GB" sz="1500"/>
              <a:t>S1= set of all vowels in the English alphabet.</a:t>
            </a:r>
          </a:p>
          <a:p>
            <a:endParaRPr lang="en-GB" sz="18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43B51-4F67-F347-A4C3-FE24C72BBBB4}"/>
              </a:ext>
            </a:extLst>
          </p:cNvPr>
          <p:cNvSpPr txBox="1">
            <a:spLocks/>
          </p:cNvSpPr>
          <p:nvPr/>
        </p:nvSpPr>
        <p:spPr bwMode="auto">
          <a:xfrm>
            <a:off x="1794894" y="5106995"/>
            <a:ext cx="5964886" cy="428988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GB" sz="1500" kern="0"/>
              <a:t>S3= </a:t>
            </a:r>
            <a:r>
              <a:rPr lang="en-GB" sz="1500">
                <a:solidFill>
                  <a:srgbClr val="FF0000"/>
                </a:solidFill>
              </a:rPr>
              <a:t>{</a:t>
            </a:r>
            <a:r>
              <a:rPr lang="en-GB" sz="1500">
                <a:solidFill>
                  <a:srgbClr val="0070C0"/>
                </a:solidFill>
              </a:rPr>
              <a:t>2, 4, 6, 8 </a:t>
            </a:r>
            <a:r>
              <a:rPr lang="en-GB" sz="1500">
                <a:solidFill>
                  <a:srgbClr val="FF0000"/>
                </a:solidFill>
              </a:rPr>
              <a:t>}  </a:t>
            </a:r>
            <a:r>
              <a:rPr lang="en-GB" sz="1500" i="1" u="sng"/>
              <a:t>(listing method)</a:t>
            </a:r>
          </a:p>
          <a:p>
            <a:pPr lvl="1"/>
            <a:endParaRPr lang="en-GB" sz="1500" kern="0"/>
          </a:p>
          <a:p>
            <a:pPr lvl="1"/>
            <a:endParaRPr lang="en-GB" sz="1500" kern="0"/>
          </a:p>
          <a:p>
            <a:endParaRPr lang="en-GB" sz="1800" kern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BA6CFA-E275-9F42-8F56-4A2B3F781135}"/>
              </a:ext>
            </a:extLst>
          </p:cNvPr>
          <p:cNvSpPr txBox="1">
            <a:spLocks/>
          </p:cNvSpPr>
          <p:nvPr/>
        </p:nvSpPr>
        <p:spPr bwMode="auto">
          <a:xfrm>
            <a:off x="1794894" y="2850520"/>
            <a:ext cx="5964886" cy="745278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kern="0">
                <a:solidFill>
                  <a:srgbClr val="0070C0"/>
                </a:solidFill>
              </a:rPr>
              <a:t>Description:</a:t>
            </a:r>
          </a:p>
          <a:p>
            <a:pPr lvl="1"/>
            <a:r>
              <a:rPr lang="en-GB" sz="1500" kern="0"/>
              <a:t>S2= set of all positive integers less 10.</a:t>
            </a:r>
          </a:p>
          <a:p>
            <a:pPr marL="342900" lvl="1" indent="0">
              <a:buNone/>
            </a:pPr>
            <a:endParaRPr lang="en-GB" sz="1500" kern="0"/>
          </a:p>
          <a:p>
            <a:endParaRPr lang="en-GB" sz="1800" ker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69F371-B99A-F540-B7B8-E574922D07A6}"/>
              </a:ext>
            </a:extLst>
          </p:cNvPr>
          <p:cNvSpPr txBox="1">
            <a:spLocks/>
          </p:cNvSpPr>
          <p:nvPr/>
        </p:nvSpPr>
        <p:spPr bwMode="auto">
          <a:xfrm>
            <a:off x="1794894" y="4186791"/>
            <a:ext cx="5964886" cy="802826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kern="0">
                <a:solidFill>
                  <a:srgbClr val="0070C0"/>
                </a:solidFill>
              </a:rPr>
              <a:t>Description:</a:t>
            </a:r>
          </a:p>
          <a:p>
            <a:pPr lvl="1"/>
            <a:r>
              <a:rPr lang="en-GB" sz="1500" kern="0"/>
              <a:t>S3= set of all  positive even integers less than 10.</a:t>
            </a:r>
          </a:p>
          <a:p>
            <a:pPr lvl="1"/>
            <a:endParaRPr lang="en-GB" sz="1500" ker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54A3E8-47F9-4D46-B874-113AC2732A24}"/>
              </a:ext>
            </a:extLst>
          </p:cNvPr>
          <p:cNvSpPr txBox="1">
            <a:spLocks/>
          </p:cNvSpPr>
          <p:nvPr/>
        </p:nvSpPr>
        <p:spPr bwMode="auto">
          <a:xfrm>
            <a:off x="1794894" y="2369593"/>
            <a:ext cx="5964886" cy="30204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GB" sz="1500" kern="0"/>
              <a:t>S1</a:t>
            </a:r>
            <a:r>
              <a:rPr lang="en-GB" sz="1500">
                <a:solidFill>
                  <a:srgbClr val="0070C0"/>
                </a:solidFill>
              </a:rPr>
              <a:t> =</a:t>
            </a:r>
            <a:r>
              <a:rPr lang="en-GB" sz="1500">
                <a:solidFill>
                  <a:srgbClr val="FF0000"/>
                </a:solidFill>
              </a:rPr>
              <a:t>{</a:t>
            </a:r>
            <a:r>
              <a:rPr lang="en-GB" sz="1500">
                <a:solidFill>
                  <a:srgbClr val="0070C0"/>
                </a:solidFill>
              </a:rPr>
              <a:t>a, e, </a:t>
            </a:r>
            <a:r>
              <a:rPr lang="en-GB" sz="1500" err="1">
                <a:solidFill>
                  <a:srgbClr val="0070C0"/>
                </a:solidFill>
              </a:rPr>
              <a:t>i</a:t>
            </a:r>
            <a:r>
              <a:rPr lang="en-GB" sz="1500">
                <a:solidFill>
                  <a:srgbClr val="0070C0"/>
                </a:solidFill>
              </a:rPr>
              <a:t>, o, u</a:t>
            </a:r>
            <a:r>
              <a:rPr lang="en-GB" sz="1500">
                <a:solidFill>
                  <a:srgbClr val="FF0000"/>
                </a:solidFill>
              </a:rPr>
              <a:t>}.  </a:t>
            </a:r>
            <a:r>
              <a:rPr lang="en-GB" sz="1500" i="1" u="sng"/>
              <a:t>(listing method)</a:t>
            </a:r>
          </a:p>
          <a:p>
            <a:pPr marL="342900" lvl="1" indent="0">
              <a:buNone/>
            </a:pPr>
            <a:endParaRPr lang="en-GB" sz="1500" i="1" u="sng" kern="0"/>
          </a:p>
          <a:p>
            <a:pPr lvl="1"/>
            <a:endParaRPr lang="en-GB" sz="1500" kern="0"/>
          </a:p>
          <a:p>
            <a:endParaRPr lang="en-GB" sz="1800" kern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0F3BDB-75C5-6C49-9554-A2A0BC8DD439}"/>
              </a:ext>
            </a:extLst>
          </p:cNvPr>
          <p:cNvSpPr txBox="1">
            <a:spLocks/>
          </p:cNvSpPr>
          <p:nvPr/>
        </p:nvSpPr>
        <p:spPr bwMode="auto">
          <a:xfrm>
            <a:off x="1794894" y="3664487"/>
            <a:ext cx="5964886" cy="404927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GB" sz="1500" kern="0"/>
              <a:t>S2= </a:t>
            </a:r>
            <a:r>
              <a:rPr lang="en-GB" sz="1500">
                <a:solidFill>
                  <a:srgbClr val="FF0000"/>
                </a:solidFill>
              </a:rPr>
              <a:t>{</a:t>
            </a:r>
            <a:r>
              <a:rPr lang="en-GB" sz="1500">
                <a:solidFill>
                  <a:srgbClr val="0070C0"/>
                </a:solidFill>
              </a:rPr>
              <a:t>1, 2, 3, 4, 5, 6, 7, 8, 9</a:t>
            </a:r>
            <a:r>
              <a:rPr lang="en-GB" sz="1500">
                <a:solidFill>
                  <a:srgbClr val="FF0000"/>
                </a:solidFill>
              </a:rPr>
              <a:t>} </a:t>
            </a:r>
            <a:r>
              <a:rPr lang="en-GB" sz="1500" i="1" u="sng"/>
              <a:t>(listing method)</a:t>
            </a:r>
          </a:p>
          <a:p>
            <a:pPr lvl="1"/>
            <a:endParaRPr lang="en-GB" sz="1500" i="1" u="sng" kern="0"/>
          </a:p>
          <a:p>
            <a:pPr marL="342900" lvl="1" indent="0">
              <a:buNone/>
            </a:pPr>
            <a:endParaRPr lang="en-GB" sz="1500" kern="0"/>
          </a:p>
        </p:txBody>
      </p:sp>
    </p:spTree>
    <p:extLst>
      <p:ext uri="{BB962C8B-B14F-4D97-AF65-F5344CB8AC3E}">
        <p14:creationId xmlns:p14="http://schemas.microsoft.com/office/powerpoint/2010/main" val="20137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animBg="1"/>
      <p:bldP spid="9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C6B6-A95E-6745-849A-7C10DBA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 builder notation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51D289-F69A-9647-BAB9-63F387D0D91D}"/>
              </a:ext>
            </a:extLst>
          </p:cNvPr>
          <p:cNvSpPr txBox="1">
            <a:spLocks/>
          </p:cNvSpPr>
          <p:nvPr/>
        </p:nvSpPr>
        <p:spPr bwMode="auto">
          <a:xfrm>
            <a:off x="1660666" y="1710060"/>
            <a:ext cx="5889615" cy="546057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2863" indent="0">
              <a:buNone/>
            </a:pPr>
            <a:r>
              <a:rPr lang="en-GB" sz="1350" kern="0">
                <a:solidFill>
                  <a:schemeClr val="tx2"/>
                </a:solidFill>
              </a:rPr>
              <a:t>Assume we want to describe the set of all</a:t>
            </a:r>
            <a:r>
              <a:rPr lang="en-GB" sz="1350" kern="0">
                <a:solidFill>
                  <a:srgbClr val="FF0000"/>
                </a:solidFill>
              </a:rPr>
              <a:t> </a:t>
            </a:r>
            <a:r>
              <a:rPr lang="en-GB" sz="1350" kern="0"/>
              <a:t>even integers</a:t>
            </a:r>
          </a:p>
          <a:p>
            <a:pPr marL="42863" indent="0" algn="ctr">
              <a:buNone/>
            </a:pPr>
            <a:r>
              <a:rPr lang="en-GB" sz="1350">
                <a:solidFill>
                  <a:srgbClr val="FF0000"/>
                </a:solidFill>
              </a:rPr>
              <a:t>{</a:t>
            </a:r>
            <a:r>
              <a:rPr lang="en-GB" sz="1350">
                <a:solidFill>
                  <a:srgbClr val="5658FC"/>
                </a:solidFill>
              </a:rPr>
              <a:t>…,-6 ,-4,-2, 0, 2, 4, 6, …</a:t>
            </a:r>
            <a:r>
              <a:rPr lang="en-GB" sz="1350">
                <a:solidFill>
                  <a:srgbClr val="FF0000"/>
                </a:solidFill>
              </a:rPr>
              <a:t>} </a:t>
            </a:r>
            <a:endParaRPr lang="en-GB" sz="1350" kern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8FE1F-56AB-1E45-90B0-1799CB7492BD}"/>
              </a:ext>
            </a:extLst>
          </p:cNvPr>
          <p:cNvSpPr txBox="1">
            <a:spLocks/>
          </p:cNvSpPr>
          <p:nvPr/>
        </p:nvSpPr>
        <p:spPr bwMode="auto">
          <a:xfrm>
            <a:off x="1651398" y="3321179"/>
            <a:ext cx="5889615" cy="402426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" indent="0" algn="ctr">
              <a:buNone/>
            </a:pPr>
            <a:r>
              <a:rPr lang="en-GB" sz="1950" kern="0">
                <a:solidFill>
                  <a:srgbClr val="5658FC"/>
                </a:solidFill>
              </a:rPr>
              <a:t>Even = </a:t>
            </a:r>
            <a:r>
              <a:rPr lang="en-GB" sz="1950">
                <a:solidFill>
                  <a:srgbClr val="FF0000"/>
                </a:solidFill>
              </a:rPr>
              <a:t>{</a:t>
            </a:r>
            <a:r>
              <a:rPr lang="en-GB" sz="1950">
                <a:solidFill>
                  <a:srgbClr val="0070C0"/>
                </a:solidFill>
              </a:rPr>
              <a:t>2n | n </a:t>
            </a:r>
            <a:r>
              <a:rPr lang="en-US" sz="195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1950">
                <a:solidFill>
                  <a:srgbClr val="5658FC"/>
                </a:solidFill>
                <a:latin typeface="Calibri" charset="0"/>
                <a:ea typeface="ＭＳ Ｐゴシック" charset="0"/>
                <a:sym typeface="Symbol" charset="0"/>
              </a:rPr>
              <a:t>Z</a:t>
            </a:r>
            <a:r>
              <a:rPr lang="en-US" sz="195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  </a:t>
            </a:r>
            <a:r>
              <a:rPr lang="en-GB" sz="1950">
                <a:solidFill>
                  <a:srgbClr val="FF0000"/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8A6D7-9B21-5F44-B278-63710AAD7765}"/>
              </a:ext>
            </a:extLst>
          </p:cNvPr>
          <p:cNvGrpSpPr/>
          <p:nvPr/>
        </p:nvGrpSpPr>
        <p:grpSpPr>
          <a:xfrm>
            <a:off x="2791121" y="2124642"/>
            <a:ext cx="3606118" cy="731768"/>
            <a:chOff x="2197495" y="1689856"/>
            <a:chExt cx="4808157" cy="9756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EE980C-57C2-D84B-BF1D-15F0332ED8AA}"/>
                </a:ext>
              </a:extLst>
            </p:cNvPr>
            <p:cNvSpPr txBox="1"/>
            <p:nvPr/>
          </p:nvSpPr>
          <p:spPr>
            <a:xfrm>
              <a:off x="4575282" y="2326992"/>
              <a:ext cx="559419" cy="338555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50">
                  <a:solidFill>
                    <a:srgbClr val="5658FC"/>
                  </a:solidFill>
                </a:rPr>
                <a:t>2</a:t>
              </a:r>
              <a:r>
                <a:rPr lang="en-GB" sz="1050"/>
                <a:t>*0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0CD052-1ECF-CA45-9F01-2526C0BC3E8B}"/>
                </a:ext>
              </a:extLst>
            </p:cNvPr>
            <p:cNvSpPr txBox="1"/>
            <p:nvPr/>
          </p:nvSpPr>
          <p:spPr>
            <a:xfrm>
              <a:off x="5319187" y="2315014"/>
              <a:ext cx="515525" cy="338555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>
                  <a:solidFill>
                    <a:srgbClr val="5658FC"/>
                  </a:solidFill>
                </a:rPr>
                <a:t>2</a:t>
              </a:r>
              <a:r>
                <a:rPr lang="en-GB" sz="1050"/>
                <a:t>*1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747555-0DD7-394B-94A9-8A166A7A2135}"/>
                </a:ext>
              </a:extLst>
            </p:cNvPr>
            <p:cNvSpPr txBox="1"/>
            <p:nvPr/>
          </p:nvSpPr>
          <p:spPr>
            <a:xfrm>
              <a:off x="5904658" y="2326992"/>
              <a:ext cx="515525" cy="338555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>
                  <a:solidFill>
                    <a:srgbClr val="5658FC"/>
                  </a:solidFill>
                </a:rPr>
                <a:t>2</a:t>
              </a:r>
              <a:r>
                <a:rPr lang="en-GB" sz="1050"/>
                <a:t>*2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D1F7ED-DA10-8849-AECC-40A0DDB2338A}"/>
                </a:ext>
              </a:extLst>
            </p:cNvPr>
            <p:cNvSpPr txBox="1"/>
            <p:nvPr/>
          </p:nvSpPr>
          <p:spPr>
            <a:xfrm>
              <a:off x="6490127" y="2288850"/>
              <a:ext cx="515525" cy="338555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>
                  <a:solidFill>
                    <a:srgbClr val="5658FC"/>
                  </a:solidFill>
                </a:rPr>
                <a:t>2</a:t>
              </a:r>
              <a:r>
                <a:rPr lang="en-GB" sz="1050"/>
                <a:t>*3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C38506-F032-004C-BCF5-933167C5DBD2}"/>
                </a:ext>
              </a:extLst>
            </p:cNvPr>
            <p:cNvSpPr txBox="1"/>
            <p:nvPr/>
          </p:nvSpPr>
          <p:spPr>
            <a:xfrm>
              <a:off x="3840039" y="2320334"/>
              <a:ext cx="695063" cy="338555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>
                  <a:solidFill>
                    <a:srgbClr val="5658FC"/>
                  </a:solidFill>
                </a:rPr>
                <a:t>2</a:t>
              </a:r>
              <a:r>
                <a:rPr lang="en-GB" sz="1050"/>
                <a:t>*(-1)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8E2CA1-ADC0-6940-A8C8-5C392D41AB81}"/>
                </a:ext>
              </a:extLst>
            </p:cNvPr>
            <p:cNvSpPr txBox="1"/>
            <p:nvPr/>
          </p:nvSpPr>
          <p:spPr>
            <a:xfrm>
              <a:off x="3044738" y="2295998"/>
              <a:ext cx="695063" cy="338555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>
                  <a:solidFill>
                    <a:srgbClr val="5658FC"/>
                  </a:solidFill>
                </a:rPr>
                <a:t>2</a:t>
              </a:r>
              <a:r>
                <a:rPr lang="en-GB" sz="1050"/>
                <a:t>*(-2)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D90D50-8E18-A74C-A4BD-E4A26FB53945}"/>
                </a:ext>
              </a:extLst>
            </p:cNvPr>
            <p:cNvSpPr txBox="1"/>
            <p:nvPr/>
          </p:nvSpPr>
          <p:spPr>
            <a:xfrm>
              <a:off x="2197495" y="2293262"/>
              <a:ext cx="695063" cy="338555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>
                  <a:solidFill>
                    <a:srgbClr val="5658FC"/>
                  </a:solidFill>
                </a:rPr>
                <a:t>2</a:t>
              </a:r>
              <a:r>
                <a:rPr lang="en-GB" sz="1050"/>
                <a:t>*(-3)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9E456F-5299-E849-A7A8-902A94F97B99}"/>
                </a:ext>
              </a:extLst>
            </p:cNvPr>
            <p:cNvCxnSpPr>
              <a:endCxn id="16" idx="0"/>
            </p:cNvCxnSpPr>
            <p:nvPr/>
          </p:nvCxnSpPr>
          <p:spPr bwMode="auto">
            <a:xfrm flipH="1">
              <a:off x="2545027" y="1717589"/>
              <a:ext cx="1295013" cy="5756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DD9CEA-EF75-D04F-A385-E3672029F655}"/>
                </a:ext>
              </a:extLst>
            </p:cNvPr>
            <p:cNvCxnSpPr/>
            <p:nvPr/>
          </p:nvCxnSpPr>
          <p:spPr bwMode="auto">
            <a:xfrm flipH="1">
              <a:off x="3398108" y="1689856"/>
              <a:ext cx="790833" cy="5788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14FCE3-B160-0247-8598-024A63E8E628}"/>
                </a:ext>
              </a:extLst>
            </p:cNvPr>
            <p:cNvCxnSpPr>
              <a:endCxn id="14" idx="0"/>
            </p:cNvCxnSpPr>
            <p:nvPr/>
          </p:nvCxnSpPr>
          <p:spPr bwMode="auto">
            <a:xfrm flipH="1">
              <a:off x="4187571" y="1714852"/>
              <a:ext cx="284373" cy="6054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EE45CD-290A-9344-B420-A9B633AD6A7B}"/>
                </a:ext>
              </a:extLst>
            </p:cNvPr>
            <p:cNvCxnSpPr/>
            <p:nvPr/>
          </p:nvCxnSpPr>
          <p:spPr bwMode="auto">
            <a:xfrm>
              <a:off x="4695568" y="1714852"/>
              <a:ext cx="0" cy="5739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C41AB-17B0-4046-97CE-72A45025B345}"/>
                </a:ext>
              </a:extLst>
            </p:cNvPr>
            <p:cNvCxnSpPr>
              <a:endCxn id="11" idx="0"/>
            </p:cNvCxnSpPr>
            <p:nvPr/>
          </p:nvCxnSpPr>
          <p:spPr bwMode="auto">
            <a:xfrm>
              <a:off x="4992130" y="1714852"/>
              <a:ext cx="584820" cy="6001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A5DE3E6-0842-F74D-90E4-5D8F9D7E6E48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5226908" y="1714852"/>
              <a:ext cx="935512" cy="6121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A93996C-E8F4-E74C-9784-4354B49AEA76}"/>
                </a:ext>
              </a:extLst>
            </p:cNvPr>
            <p:cNvCxnSpPr>
              <a:endCxn id="13" idx="0"/>
            </p:cNvCxnSpPr>
            <p:nvPr/>
          </p:nvCxnSpPr>
          <p:spPr bwMode="auto">
            <a:xfrm>
              <a:off x="5546172" y="1714852"/>
              <a:ext cx="1201717" cy="5739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7E6FB37-4FB2-E743-B83F-C58710D67F8E}"/>
              </a:ext>
            </a:extLst>
          </p:cNvPr>
          <p:cNvSpPr txBox="1"/>
          <p:nvPr/>
        </p:nvSpPr>
        <p:spPr>
          <a:xfrm>
            <a:off x="3939046" y="4435103"/>
            <a:ext cx="2005677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/>
              <a:t>Set builder notation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93B9B-441F-E544-B05D-654F40805B60}"/>
              </a:ext>
            </a:extLst>
          </p:cNvPr>
          <p:cNvCxnSpPr/>
          <p:nvPr/>
        </p:nvCxnSpPr>
        <p:spPr bwMode="auto">
          <a:xfrm flipV="1">
            <a:off x="4887098" y="3723604"/>
            <a:ext cx="0" cy="6553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57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C6B6-A95E-6745-849A-7C10DBA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 builder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51D289-F69A-9647-BAB9-63F387D0D91D}"/>
              </a:ext>
            </a:extLst>
          </p:cNvPr>
          <p:cNvSpPr txBox="1">
            <a:spLocks/>
          </p:cNvSpPr>
          <p:nvPr/>
        </p:nvSpPr>
        <p:spPr bwMode="auto">
          <a:xfrm>
            <a:off x="1651398" y="1710060"/>
            <a:ext cx="5889615" cy="546057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2863" indent="0">
              <a:buNone/>
            </a:pPr>
            <a:r>
              <a:rPr lang="en-GB" sz="1350" kern="0">
                <a:solidFill>
                  <a:schemeClr val="tx2"/>
                </a:solidFill>
              </a:rPr>
              <a:t>Assume we want to describe the set of all</a:t>
            </a:r>
            <a:r>
              <a:rPr lang="en-GB" sz="1350" kern="0">
                <a:solidFill>
                  <a:srgbClr val="FF0000"/>
                </a:solidFill>
              </a:rPr>
              <a:t> odd </a:t>
            </a:r>
            <a:r>
              <a:rPr lang="en-GB" sz="1350" kern="0"/>
              <a:t> integers</a:t>
            </a:r>
          </a:p>
          <a:p>
            <a:pPr marL="42863" indent="0">
              <a:buNone/>
            </a:pPr>
            <a:r>
              <a:rPr lang="en-GB" sz="1350" kern="0">
                <a:solidFill>
                  <a:srgbClr val="FF0000"/>
                </a:solidFill>
              </a:rPr>
              <a:t>                                         </a:t>
            </a:r>
            <a:r>
              <a:rPr lang="en-GB" sz="1350">
                <a:solidFill>
                  <a:srgbClr val="FF0000"/>
                </a:solidFill>
              </a:rPr>
              <a:t>{</a:t>
            </a:r>
            <a:r>
              <a:rPr lang="en-GB" sz="1350">
                <a:solidFill>
                  <a:srgbClr val="5658FC"/>
                </a:solidFill>
              </a:rPr>
              <a:t>… , -5, -3, -1, 1, 3, 5, 7, …</a:t>
            </a:r>
            <a:r>
              <a:rPr lang="en-GB" sz="1350">
                <a:solidFill>
                  <a:srgbClr val="FF0000"/>
                </a:solidFill>
              </a:rPr>
              <a:t>}</a:t>
            </a:r>
            <a:endParaRPr lang="en-GB" sz="1350" kern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8FE1F-56AB-1E45-90B0-1799CB7492BD}"/>
              </a:ext>
            </a:extLst>
          </p:cNvPr>
          <p:cNvSpPr txBox="1">
            <a:spLocks/>
          </p:cNvSpPr>
          <p:nvPr/>
        </p:nvSpPr>
        <p:spPr bwMode="auto">
          <a:xfrm>
            <a:off x="1577012" y="3406837"/>
            <a:ext cx="5889615" cy="402426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" indent="0" algn="ctr">
              <a:buNone/>
            </a:pPr>
            <a:r>
              <a:rPr lang="en-GB" sz="1950" kern="0">
                <a:solidFill>
                  <a:srgbClr val="5658FC"/>
                </a:solidFill>
              </a:rPr>
              <a:t>Odd = </a:t>
            </a:r>
            <a:r>
              <a:rPr lang="en-GB" sz="1950">
                <a:solidFill>
                  <a:srgbClr val="FF0000"/>
                </a:solidFill>
              </a:rPr>
              <a:t>{</a:t>
            </a:r>
            <a:r>
              <a:rPr lang="en-GB" sz="1950">
                <a:solidFill>
                  <a:srgbClr val="0070C0"/>
                </a:solidFill>
              </a:rPr>
              <a:t>2n+1 | n </a:t>
            </a:r>
            <a:r>
              <a:rPr lang="en-US" sz="195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1950">
                <a:solidFill>
                  <a:srgbClr val="5658FC"/>
                </a:solidFill>
                <a:latin typeface="Calibri" charset="0"/>
                <a:ea typeface="ＭＳ Ｐゴシック" charset="0"/>
                <a:sym typeface="Symbol" charset="0"/>
              </a:rPr>
              <a:t>Z</a:t>
            </a:r>
            <a:r>
              <a:rPr lang="en-US" sz="195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  </a:t>
            </a:r>
            <a:r>
              <a:rPr lang="en-GB" sz="195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E980C-57C2-D84B-BF1D-15F0332ED8AA}"/>
              </a:ext>
            </a:extLst>
          </p:cNvPr>
          <p:cNvSpPr txBox="1"/>
          <p:nvPr/>
        </p:nvSpPr>
        <p:spPr>
          <a:xfrm>
            <a:off x="3657657" y="2639527"/>
            <a:ext cx="565425" cy="215444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/>
              <a:t>2*(-1)+1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CD052-1ECF-CA45-9F01-2526C0BC3E8B}"/>
              </a:ext>
            </a:extLst>
          </p:cNvPr>
          <p:cNvSpPr txBox="1"/>
          <p:nvPr/>
        </p:nvSpPr>
        <p:spPr>
          <a:xfrm>
            <a:off x="5068425" y="2579441"/>
            <a:ext cx="529312" cy="25391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/>
              <a:t>2*1+1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47555-0DD7-394B-94A9-8A166A7A2135}"/>
              </a:ext>
            </a:extLst>
          </p:cNvPr>
          <p:cNvSpPr txBox="1"/>
          <p:nvPr/>
        </p:nvSpPr>
        <p:spPr>
          <a:xfrm>
            <a:off x="5656549" y="2578850"/>
            <a:ext cx="529312" cy="25391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/>
              <a:t>2*2+1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8506-F032-004C-BCF5-933167C5DBD2}"/>
              </a:ext>
            </a:extLst>
          </p:cNvPr>
          <p:cNvSpPr txBox="1"/>
          <p:nvPr/>
        </p:nvSpPr>
        <p:spPr>
          <a:xfrm>
            <a:off x="2583609" y="2617523"/>
            <a:ext cx="942697" cy="25391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/>
              <a:t>2*(-2)+1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E2CA1-ADC0-6940-A8C8-5C392D41AB81}"/>
              </a:ext>
            </a:extLst>
          </p:cNvPr>
          <p:cNvSpPr txBox="1"/>
          <p:nvPr/>
        </p:nvSpPr>
        <p:spPr>
          <a:xfrm>
            <a:off x="1760761" y="2601055"/>
            <a:ext cx="663964" cy="25391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/>
              <a:t>2*(-3)+1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D9CEA-EF75-D04F-A385-E3672029F655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 flipH="1">
            <a:off x="2092743" y="2137031"/>
            <a:ext cx="1750116" cy="464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14FCE3-B160-0247-8598-024A63E8E628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 flipH="1">
            <a:off x="3054958" y="2157017"/>
            <a:ext cx="1022099" cy="460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EE45CD-290A-9344-B420-A9B633AD6A7B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 flipH="1">
            <a:off x="3940369" y="2137031"/>
            <a:ext cx="422816" cy="502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8C41AB-17B0-4046-97CE-72A45025B345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780817" y="2183598"/>
            <a:ext cx="552264" cy="395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5DE3E6-0842-F74D-90E4-5D8F9D7E6E48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4883744" y="2157017"/>
            <a:ext cx="1037461" cy="421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93996C-E8F4-E74C-9784-4354B49AEA76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5068425" y="2137031"/>
            <a:ext cx="1438501" cy="432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76B76E-9180-9444-844B-6630CBB740F6}"/>
              </a:ext>
            </a:extLst>
          </p:cNvPr>
          <p:cNvSpPr txBox="1"/>
          <p:nvPr/>
        </p:nvSpPr>
        <p:spPr>
          <a:xfrm>
            <a:off x="6242270" y="2569166"/>
            <a:ext cx="529312" cy="25391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/>
              <a:t>2*3+1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1EE25A-E1B6-3145-8A51-D6B023550E66}"/>
              </a:ext>
            </a:extLst>
          </p:cNvPr>
          <p:cNvSpPr txBox="1"/>
          <p:nvPr/>
        </p:nvSpPr>
        <p:spPr>
          <a:xfrm>
            <a:off x="4354432" y="2587658"/>
            <a:ext cx="529312" cy="25391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/>
              <a:t>2*0+1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8438C3-9D87-B942-A9D5-4D774DBCC291}"/>
              </a:ext>
            </a:extLst>
          </p:cNvPr>
          <p:cNvCxnSpPr>
            <a:cxnSpLocks/>
          </p:cNvCxnSpPr>
          <p:nvPr/>
        </p:nvCxnSpPr>
        <p:spPr bwMode="auto">
          <a:xfrm>
            <a:off x="4561407" y="2157017"/>
            <a:ext cx="0" cy="385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3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 animBg="1"/>
      <p:bldP spid="12" grpId="0" animBg="1"/>
      <p:bldP spid="14" grpId="0" animBg="1"/>
      <p:bldP spid="15" grpId="0" animBg="1"/>
      <p:bldP spid="32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C6B6-A95E-6745-849A-7C10DBA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 builder (notation)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51D289-F69A-9647-BAB9-63F387D0D91D}"/>
              </a:ext>
            </a:extLst>
          </p:cNvPr>
          <p:cNvSpPr txBox="1">
            <a:spLocks/>
          </p:cNvSpPr>
          <p:nvPr/>
        </p:nvSpPr>
        <p:spPr bwMode="auto">
          <a:xfrm>
            <a:off x="1651398" y="1710060"/>
            <a:ext cx="5889615" cy="546057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1350" kern="0">
                <a:solidFill>
                  <a:schemeClr val="tx2"/>
                </a:solidFill>
              </a:rPr>
              <a:t>Assume we want to describe the set of rational numbers </a:t>
            </a:r>
            <a:r>
              <a:rPr lang="en-GB" sz="1350" kern="0">
                <a:solidFill>
                  <a:srgbClr val="0070C0"/>
                </a:solidFill>
              </a:rPr>
              <a:t>Q</a:t>
            </a:r>
            <a:r>
              <a:rPr lang="en-GB" sz="1350">
                <a:solidFill>
                  <a:srgbClr val="0070C0"/>
                </a:solidFill>
              </a:rPr>
              <a:t>    </a:t>
            </a:r>
          </a:p>
          <a:p>
            <a:pPr marL="0" indent="0" algn="ctr">
              <a:buNone/>
            </a:pPr>
            <a:r>
              <a:rPr lang="en-GB" sz="1350">
                <a:solidFill>
                  <a:srgbClr val="0070C0"/>
                </a:solidFill>
              </a:rPr>
              <a:t>Q=</a:t>
            </a:r>
            <a:r>
              <a:rPr lang="en-GB" sz="1350">
                <a:solidFill>
                  <a:srgbClr val="FF0000"/>
                </a:solidFill>
              </a:rPr>
              <a:t>{</a:t>
            </a:r>
            <a:r>
              <a:rPr lang="en-GB" sz="1350">
                <a:solidFill>
                  <a:srgbClr val="0070C0"/>
                </a:solidFill>
              </a:rPr>
              <a:t>…, 1/1, ½, 1/3, ¼, …</a:t>
            </a:r>
            <a:r>
              <a:rPr lang="en-GB" sz="1350">
                <a:solidFill>
                  <a:srgbClr val="FF0000"/>
                </a:solidFill>
              </a:rPr>
              <a:t>}</a:t>
            </a:r>
            <a:endParaRPr lang="en-GB" sz="1350" ker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468FE1F-56AB-1E45-90B0-1799CB7492B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17514" y="3038243"/>
                <a:ext cx="5477209" cy="5900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40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2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85725" indent="0" algn="ctr">
                  <a:buNone/>
                </a:pPr>
                <a:r>
                  <a:rPr lang="en-GB" sz="2100" kern="0">
                    <a:solidFill>
                      <a:srgbClr val="5658FC"/>
                    </a:solidFill>
                  </a:rPr>
                  <a:t>Q</a:t>
                </a:r>
                <a:r>
                  <a:rPr lang="en-GB" sz="2100">
                    <a:solidFill>
                      <a:srgbClr val="0070C0"/>
                    </a:solidFill>
                  </a:rPr>
                  <a:t> =</a:t>
                </a:r>
                <a:r>
                  <a:rPr lang="en-GB" sz="2100">
                    <a:solidFill>
                      <a:srgbClr val="FF0000"/>
                    </a:solidFill>
                  </a:rPr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1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GB" sz="21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GB" sz="21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100"/>
                  <a:t>| n, m </a:t>
                </a:r>
                <a:r>
                  <a:rPr lang="en-US" sz="2100">
                    <a:solidFill>
                      <a:srgbClr val="FF0000"/>
                    </a:solidFill>
                    <a:latin typeface="Calibri" charset="0"/>
                    <a:ea typeface="ＭＳ Ｐゴシック" charset="0"/>
                    <a:sym typeface="Symbol" charset="0"/>
                  </a:rPr>
                  <a:t> </a:t>
                </a:r>
                <a:r>
                  <a:rPr lang="en-US" sz="2100">
                    <a:solidFill>
                      <a:srgbClr val="5658FC"/>
                    </a:solidFill>
                    <a:latin typeface="Calibri" charset="0"/>
                    <a:ea typeface="ＭＳ Ｐゴシック" charset="0"/>
                    <a:sym typeface="Symbol" charset="0"/>
                  </a:rPr>
                  <a:t>Z </a:t>
                </a:r>
                <a:r>
                  <a:rPr lang="en-US" sz="2100">
                    <a:latin typeface="Calibri" charset="0"/>
                    <a:ea typeface="ＭＳ Ｐゴシック" charset="0"/>
                    <a:sym typeface="Symbol" charset="0"/>
                  </a:rPr>
                  <a:t>and</a:t>
                </a:r>
                <a:r>
                  <a:rPr lang="en-US" sz="2100">
                    <a:solidFill>
                      <a:srgbClr val="FF0000"/>
                    </a:solidFill>
                    <a:latin typeface="Calibri" charset="0"/>
                    <a:ea typeface="ＭＳ Ｐゴシック" charset="0"/>
                    <a:sym typeface="Symbol" charset="0"/>
                  </a:rPr>
                  <a:t> </a:t>
                </a:r>
                <a:r>
                  <a:rPr lang="en-US" sz="2100">
                    <a:latin typeface="Calibri" charset="0"/>
                    <a:ea typeface="ＭＳ Ｐゴシック" charset="0"/>
                    <a:sym typeface="Symbol" charset="0"/>
                  </a:rPr>
                  <a:t>m</a:t>
                </a:r>
                <a:r>
                  <a:rPr lang="en-US" sz="2100">
                    <a:solidFill>
                      <a:srgbClr val="FF0000"/>
                    </a:solidFill>
                    <a:latin typeface="Calibri" charset="0"/>
                    <a:ea typeface="ＭＳ Ｐゴシック" charset="0"/>
                    <a:sym typeface="Symbol" charset="0"/>
                  </a:rPr>
                  <a:t> </a:t>
                </a:r>
                <a:r>
                  <a:rPr lang="en-US" sz="2100" b="1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</a:t>
                </a:r>
                <a:r>
                  <a:rPr lang="en-US" sz="2100" b="1">
                    <a:solidFill>
                      <a:srgbClr val="5658FC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sz="2100" b="1">
                    <a:latin typeface="Calibri" charset="0"/>
                    <a:sym typeface="Symbol" charset="0"/>
                  </a:rPr>
                  <a:t>0</a:t>
                </a:r>
                <a:r>
                  <a:rPr lang="en-US" sz="2100">
                    <a:solidFill>
                      <a:srgbClr val="FF0000"/>
                    </a:solidFill>
                    <a:latin typeface="Calibri" charset="0"/>
                    <a:ea typeface="ＭＳ Ｐゴシック" charset="0"/>
                    <a:sym typeface="Symbol" charset="0"/>
                  </a:rPr>
                  <a:t> </a:t>
                </a:r>
                <a:r>
                  <a:rPr lang="en-GB" sz="2100">
                    <a:solidFill>
                      <a:srgbClr val="0070C0"/>
                    </a:solidFill>
                  </a:rPr>
                  <a:t>  </a:t>
                </a:r>
                <a:r>
                  <a:rPr lang="en-GB" sz="2100">
                    <a:solidFill>
                      <a:srgbClr val="FF0000"/>
                    </a:solidFill>
                  </a:rPr>
                  <a:t>}</a:t>
                </a:r>
                <a:endParaRPr lang="en-GB" sz="195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468FE1F-56AB-1E45-90B0-1799CB749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7514" y="3038243"/>
                <a:ext cx="5477209" cy="590010"/>
              </a:xfrm>
              <a:prstGeom prst="rect">
                <a:avLst/>
              </a:prstGeom>
              <a:blipFill>
                <a:blip r:embed="rId3"/>
                <a:stretch>
                  <a:fillRect t="-2020"/>
                </a:stretch>
              </a:blipFill>
              <a:ln>
                <a:solidFill>
                  <a:srgbClr val="0070C0"/>
                </a:solidFill>
              </a:ln>
              <a:effectLst/>
              <a:extLs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5E0C7A-F6D4-E741-B6C6-48A8620E96C4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4590537" y="2256116"/>
            <a:ext cx="5669" cy="714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88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5D7AE-3AB0-9C42-BD71-90D8DF92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2EA53-6C1B-A84A-A11F-BBA568745C3D}"/>
              </a:ext>
            </a:extLst>
          </p:cNvPr>
          <p:cNvSpPr/>
          <p:nvPr/>
        </p:nvSpPr>
        <p:spPr>
          <a:xfrm>
            <a:off x="495645" y="1630017"/>
            <a:ext cx="7962554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Times New Roman"/>
              </a:rPr>
              <a:t>Set theory  is a  branch of mathematics that deals with the properties of well-defined collections of objects.</a:t>
            </a:r>
            <a:endParaRPr lang="en-US">
              <a:latin typeface="Calibri"/>
              <a:cs typeface="Times New Roman"/>
            </a:endParaRPr>
          </a:p>
          <a:p>
            <a:pPr lvl="1">
              <a:spcAft>
                <a:spcPts val="0"/>
              </a:spcAf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theory forms the basis of several other fields of study such as counting theory, relations, graph theory and finite state machines. </a:t>
            </a:r>
          </a:p>
          <a:p>
            <a:pPr marL="457200">
              <a:spcAft>
                <a:spcPts val="0"/>
              </a:spcAf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topic we will cover the basic elements of set theory.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C6B6-A95E-6745-849A-7C10DBA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 builder notation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160E1F-5AF0-CE4C-B519-4CC08F610C64}"/>
              </a:ext>
            </a:extLst>
          </p:cNvPr>
          <p:cNvSpPr txBox="1">
            <a:spLocks/>
          </p:cNvSpPr>
          <p:nvPr/>
        </p:nvSpPr>
        <p:spPr bwMode="auto">
          <a:xfrm>
            <a:off x="1582080" y="1776942"/>
            <a:ext cx="5889615" cy="66647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GB" sz="1500" kern="0">
                <a:solidFill>
                  <a:schemeClr val="tx2"/>
                </a:solidFill>
              </a:rPr>
              <a:t>The set of things in my bag:</a:t>
            </a:r>
          </a:p>
          <a:p>
            <a:pPr lvl="2"/>
            <a:r>
              <a:rPr lang="en-GB" sz="1350" kern="0">
                <a:solidFill>
                  <a:srgbClr val="5658FC"/>
                </a:solidFill>
              </a:rPr>
              <a:t>Bag = {</a:t>
            </a:r>
            <a:r>
              <a:rPr lang="en-GB" sz="1350" kern="0">
                <a:solidFill>
                  <a:srgbClr val="FF0000"/>
                </a:solidFill>
              </a:rPr>
              <a:t>pen, book, laptop,</a:t>
            </a:r>
            <a:r>
              <a:rPr lang="en-GB" sz="1350" kern="0">
                <a:solidFill>
                  <a:srgbClr val="5658FC"/>
                </a:solidFill>
              </a:rPr>
              <a:t> …}</a:t>
            </a:r>
            <a:endParaRPr lang="en-GB" sz="1500" kern="0">
              <a:solidFill>
                <a:srgbClr val="5658FC"/>
              </a:solidFill>
            </a:endParaRPr>
          </a:p>
          <a:p>
            <a:pPr lvl="1"/>
            <a:endParaRPr lang="en-GB" sz="1500" kern="0">
              <a:solidFill>
                <a:srgbClr val="5658FC"/>
              </a:solidFill>
            </a:endParaRPr>
          </a:p>
          <a:p>
            <a:pPr lvl="1"/>
            <a:endParaRPr lang="en-GB" sz="1500" kern="0">
              <a:solidFill>
                <a:schemeClr val="tx2"/>
              </a:solidFill>
            </a:endParaRPr>
          </a:p>
          <a:p>
            <a:pPr lvl="1"/>
            <a:endParaRPr lang="en-GB" sz="1350">
              <a:solidFill>
                <a:srgbClr val="FF0000"/>
              </a:solidFill>
            </a:endParaRPr>
          </a:p>
          <a:p>
            <a:pPr lvl="1"/>
            <a:endParaRPr lang="en-GB" sz="1500" kern="0"/>
          </a:p>
          <a:p>
            <a:pPr lvl="1"/>
            <a:endParaRPr lang="en-GB" sz="1500" kern="0"/>
          </a:p>
          <a:p>
            <a:endParaRPr lang="en-GB" sz="1800" ker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55B3AF-A5B7-3F4D-92D0-B0E8BE0CDFA3}"/>
              </a:ext>
            </a:extLst>
          </p:cNvPr>
          <p:cNvSpPr txBox="1">
            <a:spLocks/>
          </p:cNvSpPr>
          <p:nvPr/>
        </p:nvSpPr>
        <p:spPr bwMode="auto">
          <a:xfrm>
            <a:off x="1597035" y="2719121"/>
            <a:ext cx="5889615" cy="795516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GB" sz="1500" kern="0">
                <a:solidFill>
                  <a:schemeClr val="tx2"/>
                </a:solidFill>
              </a:rPr>
              <a:t>The set of things in my bag:</a:t>
            </a:r>
          </a:p>
          <a:p>
            <a:pPr lvl="2"/>
            <a:r>
              <a:rPr lang="en-GB" sz="1350" kern="0">
                <a:solidFill>
                  <a:srgbClr val="5658FC"/>
                </a:solidFill>
              </a:rPr>
              <a:t>Bag = {</a:t>
            </a:r>
            <a:r>
              <a:rPr lang="en-GB" sz="1350" kern="0">
                <a:solidFill>
                  <a:srgbClr val="FF0000"/>
                </a:solidFill>
              </a:rPr>
              <a:t>x</a:t>
            </a:r>
            <a:r>
              <a:rPr lang="en-GB" sz="1350" kern="0">
                <a:solidFill>
                  <a:srgbClr val="5658FC"/>
                </a:solidFill>
              </a:rPr>
              <a:t>| </a:t>
            </a:r>
            <a:r>
              <a:rPr lang="en-GB" sz="1350" kern="0">
                <a:solidFill>
                  <a:srgbClr val="FF0000"/>
                </a:solidFill>
              </a:rPr>
              <a:t>x is in my bag</a:t>
            </a:r>
            <a:r>
              <a:rPr lang="en-GB" sz="1350" kern="0">
                <a:solidFill>
                  <a:srgbClr val="5658FC"/>
                </a:solidFill>
              </a:rPr>
              <a:t>} </a:t>
            </a:r>
          </a:p>
          <a:p>
            <a:pPr lvl="1"/>
            <a:endParaRPr lang="en-GB" sz="1500" kern="0">
              <a:solidFill>
                <a:srgbClr val="5658FC"/>
              </a:solidFill>
            </a:endParaRPr>
          </a:p>
          <a:p>
            <a:pPr lvl="1"/>
            <a:endParaRPr lang="en-GB" sz="1500" kern="0">
              <a:solidFill>
                <a:srgbClr val="5658FC"/>
              </a:solidFill>
            </a:endParaRPr>
          </a:p>
          <a:p>
            <a:pPr lvl="1"/>
            <a:endParaRPr lang="en-GB" sz="1500" kern="0">
              <a:solidFill>
                <a:schemeClr val="tx2"/>
              </a:solidFill>
            </a:endParaRPr>
          </a:p>
          <a:p>
            <a:pPr lvl="1"/>
            <a:endParaRPr lang="en-GB" sz="1350">
              <a:solidFill>
                <a:srgbClr val="FF0000"/>
              </a:solidFill>
            </a:endParaRPr>
          </a:p>
          <a:p>
            <a:pPr lvl="1"/>
            <a:endParaRPr lang="en-GB" sz="1500" kern="0"/>
          </a:p>
          <a:p>
            <a:pPr lvl="1"/>
            <a:endParaRPr lang="en-GB" sz="1500" kern="0"/>
          </a:p>
          <a:p>
            <a:endParaRPr lang="en-GB" sz="1800" kern="0"/>
          </a:p>
        </p:txBody>
      </p:sp>
    </p:spTree>
    <p:extLst>
      <p:ext uri="{BB962C8B-B14F-4D97-AF65-F5344CB8AC3E}">
        <p14:creationId xmlns:p14="http://schemas.microsoft.com/office/powerpoint/2010/main" val="402673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4789-E490-F94B-B6DD-BA830317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0E308-A503-BC4F-9BAC-BAFF660429A1}"/>
              </a:ext>
            </a:extLst>
          </p:cNvPr>
          <p:cNvSpPr txBox="1"/>
          <p:nvPr/>
        </p:nvSpPr>
        <p:spPr>
          <a:xfrm>
            <a:off x="1723257" y="1839635"/>
            <a:ext cx="2824812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/>
              <a:t>S</a:t>
            </a:r>
            <a:r>
              <a:rPr lang="en-GB" sz="1800" baseline="-25000"/>
              <a:t>1</a:t>
            </a:r>
            <a:r>
              <a:rPr lang="en-GB" sz="1800"/>
              <a:t> = {</a:t>
            </a:r>
            <a:r>
              <a:rPr lang="en-GB" sz="1800">
                <a:solidFill>
                  <a:srgbClr val="5658FC"/>
                </a:solidFill>
              </a:rPr>
              <a:t>3n </a:t>
            </a:r>
            <a:r>
              <a:rPr lang="en-GB" sz="1800"/>
              <a:t>|  n 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 </a:t>
            </a:r>
            <a:r>
              <a:rPr lang="en-US" sz="1800">
                <a:solidFill>
                  <a:srgbClr val="5658FC"/>
                </a:solidFill>
                <a:latin typeface="Calibri" charset="0"/>
                <a:sym typeface="Symbol" charset="0"/>
              </a:rPr>
              <a:t>N </a:t>
            </a:r>
            <a:r>
              <a:rPr lang="en-GB" sz="1800"/>
              <a:t> and n </a:t>
            </a:r>
            <a:r>
              <a:rPr lang="en-GB" sz="1800">
                <a:solidFill>
                  <a:srgbClr val="FF0000"/>
                </a:solidFill>
              </a:rPr>
              <a:t>&lt;</a:t>
            </a:r>
            <a:r>
              <a:rPr lang="en-GB" sz="1800"/>
              <a:t> </a:t>
            </a:r>
            <a:r>
              <a:rPr lang="en-GB" sz="1800">
                <a:solidFill>
                  <a:srgbClr val="5658FC"/>
                </a:solidFill>
              </a:rPr>
              <a:t>6</a:t>
            </a:r>
            <a:r>
              <a:rPr lang="en-GB" sz="180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8DE6A-35F6-D941-954B-A54FD902D994}"/>
              </a:ext>
            </a:extLst>
          </p:cNvPr>
          <p:cNvSpPr txBox="1"/>
          <p:nvPr/>
        </p:nvSpPr>
        <p:spPr>
          <a:xfrm>
            <a:off x="1582080" y="3137469"/>
            <a:ext cx="2964273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/>
              <a:t>S</a:t>
            </a:r>
            <a:r>
              <a:rPr lang="en-GB" sz="1800" baseline="-25000"/>
              <a:t>2</a:t>
            </a:r>
            <a:r>
              <a:rPr lang="en-GB" sz="1800"/>
              <a:t> = {</a:t>
            </a:r>
            <a:r>
              <a:rPr lang="en-GB" sz="1800">
                <a:solidFill>
                  <a:srgbClr val="5658FC"/>
                </a:solidFill>
              </a:rPr>
              <a:t>2</a:t>
            </a:r>
            <a:r>
              <a:rPr lang="en-GB" sz="1800" baseline="30000">
                <a:solidFill>
                  <a:srgbClr val="5658FC"/>
                </a:solidFill>
              </a:rPr>
              <a:t>n</a:t>
            </a:r>
            <a:r>
              <a:rPr lang="en-GB" sz="1800" baseline="30000"/>
              <a:t> </a:t>
            </a:r>
            <a:r>
              <a:rPr lang="en-GB" sz="1800"/>
              <a:t>| n 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 </a:t>
            </a:r>
            <a:r>
              <a:rPr lang="en-US" sz="1800">
                <a:solidFill>
                  <a:srgbClr val="5658FC"/>
                </a:solidFill>
                <a:latin typeface="Calibri" charset="0"/>
                <a:sym typeface="Symbol" charset="0"/>
              </a:rPr>
              <a:t>Z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 </a:t>
            </a:r>
            <a:r>
              <a:rPr lang="en-GB" sz="1800"/>
              <a:t>and </a:t>
            </a:r>
            <a:r>
              <a:rPr lang="en-GB" sz="1800">
                <a:solidFill>
                  <a:srgbClr val="5658FC"/>
                </a:solidFill>
              </a:rPr>
              <a:t>0</a:t>
            </a:r>
            <a:r>
              <a:rPr lang="en-GB" sz="1800"/>
              <a:t> </a:t>
            </a:r>
            <a:r>
              <a:rPr lang="en-GB" sz="1800">
                <a:solidFill>
                  <a:srgbClr val="FF0000"/>
                </a:solidFill>
              </a:rPr>
              <a:t>≤</a:t>
            </a:r>
            <a:r>
              <a:rPr lang="en-GB" sz="1800"/>
              <a:t> n </a:t>
            </a:r>
            <a:r>
              <a:rPr lang="en-GB" sz="1800">
                <a:solidFill>
                  <a:srgbClr val="FF0000"/>
                </a:solidFill>
              </a:rPr>
              <a:t>≤</a:t>
            </a:r>
            <a:r>
              <a:rPr lang="en-GB" sz="1800"/>
              <a:t> </a:t>
            </a:r>
            <a:r>
              <a:rPr lang="en-GB" sz="1800">
                <a:solidFill>
                  <a:srgbClr val="5658FC"/>
                </a:solidFill>
              </a:rPr>
              <a:t>4</a:t>
            </a:r>
            <a:r>
              <a:rPr lang="en-GB" sz="180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4244B-BDE6-6249-9635-C9CF8BAF6BF0}"/>
              </a:ext>
            </a:extLst>
          </p:cNvPr>
          <p:cNvSpPr txBox="1"/>
          <p:nvPr/>
        </p:nvSpPr>
        <p:spPr>
          <a:xfrm>
            <a:off x="1651399" y="1462607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/>
              <a:t>Rewrite the following sets using the listing method: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8033C-5FE3-1649-8BFC-95442B4B6B3B}"/>
              </a:ext>
            </a:extLst>
          </p:cNvPr>
          <p:cNvSpPr txBox="1"/>
          <p:nvPr/>
        </p:nvSpPr>
        <p:spPr>
          <a:xfrm>
            <a:off x="1582080" y="4426808"/>
            <a:ext cx="3018775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/>
              <a:t>S</a:t>
            </a:r>
            <a:r>
              <a:rPr lang="en-GB" sz="1800" baseline="-25000"/>
              <a:t>3</a:t>
            </a:r>
            <a:r>
              <a:rPr lang="en-GB" sz="1800"/>
              <a:t> = {</a:t>
            </a:r>
            <a:r>
              <a:rPr lang="en-GB" sz="1800">
                <a:solidFill>
                  <a:srgbClr val="5658FC"/>
                </a:solidFill>
              </a:rPr>
              <a:t>2</a:t>
            </a:r>
            <a:r>
              <a:rPr lang="en-GB" sz="1800" baseline="30000">
                <a:solidFill>
                  <a:srgbClr val="5658FC"/>
                </a:solidFill>
              </a:rPr>
              <a:t>-n</a:t>
            </a:r>
            <a:r>
              <a:rPr lang="en-GB" sz="1800" baseline="30000"/>
              <a:t> </a:t>
            </a:r>
            <a:r>
              <a:rPr lang="en-GB" sz="1800"/>
              <a:t>| n 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 </a:t>
            </a:r>
            <a:r>
              <a:rPr lang="en-US" sz="1800">
                <a:solidFill>
                  <a:srgbClr val="5658FC"/>
                </a:solidFill>
                <a:latin typeface="Calibri" charset="0"/>
                <a:sym typeface="Symbol" charset="0"/>
              </a:rPr>
              <a:t>Z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 </a:t>
            </a:r>
            <a:r>
              <a:rPr lang="en-GB" sz="1800"/>
              <a:t>and </a:t>
            </a:r>
            <a:r>
              <a:rPr lang="en-GB" sz="1800">
                <a:solidFill>
                  <a:srgbClr val="5658FC"/>
                </a:solidFill>
              </a:rPr>
              <a:t>0</a:t>
            </a:r>
            <a:r>
              <a:rPr lang="en-GB" sz="1800"/>
              <a:t> </a:t>
            </a:r>
            <a:r>
              <a:rPr lang="en-GB" sz="1800">
                <a:solidFill>
                  <a:srgbClr val="FF0000"/>
                </a:solidFill>
              </a:rPr>
              <a:t>≤</a:t>
            </a:r>
            <a:r>
              <a:rPr lang="en-GB" sz="1800"/>
              <a:t> n </a:t>
            </a:r>
            <a:r>
              <a:rPr lang="en-GB" sz="1800">
                <a:solidFill>
                  <a:srgbClr val="FF0000"/>
                </a:solidFill>
              </a:rPr>
              <a:t>&lt;</a:t>
            </a:r>
            <a:r>
              <a:rPr lang="en-GB" sz="1800"/>
              <a:t> </a:t>
            </a:r>
            <a:r>
              <a:rPr lang="en-GB" sz="1800">
                <a:solidFill>
                  <a:srgbClr val="5658FC"/>
                </a:solidFill>
              </a:rPr>
              <a:t>8</a:t>
            </a:r>
            <a:r>
              <a:rPr lang="en-GB" sz="180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30BA1-CB00-CA49-9476-2B5CA783BCDE}"/>
              </a:ext>
            </a:extLst>
          </p:cNvPr>
          <p:cNvSpPr txBox="1"/>
          <p:nvPr/>
        </p:nvSpPr>
        <p:spPr>
          <a:xfrm>
            <a:off x="4895254" y="1839635"/>
            <a:ext cx="2808782" cy="346249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650"/>
              <a:t>S</a:t>
            </a:r>
            <a:r>
              <a:rPr lang="en-GB" sz="1650" baseline="-25000"/>
              <a:t>1</a:t>
            </a:r>
            <a:r>
              <a:rPr lang="en-GB" sz="1650"/>
              <a:t> = {3*1, 3*2, 3*3, 3*4, 3*5}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CFD23-491A-8B49-94B9-8BF0D44830F5}"/>
              </a:ext>
            </a:extLst>
          </p:cNvPr>
          <p:cNvSpPr txBox="1"/>
          <p:nvPr/>
        </p:nvSpPr>
        <p:spPr>
          <a:xfrm>
            <a:off x="5270359" y="2486613"/>
            <a:ext cx="1962397" cy="346249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650"/>
              <a:t>S</a:t>
            </a:r>
            <a:r>
              <a:rPr lang="en-GB" sz="1650" baseline="-25000"/>
              <a:t>1</a:t>
            </a:r>
            <a:r>
              <a:rPr lang="en-GB" sz="1650"/>
              <a:t> = {3, 6, 9, 12, 15}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FE43-9A4C-5D47-8FE3-1819AE849821}"/>
              </a:ext>
            </a:extLst>
          </p:cNvPr>
          <p:cNvCxnSpPr>
            <a:endCxn id="10" idx="1"/>
          </p:cNvCxnSpPr>
          <p:nvPr/>
        </p:nvCxnSpPr>
        <p:spPr bwMode="auto">
          <a:xfrm>
            <a:off x="4586062" y="2012759"/>
            <a:ext cx="30919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A07835-A1BB-4A47-BF43-DD39B454AB4B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flipH="1">
            <a:off x="6277365" y="2185883"/>
            <a:ext cx="22281" cy="289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9D9BD3-167D-F74E-B4E8-3DE81A4E224E}"/>
              </a:ext>
            </a:extLst>
          </p:cNvPr>
          <p:cNvSpPr txBox="1"/>
          <p:nvPr/>
        </p:nvSpPr>
        <p:spPr>
          <a:xfrm>
            <a:off x="4805774" y="3148454"/>
            <a:ext cx="2103461" cy="346249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650"/>
              <a:t>S</a:t>
            </a:r>
            <a:r>
              <a:rPr lang="en-GB" sz="1650" baseline="-25000"/>
              <a:t>2</a:t>
            </a:r>
            <a:r>
              <a:rPr lang="en-GB" sz="1650"/>
              <a:t> = {2</a:t>
            </a:r>
            <a:r>
              <a:rPr lang="en-GB" sz="1650" baseline="30000"/>
              <a:t>0</a:t>
            </a:r>
            <a:r>
              <a:rPr lang="en-GB" sz="1650"/>
              <a:t>, 2</a:t>
            </a:r>
            <a:r>
              <a:rPr lang="en-GB" sz="1650" baseline="30000"/>
              <a:t>1</a:t>
            </a:r>
            <a:r>
              <a:rPr lang="en-GB" sz="1650"/>
              <a:t>, 2</a:t>
            </a:r>
            <a:r>
              <a:rPr lang="en-GB" sz="1650" baseline="30000"/>
              <a:t>2</a:t>
            </a:r>
            <a:r>
              <a:rPr lang="en-GB" sz="1650"/>
              <a:t>, 2</a:t>
            </a:r>
            <a:r>
              <a:rPr lang="en-GB" sz="1650" baseline="30000"/>
              <a:t>3</a:t>
            </a:r>
            <a:r>
              <a:rPr lang="en-GB" sz="1650"/>
              <a:t>, 2</a:t>
            </a:r>
            <a:r>
              <a:rPr lang="en-GB" sz="1650" baseline="30000"/>
              <a:t>4</a:t>
            </a:r>
            <a:r>
              <a:rPr lang="en-GB" sz="165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32811-C3A7-C447-B303-508E8C98367E}"/>
              </a:ext>
            </a:extLst>
          </p:cNvPr>
          <p:cNvSpPr txBox="1"/>
          <p:nvPr/>
        </p:nvSpPr>
        <p:spPr>
          <a:xfrm>
            <a:off x="4978897" y="3810295"/>
            <a:ext cx="1856598" cy="346249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650"/>
              <a:t>S</a:t>
            </a:r>
            <a:r>
              <a:rPr lang="en-GB" sz="1650" baseline="-25000"/>
              <a:t>2</a:t>
            </a:r>
            <a:r>
              <a:rPr lang="en-GB" sz="1650"/>
              <a:t> = {1, 2, 4, 8, 16}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12031-1ADD-DF41-ACF5-BA9DBDC923F3}"/>
              </a:ext>
            </a:extLst>
          </p:cNvPr>
          <p:cNvCxnSpPr>
            <a:endCxn id="17" idx="1"/>
          </p:cNvCxnSpPr>
          <p:nvPr/>
        </p:nvCxnSpPr>
        <p:spPr bwMode="auto">
          <a:xfrm>
            <a:off x="4496579" y="3321578"/>
            <a:ext cx="30919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1273BD-9080-F944-9F82-9356C8B48D82}"/>
              </a:ext>
            </a:extLst>
          </p:cNvPr>
          <p:cNvCxnSpPr>
            <a:cxnSpLocks/>
          </p:cNvCxnSpPr>
          <p:nvPr/>
        </p:nvCxnSpPr>
        <p:spPr bwMode="auto">
          <a:xfrm>
            <a:off x="5909261" y="3498986"/>
            <a:ext cx="0" cy="297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11B8DE-ED18-914F-A69E-F2DE65683A87}"/>
              </a:ext>
            </a:extLst>
          </p:cNvPr>
          <p:cNvSpPr txBox="1"/>
          <p:nvPr/>
        </p:nvSpPr>
        <p:spPr>
          <a:xfrm>
            <a:off x="4895256" y="4417402"/>
            <a:ext cx="3150221" cy="3231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/>
              <a:t>S</a:t>
            </a:r>
            <a:r>
              <a:rPr lang="en-GB" sz="1500" baseline="-25000"/>
              <a:t>3</a:t>
            </a:r>
            <a:r>
              <a:rPr lang="en-GB" sz="1500"/>
              <a:t> = {2</a:t>
            </a:r>
            <a:r>
              <a:rPr lang="en-GB" sz="1500" baseline="30000"/>
              <a:t>0</a:t>
            </a:r>
            <a:r>
              <a:rPr lang="en-GB" sz="1500"/>
              <a:t>, 2</a:t>
            </a:r>
            <a:r>
              <a:rPr lang="en-GB" sz="1500" baseline="30000"/>
              <a:t>-1</a:t>
            </a:r>
            <a:r>
              <a:rPr lang="en-GB" sz="1500"/>
              <a:t>, 2</a:t>
            </a:r>
            <a:r>
              <a:rPr lang="en-GB" sz="1500" baseline="30000"/>
              <a:t>-2</a:t>
            </a:r>
            <a:r>
              <a:rPr lang="en-GB" sz="1500"/>
              <a:t>, 2</a:t>
            </a:r>
            <a:r>
              <a:rPr lang="en-GB" sz="1500" baseline="30000"/>
              <a:t>-3</a:t>
            </a:r>
            <a:r>
              <a:rPr lang="en-GB" sz="1500"/>
              <a:t>, 2</a:t>
            </a:r>
            <a:r>
              <a:rPr lang="en-GB" sz="1500" baseline="30000"/>
              <a:t>-4 </a:t>
            </a:r>
            <a:r>
              <a:rPr lang="en-GB" sz="1500"/>
              <a:t>, 2</a:t>
            </a:r>
            <a:r>
              <a:rPr lang="en-GB" sz="1500" baseline="30000"/>
              <a:t>-5 </a:t>
            </a:r>
            <a:r>
              <a:rPr lang="en-GB" sz="1500"/>
              <a:t>, 2</a:t>
            </a:r>
            <a:r>
              <a:rPr lang="en-GB" sz="1500" baseline="30000"/>
              <a:t>-6</a:t>
            </a:r>
            <a:r>
              <a:rPr lang="en-GB" sz="1500"/>
              <a:t> , 2</a:t>
            </a:r>
            <a:r>
              <a:rPr lang="en-GB" sz="1500" baseline="30000"/>
              <a:t>-7 </a:t>
            </a:r>
            <a:r>
              <a:rPr lang="en-GB" sz="150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289310-5F0F-8B4E-B0FE-3B84D239C5ED}"/>
                  </a:ext>
                </a:extLst>
              </p:cNvPr>
              <p:cNvSpPr txBox="1"/>
              <p:nvPr/>
            </p:nvSpPr>
            <p:spPr>
              <a:xfrm>
                <a:off x="4895254" y="5084393"/>
                <a:ext cx="3562946" cy="452624"/>
              </a:xfrm>
              <a:prstGeom prst="rect">
                <a:avLst/>
              </a:prstGeom>
              <a:noFill/>
              <a:ln>
                <a:solidFill>
                  <a:srgbClr val="5658F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50"/>
                  <a:t>S</a:t>
                </a:r>
                <a:r>
                  <a:rPr lang="en-GB" sz="1650" baseline="-25000"/>
                  <a:t>3</a:t>
                </a:r>
                <a:r>
                  <a:rPr lang="en-GB" sz="1650"/>
                  <a:t> = {1,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GB" sz="1650" dirty="0"/>
                      <m:t>, </m:t>
                    </m:r>
                    <m:f>
                      <m:fPr>
                        <m:ctrlPr>
                          <a:rPr lang="en-GB" sz="16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65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165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GB" sz="165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GB" sz="165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GB" sz="165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50" i="1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GB" sz="1650"/>
                  <a:t>}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289310-5F0F-8B4E-B0FE-3B84D239C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54" y="5084393"/>
                <a:ext cx="3562946" cy="452624"/>
              </a:xfrm>
              <a:prstGeom prst="rect">
                <a:avLst/>
              </a:prstGeom>
              <a:blipFill>
                <a:blip r:embed="rId2"/>
                <a:stretch>
                  <a:fillRect l="-852" b="-3947"/>
                </a:stretch>
              </a:blipFill>
              <a:ln>
                <a:solidFill>
                  <a:srgbClr val="5658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A91B6-B304-A546-9615-5D3A367E4E0C}"/>
              </a:ext>
            </a:extLst>
          </p:cNvPr>
          <p:cNvCxnSpPr>
            <a:endCxn id="21" idx="1"/>
          </p:cNvCxnSpPr>
          <p:nvPr/>
        </p:nvCxnSpPr>
        <p:spPr bwMode="auto">
          <a:xfrm flipV="1">
            <a:off x="4586061" y="4578985"/>
            <a:ext cx="309194" cy="11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2318A5-318C-C442-A8BB-31783145B9E4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 flipH="1">
            <a:off x="6445080" y="4740566"/>
            <a:ext cx="25287" cy="3386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4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4789-E490-F94B-B6DD-BA830317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A0E308-A503-BC4F-9BAC-BAFF660429A1}"/>
                  </a:ext>
                </a:extLst>
              </p:cNvPr>
              <p:cNvSpPr txBox="1"/>
              <p:nvPr/>
            </p:nvSpPr>
            <p:spPr>
              <a:xfrm>
                <a:off x="1723259" y="1839634"/>
                <a:ext cx="2505843" cy="485326"/>
              </a:xfrm>
              <a:prstGeom prst="rect">
                <a:avLst/>
              </a:prstGeom>
              <a:noFill/>
              <a:ln>
                <a:solidFill>
                  <a:srgbClr val="5658F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800"/>
                  <a:t>S</a:t>
                </a:r>
                <a:r>
                  <a:rPr lang="en-GB" sz="1800" baseline="-25000"/>
                  <a:t>1</a:t>
                </a:r>
                <a:r>
                  <a:rPr lang="en-GB" sz="1800"/>
                  <a:t> =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GB" sz="1800" dirty="0"/>
                      <m:t>, 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80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sz="180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180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1800"/>
                  <a:t>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A0E308-A503-BC4F-9BAC-BAFF6604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59" y="1839634"/>
                <a:ext cx="2505843" cy="485326"/>
              </a:xfrm>
              <a:prstGeom prst="rect">
                <a:avLst/>
              </a:prstGeom>
              <a:blipFill>
                <a:blip r:embed="rId2"/>
                <a:stretch>
                  <a:fillRect l="-1937" b="-6173"/>
                </a:stretch>
              </a:blipFill>
              <a:ln>
                <a:solidFill>
                  <a:srgbClr val="5658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48DE6A-35F6-D941-954B-A54FD902D994}"/>
              </a:ext>
            </a:extLst>
          </p:cNvPr>
          <p:cNvSpPr txBox="1"/>
          <p:nvPr/>
        </p:nvSpPr>
        <p:spPr>
          <a:xfrm>
            <a:off x="1582080" y="3137469"/>
            <a:ext cx="3280065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/>
              <a:t>S</a:t>
            </a:r>
            <a:r>
              <a:rPr lang="en-GB" sz="1800" baseline="-25000"/>
              <a:t>2</a:t>
            </a:r>
            <a:r>
              <a:rPr lang="en-GB" sz="1800"/>
              <a:t> = {1, 2,  4,  8, 16, 32, 64, 128}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4244B-BDE6-6249-9635-C9CF8BAF6BF0}"/>
              </a:ext>
            </a:extLst>
          </p:cNvPr>
          <p:cNvSpPr txBox="1"/>
          <p:nvPr/>
        </p:nvSpPr>
        <p:spPr>
          <a:xfrm>
            <a:off x="1651399" y="1462607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/>
              <a:t>Rewrite the following sets using the listing method: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8033C-5FE3-1649-8BFC-95442B4B6B3B}"/>
              </a:ext>
            </a:extLst>
          </p:cNvPr>
          <p:cNvSpPr txBox="1"/>
          <p:nvPr/>
        </p:nvSpPr>
        <p:spPr>
          <a:xfrm>
            <a:off x="1124858" y="4426808"/>
            <a:ext cx="3011567" cy="30008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/>
              <a:t>S</a:t>
            </a:r>
            <a:r>
              <a:rPr lang="en-GB" sz="1350" baseline="-25000"/>
              <a:t>3</a:t>
            </a:r>
            <a:r>
              <a:rPr lang="en-GB" sz="1350"/>
              <a:t> = {… , -9,  -6,  -3, 0, 3, 6, 9,…}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B30BA1-CB00-CA49-9476-2B5CA783BCDE}"/>
                  </a:ext>
                </a:extLst>
              </p:cNvPr>
              <p:cNvSpPr txBox="1"/>
              <p:nvPr/>
            </p:nvSpPr>
            <p:spPr>
              <a:xfrm>
                <a:off x="4895254" y="1839634"/>
                <a:ext cx="2545890" cy="419730"/>
              </a:xfrm>
              <a:prstGeom prst="rect">
                <a:avLst/>
              </a:prstGeom>
              <a:noFill/>
              <a:ln>
                <a:solidFill>
                  <a:srgbClr val="5658F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50"/>
                  <a:t>S</a:t>
                </a:r>
                <a:r>
                  <a:rPr lang="en-GB" sz="1650" baseline="-25000"/>
                  <a:t>1</a:t>
                </a:r>
                <a:r>
                  <a:rPr lang="en-GB" sz="1650"/>
                  <a:t> =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5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∗1</m:t>
                        </m:r>
                      </m:den>
                    </m:f>
                    <m:r>
                      <m:rPr>
                        <m:nor/>
                      </m:rPr>
                      <a:rPr lang="en-GB" sz="1500" dirty="0"/>
                      <m:t>, </m:t>
                    </m:r>
                    <m:f>
                      <m:f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5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∗2</m:t>
                        </m:r>
                      </m:den>
                    </m:f>
                  </m:oMath>
                </a14:m>
                <a:r>
                  <a:rPr lang="en-GB" sz="150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5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∗3</m:t>
                        </m:r>
                      </m:den>
                    </m:f>
                  </m:oMath>
                </a14:m>
                <a:r>
                  <a:rPr lang="en-GB" sz="150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5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∗4</m:t>
                        </m:r>
                      </m:den>
                    </m:f>
                  </m:oMath>
                </a14:m>
                <a:r>
                  <a:rPr lang="en-GB" sz="150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5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∗5</m:t>
                        </m:r>
                      </m:den>
                    </m:f>
                  </m:oMath>
                </a14:m>
                <a:r>
                  <a:rPr lang="en-GB" sz="1650"/>
                  <a:t>}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B30BA1-CB00-CA49-9476-2B5CA783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54" y="1839634"/>
                <a:ext cx="2545890" cy="419730"/>
              </a:xfrm>
              <a:prstGeom prst="rect">
                <a:avLst/>
              </a:prstGeom>
              <a:blipFill>
                <a:blip r:embed="rId3"/>
                <a:stretch>
                  <a:fillRect l="-1190" r="-476" b="-4225"/>
                </a:stretch>
              </a:blipFill>
              <a:ln>
                <a:solidFill>
                  <a:srgbClr val="5658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CCFD23-491A-8B49-94B9-8BF0D44830F5}"/>
                  </a:ext>
                </a:extLst>
              </p:cNvPr>
              <p:cNvSpPr txBox="1"/>
              <p:nvPr/>
            </p:nvSpPr>
            <p:spPr>
              <a:xfrm>
                <a:off x="4895256" y="2447879"/>
                <a:ext cx="2530629" cy="419474"/>
              </a:xfrm>
              <a:prstGeom prst="rect">
                <a:avLst/>
              </a:prstGeom>
              <a:noFill/>
              <a:ln>
                <a:solidFill>
                  <a:srgbClr val="5658F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500"/>
                  <a:t>S</a:t>
                </a:r>
                <a:r>
                  <a:rPr lang="en-GB" sz="1500" baseline="-25000"/>
                  <a:t>1</a:t>
                </a:r>
                <a:r>
                  <a:rPr lang="en-GB" sz="1500"/>
                  <a:t> =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5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GB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500"/>
                  <a:t>| </a:t>
                </a:r>
                <a:r>
                  <a:rPr lang="en-GB" sz="1500">
                    <a:solidFill>
                      <a:srgbClr val="5658FC"/>
                    </a:solidFill>
                  </a:rPr>
                  <a:t>n</a:t>
                </a:r>
                <a:r>
                  <a:rPr lang="en-GB" sz="1500"/>
                  <a:t> </a:t>
                </a:r>
                <a:r>
                  <a:rPr lang="en-US" sz="150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 </a:t>
                </a:r>
                <a:r>
                  <a:rPr lang="en-US" sz="1500">
                    <a:solidFill>
                      <a:srgbClr val="5658FC"/>
                    </a:solidFill>
                    <a:latin typeface="Calibri" charset="0"/>
                    <a:sym typeface="Symbol" charset="0"/>
                  </a:rPr>
                  <a:t>Z</a:t>
                </a:r>
                <a:r>
                  <a:rPr lang="en-US" sz="150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GB" sz="1500"/>
                  <a:t>and </a:t>
                </a:r>
                <a:r>
                  <a:rPr lang="en-GB" sz="1500">
                    <a:solidFill>
                      <a:srgbClr val="5658FC"/>
                    </a:solidFill>
                  </a:rPr>
                  <a:t>0</a:t>
                </a:r>
                <a:r>
                  <a:rPr lang="en-GB" sz="1500"/>
                  <a:t> </a:t>
                </a:r>
                <a:r>
                  <a:rPr lang="en-GB" sz="1500">
                    <a:solidFill>
                      <a:srgbClr val="FF0000"/>
                    </a:solidFill>
                  </a:rPr>
                  <a:t>&lt;</a:t>
                </a:r>
                <a:r>
                  <a:rPr lang="en-GB" sz="1500"/>
                  <a:t> </a:t>
                </a:r>
                <a:r>
                  <a:rPr lang="en-GB" sz="1500">
                    <a:solidFill>
                      <a:srgbClr val="5658FC"/>
                    </a:solidFill>
                  </a:rPr>
                  <a:t>n</a:t>
                </a:r>
                <a:r>
                  <a:rPr lang="en-GB" sz="1500"/>
                  <a:t> </a:t>
                </a:r>
                <a:r>
                  <a:rPr lang="en-GB" sz="1500">
                    <a:solidFill>
                      <a:srgbClr val="FF0000"/>
                    </a:solidFill>
                  </a:rPr>
                  <a:t>≤ </a:t>
                </a:r>
                <a:r>
                  <a:rPr lang="en-GB" sz="1500">
                    <a:solidFill>
                      <a:srgbClr val="5658FC"/>
                    </a:solidFill>
                  </a:rPr>
                  <a:t>5</a:t>
                </a:r>
                <a:r>
                  <a:rPr lang="en-GB" sz="1500"/>
                  <a:t>}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CCFD23-491A-8B49-94B9-8BF0D448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56" y="2447879"/>
                <a:ext cx="2530629" cy="419474"/>
              </a:xfrm>
              <a:prstGeom prst="rect">
                <a:avLst/>
              </a:prstGeom>
              <a:blipFill>
                <a:blip r:embed="rId4"/>
                <a:stretch>
                  <a:fillRect l="-719" b="-2857"/>
                </a:stretch>
              </a:blipFill>
              <a:ln>
                <a:solidFill>
                  <a:srgbClr val="5658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FE43-9A4C-5D47-8FE3-1819AE8498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auto">
          <a:xfrm flipV="1">
            <a:off x="4229102" y="2049499"/>
            <a:ext cx="666153" cy="327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A07835-A1BB-4A47-BF43-DD39B454AB4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6160571" y="2259365"/>
            <a:ext cx="7629" cy="188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9D9BD3-167D-F74E-B4E8-3DE81A4E224E}"/>
              </a:ext>
            </a:extLst>
          </p:cNvPr>
          <p:cNvSpPr txBox="1"/>
          <p:nvPr/>
        </p:nvSpPr>
        <p:spPr>
          <a:xfrm>
            <a:off x="5132163" y="3176578"/>
            <a:ext cx="2847254" cy="3231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/>
              <a:t>S</a:t>
            </a:r>
            <a:r>
              <a:rPr lang="en-GB" sz="1500" baseline="-25000"/>
              <a:t>1</a:t>
            </a:r>
            <a:r>
              <a:rPr lang="en-GB" sz="1500"/>
              <a:t> = {2</a:t>
            </a:r>
            <a:r>
              <a:rPr lang="en-GB" sz="1500" baseline="30000"/>
              <a:t>0</a:t>
            </a:r>
            <a:r>
              <a:rPr lang="en-GB" sz="1500"/>
              <a:t>, 2</a:t>
            </a:r>
            <a:r>
              <a:rPr lang="en-GB" sz="1500" baseline="30000"/>
              <a:t>1</a:t>
            </a:r>
            <a:r>
              <a:rPr lang="en-GB" sz="1500"/>
              <a:t>, 2</a:t>
            </a:r>
            <a:r>
              <a:rPr lang="en-GB" sz="1500" baseline="30000"/>
              <a:t>2</a:t>
            </a:r>
            <a:r>
              <a:rPr lang="en-GB" sz="1500"/>
              <a:t>, 2</a:t>
            </a:r>
            <a:r>
              <a:rPr lang="en-GB" sz="1500" baseline="30000"/>
              <a:t>3</a:t>
            </a:r>
            <a:r>
              <a:rPr lang="en-GB" sz="1500"/>
              <a:t>, 2</a:t>
            </a:r>
            <a:r>
              <a:rPr lang="en-GB" sz="1500" baseline="30000"/>
              <a:t>4</a:t>
            </a:r>
            <a:r>
              <a:rPr lang="en-GB" sz="1500"/>
              <a:t> , 2</a:t>
            </a:r>
            <a:r>
              <a:rPr lang="en-GB" sz="1500" baseline="30000"/>
              <a:t>5</a:t>
            </a:r>
            <a:r>
              <a:rPr lang="en-GB" sz="1500"/>
              <a:t> , 2</a:t>
            </a:r>
            <a:r>
              <a:rPr lang="en-GB" sz="1500" baseline="30000"/>
              <a:t>6</a:t>
            </a:r>
            <a:r>
              <a:rPr lang="en-GB" sz="1500"/>
              <a:t> , 2</a:t>
            </a:r>
            <a:r>
              <a:rPr lang="en-GB" sz="1500" baseline="30000"/>
              <a:t>7</a:t>
            </a:r>
            <a:r>
              <a:rPr lang="en-GB" sz="150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32811-C3A7-C447-B303-508E8C98367E}"/>
              </a:ext>
            </a:extLst>
          </p:cNvPr>
          <p:cNvSpPr txBox="1"/>
          <p:nvPr/>
        </p:nvSpPr>
        <p:spPr>
          <a:xfrm>
            <a:off x="4978898" y="3810295"/>
            <a:ext cx="2529860" cy="3231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/>
              <a:t>S</a:t>
            </a:r>
            <a:r>
              <a:rPr lang="en-GB" sz="1500" baseline="-25000"/>
              <a:t>2</a:t>
            </a:r>
            <a:r>
              <a:rPr lang="en-GB" sz="1500"/>
              <a:t> = {2</a:t>
            </a:r>
            <a:r>
              <a:rPr lang="en-GB" sz="1500" baseline="30000"/>
              <a:t>n</a:t>
            </a:r>
            <a:r>
              <a:rPr lang="en-GB" sz="1500"/>
              <a:t>| </a:t>
            </a:r>
            <a:r>
              <a:rPr lang="en-GB" sz="1500">
                <a:solidFill>
                  <a:srgbClr val="5658FC"/>
                </a:solidFill>
              </a:rPr>
              <a:t>n</a:t>
            </a:r>
            <a:r>
              <a:rPr lang="en-GB" sz="1500"/>
              <a:t> </a:t>
            </a:r>
            <a:r>
              <a:rPr lang="en-US" sz="1500">
                <a:solidFill>
                  <a:srgbClr val="FF0000"/>
                </a:solidFill>
                <a:latin typeface="Calibri" charset="0"/>
                <a:sym typeface="Symbol" charset="0"/>
              </a:rPr>
              <a:t></a:t>
            </a:r>
            <a:r>
              <a:rPr lang="en-US" sz="1500">
                <a:solidFill>
                  <a:srgbClr val="5658FC"/>
                </a:solidFill>
                <a:latin typeface="Calibri" charset="0"/>
                <a:sym typeface="Symbol" charset="0"/>
              </a:rPr>
              <a:t> Z </a:t>
            </a:r>
            <a:r>
              <a:rPr lang="en-GB" sz="1500">
                <a:latin typeface="Calibri" charset="0"/>
                <a:sym typeface="Symbol" charset="0"/>
              </a:rPr>
              <a:t>and </a:t>
            </a:r>
            <a:r>
              <a:rPr lang="en-GB" sz="1500">
                <a:solidFill>
                  <a:srgbClr val="5658FC"/>
                </a:solidFill>
              </a:rPr>
              <a:t> 0 </a:t>
            </a:r>
            <a:r>
              <a:rPr lang="en-GB" sz="1500">
                <a:solidFill>
                  <a:srgbClr val="FF0000"/>
                </a:solidFill>
              </a:rPr>
              <a:t>≤</a:t>
            </a:r>
            <a:r>
              <a:rPr lang="en-GB" sz="1500"/>
              <a:t> </a:t>
            </a:r>
            <a:r>
              <a:rPr lang="en-GB" sz="1500">
                <a:solidFill>
                  <a:srgbClr val="5658FC"/>
                </a:solidFill>
              </a:rPr>
              <a:t>n</a:t>
            </a:r>
            <a:r>
              <a:rPr lang="en-GB" sz="1500">
                <a:solidFill>
                  <a:srgbClr val="FF0000"/>
                </a:solidFill>
              </a:rPr>
              <a:t> ≤ </a:t>
            </a:r>
            <a:r>
              <a:rPr lang="en-GB" sz="1500">
                <a:solidFill>
                  <a:srgbClr val="5658FC"/>
                </a:solidFill>
              </a:rPr>
              <a:t>7</a:t>
            </a:r>
            <a:r>
              <a:rPr lang="en-GB" sz="1500"/>
              <a:t>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12031-1ADD-DF41-ACF5-BA9DBDC923F3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flipV="1">
            <a:off x="4822969" y="3338160"/>
            <a:ext cx="309194" cy="11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1273BD-9080-F944-9F82-9356C8B48D82}"/>
              </a:ext>
            </a:extLst>
          </p:cNvPr>
          <p:cNvCxnSpPr>
            <a:cxnSpLocks/>
          </p:cNvCxnSpPr>
          <p:nvPr/>
        </p:nvCxnSpPr>
        <p:spPr bwMode="auto">
          <a:xfrm>
            <a:off x="5909261" y="3483718"/>
            <a:ext cx="0" cy="312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11B8DE-ED18-914F-A69E-F2DE65683A87}"/>
              </a:ext>
            </a:extLst>
          </p:cNvPr>
          <p:cNvSpPr txBox="1"/>
          <p:nvPr/>
        </p:nvSpPr>
        <p:spPr>
          <a:xfrm>
            <a:off x="4445618" y="4423036"/>
            <a:ext cx="3663182" cy="288541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275"/>
              <a:t>S</a:t>
            </a:r>
            <a:r>
              <a:rPr lang="en-GB" sz="1275" baseline="-25000"/>
              <a:t>3</a:t>
            </a:r>
            <a:r>
              <a:rPr lang="en-GB" sz="1275"/>
              <a:t> = {… , -3</a:t>
            </a:r>
            <a:r>
              <a:rPr lang="en-GB" sz="1275">
                <a:solidFill>
                  <a:srgbClr val="5658FC"/>
                </a:solidFill>
              </a:rPr>
              <a:t>*3</a:t>
            </a:r>
            <a:r>
              <a:rPr lang="en-GB" sz="1275"/>
              <a:t>,  -2</a:t>
            </a:r>
            <a:r>
              <a:rPr lang="en-GB" sz="1275">
                <a:solidFill>
                  <a:srgbClr val="5658FC"/>
                </a:solidFill>
              </a:rPr>
              <a:t>*3</a:t>
            </a:r>
            <a:r>
              <a:rPr lang="en-GB" sz="1275"/>
              <a:t>,  -1</a:t>
            </a:r>
            <a:r>
              <a:rPr lang="en-GB" sz="1275">
                <a:solidFill>
                  <a:srgbClr val="5658FC"/>
                </a:solidFill>
              </a:rPr>
              <a:t>*3</a:t>
            </a:r>
            <a:r>
              <a:rPr lang="en-GB" sz="1275"/>
              <a:t>, 0</a:t>
            </a:r>
            <a:r>
              <a:rPr lang="en-GB" sz="1275">
                <a:solidFill>
                  <a:srgbClr val="5658FC"/>
                </a:solidFill>
              </a:rPr>
              <a:t>*3</a:t>
            </a:r>
            <a:r>
              <a:rPr lang="en-GB" sz="1275"/>
              <a:t>, 1</a:t>
            </a:r>
            <a:r>
              <a:rPr lang="en-GB" sz="1275">
                <a:solidFill>
                  <a:srgbClr val="5658FC"/>
                </a:solidFill>
              </a:rPr>
              <a:t>*3</a:t>
            </a:r>
            <a:r>
              <a:rPr lang="en-GB" sz="1275"/>
              <a:t>, 2</a:t>
            </a:r>
            <a:r>
              <a:rPr lang="en-GB" sz="1275">
                <a:solidFill>
                  <a:srgbClr val="5658FC"/>
                </a:solidFill>
              </a:rPr>
              <a:t>*3</a:t>
            </a:r>
            <a:r>
              <a:rPr lang="en-GB" sz="1275"/>
              <a:t>, 3</a:t>
            </a:r>
            <a:r>
              <a:rPr lang="en-GB" sz="1275">
                <a:solidFill>
                  <a:srgbClr val="5658FC"/>
                </a:solidFill>
              </a:rPr>
              <a:t>*3</a:t>
            </a:r>
            <a:r>
              <a:rPr lang="en-GB" sz="1275"/>
              <a:t>, …}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89310-5F0F-8B4E-B0FE-3B84D239C5ED}"/>
              </a:ext>
            </a:extLst>
          </p:cNvPr>
          <p:cNvSpPr txBox="1"/>
          <p:nvPr/>
        </p:nvSpPr>
        <p:spPr>
          <a:xfrm>
            <a:off x="5368587" y="5086102"/>
            <a:ext cx="1817554" cy="3231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/>
              <a:t>S</a:t>
            </a:r>
            <a:r>
              <a:rPr lang="en-GB" sz="1500" baseline="-25000"/>
              <a:t>3</a:t>
            </a:r>
            <a:r>
              <a:rPr lang="en-GB" sz="1500"/>
              <a:t> = {</a:t>
            </a:r>
            <a:r>
              <a:rPr lang="en-GB" sz="1500">
                <a:solidFill>
                  <a:srgbClr val="5658FC"/>
                </a:solidFill>
              </a:rPr>
              <a:t>3n </a:t>
            </a:r>
            <a:r>
              <a:rPr lang="en-GB" sz="1500"/>
              <a:t>| </a:t>
            </a:r>
            <a:r>
              <a:rPr lang="en-GB" sz="1500">
                <a:solidFill>
                  <a:srgbClr val="5658FC"/>
                </a:solidFill>
              </a:rPr>
              <a:t>n</a:t>
            </a:r>
            <a:r>
              <a:rPr lang="en-GB" sz="1500"/>
              <a:t> </a:t>
            </a:r>
            <a:r>
              <a:rPr lang="en-US" sz="1500">
                <a:solidFill>
                  <a:srgbClr val="FF0000"/>
                </a:solidFill>
                <a:latin typeface="Calibri" charset="0"/>
                <a:sym typeface="Symbol" charset="0"/>
              </a:rPr>
              <a:t> </a:t>
            </a:r>
            <a:r>
              <a:rPr lang="en-US" sz="1500">
                <a:solidFill>
                  <a:srgbClr val="5658FC"/>
                </a:solidFill>
                <a:latin typeface="Calibri" charset="0"/>
                <a:sym typeface="Symbol" charset="0"/>
              </a:rPr>
              <a:t>Z</a:t>
            </a:r>
            <a:r>
              <a:rPr lang="en-GB" sz="1500"/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A91B6-B304-A546-9615-5D3A367E4E0C}"/>
              </a:ext>
            </a:extLst>
          </p:cNvPr>
          <p:cNvCxnSpPr>
            <a:endCxn id="21" idx="1"/>
          </p:cNvCxnSpPr>
          <p:nvPr/>
        </p:nvCxnSpPr>
        <p:spPr bwMode="auto">
          <a:xfrm flipV="1">
            <a:off x="4136426" y="4567306"/>
            <a:ext cx="309193" cy="28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2318A5-318C-C442-A8BB-31783145B9E4}"/>
              </a:ext>
            </a:extLst>
          </p:cNvPr>
          <p:cNvCxnSpPr>
            <a:cxnSpLocks/>
          </p:cNvCxnSpPr>
          <p:nvPr/>
        </p:nvCxnSpPr>
        <p:spPr bwMode="auto">
          <a:xfrm>
            <a:off x="6311627" y="4676960"/>
            <a:ext cx="0" cy="416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56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Summary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794895" y="1546680"/>
            <a:ext cx="5964886" cy="1146732"/>
          </a:xfrm>
        </p:spPr>
        <p:txBody>
          <a:bodyPr/>
          <a:lstStyle/>
          <a:p>
            <a:r>
              <a:rPr lang="en-GB" sz="1800">
                <a:solidFill>
                  <a:srgbClr val="0070C0"/>
                </a:solidFill>
              </a:rPr>
              <a:t>Description method:</a:t>
            </a:r>
          </a:p>
          <a:p>
            <a:pPr lvl="1"/>
            <a:r>
              <a:rPr lang="en-GB" sz="1500"/>
              <a:t>S1= set of all vowels in the English alphabet.</a:t>
            </a:r>
          </a:p>
          <a:p>
            <a:pPr lvl="1"/>
            <a:r>
              <a:rPr lang="en-GB" sz="1500"/>
              <a:t>S2= set of all natural positive numbers less 10.</a:t>
            </a:r>
          </a:p>
          <a:p>
            <a:pPr lvl="1"/>
            <a:r>
              <a:rPr lang="en-GB" sz="1500"/>
              <a:t>S3= set of all natural positive even numbers less than 10.</a:t>
            </a:r>
          </a:p>
          <a:p>
            <a:pPr lvl="1"/>
            <a:endParaRPr lang="en-GB" sz="1500"/>
          </a:p>
          <a:p>
            <a:endParaRPr lang="en-GB" sz="18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43B51-4F67-F347-A4C3-FE24C72BBBB4}"/>
              </a:ext>
            </a:extLst>
          </p:cNvPr>
          <p:cNvSpPr txBox="1">
            <a:spLocks/>
          </p:cNvSpPr>
          <p:nvPr/>
        </p:nvSpPr>
        <p:spPr bwMode="auto">
          <a:xfrm>
            <a:off x="1794893" y="2983014"/>
            <a:ext cx="5964886" cy="11467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kern="0">
                <a:solidFill>
                  <a:srgbClr val="0070C0"/>
                </a:solidFill>
              </a:rPr>
              <a:t>Listing  method:</a:t>
            </a:r>
          </a:p>
          <a:p>
            <a:pPr lvl="1"/>
            <a:r>
              <a:rPr lang="en-GB" sz="1500" kern="0"/>
              <a:t>S1</a:t>
            </a:r>
            <a:r>
              <a:rPr lang="en-GB" sz="1500">
                <a:solidFill>
                  <a:srgbClr val="0070C0"/>
                </a:solidFill>
              </a:rPr>
              <a:t> =</a:t>
            </a:r>
            <a:r>
              <a:rPr lang="en-GB" sz="1500">
                <a:solidFill>
                  <a:srgbClr val="FF0000"/>
                </a:solidFill>
              </a:rPr>
              <a:t>{</a:t>
            </a:r>
            <a:r>
              <a:rPr lang="en-GB" sz="1500">
                <a:solidFill>
                  <a:srgbClr val="5658FC"/>
                </a:solidFill>
              </a:rPr>
              <a:t>a, e, </a:t>
            </a:r>
            <a:r>
              <a:rPr lang="en-GB" sz="1500" err="1">
                <a:solidFill>
                  <a:srgbClr val="5658FC"/>
                </a:solidFill>
              </a:rPr>
              <a:t>i</a:t>
            </a:r>
            <a:r>
              <a:rPr lang="en-GB" sz="1500">
                <a:solidFill>
                  <a:srgbClr val="5658FC"/>
                </a:solidFill>
              </a:rPr>
              <a:t>, o, u</a:t>
            </a:r>
            <a:r>
              <a:rPr lang="en-GB" sz="150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GB" sz="1500" kern="0"/>
              <a:t>S2= </a:t>
            </a:r>
            <a:r>
              <a:rPr lang="en-GB" sz="1500">
                <a:solidFill>
                  <a:srgbClr val="FF0000"/>
                </a:solidFill>
              </a:rPr>
              <a:t>{</a:t>
            </a:r>
            <a:r>
              <a:rPr lang="en-GB" sz="1500">
                <a:solidFill>
                  <a:srgbClr val="5658FC"/>
                </a:solidFill>
              </a:rPr>
              <a:t>1, 2, 3, 4, 5, 6, 7, 8, 9</a:t>
            </a:r>
            <a:r>
              <a:rPr lang="en-GB" sz="150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GB" sz="1500" kern="0"/>
              <a:t>S3= </a:t>
            </a:r>
            <a:r>
              <a:rPr lang="en-GB" sz="1500">
                <a:solidFill>
                  <a:srgbClr val="FF0000"/>
                </a:solidFill>
              </a:rPr>
              <a:t>{</a:t>
            </a:r>
            <a:r>
              <a:rPr lang="en-GB" sz="1500">
                <a:solidFill>
                  <a:srgbClr val="5658FC"/>
                </a:solidFill>
              </a:rPr>
              <a:t>2, 4, 6, 8 </a:t>
            </a:r>
            <a:r>
              <a:rPr lang="en-GB" sz="1500">
                <a:solidFill>
                  <a:srgbClr val="FF0000"/>
                </a:solidFill>
              </a:rPr>
              <a:t>}</a:t>
            </a:r>
          </a:p>
          <a:p>
            <a:pPr lvl="1"/>
            <a:endParaRPr lang="en-GB" sz="1500" kern="0"/>
          </a:p>
          <a:p>
            <a:pPr lvl="1"/>
            <a:endParaRPr lang="en-GB" sz="1500" kern="0"/>
          </a:p>
          <a:p>
            <a:endParaRPr lang="en-GB" sz="1800" kern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328CC4-2786-834A-BE02-A4930C359539}"/>
              </a:ext>
            </a:extLst>
          </p:cNvPr>
          <p:cNvSpPr txBox="1">
            <a:spLocks/>
          </p:cNvSpPr>
          <p:nvPr/>
        </p:nvSpPr>
        <p:spPr bwMode="auto">
          <a:xfrm>
            <a:off x="1794894" y="4419348"/>
            <a:ext cx="5964886" cy="11467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kern="0">
                <a:solidFill>
                  <a:srgbClr val="0070C0"/>
                </a:solidFill>
              </a:rPr>
              <a:t>Set builder notation (rules of inclusion):</a:t>
            </a:r>
          </a:p>
          <a:p>
            <a:pPr lvl="1"/>
            <a:r>
              <a:rPr lang="en-GB" sz="1500" kern="0"/>
              <a:t>S1</a:t>
            </a:r>
            <a:r>
              <a:rPr lang="en-GB" sz="1500">
                <a:solidFill>
                  <a:srgbClr val="0070C0"/>
                </a:solidFill>
              </a:rPr>
              <a:t> =</a:t>
            </a:r>
            <a:r>
              <a:rPr lang="en-GB" sz="1500">
                <a:solidFill>
                  <a:srgbClr val="FF0000"/>
                </a:solidFill>
              </a:rPr>
              <a:t>{</a:t>
            </a:r>
            <a:r>
              <a:rPr lang="en-GB" sz="1500">
                <a:solidFill>
                  <a:srgbClr val="0070C0"/>
                </a:solidFill>
              </a:rPr>
              <a:t>c| c </a:t>
            </a:r>
            <a:r>
              <a:rPr lang="en-GB" sz="1500">
                <a:solidFill>
                  <a:srgbClr val="5658FC"/>
                </a:solidFill>
              </a:rPr>
              <a:t>is in the English alphabet</a:t>
            </a:r>
            <a:r>
              <a:rPr lang="en-GB" sz="1500">
                <a:solidFill>
                  <a:srgbClr val="0070C0"/>
                </a:solidFill>
              </a:rPr>
              <a:t> </a:t>
            </a:r>
            <a:r>
              <a:rPr lang="en-GB" sz="1500">
                <a:solidFill>
                  <a:srgbClr val="FF0000"/>
                </a:solidFill>
              </a:rPr>
              <a:t>and</a:t>
            </a:r>
            <a:r>
              <a:rPr lang="en-GB" sz="1500">
                <a:solidFill>
                  <a:srgbClr val="0070C0"/>
                </a:solidFill>
              </a:rPr>
              <a:t> </a:t>
            </a:r>
            <a:r>
              <a:rPr lang="en-GB" sz="1500">
                <a:solidFill>
                  <a:srgbClr val="5658FC"/>
                </a:solidFill>
              </a:rPr>
              <a:t>c is a vowel</a:t>
            </a:r>
            <a:r>
              <a:rPr lang="en-GB" sz="150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GB" sz="1500" kern="0"/>
              <a:t>S2= </a:t>
            </a:r>
            <a:r>
              <a:rPr lang="en-GB" sz="1500">
                <a:solidFill>
                  <a:srgbClr val="FF0000"/>
                </a:solidFill>
              </a:rPr>
              <a:t>{</a:t>
            </a:r>
            <a:r>
              <a:rPr lang="en-GB" sz="1500">
                <a:solidFill>
                  <a:srgbClr val="0070C0"/>
                </a:solidFill>
              </a:rPr>
              <a:t>n| n </a:t>
            </a:r>
            <a:r>
              <a:rPr lang="en-US" sz="15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1500">
                <a:solidFill>
                  <a:srgbClr val="5658FC"/>
                </a:solidFill>
                <a:latin typeface="Calibri" charset="0"/>
                <a:ea typeface="ＭＳ Ｐゴシック" charset="0"/>
                <a:sym typeface="Symbol" charset="0"/>
              </a:rPr>
              <a:t>N</a:t>
            </a:r>
            <a:r>
              <a:rPr lang="en-US" sz="15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  </a:t>
            </a:r>
            <a:r>
              <a:rPr lang="en-US" sz="1500">
                <a:solidFill>
                  <a:srgbClr val="5658FC"/>
                </a:solidFill>
                <a:latin typeface="Calibri" charset="0"/>
                <a:ea typeface="ＭＳ Ｐゴシック" charset="0"/>
                <a:sym typeface="Symbol" charset="0"/>
              </a:rPr>
              <a:t>and  </a:t>
            </a:r>
            <a:r>
              <a:rPr lang="en-US" sz="15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n &lt; 10</a:t>
            </a:r>
            <a:r>
              <a:rPr lang="en-GB" sz="150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GB" sz="1500" kern="0"/>
              <a:t>S3= </a:t>
            </a:r>
            <a:r>
              <a:rPr lang="en-GB" sz="1500">
                <a:solidFill>
                  <a:srgbClr val="FF0000"/>
                </a:solidFill>
              </a:rPr>
              <a:t>{2n</a:t>
            </a:r>
            <a:r>
              <a:rPr lang="en-GB" sz="1500">
                <a:solidFill>
                  <a:srgbClr val="0070C0"/>
                </a:solidFill>
              </a:rPr>
              <a:t>| n </a:t>
            </a:r>
            <a:r>
              <a:rPr lang="en-US" sz="15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1500">
                <a:solidFill>
                  <a:srgbClr val="5658FC"/>
                </a:solidFill>
                <a:latin typeface="Calibri" charset="0"/>
                <a:ea typeface="ＭＳ Ｐゴシック" charset="0"/>
                <a:sym typeface="Symbol" charset="0"/>
              </a:rPr>
              <a:t>N</a:t>
            </a:r>
            <a:r>
              <a:rPr lang="en-US" sz="15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1500">
                <a:solidFill>
                  <a:srgbClr val="5658FC"/>
                </a:solidFill>
                <a:latin typeface="Calibri" charset="0"/>
                <a:ea typeface="ＭＳ Ｐゴシック" charset="0"/>
                <a:sym typeface="Symbol" charset="0"/>
              </a:rPr>
              <a:t> and </a:t>
            </a:r>
            <a:r>
              <a:rPr lang="en-US" sz="15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n &lt;5</a:t>
            </a:r>
            <a:r>
              <a:rPr lang="en-GB" sz="1500">
                <a:solidFill>
                  <a:srgbClr val="FF0000"/>
                </a:solidFill>
              </a:rPr>
              <a:t>}</a:t>
            </a:r>
          </a:p>
          <a:p>
            <a:pPr lvl="1"/>
            <a:endParaRPr lang="en-GB" sz="1500">
              <a:solidFill>
                <a:srgbClr val="FF0000"/>
              </a:solidFill>
            </a:endParaRPr>
          </a:p>
          <a:p>
            <a:pPr lvl="1"/>
            <a:endParaRPr lang="en-GB" sz="1500" kern="0"/>
          </a:p>
          <a:p>
            <a:endParaRPr lang="en-GB" sz="1800" kern="0"/>
          </a:p>
        </p:txBody>
      </p:sp>
    </p:spTree>
    <p:extLst>
      <p:ext uri="{BB962C8B-B14F-4D97-AF65-F5344CB8AC3E}">
        <p14:creationId xmlns:p14="http://schemas.microsoft.com/office/powerpoint/2010/main" val="3304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Powerset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675" y="1727047"/>
            <a:ext cx="5329267" cy="995246"/>
          </a:xfrm>
        </p:spPr>
        <p:txBody>
          <a:bodyPr rtlCol="0">
            <a:normAutofit fontScale="92500"/>
          </a:bodyPr>
          <a:lstStyle/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/>
              <a:t>Definition of a powerset of a set.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/>
              <a:t>Cardinality of a powerset of a set. 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GB"/>
          </a:p>
          <a:p>
            <a:pPr fontAlgn="auto">
              <a:spcAft>
                <a:spcPts val="0"/>
              </a:spcAft>
              <a:buNone/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025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630" y="1100369"/>
            <a:ext cx="5904571" cy="558258"/>
          </a:xfrm>
        </p:spPr>
        <p:txBody>
          <a:bodyPr/>
          <a:lstStyle/>
          <a:p>
            <a:r>
              <a:rPr lang="en-US" dirty="0"/>
              <a:t>Powerset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5899" y="1854122"/>
            <a:ext cx="5829300" cy="861664"/>
          </a:xfrm>
          <a:ln>
            <a:solidFill>
              <a:srgbClr val="5658FC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800"/>
              <a:t>Definition: given a set </a:t>
            </a:r>
            <a:r>
              <a:rPr lang="en-GB" sz="1800">
                <a:solidFill>
                  <a:srgbClr val="5658FC"/>
                </a:solidFill>
              </a:rPr>
              <a:t>S</a:t>
            </a:r>
            <a:r>
              <a:rPr lang="en-GB" sz="1800"/>
              <a:t>, the  powerset  of  </a:t>
            </a:r>
            <a:r>
              <a:rPr lang="en-GB" sz="1800">
                <a:solidFill>
                  <a:srgbClr val="5658FC"/>
                </a:solidFill>
              </a:rPr>
              <a:t>S</a:t>
            </a:r>
            <a:r>
              <a:rPr lang="en-GB" sz="1800"/>
              <a:t>,</a:t>
            </a:r>
            <a:r>
              <a:rPr lang="en-GB" sz="1800">
                <a:solidFill>
                  <a:srgbClr val="5658FC"/>
                </a:solidFill>
              </a:rPr>
              <a:t> </a:t>
            </a:r>
            <a:r>
              <a:rPr lang="en-GB" sz="1800">
                <a:solidFill>
                  <a:srgbClr val="FF0000"/>
                </a:solidFill>
              </a:rPr>
              <a:t>P(</a:t>
            </a:r>
            <a:r>
              <a:rPr lang="en-GB" sz="1800">
                <a:solidFill>
                  <a:srgbClr val="5658FC"/>
                </a:solidFill>
              </a:rPr>
              <a:t>S</a:t>
            </a:r>
            <a:r>
              <a:rPr lang="en-GB" sz="1800">
                <a:solidFill>
                  <a:srgbClr val="FF0000"/>
                </a:solidFill>
              </a:rPr>
              <a:t>)</a:t>
            </a:r>
            <a:r>
              <a:rPr lang="en-GB" sz="1800"/>
              <a:t>,  is the set</a:t>
            </a:r>
            <a:r>
              <a:rPr lang="en-GB" sz="1800">
                <a:solidFill>
                  <a:srgbClr val="FF0000"/>
                </a:solidFill>
              </a:rPr>
              <a:t> containing</a:t>
            </a:r>
            <a:r>
              <a:rPr lang="en-GB" sz="1800"/>
              <a:t> </a:t>
            </a:r>
            <a:r>
              <a:rPr lang="en-GB" sz="1800">
                <a:solidFill>
                  <a:srgbClr val="FF0000"/>
                </a:solidFill>
              </a:rPr>
              <a:t>all </a:t>
            </a:r>
            <a:r>
              <a:rPr lang="en-GB" sz="1800"/>
              <a:t>the</a:t>
            </a:r>
            <a:r>
              <a:rPr lang="en-GB" sz="1800">
                <a:solidFill>
                  <a:srgbClr val="FF0000"/>
                </a:solidFill>
              </a:rPr>
              <a:t> subsets</a:t>
            </a:r>
            <a:r>
              <a:rPr lang="en-GB" sz="1800">
                <a:solidFill>
                  <a:srgbClr val="5658FC"/>
                </a:solidFill>
              </a:rPr>
              <a:t> </a:t>
            </a:r>
            <a:r>
              <a:rPr lang="en-GB" sz="1800"/>
              <a:t>of </a:t>
            </a:r>
            <a:r>
              <a:rPr lang="en-GB" sz="1800">
                <a:solidFill>
                  <a:srgbClr val="5658FC"/>
                </a:solidFill>
              </a:rPr>
              <a:t> S.  </a:t>
            </a:r>
            <a:endParaRPr lang="en-US" sz="1800">
              <a:solidFill>
                <a:srgbClr val="5658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86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630" y="933101"/>
            <a:ext cx="5904571" cy="558258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159CC0-D0B3-A342-A1D3-E9DEF5DDA2B9}"/>
              </a:ext>
            </a:extLst>
          </p:cNvPr>
          <p:cNvSpPr txBox="1">
            <a:spLocks/>
          </p:cNvSpPr>
          <p:nvPr/>
        </p:nvSpPr>
        <p:spPr bwMode="auto">
          <a:xfrm>
            <a:off x="1410629" y="1564593"/>
            <a:ext cx="5829300" cy="519928"/>
          </a:xfrm>
          <a:prstGeom prst="rect">
            <a:avLst/>
          </a:prstGeom>
          <a:noFill/>
          <a:ln>
            <a:solidFill>
              <a:srgbClr val="5658FC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2400" kern="0"/>
              <a:t>Given a set  </a:t>
            </a:r>
            <a:r>
              <a:rPr lang="en-GB" sz="2400" i="1" kern="0"/>
              <a:t>S={1, 2, 3}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5694D5-F86A-DA45-8116-8F8D9751D9CA}"/>
              </a:ext>
            </a:extLst>
          </p:cNvPr>
          <p:cNvSpPr txBox="1">
            <a:spLocks/>
          </p:cNvSpPr>
          <p:nvPr/>
        </p:nvSpPr>
        <p:spPr bwMode="auto">
          <a:xfrm>
            <a:off x="1410629" y="4069378"/>
            <a:ext cx="5829300" cy="529802"/>
          </a:xfrm>
          <a:prstGeom prst="rect">
            <a:avLst/>
          </a:prstGeom>
          <a:noFill/>
          <a:ln>
            <a:solidFill>
              <a:srgbClr val="5658FC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2100" i="1" kern="0"/>
              <a:t>P(S) </a:t>
            </a:r>
            <a:r>
              <a:rPr lang="en-US" sz="2100" kern="0"/>
              <a:t>= {</a:t>
            </a:r>
            <a:r>
              <a:rPr lang="en-GB" sz="2100" i="1" kern="0">
                <a:solidFill>
                  <a:srgbClr val="5658FC"/>
                </a:solidFill>
              </a:rPr>
              <a:t>∅</a:t>
            </a:r>
            <a:r>
              <a:rPr lang="en-US" sz="2100" kern="0"/>
              <a:t>,</a:t>
            </a:r>
            <a:r>
              <a:rPr lang="en-US" sz="2100" kern="0">
                <a:solidFill>
                  <a:srgbClr val="FF0000"/>
                </a:solidFill>
              </a:rPr>
              <a:t>{</a:t>
            </a:r>
            <a:r>
              <a:rPr lang="en-US" sz="2100" kern="0">
                <a:solidFill>
                  <a:srgbClr val="5658FC"/>
                </a:solidFill>
              </a:rPr>
              <a:t>1</a:t>
            </a:r>
            <a:r>
              <a:rPr lang="en-US" sz="2100" kern="0">
                <a:solidFill>
                  <a:srgbClr val="FF0000"/>
                </a:solidFill>
              </a:rPr>
              <a:t>}</a:t>
            </a:r>
            <a:r>
              <a:rPr lang="en-US" sz="2100" kern="0"/>
              <a:t>,</a:t>
            </a:r>
            <a:r>
              <a:rPr lang="en-US" sz="2100" kern="0">
                <a:solidFill>
                  <a:srgbClr val="FF0000"/>
                </a:solidFill>
              </a:rPr>
              <a:t>{</a:t>
            </a:r>
            <a:r>
              <a:rPr lang="en-US" sz="2100" kern="0">
                <a:solidFill>
                  <a:srgbClr val="5658FC"/>
                </a:solidFill>
              </a:rPr>
              <a:t>2</a:t>
            </a:r>
            <a:r>
              <a:rPr lang="en-US" sz="2100" kern="0">
                <a:solidFill>
                  <a:srgbClr val="FF0000"/>
                </a:solidFill>
              </a:rPr>
              <a:t>}</a:t>
            </a:r>
            <a:r>
              <a:rPr lang="en-US" sz="2100" kern="0"/>
              <a:t>,</a:t>
            </a:r>
            <a:r>
              <a:rPr lang="en-US" sz="2100" kern="0">
                <a:solidFill>
                  <a:srgbClr val="FF0000"/>
                </a:solidFill>
              </a:rPr>
              <a:t>{</a:t>
            </a:r>
            <a:r>
              <a:rPr lang="en-US" sz="2100" kern="0">
                <a:solidFill>
                  <a:srgbClr val="5658FC"/>
                </a:solidFill>
              </a:rPr>
              <a:t>3</a:t>
            </a:r>
            <a:r>
              <a:rPr lang="en-US" sz="2100" kern="0">
                <a:solidFill>
                  <a:srgbClr val="FF0000"/>
                </a:solidFill>
              </a:rPr>
              <a:t>}</a:t>
            </a:r>
            <a:r>
              <a:rPr lang="en-US" sz="2100" kern="0"/>
              <a:t>,</a:t>
            </a:r>
            <a:r>
              <a:rPr lang="en-US" sz="2100" kern="0">
                <a:solidFill>
                  <a:srgbClr val="FF0000"/>
                </a:solidFill>
              </a:rPr>
              <a:t>{</a:t>
            </a:r>
            <a:r>
              <a:rPr lang="en-US" sz="2100" kern="0">
                <a:solidFill>
                  <a:srgbClr val="5658FC"/>
                </a:solidFill>
              </a:rPr>
              <a:t>1,2</a:t>
            </a:r>
            <a:r>
              <a:rPr lang="en-US" sz="2100" kern="0">
                <a:solidFill>
                  <a:srgbClr val="FF0000"/>
                </a:solidFill>
              </a:rPr>
              <a:t>}</a:t>
            </a:r>
            <a:r>
              <a:rPr lang="en-US" sz="2100" kern="0"/>
              <a:t>,</a:t>
            </a:r>
            <a:r>
              <a:rPr lang="en-US" sz="2100" kern="0">
                <a:solidFill>
                  <a:srgbClr val="FF0000"/>
                </a:solidFill>
              </a:rPr>
              <a:t>{</a:t>
            </a:r>
            <a:r>
              <a:rPr lang="en-US" sz="2100" kern="0">
                <a:solidFill>
                  <a:srgbClr val="5658FC"/>
                </a:solidFill>
              </a:rPr>
              <a:t>1,3</a:t>
            </a:r>
            <a:r>
              <a:rPr lang="en-US" sz="2100" kern="0">
                <a:solidFill>
                  <a:srgbClr val="FF0000"/>
                </a:solidFill>
              </a:rPr>
              <a:t>}</a:t>
            </a:r>
            <a:r>
              <a:rPr lang="en-US" sz="2100" kern="0"/>
              <a:t>,</a:t>
            </a:r>
            <a:r>
              <a:rPr lang="en-US" sz="2100" kern="0">
                <a:solidFill>
                  <a:srgbClr val="FF0000"/>
                </a:solidFill>
              </a:rPr>
              <a:t>{</a:t>
            </a:r>
            <a:r>
              <a:rPr lang="en-US" sz="2100" kern="0">
                <a:solidFill>
                  <a:srgbClr val="5658FC"/>
                </a:solidFill>
              </a:rPr>
              <a:t>2,3</a:t>
            </a:r>
            <a:r>
              <a:rPr lang="en-US" sz="2100" kern="0">
                <a:solidFill>
                  <a:srgbClr val="FF0000"/>
                </a:solidFill>
              </a:rPr>
              <a:t>}</a:t>
            </a:r>
            <a:r>
              <a:rPr lang="en-US" sz="2100" kern="0"/>
              <a:t>,</a:t>
            </a:r>
            <a:r>
              <a:rPr lang="en-US" sz="2100" kern="0">
                <a:solidFill>
                  <a:srgbClr val="FF0000"/>
                </a:solidFill>
              </a:rPr>
              <a:t>{</a:t>
            </a:r>
            <a:r>
              <a:rPr lang="en-US" sz="2100" kern="0">
                <a:solidFill>
                  <a:srgbClr val="5658FC"/>
                </a:solidFill>
              </a:rPr>
              <a:t>1,2,3</a:t>
            </a:r>
            <a:r>
              <a:rPr lang="en-US" sz="2100" kern="0">
                <a:solidFill>
                  <a:srgbClr val="FF0000"/>
                </a:solidFill>
              </a:rPr>
              <a:t>}</a:t>
            </a:r>
            <a:r>
              <a:rPr lang="en-US" sz="2100" kern="0"/>
              <a:t>}</a:t>
            </a:r>
          </a:p>
          <a:p>
            <a:pPr marL="0" indent="0">
              <a:buNone/>
            </a:pPr>
            <a:endParaRPr lang="en-US" sz="2100" kern="0"/>
          </a:p>
          <a:p>
            <a:endParaRPr lang="en-US" sz="2100" ker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8A1901-8F23-914D-A1E5-44014D4E7B76}"/>
              </a:ext>
            </a:extLst>
          </p:cNvPr>
          <p:cNvSpPr txBox="1">
            <a:spLocks/>
          </p:cNvSpPr>
          <p:nvPr/>
        </p:nvSpPr>
        <p:spPr bwMode="auto">
          <a:xfrm>
            <a:off x="1410629" y="2319510"/>
            <a:ext cx="5829300" cy="1416671"/>
          </a:xfrm>
          <a:prstGeom prst="rect">
            <a:avLst/>
          </a:prstGeom>
          <a:noFill/>
          <a:ln>
            <a:solidFill>
              <a:srgbClr val="5658FC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1800" i="1" kern="0"/>
              <a:t>The subsets of S are: </a:t>
            </a:r>
          </a:p>
          <a:p>
            <a:pPr marL="0" indent="0">
              <a:buNone/>
            </a:pPr>
            <a:r>
              <a:rPr lang="en-GB" sz="1800" i="1" kern="0"/>
              <a:t>∅</a:t>
            </a:r>
            <a:r>
              <a:rPr lang="en-US" sz="1800" kern="0"/>
              <a:t>,{1},{2},{3},</a:t>
            </a:r>
          </a:p>
          <a:p>
            <a:pPr marL="0" indent="0">
              <a:buNone/>
            </a:pPr>
            <a:r>
              <a:rPr lang="en-US" sz="1800" kern="0"/>
              <a:t>{1,2},{1,3},{2,3},</a:t>
            </a:r>
          </a:p>
          <a:p>
            <a:pPr marL="0" indent="0">
              <a:buNone/>
            </a:pPr>
            <a:r>
              <a:rPr lang="en-US" sz="1800" kern="0"/>
              <a:t>{1,2,3}</a:t>
            </a:r>
          </a:p>
          <a:p>
            <a:pPr marL="0" indent="0">
              <a:buNone/>
            </a:pPr>
            <a:endParaRPr lang="en-US" sz="2100" kern="0"/>
          </a:p>
          <a:p>
            <a:endParaRPr lang="en-US" sz="2100" kern="0"/>
          </a:p>
        </p:txBody>
      </p:sp>
    </p:spTree>
    <p:extLst>
      <p:ext uri="{BB962C8B-B14F-4D97-AF65-F5344CB8AC3E}">
        <p14:creationId xmlns:p14="http://schemas.microsoft.com/office/powerpoint/2010/main" val="39070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630" y="933101"/>
            <a:ext cx="5904571" cy="558258"/>
          </a:xfrm>
        </p:spPr>
        <p:txBody>
          <a:bodyPr/>
          <a:lstStyle/>
          <a:p>
            <a:r>
              <a:rPr lang="en-US"/>
              <a:t>Exercise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159CC0-D0B3-A342-A1D3-E9DEF5DDA2B9}"/>
              </a:ext>
            </a:extLst>
          </p:cNvPr>
          <p:cNvSpPr txBox="1">
            <a:spLocks/>
          </p:cNvSpPr>
          <p:nvPr/>
        </p:nvSpPr>
        <p:spPr bwMode="auto">
          <a:xfrm>
            <a:off x="1648986" y="2068550"/>
            <a:ext cx="5791665" cy="1715897"/>
          </a:xfrm>
          <a:prstGeom prst="rect">
            <a:avLst/>
          </a:prstGeom>
          <a:noFill/>
          <a:ln>
            <a:solidFill>
              <a:srgbClr val="5658FC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2400" kern="0"/>
              <a:t>Given a set  </a:t>
            </a:r>
            <a:r>
              <a:rPr lang="en-GB" sz="2400" i="1" kern="0"/>
              <a:t>S={a, b}.</a:t>
            </a:r>
          </a:p>
          <a:p>
            <a:pPr lvl="1"/>
            <a:r>
              <a:rPr lang="en-GB" sz="1800" i="1" kern="0"/>
              <a:t>Write down the P(S).</a:t>
            </a:r>
          </a:p>
          <a:p>
            <a:pPr lvl="1"/>
            <a:r>
              <a:rPr lang="en-GB" sz="1800" i="1" kern="0"/>
              <a:t>Is {a} an element or a  subset of P(S)?</a:t>
            </a:r>
          </a:p>
          <a:p>
            <a:pPr lvl="1"/>
            <a:r>
              <a:rPr lang="en-GB" sz="1800" i="1" kern="0"/>
              <a:t>Is the empty set an  element or a subset of P(S)?</a:t>
            </a:r>
          </a:p>
          <a:p>
            <a:pPr marL="0" indent="0">
              <a:buNone/>
            </a:pPr>
            <a:endParaRPr lang="en-GB" sz="2400" i="1" kern="0"/>
          </a:p>
        </p:txBody>
      </p:sp>
    </p:spTree>
    <p:extLst>
      <p:ext uri="{BB962C8B-B14F-4D97-AF65-F5344CB8AC3E}">
        <p14:creationId xmlns:p14="http://schemas.microsoft.com/office/powerpoint/2010/main" val="12364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 of a powerset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A6E2B7-5FD8-274A-B29D-78D7BD453BF1}"/>
              </a:ext>
            </a:extLst>
          </p:cNvPr>
          <p:cNvSpPr txBox="1">
            <a:spLocks/>
          </p:cNvSpPr>
          <p:nvPr/>
        </p:nvSpPr>
        <p:spPr bwMode="auto">
          <a:xfrm>
            <a:off x="1771080" y="3716723"/>
            <a:ext cx="5611250" cy="516295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1800" i="1"/>
              <a:t>P(S) </a:t>
            </a:r>
            <a:r>
              <a:rPr lang="en-US" sz="1800"/>
              <a:t>= {</a:t>
            </a:r>
            <a:r>
              <a:rPr lang="en-GB" sz="1800" i="1"/>
              <a:t>∅</a:t>
            </a:r>
            <a:r>
              <a:rPr lang="en-US" sz="1800"/>
              <a:t>,{1},{2},{3},{1,2},{1,3},{2,3},{1,2,3}}</a:t>
            </a:r>
          </a:p>
          <a:p>
            <a:pPr marL="0" indent="0">
              <a:buNone/>
            </a:pPr>
            <a:endParaRPr lang="en-GB" sz="1800" kern="0">
              <a:solidFill>
                <a:srgbClr val="0000FF"/>
              </a:solidFill>
            </a:endParaRPr>
          </a:p>
          <a:p>
            <a:endParaRPr lang="en-US" sz="1800" ker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73F79-7F83-AE46-BF9E-6BC4B29627F6}"/>
              </a:ext>
            </a:extLst>
          </p:cNvPr>
          <p:cNvSpPr txBox="1">
            <a:spLocks/>
          </p:cNvSpPr>
          <p:nvPr/>
        </p:nvSpPr>
        <p:spPr bwMode="auto">
          <a:xfrm>
            <a:off x="1771080" y="1592154"/>
            <a:ext cx="5535756" cy="64732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1800" i="1" kern="0"/>
              <a:t>Given a set S, then </a:t>
            </a:r>
            <a:r>
              <a:rPr lang="en-US" sz="1800" kern="0"/>
              <a:t>|</a:t>
            </a:r>
            <a:r>
              <a:rPr lang="en-GB" sz="1800" i="1" kern="0"/>
              <a:t> P(S) </a:t>
            </a:r>
            <a:r>
              <a:rPr lang="en-US" sz="1800" kern="0"/>
              <a:t>| = </a:t>
            </a:r>
            <a:r>
              <a:rPr lang="en-GB" sz="1800" i="1" kern="0">
                <a:solidFill>
                  <a:srgbClr val="0000FF"/>
                </a:solidFill>
              </a:rPr>
              <a:t>2</a:t>
            </a:r>
            <a:r>
              <a:rPr lang="en-GB" sz="1800" i="1" kern="0" baseline="30000">
                <a:solidFill>
                  <a:srgbClr val="0000FF"/>
                </a:solidFill>
              </a:rPr>
              <a:t>|S| </a:t>
            </a:r>
            <a:endParaRPr lang="en-GB" sz="1800" kern="0">
              <a:solidFill>
                <a:srgbClr val="0000FF"/>
              </a:solidFill>
            </a:endParaRPr>
          </a:p>
          <a:p>
            <a:endParaRPr lang="en-US" sz="1800" ker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DED98-234E-044F-94A5-B314DF43017A}"/>
              </a:ext>
            </a:extLst>
          </p:cNvPr>
          <p:cNvSpPr txBox="1"/>
          <p:nvPr/>
        </p:nvSpPr>
        <p:spPr>
          <a:xfrm>
            <a:off x="1753941" y="2445768"/>
            <a:ext cx="1005403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331EA-464E-D345-9991-3A2C9D13F55D}"/>
              </a:ext>
            </a:extLst>
          </p:cNvPr>
          <p:cNvSpPr/>
          <p:nvPr/>
        </p:nvSpPr>
        <p:spPr>
          <a:xfrm>
            <a:off x="1753941" y="2863163"/>
            <a:ext cx="5535757" cy="369332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i="1"/>
              <a:t>S={1,2,3}.    |S| =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866A5-A2EC-3041-954B-AF87A43689B5}"/>
              </a:ext>
            </a:extLst>
          </p:cNvPr>
          <p:cNvSpPr txBox="1">
            <a:spLocks/>
          </p:cNvSpPr>
          <p:nvPr/>
        </p:nvSpPr>
        <p:spPr bwMode="auto">
          <a:xfrm>
            <a:off x="1882998" y="4582652"/>
            <a:ext cx="5611250" cy="516295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/>
              <a:t>|</a:t>
            </a:r>
            <a:r>
              <a:rPr lang="en-GB" sz="1800" i="1"/>
              <a:t> P(S) </a:t>
            </a:r>
            <a:r>
              <a:rPr lang="en-US" sz="1800"/>
              <a:t>| = 8 = </a:t>
            </a:r>
            <a:r>
              <a:rPr lang="en-GB" sz="1800" i="1">
                <a:solidFill>
                  <a:srgbClr val="0000FF"/>
                </a:solidFill>
              </a:rPr>
              <a:t>2</a:t>
            </a:r>
            <a:r>
              <a:rPr lang="en-GB" sz="1800" i="1" baseline="30000">
                <a:solidFill>
                  <a:srgbClr val="0000FF"/>
                </a:solidFill>
              </a:rPr>
              <a:t>3 </a:t>
            </a:r>
            <a:r>
              <a:rPr lang="en-GB" sz="1800" i="1">
                <a:solidFill>
                  <a:srgbClr val="0000FF"/>
                </a:solidFill>
              </a:rPr>
              <a:t>=</a:t>
            </a:r>
            <a:r>
              <a:rPr lang="en-GB" sz="1800" i="1" baseline="30000">
                <a:solidFill>
                  <a:srgbClr val="0000FF"/>
                </a:solidFill>
              </a:rPr>
              <a:t> </a:t>
            </a:r>
            <a:r>
              <a:rPr lang="en-GB" sz="1800" i="1">
                <a:solidFill>
                  <a:srgbClr val="0000FF"/>
                </a:solidFill>
              </a:rPr>
              <a:t>2</a:t>
            </a:r>
            <a:r>
              <a:rPr lang="en-GB" sz="1800" i="1" baseline="30000">
                <a:solidFill>
                  <a:srgbClr val="0000FF"/>
                </a:solidFill>
              </a:rPr>
              <a:t>|S| </a:t>
            </a:r>
            <a:endParaRPr lang="en-GB" sz="1800" kern="0">
              <a:solidFill>
                <a:srgbClr val="0000FF"/>
              </a:solidFill>
            </a:endParaRPr>
          </a:p>
          <a:p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313963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C336-AE80-D24C-8592-C2DE1D1A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50A6-1557-7546-AD16-E5C03957B5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93903" y="1817666"/>
            <a:ext cx="5829300" cy="427085"/>
          </a:xfrm>
        </p:spPr>
        <p:txBody>
          <a:bodyPr/>
          <a:lstStyle/>
          <a:p>
            <a:pPr marL="0" indent="0">
              <a:buNone/>
            </a:pPr>
            <a:r>
              <a:rPr lang="en-GB" sz="1800"/>
              <a:t>Given a set A, If |A| = n, find |P(P(P(A)))|.</a:t>
            </a:r>
          </a:p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endParaRPr lang="en-GB" sz="1800"/>
          </a:p>
          <a:p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8A1004-0F9B-2C4A-9798-94C54C840660}"/>
              </a:ext>
            </a:extLst>
          </p:cNvPr>
          <p:cNvSpPr txBox="1">
            <a:spLocks/>
          </p:cNvSpPr>
          <p:nvPr/>
        </p:nvSpPr>
        <p:spPr bwMode="auto">
          <a:xfrm>
            <a:off x="1406447" y="3344002"/>
            <a:ext cx="5829300" cy="427085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1800"/>
              <a:t>|P(A)| = </a:t>
            </a:r>
            <a:r>
              <a:rPr lang="en-GB" sz="1800" i="1" kern="0">
                <a:solidFill>
                  <a:srgbClr val="0000FF"/>
                </a:solidFill>
              </a:rPr>
              <a:t>2</a:t>
            </a:r>
            <a:r>
              <a:rPr lang="en-GB" sz="1800" i="1" kern="0" baseline="30000">
                <a:solidFill>
                  <a:srgbClr val="FF0000"/>
                </a:solidFill>
              </a:rPr>
              <a:t>|A|</a:t>
            </a:r>
            <a:r>
              <a:rPr lang="en-GB" sz="1800" i="1" kern="0" baseline="30000">
                <a:solidFill>
                  <a:srgbClr val="0000FF"/>
                </a:solidFill>
              </a:rPr>
              <a:t> </a:t>
            </a:r>
            <a:r>
              <a:rPr lang="en-GB" sz="1800" i="1" kern="0">
                <a:solidFill>
                  <a:srgbClr val="0000FF"/>
                </a:solidFill>
              </a:rPr>
              <a:t>= 2</a:t>
            </a:r>
            <a:r>
              <a:rPr lang="en-GB" sz="1800" i="1" kern="0" baseline="30000">
                <a:solidFill>
                  <a:srgbClr val="FF0000"/>
                </a:solidFill>
              </a:rPr>
              <a:t>n</a:t>
            </a:r>
            <a:endParaRPr lang="en-GB" sz="1800" ker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800" kern="0"/>
          </a:p>
          <a:p>
            <a:endParaRPr lang="en-GB" sz="3000" ker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FB68CD-7934-174E-98B6-A39430809AD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93903" y="3918818"/>
                <a:ext cx="5829300" cy="42708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40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2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GB" sz="1800" kern="0"/>
                  <a:t>|P(P(</a:t>
                </a:r>
                <a:r>
                  <a:rPr lang="en-US" sz="1800" kern="0">
                    <a:latin typeface="Calibri" charset="0"/>
                    <a:ea typeface="ＭＳ Ｐゴシック" charset="0"/>
                    <a:sym typeface="Symbol" charset="0"/>
                  </a:rPr>
                  <a:t>A</a:t>
                </a:r>
                <a:r>
                  <a:rPr lang="en-GB" sz="1800" kern="0"/>
                  <a:t>))| = </a:t>
                </a:r>
                <a:r>
                  <a:rPr lang="en-GB" sz="1800" i="1" kern="0">
                    <a:solidFill>
                      <a:srgbClr val="0000FF"/>
                    </a:solidFill>
                  </a:rPr>
                  <a:t>2</a:t>
                </a:r>
                <a:r>
                  <a:rPr lang="en-GB" sz="1800" i="1" kern="0" baseline="30000">
                    <a:solidFill>
                      <a:srgbClr val="FF0000"/>
                    </a:solidFill>
                  </a:rPr>
                  <a:t>|P(A)| </a:t>
                </a:r>
                <a:r>
                  <a:rPr lang="en-GB" sz="1800" i="1" kern="0">
                    <a:solidFill>
                      <a:srgbClr val="0000FF"/>
                    </a:solidFill>
                  </a:rPr>
                  <a:t>=</a:t>
                </a:r>
                <a:r>
                  <a:rPr lang="en-GB" sz="1800" ker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ker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GB" sz="18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18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en-GB" sz="1800" kern="0" baseline="30000"/>
              </a:p>
              <a:p>
                <a:pPr marL="0" indent="0">
                  <a:buNone/>
                </a:pPr>
                <a:endParaRPr lang="en-GB" sz="1800" kern="0"/>
              </a:p>
              <a:p>
                <a:pPr marL="0" indent="0">
                  <a:buNone/>
                </a:pPr>
                <a:endParaRPr lang="en-GB" sz="1800" kern="0"/>
              </a:p>
              <a:p>
                <a:endParaRPr lang="en-GB" sz="3000" kern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FB68CD-7934-174E-98B6-A3943080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903" y="3918818"/>
                <a:ext cx="5829300" cy="427085"/>
              </a:xfrm>
              <a:prstGeom prst="rect">
                <a:avLst/>
              </a:prstGeom>
              <a:blipFill>
                <a:blip r:embed="rId2"/>
                <a:stretch>
                  <a:fillRect l="-1253" t="-4167" b="-11111"/>
                </a:stretch>
              </a:blipFill>
              <a:ln>
                <a:solidFill>
                  <a:srgbClr val="0070C0"/>
                </a:solidFill>
              </a:ln>
              <a:effectLst/>
              <a:extLs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E255FB8-1AE0-814D-A7DB-079DCBE1732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93903" y="4491428"/>
                <a:ext cx="5829300" cy="57741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400" 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2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3000" 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8146"/>
                  </a:buClr>
                  <a:buChar char="–"/>
                  <a:defRPr sz="4000" 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GB" sz="1800" kern="0"/>
                  <a:t>|P(P(P(</a:t>
                </a:r>
                <a:r>
                  <a:rPr lang="en-US" sz="1800" kern="0">
                    <a:latin typeface="Calibri" charset="0"/>
                    <a:ea typeface="ＭＳ Ｐゴシック" charset="0"/>
                    <a:sym typeface="Symbol" charset="0"/>
                  </a:rPr>
                  <a:t>A</a:t>
                </a:r>
                <a:r>
                  <a:rPr lang="en-GB" sz="1800" kern="0"/>
                  <a:t>)))| = </a:t>
                </a:r>
                <a:r>
                  <a:rPr lang="en-GB" sz="1800" i="1" kern="0">
                    <a:solidFill>
                      <a:srgbClr val="0000FF"/>
                    </a:solidFill>
                  </a:rPr>
                  <a:t>2</a:t>
                </a:r>
                <a:r>
                  <a:rPr lang="en-GB" sz="1800" i="1" kern="0" baseline="30000">
                    <a:solidFill>
                      <a:srgbClr val="FF0000"/>
                    </a:solidFill>
                  </a:rPr>
                  <a:t>|P(P(A))|</a:t>
                </a:r>
                <a:r>
                  <a:rPr lang="en-GB" sz="1800" i="1" kern="0" baseline="30000">
                    <a:solidFill>
                      <a:srgbClr val="0000FF"/>
                    </a:solidFill>
                  </a:rPr>
                  <a:t> </a:t>
                </a:r>
                <a:r>
                  <a:rPr lang="en-GB" sz="1800" i="1" kern="0">
                    <a:solidFill>
                      <a:srgbClr val="0000FF"/>
                    </a:solidFill>
                  </a:rPr>
                  <a:t>=</a:t>
                </a:r>
                <a:r>
                  <a:rPr lang="en-GB" sz="1800" ker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ker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ker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GB" sz="18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GB" sz="18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sz="18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endParaRPr lang="en-GB" sz="1800" kern="0" baseline="3000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E255FB8-1AE0-814D-A7DB-079DCBE17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903" y="4491428"/>
                <a:ext cx="5829300" cy="577412"/>
              </a:xfrm>
              <a:prstGeom prst="rect">
                <a:avLst/>
              </a:prstGeom>
              <a:blipFill>
                <a:blip r:embed="rId3"/>
                <a:stretch>
                  <a:fillRect l="-1253"/>
                </a:stretch>
              </a:blipFill>
              <a:ln>
                <a:solidFill>
                  <a:srgbClr val="0070C0"/>
                </a:solidFill>
              </a:ln>
              <a:effectLst/>
              <a:extLs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8140F4-EDE3-BB49-9FF7-A011EF418FC1}"/>
              </a:ext>
            </a:extLst>
          </p:cNvPr>
          <p:cNvSpPr txBox="1"/>
          <p:nvPr/>
        </p:nvSpPr>
        <p:spPr>
          <a:xfrm>
            <a:off x="1406448" y="2879824"/>
            <a:ext cx="1031051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5658FC"/>
                </a:solidFill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6336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0013E7-A524-2A40-ACF9-B455B5E2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Outlines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C75D-39E0-C14D-A6CA-B34DEFC6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126275"/>
            <a:ext cx="6525826" cy="3050309"/>
          </a:xfrm>
        </p:spPr>
        <p:txBody>
          <a:bodyPr/>
          <a:lstStyle/>
          <a:p>
            <a:r>
              <a:rPr lang="en-GB" sz="1600" dirty="0"/>
              <a:t>Definition of set and set notions </a:t>
            </a:r>
            <a:endParaRPr lang="en-US" dirty="0"/>
          </a:p>
          <a:p>
            <a:pPr>
              <a:buFont typeface="Arial"/>
              <a:buChar char="–"/>
            </a:pPr>
            <a:r>
              <a:rPr lang="en-GB" sz="1600" dirty="0">
                <a:ea typeface="+mn-lt"/>
                <a:cs typeface="+mn-lt"/>
              </a:rPr>
              <a:t>Set representation</a:t>
            </a:r>
          </a:p>
          <a:p>
            <a:pPr>
              <a:buFont typeface="Arial"/>
              <a:buChar char="–"/>
            </a:pPr>
            <a:r>
              <a:rPr lang="en-US" sz="1800" dirty="0"/>
              <a:t>Powerset of a set</a:t>
            </a:r>
          </a:p>
          <a:p>
            <a:pPr>
              <a:buFont typeface="Arial"/>
              <a:buChar char="–"/>
            </a:pPr>
            <a:r>
              <a:rPr lang="en-US" sz="1800" dirty="0">
                <a:ea typeface="+mn-lt"/>
                <a:cs typeface="+mn-lt"/>
              </a:rPr>
              <a:t>Set operations</a:t>
            </a:r>
          </a:p>
          <a:p>
            <a:pPr>
              <a:buFont typeface="Arial"/>
              <a:buChar char="–"/>
            </a:pPr>
            <a:r>
              <a:rPr lang="en-US" sz="1800" dirty="0">
                <a:ea typeface="+mn-lt"/>
                <a:cs typeface="+mn-lt"/>
              </a:rPr>
              <a:t>Venn diagram</a:t>
            </a:r>
          </a:p>
          <a:p>
            <a:pPr>
              <a:buFont typeface="Arial"/>
              <a:buChar char="–"/>
            </a:pPr>
            <a:r>
              <a:rPr lang="en-US" sz="1800" dirty="0">
                <a:ea typeface="+mn-lt"/>
                <a:cs typeface="+mn-lt"/>
              </a:rPr>
              <a:t>Partition</a:t>
            </a:r>
            <a:endParaRPr lang="en-GB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75565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C336-AE80-D24C-8592-C2DE1D1A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50A6-1557-7546-AD16-E5C03957B5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69173" y="1596600"/>
            <a:ext cx="5829300" cy="778349"/>
          </a:xfrm>
        </p:spPr>
        <p:txBody>
          <a:bodyPr/>
          <a:lstStyle/>
          <a:p>
            <a:pPr marL="0" indent="0">
              <a:buNone/>
            </a:pPr>
            <a:r>
              <a:rPr lang="en-GB" sz="1800"/>
              <a:t>Let A and B be two sets and let |A| = n and |B|=m. Find  |P(</a:t>
            </a:r>
            <a:r>
              <a:rPr lang="en-GB" sz="1800" err="1"/>
              <a:t>AxB</a:t>
            </a:r>
            <a:r>
              <a:rPr lang="en-GB" sz="1800"/>
              <a:t>)|.</a:t>
            </a:r>
          </a:p>
          <a:p>
            <a:pPr marL="0" indent="0">
              <a:buNone/>
            </a:pPr>
            <a:r>
              <a:rPr lang="en-GB" sz="1800"/>
              <a:t>  </a:t>
            </a:r>
          </a:p>
          <a:p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C858BC-3A67-3145-A516-68BE1DC1BECE}"/>
              </a:ext>
            </a:extLst>
          </p:cNvPr>
          <p:cNvSpPr txBox="1">
            <a:spLocks/>
          </p:cNvSpPr>
          <p:nvPr/>
        </p:nvSpPr>
        <p:spPr bwMode="auto">
          <a:xfrm>
            <a:off x="1469173" y="2964284"/>
            <a:ext cx="5829300" cy="47726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1800" kern="0"/>
              <a:t>|</a:t>
            </a:r>
            <a:r>
              <a:rPr lang="en-GB" sz="1800" kern="0" err="1"/>
              <a:t>AxB</a:t>
            </a:r>
            <a:r>
              <a:rPr lang="en-GB" sz="1800" kern="0"/>
              <a:t>| = |A| x |B| = n x m</a:t>
            </a:r>
          </a:p>
          <a:p>
            <a:pPr marL="0" indent="0">
              <a:buNone/>
            </a:pPr>
            <a:r>
              <a:rPr lang="en-GB" sz="1800" kern="0"/>
              <a:t>  </a:t>
            </a:r>
          </a:p>
          <a:p>
            <a:endParaRPr lang="en-GB" sz="3000" ker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67A76-BEB2-874D-B8F6-7F6247D0D35F}"/>
              </a:ext>
            </a:extLst>
          </p:cNvPr>
          <p:cNvSpPr txBox="1"/>
          <p:nvPr/>
        </p:nvSpPr>
        <p:spPr>
          <a:xfrm>
            <a:off x="1469174" y="2618034"/>
            <a:ext cx="1031051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5658FC"/>
                </a:solidFill>
              </a:rPr>
              <a:t>Solution: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BCBE4D-EE7B-3649-9A0D-BDDC52B5EA2F}"/>
              </a:ext>
            </a:extLst>
          </p:cNvPr>
          <p:cNvSpPr txBox="1">
            <a:spLocks/>
          </p:cNvSpPr>
          <p:nvPr/>
        </p:nvSpPr>
        <p:spPr bwMode="auto">
          <a:xfrm>
            <a:off x="1469173" y="3887617"/>
            <a:ext cx="5829300" cy="47726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1800" kern="0"/>
              <a:t>|P(</a:t>
            </a:r>
            <a:r>
              <a:rPr lang="en-GB" sz="1800" kern="0" err="1"/>
              <a:t>AxB</a:t>
            </a:r>
            <a:r>
              <a:rPr lang="en-GB" sz="1800" kern="0"/>
              <a:t>)| = </a:t>
            </a:r>
            <a:r>
              <a:rPr lang="en-GB" sz="1800" i="1" kern="0">
                <a:solidFill>
                  <a:srgbClr val="0000FF"/>
                </a:solidFill>
              </a:rPr>
              <a:t>2</a:t>
            </a:r>
            <a:r>
              <a:rPr lang="en-GB" sz="1800" i="1" kern="0" baseline="30000">
                <a:solidFill>
                  <a:srgbClr val="0000FF"/>
                </a:solidFill>
              </a:rPr>
              <a:t>|AxB| </a:t>
            </a:r>
            <a:r>
              <a:rPr lang="en-GB" sz="1800" i="1" kern="0">
                <a:solidFill>
                  <a:srgbClr val="0000FF"/>
                </a:solidFill>
              </a:rPr>
              <a:t>=</a:t>
            </a:r>
            <a:r>
              <a:rPr lang="en-GB" sz="1800" i="1" kern="0" baseline="30000">
                <a:solidFill>
                  <a:srgbClr val="0000FF"/>
                </a:solidFill>
              </a:rPr>
              <a:t> </a:t>
            </a:r>
            <a:r>
              <a:rPr lang="en-GB" sz="1800" i="1" kern="0">
                <a:solidFill>
                  <a:srgbClr val="0000FF"/>
                </a:solidFill>
              </a:rPr>
              <a:t>2</a:t>
            </a:r>
            <a:r>
              <a:rPr lang="en-GB" sz="1800" i="1" kern="0" baseline="30000">
                <a:solidFill>
                  <a:srgbClr val="0000FF"/>
                </a:solidFill>
              </a:rPr>
              <a:t>nxm</a:t>
            </a:r>
            <a:endParaRPr lang="en-GB" sz="1800" kern="0"/>
          </a:p>
          <a:p>
            <a:endParaRPr lang="en-GB" sz="3000" kern="0"/>
          </a:p>
        </p:txBody>
      </p:sp>
    </p:spTree>
    <p:extLst>
      <p:ext uri="{BB962C8B-B14F-4D97-AF65-F5344CB8AC3E}">
        <p14:creationId xmlns:p14="http://schemas.microsoft.com/office/powerpoint/2010/main" val="31014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0013E7-A524-2A40-ACF9-B455B5E2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83" y="281668"/>
            <a:ext cx="5829300" cy="43420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2000" dirty="0"/>
              <a:t>Set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C75D-39E0-C14D-A6CA-B34DEFC6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21" y="1434326"/>
            <a:ext cx="6207425" cy="1915222"/>
          </a:xfrm>
        </p:spPr>
        <p:txBody>
          <a:bodyPr/>
          <a:lstStyle/>
          <a:p>
            <a:pPr lvl="1"/>
            <a:r>
              <a:rPr lang="en-GB" sz="1800" dirty="0"/>
              <a:t>set union </a:t>
            </a:r>
          </a:p>
          <a:p>
            <a:pPr lvl="1"/>
            <a:r>
              <a:rPr lang="en-GB" sz="1800" dirty="0"/>
              <a:t>set intersection  </a:t>
            </a:r>
          </a:p>
          <a:p>
            <a:pPr lvl="1"/>
            <a:r>
              <a:rPr lang="en-GB" sz="1800" dirty="0"/>
              <a:t>set difference</a:t>
            </a:r>
          </a:p>
          <a:p>
            <a:pPr lvl="1"/>
            <a:r>
              <a:rPr lang="en-GB" sz="1800" dirty="0"/>
              <a:t>symmetric difference.</a:t>
            </a:r>
          </a:p>
        </p:txBody>
      </p:sp>
    </p:spTree>
    <p:extLst>
      <p:ext uri="{BB962C8B-B14F-4D97-AF65-F5344CB8AC3E}">
        <p14:creationId xmlns:p14="http://schemas.microsoft.com/office/powerpoint/2010/main" val="3246567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(</a:t>
            </a:r>
            <a:r>
              <a:rPr lang="en-US">
                <a:solidFill>
                  <a:srgbClr val="0000FF"/>
                </a:solidFill>
              </a:rPr>
              <a:t>A U B</a:t>
            </a:r>
            <a:r>
              <a:rPr lang="en-US"/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711" y="1959829"/>
            <a:ext cx="5829300" cy="871189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Definition:  </a:t>
            </a:r>
          </a:p>
          <a:p>
            <a:pPr marL="0" indent="0">
              <a:buNone/>
            </a:pPr>
            <a:r>
              <a:rPr lang="en-US" sz="1500"/>
              <a:t>Given two sets </a:t>
            </a:r>
            <a:r>
              <a:rPr lang="en-US" sz="1500">
                <a:solidFill>
                  <a:srgbClr val="5658FC"/>
                </a:solidFill>
              </a:rPr>
              <a:t>A</a:t>
            </a:r>
            <a:r>
              <a:rPr lang="en-US" sz="1500"/>
              <a:t> and </a:t>
            </a:r>
            <a:r>
              <a:rPr lang="en-US" sz="1500">
                <a:solidFill>
                  <a:srgbClr val="5658FC"/>
                </a:solidFill>
              </a:rPr>
              <a:t>B</a:t>
            </a:r>
            <a:r>
              <a:rPr lang="en-US" sz="1500"/>
              <a:t>, the union of A and B, </a:t>
            </a:r>
            <a:r>
              <a:rPr lang="en-US" sz="1500">
                <a:solidFill>
                  <a:srgbClr val="0000FF"/>
                </a:solidFill>
              </a:rPr>
              <a:t>AUB,</a:t>
            </a:r>
            <a:r>
              <a:rPr lang="en-US" sz="1500"/>
              <a:t> contains all the elements in </a:t>
            </a:r>
            <a:r>
              <a:rPr lang="en-US" sz="1500">
                <a:solidFill>
                  <a:srgbClr val="FF0000"/>
                </a:solidFill>
              </a:rPr>
              <a:t>EITHER </a:t>
            </a:r>
            <a:r>
              <a:rPr lang="en-US" sz="1500">
                <a:solidFill>
                  <a:srgbClr val="5658FC"/>
                </a:solidFill>
              </a:rPr>
              <a:t>A</a:t>
            </a:r>
            <a:r>
              <a:rPr lang="en-US" sz="1500">
                <a:solidFill>
                  <a:srgbClr val="FF0000"/>
                </a:solidFill>
              </a:rPr>
              <a:t> or </a:t>
            </a:r>
            <a:r>
              <a:rPr lang="en-US" sz="1500">
                <a:solidFill>
                  <a:srgbClr val="5658FC"/>
                </a:solidFill>
              </a:rPr>
              <a:t>B.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990E456-987E-374F-A056-A3ADF89D8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980" y="3370112"/>
            <a:ext cx="2981558" cy="669074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50" i="1" kern="0">
                <a:solidFill>
                  <a:srgbClr val="0000FF"/>
                </a:solidFill>
              </a:rPr>
              <a:t>A U B = { x | x </a:t>
            </a:r>
            <a:r>
              <a:rPr lang="en-US" sz="1650" i="1" kern="0">
                <a:solidFill>
                  <a:srgbClr val="0000FF"/>
                </a:solidFill>
                <a:sym typeface="Symbol" charset="0"/>
              </a:rPr>
              <a:t> A </a:t>
            </a:r>
            <a:r>
              <a:rPr lang="en-US" sz="1650" b="1" i="1" kern="0">
                <a:solidFill>
                  <a:srgbClr val="0000FF"/>
                </a:solidFill>
                <a:sym typeface="Symbol" charset="0"/>
              </a:rPr>
              <a:t>or</a:t>
            </a:r>
            <a:r>
              <a:rPr lang="en-US" sz="1650" i="1" kern="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sz="1650" i="1" kern="0">
                <a:solidFill>
                  <a:srgbClr val="0000FF"/>
                </a:solidFill>
              </a:rPr>
              <a:t>x </a:t>
            </a:r>
            <a:r>
              <a:rPr lang="en-US" sz="1650" i="1" kern="0">
                <a:solidFill>
                  <a:srgbClr val="0000FF"/>
                </a:solidFill>
                <a:sym typeface="Symbol" charset="0"/>
              </a:rPr>
              <a:t> B }</a:t>
            </a:r>
          </a:p>
        </p:txBody>
      </p:sp>
    </p:spTree>
    <p:extLst>
      <p:ext uri="{BB962C8B-B14F-4D97-AF65-F5344CB8AC3E}">
        <p14:creationId xmlns:p14="http://schemas.microsoft.com/office/powerpoint/2010/main" val="2554682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482D8-6136-754A-A228-5FB3DCE5D0DB}"/>
              </a:ext>
            </a:extLst>
          </p:cNvPr>
          <p:cNvSpPr txBox="1"/>
          <p:nvPr/>
        </p:nvSpPr>
        <p:spPr>
          <a:xfrm>
            <a:off x="1872258" y="253328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631EB-CC51-8A40-91BA-73F9C212818B}"/>
              </a:ext>
            </a:extLst>
          </p:cNvPr>
          <p:cNvSpPr txBox="1"/>
          <p:nvPr/>
        </p:nvSpPr>
        <p:spPr>
          <a:xfrm>
            <a:off x="3972421" y="25332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7A5E7-8803-A240-A888-EB58DA8D5197}"/>
              </a:ext>
            </a:extLst>
          </p:cNvPr>
          <p:cNvSpPr txBox="1"/>
          <p:nvPr/>
        </p:nvSpPr>
        <p:spPr>
          <a:xfrm>
            <a:off x="3339182" y="3056228"/>
            <a:ext cx="30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solidFill>
                  <a:srgbClr val="5658FC"/>
                </a:solidFill>
              </a:rPr>
              <a:t>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0C661-0909-2149-BD66-B5BA3F28DE0B}"/>
              </a:ext>
            </a:extLst>
          </p:cNvPr>
          <p:cNvSpPr txBox="1"/>
          <p:nvPr/>
        </p:nvSpPr>
        <p:spPr>
          <a:xfrm>
            <a:off x="5551712" y="3240824"/>
            <a:ext cx="4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solidFill>
                  <a:srgbClr val="5658FC"/>
                </a:solidFill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3920D-A65B-7947-81B5-1E1D08A6E65F}"/>
              </a:ext>
            </a:extLst>
          </p:cNvPr>
          <p:cNvSpPr txBox="1"/>
          <p:nvPr/>
        </p:nvSpPr>
        <p:spPr>
          <a:xfrm>
            <a:off x="7319134" y="23088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1FA3-0243-5740-88EB-33A118323E2D}"/>
              </a:ext>
            </a:extLst>
          </p:cNvPr>
          <p:cNvSpPr txBox="1"/>
          <p:nvPr/>
        </p:nvSpPr>
        <p:spPr>
          <a:xfrm>
            <a:off x="1829177" y="3939721"/>
            <a:ext cx="1510350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GB" sz="1800"/>
              <a:t>={</a:t>
            </a:r>
            <a:r>
              <a:rPr lang="en-GB" sz="1800">
                <a:solidFill>
                  <a:srgbClr val="5658FC"/>
                </a:solidFill>
              </a:rPr>
              <a:t>2, 4, 6, 8</a:t>
            </a:r>
            <a:r>
              <a:rPr lang="en-GB" sz="180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75ABE-2BB9-BB43-914B-5AE846AEDFF5}"/>
              </a:ext>
            </a:extLst>
          </p:cNvPr>
          <p:cNvSpPr txBox="1"/>
          <p:nvPr/>
        </p:nvSpPr>
        <p:spPr>
          <a:xfrm>
            <a:off x="3780089" y="3929690"/>
            <a:ext cx="1728358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B</a:t>
            </a:r>
            <a:r>
              <a:rPr lang="en-GB" sz="1800"/>
              <a:t>={</a:t>
            </a:r>
            <a:r>
              <a:rPr lang="en-GB" sz="1800">
                <a:solidFill>
                  <a:srgbClr val="FF0000"/>
                </a:solidFill>
              </a:rPr>
              <a:t>1, 3, 5, 7, 9</a:t>
            </a:r>
            <a:r>
              <a:rPr lang="en-GB" sz="180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67C47-924A-C946-88E0-209B12010943}"/>
              </a:ext>
            </a:extLst>
          </p:cNvPr>
          <p:cNvSpPr/>
          <p:nvPr/>
        </p:nvSpPr>
        <p:spPr>
          <a:xfrm>
            <a:off x="4379386" y="4827084"/>
            <a:ext cx="2985113" cy="369332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none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AUB</a:t>
            </a:r>
            <a:r>
              <a:rPr lang="en-GB" sz="1800"/>
              <a:t>={</a:t>
            </a:r>
            <a:r>
              <a:rPr lang="en-GB" sz="1800">
                <a:solidFill>
                  <a:srgbClr val="5658FC"/>
                </a:solidFill>
              </a:rPr>
              <a:t>2, 4, 6, 8, </a:t>
            </a:r>
            <a:r>
              <a:rPr lang="en-GB" sz="1800">
                <a:solidFill>
                  <a:srgbClr val="FF0000"/>
                </a:solidFill>
              </a:rPr>
              <a:t>1, 3, 5, 7, 9</a:t>
            </a:r>
            <a:r>
              <a:rPr lang="en-GB" sz="1800"/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4A7773-72FD-8C48-AD34-FAB762F203B0}"/>
              </a:ext>
            </a:extLst>
          </p:cNvPr>
          <p:cNvCxnSpPr>
            <a:cxnSpLocks/>
          </p:cNvCxnSpPr>
          <p:nvPr/>
        </p:nvCxnSpPr>
        <p:spPr bwMode="auto">
          <a:xfrm flipH="1">
            <a:off x="4862986" y="3857490"/>
            <a:ext cx="1645106" cy="972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8326D6EC-E01D-4A51-81A3-4881699E0BAC}"/>
              </a:ext>
            </a:extLst>
          </p:cNvPr>
          <p:cNvSpPr/>
          <p:nvPr/>
        </p:nvSpPr>
        <p:spPr bwMode="auto">
          <a:xfrm>
            <a:off x="2034866" y="2652120"/>
            <a:ext cx="823164" cy="120396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5658FC"/>
                </a:solidFill>
              </a:rPr>
              <a:t>2</a:t>
            </a:r>
          </a:p>
          <a:p>
            <a:r>
              <a:rPr lang="en-GB" sz="1800">
                <a:solidFill>
                  <a:srgbClr val="5658FC"/>
                </a:solidFill>
              </a:rPr>
              <a:t>  4 6  </a:t>
            </a:r>
          </a:p>
          <a:p>
            <a:r>
              <a:rPr lang="en-GB" sz="1800">
                <a:solidFill>
                  <a:srgbClr val="5658FC"/>
                </a:solidFill>
              </a:rPr>
              <a:t>8</a:t>
            </a: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9C22737-05F3-4B0A-8501-CF7711CFB872}"/>
              </a:ext>
            </a:extLst>
          </p:cNvPr>
          <p:cNvSpPr/>
          <p:nvPr/>
        </p:nvSpPr>
        <p:spPr bwMode="auto">
          <a:xfrm>
            <a:off x="4012072" y="2671732"/>
            <a:ext cx="1181684" cy="120396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FF0000"/>
                </a:solidFill>
              </a:rPr>
              <a:t> 1</a:t>
            </a:r>
          </a:p>
          <a:p>
            <a:r>
              <a:rPr lang="en-GB" sz="1800">
                <a:solidFill>
                  <a:srgbClr val="FF0000"/>
                </a:solidFill>
              </a:rPr>
              <a:t>  3   5  </a:t>
            </a:r>
          </a:p>
          <a:p>
            <a:r>
              <a:rPr lang="en-GB" sz="1800">
                <a:solidFill>
                  <a:srgbClr val="FF0000"/>
                </a:solidFill>
              </a:rPr>
              <a:t>  7     9</a:t>
            </a: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2C3047B-125A-4835-BC93-8762E6270007}"/>
              </a:ext>
            </a:extLst>
          </p:cNvPr>
          <p:cNvSpPr/>
          <p:nvPr/>
        </p:nvSpPr>
        <p:spPr bwMode="auto">
          <a:xfrm>
            <a:off x="5869588" y="2541773"/>
            <a:ext cx="1913977" cy="15264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FF0000"/>
                </a:solidFill>
              </a:rPr>
              <a:t> 1</a:t>
            </a:r>
          </a:p>
          <a:p>
            <a:r>
              <a:rPr lang="en-GB" sz="1800">
                <a:solidFill>
                  <a:srgbClr val="FF0000"/>
                </a:solidFill>
              </a:rPr>
              <a:t>  3   5  </a:t>
            </a:r>
          </a:p>
          <a:p>
            <a:r>
              <a:rPr lang="en-GB" sz="1800">
                <a:solidFill>
                  <a:srgbClr val="FF0000"/>
                </a:solidFill>
              </a:rPr>
              <a:t>  7     </a:t>
            </a:r>
            <a:r>
              <a:rPr lang="en-GB" sz="1800">
                <a:solidFill>
                  <a:srgbClr val="5658FC"/>
                </a:solidFill>
              </a:rPr>
              <a:t>2  4 </a:t>
            </a:r>
          </a:p>
          <a:p>
            <a:r>
              <a:rPr lang="en-GB" sz="1800">
                <a:solidFill>
                  <a:srgbClr val="5658FC"/>
                </a:solidFill>
              </a:rPr>
              <a:t>    6   8</a:t>
            </a:r>
            <a:r>
              <a:rPr lang="en-GB" sz="1800">
                <a:solidFill>
                  <a:srgbClr val="FF0000"/>
                </a:solidFill>
              </a:rPr>
              <a:t>  9</a:t>
            </a:r>
            <a:endParaRPr lang="en-GB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0338-A331-084B-B133-8CE5D353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table (</a:t>
            </a:r>
            <a:r>
              <a:rPr lang="en-US">
                <a:solidFill>
                  <a:srgbClr val="0000FF"/>
                </a:solidFill>
              </a:rPr>
              <a:t>A U B </a:t>
            </a:r>
            <a:r>
              <a:rPr lang="en-US"/>
              <a:t>)</a:t>
            </a: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0556B0-D0D4-8447-A74C-E873F754230D}"/>
              </a:ext>
            </a:extLst>
          </p:cNvPr>
          <p:cNvGraphicFramePr>
            <a:graphicFrameLocks noGrp="1"/>
          </p:cNvGraphicFramePr>
          <p:nvPr/>
        </p:nvGraphicFramePr>
        <p:xfrm>
          <a:off x="3058221" y="3197705"/>
          <a:ext cx="2952286" cy="1367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050667361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600409043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2324910787"/>
                    </a:ext>
                  </a:extLst>
                </a:gridCol>
              </a:tblGrid>
              <a:tr h="255364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 U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147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114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4068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9495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0814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5BEDFD9-516E-3B47-8A20-31BBF0B2E33F}"/>
              </a:ext>
            </a:extLst>
          </p:cNvPr>
          <p:cNvSpPr/>
          <p:nvPr/>
        </p:nvSpPr>
        <p:spPr>
          <a:xfrm>
            <a:off x="2004431" y="1695816"/>
            <a:ext cx="6180564" cy="1207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Membership tables show all the combinations of sets an element can belong to:</a:t>
            </a:r>
          </a:p>
          <a:p>
            <a:pPr marL="557213" lvl="1" indent="-214313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/>
              <a:t>1 means the element belongs to the set </a:t>
            </a:r>
          </a:p>
          <a:p>
            <a:pPr marL="557213" lvl="1" indent="-214313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/>
              <a:t>0 means it does not belong to the set.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2046F6-D006-914D-AFC0-BA18B9FFF294}"/>
              </a:ext>
            </a:extLst>
          </p:cNvPr>
          <p:cNvGraphicFramePr>
            <a:graphicFrameLocks noGrp="1"/>
          </p:cNvGraphicFramePr>
          <p:nvPr/>
        </p:nvGraphicFramePr>
        <p:xfrm>
          <a:off x="3086098" y="3488246"/>
          <a:ext cx="2924409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931">
                  <a:extLst>
                    <a:ext uri="{9D8B030D-6E8A-4147-A177-3AD203B41FA5}">
                      <a16:colId xmlns:a16="http://schemas.microsoft.com/office/drawing/2014/main" val="581886259"/>
                    </a:ext>
                  </a:extLst>
                </a:gridCol>
                <a:gridCol w="803591">
                  <a:extLst>
                    <a:ext uri="{9D8B030D-6E8A-4147-A177-3AD203B41FA5}">
                      <a16:colId xmlns:a16="http://schemas.microsoft.com/office/drawing/2014/main" val="1364256001"/>
                    </a:ext>
                  </a:extLst>
                </a:gridCol>
                <a:gridCol w="1656887">
                  <a:extLst>
                    <a:ext uri="{9D8B030D-6E8A-4147-A177-3AD203B41FA5}">
                      <a16:colId xmlns:a16="http://schemas.microsoft.com/office/drawing/2014/main" val="339240738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1989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BB80CA-7ABB-8F4A-9DA6-AE4781E08F90}"/>
              </a:ext>
            </a:extLst>
          </p:cNvPr>
          <p:cNvGraphicFramePr>
            <a:graphicFrameLocks noGrp="1"/>
          </p:cNvGraphicFramePr>
          <p:nvPr/>
        </p:nvGraphicFramePr>
        <p:xfrm>
          <a:off x="3072159" y="4064153"/>
          <a:ext cx="295228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54">
                  <a:extLst>
                    <a:ext uri="{9D8B030D-6E8A-4147-A177-3AD203B41FA5}">
                      <a16:colId xmlns:a16="http://schemas.microsoft.com/office/drawing/2014/main" val="581886259"/>
                    </a:ext>
                  </a:extLst>
                </a:gridCol>
                <a:gridCol w="811250">
                  <a:extLst>
                    <a:ext uri="{9D8B030D-6E8A-4147-A177-3AD203B41FA5}">
                      <a16:colId xmlns:a16="http://schemas.microsoft.com/office/drawing/2014/main" val="1364256001"/>
                    </a:ext>
                  </a:extLst>
                </a:gridCol>
                <a:gridCol w="1672682">
                  <a:extLst>
                    <a:ext uri="{9D8B030D-6E8A-4147-A177-3AD203B41FA5}">
                      <a16:colId xmlns:a16="http://schemas.microsoft.com/office/drawing/2014/main" val="339240738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1989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AF4314-C341-0A43-999A-BABB6ADD4384}"/>
              </a:ext>
            </a:extLst>
          </p:cNvPr>
          <p:cNvGraphicFramePr>
            <a:graphicFrameLocks noGrp="1"/>
          </p:cNvGraphicFramePr>
          <p:nvPr/>
        </p:nvGraphicFramePr>
        <p:xfrm>
          <a:off x="3086097" y="4326255"/>
          <a:ext cx="2952286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54">
                  <a:extLst>
                    <a:ext uri="{9D8B030D-6E8A-4147-A177-3AD203B41FA5}">
                      <a16:colId xmlns:a16="http://schemas.microsoft.com/office/drawing/2014/main" val="581886259"/>
                    </a:ext>
                  </a:extLst>
                </a:gridCol>
                <a:gridCol w="811250">
                  <a:extLst>
                    <a:ext uri="{9D8B030D-6E8A-4147-A177-3AD203B41FA5}">
                      <a16:colId xmlns:a16="http://schemas.microsoft.com/office/drawing/2014/main" val="1364256001"/>
                    </a:ext>
                  </a:extLst>
                </a:gridCol>
                <a:gridCol w="1672682">
                  <a:extLst>
                    <a:ext uri="{9D8B030D-6E8A-4147-A177-3AD203B41FA5}">
                      <a16:colId xmlns:a16="http://schemas.microsoft.com/office/drawing/2014/main" val="339240738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1989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46BE837-D175-6C4D-A65F-AAE7A432D590}"/>
              </a:ext>
            </a:extLst>
          </p:cNvPr>
          <p:cNvGraphicFramePr>
            <a:graphicFrameLocks noGrp="1"/>
          </p:cNvGraphicFramePr>
          <p:nvPr/>
        </p:nvGraphicFramePr>
        <p:xfrm>
          <a:off x="3072159" y="3778787"/>
          <a:ext cx="295228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54">
                  <a:extLst>
                    <a:ext uri="{9D8B030D-6E8A-4147-A177-3AD203B41FA5}">
                      <a16:colId xmlns:a16="http://schemas.microsoft.com/office/drawing/2014/main" val="581886259"/>
                    </a:ext>
                  </a:extLst>
                </a:gridCol>
                <a:gridCol w="811250">
                  <a:extLst>
                    <a:ext uri="{9D8B030D-6E8A-4147-A177-3AD203B41FA5}">
                      <a16:colId xmlns:a16="http://schemas.microsoft.com/office/drawing/2014/main" val="1364256001"/>
                    </a:ext>
                  </a:extLst>
                </a:gridCol>
                <a:gridCol w="1672682">
                  <a:extLst>
                    <a:ext uri="{9D8B030D-6E8A-4147-A177-3AD203B41FA5}">
                      <a16:colId xmlns:a16="http://schemas.microsoft.com/office/drawing/2014/main" val="339240738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FF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19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9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Intersection (</a:t>
            </a:r>
            <a:r>
              <a:rPr lang="en-US">
                <a:solidFill>
                  <a:srgbClr val="0000FF"/>
                </a:solidFill>
              </a:rPr>
              <a:t>A ∩ B </a:t>
            </a:r>
            <a:r>
              <a:rPr lang="en-US"/>
              <a:t>)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49" y="1660139"/>
            <a:ext cx="5829300" cy="101197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Definition:  </a:t>
            </a:r>
          </a:p>
          <a:p>
            <a:pPr marL="0" indent="0">
              <a:buNone/>
            </a:pPr>
            <a:r>
              <a:rPr lang="en-US" sz="1500"/>
              <a:t>Given two sets </a:t>
            </a:r>
            <a:r>
              <a:rPr lang="en-US" sz="1500">
                <a:solidFill>
                  <a:srgbClr val="5658FC"/>
                </a:solidFill>
              </a:rPr>
              <a:t>A</a:t>
            </a:r>
            <a:r>
              <a:rPr lang="en-US" sz="1500"/>
              <a:t> and </a:t>
            </a:r>
            <a:r>
              <a:rPr lang="en-US" sz="1500">
                <a:solidFill>
                  <a:srgbClr val="5658FC"/>
                </a:solidFill>
              </a:rPr>
              <a:t>B</a:t>
            </a:r>
            <a:r>
              <a:rPr lang="en-US" sz="1500"/>
              <a:t>, the intersection of A and B, </a:t>
            </a:r>
            <a:r>
              <a:rPr lang="en-US" sz="1500">
                <a:solidFill>
                  <a:srgbClr val="0000FF"/>
                </a:solidFill>
              </a:rPr>
              <a:t>A ∩ B,</a:t>
            </a:r>
            <a:r>
              <a:rPr lang="en-US" sz="1500"/>
              <a:t> contains all the elements in both </a:t>
            </a:r>
            <a:r>
              <a:rPr lang="en-US" sz="1500">
                <a:solidFill>
                  <a:srgbClr val="FF0000"/>
                </a:solidFill>
              </a:rPr>
              <a:t> </a:t>
            </a:r>
            <a:r>
              <a:rPr lang="en-US" sz="1500">
                <a:solidFill>
                  <a:srgbClr val="5658FC"/>
                </a:solidFill>
              </a:rPr>
              <a:t>A</a:t>
            </a:r>
            <a:r>
              <a:rPr lang="en-US" sz="1500">
                <a:solidFill>
                  <a:srgbClr val="FF0000"/>
                </a:solidFill>
              </a:rPr>
              <a:t> and </a:t>
            </a:r>
            <a:r>
              <a:rPr lang="en-US" sz="1500">
                <a:solidFill>
                  <a:srgbClr val="5658FC"/>
                </a:solidFill>
              </a:rPr>
              <a:t>B.</a:t>
            </a:r>
          </a:p>
          <a:p>
            <a:endParaRPr lang="en-US" sz="18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D7138F0-729D-794D-BE80-7208FD54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00" y="2918833"/>
            <a:ext cx="3366274" cy="551985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800" kern="0">
                <a:solidFill>
                  <a:srgbClr val="0000FF"/>
                </a:solidFill>
              </a:rPr>
              <a:t>A ∩ B = { </a:t>
            </a:r>
            <a:r>
              <a:rPr lang="en-US" sz="1800" i="1" kern="0">
                <a:solidFill>
                  <a:srgbClr val="0000FF"/>
                </a:solidFill>
              </a:rPr>
              <a:t>x</a:t>
            </a:r>
            <a:r>
              <a:rPr lang="en-US" sz="1800" kern="0">
                <a:solidFill>
                  <a:srgbClr val="0000FF"/>
                </a:solidFill>
              </a:rPr>
              <a:t> | </a:t>
            </a:r>
            <a:r>
              <a:rPr lang="en-US" sz="1800" i="1" kern="0">
                <a:solidFill>
                  <a:srgbClr val="0000FF"/>
                </a:solidFill>
              </a:rPr>
              <a:t>x</a:t>
            </a:r>
            <a:r>
              <a:rPr lang="en-US" sz="1800" kern="0">
                <a:solidFill>
                  <a:srgbClr val="0000FF"/>
                </a:solidFill>
              </a:rPr>
              <a:t> </a:t>
            </a:r>
            <a:r>
              <a:rPr lang="en-US" sz="1800" kern="0">
                <a:solidFill>
                  <a:srgbClr val="0000FF"/>
                </a:solidFill>
                <a:sym typeface="Symbol" charset="0"/>
              </a:rPr>
              <a:t> A </a:t>
            </a:r>
            <a:r>
              <a:rPr lang="en-US" sz="1800" b="1" kern="0">
                <a:solidFill>
                  <a:srgbClr val="0000FF"/>
                </a:solidFill>
                <a:sym typeface="Symbol" charset="0"/>
              </a:rPr>
              <a:t>and</a:t>
            </a:r>
            <a:r>
              <a:rPr lang="en-US" sz="1800" kern="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sz="1800" i="1" kern="0">
                <a:solidFill>
                  <a:srgbClr val="0000FF"/>
                </a:solidFill>
              </a:rPr>
              <a:t>x</a:t>
            </a:r>
            <a:r>
              <a:rPr lang="en-US" sz="1800" kern="0">
                <a:solidFill>
                  <a:srgbClr val="0000FF"/>
                </a:solidFill>
              </a:rPr>
              <a:t> </a:t>
            </a:r>
            <a:r>
              <a:rPr lang="en-US" sz="1800" kern="0">
                <a:solidFill>
                  <a:srgbClr val="0000FF"/>
                </a:solidFill>
                <a:sym typeface="Symbol" charset="0"/>
              </a:rPr>
              <a:t> B }</a:t>
            </a:r>
          </a:p>
          <a:p>
            <a:pPr marL="0" indent="0">
              <a:buNone/>
            </a:pPr>
            <a:endParaRPr lang="en-US" sz="1650" i="1" kern="0">
              <a:solidFill>
                <a:srgbClr val="0000FF"/>
              </a:solidFill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69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482D8-6136-754A-A228-5FB3DCE5D0DB}"/>
              </a:ext>
            </a:extLst>
          </p:cNvPr>
          <p:cNvSpPr txBox="1"/>
          <p:nvPr/>
        </p:nvSpPr>
        <p:spPr>
          <a:xfrm>
            <a:off x="1872258" y="253328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631EB-CC51-8A40-91BA-73F9C212818B}"/>
              </a:ext>
            </a:extLst>
          </p:cNvPr>
          <p:cNvSpPr txBox="1"/>
          <p:nvPr/>
        </p:nvSpPr>
        <p:spPr>
          <a:xfrm>
            <a:off x="3928575" y="2648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7A5E7-8803-A240-A888-EB58DA8D5197}"/>
              </a:ext>
            </a:extLst>
          </p:cNvPr>
          <p:cNvSpPr txBox="1"/>
          <p:nvPr/>
        </p:nvSpPr>
        <p:spPr>
          <a:xfrm>
            <a:off x="3509846" y="324082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∩</a:t>
            </a:r>
            <a:endParaRPr lang="en-GB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0C661-0909-2149-BD66-B5BA3F28DE0B}"/>
              </a:ext>
            </a:extLst>
          </p:cNvPr>
          <p:cNvSpPr txBox="1"/>
          <p:nvPr/>
        </p:nvSpPr>
        <p:spPr>
          <a:xfrm>
            <a:off x="5551712" y="3240824"/>
            <a:ext cx="4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solidFill>
                  <a:srgbClr val="5658FC"/>
                </a:solidFill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3920D-A65B-7947-81B5-1E1D08A6E65F}"/>
              </a:ext>
            </a:extLst>
          </p:cNvPr>
          <p:cNvSpPr txBox="1"/>
          <p:nvPr/>
        </p:nvSpPr>
        <p:spPr>
          <a:xfrm>
            <a:off x="7005826" y="2426504"/>
            <a:ext cx="7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US" sz="1800">
                <a:solidFill>
                  <a:srgbClr val="00B050"/>
                </a:solidFill>
              </a:rPr>
              <a:t> ∩ </a:t>
            </a:r>
            <a:r>
              <a:rPr lang="en-GB" sz="180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1FA3-0243-5740-88EB-33A118323E2D}"/>
              </a:ext>
            </a:extLst>
          </p:cNvPr>
          <p:cNvSpPr txBox="1"/>
          <p:nvPr/>
        </p:nvSpPr>
        <p:spPr>
          <a:xfrm>
            <a:off x="1829177" y="3939721"/>
            <a:ext cx="1741182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GB" sz="1800"/>
              <a:t>={</a:t>
            </a:r>
            <a:r>
              <a:rPr lang="en-GB" sz="1800">
                <a:solidFill>
                  <a:srgbClr val="5658FC"/>
                </a:solidFill>
              </a:rPr>
              <a:t>2, </a:t>
            </a:r>
            <a:r>
              <a:rPr lang="en-GB" sz="1800">
                <a:solidFill>
                  <a:srgbClr val="00B050"/>
                </a:solidFill>
              </a:rPr>
              <a:t>3</a:t>
            </a:r>
            <a:r>
              <a:rPr lang="en-GB" sz="1800">
                <a:solidFill>
                  <a:srgbClr val="5658FC"/>
                </a:solidFill>
              </a:rPr>
              <a:t>, 4, 6, </a:t>
            </a:r>
            <a:r>
              <a:rPr lang="en-GB" sz="1800">
                <a:solidFill>
                  <a:srgbClr val="00B050"/>
                </a:solidFill>
              </a:rPr>
              <a:t>7</a:t>
            </a:r>
            <a:r>
              <a:rPr lang="en-GB" sz="180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75ABE-2BB9-BB43-914B-5AE846AEDFF5}"/>
              </a:ext>
            </a:extLst>
          </p:cNvPr>
          <p:cNvSpPr txBox="1"/>
          <p:nvPr/>
        </p:nvSpPr>
        <p:spPr>
          <a:xfrm>
            <a:off x="3780089" y="3929690"/>
            <a:ext cx="1728358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B</a:t>
            </a:r>
            <a:r>
              <a:rPr lang="en-GB" sz="1800"/>
              <a:t>={</a:t>
            </a:r>
            <a:r>
              <a:rPr lang="en-GB" sz="1800">
                <a:solidFill>
                  <a:srgbClr val="FF0000"/>
                </a:solidFill>
              </a:rPr>
              <a:t>1, </a:t>
            </a:r>
            <a:r>
              <a:rPr lang="en-GB" sz="1800">
                <a:solidFill>
                  <a:srgbClr val="00B050"/>
                </a:solidFill>
              </a:rPr>
              <a:t>3</a:t>
            </a:r>
            <a:r>
              <a:rPr lang="en-GB" sz="1800">
                <a:solidFill>
                  <a:srgbClr val="FF0000"/>
                </a:solidFill>
              </a:rPr>
              <a:t>, 5, </a:t>
            </a:r>
            <a:r>
              <a:rPr lang="en-GB" sz="1800">
                <a:solidFill>
                  <a:srgbClr val="00B050"/>
                </a:solidFill>
              </a:rPr>
              <a:t>7</a:t>
            </a:r>
            <a:r>
              <a:rPr lang="en-GB" sz="1800">
                <a:solidFill>
                  <a:srgbClr val="FF0000"/>
                </a:solidFill>
              </a:rPr>
              <a:t>, 9</a:t>
            </a:r>
            <a:r>
              <a:rPr lang="en-GB" sz="180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67C47-924A-C946-88E0-209B12010943}"/>
              </a:ext>
            </a:extLst>
          </p:cNvPr>
          <p:cNvSpPr/>
          <p:nvPr/>
        </p:nvSpPr>
        <p:spPr>
          <a:xfrm>
            <a:off x="4379385" y="4827084"/>
            <a:ext cx="1462452" cy="369332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none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US" sz="1800">
                <a:solidFill>
                  <a:srgbClr val="0000FF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∩</a:t>
            </a:r>
            <a:r>
              <a:rPr lang="en-US" sz="1800">
                <a:solidFill>
                  <a:srgbClr val="0000FF"/>
                </a:solidFill>
              </a:rPr>
              <a:t> </a:t>
            </a:r>
            <a:r>
              <a:rPr lang="en-GB" sz="1800">
                <a:solidFill>
                  <a:srgbClr val="00B050"/>
                </a:solidFill>
              </a:rPr>
              <a:t>B</a:t>
            </a:r>
            <a:r>
              <a:rPr lang="en-GB" sz="1800"/>
              <a:t>={</a:t>
            </a:r>
            <a:r>
              <a:rPr lang="en-GB" sz="1800">
                <a:solidFill>
                  <a:srgbClr val="00B050"/>
                </a:solidFill>
              </a:rPr>
              <a:t>3, 7</a:t>
            </a:r>
            <a:r>
              <a:rPr lang="en-GB" sz="1800"/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4A7773-72FD-8C48-AD34-FAB762F203B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39337" y="3867287"/>
            <a:ext cx="1361319" cy="972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B306A7F4-F9A1-4211-A128-421A219F0C79}"/>
              </a:ext>
            </a:extLst>
          </p:cNvPr>
          <p:cNvSpPr/>
          <p:nvPr/>
        </p:nvSpPr>
        <p:spPr bwMode="auto">
          <a:xfrm>
            <a:off x="1995352" y="2680193"/>
            <a:ext cx="1180664" cy="12478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000000"/>
                </a:solidFill>
              </a:rPr>
              <a:t> </a:t>
            </a:r>
            <a:r>
              <a:rPr lang="en-GB" sz="1800">
                <a:solidFill>
                  <a:srgbClr val="5658FC"/>
                </a:solidFill>
              </a:rPr>
              <a:t>2</a:t>
            </a:r>
          </a:p>
          <a:p>
            <a:r>
              <a:rPr lang="en-GB" sz="1800">
                <a:solidFill>
                  <a:srgbClr val="5658FC"/>
                </a:solidFill>
              </a:rPr>
              <a:t>  4 6  </a:t>
            </a:r>
          </a:p>
          <a:p>
            <a:r>
              <a:rPr lang="en-GB" sz="1800">
                <a:solidFill>
                  <a:srgbClr val="5658FC"/>
                </a:solidFill>
              </a:rPr>
              <a:t> </a:t>
            </a:r>
            <a:r>
              <a:rPr lang="en-GB" sz="1800">
                <a:solidFill>
                  <a:srgbClr val="00B050"/>
                </a:solidFill>
              </a:rPr>
              <a:t>3   7</a:t>
            </a: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FD1AC-5A46-4D8E-9DFD-5F5F06057E62}"/>
              </a:ext>
            </a:extLst>
          </p:cNvPr>
          <p:cNvSpPr/>
          <p:nvPr/>
        </p:nvSpPr>
        <p:spPr bwMode="auto">
          <a:xfrm>
            <a:off x="4128655" y="2609657"/>
            <a:ext cx="1180664" cy="12478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5658FC"/>
                </a:solidFill>
              </a:rPr>
              <a:t> </a:t>
            </a:r>
            <a:r>
              <a:rPr lang="en-GB" sz="1800">
                <a:solidFill>
                  <a:srgbClr val="FF0000"/>
                </a:solidFill>
              </a:rPr>
              <a:t>1</a:t>
            </a:r>
          </a:p>
          <a:p>
            <a:r>
              <a:rPr lang="en-GB" sz="1800">
                <a:solidFill>
                  <a:srgbClr val="5658FC"/>
                </a:solidFill>
              </a:rPr>
              <a:t>  </a:t>
            </a:r>
            <a:r>
              <a:rPr lang="en-GB" sz="1800">
                <a:solidFill>
                  <a:srgbClr val="00B050"/>
                </a:solidFill>
              </a:rPr>
              <a:t>3</a:t>
            </a:r>
            <a:r>
              <a:rPr lang="en-GB" sz="1800">
                <a:solidFill>
                  <a:srgbClr val="5658FC"/>
                </a:solidFill>
              </a:rPr>
              <a:t>   </a:t>
            </a:r>
            <a:r>
              <a:rPr lang="en-GB" sz="1800">
                <a:solidFill>
                  <a:srgbClr val="FF0000"/>
                </a:solidFill>
              </a:rPr>
              <a:t>5</a:t>
            </a:r>
            <a:r>
              <a:rPr lang="en-GB" sz="1800">
                <a:solidFill>
                  <a:srgbClr val="5658FC"/>
                </a:solidFill>
              </a:rPr>
              <a:t>  </a:t>
            </a:r>
          </a:p>
          <a:p>
            <a:r>
              <a:rPr lang="en-GB" sz="1800">
                <a:solidFill>
                  <a:srgbClr val="FF0000"/>
                </a:solidFill>
              </a:rPr>
              <a:t>  </a:t>
            </a:r>
            <a:r>
              <a:rPr lang="en-GB" sz="1800">
                <a:solidFill>
                  <a:srgbClr val="00B050"/>
                </a:solidFill>
              </a:rPr>
              <a:t>7     </a:t>
            </a:r>
            <a:r>
              <a:rPr lang="en-GB" sz="1800">
                <a:solidFill>
                  <a:srgbClr val="FF0000"/>
                </a:solidFill>
              </a:rPr>
              <a:t>9</a:t>
            </a: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95E02E0-EB6D-4252-88E6-E43AF873BE1C}"/>
              </a:ext>
            </a:extLst>
          </p:cNvPr>
          <p:cNvSpPr/>
          <p:nvPr/>
        </p:nvSpPr>
        <p:spPr bwMode="auto">
          <a:xfrm>
            <a:off x="6043649" y="2706407"/>
            <a:ext cx="1180664" cy="12478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FF0000"/>
                </a:solidFill>
              </a:rPr>
              <a:t> </a:t>
            </a:r>
          </a:p>
          <a:p>
            <a:r>
              <a:rPr lang="en-GB" sz="1800">
                <a:solidFill>
                  <a:srgbClr val="FF0000"/>
                </a:solidFill>
              </a:rPr>
              <a:t>  </a:t>
            </a:r>
            <a:r>
              <a:rPr lang="en-GB" sz="1800">
                <a:solidFill>
                  <a:srgbClr val="00B050"/>
                </a:solidFill>
              </a:rPr>
              <a:t>3     </a:t>
            </a:r>
          </a:p>
          <a:p>
            <a:r>
              <a:rPr lang="en-GB" sz="1800">
                <a:solidFill>
                  <a:srgbClr val="00B050"/>
                </a:solidFill>
              </a:rPr>
              <a:t>  7   </a:t>
            </a:r>
          </a:p>
          <a:p>
            <a:r>
              <a:rPr lang="en-GB" sz="1800">
                <a:solidFill>
                  <a:srgbClr val="5658FC"/>
                </a:solidFill>
              </a:rPr>
              <a:t>   </a:t>
            </a:r>
            <a:endParaRPr lang="en-GB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0338-A331-084B-B133-8CE5D353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table (</a:t>
            </a:r>
            <a:r>
              <a:rPr lang="en-US">
                <a:solidFill>
                  <a:srgbClr val="0000FF"/>
                </a:solidFill>
              </a:rPr>
              <a:t>A ∩ B </a:t>
            </a:r>
            <a:r>
              <a:rPr lang="en-US"/>
              <a:t>)</a:t>
            </a: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0556B0-D0D4-8447-A74C-E873F754230D}"/>
              </a:ext>
            </a:extLst>
          </p:cNvPr>
          <p:cNvGraphicFramePr>
            <a:graphicFrameLocks noGrp="1"/>
          </p:cNvGraphicFramePr>
          <p:nvPr/>
        </p:nvGraphicFramePr>
        <p:xfrm>
          <a:off x="3058221" y="1993373"/>
          <a:ext cx="2952286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050667361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600409043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2324910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∩</a:t>
                      </a:r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147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114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4068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9495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0814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B340D6-44EB-1C47-BC68-96132D5F38CB}"/>
              </a:ext>
            </a:extLst>
          </p:cNvPr>
          <p:cNvGraphicFramePr>
            <a:graphicFrameLocks noGrp="1"/>
          </p:cNvGraphicFramePr>
          <p:nvPr/>
        </p:nvGraphicFramePr>
        <p:xfrm>
          <a:off x="3058221" y="2282936"/>
          <a:ext cx="2952286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E1F9FE-7A6C-7245-8990-1EBDA8FE75CD}"/>
              </a:ext>
            </a:extLst>
          </p:cNvPr>
          <p:cNvGraphicFramePr>
            <a:graphicFrameLocks noGrp="1"/>
          </p:cNvGraphicFramePr>
          <p:nvPr/>
        </p:nvGraphicFramePr>
        <p:xfrm>
          <a:off x="3058221" y="3117326"/>
          <a:ext cx="2952286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118B08-6B47-054D-821F-7196CA203A32}"/>
              </a:ext>
            </a:extLst>
          </p:cNvPr>
          <p:cNvGraphicFramePr>
            <a:graphicFrameLocks noGrp="1"/>
          </p:cNvGraphicFramePr>
          <p:nvPr/>
        </p:nvGraphicFramePr>
        <p:xfrm>
          <a:off x="3058221" y="2561066"/>
          <a:ext cx="2952286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9FDF77-A4F1-F444-8E01-8D43F44DFBD0}"/>
              </a:ext>
            </a:extLst>
          </p:cNvPr>
          <p:cNvGraphicFramePr>
            <a:graphicFrameLocks noGrp="1"/>
          </p:cNvGraphicFramePr>
          <p:nvPr/>
        </p:nvGraphicFramePr>
        <p:xfrm>
          <a:off x="3058221" y="2831575"/>
          <a:ext cx="2952286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difference (</a:t>
            </a:r>
            <a:r>
              <a:rPr lang="en-US">
                <a:solidFill>
                  <a:srgbClr val="0000FF"/>
                </a:solidFill>
              </a:rPr>
              <a:t>A−B </a:t>
            </a:r>
            <a:r>
              <a:rPr lang="en-US"/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49" y="1660139"/>
            <a:ext cx="5829300" cy="1212695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Definition:  </a:t>
            </a:r>
          </a:p>
          <a:p>
            <a:pPr marL="0" indent="0">
              <a:buNone/>
            </a:pPr>
            <a:r>
              <a:rPr lang="en-US" sz="1800"/>
              <a:t>Given two sets </a:t>
            </a:r>
            <a:r>
              <a:rPr lang="en-US" sz="1800">
                <a:solidFill>
                  <a:srgbClr val="5658FC"/>
                </a:solidFill>
              </a:rPr>
              <a:t>A</a:t>
            </a:r>
            <a:r>
              <a:rPr lang="en-US" sz="1800"/>
              <a:t> and </a:t>
            </a:r>
            <a:r>
              <a:rPr lang="en-US" sz="1800">
                <a:solidFill>
                  <a:srgbClr val="5658FC"/>
                </a:solidFill>
              </a:rPr>
              <a:t>B</a:t>
            </a:r>
            <a:r>
              <a:rPr lang="en-US" sz="1800"/>
              <a:t>, the set difference, </a:t>
            </a:r>
            <a:r>
              <a:rPr lang="en-US" sz="1800">
                <a:solidFill>
                  <a:srgbClr val="0000FF"/>
                </a:solidFill>
              </a:rPr>
              <a:t>A−B,</a:t>
            </a:r>
            <a:r>
              <a:rPr lang="en-US" sz="1800"/>
              <a:t> contains the elements that are in </a:t>
            </a:r>
            <a:r>
              <a:rPr lang="en-US" sz="1800">
                <a:solidFill>
                  <a:srgbClr val="5658FC"/>
                </a:solidFill>
              </a:rPr>
              <a:t>A</a:t>
            </a:r>
            <a:r>
              <a:rPr lang="en-US" sz="1800">
                <a:solidFill>
                  <a:srgbClr val="FF0000"/>
                </a:solidFill>
              </a:rPr>
              <a:t> but not in </a:t>
            </a:r>
            <a:r>
              <a:rPr lang="en-US" sz="1800">
                <a:solidFill>
                  <a:srgbClr val="5658FC"/>
                </a:solidFill>
              </a:rPr>
              <a:t>B</a:t>
            </a:r>
          </a:p>
          <a:p>
            <a:endParaRPr lang="en-US" sz="180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DD01E46-ED6C-FA44-8F8B-FEF223069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190" y="3285430"/>
            <a:ext cx="3648221" cy="4878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>
                <a:solidFill>
                  <a:srgbClr val="0000FF"/>
                </a:solidFill>
              </a:rPr>
              <a:t>A - B = { </a:t>
            </a:r>
            <a:r>
              <a:rPr lang="en-US" sz="1800" i="1" kern="0">
                <a:solidFill>
                  <a:srgbClr val="0000FF"/>
                </a:solidFill>
              </a:rPr>
              <a:t>x</a:t>
            </a:r>
            <a:r>
              <a:rPr lang="en-US" sz="1800" kern="0">
                <a:solidFill>
                  <a:srgbClr val="0000FF"/>
                </a:solidFill>
              </a:rPr>
              <a:t> | </a:t>
            </a:r>
            <a:r>
              <a:rPr lang="en-US" sz="1800" i="1" kern="0">
                <a:solidFill>
                  <a:srgbClr val="0000FF"/>
                </a:solidFill>
              </a:rPr>
              <a:t>x</a:t>
            </a:r>
            <a:r>
              <a:rPr lang="en-US" sz="1800" kern="0">
                <a:solidFill>
                  <a:srgbClr val="0000FF"/>
                </a:solidFill>
              </a:rPr>
              <a:t> </a:t>
            </a:r>
            <a:r>
              <a:rPr lang="en-US" sz="1800" kern="0">
                <a:solidFill>
                  <a:srgbClr val="0000FF"/>
                </a:solidFill>
                <a:sym typeface="Symbol" charset="0"/>
              </a:rPr>
              <a:t> A </a:t>
            </a:r>
            <a:r>
              <a:rPr lang="en-US" sz="1800" b="1" kern="0">
                <a:solidFill>
                  <a:srgbClr val="0000FF"/>
                </a:solidFill>
                <a:sym typeface="Symbol" charset="0"/>
              </a:rPr>
              <a:t>and</a:t>
            </a:r>
            <a:r>
              <a:rPr lang="en-US" sz="1800" kern="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sz="1800" i="1" kern="0">
                <a:solidFill>
                  <a:srgbClr val="0000FF"/>
                </a:solidFill>
              </a:rPr>
              <a:t>x</a:t>
            </a:r>
            <a:r>
              <a:rPr lang="en-US" sz="1800" kern="0">
                <a:solidFill>
                  <a:srgbClr val="0000FF"/>
                </a:solidFill>
              </a:rPr>
              <a:t> </a:t>
            </a:r>
            <a:r>
              <a:rPr lang="en-US" sz="1800" kern="0">
                <a:solidFill>
                  <a:srgbClr val="0000FF"/>
                </a:solidFill>
                <a:sym typeface="Symbol" charset="0"/>
              </a:rPr>
              <a:t> B }</a:t>
            </a:r>
          </a:p>
        </p:txBody>
      </p:sp>
    </p:spTree>
    <p:extLst>
      <p:ext uri="{BB962C8B-B14F-4D97-AF65-F5344CB8AC3E}">
        <p14:creationId xmlns:p14="http://schemas.microsoft.com/office/powerpoint/2010/main" val="3176864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482D8-6136-754A-A228-5FB3DCE5D0DB}"/>
              </a:ext>
            </a:extLst>
          </p:cNvPr>
          <p:cNvSpPr txBox="1"/>
          <p:nvPr/>
        </p:nvSpPr>
        <p:spPr>
          <a:xfrm>
            <a:off x="1872258" y="253328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631EB-CC51-8A40-91BA-73F9C212818B}"/>
              </a:ext>
            </a:extLst>
          </p:cNvPr>
          <p:cNvSpPr txBox="1"/>
          <p:nvPr/>
        </p:nvSpPr>
        <p:spPr>
          <a:xfrm>
            <a:off x="3866200" y="25481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7A5E7-8803-A240-A888-EB58DA8D5197}"/>
              </a:ext>
            </a:extLst>
          </p:cNvPr>
          <p:cNvSpPr txBox="1"/>
          <p:nvPr/>
        </p:nvSpPr>
        <p:spPr>
          <a:xfrm>
            <a:off x="3509846" y="32408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00B050"/>
                </a:solidFill>
              </a:rPr>
              <a:t>-</a:t>
            </a:r>
            <a:endParaRPr lang="en-GB" sz="1800">
              <a:solidFill>
                <a:srgbClr val="5658F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0C661-0909-2149-BD66-B5BA3F28DE0B}"/>
              </a:ext>
            </a:extLst>
          </p:cNvPr>
          <p:cNvSpPr txBox="1"/>
          <p:nvPr/>
        </p:nvSpPr>
        <p:spPr>
          <a:xfrm>
            <a:off x="5551712" y="3240824"/>
            <a:ext cx="4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solidFill>
                  <a:srgbClr val="5658FC"/>
                </a:solidFill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3920D-A65B-7947-81B5-1E1D08A6E65F}"/>
              </a:ext>
            </a:extLst>
          </p:cNvPr>
          <p:cNvSpPr txBox="1"/>
          <p:nvPr/>
        </p:nvSpPr>
        <p:spPr>
          <a:xfrm>
            <a:off x="7005826" y="24265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US" sz="1800">
                <a:solidFill>
                  <a:srgbClr val="00B050"/>
                </a:solidFill>
              </a:rPr>
              <a:t>−</a:t>
            </a:r>
            <a:r>
              <a:rPr lang="en-GB" sz="180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1FA3-0243-5740-88EB-33A118323E2D}"/>
              </a:ext>
            </a:extLst>
          </p:cNvPr>
          <p:cNvSpPr txBox="1"/>
          <p:nvPr/>
        </p:nvSpPr>
        <p:spPr>
          <a:xfrm>
            <a:off x="1829177" y="3939721"/>
            <a:ext cx="1741182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GB" sz="1800"/>
              <a:t>={</a:t>
            </a:r>
            <a:r>
              <a:rPr lang="en-GB" sz="1800">
                <a:solidFill>
                  <a:srgbClr val="5658FC"/>
                </a:solidFill>
              </a:rPr>
              <a:t>2, </a:t>
            </a:r>
            <a:r>
              <a:rPr lang="en-GB" sz="1800">
                <a:solidFill>
                  <a:srgbClr val="FF0000"/>
                </a:solidFill>
              </a:rPr>
              <a:t>3</a:t>
            </a:r>
            <a:r>
              <a:rPr lang="en-GB" sz="1800">
                <a:solidFill>
                  <a:srgbClr val="5658FC"/>
                </a:solidFill>
              </a:rPr>
              <a:t>, </a:t>
            </a:r>
            <a:r>
              <a:rPr lang="en-GB" sz="1800">
                <a:solidFill>
                  <a:srgbClr val="FF0000"/>
                </a:solidFill>
              </a:rPr>
              <a:t>4</a:t>
            </a:r>
            <a:r>
              <a:rPr lang="en-GB" sz="1800">
                <a:solidFill>
                  <a:srgbClr val="5658FC"/>
                </a:solidFill>
              </a:rPr>
              <a:t>, 6, </a:t>
            </a:r>
            <a:r>
              <a:rPr lang="en-GB" sz="1800">
                <a:solidFill>
                  <a:srgbClr val="FF0000"/>
                </a:solidFill>
              </a:rPr>
              <a:t>7</a:t>
            </a:r>
            <a:r>
              <a:rPr lang="en-GB" sz="180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75ABE-2BB9-BB43-914B-5AE846AEDFF5}"/>
              </a:ext>
            </a:extLst>
          </p:cNvPr>
          <p:cNvSpPr txBox="1"/>
          <p:nvPr/>
        </p:nvSpPr>
        <p:spPr>
          <a:xfrm>
            <a:off x="3780089" y="3929690"/>
            <a:ext cx="1728358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B</a:t>
            </a:r>
            <a:r>
              <a:rPr lang="en-GB" sz="1800"/>
              <a:t>={</a:t>
            </a:r>
            <a:r>
              <a:rPr lang="en-GB" sz="1800">
                <a:solidFill>
                  <a:srgbClr val="5658FC"/>
                </a:solidFill>
              </a:rPr>
              <a:t>1</a:t>
            </a:r>
            <a:r>
              <a:rPr lang="en-GB" sz="1800">
                <a:solidFill>
                  <a:srgbClr val="FF0000"/>
                </a:solidFill>
              </a:rPr>
              <a:t>, 3, 4, </a:t>
            </a:r>
            <a:r>
              <a:rPr lang="en-GB" sz="1800">
                <a:solidFill>
                  <a:srgbClr val="5658FC"/>
                </a:solidFill>
              </a:rPr>
              <a:t>5</a:t>
            </a:r>
            <a:r>
              <a:rPr lang="en-GB" sz="1800">
                <a:solidFill>
                  <a:srgbClr val="FF0000"/>
                </a:solidFill>
              </a:rPr>
              <a:t>, 7</a:t>
            </a:r>
            <a:r>
              <a:rPr lang="en-GB" sz="180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67C47-924A-C946-88E0-209B12010943}"/>
              </a:ext>
            </a:extLst>
          </p:cNvPr>
          <p:cNvSpPr/>
          <p:nvPr/>
        </p:nvSpPr>
        <p:spPr>
          <a:xfrm>
            <a:off x="4379385" y="4827084"/>
            <a:ext cx="1332416" cy="369332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none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US" sz="1800">
                <a:solidFill>
                  <a:srgbClr val="00B050"/>
                </a:solidFill>
              </a:rPr>
              <a:t>−</a:t>
            </a:r>
            <a:r>
              <a:rPr lang="en-GB" sz="1800">
                <a:solidFill>
                  <a:srgbClr val="00B050"/>
                </a:solidFill>
              </a:rPr>
              <a:t>B</a:t>
            </a:r>
            <a:r>
              <a:rPr lang="en-GB" sz="1800"/>
              <a:t>={</a:t>
            </a:r>
            <a:r>
              <a:rPr lang="en-GB" sz="1800">
                <a:solidFill>
                  <a:srgbClr val="5658FC"/>
                </a:solidFill>
              </a:rPr>
              <a:t>2, 6</a:t>
            </a:r>
            <a:r>
              <a:rPr lang="en-GB" sz="1800"/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4A7773-72FD-8C48-AD34-FAB762F203B0}"/>
              </a:ext>
            </a:extLst>
          </p:cNvPr>
          <p:cNvCxnSpPr>
            <a:cxnSpLocks/>
          </p:cNvCxnSpPr>
          <p:nvPr/>
        </p:nvCxnSpPr>
        <p:spPr bwMode="auto">
          <a:xfrm flipH="1">
            <a:off x="4862987" y="3857490"/>
            <a:ext cx="1361319" cy="972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C9BC3FE-71BA-4D05-913B-BA74252538D5}"/>
              </a:ext>
            </a:extLst>
          </p:cNvPr>
          <p:cNvSpPr/>
          <p:nvPr/>
        </p:nvSpPr>
        <p:spPr bwMode="auto">
          <a:xfrm>
            <a:off x="1928794" y="2681858"/>
            <a:ext cx="1180664" cy="12478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000000"/>
                </a:solidFill>
              </a:rPr>
              <a:t> </a:t>
            </a:r>
            <a:r>
              <a:rPr lang="en-GB" sz="1800">
                <a:solidFill>
                  <a:srgbClr val="5658FC"/>
                </a:solidFill>
              </a:rPr>
              <a:t>2</a:t>
            </a:r>
          </a:p>
          <a:p>
            <a:r>
              <a:rPr lang="en-GB" sz="1800">
                <a:solidFill>
                  <a:srgbClr val="5658FC"/>
                </a:solidFill>
              </a:rPr>
              <a:t>  </a:t>
            </a:r>
            <a:r>
              <a:rPr lang="en-GB" sz="1800">
                <a:solidFill>
                  <a:srgbClr val="FF0000"/>
                </a:solidFill>
              </a:rPr>
              <a:t>4</a:t>
            </a:r>
            <a:r>
              <a:rPr lang="en-GB" sz="1800">
                <a:solidFill>
                  <a:srgbClr val="5658FC"/>
                </a:solidFill>
              </a:rPr>
              <a:t> 6  </a:t>
            </a:r>
          </a:p>
          <a:p>
            <a:r>
              <a:rPr lang="en-GB" sz="1800">
                <a:solidFill>
                  <a:srgbClr val="FF0000"/>
                </a:solidFill>
              </a:rPr>
              <a:t> 3   7</a:t>
            </a: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0D0AE1E-6701-4673-B555-86D41788DC4F}"/>
              </a:ext>
            </a:extLst>
          </p:cNvPr>
          <p:cNvSpPr/>
          <p:nvPr/>
        </p:nvSpPr>
        <p:spPr bwMode="auto">
          <a:xfrm>
            <a:off x="4059058" y="2631008"/>
            <a:ext cx="1180664" cy="12478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5658FC"/>
                </a:solidFill>
              </a:rPr>
              <a:t> 1</a:t>
            </a:r>
          </a:p>
          <a:p>
            <a:r>
              <a:rPr lang="en-GB" sz="1800">
                <a:solidFill>
                  <a:srgbClr val="5658FC"/>
                </a:solidFill>
              </a:rPr>
              <a:t>  </a:t>
            </a:r>
            <a:r>
              <a:rPr lang="en-GB" sz="1800">
                <a:solidFill>
                  <a:srgbClr val="FF0000"/>
                </a:solidFill>
              </a:rPr>
              <a:t>3</a:t>
            </a:r>
            <a:r>
              <a:rPr lang="en-GB" sz="1800">
                <a:solidFill>
                  <a:srgbClr val="5658FC"/>
                </a:solidFill>
              </a:rPr>
              <a:t>   </a:t>
            </a:r>
            <a:r>
              <a:rPr lang="en-GB" sz="1800">
                <a:solidFill>
                  <a:srgbClr val="FF0000"/>
                </a:solidFill>
              </a:rPr>
              <a:t>4 </a:t>
            </a:r>
            <a:r>
              <a:rPr lang="en-GB" sz="1800">
                <a:solidFill>
                  <a:srgbClr val="5658FC"/>
                </a:solidFill>
              </a:rPr>
              <a:t> </a:t>
            </a:r>
          </a:p>
          <a:p>
            <a:r>
              <a:rPr lang="en-GB" sz="1800">
                <a:solidFill>
                  <a:srgbClr val="5658FC"/>
                </a:solidFill>
              </a:rPr>
              <a:t>  5  </a:t>
            </a:r>
            <a:r>
              <a:rPr lang="en-GB" sz="1800">
                <a:solidFill>
                  <a:srgbClr val="FF0000"/>
                </a:solidFill>
              </a:rPr>
              <a:t>  7</a:t>
            </a:r>
            <a:r>
              <a:rPr lang="en-GB" sz="1800">
                <a:solidFill>
                  <a:srgbClr val="5658FC"/>
                </a:solidFill>
              </a:rPr>
              <a:t>     </a:t>
            </a: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7BC5726-A1A4-4282-8C57-93BC28C7B403}"/>
              </a:ext>
            </a:extLst>
          </p:cNvPr>
          <p:cNvSpPr/>
          <p:nvPr/>
        </p:nvSpPr>
        <p:spPr bwMode="auto">
          <a:xfrm>
            <a:off x="5977092" y="2708071"/>
            <a:ext cx="1180664" cy="12478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000000"/>
                </a:solidFill>
              </a:rPr>
              <a:t> </a:t>
            </a:r>
          </a:p>
          <a:p>
            <a:r>
              <a:rPr lang="en-GB" sz="1800">
                <a:solidFill>
                  <a:srgbClr val="000000"/>
                </a:solidFill>
              </a:rPr>
              <a:t> </a:t>
            </a:r>
            <a:r>
              <a:rPr lang="en-GB" sz="1800">
                <a:solidFill>
                  <a:srgbClr val="5658FC"/>
                </a:solidFill>
              </a:rPr>
              <a:t> 2</a:t>
            </a:r>
          </a:p>
          <a:p>
            <a:r>
              <a:rPr lang="en-GB" sz="1800">
                <a:solidFill>
                  <a:srgbClr val="5658FC"/>
                </a:solidFill>
              </a:rPr>
              <a:t>  6</a:t>
            </a:r>
          </a:p>
        </p:txBody>
      </p:sp>
    </p:spTree>
    <p:extLst>
      <p:ext uri="{BB962C8B-B14F-4D97-AF65-F5344CB8AC3E}">
        <p14:creationId xmlns:p14="http://schemas.microsoft.com/office/powerpoint/2010/main" val="15166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Definition of a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2436D0-C7D4-C041-BB2B-167EB664A669}"/>
              </a:ext>
            </a:extLst>
          </p:cNvPr>
          <p:cNvSpPr txBox="1">
            <a:spLocks/>
          </p:cNvSpPr>
          <p:nvPr/>
        </p:nvSpPr>
        <p:spPr bwMode="auto">
          <a:xfrm>
            <a:off x="534608" y="1325289"/>
            <a:ext cx="8131800" cy="932985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2000" kern="0"/>
              <a:t>Mathematicians use the term </a:t>
            </a:r>
            <a:r>
              <a:rPr lang="en-GB" sz="2000" kern="0">
                <a:solidFill>
                  <a:srgbClr val="FF0000"/>
                </a:solidFill>
              </a:rPr>
              <a:t>set </a:t>
            </a:r>
            <a:r>
              <a:rPr lang="en-GB" sz="2000" kern="0"/>
              <a:t>to refer to a collection of any </a:t>
            </a:r>
            <a:r>
              <a:rPr lang="en-GB" sz="2000" kern="0">
                <a:solidFill>
                  <a:srgbClr val="FF0000"/>
                </a:solidFill>
              </a:rPr>
              <a:t>kind</a:t>
            </a:r>
            <a:r>
              <a:rPr lang="en-GB" sz="2000" kern="0"/>
              <a:t> of </a:t>
            </a:r>
            <a:r>
              <a:rPr lang="en-GB" sz="2000" kern="0">
                <a:solidFill>
                  <a:srgbClr val="FF0000"/>
                </a:solidFill>
              </a:rPr>
              <a:t>objects</a:t>
            </a:r>
            <a:r>
              <a:rPr lang="en-GB" sz="2000" kern="0"/>
              <a:t>: people, ideas or numbers, for example.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C63182-28C3-174B-A339-9D51977CDE34}"/>
              </a:ext>
            </a:extLst>
          </p:cNvPr>
          <p:cNvSpPr/>
          <p:nvPr/>
        </p:nvSpPr>
        <p:spPr bwMode="auto">
          <a:xfrm>
            <a:off x="5205140" y="3661319"/>
            <a:ext cx="1371600" cy="155745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rgbClr val="5658FC"/>
                </a:solidFill>
              </a:rPr>
              <a:t>red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rgbClr val="5658FC"/>
                </a:solidFill>
              </a:rPr>
              <a:t>      green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rgbClr val="5658FC"/>
                </a:solidFill>
              </a:rPr>
              <a:t> blue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rgbClr val="5658FC"/>
                </a:solidFill>
              </a:rPr>
              <a:t>…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5658FC"/>
              </a:solidFill>
              <a:effectLst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AD8897C-8B4E-47AF-A736-F610EC02C979}"/>
              </a:ext>
            </a:extLst>
          </p:cNvPr>
          <p:cNvGrpSpPr/>
          <p:nvPr/>
        </p:nvGrpSpPr>
        <p:grpSpPr>
          <a:xfrm>
            <a:off x="250387" y="3430486"/>
            <a:ext cx="1689886" cy="2615269"/>
            <a:chOff x="250387" y="3430486"/>
            <a:chExt cx="1689886" cy="261526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E95FB9-590F-9A44-A216-767321467D3C}"/>
                </a:ext>
              </a:extLst>
            </p:cNvPr>
            <p:cNvSpPr/>
            <p:nvPr/>
          </p:nvSpPr>
          <p:spPr bwMode="auto">
            <a:xfrm>
              <a:off x="509868" y="3743097"/>
              <a:ext cx="995547" cy="147567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>
                  <a:ln>
                    <a:noFill/>
                  </a:ln>
                  <a:solidFill>
                    <a:srgbClr val="5658FC"/>
                  </a:solidFill>
                  <a:effectLst/>
                  <a:latin typeface="Times" charset="0"/>
                  <a:ea typeface="ＭＳ Ｐゴシック" charset="0"/>
                </a:rPr>
                <a:t>2    4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>
                  <a:solidFill>
                    <a:srgbClr val="5658FC"/>
                  </a:solidFill>
                </a:rPr>
                <a:t>   6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>
                  <a:solidFill>
                    <a:srgbClr val="5658FC"/>
                  </a:solidFill>
                </a:rPr>
                <a:t>      8</a:t>
              </a: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5658FC"/>
                </a:solidFill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C1DD15-C93A-7A4C-8AE4-629339CAAE7F}"/>
                </a:ext>
              </a:extLst>
            </p:cNvPr>
            <p:cNvSpPr txBox="1"/>
            <p:nvPr/>
          </p:nvSpPr>
          <p:spPr>
            <a:xfrm>
              <a:off x="250387" y="5522535"/>
              <a:ext cx="1689886" cy="523220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/>
                <a:t>Set of positive even </a:t>
              </a:r>
            </a:p>
            <a:p>
              <a:r>
                <a:rPr lang="en-GB" sz="1400"/>
                <a:t>integers less than 10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7EB299-3B3C-C344-BA41-B266BD9694E3}"/>
                </a:ext>
              </a:extLst>
            </p:cNvPr>
            <p:cNvSpPr txBox="1"/>
            <p:nvPr/>
          </p:nvSpPr>
          <p:spPr>
            <a:xfrm>
              <a:off x="432322" y="343048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E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85778F5-ED89-4F8C-96D9-B2780A332A5C}"/>
              </a:ext>
            </a:extLst>
          </p:cNvPr>
          <p:cNvGrpSpPr/>
          <p:nvPr/>
        </p:nvGrpSpPr>
        <p:grpSpPr>
          <a:xfrm>
            <a:off x="2778828" y="3329893"/>
            <a:ext cx="1656223" cy="2653413"/>
            <a:chOff x="2778828" y="3329893"/>
            <a:chExt cx="1656223" cy="26534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666A9D-AED2-B646-A515-E02D6BA6DF46}"/>
                </a:ext>
              </a:extLst>
            </p:cNvPr>
            <p:cNvSpPr/>
            <p:nvPr/>
          </p:nvSpPr>
          <p:spPr bwMode="auto">
            <a:xfrm>
              <a:off x="3183297" y="3711873"/>
              <a:ext cx="987259" cy="15068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>
                  <a:solidFill>
                    <a:srgbClr val="5658FC"/>
                  </a:solidFill>
                </a:rPr>
                <a:t>a    e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>
                  <a:solidFill>
                    <a:srgbClr val="5658FC"/>
                  </a:solidFill>
                </a:rPr>
                <a:t>   i    o    u   </a:t>
              </a:r>
              <a:r>
                <a:rPr lang="en-GB">
                  <a:solidFill>
                    <a:srgbClr val="5658FC"/>
                  </a:solidFill>
                </a:rPr>
                <a:t>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26645E-6365-F54A-9EA0-DE7196710693}"/>
                </a:ext>
              </a:extLst>
            </p:cNvPr>
            <p:cNvSpPr txBox="1"/>
            <p:nvPr/>
          </p:nvSpPr>
          <p:spPr>
            <a:xfrm>
              <a:off x="2778828" y="5460086"/>
              <a:ext cx="1656223" cy="523220"/>
            </a:xfrm>
            <a:prstGeom prst="rect">
              <a:avLst/>
            </a:prstGeom>
            <a:noFill/>
            <a:ln>
              <a:solidFill>
                <a:srgbClr val="5658F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/>
                <a:t>Set of vowels in the </a:t>
              </a:r>
            </a:p>
            <a:p>
              <a:r>
                <a:rPr lang="en-GB" sz="1400"/>
                <a:t>English alphabet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3F0EAE-7C42-9645-8B42-522EF002B891}"/>
                </a:ext>
              </a:extLst>
            </p:cNvPr>
            <p:cNvSpPr txBox="1"/>
            <p:nvPr/>
          </p:nvSpPr>
          <p:spPr>
            <a:xfrm>
              <a:off x="3269442" y="3329893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V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3892CDA-BCB1-E744-877F-D5D2CCD97F0C}"/>
              </a:ext>
            </a:extLst>
          </p:cNvPr>
          <p:cNvSpPr txBox="1"/>
          <p:nvPr/>
        </p:nvSpPr>
        <p:spPr>
          <a:xfrm>
            <a:off x="5251009" y="32502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8BE8F-5782-D84D-BE32-830F37BD7F07}"/>
              </a:ext>
            </a:extLst>
          </p:cNvPr>
          <p:cNvSpPr txBox="1"/>
          <p:nvPr/>
        </p:nvSpPr>
        <p:spPr>
          <a:xfrm>
            <a:off x="5205140" y="5456665"/>
            <a:ext cx="1181734" cy="307777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/>
              <a:t>Set of colours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9FAC6-0EED-9B45-AEFF-2928367D6655}"/>
              </a:ext>
            </a:extLst>
          </p:cNvPr>
          <p:cNvSpPr/>
          <p:nvPr/>
        </p:nvSpPr>
        <p:spPr bwMode="auto">
          <a:xfrm>
            <a:off x="7657193" y="3665782"/>
            <a:ext cx="925551" cy="15529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9E96B-7A70-0448-A12F-6824851E725C}"/>
              </a:ext>
            </a:extLst>
          </p:cNvPr>
          <p:cNvSpPr txBox="1"/>
          <p:nvPr/>
        </p:nvSpPr>
        <p:spPr>
          <a:xfrm>
            <a:off x="7591376" y="5535843"/>
            <a:ext cx="952505" cy="307777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/>
              <a:t>Empty 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15913-3103-0D4F-9687-0055F7BCBE5F}"/>
              </a:ext>
            </a:extLst>
          </p:cNvPr>
          <p:cNvSpPr txBox="1"/>
          <p:nvPr/>
        </p:nvSpPr>
        <p:spPr>
          <a:xfrm>
            <a:off x="6994262" y="337606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/>
              <a:t>Empty Set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BE809D-6EA2-46A8-BC4F-EC9C703AFD7A}"/>
              </a:ext>
            </a:extLst>
          </p:cNvPr>
          <p:cNvSpPr txBox="1">
            <a:spLocks/>
          </p:cNvSpPr>
          <p:nvPr/>
        </p:nvSpPr>
        <p:spPr bwMode="auto">
          <a:xfrm>
            <a:off x="509868" y="2451471"/>
            <a:ext cx="8131800" cy="597776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sz="2000"/>
              <a:t>A set is a </a:t>
            </a:r>
            <a:r>
              <a:rPr lang="en-GB" sz="2000" i="1"/>
              <a:t>well-defined </a:t>
            </a:r>
            <a:r>
              <a:rPr lang="en-GB" sz="2000"/>
              <a:t> </a:t>
            </a:r>
            <a:r>
              <a:rPr lang="en-GB" sz="2000">
                <a:solidFill>
                  <a:srgbClr val="FF0000"/>
                </a:solidFill>
              </a:rPr>
              <a:t>collection </a:t>
            </a:r>
            <a:r>
              <a:rPr lang="en-GB" sz="2000"/>
              <a:t>of any </a:t>
            </a:r>
            <a:r>
              <a:rPr lang="en-GB" sz="2000">
                <a:solidFill>
                  <a:srgbClr val="FF0000"/>
                </a:solidFill>
              </a:rPr>
              <a:t>kind </a:t>
            </a:r>
            <a:r>
              <a:rPr lang="en-GB" sz="2000"/>
              <a:t>of </a:t>
            </a:r>
            <a:r>
              <a:rPr lang="en-GB" sz="2000">
                <a:solidFill>
                  <a:srgbClr val="FF0000"/>
                </a:solidFill>
              </a:rPr>
              <a:t>objects</a:t>
            </a:r>
            <a:r>
              <a:rPr lang="en-GB" sz="20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88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/>
      <p:bldP spid="14" grpId="0" animBg="1"/>
      <p:bldP spid="9" grpId="0" animBg="1"/>
      <p:bldP spid="16" grpId="0" animBg="1"/>
      <p:bldP spid="17" grpId="0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0338-A331-084B-B133-8CE5D353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table (</a:t>
            </a:r>
            <a:r>
              <a:rPr lang="en-US">
                <a:solidFill>
                  <a:srgbClr val="0000FF"/>
                </a:solidFill>
              </a:rPr>
              <a:t>A−B </a:t>
            </a:r>
            <a:r>
              <a:rPr lang="en-US"/>
              <a:t>)</a:t>
            </a:r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E90F89-886E-BC41-BFAA-8B540E267311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1985009"/>
          <a:ext cx="2952286" cy="1367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050667361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600409043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2324910787"/>
                    </a:ext>
                  </a:extLst>
                </a:gridCol>
              </a:tblGrid>
              <a:tr h="255364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−</a:t>
                      </a: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147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114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4068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9495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0814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6A6B1C-22BA-1C42-A8D8-7641DA87DC7E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2274572"/>
          <a:ext cx="2952286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6132F8-EC7F-FE4B-B992-C57702C5EA4B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3108962"/>
          <a:ext cx="2952286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6BCE6B-C812-6840-AF12-D66348ABD233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2552702"/>
          <a:ext cx="2952286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F5377C-AB8D-AA47-BA8D-8A33ACCA5601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2823211"/>
          <a:ext cx="2952286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difference (</a:t>
            </a:r>
            <a:r>
              <a:rPr lang="en-US">
                <a:solidFill>
                  <a:srgbClr val="0000FF"/>
                </a:solidFill>
              </a:rPr>
              <a:t>A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>
                <a:solidFill>
                  <a:srgbClr val="0000FF"/>
                </a:solidFill>
              </a:rPr>
              <a:t> B </a:t>
            </a:r>
            <a:r>
              <a:rPr lang="en-US"/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49" y="1660139"/>
            <a:ext cx="5829300" cy="945065"/>
          </a:xfrm>
        </p:spPr>
        <p:txBody>
          <a:bodyPr/>
          <a:lstStyle/>
          <a:p>
            <a:pPr marL="0" indent="0">
              <a:buNone/>
            </a:pPr>
            <a:r>
              <a:rPr lang="en-US" sz="1500"/>
              <a:t>Definition:  </a:t>
            </a:r>
          </a:p>
          <a:p>
            <a:pPr marL="0" indent="0">
              <a:buNone/>
            </a:pPr>
            <a:r>
              <a:rPr lang="en-US" sz="1500"/>
              <a:t>Given two sets </a:t>
            </a:r>
            <a:r>
              <a:rPr lang="en-US" sz="1500">
                <a:solidFill>
                  <a:srgbClr val="5658FC"/>
                </a:solidFill>
              </a:rPr>
              <a:t>A</a:t>
            </a:r>
            <a:r>
              <a:rPr lang="en-US" sz="1500"/>
              <a:t> and </a:t>
            </a:r>
            <a:r>
              <a:rPr lang="en-US" sz="1500">
                <a:solidFill>
                  <a:srgbClr val="5658FC"/>
                </a:solidFill>
              </a:rPr>
              <a:t>B</a:t>
            </a:r>
            <a:r>
              <a:rPr lang="en-US" sz="1500"/>
              <a:t>, the symmetric difference, </a:t>
            </a:r>
            <a:r>
              <a:rPr lang="en-US" sz="1500">
                <a:solidFill>
                  <a:srgbClr val="0000FF"/>
                </a:solidFill>
              </a:rPr>
              <a:t>A</a:t>
            </a:r>
            <a:r>
              <a:rPr lang="en-US" sz="1500">
                <a:solidFill>
                  <a:srgbClr val="0000FF"/>
                </a:solidFill>
                <a:sym typeface="Symbol" charset="0"/>
              </a:rPr>
              <a:t>  </a:t>
            </a:r>
            <a:r>
              <a:rPr lang="en-US" sz="1500">
                <a:solidFill>
                  <a:srgbClr val="0000FF"/>
                </a:solidFill>
              </a:rPr>
              <a:t>B,</a:t>
            </a:r>
            <a:r>
              <a:rPr lang="en-US" sz="1500"/>
              <a:t> contains the elements that are in </a:t>
            </a:r>
            <a:r>
              <a:rPr lang="en-US" sz="1500">
                <a:solidFill>
                  <a:srgbClr val="5658FC"/>
                </a:solidFill>
              </a:rPr>
              <a:t>A</a:t>
            </a:r>
            <a:r>
              <a:rPr lang="en-US" sz="1500">
                <a:solidFill>
                  <a:srgbClr val="FF0000"/>
                </a:solidFill>
              </a:rPr>
              <a:t> or in </a:t>
            </a:r>
            <a:r>
              <a:rPr lang="en-US" sz="1500">
                <a:solidFill>
                  <a:srgbClr val="5658FC"/>
                </a:solidFill>
              </a:rPr>
              <a:t>B </a:t>
            </a:r>
            <a:r>
              <a:rPr lang="en-US" sz="1500">
                <a:solidFill>
                  <a:srgbClr val="FF0000"/>
                </a:solidFill>
              </a:rPr>
              <a:t>but not in </a:t>
            </a:r>
            <a:r>
              <a:rPr lang="en-US" sz="1500">
                <a:solidFill>
                  <a:srgbClr val="5658FC"/>
                </a:solidFill>
              </a:rPr>
              <a:t>both.</a:t>
            </a:r>
          </a:p>
          <a:p>
            <a:endParaRPr lang="en-US" sz="180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27A3D58-5706-5A4E-8884-E22CC4DBA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003" y="2942245"/>
            <a:ext cx="3598040" cy="490655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350" kern="0">
                <a:solidFill>
                  <a:srgbClr val="0000FF"/>
                </a:solidFill>
              </a:rPr>
              <a:t>A </a:t>
            </a:r>
            <a:r>
              <a:rPr lang="en-US" sz="1350" kern="0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 sz="1350" kern="0">
                <a:solidFill>
                  <a:srgbClr val="0000FF"/>
                </a:solidFill>
              </a:rPr>
              <a:t> B = { </a:t>
            </a:r>
            <a:r>
              <a:rPr lang="en-US" sz="1350" i="1" kern="0">
                <a:solidFill>
                  <a:srgbClr val="0000FF"/>
                </a:solidFill>
              </a:rPr>
              <a:t>x</a:t>
            </a:r>
            <a:r>
              <a:rPr lang="en-US" sz="1350" kern="0">
                <a:solidFill>
                  <a:srgbClr val="0000FF"/>
                </a:solidFill>
              </a:rPr>
              <a:t> | (</a:t>
            </a:r>
            <a:r>
              <a:rPr lang="en-US" sz="1350" i="1" kern="0">
                <a:solidFill>
                  <a:srgbClr val="0000FF"/>
                </a:solidFill>
              </a:rPr>
              <a:t>x</a:t>
            </a:r>
            <a:r>
              <a:rPr lang="en-US" sz="1350" kern="0">
                <a:solidFill>
                  <a:srgbClr val="0000FF"/>
                </a:solidFill>
              </a:rPr>
              <a:t> </a:t>
            </a:r>
            <a:r>
              <a:rPr lang="en-US" sz="1350" kern="0">
                <a:solidFill>
                  <a:srgbClr val="0000FF"/>
                </a:solidFill>
                <a:sym typeface="Symbol" charset="0"/>
              </a:rPr>
              <a:t> A or </a:t>
            </a:r>
            <a:r>
              <a:rPr lang="en-US" sz="1350" i="1" kern="0">
                <a:solidFill>
                  <a:srgbClr val="0000FF"/>
                </a:solidFill>
              </a:rPr>
              <a:t>x</a:t>
            </a:r>
            <a:r>
              <a:rPr lang="en-US" sz="1350" kern="0">
                <a:solidFill>
                  <a:srgbClr val="0000FF"/>
                </a:solidFill>
              </a:rPr>
              <a:t> </a:t>
            </a:r>
            <a:r>
              <a:rPr lang="en-US" sz="1350" kern="0">
                <a:solidFill>
                  <a:srgbClr val="0000FF"/>
                </a:solidFill>
                <a:sym typeface="Symbol" charset="0"/>
              </a:rPr>
              <a:t> B) and x  </a:t>
            </a:r>
            <a:r>
              <a:rPr lang="en-US" sz="1350" kern="0">
                <a:solidFill>
                  <a:srgbClr val="0000FF"/>
                </a:solidFill>
                <a:cs typeface="Arial" charset="0"/>
              </a:rPr>
              <a:t>A ∩ B</a:t>
            </a:r>
            <a:r>
              <a:rPr lang="en-US" sz="1350" kern="0">
                <a:solidFill>
                  <a:srgbClr val="0000FF"/>
                </a:solidFill>
                <a:sym typeface="Symbol" charset="0"/>
              </a:rPr>
              <a:t>}</a:t>
            </a:r>
          </a:p>
          <a:p>
            <a:pPr algn="just">
              <a:buFontTx/>
              <a:buNone/>
            </a:pPr>
            <a:r>
              <a:rPr lang="en-US" sz="1350" kern="0">
                <a:sym typeface="Symbol" charset="0"/>
              </a:rPr>
              <a:t>	</a:t>
            </a:r>
            <a:endParaRPr lang="en-US" sz="1350" i="1" kern="0">
              <a:solidFill>
                <a:srgbClr val="0000FF"/>
              </a:solidFill>
              <a:sym typeface="Symbo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2A15B-A3E7-554E-AAC3-4616128BC09E}"/>
              </a:ext>
            </a:extLst>
          </p:cNvPr>
          <p:cNvSpPr txBox="1"/>
          <p:nvPr/>
        </p:nvSpPr>
        <p:spPr>
          <a:xfrm>
            <a:off x="3116070" y="3728127"/>
            <a:ext cx="2785506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/>
              <a:t> </a:t>
            </a:r>
            <a:r>
              <a:rPr lang="en-US" sz="1800">
                <a:solidFill>
                  <a:srgbClr val="0000FF"/>
                </a:solidFill>
                <a:sym typeface="Symbol" charset="0"/>
              </a:rPr>
              <a:t>A  B = (A U</a:t>
            </a:r>
            <a:r>
              <a:rPr lang="en-US" sz="1800">
                <a:solidFill>
                  <a:srgbClr val="0000FF"/>
                </a:solidFill>
                <a:cs typeface="Arial" charset="0"/>
              </a:rPr>
              <a:t> B) – (A ∩ B)</a:t>
            </a:r>
            <a:endParaRPr lang="en-US" sz="1800">
              <a:solidFill>
                <a:srgbClr val="0000FF"/>
              </a:solidFill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482D8-6136-754A-A228-5FB3DCE5D0DB}"/>
              </a:ext>
            </a:extLst>
          </p:cNvPr>
          <p:cNvSpPr txBox="1"/>
          <p:nvPr/>
        </p:nvSpPr>
        <p:spPr>
          <a:xfrm>
            <a:off x="1872258" y="253328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631EB-CC51-8A40-91BA-73F9C212818B}"/>
              </a:ext>
            </a:extLst>
          </p:cNvPr>
          <p:cNvSpPr txBox="1"/>
          <p:nvPr/>
        </p:nvSpPr>
        <p:spPr>
          <a:xfrm>
            <a:off x="3712188" y="24553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7A5E7-8803-A240-A888-EB58DA8D5197}"/>
              </a:ext>
            </a:extLst>
          </p:cNvPr>
          <p:cNvSpPr txBox="1"/>
          <p:nvPr/>
        </p:nvSpPr>
        <p:spPr>
          <a:xfrm>
            <a:off x="3509846" y="305041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sym typeface="Symbol" charset="0"/>
              </a:rPr>
              <a:t></a:t>
            </a:r>
            <a:endParaRPr lang="en-GB" sz="1800">
              <a:solidFill>
                <a:srgbClr val="5658F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0C661-0909-2149-BD66-B5BA3F28DE0B}"/>
              </a:ext>
            </a:extLst>
          </p:cNvPr>
          <p:cNvSpPr txBox="1"/>
          <p:nvPr/>
        </p:nvSpPr>
        <p:spPr>
          <a:xfrm>
            <a:off x="5551712" y="3240824"/>
            <a:ext cx="4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solidFill>
                  <a:srgbClr val="5658FC"/>
                </a:solidFill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3920D-A65B-7947-81B5-1E1D08A6E65F}"/>
              </a:ext>
            </a:extLst>
          </p:cNvPr>
          <p:cNvSpPr txBox="1"/>
          <p:nvPr/>
        </p:nvSpPr>
        <p:spPr>
          <a:xfrm>
            <a:off x="7005826" y="2426504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US" sz="1800">
                <a:solidFill>
                  <a:srgbClr val="00B050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  <a:sym typeface="Symbol" charset="0"/>
              </a:rPr>
              <a:t></a:t>
            </a:r>
            <a:r>
              <a:rPr lang="en-US" sz="1800">
                <a:solidFill>
                  <a:srgbClr val="00B050"/>
                </a:solidFill>
              </a:rPr>
              <a:t> </a:t>
            </a:r>
            <a:r>
              <a:rPr lang="en-GB" sz="180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1FA3-0243-5740-88EB-33A118323E2D}"/>
              </a:ext>
            </a:extLst>
          </p:cNvPr>
          <p:cNvSpPr txBox="1"/>
          <p:nvPr/>
        </p:nvSpPr>
        <p:spPr>
          <a:xfrm>
            <a:off x="1829177" y="3939721"/>
            <a:ext cx="1741182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GB" sz="1800"/>
              <a:t>={</a:t>
            </a:r>
            <a:r>
              <a:rPr lang="en-GB" sz="1800">
                <a:solidFill>
                  <a:srgbClr val="5658FC"/>
                </a:solidFill>
              </a:rPr>
              <a:t>2, </a:t>
            </a:r>
            <a:r>
              <a:rPr lang="en-GB" sz="1800">
                <a:solidFill>
                  <a:srgbClr val="FF0000"/>
                </a:solidFill>
              </a:rPr>
              <a:t>3</a:t>
            </a:r>
            <a:r>
              <a:rPr lang="en-GB" sz="1800">
                <a:solidFill>
                  <a:srgbClr val="5658FC"/>
                </a:solidFill>
              </a:rPr>
              <a:t>, </a:t>
            </a:r>
            <a:r>
              <a:rPr lang="en-GB" sz="1800">
                <a:solidFill>
                  <a:srgbClr val="FF0000"/>
                </a:solidFill>
              </a:rPr>
              <a:t>4</a:t>
            </a:r>
            <a:r>
              <a:rPr lang="en-GB" sz="1800">
                <a:solidFill>
                  <a:srgbClr val="5658FC"/>
                </a:solidFill>
              </a:rPr>
              <a:t>, 6, </a:t>
            </a:r>
            <a:r>
              <a:rPr lang="en-GB" sz="1800">
                <a:solidFill>
                  <a:srgbClr val="FF0000"/>
                </a:solidFill>
              </a:rPr>
              <a:t>7</a:t>
            </a:r>
            <a:r>
              <a:rPr lang="en-GB" sz="180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75ABE-2BB9-BB43-914B-5AE846AEDFF5}"/>
              </a:ext>
            </a:extLst>
          </p:cNvPr>
          <p:cNvSpPr txBox="1"/>
          <p:nvPr/>
        </p:nvSpPr>
        <p:spPr>
          <a:xfrm>
            <a:off x="3780089" y="3929690"/>
            <a:ext cx="1728358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B</a:t>
            </a:r>
            <a:r>
              <a:rPr lang="en-GB" sz="1800"/>
              <a:t>={</a:t>
            </a:r>
            <a:r>
              <a:rPr lang="en-GB" sz="1800">
                <a:solidFill>
                  <a:srgbClr val="5658FC"/>
                </a:solidFill>
              </a:rPr>
              <a:t>1, </a:t>
            </a:r>
            <a:r>
              <a:rPr lang="en-GB" sz="1800">
                <a:solidFill>
                  <a:srgbClr val="FF0000"/>
                </a:solidFill>
              </a:rPr>
              <a:t>3</a:t>
            </a:r>
            <a:r>
              <a:rPr lang="en-GB" sz="1800">
                <a:solidFill>
                  <a:srgbClr val="5658FC"/>
                </a:solidFill>
              </a:rPr>
              <a:t>, </a:t>
            </a:r>
            <a:r>
              <a:rPr lang="en-GB" sz="1800">
                <a:solidFill>
                  <a:srgbClr val="FF0000"/>
                </a:solidFill>
              </a:rPr>
              <a:t>4,</a:t>
            </a:r>
            <a:r>
              <a:rPr lang="en-GB" sz="1800">
                <a:solidFill>
                  <a:srgbClr val="5658FC"/>
                </a:solidFill>
              </a:rPr>
              <a:t> 5, </a:t>
            </a:r>
            <a:r>
              <a:rPr lang="en-GB" sz="1800">
                <a:solidFill>
                  <a:srgbClr val="FF0000"/>
                </a:solidFill>
              </a:rPr>
              <a:t>7</a:t>
            </a:r>
            <a:r>
              <a:rPr lang="en-GB" sz="180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67C47-924A-C946-88E0-209B12010943}"/>
              </a:ext>
            </a:extLst>
          </p:cNvPr>
          <p:cNvSpPr/>
          <p:nvPr/>
        </p:nvSpPr>
        <p:spPr>
          <a:xfrm>
            <a:off x="4379385" y="4827084"/>
            <a:ext cx="2060372" cy="369332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none">
            <a:spAutoFit/>
          </a:bodyPr>
          <a:lstStyle/>
          <a:p>
            <a:r>
              <a:rPr lang="en-GB" sz="1800">
                <a:solidFill>
                  <a:srgbClr val="00B050"/>
                </a:solidFill>
              </a:rPr>
              <a:t>A</a:t>
            </a:r>
            <a:r>
              <a:rPr lang="en-US" sz="1800">
                <a:solidFill>
                  <a:srgbClr val="0000FF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  <a:sym typeface="Symbol" charset="0"/>
              </a:rPr>
              <a:t></a:t>
            </a:r>
            <a:r>
              <a:rPr lang="en-US" sz="1800">
                <a:solidFill>
                  <a:srgbClr val="0000FF"/>
                </a:solidFill>
              </a:rPr>
              <a:t> </a:t>
            </a:r>
            <a:r>
              <a:rPr lang="en-GB" sz="1800">
                <a:solidFill>
                  <a:srgbClr val="00B050"/>
                </a:solidFill>
              </a:rPr>
              <a:t>B</a:t>
            </a:r>
            <a:r>
              <a:rPr lang="en-GB" sz="1800"/>
              <a:t>={</a:t>
            </a:r>
            <a:r>
              <a:rPr lang="en-GB" sz="1800">
                <a:solidFill>
                  <a:srgbClr val="5658FC"/>
                </a:solidFill>
              </a:rPr>
              <a:t>1</a:t>
            </a:r>
            <a:r>
              <a:rPr lang="en-GB" sz="1800"/>
              <a:t>, </a:t>
            </a:r>
            <a:r>
              <a:rPr lang="en-GB" sz="1800">
                <a:solidFill>
                  <a:srgbClr val="5658FC"/>
                </a:solidFill>
              </a:rPr>
              <a:t>2,  5,  6</a:t>
            </a:r>
            <a:r>
              <a:rPr lang="en-GB" sz="1800"/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4A7773-72FD-8C48-AD34-FAB762F203B0}"/>
              </a:ext>
            </a:extLst>
          </p:cNvPr>
          <p:cNvCxnSpPr>
            <a:cxnSpLocks/>
          </p:cNvCxnSpPr>
          <p:nvPr/>
        </p:nvCxnSpPr>
        <p:spPr bwMode="auto">
          <a:xfrm flipH="1">
            <a:off x="4862987" y="3857490"/>
            <a:ext cx="1361319" cy="972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8547943-32DE-4D6B-9F18-0043EE1B0D0E}"/>
              </a:ext>
            </a:extLst>
          </p:cNvPr>
          <p:cNvSpPr/>
          <p:nvPr/>
        </p:nvSpPr>
        <p:spPr bwMode="auto">
          <a:xfrm>
            <a:off x="2093119" y="2599628"/>
            <a:ext cx="1180664" cy="12478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000000"/>
                </a:solidFill>
              </a:rPr>
              <a:t> </a:t>
            </a:r>
            <a:r>
              <a:rPr lang="en-GB" sz="1800">
                <a:solidFill>
                  <a:srgbClr val="5658FC"/>
                </a:solidFill>
              </a:rPr>
              <a:t>2</a:t>
            </a:r>
          </a:p>
          <a:p>
            <a:r>
              <a:rPr lang="en-GB" sz="1800">
                <a:solidFill>
                  <a:srgbClr val="5658FC"/>
                </a:solidFill>
              </a:rPr>
              <a:t>  </a:t>
            </a:r>
            <a:r>
              <a:rPr lang="en-GB" sz="1800">
                <a:solidFill>
                  <a:srgbClr val="FF0000"/>
                </a:solidFill>
              </a:rPr>
              <a:t>4</a:t>
            </a:r>
            <a:r>
              <a:rPr lang="en-GB" sz="1800">
                <a:solidFill>
                  <a:srgbClr val="5658FC"/>
                </a:solidFill>
              </a:rPr>
              <a:t>  6  </a:t>
            </a:r>
          </a:p>
          <a:p>
            <a:r>
              <a:rPr lang="en-GB" sz="1800">
                <a:solidFill>
                  <a:srgbClr val="FF0000"/>
                </a:solidFill>
              </a:rPr>
              <a:t> 3   7</a:t>
            </a: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3E2B7AA-DEE6-43A7-8813-97292284DD1B}"/>
              </a:ext>
            </a:extLst>
          </p:cNvPr>
          <p:cNvSpPr/>
          <p:nvPr/>
        </p:nvSpPr>
        <p:spPr bwMode="auto">
          <a:xfrm>
            <a:off x="4091660" y="2643242"/>
            <a:ext cx="1180664" cy="12478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5658FC"/>
                </a:solidFill>
              </a:rPr>
              <a:t> 1</a:t>
            </a:r>
          </a:p>
          <a:p>
            <a:r>
              <a:rPr lang="en-GB" sz="1800">
                <a:solidFill>
                  <a:srgbClr val="5658FC"/>
                </a:solidFill>
              </a:rPr>
              <a:t>  </a:t>
            </a:r>
            <a:r>
              <a:rPr lang="en-GB" sz="1800">
                <a:solidFill>
                  <a:srgbClr val="FF0000"/>
                </a:solidFill>
              </a:rPr>
              <a:t>3</a:t>
            </a:r>
            <a:r>
              <a:rPr lang="en-GB" sz="1800">
                <a:solidFill>
                  <a:srgbClr val="5658FC"/>
                </a:solidFill>
              </a:rPr>
              <a:t>   </a:t>
            </a:r>
            <a:r>
              <a:rPr lang="en-GB" sz="1800">
                <a:solidFill>
                  <a:srgbClr val="FF0000"/>
                </a:solidFill>
              </a:rPr>
              <a:t>4 </a:t>
            </a:r>
            <a:r>
              <a:rPr lang="en-GB" sz="1800">
                <a:solidFill>
                  <a:srgbClr val="5658FC"/>
                </a:solidFill>
              </a:rPr>
              <a:t> </a:t>
            </a:r>
          </a:p>
          <a:p>
            <a:r>
              <a:rPr lang="en-GB" sz="1800">
                <a:solidFill>
                  <a:srgbClr val="5658FC"/>
                </a:solidFill>
              </a:rPr>
              <a:t>  5  </a:t>
            </a:r>
            <a:r>
              <a:rPr lang="en-GB" sz="1800">
                <a:solidFill>
                  <a:srgbClr val="FF0000"/>
                </a:solidFill>
              </a:rPr>
              <a:t>  7</a:t>
            </a:r>
            <a:r>
              <a:rPr lang="en-GB" sz="1800">
                <a:solidFill>
                  <a:srgbClr val="5658FC"/>
                </a:solidFill>
              </a:rPr>
              <a:t>     </a:t>
            </a: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713B7-7596-4E72-92B5-97E7B5693889}"/>
              </a:ext>
            </a:extLst>
          </p:cNvPr>
          <p:cNvSpPr/>
          <p:nvPr/>
        </p:nvSpPr>
        <p:spPr bwMode="auto">
          <a:xfrm>
            <a:off x="5955475" y="2727981"/>
            <a:ext cx="1359348" cy="12478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>
                <a:solidFill>
                  <a:srgbClr val="5658FC"/>
                </a:solidFill>
              </a:rPr>
              <a:t> 1   2</a:t>
            </a:r>
          </a:p>
          <a:p>
            <a:r>
              <a:rPr lang="en-GB" sz="1800">
                <a:solidFill>
                  <a:srgbClr val="5658FC"/>
                </a:solidFill>
              </a:rPr>
              <a:t>   6   5</a:t>
            </a:r>
          </a:p>
        </p:txBody>
      </p:sp>
    </p:spTree>
    <p:extLst>
      <p:ext uri="{BB962C8B-B14F-4D97-AF65-F5344CB8AC3E}">
        <p14:creationId xmlns:p14="http://schemas.microsoft.com/office/powerpoint/2010/main" val="29679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0338-A331-084B-B133-8CE5D353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table (</a:t>
            </a:r>
            <a:r>
              <a:rPr lang="en-US">
                <a:solidFill>
                  <a:srgbClr val="0000FF"/>
                </a:solidFill>
              </a:rPr>
              <a:t>A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>
                <a:solidFill>
                  <a:srgbClr val="0000FF"/>
                </a:solidFill>
              </a:rPr>
              <a:t> B </a:t>
            </a:r>
            <a:r>
              <a:rPr lang="en-US"/>
              <a:t>)</a:t>
            </a:r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E90F89-886E-BC41-BFAA-8B540E267311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1985009"/>
          <a:ext cx="2952286" cy="1367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050667361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600409043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2324910787"/>
                    </a:ext>
                  </a:extLst>
                </a:gridCol>
              </a:tblGrid>
              <a:tr h="255364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sym typeface="Symbol" charset="0"/>
                        </a:rPr>
                        <a:t></a:t>
                      </a: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 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147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114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4068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9495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solidFill>
                          <a:srgbClr val="5658FC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0814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6A6B1C-22BA-1C42-A8D8-7641DA87DC7E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2274572"/>
          <a:ext cx="2952286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6132F8-EC7F-FE4B-B992-C57702C5EA4B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3108962"/>
          <a:ext cx="2952286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6BCE6B-C812-6840-AF12-D66348ABD233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2552702"/>
          <a:ext cx="2952286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F5377C-AB8D-AA47-BA8D-8A33ACCA5601}"/>
              </a:ext>
            </a:extLst>
          </p:cNvPr>
          <p:cNvGraphicFramePr>
            <a:graphicFrameLocks noGrp="1"/>
          </p:cNvGraphicFramePr>
          <p:nvPr/>
        </p:nvGraphicFramePr>
        <p:xfrm>
          <a:off x="2849135" y="2823211"/>
          <a:ext cx="2952286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31784390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3515522180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985155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3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8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86AC1EC-68B7-F849-A4CE-68C3E4668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926" y="1831588"/>
            <a:ext cx="4738310" cy="42235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0" algn="ctr">
              <a:buNone/>
            </a:pPr>
            <a:r>
              <a:rPr lang="en-US" sz="1350" kern="0">
                <a:sym typeface="Symbol" charset="0"/>
              </a:rPr>
              <a:t>A={1, 2, </a:t>
            </a:r>
            <a:r>
              <a:rPr lang="en-US" sz="1350" kern="0">
                <a:solidFill>
                  <a:srgbClr val="FF0000"/>
                </a:solidFill>
                <a:sym typeface="Symbol" charset="0"/>
              </a:rPr>
              <a:t>3</a:t>
            </a:r>
            <a:r>
              <a:rPr lang="en-US" sz="1350" kern="0">
                <a:sym typeface="Symbol" charset="0"/>
              </a:rPr>
              <a:t>}              and                 B = {</a:t>
            </a:r>
            <a:r>
              <a:rPr lang="en-US" sz="1350" kern="0">
                <a:solidFill>
                  <a:srgbClr val="FF0000"/>
                </a:solidFill>
                <a:sym typeface="Symbol" charset="0"/>
              </a:rPr>
              <a:t>3</a:t>
            </a:r>
            <a:r>
              <a:rPr lang="en-US" sz="1350" kern="0">
                <a:sym typeface="Symbol" charset="0"/>
              </a:rPr>
              <a:t>, 4, 5}   </a:t>
            </a:r>
            <a:endParaRPr lang="en-US" sz="1350" kern="0"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B92779-523E-CB44-B94C-E0DCDD27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076" y="3165553"/>
            <a:ext cx="2288639" cy="42235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0" algn="ctr">
              <a:buNone/>
            </a:pPr>
            <a:r>
              <a:rPr lang="en-US" sz="1350" kern="0">
                <a:sym typeface="Symbol" charset="0"/>
              </a:rPr>
              <a:t>A </a:t>
            </a:r>
            <a:r>
              <a:rPr lang="en-US" sz="1350">
                <a:solidFill>
                  <a:srgbClr val="0000FF"/>
                </a:solidFill>
              </a:rPr>
              <a:t>∩ </a:t>
            </a:r>
            <a:r>
              <a:rPr lang="en-US" sz="1350" kern="0">
                <a:sym typeface="Symbol" charset="0"/>
              </a:rPr>
              <a:t>B=  {</a:t>
            </a:r>
            <a:r>
              <a:rPr lang="en-US" sz="1350" kern="0">
                <a:solidFill>
                  <a:srgbClr val="FF0000"/>
                </a:solidFill>
                <a:sym typeface="Symbol" charset="0"/>
              </a:rPr>
              <a:t>3</a:t>
            </a:r>
            <a:r>
              <a:rPr lang="en-US" sz="1350" kern="0">
                <a:sym typeface="Symbol" charset="0"/>
              </a:rPr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C0918AB-52DC-EB4B-9448-0773515B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075" y="2435287"/>
            <a:ext cx="2337616" cy="42235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0" algn="ctr">
              <a:buNone/>
            </a:pPr>
            <a:r>
              <a:rPr lang="en-US" sz="1350" kern="0">
                <a:sym typeface="Wingdings" pitchFamily="2" charset="2"/>
              </a:rPr>
              <a:t> </a:t>
            </a:r>
            <a:r>
              <a:rPr lang="en-US" sz="1350" kern="0">
                <a:sym typeface="Symbol" charset="0"/>
              </a:rPr>
              <a:t>A </a:t>
            </a:r>
            <a:r>
              <a:rPr lang="en-US" sz="1350" kern="0">
                <a:solidFill>
                  <a:srgbClr val="5658FC"/>
                </a:solidFill>
                <a:sym typeface="Symbol" charset="0"/>
              </a:rPr>
              <a:t>U</a:t>
            </a:r>
            <a:r>
              <a:rPr lang="en-US" sz="1350" kern="0">
                <a:sym typeface="Symbol" charset="0"/>
              </a:rPr>
              <a:t> B=  {1, 2, </a:t>
            </a:r>
            <a:r>
              <a:rPr lang="en-US" sz="1350" kern="0">
                <a:solidFill>
                  <a:srgbClr val="FF0000"/>
                </a:solidFill>
                <a:sym typeface="Symbol" charset="0"/>
              </a:rPr>
              <a:t>3</a:t>
            </a:r>
            <a:r>
              <a:rPr lang="en-US" sz="1350" kern="0">
                <a:sym typeface="Symbol" charset="0"/>
              </a:rPr>
              <a:t>, 4, 5}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DD097-DD8E-F344-8546-0F8B88C074EB}"/>
              </a:ext>
            </a:extLst>
          </p:cNvPr>
          <p:cNvSpPr/>
          <p:nvPr/>
        </p:nvSpPr>
        <p:spPr>
          <a:xfrm>
            <a:off x="3693844" y="4011369"/>
            <a:ext cx="2237671" cy="369332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800"/>
              <a:t>A</a:t>
            </a:r>
            <a:r>
              <a:rPr lang="en-US" sz="1800">
                <a:solidFill>
                  <a:srgbClr val="5658FC"/>
                </a:solidFill>
                <a:sym typeface="Symbol" charset="0"/>
              </a:rPr>
              <a:t>−</a:t>
            </a:r>
            <a:r>
              <a:rPr lang="en-GB" sz="1800"/>
              <a:t>B={1, 2}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9DF9-601B-B446-9D27-537C962295EB}"/>
              </a:ext>
            </a:extLst>
          </p:cNvPr>
          <p:cNvSpPr/>
          <p:nvPr/>
        </p:nvSpPr>
        <p:spPr>
          <a:xfrm>
            <a:off x="3631076" y="4669292"/>
            <a:ext cx="2237671" cy="369332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800"/>
              <a:t>A</a:t>
            </a:r>
            <a:r>
              <a:rPr lang="en-US" sz="1800">
                <a:solidFill>
                  <a:srgbClr val="5658FC"/>
                </a:solidFill>
              </a:rPr>
              <a:t> </a:t>
            </a:r>
            <a:r>
              <a:rPr lang="en-US" sz="1800">
                <a:solidFill>
                  <a:srgbClr val="5658FC"/>
                </a:solidFill>
                <a:sym typeface="Symbol" charset="0"/>
              </a:rPr>
              <a:t></a:t>
            </a:r>
            <a:r>
              <a:rPr lang="en-US" sz="1800">
                <a:solidFill>
                  <a:srgbClr val="5658FC"/>
                </a:solidFill>
              </a:rPr>
              <a:t> </a:t>
            </a:r>
            <a:r>
              <a:rPr lang="en-GB" sz="1800"/>
              <a:t>B={1, 2,  4,  5}</a:t>
            </a:r>
          </a:p>
        </p:txBody>
      </p:sp>
    </p:spTree>
    <p:extLst>
      <p:ext uri="{BB962C8B-B14F-4D97-AF65-F5344CB8AC3E}">
        <p14:creationId xmlns:p14="http://schemas.microsoft.com/office/powerpoint/2010/main" val="27578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0338-A331-084B-B133-8CE5D353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table (</a:t>
            </a:r>
            <a:r>
              <a:rPr lang="en-US">
                <a:solidFill>
                  <a:srgbClr val="0000FF"/>
                </a:solidFill>
              </a:rPr>
              <a:t>A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>
                <a:solidFill>
                  <a:srgbClr val="0000FF"/>
                </a:solidFill>
              </a:rPr>
              <a:t> B </a:t>
            </a:r>
            <a:r>
              <a:rPr lang="en-US"/>
              <a:t>)</a:t>
            </a: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0556B0-D0D4-8447-A74C-E873F754230D}"/>
              </a:ext>
            </a:extLst>
          </p:cNvPr>
          <p:cNvGraphicFramePr>
            <a:graphicFrameLocks noGrp="1"/>
          </p:cNvGraphicFramePr>
          <p:nvPr/>
        </p:nvGraphicFramePr>
        <p:xfrm>
          <a:off x="3058221" y="1993373"/>
          <a:ext cx="2952286" cy="1367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83">
                  <a:extLst>
                    <a:ext uri="{9D8B030D-6E8A-4147-A177-3AD203B41FA5}">
                      <a16:colId xmlns:a16="http://schemas.microsoft.com/office/drawing/2014/main" val="1050667361"/>
                    </a:ext>
                  </a:extLst>
                </a:gridCol>
                <a:gridCol w="816149">
                  <a:extLst>
                    <a:ext uri="{9D8B030D-6E8A-4147-A177-3AD203B41FA5}">
                      <a16:colId xmlns:a16="http://schemas.microsoft.com/office/drawing/2014/main" val="600409043"/>
                    </a:ext>
                  </a:extLst>
                </a:gridCol>
                <a:gridCol w="1688454">
                  <a:extLst>
                    <a:ext uri="{9D8B030D-6E8A-4147-A177-3AD203B41FA5}">
                      <a16:colId xmlns:a16="http://schemas.microsoft.com/office/drawing/2014/main" val="2324910787"/>
                    </a:ext>
                  </a:extLst>
                </a:gridCol>
              </a:tblGrid>
              <a:tr h="255364"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sym typeface="Symbol" charset="0"/>
                        </a:rPr>
                        <a:t></a:t>
                      </a:r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147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114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4068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9495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58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08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12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235BF2-D161-F445-8ABB-DEE601C5F580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905000"/>
          <a:ext cx="4572000" cy="139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99341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847981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1098323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0634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13306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334979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 U B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 ∩ B</a:t>
                      </a:r>
                      <a:endParaRPr lang="en-GB" sz="100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A−B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sym typeface="Symbol" charset="0"/>
                        </a:rPr>
                        <a:t> B</a:t>
                      </a:r>
                      <a:endParaRPr lang="en-GB" sz="100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8933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1853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144048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47700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00300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C885BC-67A3-C343-8B1C-B953FFF7C5C1}"/>
              </a:ext>
            </a:extLst>
          </p:cNvPr>
          <p:cNvGraphicFramePr>
            <a:graphicFrameLocks noGrp="1"/>
          </p:cNvGraphicFramePr>
          <p:nvPr/>
        </p:nvGraphicFramePr>
        <p:xfrm>
          <a:off x="3814762" y="2185988"/>
          <a:ext cx="757238" cy="1113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238">
                  <a:extLst>
                    <a:ext uri="{9D8B030D-6E8A-4147-A177-3AD203B41FA5}">
                      <a16:colId xmlns:a16="http://schemas.microsoft.com/office/drawing/2014/main" val="2301214380"/>
                    </a:ext>
                  </a:extLst>
                </a:gridCol>
              </a:tblGrid>
              <a:tr h="278368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41491" marB="4149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03450"/>
                  </a:ext>
                </a:extLst>
              </a:tr>
              <a:tr h="278368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41491" marB="4149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4316"/>
                  </a:ext>
                </a:extLst>
              </a:tr>
              <a:tr h="278368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41491" marB="4149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67383"/>
                  </a:ext>
                </a:extLst>
              </a:tr>
              <a:tr h="278368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41491" marB="4149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3050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9EA916-6695-EA4C-A469-C33B6B8B0E30}"/>
              </a:ext>
            </a:extLst>
          </p:cNvPr>
          <p:cNvGraphicFramePr>
            <a:graphicFrameLocks noGrp="1"/>
          </p:cNvGraphicFramePr>
          <p:nvPr/>
        </p:nvGraphicFramePr>
        <p:xfrm>
          <a:off x="4593032" y="2185988"/>
          <a:ext cx="76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1368098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844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685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38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354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62FF01-2D19-0847-8D9B-BA48AFEE838D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205990"/>
          <a:ext cx="772516" cy="109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516">
                  <a:extLst>
                    <a:ext uri="{9D8B030D-6E8A-4147-A177-3AD203B41FA5}">
                      <a16:colId xmlns:a16="http://schemas.microsoft.com/office/drawing/2014/main" val="2578073271"/>
                    </a:ext>
                  </a:extLst>
                </a:gridCol>
              </a:tblGrid>
              <a:tr h="273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43110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01842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5200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675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315D43-A556-BB43-908F-F042ABC1F63E}"/>
              </a:ext>
            </a:extLst>
          </p:cNvPr>
          <p:cNvGraphicFramePr>
            <a:graphicFrameLocks noGrp="1"/>
          </p:cNvGraphicFramePr>
          <p:nvPr/>
        </p:nvGraphicFramePr>
        <p:xfrm>
          <a:off x="6106516" y="2205990"/>
          <a:ext cx="76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89659337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345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44282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0086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rgbClr val="5658FC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6588-D7AA-AF4E-B0A7-5E9F84F7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C75C8-1CD4-724C-B4C1-CAECF701C6F1}"/>
              </a:ext>
            </a:extLst>
          </p:cNvPr>
          <p:cNvSpPr txBox="1"/>
          <p:nvPr/>
        </p:nvSpPr>
        <p:spPr>
          <a:xfrm>
            <a:off x="1519354" y="1894856"/>
            <a:ext cx="637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Given two sets A and B,  by using the membership table show that:</a:t>
            </a:r>
          </a:p>
          <a:p>
            <a:pPr algn="ctr"/>
            <a:r>
              <a:rPr lang="en-US" sz="1800" dirty="0">
                <a:solidFill>
                  <a:srgbClr val="0000FF"/>
                </a:solidFill>
              </a:rPr>
              <a:t>A ∩ B= B−(B−A)</a:t>
            </a:r>
            <a:endParaRPr lang="en-GB" sz="1800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F2FE9E84-D652-AD46-B8D1-26326021C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5321" y="2803001"/>
          <a:ext cx="2596463" cy="1314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92500" imgH="1155700" progId="Excel.Sheet.8">
                  <p:embed/>
                </p:oleObj>
              </mc:Choice>
              <mc:Fallback>
                <p:oleObj name="Worksheet" r:id="rId2" imgW="3492500" imgH="1155700" progId="Excel.Sheet.8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F2FE9E84-D652-AD46-B8D1-26326021C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321" y="2803001"/>
                        <a:ext cx="2596463" cy="1314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53F78E0-C877-4541-B8E8-65E5E2AB4152}"/>
              </a:ext>
            </a:extLst>
          </p:cNvPr>
          <p:cNvSpPr/>
          <p:nvPr/>
        </p:nvSpPr>
        <p:spPr>
          <a:xfrm>
            <a:off x="1707764" y="4684631"/>
            <a:ext cx="6080693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cs typeface="Arial" charset="0"/>
              </a:rPr>
              <a:t>Because the two indicated columns have the same values, the two expressions are identical</a:t>
            </a:r>
          </a:p>
        </p:txBody>
      </p:sp>
    </p:spTree>
    <p:extLst>
      <p:ext uri="{BB962C8B-B14F-4D97-AF65-F5344CB8AC3E}">
        <p14:creationId xmlns:p14="http://schemas.microsoft.com/office/powerpoint/2010/main" val="266238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2167-8E88-4F44-8248-4DA98438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531F-7184-974D-90C3-42FF861B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126274"/>
            <a:ext cx="7772400" cy="1773043"/>
          </a:xfrm>
          <a:ln>
            <a:solidFill>
              <a:srgbClr val="5658FC"/>
            </a:solidFill>
          </a:ln>
        </p:spPr>
        <p:txBody>
          <a:bodyPr/>
          <a:lstStyle/>
          <a:p>
            <a:r>
              <a:rPr lang="en-GB" sz="2800" dirty="0"/>
              <a:t>Notion of the universal set. </a:t>
            </a:r>
          </a:p>
          <a:p>
            <a:r>
              <a:rPr lang="en-GB" sz="2800" dirty="0"/>
              <a:t>The complement of a set.</a:t>
            </a:r>
          </a:p>
          <a:p>
            <a:r>
              <a:rPr lang="en-GB" sz="2800" dirty="0"/>
              <a:t>Set representation using Venn diagrams.</a:t>
            </a:r>
          </a:p>
        </p:txBody>
      </p:sp>
    </p:spTree>
    <p:extLst>
      <p:ext uri="{BB962C8B-B14F-4D97-AF65-F5344CB8AC3E}">
        <p14:creationId xmlns:p14="http://schemas.microsoft.com/office/powerpoint/2010/main" val="384937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7D5F-462F-544B-8D07-51A0F09D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Universal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53C0-7B96-6B43-9091-598EA0EE38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799" y="1267639"/>
            <a:ext cx="7772400" cy="851094"/>
          </a:xfrm>
          <a:ln>
            <a:solidFill>
              <a:srgbClr val="5658FC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2400"/>
              <a:t>A universal set is a set that contains everything. We note the universal set with the letter </a:t>
            </a:r>
            <a:r>
              <a:rPr lang="en-GB" sz="2400" b="1" i="1">
                <a:solidFill>
                  <a:srgbClr val="FF0000"/>
                </a:solidFill>
              </a:rPr>
              <a:t>U</a:t>
            </a:r>
            <a:r>
              <a:rPr lang="en-GB" sz="2400" b="1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11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Set notation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DE95FB9-590F-9A44-A216-767321467D3C}"/>
              </a:ext>
            </a:extLst>
          </p:cNvPr>
          <p:cNvSpPr/>
          <p:nvPr/>
        </p:nvSpPr>
        <p:spPr bwMode="auto">
          <a:xfrm>
            <a:off x="342032" y="1879791"/>
            <a:ext cx="995547" cy="14756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>
                <a:ln>
                  <a:noFill/>
                </a:ln>
                <a:solidFill>
                  <a:srgbClr val="5658FC"/>
                </a:solidFill>
                <a:effectLst/>
                <a:latin typeface="Times" charset="0"/>
                <a:ea typeface="ＭＳ Ｐゴシック" charset="0"/>
              </a:rPr>
              <a:t>2    4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   8</a:t>
            </a:r>
            <a:endParaRPr kumimoji="0" lang="en-GB" sz="2000" b="0" i="0" u="none" strike="noStrike" cap="none" normalizeH="0" baseline="0">
              <a:ln>
                <a:noFill/>
              </a:ln>
              <a:solidFill>
                <a:srgbClr val="5658FC"/>
              </a:solidFill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66A9D-AED2-B646-A515-E02D6BA6DF46}"/>
              </a:ext>
            </a:extLst>
          </p:cNvPr>
          <p:cNvSpPr/>
          <p:nvPr/>
        </p:nvSpPr>
        <p:spPr bwMode="auto">
          <a:xfrm>
            <a:off x="2869180" y="1879791"/>
            <a:ext cx="987259" cy="150689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a    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i    o    u   </a:t>
            </a:r>
            <a:r>
              <a:rPr lang="en-GB">
                <a:solidFill>
                  <a:srgbClr val="5658FC"/>
                </a:solidFill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DD15-C93A-7A4C-8AE4-629339CAAE7F}"/>
              </a:ext>
            </a:extLst>
          </p:cNvPr>
          <p:cNvSpPr txBox="1"/>
          <p:nvPr/>
        </p:nvSpPr>
        <p:spPr>
          <a:xfrm>
            <a:off x="162698" y="1265182"/>
            <a:ext cx="1689886" cy="52322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/>
              <a:t>Set of positive even </a:t>
            </a:r>
          </a:p>
          <a:p>
            <a:r>
              <a:rPr lang="en-GB" sz="1400"/>
              <a:t>integers less than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6645E-6365-F54A-9EA0-DE7196710693}"/>
              </a:ext>
            </a:extLst>
          </p:cNvPr>
          <p:cNvSpPr txBox="1"/>
          <p:nvPr/>
        </p:nvSpPr>
        <p:spPr>
          <a:xfrm>
            <a:off x="2669724" y="1265182"/>
            <a:ext cx="1656223" cy="52322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/>
              <a:t>Set of vowels in the </a:t>
            </a:r>
          </a:p>
          <a:p>
            <a:r>
              <a:rPr lang="en-GB" sz="1400"/>
              <a:t>English alphabet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EB299-3B3C-C344-BA41-B266BD9694E3}"/>
              </a:ext>
            </a:extLst>
          </p:cNvPr>
          <p:cNvSpPr txBox="1"/>
          <p:nvPr/>
        </p:nvSpPr>
        <p:spPr>
          <a:xfrm>
            <a:off x="162698" y="3824401"/>
            <a:ext cx="1686680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E={</a:t>
            </a:r>
            <a:r>
              <a:rPr lang="en-GB">
                <a:solidFill>
                  <a:srgbClr val="5658FC"/>
                </a:solidFill>
              </a:rPr>
              <a:t>2,4,6,8</a:t>
            </a:r>
            <a:r>
              <a:rPr lang="en-GB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0EAE-7C42-9645-8B42-522EF002B891}"/>
              </a:ext>
            </a:extLst>
          </p:cNvPr>
          <p:cNvSpPr txBox="1"/>
          <p:nvPr/>
        </p:nvSpPr>
        <p:spPr>
          <a:xfrm>
            <a:off x="2459730" y="3848420"/>
            <a:ext cx="1866217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V={</a:t>
            </a:r>
            <a:r>
              <a:rPr lang="en-GB" err="1">
                <a:solidFill>
                  <a:srgbClr val="5658FC"/>
                </a:solidFill>
              </a:rPr>
              <a:t>a,e,i,o,u</a:t>
            </a:r>
            <a:r>
              <a:rPr lang="en-GB"/>
              <a:t>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9FAC6-0EED-9B45-AEFF-2928367D6655}"/>
              </a:ext>
            </a:extLst>
          </p:cNvPr>
          <p:cNvSpPr/>
          <p:nvPr/>
        </p:nvSpPr>
        <p:spPr bwMode="auto">
          <a:xfrm>
            <a:off x="6282384" y="1879791"/>
            <a:ext cx="925551" cy="15529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9E96B-7A70-0448-A12F-6824851E725C}"/>
              </a:ext>
            </a:extLst>
          </p:cNvPr>
          <p:cNvSpPr txBox="1"/>
          <p:nvPr/>
        </p:nvSpPr>
        <p:spPr>
          <a:xfrm>
            <a:off x="6200659" y="1411895"/>
            <a:ext cx="952505" cy="307777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/>
              <a:t>Empty 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15913-3103-0D4F-9687-0055F7BCBE5F}"/>
              </a:ext>
            </a:extLst>
          </p:cNvPr>
          <p:cNvSpPr txBox="1"/>
          <p:nvPr/>
        </p:nvSpPr>
        <p:spPr>
          <a:xfrm>
            <a:off x="5287809" y="193423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/>
              <a:t>Empty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D5056-75D2-824B-B9DF-F094B7C29D3A}"/>
              </a:ext>
            </a:extLst>
          </p:cNvPr>
          <p:cNvSpPr txBox="1"/>
          <p:nvPr/>
        </p:nvSpPr>
        <p:spPr>
          <a:xfrm>
            <a:off x="69122" y="196410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B7DBE-D1F4-034F-959A-19F6BB4468DA}"/>
              </a:ext>
            </a:extLst>
          </p:cNvPr>
          <p:cNvSpPr txBox="1"/>
          <p:nvPr/>
        </p:nvSpPr>
        <p:spPr>
          <a:xfrm>
            <a:off x="2599328" y="187985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6FF57-E919-694A-B6C8-7C1FD55C821C}"/>
              </a:ext>
            </a:extLst>
          </p:cNvPr>
          <p:cNvSpPr txBox="1"/>
          <p:nvPr/>
        </p:nvSpPr>
        <p:spPr>
          <a:xfrm>
            <a:off x="5917456" y="3940753"/>
            <a:ext cx="1835392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/>
              <a:t>Empty Set=</a:t>
            </a:r>
            <a:r>
              <a:rPr lang="en-GB" sz="1800">
                <a:solidFill>
                  <a:srgbClr val="5658FC"/>
                </a:solidFill>
              </a:rPr>
              <a:t>{}</a:t>
            </a:r>
            <a:r>
              <a:rPr lang="en-GB" sz="1800"/>
              <a:t>=</a:t>
            </a:r>
            <a:r>
              <a:rPr lang="en-GB" sz="1800">
                <a:solidFill>
                  <a:srgbClr val="5658FC"/>
                </a:solidFill>
              </a:rPr>
              <a:t>∅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5A1071-E414-7047-93E1-DC2D0EB3E784}"/>
              </a:ext>
            </a:extLst>
          </p:cNvPr>
          <p:cNvCxnSpPr>
            <a:stCxn id="2" idx="4"/>
          </p:cNvCxnSpPr>
          <p:nvPr/>
        </p:nvCxnSpPr>
        <p:spPr bwMode="auto">
          <a:xfrm flipH="1">
            <a:off x="839805" y="3355465"/>
            <a:ext cx="1" cy="468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D60F85-AA4A-014B-935C-6D20FF4C5326}"/>
              </a:ext>
            </a:extLst>
          </p:cNvPr>
          <p:cNvCxnSpPr>
            <a:cxnSpLocks/>
            <a:stCxn id="6" idx="4"/>
          </p:cNvCxnSpPr>
          <p:nvPr/>
        </p:nvCxnSpPr>
        <p:spPr bwMode="auto">
          <a:xfrm>
            <a:off x="3362810" y="3386689"/>
            <a:ext cx="0" cy="437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9ECAFF-ADCC-D042-BD04-656D551B1155}"/>
              </a:ext>
            </a:extLst>
          </p:cNvPr>
          <p:cNvCxnSpPr>
            <a:stCxn id="9" idx="4"/>
          </p:cNvCxnSpPr>
          <p:nvPr/>
        </p:nvCxnSpPr>
        <p:spPr bwMode="auto">
          <a:xfrm flipH="1">
            <a:off x="6745159" y="3432778"/>
            <a:ext cx="1" cy="584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27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5" grpId="0" animBg="1"/>
      <p:bldP spid="10" grpId="0" animBg="1"/>
      <p:bldP spid="8" grpId="0" animBg="1"/>
      <p:bldP spid="12" grpId="0" animBg="1"/>
      <p:bldP spid="9" grpId="0" animBg="1"/>
      <p:bldP spid="16" grpId="0" animBg="1"/>
      <p:bldP spid="17" grpId="0"/>
      <p:bldP spid="21" grpId="0"/>
      <p:bldP spid="23" grpId="0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8653-B8FE-F34F-B956-D8887159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Venn diagrams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A353AA-C9B9-4ED4-B485-7AD2C54B5B2C}"/>
              </a:ext>
            </a:extLst>
          </p:cNvPr>
          <p:cNvSpPr txBox="1">
            <a:spLocks/>
          </p:cNvSpPr>
          <p:nvPr/>
        </p:nvSpPr>
        <p:spPr bwMode="auto">
          <a:xfrm>
            <a:off x="635618" y="1003610"/>
            <a:ext cx="7772400" cy="1137425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sz="2400"/>
              <a:t>A </a:t>
            </a:r>
            <a:r>
              <a:rPr lang="en-GB" sz="2400" b="1"/>
              <a:t>Venn diagram </a:t>
            </a:r>
            <a:r>
              <a:rPr lang="en-GB" sz="2400"/>
              <a:t>is used to visualise the possible relations among a collection of sets.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2FA885-65C2-2142-86BE-BC0237CA1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62" y="3178098"/>
            <a:ext cx="5682009" cy="276550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7EE25E-4826-F44E-A1AB-987DFACB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645" y="3323064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4860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219200" y="2133600"/>
            <a:ext cx="5293818" cy="381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00615" y="2133600"/>
            <a:ext cx="6198682" cy="381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Venn diagram    A </a:t>
            </a:r>
            <a:r>
              <a:rPr lang="en-US">
                <a:solidFill>
                  <a:srgbClr val="0000FF"/>
                </a:solidFill>
                <a:latin typeface="Calibri" charset="0"/>
                <a:ea typeface="ＭＳ Ｐゴシック" charset="0"/>
                <a:sym typeface="Symbol" charset="0"/>
              </a:rPr>
              <a:t> </a:t>
            </a:r>
            <a:r>
              <a:rPr lang="en-US"/>
              <a:t>U 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513018" y="22860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286000" y="2743200"/>
            <a:ext cx="2741613" cy="274161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505200" y="5029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286000" y="2743200"/>
            <a:ext cx="2741613" cy="2741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19200" y="1030607"/>
            <a:ext cx="6851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 is called the universal set and it contains everything.</a:t>
            </a:r>
          </a:p>
          <a:p>
            <a:r>
              <a:rPr lang="en-US"/>
              <a:t>A </a:t>
            </a:r>
            <a:r>
              <a:rPr lang="en-US">
                <a:solidFill>
                  <a:srgbClr val="0000FF"/>
                </a:solidFill>
                <a:latin typeface="Calibri" charset="0"/>
                <a:sym typeface="Symbol" charset="0"/>
              </a:rPr>
              <a:t> </a:t>
            </a:r>
            <a:r>
              <a:rPr lang="en-US"/>
              <a:t>U  (A is in red). </a:t>
            </a:r>
          </a:p>
        </p:txBody>
      </p:sp>
    </p:spTree>
    <p:extLst>
      <p:ext uri="{BB962C8B-B14F-4D97-AF65-F5344CB8AC3E}">
        <p14:creationId xmlns:p14="http://schemas.microsoft.com/office/powerpoint/2010/main" val="55472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1357-0274-FF4D-B871-9BE8DFCC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Complement of 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0AD7-247F-3E45-BA46-898E9BC899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0914" y="1058631"/>
            <a:ext cx="7772400" cy="1060102"/>
          </a:xfrm>
        </p:spPr>
        <p:txBody>
          <a:bodyPr/>
          <a:lstStyle/>
          <a:p>
            <a:pPr marL="0" indent="0">
              <a:buNone/>
            </a:pPr>
            <a:r>
              <a:rPr lang="en-GB" sz="2800"/>
              <a:t>The complement of  a set </a:t>
            </a:r>
            <a:r>
              <a:rPr lang="en-GB" sz="2800">
                <a:solidFill>
                  <a:srgbClr val="FF0000"/>
                </a:solidFill>
              </a:rPr>
              <a:t>A</a:t>
            </a:r>
            <a:r>
              <a:rPr lang="en-GB" sz="2800"/>
              <a:t> , </a:t>
            </a:r>
            <a:r>
              <a:rPr lang="en-GB" sz="2800">
                <a:solidFill>
                  <a:srgbClr val="FF0000"/>
                </a:solidFill>
              </a:rPr>
              <a:t>Ā</a:t>
            </a:r>
            <a:r>
              <a:rPr lang="en-GB" sz="2800"/>
              <a:t>, contains all the elements in the universal set </a:t>
            </a:r>
            <a:r>
              <a:rPr lang="en-GB" sz="2800" b="1" i="1">
                <a:solidFill>
                  <a:srgbClr val="FF0000"/>
                </a:solidFill>
              </a:rPr>
              <a:t>U </a:t>
            </a:r>
            <a:r>
              <a:rPr lang="en-GB" sz="2800"/>
              <a:t> but not in </a:t>
            </a:r>
            <a:r>
              <a:rPr lang="en-GB" sz="2800">
                <a:solidFill>
                  <a:srgbClr val="FF0000"/>
                </a:solidFill>
              </a:rPr>
              <a:t>A</a:t>
            </a:r>
            <a:r>
              <a:rPr lang="en-GB" sz="280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8D4C82-42C8-494E-BC4A-5FD5EF36C5B3}"/>
              </a:ext>
            </a:extLst>
          </p:cNvPr>
          <p:cNvSpPr txBox="1">
            <a:spLocks/>
          </p:cNvSpPr>
          <p:nvPr/>
        </p:nvSpPr>
        <p:spPr bwMode="auto">
          <a:xfrm>
            <a:off x="878585" y="2804811"/>
            <a:ext cx="7772400" cy="67437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rgbClr val="FF0000"/>
                </a:solidFill>
              </a:rPr>
              <a:t>Ā</a:t>
            </a:r>
            <a:r>
              <a:rPr lang="en-GB" kern="0">
                <a:solidFill>
                  <a:srgbClr val="FF0000"/>
                </a:solidFill>
              </a:rPr>
              <a:t> = U−A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59756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0DF0-8B43-014D-8806-A32E2679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05DD6-C10F-E54D-AA1C-B98275339949}"/>
              </a:ext>
            </a:extLst>
          </p:cNvPr>
          <p:cNvSpPr txBox="1"/>
          <p:nvPr/>
        </p:nvSpPr>
        <p:spPr>
          <a:xfrm>
            <a:off x="972344" y="1538868"/>
            <a:ext cx="3677715" cy="430887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/>
              <a:t>U={1, </a:t>
            </a:r>
            <a:r>
              <a:rPr lang="en-GB" sz="2200">
                <a:solidFill>
                  <a:srgbClr val="5658FC"/>
                </a:solidFill>
              </a:rPr>
              <a:t>2</a:t>
            </a:r>
            <a:r>
              <a:rPr lang="en-GB" sz="2200"/>
              <a:t>, 3, </a:t>
            </a:r>
            <a:r>
              <a:rPr lang="en-GB" sz="2200">
                <a:solidFill>
                  <a:srgbClr val="5658FC"/>
                </a:solidFill>
              </a:rPr>
              <a:t>4</a:t>
            </a:r>
            <a:r>
              <a:rPr lang="en-GB" sz="2200"/>
              <a:t>, 5,</a:t>
            </a:r>
            <a:r>
              <a:rPr lang="en-GB" sz="2200">
                <a:solidFill>
                  <a:srgbClr val="5658FC"/>
                </a:solidFill>
              </a:rPr>
              <a:t>6</a:t>
            </a:r>
            <a:r>
              <a:rPr lang="en-GB" sz="2200"/>
              <a:t>.7, </a:t>
            </a:r>
            <a:r>
              <a:rPr lang="en-GB" sz="2200">
                <a:solidFill>
                  <a:srgbClr val="5658FC"/>
                </a:solidFill>
              </a:rPr>
              <a:t>8, </a:t>
            </a:r>
            <a:r>
              <a:rPr lang="en-GB" sz="2200"/>
              <a:t>9, </a:t>
            </a:r>
            <a:r>
              <a:rPr lang="en-GB" sz="2200">
                <a:solidFill>
                  <a:srgbClr val="5658FC"/>
                </a:solidFill>
              </a:rPr>
              <a:t>10</a:t>
            </a:r>
            <a:r>
              <a:rPr lang="en-GB" sz="2200"/>
              <a:t>}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A5D45-3128-F04F-A1B9-8F3290EECF16}"/>
              </a:ext>
            </a:extLst>
          </p:cNvPr>
          <p:cNvSpPr txBox="1"/>
          <p:nvPr/>
        </p:nvSpPr>
        <p:spPr>
          <a:xfrm>
            <a:off x="5745066" y="1538868"/>
            <a:ext cx="2618350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A={</a:t>
            </a:r>
            <a:r>
              <a:rPr lang="en-GB">
                <a:solidFill>
                  <a:srgbClr val="5658FC"/>
                </a:solidFill>
              </a:rPr>
              <a:t>2, 4, 6. 8, 10</a:t>
            </a:r>
            <a:r>
              <a:rPr lang="en-GB"/>
              <a:t>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BD96C-667D-2E45-A71C-9718533BD139}"/>
              </a:ext>
            </a:extLst>
          </p:cNvPr>
          <p:cNvSpPr txBox="1"/>
          <p:nvPr/>
        </p:nvSpPr>
        <p:spPr>
          <a:xfrm>
            <a:off x="4750420" y="1538868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0EF42-F50A-BC48-9467-997758B671D8}"/>
              </a:ext>
            </a:extLst>
          </p:cNvPr>
          <p:cNvSpPr txBox="1"/>
          <p:nvPr/>
        </p:nvSpPr>
        <p:spPr>
          <a:xfrm>
            <a:off x="4650059" y="2520912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97B86-E8DE-7743-A408-CBB762EE3F82}"/>
              </a:ext>
            </a:extLst>
          </p:cNvPr>
          <p:cNvSpPr txBox="1"/>
          <p:nvPr/>
        </p:nvSpPr>
        <p:spPr>
          <a:xfrm>
            <a:off x="3417085" y="3632023"/>
            <a:ext cx="2465948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Ā</a:t>
            </a:r>
            <a:r>
              <a:rPr lang="en-GB"/>
              <a:t>={1, 3, 5, 7, 9}  </a:t>
            </a:r>
          </a:p>
        </p:txBody>
      </p:sp>
    </p:spTree>
    <p:extLst>
      <p:ext uri="{BB962C8B-B14F-4D97-AF65-F5344CB8AC3E}">
        <p14:creationId xmlns:p14="http://schemas.microsoft.com/office/powerpoint/2010/main" val="11899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74D9-D38D-2842-8DEB-BE92073D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Complement of a set 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CC766-3066-424F-91EE-4A5312A48BF3}"/>
              </a:ext>
            </a:extLst>
          </p:cNvPr>
          <p:cNvSpPr txBox="1">
            <a:spLocks/>
          </p:cNvSpPr>
          <p:nvPr/>
        </p:nvSpPr>
        <p:spPr bwMode="auto">
          <a:xfrm>
            <a:off x="677863" y="1237785"/>
            <a:ext cx="7772400" cy="1137425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rgbClr val="FF0000"/>
                </a:solidFill>
              </a:rPr>
              <a:t>Ā</a:t>
            </a:r>
            <a:r>
              <a:rPr lang="en-GB" kern="0">
                <a:solidFill>
                  <a:srgbClr val="FF0000"/>
                </a:solidFill>
              </a:rPr>
              <a:t> U A = U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18980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66825" y="1700833"/>
            <a:ext cx="6198682" cy="430967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2" y="114300"/>
            <a:ext cx="7674401" cy="762930"/>
          </a:xfrm>
        </p:spPr>
        <p:txBody>
          <a:bodyPr/>
          <a:lstStyle/>
          <a:p>
            <a:r>
              <a:rPr lang="en-US"/>
              <a:t>Venn diagram for </a:t>
            </a:r>
            <a:r>
              <a:rPr lang="en-GB">
                <a:solidFill>
                  <a:srgbClr val="FF0000"/>
                </a:solidFill>
              </a:rPr>
              <a:t>Ā</a:t>
            </a:r>
            <a:r>
              <a:rPr lang="en-US"/>
              <a:t> 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513018" y="22860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286000" y="2743200"/>
            <a:ext cx="2741613" cy="27416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5658F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505200" y="5029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286000" y="2743200"/>
            <a:ext cx="2741613" cy="2741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Venn diagram for  </a:t>
            </a:r>
            <a:r>
              <a:rPr lang="en-US" sz="4000">
                <a:solidFill>
                  <a:srgbClr val="FF0000"/>
                </a:solidFill>
              </a:rPr>
              <a:t>A U B</a:t>
            </a:r>
            <a:r>
              <a:rPr lang="en-US" sz="4000">
                <a:solidFill>
                  <a:srgbClr val="0000FF"/>
                </a:solidFill>
              </a:rPr>
              <a:t> </a:t>
            </a:r>
            <a:endParaRPr lang="en-US" sz="400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219200" y="2133600"/>
            <a:ext cx="6934200" cy="381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745413" y="21367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2286000" y="2741613"/>
            <a:ext cx="4875213" cy="2741612"/>
            <a:chOff x="1440" y="1727"/>
            <a:chExt cx="3071" cy="1727"/>
          </a:xfrm>
        </p:grpSpPr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1440" y="1727"/>
              <a:ext cx="1727" cy="17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2784" y="1727"/>
              <a:ext cx="1727" cy="17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286000" y="2743200"/>
            <a:ext cx="2741613" cy="2741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419600" y="2743200"/>
            <a:ext cx="2741613" cy="2741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505200" y="5029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638800" y="5029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244975" y="1603375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 U B</a:t>
            </a:r>
          </a:p>
        </p:txBody>
      </p:sp>
    </p:spTree>
    <p:extLst>
      <p:ext uri="{BB962C8B-B14F-4D97-AF65-F5344CB8AC3E}">
        <p14:creationId xmlns:p14="http://schemas.microsoft.com/office/powerpoint/2010/main" val="26399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8708" y="38100"/>
            <a:ext cx="8462159" cy="1106488"/>
          </a:xfrm>
        </p:spPr>
        <p:txBody>
          <a:bodyPr/>
          <a:lstStyle/>
          <a:p>
            <a:r>
              <a:rPr lang="en-US" sz="4000"/>
              <a:t>Venn diagram for  </a:t>
            </a:r>
            <a:r>
              <a:rPr lang="en-US" sz="4000">
                <a:solidFill>
                  <a:srgbClr val="FF0000"/>
                </a:solidFill>
              </a:rPr>
              <a:t>A ∩ B </a:t>
            </a:r>
            <a:br>
              <a:rPr lang="en-US" sz="4000">
                <a:solidFill>
                  <a:srgbClr val="FF0000"/>
                </a:solidFill>
              </a:rPr>
            </a:b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745413" y="21367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286000" y="2741613"/>
            <a:ext cx="2741613" cy="274161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286000" y="2743200"/>
            <a:ext cx="2741613" cy="2741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638800" y="5029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-868363" y="2819400"/>
            <a:ext cx="6324601" cy="2590800"/>
          </a:xfrm>
          <a:prstGeom prst="flowChartOnlineStorage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419600" y="2743200"/>
            <a:ext cx="2741613" cy="2741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743200" y="2514600"/>
            <a:ext cx="1524000" cy="3429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19200" y="2133600"/>
            <a:ext cx="6934200" cy="381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286000" y="2743200"/>
            <a:ext cx="2741613" cy="2741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505200" y="5029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267200" y="1371600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 ∩ B</a:t>
            </a:r>
          </a:p>
        </p:txBody>
      </p:sp>
    </p:spTree>
    <p:extLst>
      <p:ext uri="{BB962C8B-B14F-4D97-AF65-F5344CB8AC3E}">
        <p14:creationId xmlns:p14="http://schemas.microsoft.com/office/powerpoint/2010/main" val="10449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8708" y="38100"/>
            <a:ext cx="8450283" cy="723900"/>
          </a:xfrm>
        </p:spPr>
        <p:txBody>
          <a:bodyPr/>
          <a:lstStyle/>
          <a:p>
            <a:r>
              <a:rPr lang="en-US" sz="4000"/>
              <a:t>Venn diagram  for </a:t>
            </a:r>
            <a:r>
              <a:rPr lang="en-US" sz="4000">
                <a:solidFill>
                  <a:srgbClr val="FF0000"/>
                </a:solidFill>
              </a:rPr>
              <a:t>A−B</a:t>
            </a:r>
            <a:r>
              <a:rPr lang="en-US" sz="4000">
                <a:solidFill>
                  <a:srgbClr val="0000FF"/>
                </a:solidFill>
              </a:rPr>
              <a:t> </a:t>
            </a:r>
            <a:endParaRPr lang="en-US" sz="400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219200" y="2133600"/>
            <a:ext cx="6934200" cy="381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745413" y="21367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>
                <a:latin typeface="Times New Roman" charset="0"/>
              </a:rPr>
              <a:t>U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4419600" y="2743200"/>
            <a:ext cx="2741613" cy="274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286000" y="2743200"/>
            <a:ext cx="2741613" cy="27416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2286000" y="2743200"/>
            <a:ext cx="4875213" cy="2741613"/>
            <a:chOff x="1440" y="1344"/>
            <a:chExt cx="3071" cy="1727"/>
          </a:xfrm>
        </p:grpSpPr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1440" y="1344"/>
              <a:ext cx="1727" cy="17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2784" y="1344"/>
              <a:ext cx="1727" cy="17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4419600" y="2743200"/>
            <a:ext cx="2741613" cy="2741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2286000" y="2743200"/>
            <a:ext cx="2741613" cy="27416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505200" y="5029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638800" y="5029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259263" y="1603375"/>
            <a:ext cx="785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A−</a:t>
            </a:r>
            <a:r>
              <a:rPr lang="en-US" sz="2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7851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Venn diagram for </a:t>
            </a:r>
            <a:r>
              <a:rPr lang="en-US" sz="2800">
                <a:solidFill>
                  <a:srgbClr val="FF0000"/>
                </a:solidFill>
              </a:rPr>
              <a:t>A </a:t>
            </a:r>
            <a:r>
              <a:rPr lang="en-US" sz="2800">
                <a:solidFill>
                  <a:srgbClr val="FF0000"/>
                </a:solidFill>
                <a:sym typeface="Symbol" charset="0"/>
              </a:rPr>
              <a:t></a:t>
            </a:r>
            <a:r>
              <a:rPr lang="en-US" sz="2800">
                <a:solidFill>
                  <a:srgbClr val="FF0000"/>
                </a:solidFill>
              </a:rPr>
              <a:t> B</a:t>
            </a:r>
            <a:br>
              <a:rPr lang="en-US" sz="2800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</a:t>
            </a:r>
            <a:endParaRPr lang="en-US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 b="12288"/>
          <a:stretch>
            <a:fillRect/>
          </a:stretch>
        </p:blipFill>
        <p:spPr bwMode="auto">
          <a:xfrm>
            <a:off x="2292915" y="2065469"/>
            <a:ext cx="5367355" cy="28728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2292915" y="2065469"/>
            <a:ext cx="53673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2292915" y="4938328"/>
            <a:ext cx="53673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7135951" y="2238625"/>
            <a:ext cx="489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400" b="1" i="1">
                <a:latin typeface="Times New Roman" charset="0"/>
              </a:rPr>
              <a:t>U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990912" y="423698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463603" y="4142033"/>
            <a:ext cx="406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5964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Definition of a set (cont’d)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45304" y="1008124"/>
            <a:ext cx="8107417" cy="1085386"/>
          </a:xfrm>
          <a:ln>
            <a:solidFill>
              <a:srgbClr val="5658FC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b="1">
                <a:latin typeface="Calibri" charset="0"/>
                <a:ea typeface="ＭＳ Ｐゴシック" charset="0"/>
                <a:cs typeface="ＭＳ Ｐゴシック" charset="0"/>
              </a:rPr>
              <a:t>Definition</a:t>
            </a:r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:  </a:t>
            </a:r>
            <a:r>
              <a:rPr lang="en-US" sz="2800" i="1">
                <a:latin typeface="Calibri" charset="0"/>
                <a:ea typeface="ＭＳ Ｐゴシック" charset="0"/>
                <a:cs typeface="ＭＳ Ｐゴシック" charset="0"/>
              </a:rPr>
              <a:t>A set is an </a:t>
            </a:r>
            <a:r>
              <a:rPr lang="en-US" sz="2800" i="1" u="sng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unordered</a:t>
            </a:r>
            <a:r>
              <a:rPr lang="en-US" sz="2800" i="1">
                <a:latin typeface="Calibri" charset="0"/>
                <a:ea typeface="ＭＳ Ｐゴシック" charset="0"/>
                <a:cs typeface="ＭＳ Ｐゴシック" charset="0"/>
              </a:rPr>
              <a:t> collection of </a:t>
            </a:r>
            <a:r>
              <a:rPr lang="en-US" sz="2800" i="1" u="sng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unique</a:t>
            </a:r>
            <a:r>
              <a:rPr lang="en-US" sz="2800" i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>
                <a:latin typeface="Calibri" charset="0"/>
                <a:ea typeface="ＭＳ Ｐゴシック" charset="0"/>
                <a:cs typeface="ＭＳ Ｐゴシック" charset="0"/>
              </a:rPr>
              <a:t>objects.</a:t>
            </a:r>
          </a:p>
          <a:p>
            <a:pPr marL="457200" lvl="1" indent="0"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39236-39F9-8B4F-84F5-98C8EF761480}"/>
              </a:ext>
            </a:extLst>
          </p:cNvPr>
          <p:cNvSpPr/>
          <p:nvPr/>
        </p:nvSpPr>
        <p:spPr>
          <a:xfrm>
            <a:off x="2390672" y="4950534"/>
            <a:ext cx="5171932" cy="400110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000">
                <a:solidFill>
                  <a:srgbClr val="5658FC"/>
                </a:solidFill>
                <a:latin typeface="Calibri" charset="0"/>
              </a:rPr>
              <a:t>{2,4,6,8} = {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4,6,2</a:t>
            </a:r>
            <a:r>
              <a:rPr lang="en-US" sz="2000">
                <a:solidFill>
                  <a:srgbClr val="5658FC"/>
                </a:solidFill>
                <a:latin typeface="Calibri" charset="0"/>
              </a:rPr>
              <a:t>,8} = {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2</a:t>
            </a:r>
            <a:r>
              <a:rPr lang="en-US" sz="2000">
                <a:solidFill>
                  <a:srgbClr val="5658FC"/>
                </a:solidFill>
                <a:latin typeface="Calibri" charset="0"/>
              </a:rPr>
              <a:t>,4,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2</a:t>
            </a:r>
            <a:r>
              <a:rPr lang="en-US" sz="2000">
                <a:solidFill>
                  <a:srgbClr val="5658FC"/>
                </a:solidFill>
                <a:latin typeface="Calibri" charset="0"/>
              </a:rPr>
              <a:t>,6,</a:t>
            </a:r>
            <a:r>
              <a:rPr lang="en-US" sz="2000">
                <a:solidFill>
                  <a:srgbClr val="00B050"/>
                </a:solidFill>
                <a:latin typeface="Calibri" charset="0"/>
              </a:rPr>
              <a:t>8,8</a:t>
            </a:r>
            <a:r>
              <a:rPr lang="en-US" sz="2000">
                <a:solidFill>
                  <a:srgbClr val="5658FC"/>
                </a:solidFill>
                <a:latin typeface="Calibri" charset="0"/>
              </a:rPr>
              <a:t>} </a:t>
            </a: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993CB0-A5F3-204D-8964-26C874A2349F}"/>
              </a:ext>
            </a:extLst>
          </p:cNvPr>
          <p:cNvSpPr/>
          <p:nvPr/>
        </p:nvSpPr>
        <p:spPr bwMode="auto">
          <a:xfrm>
            <a:off x="2646850" y="3139825"/>
            <a:ext cx="995547" cy="14756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>
                <a:ln>
                  <a:noFill/>
                </a:ln>
                <a:solidFill>
                  <a:srgbClr val="5658FC"/>
                </a:solidFill>
                <a:effectLst/>
                <a:latin typeface="Times" charset="0"/>
                <a:ea typeface="ＭＳ Ｐゴシック" charset="0"/>
              </a:rPr>
              <a:t>2    4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   8</a:t>
            </a:r>
            <a:endParaRPr kumimoji="0" lang="en-GB" sz="2000" b="0" i="0" u="none" strike="noStrike" cap="none" normalizeH="0" baseline="0">
              <a:ln>
                <a:noFill/>
              </a:ln>
              <a:solidFill>
                <a:srgbClr val="5658FC"/>
              </a:solidFill>
              <a:effectLst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A3D9BE-C8B5-7746-A066-CADB4396323D}"/>
              </a:ext>
            </a:extLst>
          </p:cNvPr>
          <p:cNvSpPr/>
          <p:nvPr/>
        </p:nvSpPr>
        <p:spPr bwMode="auto">
          <a:xfrm>
            <a:off x="4617080" y="3199956"/>
            <a:ext cx="995547" cy="14756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FF0000"/>
                </a:solidFill>
              </a:rPr>
              <a:t>4</a:t>
            </a:r>
            <a:r>
              <a:rPr kumimoji="0" lang="en-GB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  <a:ea typeface="ＭＳ Ｐゴシック" charset="0"/>
              </a:rPr>
              <a:t>    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FF0000"/>
                </a:solidFill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   8</a:t>
            </a:r>
            <a:endParaRPr kumimoji="0" lang="en-GB" sz="2000" b="0" i="0" u="none" strike="noStrike" cap="none" normalizeH="0" baseline="0">
              <a:ln>
                <a:noFill/>
              </a:ln>
              <a:solidFill>
                <a:srgbClr val="5658FC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4CF0E-7E0E-A445-B206-0A79360DC514}"/>
              </a:ext>
            </a:extLst>
          </p:cNvPr>
          <p:cNvSpPr txBox="1"/>
          <p:nvPr/>
        </p:nvSpPr>
        <p:spPr>
          <a:xfrm>
            <a:off x="3801714" y="364682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31991-45BE-8A4D-B18C-9E32278D3B98}"/>
              </a:ext>
            </a:extLst>
          </p:cNvPr>
          <p:cNvSpPr txBox="1"/>
          <p:nvPr/>
        </p:nvSpPr>
        <p:spPr>
          <a:xfrm>
            <a:off x="245304" y="3415996"/>
            <a:ext cx="1943970" cy="1200329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FF0000"/>
                </a:solidFill>
              </a:rPr>
              <a:t>unordered</a:t>
            </a:r>
          </a:p>
          <a:p>
            <a:pPr algn="ctr"/>
            <a:r>
              <a:rPr lang="en-GB">
                <a:solidFill>
                  <a:srgbClr val="FF0000"/>
                </a:solidFill>
              </a:rPr>
              <a:t>and </a:t>
            </a:r>
          </a:p>
          <a:p>
            <a:pPr algn="ctr"/>
            <a:r>
              <a:rPr lang="en-GB">
                <a:solidFill>
                  <a:srgbClr val="FF0000"/>
                </a:solidFill>
              </a:rPr>
              <a:t>unique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6872A3-9E76-9B44-8097-735AE8207DB0}"/>
              </a:ext>
            </a:extLst>
          </p:cNvPr>
          <p:cNvSpPr/>
          <p:nvPr/>
        </p:nvSpPr>
        <p:spPr bwMode="auto">
          <a:xfrm>
            <a:off x="6527779" y="3139823"/>
            <a:ext cx="1514699" cy="14756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  <a:ea typeface="ＭＳ Ｐゴシック" charset="0"/>
              </a:rPr>
              <a:t>2    </a:t>
            </a:r>
            <a:r>
              <a:rPr lang="en-GB" sz="2000">
                <a:solidFill>
                  <a:srgbClr val="5658FC"/>
                </a:solidFill>
              </a:rPr>
              <a:t>4</a:t>
            </a:r>
            <a:endParaRPr kumimoji="0" lang="en-GB" sz="2000" b="0" i="0" u="none" strike="noStrike" cap="none" normalizeH="0" baseline="0">
              <a:ln>
                <a:noFill/>
              </a:ln>
              <a:solidFill>
                <a:srgbClr val="5658FC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FF0000"/>
                </a:solidFill>
              </a:rPr>
              <a:t>   2   </a:t>
            </a:r>
            <a:r>
              <a:rPr lang="en-GB" sz="2000">
                <a:solidFill>
                  <a:srgbClr val="5658FC"/>
                </a:solidFill>
              </a:rPr>
              <a:t>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00B050"/>
                </a:solidFill>
              </a:rPr>
              <a:t>8   8</a:t>
            </a:r>
            <a:endParaRPr kumimoji="0" lang="en-GB" sz="20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14749-CD53-8D48-93C8-83246AEBAB4C}"/>
              </a:ext>
            </a:extLst>
          </p:cNvPr>
          <p:cNvSpPr txBox="1"/>
          <p:nvPr/>
        </p:nvSpPr>
        <p:spPr>
          <a:xfrm>
            <a:off x="5891308" y="364682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768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16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424B-A947-C541-BC38-BC0208C0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6995-14DC-2744-BF69-47C66298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Use Venn diagram to show that</a:t>
            </a:r>
            <a:r>
              <a:rPr lang="en-US">
                <a:solidFill>
                  <a:srgbClr val="0000FF"/>
                </a:solidFill>
              </a:rPr>
              <a:t> </a:t>
            </a:r>
          </a:p>
          <a:p>
            <a:pPr lvl="2"/>
            <a:r>
              <a:rPr lang="en-US">
                <a:solidFill>
                  <a:srgbClr val="0000FF"/>
                </a:solidFill>
              </a:rPr>
              <a:t>A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>
                <a:solidFill>
                  <a:srgbClr val="0000FF"/>
                </a:solidFill>
              </a:rPr>
              <a:t> B = AUB−(A ∩ B)</a:t>
            </a:r>
            <a:br>
              <a:rPr lang="en-US">
                <a:solidFill>
                  <a:srgbClr val="0000FF"/>
                </a:solidFill>
              </a:rPr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867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000FF"/>
                </a:solidFill>
              </a:rPr>
              <a:t>Show that A </a:t>
            </a:r>
            <a:r>
              <a:rPr lang="en-US" sz="2800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 sz="2800">
                <a:solidFill>
                  <a:srgbClr val="0000FF"/>
                </a:solidFill>
              </a:rPr>
              <a:t> B = AUB−(A ∩ B)</a:t>
            </a:r>
            <a:br>
              <a:rPr lang="en-US" sz="2800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</a:t>
            </a:r>
            <a:endParaRPr lang="en-US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 b="12288"/>
          <a:stretch>
            <a:fillRect/>
          </a:stretch>
        </p:blipFill>
        <p:spPr bwMode="auto">
          <a:xfrm>
            <a:off x="1127083" y="877230"/>
            <a:ext cx="5688401" cy="28728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1129156" y="877230"/>
            <a:ext cx="56863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127083" y="3781049"/>
            <a:ext cx="572328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6338613" y="1026235"/>
            <a:ext cx="489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400" b="1" i="1">
                <a:latin typeface="Times New Roman" charset="0"/>
              </a:rPr>
              <a:t>U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999356" y="3057592"/>
            <a:ext cx="339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16566" y="2865863"/>
            <a:ext cx="23539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022111D5-3D64-5C46-BACF-8A6C522A4A7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 b="12288"/>
          <a:stretch>
            <a:fillRect/>
          </a:stretch>
        </p:blipFill>
        <p:spPr bwMode="auto">
          <a:xfrm>
            <a:off x="1127083" y="3985141"/>
            <a:ext cx="5688401" cy="287285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E6646E-914E-1348-826C-7D5E6B432933}"/>
              </a:ext>
            </a:extLst>
          </p:cNvPr>
          <p:cNvCxnSpPr>
            <a:cxnSpLocks/>
          </p:cNvCxnSpPr>
          <p:nvPr/>
        </p:nvCxnSpPr>
        <p:spPr bwMode="auto">
          <a:xfrm>
            <a:off x="1127083" y="6888960"/>
            <a:ext cx="572328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 Box 10">
            <a:extLst>
              <a:ext uri="{FF2B5EF4-FFF2-40B4-BE49-F238E27FC236}">
                <a16:creationId xmlns:a16="http://schemas.microsoft.com/office/drawing/2014/main" id="{AAF867E6-B16C-7244-B03E-BEBFDEBD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356" y="6165503"/>
            <a:ext cx="339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682F195-6E9A-8E43-A726-889903E3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566" y="5973774"/>
            <a:ext cx="23539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/>
              <a:t>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3C3840-80FC-7D4A-A319-752570E9A575}"/>
              </a:ext>
            </a:extLst>
          </p:cNvPr>
          <p:cNvCxnSpPr>
            <a:cxnSpLocks/>
          </p:cNvCxnSpPr>
          <p:nvPr/>
        </p:nvCxnSpPr>
        <p:spPr bwMode="auto">
          <a:xfrm>
            <a:off x="1127083" y="3985141"/>
            <a:ext cx="56863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id="{5944A1F0-D41E-1049-8D3C-F0AEE0ABA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350" y="4051354"/>
            <a:ext cx="489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400" b="1" i="1" kern="0">
                <a:latin typeface="Times New Roman" charset="0"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B1C3E-198F-C241-BD7F-F3CE5CF96D83}"/>
              </a:ext>
            </a:extLst>
          </p:cNvPr>
          <p:cNvSpPr txBox="1"/>
          <p:nvPr/>
        </p:nvSpPr>
        <p:spPr>
          <a:xfrm>
            <a:off x="7287386" y="1738688"/>
            <a:ext cx="985334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>
                <a:solidFill>
                  <a:srgbClr val="0000FF"/>
                </a:solidFill>
              </a:rPr>
              <a:t> B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669BCD-F300-C541-B83E-28D41EF65651}"/>
              </a:ext>
            </a:extLst>
          </p:cNvPr>
          <p:cNvSpPr txBox="1"/>
          <p:nvPr/>
        </p:nvSpPr>
        <p:spPr>
          <a:xfrm>
            <a:off x="7086285" y="4959905"/>
            <a:ext cx="2001510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AUB−(A ∩ B)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76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EC64-A836-D84F-B3A5-904B233D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De Morgan’s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B2FE-933E-BE4B-9D0D-08A067AF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126274"/>
            <a:ext cx="7772400" cy="3847170"/>
          </a:xfrm>
        </p:spPr>
        <p:txBody>
          <a:bodyPr/>
          <a:lstStyle/>
          <a:p>
            <a:endParaRPr lang="en-GB" sz="2000" b="1" dirty="0"/>
          </a:p>
          <a:p>
            <a:r>
              <a:rPr lang="en-GB" sz="2000" b="1" dirty="0"/>
              <a:t>De Morgan's Laws</a:t>
            </a:r>
            <a:r>
              <a:rPr lang="en-GB" sz="2000" dirty="0"/>
              <a:t> describe how mathematical statements and concepts are related through their opposites. In set theory, De Morgan's Laws relate the intersection and union of  sets through complements. </a:t>
            </a:r>
          </a:p>
        </p:txBody>
      </p:sp>
    </p:spTree>
    <p:extLst>
      <p:ext uri="{BB962C8B-B14F-4D97-AF65-F5344CB8AC3E}">
        <p14:creationId xmlns:p14="http://schemas.microsoft.com/office/powerpoint/2010/main" val="2759561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Morgan’s law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1986" y="1322319"/>
            <a:ext cx="7772400" cy="930227"/>
          </a:xfrm>
          <a:noFill/>
          <a:ln/>
        </p:spPr>
        <p:txBody>
          <a:bodyPr/>
          <a:lstStyle/>
          <a:p>
            <a:r>
              <a:rPr lang="en-GB" sz="2400"/>
              <a:t>The complement of the union of two sets A and B is equal to the intersection of their complements.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7E575D-E1E0-6A4F-AEFE-3564C0733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86" y="3608536"/>
            <a:ext cx="7772400" cy="1054270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400" kern="0"/>
              <a:t>The complement of the intersection of two sets A and B is equal to the union of their complements. </a:t>
            </a:r>
            <a:endParaRPr lang="en-US" sz="2400" ker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E8CDD-09F4-EC49-98E6-CD66F4EA834C}"/>
                  </a:ext>
                </a:extLst>
              </p:cNvPr>
              <p:cNvSpPr txBox="1"/>
              <p:nvPr/>
            </p:nvSpPr>
            <p:spPr>
              <a:xfrm>
                <a:off x="3032547" y="2503380"/>
                <a:ext cx="1981953" cy="462434"/>
              </a:xfrm>
              <a:prstGeom prst="rect">
                <a:avLst/>
              </a:prstGeom>
              <a:noFill/>
              <a:ln>
                <a:solidFill>
                  <a:srgbClr val="5658FC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𝐴𝑈𝐵</m:t>
                        </m:r>
                      </m:e>
                    </m:acc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FF"/>
                        </a:solidFill>
                        <a:cs typeface="Arial" charset="0"/>
                      </a:rPr>
                      <m:t>∩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E8CDD-09F4-EC49-98E6-CD66F4EA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47" y="2503380"/>
                <a:ext cx="1981953" cy="462434"/>
              </a:xfrm>
              <a:prstGeom prst="rect">
                <a:avLst/>
              </a:prstGeom>
              <a:blipFill>
                <a:blip r:embed="rId2"/>
                <a:stretch>
                  <a:fillRect l="-305" t="-7692" r="-10976" b="-28205"/>
                </a:stretch>
              </a:blipFill>
              <a:ln>
                <a:solidFill>
                  <a:srgbClr val="5658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2C7BD-A53C-824F-9BC9-EAF749693C61}"/>
                  </a:ext>
                </a:extLst>
              </p:cNvPr>
              <p:cNvSpPr txBox="1"/>
              <p:nvPr/>
            </p:nvSpPr>
            <p:spPr>
              <a:xfrm>
                <a:off x="3189919" y="4902680"/>
                <a:ext cx="1956305" cy="462434"/>
              </a:xfrm>
              <a:prstGeom prst="rect">
                <a:avLst/>
              </a:prstGeom>
              <a:noFill/>
              <a:ln>
                <a:solidFill>
                  <a:srgbClr val="5658FC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FF"/>
                            </a:solidFill>
                            <a:cs typeface="Arial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GB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GB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2C7BD-A53C-824F-9BC9-EAF74969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9" y="4902680"/>
                <a:ext cx="1956305" cy="462434"/>
              </a:xfrm>
              <a:prstGeom prst="rect">
                <a:avLst/>
              </a:prstGeom>
              <a:blipFill>
                <a:blip r:embed="rId3"/>
                <a:stretch>
                  <a:fillRect l="-310" t="-7692" r="-12074" b="-28205"/>
                </a:stretch>
              </a:blipFill>
              <a:ln>
                <a:solidFill>
                  <a:srgbClr val="5658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uiExpand="1" build="p" animBg="1"/>
      <p:bldP spid="5" grpId="0" animBg="1"/>
      <p:bldP spid="4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0AFDC0-95F7-DA46-A0B0-4408AA4144FD}"/>
              </a:ext>
            </a:extLst>
          </p:cNvPr>
          <p:cNvSpPr/>
          <p:nvPr/>
        </p:nvSpPr>
        <p:spPr>
          <a:xfrm>
            <a:off x="937260" y="1961942"/>
            <a:ext cx="683514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3600"/>
              <a:t>Proof correctness of  De Morgan’s law using membership table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3189869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585438" y="114300"/>
                <a:ext cx="7872761" cy="1245870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 smtClea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3600" b="0" i="0" dirty="0" smtClean="0">
                            <a:solidFill>
                              <a:srgbClr val="5658FC"/>
                            </a:solidFill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3600">
                    <a:solidFill>
                      <a:srgbClr val="5658FC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GB" sz="3600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dirty="0">
                        <a:solidFill>
                          <a:srgbClr val="5658FC"/>
                        </a:solidFill>
                      </a:rPr>
                      <m:t>∩</m:t>
                    </m:r>
                  </m:oMath>
                </a14:m>
                <a:r>
                  <a:rPr lang="en-GB" sz="3600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br>
                  <a:rPr lang="en-GB" sz="3600"/>
                </a:br>
                <a:r>
                  <a:rPr lang="en-GB" sz="3600"/>
                  <a:t>Proof using membership table</a:t>
                </a:r>
                <a:br>
                  <a:rPr lang="en-GB" sz="3600">
                    <a:solidFill>
                      <a:srgbClr val="FF0000"/>
                    </a:solidFill>
                  </a:rPr>
                </a:br>
                <a:br>
                  <a:rPr lang="en-GB" sz="3600">
                    <a:solidFill>
                      <a:srgbClr val="FF0000"/>
                    </a:solidFill>
                  </a:rPr>
                </a:br>
                <a:endParaRPr lang="en-US" sz="360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5438" y="114300"/>
                <a:ext cx="7872761" cy="1245870"/>
              </a:xfrm>
              <a:blipFill>
                <a:blip r:embed="rId2"/>
                <a:stretch>
                  <a:fillRect t="-6863" b="-15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0C73766-7306-0A41-86DB-52E95EE30D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73818" y="1945640"/>
              <a:ext cx="6106522" cy="1856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1288414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89005913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87917395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9991459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81741581"/>
                        </a:ext>
                      </a:extLst>
                    </a:gridCol>
                    <a:gridCol w="881380">
                      <a:extLst>
                        <a:ext uri="{9D8B030D-6E8A-4147-A177-3AD203B41FA5}">
                          <a16:colId xmlns:a16="http://schemas.microsoft.com/office/drawing/2014/main" val="199917990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7956824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</a:rPr>
                            <a:t>U B</a:t>
                          </a:r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b="0" i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U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a14:m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smtClean="0">
                                  <a:solidFill>
                                    <a:schemeClr val="tx1"/>
                                  </a:solidFill>
                                </a:rPr>
                                <m:t>∩</m:t>
                              </m:r>
                            </m:oMath>
                          </a14:m>
                          <a:r>
                            <a:rPr lang="en-GB" baseline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6847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8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007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25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431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0C73766-7306-0A41-86DB-52E95EE30D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73818" y="1945640"/>
              <a:ext cx="6106522" cy="1856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1288414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89005913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87917395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9991459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81741581"/>
                        </a:ext>
                      </a:extLst>
                    </a:gridCol>
                    <a:gridCol w="881380">
                      <a:extLst>
                        <a:ext uri="{9D8B030D-6E8A-4147-A177-3AD203B41FA5}">
                          <a16:colId xmlns:a16="http://schemas.microsoft.com/office/drawing/2014/main" val="199917990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795682471"/>
                        </a:ext>
                      </a:extLst>
                    </a:gridCol>
                  </a:tblGrid>
                  <a:tr h="372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99" t="-8197" r="-4027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99" t="-8197" r="-3027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</a:rPr>
                            <a:t>U B</a:t>
                          </a:r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793" t="-8197" r="-1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098" t="-8197" r="-13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6847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8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007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25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431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05B560-A4AA-B24F-9B7D-B5642985D8AE}"/>
              </a:ext>
            </a:extLst>
          </p:cNvPr>
          <p:cNvSpPr txBox="1"/>
          <p:nvPr/>
        </p:nvSpPr>
        <p:spPr>
          <a:xfrm>
            <a:off x="1118235" y="4805618"/>
            <a:ext cx="6980664" cy="70788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/>
              <a:t>Both orange  columns are the same,  therefore both expressions equivalent. </a:t>
            </a:r>
          </a:p>
        </p:txBody>
      </p:sp>
    </p:spTree>
    <p:extLst>
      <p:ext uri="{BB962C8B-B14F-4D97-AF65-F5344CB8AC3E}">
        <p14:creationId xmlns:p14="http://schemas.microsoft.com/office/powerpoint/2010/main" val="376891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585438" y="114300"/>
                <a:ext cx="7872761" cy="1474470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∩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r>
                  <a:rPr lang="en-US">
                    <a:solidFill>
                      <a:srgbClr val="5658FC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GB">
                    <a:solidFill>
                      <a:srgbClr val="5658FC"/>
                    </a:solidFill>
                  </a:rPr>
                  <a:t> 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br>
                  <a:rPr lang="en-GB">
                    <a:solidFill>
                      <a:srgbClr val="FF0000"/>
                    </a:solidFill>
                  </a:rPr>
                </a:br>
                <a:r>
                  <a:rPr lang="en-GB"/>
                  <a:t>Proof using membership table</a:t>
                </a:r>
                <a:br>
                  <a:rPr lang="en-GB">
                    <a:solidFill>
                      <a:srgbClr val="FF0000"/>
                    </a:solidFill>
                  </a:rPr>
                </a:br>
                <a:endParaRPr lang="en-US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5438" y="114300"/>
                <a:ext cx="7872761" cy="1474470"/>
              </a:xfrm>
              <a:blipFill>
                <a:blip r:embed="rId2"/>
                <a:stretch>
                  <a:fillRect l="-1472" t="-7438" r="-154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0C73766-7306-0A41-86DB-52E95EE30D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73818" y="2190115"/>
              <a:ext cx="6095999" cy="1856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1288414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89005913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87917395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9991459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8174158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99917990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7956824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</a:rPr>
                            <a:t>∩ B</a:t>
                          </a:r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∩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a14:m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 U</a:t>
                          </a:r>
                          <a:r>
                            <a:rPr lang="en-GB" baseline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6847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8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007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25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431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0C73766-7306-0A41-86DB-52E95EE30D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73818" y="2190115"/>
              <a:ext cx="6095999" cy="1856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1288414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89005913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87917395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9991459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8174158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99917990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795682471"/>
                        </a:ext>
                      </a:extLst>
                    </a:gridCol>
                  </a:tblGrid>
                  <a:tr h="372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99" t="-8197" r="-4013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99" t="-8197" r="-3013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en-US" sz="1800">
                              <a:solidFill>
                                <a:schemeClr val="tx1"/>
                              </a:solidFill>
                            </a:rPr>
                            <a:t>∩ B</a:t>
                          </a:r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699" t="-8197" r="-1013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699" t="-8197" r="-13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6847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8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007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25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>
                              <a:solidFill>
                                <a:srgbClr val="5658FC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431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05B560-A4AA-B24F-9B7D-B5642985D8AE}"/>
              </a:ext>
            </a:extLst>
          </p:cNvPr>
          <p:cNvSpPr txBox="1"/>
          <p:nvPr/>
        </p:nvSpPr>
        <p:spPr>
          <a:xfrm>
            <a:off x="1038225" y="4761865"/>
            <a:ext cx="6683995" cy="70788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/>
              <a:t>Both orange columns are the same, therefore both expressions are equivalent. </a:t>
            </a:r>
          </a:p>
        </p:txBody>
      </p:sp>
    </p:spTree>
    <p:extLst>
      <p:ext uri="{BB962C8B-B14F-4D97-AF65-F5344CB8AC3E}">
        <p14:creationId xmlns:p14="http://schemas.microsoft.com/office/powerpoint/2010/main" val="356141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0AFDC0-95F7-DA46-A0B0-4408AA4144FD}"/>
              </a:ext>
            </a:extLst>
          </p:cNvPr>
          <p:cNvSpPr/>
          <p:nvPr/>
        </p:nvSpPr>
        <p:spPr>
          <a:xfrm>
            <a:off x="937260" y="1961942"/>
            <a:ext cx="683514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3600"/>
              <a:t>Proof correctness of  De Morgan’s law using Venn diagrams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4202533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28672">
            <a:extLst>
              <a:ext uri="{FF2B5EF4-FFF2-40B4-BE49-F238E27FC236}">
                <a16:creationId xmlns:a16="http://schemas.microsoft.com/office/drawing/2014/main" id="{8F81A3F4-FFEB-204A-BFA7-5CEF5A9B7C08}"/>
              </a:ext>
            </a:extLst>
          </p:cNvPr>
          <p:cNvGrpSpPr/>
          <p:nvPr/>
        </p:nvGrpSpPr>
        <p:grpSpPr>
          <a:xfrm>
            <a:off x="574996" y="1419294"/>
            <a:ext cx="2673608" cy="2045323"/>
            <a:chOff x="574996" y="1419294"/>
            <a:chExt cx="2673608" cy="204532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78D0392-A878-0D40-A4BA-1EFD6FCD5B46}"/>
                </a:ext>
              </a:extLst>
            </p:cNvPr>
            <p:cNvGrpSpPr/>
            <p:nvPr/>
          </p:nvGrpSpPr>
          <p:grpSpPr>
            <a:xfrm>
              <a:off x="574996" y="1419294"/>
              <a:ext cx="2673608" cy="2045323"/>
              <a:chOff x="574996" y="1419294"/>
              <a:chExt cx="2673608" cy="204532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DF2F31E-179C-D342-95BF-51BA0C908828}"/>
                  </a:ext>
                </a:extLst>
              </p:cNvPr>
              <p:cNvGrpSpPr/>
              <p:nvPr/>
            </p:nvGrpSpPr>
            <p:grpSpPr>
              <a:xfrm>
                <a:off x="574996" y="1865129"/>
                <a:ext cx="2673608" cy="1599488"/>
                <a:chOff x="646535" y="2133039"/>
                <a:chExt cx="2673608" cy="1599488"/>
              </a:xfrm>
            </p:grpSpPr>
            <p:sp>
              <p:nvSpPr>
                <p:cNvPr id="28675" name="Rectangle 3"/>
                <p:cNvSpPr>
                  <a:spLocks noChangeArrowheads="1"/>
                </p:cNvSpPr>
                <p:nvPr/>
              </p:nvSpPr>
              <p:spPr bwMode="auto">
                <a:xfrm>
                  <a:off x="646535" y="2171408"/>
                  <a:ext cx="2673608" cy="156111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7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881745" y="2133039"/>
                  <a:ext cx="3889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i="1">
                      <a:latin typeface="Times New Roman" charset="0"/>
                    </a:rPr>
                    <a:t>U</a:t>
                  </a:r>
                </a:p>
              </p:txBody>
            </p:sp>
          </p:grpSp>
          <p:sp>
            <p:nvSpPr>
              <p:cNvPr id="28683" name="Text Box 11"/>
              <p:cNvSpPr txBox="1">
                <a:spLocks noChangeArrowheads="1"/>
              </p:cNvSpPr>
              <p:nvPr/>
            </p:nvSpPr>
            <p:spPr bwMode="auto">
              <a:xfrm>
                <a:off x="1282241" y="1419294"/>
                <a:ext cx="979488" cy="462114"/>
              </a:xfrm>
              <a:prstGeom prst="rect">
                <a:avLst/>
              </a:prstGeom>
              <a:noFill/>
              <a:ln>
                <a:solidFill>
                  <a:srgbClr val="5658FC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rgbClr val="0070C0"/>
                    </a:solidFill>
                  </a:rPr>
                  <a:t>A U B</a:t>
                </a:r>
                <a:endParaRPr lang="en-US" sz="240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F51AE00-4526-2444-94A2-C5CA9112120E}"/>
                </a:ext>
              </a:extLst>
            </p:cNvPr>
            <p:cNvGrpSpPr/>
            <p:nvPr/>
          </p:nvGrpSpPr>
          <p:grpSpPr>
            <a:xfrm>
              <a:off x="1069268" y="2339316"/>
              <a:ext cx="1376884" cy="689482"/>
              <a:chOff x="1031950" y="1296314"/>
              <a:chExt cx="1376884" cy="689482"/>
            </a:xfrm>
            <a:solidFill>
              <a:srgbClr val="FF0000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EEA6409-2F48-4344-9BEA-419003092946}"/>
                  </a:ext>
                </a:extLst>
              </p:cNvPr>
              <p:cNvSpPr/>
              <p:nvPr/>
            </p:nvSpPr>
            <p:spPr bwMode="auto">
              <a:xfrm>
                <a:off x="1512683" y="1356681"/>
                <a:ext cx="415419" cy="568748"/>
              </a:xfrm>
              <a:custGeom>
                <a:avLst/>
                <a:gdLst>
                  <a:gd name="connsiteX0" fmla="*/ 221984 w 415419"/>
                  <a:gd name="connsiteY0" fmla="*/ 0 h 568748"/>
                  <a:gd name="connsiteX1" fmla="*/ 284181 w 415419"/>
                  <a:gd name="connsiteY1" fmla="*/ 38763 h 568748"/>
                  <a:gd name="connsiteX2" fmla="*/ 415419 w 415419"/>
                  <a:gd name="connsiteY2" fmla="*/ 278083 h 568748"/>
                  <a:gd name="connsiteX3" fmla="*/ 217867 w 415419"/>
                  <a:gd name="connsiteY3" fmla="*/ 558731 h 568748"/>
                  <a:gd name="connsiteX4" fmla="*/ 193436 w 415419"/>
                  <a:gd name="connsiteY4" fmla="*/ 568748 h 568748"/>
                  <a:gd name="connsiteX5" fmla="*/ 131238 w 415419"/>
                  <a:gd name="connsiteY5" fmla="*/ 529985 h 568748"/>
                  <a:gd name="connsiteX6" fmla="*/ 0 w 415419"/>
                  <a:gd name="connsiteY6" fmla="*/ 290665 h 568748"/>
                  <a:gd name="connsiteX7" fmla="*/ 197552 w 415419"/>
                  <a:gd name="connsiteY7" fmla="*/ 10017 h 568748"/>
                  <a:gd name="connsiteX8" fmla="*/ 221984 w 415419"/>
                  <a:gd name="connsiteY8" fmla="*/ 0 h 5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419" h="568748">
                    <a:moveTo>
                      <a:pt x="221984" y="0"/>
                    </a:moveTo>
                    <a:lnTo>
                      <a:pt x="284181" y="38763"/>
                    </a:lnTo>
                    <a:cubicBezTo>
                      <a:pt x="365267" y="100010"/>
                      <a:pt x="415419" y="184623"/>
                      <a:pt x="415419" y="278083"/>
                    </a:cubicBezTo>
                    <a:cubicBezTo>
                      <a:pt x="415419" y="394909"/>
                      <a:pt x="337056" y="497909"/>
                      <a:pt x="217867" y="558731"/>
                    </a:cubicBezTo>
                    <a:lnTo>
                      <a:pt x="193436" y="568748"/>
                    </a:lnTo>
                    <a:lnTo>
                      <a:pt x="131238" y="529985"/>
                    </a:lnTo>
                    <a:cubicBezTo>
                      <a:pt x="50153" y="468738"/>
                      <a:pt x="0" y="384126"/>
                      <a:pt x="0" y="290665"/>
                    </a:cubicBezTo>
                    <a:cubicBezTo>
                      <a:pt x="0" y="173839"/>
                      <a:pt x="78363" y="70839"/>
                      <a:pt x="197552" y="10017"/>
                    </a:cubicBezTo>
                    <a:lnTo>
                      <a:pt x="221984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4DEFF6F-C672-AC43-8B3B-2908392D3D15}"/>
                  </a:ext>
                </a:extLst>
              </p:cNvPr>
              <p:cNvSpPr/>
              <p:nvPr/>
            </p:nvSpPr>
            <p:spPr bwMode="auto">
              <a:xfrm>
                <a:off x="1031950" y="1296314"/>
                <a:ext cx="702717" cy="676900"/>
              </a:xfrm>
              <a:custGeom>
                <a:avLst/>
                <a:gdLst>
                  <a:gd name="connsiteX0" fmla="*/ 448076 w 702717"/>
                  <a:gd name="connsiteY0" fmla="*/ 0 h 676900"/>
                  <a:gd name="connsiteX1" fmla="*/ 698600 w 702717"/>
                  <a:gd name="connsiteY1" fmla="*/ 57802 h 676900"/>
                  <a:gd name="connsiteX2" fmla="*/ 702717 w 702717"/>
                  <a:gd name="connsiteY2" fmla="*/ 60367 h 676900"/>
                  <a:gd name="connsiteX3" fmla="*/ 678285 w 702717"/>
                  <a:gd name="connsiteY3" fmla="*/ 70384 h 676900"/>
                  <a:gd name="connsiteX4" fmla="*/ 480733 w 702717"/>
                  <a:gd name="connsiteY4" fmla="*/ 351032 h 676900"/>
                  <a:gd name="connsiteX5" fmla="*/ 611971 w 702717"/>
                  <a:gd name="connsiteY5" fmla="*/ 590352 h 676900"/>
                  <a:gd name="connsiteX6" fmla="*/ 674169 w 702717"/>
                  <a:gd name="connsiteY6" fmla="*/ 629115 h 676900"/>
                  <a:gd name="connsiteX7" fmla="*/ 622488 w 702717"/>
                  <a:gd name="connsiteY7" fmla="*/ 650303 h 676900"/>
                  <a:gd name="connsiteX8" fmla="*/ 448076 w 702717"/>
                  <a:gd name="connsiteY8" fmla="*/ 676900 h 676900"/>
                  <a:gd name="connsiteX9" fmla="*/ 0 w 702717"/>
                  <a:gd name="connsiteY9" fmla="*/ 338450 h 676900"/>
                  <a:gd name="connsiteX10" fmla="*/ 448076 w 702717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7" h="676900">
                    <a:moveTo>
                      <a:pt x="448076" y="0"/>
                    </a:moveTo>
                    <a:cubicBezTo>
                      <a:pt x="540876" y="0"/>
                      <a:pt x="627087" y="21309"/>
                      <a:pt x="698600" y="57802"/>
                    </a:cubicBezTo>
                    <a:lnTo>
                      <a:pt x="702717" y="60367"/>
                    </a:lnTo>
                    <a:lnTo>
                      <a:pt x="678285" y="70384"/>
                    </a:lnTo>
                    <a:cubicBezTo>
                      <a:pt x="559096" y="131206"/>
                      <a:pt x="480733" y="234206"/>
                      <a:pt x="480733" y="351032"/>
                    </a:cubicBezTo>
                    <a:cubicBezTo>
                      <a:pt x="480733" y="444493"/>
                      <a:pt x="530886" y="529105"/>
                      <a:pt x="611971" y="590352"/>
                    </a:cubicBezTo>
                    <a:lnTo>
                      <a:pt x="674169" y="629115"/>
                    </a:lnTo>
                    <a:lnTo>
                      <a:pt x="622488" y="650303"/>
                    </a:lnTo>
                    <a:cubicBezTo>
                      <a:pt x="568881" y="667430"/>
                      <a:pt x="509943" y="676900"/>
                      <a:pt x="448076" y="676900"/>
                    </a:cubicBezTo>
                    <a:cubicBezTo>
                      <a:pt x="200610" y="676900"/>
                      <a:pt x="0" y="525371"/>
                      <a:pt x="0" y="338450"/>
                    </a:cubicBezTo>
                    <a:cubicBezTo>
                      <a:pt x="0" y="151529"/>
                      <a:pt x="200610" y="0"/>
                      <a:pt x="448076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600">
                    <a:solidFill>
                      <a:srgbClr val="000000"/>
                    </a:solidFill>
                  </a:rPr>
                  <a:t>A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52881833-BF0D-374B-BD17-F2B888E4745A}"/>
                  </a:ext>
                </a:extLst>
              </p:cNvPr>
              <p:cNvSpPr/>
              <p:nvPr/>
            </p:nvSpPr>
            <p:spPr bwMode="auto">
              <a:xfrm>
                <a:off x="1706118" y="1308896"/>
                <a:ext cx="702716" cy="676900"/>
              </a:xfrm>
              <a:custGeom>
                <a:avLst/>
                <a:gdLst>
                  <a:gd name="connsiteX0" fmla="*/ 254640 w 702716"/>
                  <a:gd name="connsiteY0" fmla="*/ 0 h 676900"/>
                  <a:gd name="connsiteX1" fmla="*/ 702716 w 702716"/>
                  <a:gd name="connsiteY1" fmla="*/ 338450 h 676900"/>
                  <a:gd name="connsiteX2" fmla="*/ 254640 w 702716"/>
                  <a:gd name="connsiteY2" fmla="*/ 676900 h 676900"/>
                  <a:gd name="connsiteX3" fmla="*/ 4116 w 702716"/>
                  <a:gd name="connsiteY3" fmla="*/ 619098 h 676900"/>
                  <a:gd name="connsiteX4" fmla="*/ 0 w 702716"/>
                  <a:gd name="connsiteY4" fmla="*/ 616533 h 676900"/>
                  <a:gd name="connsiteX5" fmla="*/ 24431 w 702716"/>
                  <a:gd name="connsiteY5" fmla="*/ 606516 h 676900"/>
                  <a:gd name="connsiteX6" fmla="*/ 221983 w 702716"/>
                  <a:gd name="connsiteY6" fmla="*/ 325868 h 676900"/>
                  <a:gd name="connsiteX7" fmla="*/ 90745 w 702716"/>
                  <a:gd name="connsiteY7" fmla="*/ 86548 h 676900"/>
                  <a:gd name="connsiteX8" fmla="*/ 28548 w 702716"/>
                  <a:gd name="connsiteY8" fmla="*/ 47785 h 676900"/>
                  <a:gd name="connsiteX9" fmla="*/ 80228 w 702716"/>
                  <a:gd name="connsiteY9" fmla="*/ 26597 h 676900"/>
                  <a:gd name="connsiteX10" fmla="*/ 254640 w 702716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6" h="676900">
                    <a:moveTo>
                      <a:pt x="254640" y="0"/>
                    </a:moveTo>
                    <a:cubicBezTo>
                      <a:pt x="502106" y="0"/>
                      <a:pt x="702716" y="151529"/>
                      <a:pt x="702716" y="338450"/>
                    </a:cubicBezTo>
                    <a:cubicBezTo>
                      <a:pt x="702716" y="525371"/>
                      <a:pt x="502106" y="676900"/>
                      <a:pt x="254640" y="676900"/>
                    </a:cubicBezTo>
                    <a:cubicBezTo>
                      <a:pt x="161840" y="676900"/>
                      <a:pt x="75630" y="655591"/>
                      <a:pt x="4116" y="619098"/>
                    </a:cubicBezTo>
                    <a:lnTo>
                      <a:pt x="0" y="616533"/>
                    </a:lnTo>
                    <a:lnTo>
                      <a:pt x="24431" y="606516"/>
                    </a:lnTo>
                    <a:cubicBezTo>
                      <a:pt x="143620" y="545694"/>
                      <a:pt x="221983" y="442694"/>
                      <a:pt x="221983" y="325868"/>
                    </a:cubicBezTo>
                    <a:cubicBezTo>
                      <a:pt x="221983" y="232408"/>
                      <a:pt x="171831" y="147795"/>
                      <a:pt x="90745" y="86548"/>
                    </a:cubicBezTo>
                    <a:lnTo>
                      <a:pt x="28548" y="47785"/>
                    </a:lnTo>
                    <a:lnTo>
                      <a:pt x="80228" y="26597"/>
                    </a:lnTo>
                    <a:cubicBezTo>
                      <a:pt x="133836" y="9471"/>
                      <a:pt x="192774" y="0"/>
                      <a:pt x="25464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ea typeface="ＭＳ Ｐゴシック" charset="0"/>
                  </a:rPr>
                  <a:t>     </a:t>
                </a:r>
                <a:r>
                  <a:rPr lang="en-GB" sz="1600">
                    <a:solidFill>
                      <a:srgbClr val="000000"/>
                    </a:solidFill>
                  </a:rPr>
                  <a:t>B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685" name="Group 28684">
            <a:extLst>
              <a:ext uri="{FF2B5EF4-FFF2-40B4-BE49-F238E27FC236}">
                <a16:creationId xmlns:a16="http://schemas.microsoft.com/office/drawing/2014/main" id="{0521CCF5-A112-0D40-93A1-C025431D1D29}"/>
              </a:ext>
            </a:extLst>
          </p:cNvPr>
          <p:cNvGrpSpPr/>
          <p:nvPr/>
        </p:nvGrpSpPr>
        <p:grpSpPr>
          <a:xfrm>
            <a:off x="5571539" y="989863"/>
            <a:ext cx="2777804" cy="1596376"/>
            <a:chOff x="5571539" y="989863"/>
            <a:chExt cx="2777804" cy="159637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38C52C4-3960-BA4C-85A7-9427A96B9576}"/>
                </a:ext>
              </a:extLst>
            </p:cNvPr>
            <p:cNvGrpSpPr/>
            <p:nvPr/>
          </p:nvGrpSpPr>
          <p:grpSpPr>
            <a:xfrm>
              <a:off x="5571539" y="1430838"/>
              <a:ext cx="2777804" cy="1155401"/>
              <a:chOff x="646535" y="2133039"/>
              <a:chExt cx="2673608" cy="1599488"/>
            </a:xfrm>
            <a:solidFill>
              <a:srgbClr val="FF0000"/>
            </a:solidFill>
          </p:grpSpPr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2CC8F7DE-61FC-8C49-BC53-4DC0E8CA7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535" y="2171408"/>
                <a:ext cx="2673608" cy="1561119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4">
                <a:extLst>
                  <a:ext uri="{FF2B5EF4-FFF2-40B4-BE49-F238E27FC236}">
                    <a16:creationId xmlns:a16="http://schemas.microsoft.com/office/drawing/2014/main" id="{AE37E8B6-A88F-2B44-8214-71220B54B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745" y="2133039"/>
                <a:ext cx="388976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b="1" i="1">
                    <a:latin typeface="Times New Roman" charset="0"/>
                  </a:rPr>
                  <a:t>U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11">
                  <a:extLst>
                    <a:ext uri="{FF2B5EF4-FFF2-40B4-BE49-F238E27FC236}">
                      <a16:creationId xmlns:a16="http://schemas.microsoft.com/office/drawing/2014/main" id="{6F1DC99A-2338-8644-BDB7-9B8BB2DBE7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59304" y="989863"/>
                  <a:ext cx="538181" cy="464063"/>
                </a:xfrm>
                <a:prstGeom prst="rect">
                  <a:avLst/>
                </a:prstGeom>
                <a:noFill/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i="1">
                                <a:solidFill>
                                  <a:srgbClr val="5658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rgbClr val="5658FC"/>
                                </a:solidFill>
                              </a:rPr>
                              <m:t>A</m:t>
                            </m:r>
                          </m:e>
                        </m:acc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97" name="Text Box 11">
                  <a:extLst>
                    <a:ext uri="{FF2B5EF4-FFF2-40B4-BE49-F238E27FC236}">
                      <a16:creationId xmlns:a16="http://schemas.microsoft.com/office/drawing/2014/main" id="{6F1DC99A-2338-8644-BDB7-9B8BB2DBE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9304" y="989863"/>
                  <a:ext cx="538181" cy="464063"/>
                </a:xfrm>
                <a:prstGeom prst="rect">
                  <a:avLst/>
                </a:prstGeom>
                <a:blipFill>
                  <a:blip r:embed="rId2"/>
                  <a:stretch>
                    <a:fillRect r="-5556"/>
                  </a:stretch>
                </a:blipFill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9E5B7E4-D694-234C-A4DC-A0905EA33E7A}"/>
                </a:ext>
              </a:extLst>
            </p:cNvPr>
            <p:cNvSpPr/>
            <p:nvPr/>
          </p:nvSpPr>
          <p:spPr bwMode="auto">
            <a:xfrm>
              <a:off x="6641787" y="1829080"/>
              <a:ext cx="415419" cy="571147"/>
            </a:xfrm>
            <a:custGeom>
              <a:avLst/>
              <a:gdLst>
                <a:gd name="connsiteX0" fmla="*/ 221984 w 415419"/>
                <a:gd name="connsiteY0" fmla="*/ 0 h 568748"/>
                <a:gd name="connsiteX1" fmla="*/ 284181 w 415419"/>
                <a:gd name="connsiteY1" fmla="*/ 38763 h 568748"/>
                <a:gd name="connsiteX2" fmla="*/ 415419 w 415419"/>
                <a:gd name="connsiteY2" fmla="*/ 278083 h 568748"/>
                <a:gd name="connsiteX3" fmla="*/ 217867 w 415419"/>
                <a:gd name="connsiteY3" fmla="*/ 558731 h 568748"/>
                <a:gd name="connsiteX4" fmla="*/ 193436 w 415419"/>
                <a:gd name="connsiteY4" fmla="*/ 568748 h 568748"/>
                <a:gd name="connsiteX5" fmla="*/ 131238 w 415419"/>
                <a:gd name="connsiteY5" fmla="*/ 529985 h 568748"/>
                <a:gd name="connsiteX6" fmla="*/ 0 w 415419"/>
                <a:gd name="connsiteY6" fmla="*/ 290665 h 568748"/>
                <a:gd name="connsiteX7" fmla="*/ 197552 w 415419"/>
                <a:gd name="connsiteY7" fmla="*/ 10017 h 568748"/>
                <a:gd name="connsiteX8" fmla="*/ 221984 w 415419"/>
                <a:gd name="connsiteY8" fmla="*/ 0 h 5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419" h="568748">
                  <a:moveTo>
                    <a:pt x="221984" y="0"/>
                  </a:moveTo>
                  <a:lnTo>
                    <a:pt x="284181" y="38763"/>
                  </a:lnTo>
                  <a:cubicBezTo>
                    <a:pt x="365267" y="100010"/>
                    <a:pt x="415419" y="184623"/>
                    <a:pt x="415419" y="278083"/>
                  </a:cubicBezTo>
                  <a:cubicBezTo>
                    <a:pt x="415419" y="394909"/>
                    <a:pt x="337056" y="497909"/>
                    <a:pt x="217867" y="558731"/>
                  </a:cubicBezTo>
                  <a:lnTo>
                    <a:pt x="193436" y="568748"/>
                  </a:lnTo>
                  <a:lnTo>
                    <a:pt x="131238" y="529985"/>
                  </a:lnTo>
                  <a:cubicBezTo>
                    <a:pt x="50153" y="468738"/>
                    <a:pt x="0" y="384126"/>
                    <a:pt x="0" y="290665"/>
                  </a:cubicBezTo>
                  <a:cubicBezTo>
                    <a:pt x="0" y="173839"/>
                    <a:pt x="78363" y="70839"/>
                    <a:pt x="197552" y="10017"/>
                  </a:cubicBezTo>
                  <a:lnTo>
                    <a:pt x="221984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AF8D0E2-FF40-7044-BD51-082D803EFC8F}"/>
                </a:ext>
              </a:extLst>
            </p:cNvPr>
            <p:cNvSpPr/>
            <p:nvPr/>
          </p:nvSpPr>
          <p:spPr bwMode="auto">
            <a:xfrm>
              <a:off x="6161054" y="1768459"/>
              <a:ext cx="702717" cy="679756"/>
            </a:xfrm>
            <a:custGeom>
              <a:avLst/>
              <a:gdLst>
                <a:gd name="connsiteX0" fmla="*/ 448076 w 702717"/>
                <a:gd name="connsiteY0" fmla="*/ 0 h 676900"/>
                <a:gd name="connsiteX1" fmla="*/ 698600 w 702717"/>
                <a:gd name="connsiteY1" fmla="*/ 57802 h 676900"/>
                <a:gd name="connsiteX2" fmla="*/ 702717 w 702717"/>
                <a:gd name="connsiteY2" fmla="*/ 60367 h 676900"/>
                <a:gd name="connsiteX3" fmla="*/ 678285 w 702717"/>
                <a:gd name="connsiteY3" fmla="*/ 70384 h 676900"/>
                <a:gd name="connsiteX4" fmla="*/ 480733 w 702717"/>
                <a:gd name="connsiteY4" fmla="*/ 351032 h 676900"/>
                <a:gd name="connsiteX5" fmla="*/ 611971 w 702717"/>
                <a:gd name="connsiteY5" fmla="*/ 590352 h 676900"/>
                <a:gd name="connsiteX6" fmla="*/ 674169 w 702717"/>
                <a:gd name="connsiteY6" fmla="*/ 629115 h 676900"/>
                <a:gd name="connsiteX7" fmla="*/ 622488 w 702717"/>
                <a:gd name="connsiteY7" fmla="*/ 650303 h 676900"/>
                <a:gd name="connsiteX8" fmla="*/ 448076 w 702717"/>
                <a:gd name="connsiteY8" fmla="*/ 676900 h 676900"/>
                <a:gd name="connsiteX9" fmla="*/ 0 w 702717"/>
                <a:gd name="connsiteY9" fmla="*/ 338450 h 676900"/>
                <a:gd name="connsiteX10" fmla="*/ 448076 w 702717"/>
                <a:gd name="connsiteY10" fmla="*/ 0 h 67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2717" h="676900">
                  <a:moveTo>
                    <a:pt x="448076" y="0"/>
                  </a:moveTo>
                  <a:cubicBezTo>
                    <a:pt x="540876" y="0"/>
                    <a:pt x="627087" y="21309"/>
                    <a:pt x="698600" y="57802"/>
                  </a:cubicBezTo>
                  <a:lnTo>
                    <a:pt x="702717" y="60367"/>
                  </a:lnTo>
                  <a:lnTo>
                    <a:pt x="678285" y="70384"/>
                  </a:lnTo>
                  <a:cubicBezTo>
                    <a:pt x="559096" y="131206"/>
                    <a:pt x="480733" y="234206"/>
                    <a:pt x="480733" y="351032"/>
                  </a:cubicBezTo>
                  <a:cubicBezTo>
                    <a:pt x="480733" y="444493"/>
                    <a:pt x="530886" y="529105"/>
                    <a:pt x="611971" y="590352"/>
                  </a:cubicBezTo>
                  <a:lnTo>
                    <a:pt x="674169" y="629115"/>
                  </a:lnTo>
                  <a:lnTo>
                    <a:pt x="622488" y="650303"/>
                  </a:lnTo>
                  <a:cubicBezTo>
                    <a:pt x="568881" y="667430"/>
                    <a:pt x="509943" y="676900"/>
                    <a:pt x="448076" y="676900"/>
                  </a:cubicBezTo>
                  <a:cubicBezTo>
                    <a:pt x="200610" y="676900"/>
                    <a:pt x="0" y="525371"/>
                    <a:pt x="0" y="338450"/>
                  </a:cubicBezTo>
                  <a:cubicBezTo>
                    <a:pt x="0" y="151529"/>
                    <a:pt x="200610" y="0"/>
                    <a:pt x="448076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600">
                  <a:solidFill>
                    <a:srgbClr val="000000"/>
                  </a:solidFill>
                </a:rPr>
                <a:t>A</a:t>
              </a:r>
              <a:endParaRPr kumimoji="0" lang="en-GB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586BF48-27EE-8840-8A26-144587720321}"/>
                </a:ext>
              </a:extLst>
            </p:cNvPr>
            <p:cNvSpPr/>
            <p:nvPr/>
          </p:nvSpPr>
          <p:spPr bwMode="auto">
            <a:xfrm>
              <a:off x="6835222" y="1781094"/>
              <a:ext cx="702716" cy="679756"/>
            </a:xfrm>
            <a:custGeom>
              <a:avLst/>
              <a:gdLst>
                <a:gd name="connsiteX0" fmla="*/ 254640 w 702716"/>
                <a:gd name="connsiteY0" fmla="*/ 0 h 676900"/>
                <a:gd name="connsiteX1" fmla="*/ 702716 w 702716"/>
                <a:gd name="connsiteY1" fmla="*/ 338450 h 676900"/>
                <a:gd name="connsiteX2" fmla="*/ 254640 w 702716"/>
                <a:gd name="connsiteY2" fmla="*/ 676900 h 676900"/>
                <a:gd name="connsiteX3" fmla="*/ 4116 w 702716"/>
                <a:gd name="connsiteY3" fmla="*/ 619098 h 676900"/>
                <a:gd name="connsiteX4" fmla="*/ 0 w 702716"/>
                <a:gd name="connsiteY4" fmla="*/ 616533 h 676900"/>
                <a:gd name="connsiteX5" fmla="*/ 24431 w 702716"/>
                <a:gd name="connsiteY5" fmla="*/ 606516 h 676900"/>
                <a:gd name="connsiteX6" fmla="*/ 221983 w 702716"/>
                <a:gd name="connsiteY6" fmla="*/ 325868 h 676900"/>
                <a:gd name="connsiteX7" fmla="*/ 90745 w 702716"/>
                <a:gd name="connsiteY7" fmla="*/ 86548 h 676900"/>
                <a:gd name="connsiteX8" fmla="*/ 28548 w 702716"/>
                <a:gd name="connsiteY8" fmla="*/ 47785 h 676900"/>
                <a:gd name="connsiteX9" fmla="*/ 80228 w 702716"/>
                <a:gd name="connsiteY9" fmla="*/ 26597 h 676900"/>
                <a:gd name="connsiteX10" fmla="*/ 254640 w 702716"/>
                <a:gd name="connsiteY10" fmla="*/ 0 h 67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2716" h="676900">
                  <a:moveTo>
                    <a:pt x="254640" y="0"/>
                  </a:moveTo>
                  <a:cubicBezTo>
                    <a:pt x="502106" y="0"/>
                    <a:pt x="702716" y="151529"/>
                    <a:pt x="702716" y="338450"/>
                  </a:cubicBezTo>
                  <a:cubicBezTo>
                    <a:pt x="702716" y="525371"/>
                    <a:pt x="502106" y="676900"/>
                    <a:pt x="254640" y="676900"/>
                  </a:cubicBezTo>
                  <a:cubicBezTo>
                    <a:pt x="161840" y="676900"/>
                    <a:pt x="75630" y="655591"/>
                    <a:pt x="4116" y="619098"/>
                  </a:cubicBezTo>
                  <a:lnTo>
                    <a:pt x="0" y="616533"/>
                  </a:lnTo>
                  <a:lnTo>
                    <a:pt x="24431" y="606516"/>
                  </a:lnTo>
                  <a:cubicBezTo>
                    <a:pt x="143620" y="545694"/>
                    <a:pt x="221983" y="442694"/>
                    <a:pt x="221983" y="325868"/>
                  </a:cubicBezTo>
                  <a:cubicBezTo>
                    <a:pt x="221983" y="232408"/>
                    <a:pt x="171831" y="147795"/>
                    <a:pt x="90745" y="86548"/>
                  </a:cubicBezTo>
                  <a:lnTo>
                    <a:pt x="28548" y="47785"/>
                  </a:lnTo>
                  <a:lnTo>
                    <a:pt x="80228" y="26597"/>
                  </a:lnTo>
                  <a:cubicBezTo>
                    <a:pt x="133836" y="9471"/>
                    <a:pt x="192774" y="0"/>
                    <a:pt x="254640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rPr>
                <a:t>     </a:t>
              </a:r>
              <a:r>
                <a:rPr lang="en-GB" sz="1600">
                  <a:solidFill>
                    <a:srgbClr val="000000"/>
                  </a:solidFill>
                </a:rPr>
                <a:t>B</a:t>
              </a:r>
              <a:endParaRPr kumimoji="0" lang="en-GB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5B7272-D166-8447-BBDD-A00580E416FD}"/>
              </a:ext>
            </a:extLst>
          </p:cNvPr>
          <p:cNvGrpSpPr/>
          <p:nvPr/>
        </p:nvGrpSpPr>
        <p:grpSpPr>
          <a:xfrm>
            <a:off x="574996" y="4162125"/>
            <a:ext cx="2673608" cy="1671040"/>
            <a:chOff x="677862" y="4216790"/>
            <a:chExt cx="2673608" cy="2009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11">
                  <a:extLst>
                    <a:ext uri="{FF2B5EF4-FFF2-40B4-BE49-F238E27FC236}">
                      <a16:creationId xmlns:a16="http://schemas.microsoft.com/office/drawing/2014/main" id="{27EC2A06-8335-3543-897F-911C38974D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7003" y="4216790"/>
                  <a:ext cx="979488" cy="462114"/>
                </a:xfrm>
                <a:prstGeom prst="rect">
                  <a:avLst/>
                </a:prstGeom>
                <a:noFill/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i="1">
                                <a:solidFill>
                                  <a:srgbClr val="5658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rgbClr val="5658FC"/>
                                </a:solidFill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rgbClr val="5658FC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rgbClr val="5658FC"/>
                                </a:solidFill>
                              </a:rPr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5658FC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5658FC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rgbClr val="5658FC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2" name="Text Box 11">
                  <a:extLst>
                    <a:ext uri="{FF2B5EF4-FFF2-40B4-BE49-F238E27FC236}">
                      <a16:creationId xmlns:a16="http://schemas.microsoft.com/office/drawing/2014/main" id="{27EC2A06-8335-3543-897F-911C38974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7003" y="4216790"/>
                  <a:ext cx="979488" cy="462114"/>
                </a:xfrm>
                <a:prstGeom prst="rect">
                  <a:avLst/>
                </a:prstGeom>
                <a:blipFill>
                  <a:blip r:embed="rId3"/>
                  <a:stretch>
                    <a:fillRect l="-613" r="-613" b="-16923"/>
                  </a:stretch>
                </a:blipFill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CD853F6-1E83-CF43-BC10-6935EC057AA9}"/>
                </a:ext>
              </a:extLst>
            </p:cNvPr>
            <p:cNvGrpSpPr/>
            <p:nvPr/>
          </p:nvGrpSpPr>
          <p:grpSpPr>
            <a:xfrm>
              <a:off x="677862" y="4665191"/>
              <a:ext cx="2673608" cy="1561119"/>
              <a:chOff x="646535" y="4078373"/>
              <a:chExt cx="2673608" cy="1561119"/>
            </a:xfrm>
          </p:grpSpPr>
          <p:sp>
            <p:nvSpPr>
              <p:cNvPr id="87" name="Rectangle 3">
                <a:extLst>
                  <a:ext uri="{FF2B5EF4-FFF2-40B4-BE49-F238E27FC236}">
                    <a16:creationId xmlns:a16="http://schemas.microsoft.com/office/drawing/2014/main" id="{9C387947-D377-934C-88D4-4FC9CEB4C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535" y="4078373"/>
                <a:ext cx="2673608" cy="1561119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4">
                <a:extLst>
                  <a:ext uri="{FF2B5EF4-FFF2-40B4-BE49-F238E27FC236}">
                    <a16:creationId xmlns:a16="http://schemas.microsoft.com/office/drawing/2014/main" id="{C06E31DC-FA31-CF4C-936C-2252237C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745" y="4099213"/>
                <a:ext cx="388976" cy="3385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600" b="1" i="1">
                    <a:latin typeface="Times New Roman" charset="0"/>
                  </a:rPr>
                  <a:t>U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6CF4752-645D-5942-BAB0-58085BB5F3D6}"/>
                </a:ext>
              </a:extLst>
            </p:cNvPr>
            <p:cNvGrpSpPr/>
            <p:nvPr/>
          </p:nvGrpSpPr>
          <p:grpSpPr>
            <a:xfrm>
              <a:off x="1254685" y="5080949"/>
              <a:ext cx="1376884" cy="660763"/>
              <a:chOff x="5569290" y="3943895"/>
              <a:chExt cx="1376884" cy="660763"/>
            </a:xfrm>
            <a:solidFill>
              <a:schemeClr val="bg1"/>
            </a:solidFill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5267259-A36A-1748-8048-FF21A5F64F28}"/>
                  </a:ext>
                </a:extLst>
              </p:cNvPr>
              <p:cNvSpPr/>
              <p:nvPr/>
            </p:nvSpPr>
            <p:spPr bwMode="auto">
              <a:xfrm>
                <a:off x="6050023" y="4001748"/>
                <a:ext cx="415419" cy="545058"/>
              </a:xfrm>
              <a:custGeom>
                <a:avLst/>
                <a:gdLst>
                  <a:gd name="connsiteX0" fmla="*/ 221984 w 415419"/>
                  <a:gd name="connsiteY0" fmla="*/ 0 h 568748"/>
                  <a:gd name="connsiteX1" fmla="*/ 284181 w 415419"/>
                  <a:gd name="connsiteY1" fmla="*/ 38763 h 568748"/>
                  <a:gd name="connsiteX2" fmla="*/ 415419 w 415419"/>
                  <a:gd name="connsiteY2" fmla="*/ 278083 h 568748"/>
                  <a:gd name="connsiteX3" fmla="*/ 217867 w 415419"/>
                  <a:gd name="connsiteY3" fmla="*/ 558731 h 568748"/>
                  <a:gd name="connsiteX4" fmla="*/ 193436 w 415419"/>
                  <a:gd name="connsiteY4" fmla="*/ 568748 h 568748"/>
                  <a:gd name="connsiteX5" fmla="*/ 131238 w 415419"/>
                  <a:gd name="connsiteY5" fmla="*/ 529985 h 568748"/>
                  <a:gd name="connsiteX6" fmla="*/ 0 w 415419"/>
                  <a:gd name="connsiteY6" fmla="*/ 290665 h 568748"/>
                  <a:gd name="connsiteX7" fmla="*/ 197552 w 415419"/>
                  <a:gd name="connsiteY7" fmla="*/ 10017 h 568748"/>
                  <a:gd name="connsiteX8" fmla="*/ 221984 w 415419"/>
                  <a:gd name="connsiteY8" fmla="*/ 0 h 5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419" h="568748">
                    <a:moveTo>
                      <a:pt x="221984" y="0"/>
                    </a:moveTo>
                    <a:lnTo>
                      <a:pt x="284181" y="38763"/>
                    </a:lnTo>
                    <a:cubicBezTo>
                      <a:pt x="365267" y="100010"/>
                      <a:pt x="415419" y="184623"/>
                      <a:pt x="415419" y="278083"/>
                    </a:cubicBezTo>
                    <a:cubicBezTo>
                      <a:pt x="415419" y="394909"/>
                      <a:pt x="337056" y="497909"/>
                      <a:pt x="217867" y="558731"/>
                    </a:cubicBezTo>
                    <a:lnTo>
                      <a:pt x="193436" y="568748"/>
                    </a:lnTo>
                    <a:lnTo>
                      <a:pt x="131238" y="529985"/>
                    </a:lnTo>
                    <a:cubicBezTo>
                      <a:pt x="50153" y="468738"/>
                      <a:pt x="0" y="384126"/>
                      <a:pt x="0" y="290665"/>
                    </a:cubicBezTo>
                    <a:cubicBezTo>
                      <a:pt x="0" y="173839"/>
                      <a:pt x="78363" y="70839"/>
                      <a:pt x="197552" y="10017"/>
                    </a:cubicBezTo>
                    <a:lnTo>
                      <a:pt x="221984" y="0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5CC7EBD-D2BC-8B46-99F9-F022C52E8BA4}"/>
                  </a:ext>
                </a:extLst>
              </p:cNvPr>
              <p:cNvSpPr/>
              <p:nvPr/>
            </p:nvSpPr>
            <p:spPr bwMode="auto">
              <a:xfrm>
                <a:off x="5569290" y="3943895"/>
                <a:ext cx="702717" cy="648705"/>
              </a:xfrm>
              <a:custGeom>
                <a:avLst/>
                <a:gdLst>
                  <a:gd name="connsiteX0" fmla="*/ 448076 w 702717"/>
                  <a:gd name="connsiteY0" fmla="*/ 0 h 676900"/>
                  <a:gd name="connsiteX1" fmla="*/ 698600 w 702717"/>
                  <a:gd name="connsiteY1" fmla="*/ 57802 h 676900"/>
                  <a:gd name="connsiteX2" fmla="*/ 702717 w 702717"/>
                  <a:gd name="connsiteY2" fmla="*/ 60367 h 676900"/>
                  <a:gd name="connsiteX3" fmla="*/ 678285 w 702717"/>
                  <a:gd name="connsiteY3" fmla="*/ 70384 h 676900"/>
                  <a:gd name="connsiteX4" fmla="*/ 480733 w 702717"/>
                  <a:gd name="connsiteY4" fmla="*/ 351032 h 676900"/>
                  <a:gd name="connsiteX5" fmla="*/ 611971 w 702717"/>
                  <a:gd name="connsiteY5" fmla="*/ 590352 h 676900"/>
                  <a:gd name="connsiteX6" fmla="*/ 674169 w 702717"/>
                  <a:gd name="connsiteY6" fmla="*/ 629115 h 676900"/>
                  <a:gd name="connsiteX7" fmla="*/ 622488 w 702717"/>
                  <a:gd name="connsiteY7" fmla="*/ 650303 h 676900"/>
                  <a:gd name="connsiteX8" fmla="*/ 448076 w 702717"/>
                  <a:gd name="connsiteY8" fmla="*/ 676900 h 676900"/>
                  <a:gd name="connsiteX9" fmla="*/ 0 w 702717"/>
                  <a:gd name="connsiteY9" fmla="*/ 338450 h 676900"/>
                  <a:gd name="connsiteX10" fmla="*/ 448076 w 702717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7" h="676900">
                    <a:moveTo>
                      <a:pt x="448076" y="0"/>
                    </a:moveTo>
                    <a:cubicBezTo>
                      <a:pt x="540876" y="0"/>
                      <a:pt x="627087" y="21309"/>
                      <a:pt x="698600" y="57802"/>
                    </a:cubicBezTo>
                    <a:lnTo>
                      <a:pt x="702717" y="60367"/>
                    </a:lnTo>
                    <a:lnTo>
                      <a:pt x="678285" y="70384"/>
                    </a:lnTo>
                    <a:cubicBezTo>
                      <a:pt x="559096" y="131206"/>
                      <a:pt x="480733" y="234206"/>
                      <a:pt x="480733" y="351032"/>
                    </a:cubicBezTo>
                    <a:cubicBezTo>
                      <a:pt x="480733" y="444493"/>
                      <a:pt x="530886" y="529105"/>
                      <a:pt x="611971" y="590352"/>
                    </a:cubicBezTo>
                    <a:lnTo>
                      <a:pt x="674169" y="629115"/>
                    </a:lnTo>
                    <a:lnTo>
                      <a:pt x="622488" y="650303"/>
                    </a:lnTo>
                    <a:cubicBezTo>
                      <a:pt x="568881" y="667430"/>
                      <a:pt x="509943" y="676900"/>
                      <a:pt x="448076" y="676900"/>
                    </a:cubicBezTo>
                    <a:cubicBezTo>
                      <a:pt x="200610" y="676900"/>
                      <a:pt x="0" y="525371"/>
                      <a:pt x="0" y="338450"/>
                    </a:cubicBezTo>
                    <a:cubicBezTo>
                      <a:pt x="0" y="151529"/>
                      <a:pt x="200610" y="0"/>
                      <a:pt x="448076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600">
                    <a:solidFill>
                      <a:srgbClr val="000000"/>
                    </a:solidFill>
                  </a:rPr>
                  <a:t>A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B6982A22-BB43-8942-8380-EBE915C19A56}"/>
                  </a:ext>
                </a:extLst>
              </p:cNvPr>
              <p:cNvSpPr/>
              <p:nvPr/>
            </p:nvSpPr>
            <p:spPr bwMode="auto">
              <a:xfrm>
                <a:off x="6243458" y="3955953"/>
                <a:ext cx="702716" cy="648705"/>
              </a:xfrm>
              <a:custGeom>
                <a:avLst/>
                <a:gdLst>
                  <a:gd name="connsiteX0" fmla="*/ 254640 w 702716"/>
                  <a:gd name="connsiteY0" fmla="*/ 0 h 676900"/>
                  <a:gd name="connsiteX1" fmla="*/ 702716 w 702716"/>
                  <a:gd name="connsiteY1" fmla="*/ 338450 h 676900"/>
                  <a:gd name="connsiteX2" fmla="*/ 254640 w 702716"/>
                  <a:gd name="connsiteY2" fmla="*/ 676900 h 676900"/>
                  <a:gd name="connsiteX3" fmla="*/ 4116 w 702716"/>
                  <a:gd name="connsiteY3" fmla="*/ 619098 h 676900"/>
                  <a:gd name="connsiteX4" fmla="*/ 0 w 702716"/>
                  <a:gd name="connsiteY4" fmla="*/ 616533 h 676900"/>
                  <a:gd name="connsiteX5" fmla="*/ 24431 w 702716"/>
                  <a:gd name="connsiteY5" fmla="*/ 606516 h 676900"/>
                  <a:gd name="connsiteX6" fmla="*/ 221983 w 702716"/>
                  <a:gd name="connsiteY6" fmla="*/ 325868 h 676900"/>
                  <a:gd name="connsiteX7" fmla="*/ 90745 w 702716"/>
                  <a:gd name="connsiteY7" fmla="*/ 86548 h 676900"/>
                  <a:gd name="connsiteX8" fmla="*/ 28548 w 702716"/>
                  <a:gd name="connsiteY8" fmla="*/ 47785 h 676900"/>
                  <a:gd name="connsiteX9" fmla="*/ 80228 w 702716"/>
                  <a:gd name="connsiteY9" fmla="*/ 26597 h 676900"/>
                  <a:gd name="connsiteX10" fmla="*/ 254640 w 702716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6" h="676900">
                    <a:moveTo>
                      <a:pt x="254640" y="0"/>
                    </a:moveTo>
                    <a:cubicBezTo>
                      <a:pt x="502106" y="0"/>
                      <a:pt x="702716" y="151529"/>
                      <a:pt x="702716" y="338450"/>
                    </a:cubicBezTo>
                    <a:cubicBezTo>
                      <a:pt x="702716" y="525371"/>
                      <a:pt x="502106" y="676900"/>
                      <a:pt x="254640" y="676900"/>
                    </a:cubicBezTo>
                    <a:cubicBezTo>
                      <a:pt x="161840" y="676900"/>
                      <a:pt x="75630" y="655591"/>
                      <a:pt x="4116" y="619098"/>
                    </a:cubicBezTo>
                    <a:lnTo>
                      <a:pt x="0" y="616533"/>
                    </a:lnTo>
                    <a:lnTo>
                      <a:pt x="24431" y="606516"/>
                    </a:lnTo>
                    <a:cubicBezTo>
                      <a:pt x="143620" y="545694"/>
                      <a:pt x="221983" y="442694"/>
                      <a:pt x="221983" y="325868"/>
                    </a:cubicBezTo>
                    <a:cubicBezTo>
                      <a:pt x="221983" y="232408"/>
                      <a:pt x="171831" y="147795"/>
                      <a:pt x="90745" y="86548"/>
                    </a:cubicBezTo>
                    <a:lnTo>
                      <a:pt x="28548" y="47785"/>
                    </a:lnTo>
                    <a:lnTo>
                      <a:pt x="80228" y="26597"/>
                    </a:lnTo>
                    <a:cubicBezTo>
                      <a:pt x="133836" y="9471"/>
                      <a:pt x="192774" y="0"/>
                      <a:pt x="254640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ea typeface="ＭＳ Ｐゴシック" charset="0"/>
                  </a:rPr>
                  <a:t>     </a:t>
                </a:r>
                <a:r>
                  <a:rPr lang="en-GB" sz="1600">
                    <a:solidFill>
                      <a:srgbClr val="000000"/>
                    </a:solidFill>
                  </a:rPr>
                  <a:t>B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45CE20-91B8-F14A-AFC5-C0625D24992E}"/>
              </a:ext>
            </a:extLst>
          </p:cNvPr>
          <p:cNvGrpSpPr/>
          <p:nvPr/>
        </p:nvGrpSpPr>
        <p:grpSpPr>
          <a:xfrm>
            <a:off x="5680395" y="4437767"/>
            <a:ext cx="2777804" cy="1463676"/>
            <a:chOff x="5680395" y="4437767"/>
            <a:chExt cx="2777804" cy="146367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9655F41-AA87-9E41-8211-72D1EE379793}"/>
                </a:ext>
              </a:extLst>
            </p:cNvPr>
            <p:cNvGrpSpPr/>
            <p:nvPr/>
          </p:nvGrpSpPr>
          <p:grpSpPr>
            <a:xfrm>
              <a:off x="5680395" y="4858724"/>
              <a:ext cx="2777804" cy="1042719"/>
              <a:chOff x="646535" y="2133039"/>
              <a:chExt cx="2673608" cy="1599488"/>
            </a:xfrm>
            <a:solidFill>
              <a:srgbClr val="FF0000"/>
            </a:solidFill>
          </p:grpSpPr>
          <p:sp>
            <p:nvSpPr>
              <p:cNvPr id="104" name="Rectangle 3">
                <a:extLst>
                  <a:ext uri="{FF2B5EF4-FFF2-40B4-BE49-F238E27FC236}">
                    <a16:creationId xmlns:a16="http://schemas.microsoft.com/office/drawing/2014/main" id="{F96E4AC3-EE31-1E45-BE9A-6A314F765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535" y="2171408"/>
                <a:ext cx="2673608" cy="1561119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4">
                <a:extLst>
                  <a:ext uri="{FF2B5EF4-FFF2-40B4-BE49-F238E27FC236}">
                    <a16:creationId xmlns:a16="http://schemas.microsoft.com/office/drawing/2014/main" id="{8808E520-9B40-274C-A3D0-49E5AA8B1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745" y="2133039"/>
                <a:ext cx="388976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b="1" i="1">
                    <a:latin typeface="Times New Roman" charset="0"/>
                  </a:rPr>
                  <a:t>U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DB693F9-8087-6F47-94BB-3AF7096DE30F}"/>
                </a:ext>
              </a:extLst>
            </p:cNvPr>
            <p:cNvGrpSpPr/>
            <p:nvPr/>
          </p:nvGrpSpPr>
          <p:grpSpPr>
            <a:xfrm>
              <a:off x="6362755" y="5088684"/>
              <a:ext cx="1376884" cy="660763"/>
              <a:chOff x="5569290" y="3943895"/>
              <a:chExt cx="1376884" cy="660763"/>
            </a:xfrm>
            <a:solidFill>
              <a:schemeClr val="bg1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1F21D816-9DA8-DF4D-B886-998DCD06D995}"/>
                  </a:ext>
                </a:extLst>
              </p:cNvPr>
              <p:cNvSpPr/>
              <p:nvPr/>
            </p:nvSpPr>
            <p:spPr bwMode="auto">
              <a:xfrm>
                <a:off x="6050023" y="4001748"/>
                <a:ext cx="415419" cy="545058"/>
              </a:xfrm>
              <a:custGeom>
                <a:avLst/>
                <a:gdLst>
                  <a:gd name="connsiteX0" fmla="*/ 221984 w 415419"/>
                  <a:gd name="connsiteY0" fmla="*/ 0 h 568748"/>
                  <a:gd name="connsiteX1" fmla="*/ 284181 w 415419"/>
                  <a:gd name="connsiteY1" fmla="*/ 38763 h 568748"/>
                  <a:gd name="connsiteX2" fmla="*/ 415419 w 415419"/>
                  <a:gd name="connsiteY2" fmla="*/ 278083 h 568748"/>
                  <a:gd name="connsiteX3" fmla="*/ 217867 w 415419"/>
                  <a:gd name="connsiteY3" fmla="*/ 558731 h 568748"/>
                  <a:gd name="connsiteX4" fmla="*/ 193436 w 415419"/>
                  <a:gd name="connsiteY4" fmla="*/ 568748 h 568748"/>
                  <a:gd name="connsiteX5" fmla="*/ 131238 w 415419"/>
                  <a:gd name="connsiteY5" fmla="*/ 529985 h 568748"/>
                  <a:gd name="connsiteX6" fmla="*/ 0 w 415419"/>
                  <a:gd name="connsiteY6" fmla="*/ 290665 h 568748"/>
                  <a:gd name="connsiteX7" fmla="*/ 197552 w 415419"/>
                  <a:gd name="connsiteY7" fmla="*/ 10017 h 568748"/>
                  <a:gd name="connsiteX8" fmla="*/ 221984 w 415419"/>
                  <a:gd name="connsiteY8" fmla="*/ 0 h 5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419" h="568748">
                    <a:moveTo>
                      <a:pt x="221984" y="0"/>
                    </a:moveTo>
                    <a:lnTo>
                      <a:pt x="284181" y="38763"/>
                    </a:lnTo>
                    <a:cubicBezTo>
                      <a:pt x="365267" y="100010"/>
                      <a:pt x="415419" y="184623"/>
                      <a:pt x="415419" y="278083"/>
                    </a:cubicBezTo>
                    <a:cubicBezTo>
                      <a:pt x="415419" y="394909"/>
                      <a:pt x="337056" y="497909"/>
                      <a:pt x="217867" y="558731"/>
                    </a:cubicBezTo>
                    <a:lnTo>
                      <a:pt x="193436" y="568748"/>
                    </a:lnTo>
                    <a:lnTo>
                      <a:pt x="131238" y="529985"/>
                    </a:lnTo>
                    <a:cubicBezTo>
                      <a:pt x="50153" y="468738"/>
                      <a:pt x="0" y="384126"/>
                      <a:pt x="0" y="290665"/>
                    </a:cubicBezTo>
                    <a:cubicBezTo>
                      <a:pt x="0" y="173839"/>
                      <a:pt x="78363" y="70839"/>
                      <a:pt x="197552" y="10017"/>
                    </a:cubicBezTo>
                    <a:lnTo>
                      <a:pt x="221984" y="0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97128CE8-C5A4-FB46-8C69-2495DFA3EEAF}"/>
                  </a:ext>
                </a:extLst>
              </p:cNvPr>
              <p:cNvSpPr/>
              <p:nvPr/>
            </p:nvSpPr>
            <p:spPr bwMode="auto">
              <a:xfrm>
                <a:off x="5569290" y="3943895"/>
                <a:ext cx="702717" cy="648705"/>
              </a:xfrm>
              <a:custGeom>
                <a:avLst/>
                <a:gdLst>
                  <a:gd name="connsiteX0" fmla="*/ 448076 w 702717"/>
                  <a:gd name="connsiteY0" fmla="*/ 0 h 676900"/>
                  <a:gd name="connsiteX1" fmla="*/ 698600 w 702717"/>
                  <a:gd name="connsiteY1" fmla="*/ 57802 h 676900"/>
                  <a:gd name="connsiteX2" fmla="*/ 702717 w 702717"/>
                  <a:gd name="connsiteY2" fmla="*/ 60367 h 676900"/>
                  <a:gd name="connsiteX3" fmla="*/ 678285 w 702717"/>
                  <a:gd name="connsiteY3" fmla="*/ 70384 h 676900"/>
                  <a:gd name="connsiteX4" fmla="*/ 480733 w 702717"/>
                  <a:gd name="connsiteY4" fmla="*/ 351032 h 676900"/>
                  <a:gd name="connsiteX5" fmla="*/ 611971 w 702717"/>
                  <a:gd name="connsiteY5" fmla="*/ 590352 h 676900"/>
                  <a:gd name="connsiteX6" fmla="*/ 674169 w 702717"/>
                  <a:gd name="connsiteY6" fmla="*/ 629115 h 676900"/>
                  <a:gd name="connsiteX7" fmla="*/ 622488 w 702717"/>
                  <a:gd name="connsiteY7" fmla="*/ 650303 h 676900"/>
                  <a:gd name="connsiteX8" fmla="*/ 448076 w 702717"/>
                  <a:gd name="connsiteY8" fmla="*/ 676900 h 676900"/>
                  <a:gd name="connsiteX9" fmla="*/ 0 w 702717"/>
                  <a:gd name="connsiteY9" fmla="*/ 338450 h 676900"/>
                  <a:gd name="connsiteX10" fmla="*/ 448076 w 702717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7" h="676900">
                    <a:moveTo>
                      <a:pt x="448076" y="0"/>
                    </a:moveTo>
                    <a:cubicBezTo>
                      <a:pt x="540876" y="0"/>
                      <a:pt x="627087" y="21309"/>
                      <a:pt x="698600" y="57802"/>
                    </a:cubicBezTo>
                    <a:lnTo>
                      <a:pt x="702717" y="60367"/>
                    </a:lnTo>
                    <a:lnTo>
                      <a:pt x="678285" y="70384"/>
                    </a:lnTo>
                    <a:cubicBezTo>
                      <a:pt x="559096" y="131206"/>
                      <a:pt x="480733" y="234206"/>
                      <a:pt x="480733" y="351032"/>
                    </a:cubicBezTo>
                    <a:cubicBezTo>
                      <a:pt x="480733" y="444493"/>
                      <a:pt x="530886" y="529105"/>
                      <a:pt x="611971" y="590352"/>
                    </a:cubicBezTo>
                    <a:lnTo>
                      <a:pt x="674169" y="629115"/>
                    </a:lnTo>
                    <a:lnTo>
                      <a:pt x="622488" y="650303"/>
                    </a:lnTo>
                    <a:cubicBezTo>
                      <a:pt x="568881" y="667430"/>
                      <a:pt x="509943" y="676900"/>
                      <a:pt x="448076" y="676900"/>
                    </a:cubicBezTo>
                    <a:cubicBezTo>
                      <a:pt x="200610" y="676900"/>
                      <a:pt x="0" y="525371"/>
                      <a:pt x="0" y="338450"/>
                    </a:cubicBezTo>
                    <a:cubicBezTo>
                      <a:pt x="0" y="151529"/>
                      <a:pt x="200610" y="0"/>
                      <a:pt x="448076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600">
                    <a:solidFill>
                      <a:srgbClr val="000000"/>
                    </a:solidFill>
                  </a:rPr>
                  <a:t>A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EA6A43F6-4D23-8841-AA38-8A5FCC0AED67}"/>
                  </a:ext>
                </a:extLst>
              </p:cNvPr>
              <p:cNvSpPr/>
              <p:nvPr/>
            </p:nvSpPr>
            <p:spPr bwMode="auto">
              <a:xfrm>
                <a:off x="6243458" y="3955953"/>
                <a:ext cx="702716" cy="648705"/>
              </a:xfrm>
              <a:custGeom>
                <a:avLst/>
                <a:gdLst>
                  <a:gd name="connsiteX0" fmla="*/ 254640 w 702716"/>
                  <a:gd name="connsiteY0" fmla="*/ 0 h 676900"/>
                  <a:gd name="connsiteX1" fmla="*/ 702716 w 702716"/>
                  <a:gd name="connsiteY1" fmla="*/ 338450 h 676900"/>
                  <a:gd name="connsiteX2" fmla="*/ 254640 w 702716"/>
                  <a:gd name="connsiteY2" fmla="*/ 676900 h 676900"/>
                  <a:gd name="connsiteX3" fmla="*/ 4116 w 702716"/>
                  <a:gd name="connsiteY3" fmla="*/ 619098 h 676900"/>
                  <a:gd name="connsiteX4" fmla="*/ 0 w 702716"/>
                  <a:gd name="connsiteY4" fmla="*/ 616533 h 676900"/>
                  <a:gd name="connsiteX5" fmla="*/ 24431 w 702716"/>
                  <a:gd name="connsiteY5" fmla="*/ 606516 h 676900"/>
                  <a:gd name="connsiteX6" fmla="*/ 221983 w 702716"/>
                  <a:gd name="connsiteY6" fmla="*/ 325868 h 676900"/>
                  <a:gd name="connsiteX7" fmla="*/ 90745 w 702716"/>
                  <a:gd name="connsiteY7" fmla="*/ 86548 h 676900"/>
                  <a:gd name="connsiteX8" fmla="*/ 28548 w 702716"/>
                  <a:gd name="connsiteY8" fmla="*/ 47785 h 676900"/>
                  <a:gd name="connsiteX9" fmla="*/ 80228 w 702716"/>
                  <a:gd name="connsiteY9" fmla="*/ 26597 h 676900"/>
                  <a:gd name="connsiteX10" fmla="*/ 254640 w 702716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6" h="676900">
                    <a:moveTo>
                      <a:pt x="254640" y="0"/>
                    </a:moveTo>
                    <a:cubicBezTo>
                      <a:pt x="502106" y="0"/>
                      <a:pt x="702716" y="151529"/>
                      <a:pt x="702716" y="338450"/>
                    </a:cubicBezTo>
                    <a:cubicBezTo>
                      <a:pt x="702716" y="525371"/>
                      <a:pt x="502106" y="676900"/>
                      <a:pt x="254640" y="676900"/>
                    </a:cubicBezTo>
                    <a:cubicBezTo>
                      <a:pt x="161840" y="676900"/>
                      <a:pt x="75630" y="655591"/>
                      <a:pt x="4116" y="619098"/>
                    </a:cubicBezTo>
                    <a:lnTo>
                      <a:pt x="0" y="616533"/>
                    </a:lnTo>
                    <a:lnTo>
                      <a:pt x="24431" y="606516"/>
                    </a:lnTo>
                    <a:cubicBezTo>
                      <a:pt x="143620" y="545694"/>
                      <a:pt x="221983" y="442694"/>
                      <a:pt x="221983" y="325868"/>
                    </a:cubicBezTo>
                    <a:cubicBezTo>
                      <a:pt x="221983" y="232408"/>
                      <a:pt x="171831" y="147795"/>
                      <a:pt x="90745" y="86548"/>
                    </a:cubicBezTo>
                    <a:lnTo>
                      <a:pt x="28548" y="47785"/>
                    </a:lnTo>
                    <a:lnTo>
                      <a:pt x="80228" y="26597"/>
                    </a:lnTo>
                    <a:cubicBezTo>
                      <a:pt x="133836" y="9471"/>
                      <a:pt x="192774" y="0"/>
                      <a:pt x="254640" y="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ea typeface="ＭＳ Ｐゴシック" charset="0"/>
                  </a:rPr>
                  <a:t>     </a:t>
                </a:r>
                <a:r>
                  <a:rPr lang="en-GB" sz="1600">
                    <a:solidFill>
                      <a:srgbClr val="000000"/>
                    </a:solidFill>
                  </a:rPr>
                  <a:t>B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DAEE100-58A0-A040-BFFB-A0EDE2C636DA}"/>
                    </a:ext>
                  </a:extLst>
                </p:cNvPr>
                <p:cNvSpPr/>
                <p:nvPr/>
              </p:nvSpPr>
              <p:spPr>
                <a:xfrm>
                  <a:off x="6639679" y="4437767"/>
                  <a:ext cx="974947" cy="461665"/>
                </a:xfrm>
                <a:prstGeom prst="rect">
                  <a:avLst/>
                </a:prstGeom>
                <a:ln>
                  <a:solidFill>
                    <a:srgbClr val="5658FC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solidFill>
                                <a:srgbClr val="5658F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>
                              <a:solidFill>
                                <a:srgbClr val="5658FC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en-GB">
                      <a:solidFill>
                        <a:srgbClr val="5658FC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5658FC"/>
                          </a:solidFill>
                        </a:rPr>
                        <m:t>∩</m:t>
                      </m:r>
                    </m:oMath>
                  </a14:m>
                  <a:r>
                    <a:rPr lang="en-GB">
                      <a:solidFill>
                        <a:srgbClr val="5658FC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solidFill>
                                <a:srgbClr val="5658F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>
                              <a:solidFill>
                                <a:srgbClr val="5658FC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a14:m>
                  <a:endParaRPr lang="en-GB"/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DAEE100-58A0-A040-BFFB-A0EDE2C63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679" y="4437767"/>
                  <a:ext cx="97494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17" r="-46296"/>
                  </a:stretch>
                </a:blipFill>
                <a:ln>
                  <a:solidFill>
                    <a:srgbClr val="5658F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B9C2C2-0451-0E47-A369-06A33C487C09}"/>
              </a:ext>
            </a:extLst>
          </p:cNvPr>
          <p:cNvGrpSpPr/>
          <p:nvPr/>
        </p:nvGrpSpPr>
        <p:grpSpPr>
          <a:xfrm>
            <a:off x="5571539" y="2840273"/>
            <a:ext cx="2777804" cy="1492011"/>
            <a:chOff x="5571539" y="2840273"/>
            <a:chExt cx="2777804" cy="149201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6F24ED3-E095-454A-9841-646432595628}"/>
                </a:ext>
              </a:extLst>
            </p:cNvPr>
            <p:cNvGrpSpPr/>
            <p:nvPr/>
          </p:nvGrpSpPr>
          <p:grpSpPr>
            <a:xfrm>
              <a:off x="5571539" y="3289565"/>
              <a:ext cx="2777804" cy="1042719"/>
              <a:chOff x="646535" y="2133039"/>
              <a:chExt cx="2673608" cy="1599488"/>
            </a:xfrm>
            <a:solidFill>
              <a:srgbClr val="FF0000"/>
            </a:solidFill>
          </p:grpSpPr>
          <p:sp>
            <p:nvSpPr>
              <p:cNvPr id="116" name="Rectangle 3">
                <a:extLst>
                  <a:ext uri="{FF2B5EF4-FFF2-40B4-BE49-F238E27FC236}">
                    <a16:creationId xmlns:a16="http://schemas.microsoft.com/office/drawing/2014/main" id="{024224BC-B369-9B46-ADD4-04444D60E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535" y="2171408"/>
                <a:ext cx="2673608" cy="1561119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Text Box 4">
                <a:extLst>
                  <a:ext uri="{FF2B5EF4-FFF2-40B4-BE49-F238E27FC236}">
                    <a16:creationId xmlns:a16="http://schemas.microsoft.com/office/drawing/2014/main" id="{26E8D5FA-C34E-8F40-BAC4-20F74FA0D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745" y="2133039"/>
                <a:ext cx="388976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b="1" i="1">
                    <a:latin typeface="Times New Roman" charset="0"/>
                  </a:rPr>
                  <a:t>U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 Box 11">
                  <a:extLst>
                    <a:ext uri="{FF2B5EF4-FFF2-40B4-BE49-F238E27FC236}">
                      <a16:creationId xmlns:a16="http://schemas.microsoft.com/office/drawing/2014/main" id="{37D84807-8D36-2742-8132-BFACF10E45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80863" y="2840273"/>
                  <a:ext cx="559155" cy="461665"/>
                </a:xfrm>
                <a:prstGeom prst="rect">
                  <a:avLst/>
                </a:prstGeom>
                <a:noFill/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i="1">
                                <a:solidFill>
                                  <a:srgbClr val="5658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solidFill>
                                  <a:srgbClr val="5658FC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8" name="Text Box 11">
                  <a:extLst>
                    <a:ext uri="{FF2B5EF4-FFF2-40B4-BE49-F238E27FC236}">
                      <a16:creationId xmlns:a16="http://schemas.microsoft.com/office/drawing/2014/main" id="{37D84807-8D36-2742-8132-BFACF10E4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80863" y="2840273"/>
                  <a:ext cx="559155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7447"/>
                  </a:stretch>
                </a:blipFill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D8D265-2CD4-B444-A684-EF5CFA80949D}"/>
                </a:ext>
              </a:extLst>
            </p:cNvPr>
            <p:cNvGrpSpPr/>
            <p:nvPr/>
          </p:nvGrpSpPr>
          <p:grpSpPr>
            <a:xfrm>
              <a:off x="6333165" y="3447084"/>
              <a:ext cx="1376884" cy="660763"/>
              <a:chOff x="5569290" y="3943895"/>
              <a:chExt cx="1376884" cy="660763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94FC55D8-C088-B44E-A809-AABF0BD7F984}"/>
                  </a:ext>
                </a:extLst>
              </p:cNvPr>
              <p:cNvSpPr/>
              <p:nvPr/>
            </p:nvSpPr>
            <p:spPr bwMode="auto">
              <a:xfrm>
                <a:off x="6050023" y="4001748"/>
                <a:ext cx="415419" cy="545058"/>
              </a:xfrm>
              <a:custGeom>
                <a:avLst/>
                <a:gdLst>
                  <a:gd name="connsiteX0" fmla="*/ 221984 w 415419"/>
                  <a:gd name="connsiteY0" fmla="*/ 0 h 568748"/>
                  <a:gd name="connsiteX1" fmla="*/ 284181 w 415419"/>
                  <a:gd name="connsiteY1" fmla="*/ 38763 h 568748"/>
                  <a:gd name="connsiteX2" fmla="*/ 415419 w 415419"/>
                  <a:gd name="connsiteY2" fmla="*/ 278083 h 568748"/>
                  <a:gd name="connsiteX3" fmla="*/ 217867 w 415419"/>
                  <a:gd name="connsiteY3" fmla="*/ 558731 h 568748"/>
                  <a:gd name="connsiteX4" fmla="*/ 193436 w 415419"/>
                  <a:gd name="connsiteY4" fmla="*/ 568748 h 568748"/>
                  <a:gd name="connsiteX5" fmla="*/ 131238 w 415419"/>
                  <a:gd name="connsiteY5" fmla="*/ 529985 h 568748"/>
                  <a:gd name="connsiteX6" fmla="*/ 0 w 415419"/>
                  <a:gd name="connsiteY6" fmla="*/ 290665 h 568748"/>
                  <a:gd name="connsiteX7" fmla="*/ 197552 w 415419"/>
                  <a:gd name="connsiteY7" fmla="*/ 10017 h 568748"/>
                  <a:gd name="connsiteX8" fmla="*/ 221984 w 415419"/>
                  <a:gd name="connsiteY8" fmla="*/ 0 h 5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419" h="568748">
                    <a:moveTo>
                      <a:pt x="221984" y="0"/>
                    </a:moveTo>
                    <a:lnTo>
                      <a:pt x="284181" y="38763"/>
                    </a:lnTo>
                    <a:cubicBezTo>
                      <a:pt x="365267" y="100010"/>
                      <a:pt x="415419" y="184623"/>
                      <a:pt x="415419" y="278083"/>
                    </a:cubicBezTo>
                    <a:cubicBezTo>
                      <a:pt x="415419" y="394909"/>
                      <a:pt x="337056" y="497909"/>
                      <a:pt x="217867" y="558731"/>
                    </a:cubicBezTo>
                    <a:lnTo>
                      <a:pt x="193436" y="568748"/>
                    </a:lnTo>
                    <a:lnTo>
                      <a:pt x="131238" y="529985"/>
                    </a:lnTo>
                    <a:cubicBezTo>
                      <a:pt x="50153" y="468738"/>
                      <a:pt x="0" y="384126"/>
                      <a:pt x="0" y="290665"/>
                    </a:cubicBezTo>
                    <a:cubicBezTo>
                      <a:pt x="0" y="173839"/>
                      <a:pt x="78363" y="70839"/>
                      <a:pt x="197552" y="10017"/>
                    </a:cubicBezTo>
                    <a:lnTo>
                      <a:pt x="22198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B820BC-8ABF-9340-A275-51AD23089552}"/>
                  </a:ext>
                </a:extLst>
              </p:cNvPr>
              <p:cNvSpPr/>
              <p:nvPr/>
            </p:nvSpPr>
            <p:spPr bwMode="auto">
              <a:xfrm>
                <a:off x="5569290" y="3943895"/>
                <a:ext cx="702717" cy="648705"/>
              </a:xfrm>
              <a:custGeom>
                <a:avLst/>
                <a:gdLst>
                  <a:gd name="connsiteX0" fmla="*/ 448076 w 702717"/>
                  <a:gd name="connsiteY0" fmla="*/ 0 h 676900"/>
                  <a:gd name="connsiteX1" fmla="*/ 698600 w 702717"/>
                  <a:gd name="connsiteY1" fmla="*/ 57802 h 676900"/>
                  <a:gd name="connsiteX2" fmla="*/ 702717 w 702717"/>
                  <a:gd name="connsiteY2" fmla="*/ 60367 h 676900"/>
                  <a:gd name="connsiteX3" fmla="*/ 678285 w 702717"/>
                  <a:gd name="connsiteY3" fmla="*/ 70384 h 676900"/>
                  <a:gd name="connsiteX4" fmla="*/ 480733 w 702717"/>
                  <a:gd name="connsiteY4" fmla="*/ 351032 h 676900"/>
                  <a:gd name="connsiteX5" fmla="*/ 611971 w 702717"/>
                  <a:gd name="connsiteY5" fmla="*/ 590352 h 676900"/>
                  <a:gd name="connsiteX6" fmla="*/ 674169 w 702717"/>
                  <a:gd name="connsiteY6" fmla="*/ 629115 h 676900"/>
                  <a:gd name="connsiteX7" fmla="*/ 622488 w 702717"/>
                  <a:gd name="connsiteY7" fmla="*/ 650303 h 676900"/>
                  <a:gd name="connsiteX8" fmla="*/ 448076 w 702717"/>
                  <a:gd name="connsiteY8" fmla="*/ 676900 h 676900"/>
                  <a:gd name="connsiteX9" fmla="*/ 0 w 702717"/>
                  <a:gd name="connsiteY9" fmla="*/ 338450 h 676900"/>
                  <a:gd name="connsiteX10" fmla="*/ 448076 w 702717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7" h="676900">
                    <a:moveTo>
                      <a:pt x="448076" y="0"/>
                    </a:moveTo>
                    <a:cubicBezTo>
                      <a:pt x="540876" y="0"/>
                      <a:pt x="627087" y="21309"/>
                      <a:pt x="698600" y="57802"/>
                    </a:cubicBezTo>
                    <a:lnTo>
                      <a:pt x="702717" y="60367"/>
                    </a:lnTo>
                    <a:lnTo>
                      <a:pt x="678285" y="70384"/>
                    </a:lnTo>
                    <a:cubicBezTo>
                      <a:pt x="559096" y="131206"/>
                      <a:pt x="480733" y="234206"/>
                      <a:pt x="480733" y="351032"/>
                    </a:cubicBezTo>
                    <a:cubicBezTo>
                      <a:pt x="480733" y="444493"/>
                      <a:pt x="530886" y="529105"/>
                      <a:pt x="611971" y="590352"/>
                    </a:cubicBezTo>
                    <a:lnTo>
                      <a:pt x="674169" y="629115"/>
                    </a:lnTo>
                    <a:lnTo>
                      <a:pt x="622488" y="650303"/>
                    </a:lnTo>
                    <a:cubicBezTo>
                      <a:pt x="568881" y="667430"/>
                      <a:pt x="509943" y="676900"/>
                      <a:pt x="448076" y="676900"/>
                    </a:cubicBezTo>
                    <a:cubicBezTo>
                      <a:pt x="200610" y="676900"/>
                      <a:pt x="0" y="525371"/>
                      <a:pt x="0" y="338450"/>
                    </a:cubicBezTo>
                    <a:cubicBezTo>
                      <a:pt x="0" y="151529"/>
                      <a:pt x="200610" y="0"/>
                      <a:pt x="448076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600">
                    <a:solidFill>
                      <a:srgbClr val="000000"/>
                    </a:solidFill>
                  </a:rPr>
                  <a:t>A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56DE4505-0B71-F54E-BF26-CB4A3641E0AC}"/>
                  </a:ext>
                </a:extLst>
              </p:cNvPr>
              <p:cNvSpPr/>
              <p:nvPr/>
            </p:nvSpPr>
            <p:spPr bwMode="auto">
              <a:xfrm>
                <a:off x="6243458" y="3955953"/>
                <a:ext cx="702716" cy="648705"/>
              </a:xfrm>
              <a:custGeom>
                <a:avLst/>
                <a:gdLst>
                  <a:gd name="connsiteX0" fmla="*/ 254640 w 702716"/>
                  <a:gd name="connsiteY0" fmla="*/ 0 h 676900"/>
                  <a:gd name="connsiteX1" fmla="*/ 702716 w 702716"/>
                  <a:gd name="connsiteY1" fmla="*/ 338450 h 676900"/>
                  <a:gd name="connsiteX2" fmla="*/ 254640 w 702716"/>
                  <a:gd name="connsiteY2" fmla="*/ 676900 h 676900"/>
                  <a:gd name="connsiteX3" fmla="*/ 4116 w 702716"/>
                  <a:gd name="connsiteY3" fmla="*/ 619098 h 676900"/>
                  <a:gd name="connsiteX4" fmla="*/ 0 w 702716"/>
                  <a:gd name="connsiteY4" fmla="*/ 616533 h 676900"/>
                  <a:gd name="connsiteX5" fmla="*/ 24431 w 702716"/>
                  <a:gd name="connsiteY5" fmla="*/ 606516 h 676900"/>
                  <a:gd name="connsiteX6" fmla="*/ 221983 w 702716"/>
                  <a:gd name="connsiteY6" fmla="*/ 325868 h 676900"/>
                  <a:gd name="connsiteX7" fmla="*/ 90745 w 702716"/>
                  <a:gd name="connsiteY7" fmla="*/ 86548 h 676900"/>
                  <a:gd name="connsiteX8" fmla="*/ 28548 w 702716"/>
                  <a:gd name="connsiteY8" fmla="*/ 47785 h 676900"/>
                  <a:gd name="connsiteX9" fmla="*/ 80228 w 702716"/>
                  <a:gd name="connsiteY9" fmla="*/ 26597 h 676900"/>
                  <a:gd name="connsiteX10" fmla="*/ 254640 w 702716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6" h="676900">
                    <a:moveTo>
                      <a:pt x="254640" y="0"/>
                    </a:moveTo>
                    <a:cubicBezTo>
                      <a:pt x="502106" y="0"/>
                      <a:pt x="702716" y="151529"/>
                      <a:pt x="702716" y="338450"/>
                    </a:cubicBezTo>
                    <a:cubicBezTo>
                      <a:pt x="702716" y="525371"/>
                      <a:pt x="502106" y="676900"/>
                      <a:pt x="254640" y="676900"/>
                    </a:cubicBezTo>
                    <a:cubicBezTo>
                      <a:pt x="161840" y="676900"/>
                      <a:pt x="75630" y="655591"/>
                      <a:pt x="4116" y="619098"/>
                    </a:cubicBezTo>
                    <a:lnTo>
                      <a:pt x="0" y="616533"/>
                    </a:lnTo>
                    <a:lnTo>
                      <a:pt x="24431" y="606516"/>
                    </a:lnTo>
                    <a:cubicBezTo>
                      <a:pt x="143620" y="545694"/>
                      <a:pt x="221983" y="442694"/>
                      <a:pt x="221983" y="325868"/>
                    </a:cubicBezTo>
                    <a:cubicBezTo>
                      <a:pt x="221983" y="232408"/>
                      <a:pt x="171831" y="147795"/>
                      <a:pt x="90745" y="86548"/>
                    </a:cubicBezTo>
                    <a:lnTo>
                      <a:pt x="28548" y="47785"/>
                    </a:lnTo>
                    <a:lnTo>
                      <a:pt x="80228" y="26597"/>
                    </a:lnTo>
                    <a:cubicBezTo>
                      <a:pt x="133836" y="9471"/>
                      <a:pt x="192774" y="0"/>
                      <a:pt x="2546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ea typeface="ＭＳ Ｐゴシック" charset="0"/>
                  </a:rPr>
                  <a:t>     </a:t>
                </a:r>
                <a:r>
                  <a:rPr lang="en-GB" sz="1600">
                    <a:solidFill>
                      <a:srgbClr val="000000"/>
                    </a:solidFill>
                  </a:rPr>
                  <a:t>B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686" name="TextBox 28685">
                <a:extLst>
                  <a:ext uri="{FF2B5EF4-FFF2-40B4-BE49-F238E27FC236}">
                    <a16:creationId xmlns:a16="http://schemas.microsoft.com/office/drawing/2014/main" id="{4A012634-FB8E-8242-909A-870BDDD20740}"/>
                  </a:ext>
                </a:extLst>
              </p:cNvPr>
              <p:cNvSpPr txBox="1"/>
              <p:nvPr/>
            </p:nvSpPr>
            <p:spPr>
              <a:xfrm>
                <a:off x="3524753" y="6248400"/>
                <a:ext cx="1515158" cy="338939"/>
              </a:xfrm>
              <a:prstGeom prst="rect">
                <a:avLst/>
              </a:prstGeom>
              <a:noFill/>
              <a:ln>
                <a:solidFill>
                  <a:srgbClr val="5658FC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rgbClr val="5658FC"/>
                            </a:solidFill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>
                    <a:solidFill>
                      <a:srgbClr val="5658FC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GB" sz="1600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rgbClr val="5658FC"/>
                        </a:solidFill>
                      </a:rPr>
                      <m:t>∩</m:t>
                    </m:r>
                  </m:oMath>
                </a14:m>
                <a:r>
                  <a:rPr lang="en-GB" sz="1600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28686" name="TextBox 28685">
                <a:extLst>
                  <a:ext uri="{FF2B5EF4-FFF2-40B4-BE49-F238E27FC236}">
                    <a16:creationId xmlns:a16="http://schemas.microsoft.com/office/drawing/2014/main" id="{4A012634-FB8E-8242-909A-870BDDD20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753" y="6248400"/>
                <a:ext cx="1515158" cy="338939"/>
              </a:xfrm>
              <a:prstGeom prst="rect">
                <a:avLst/>
              </a:prstGeom>
              <a:blipFill>
                <a:blip r:embed="rId6"/>
                <a:stretch>
                  <a:fillRect t="-3448" r="-16733" b="-18966"/>
                </a:stretch>
              </a:blipFill>
              <a:ln>
                <a:solidFill>
                  <a:srgbClr val="5658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88" name="Straight Arrow Connector 28687">
            <a:extLst>
              <a:ext uri="{FF2B5EF4-FFF2-40B4-BE49-F238E27FC236}">
                <a16:creationId xmlns:a16="http://schemas.microsoft.com/office/drawing/2014/main" id="{9B1BFE54-82C7-FB40-9658-FBA48917BC14}"/>
              </a:ext>
            </a:extLst>
          </p:cNvPr>
          <p:cNvCxnSpPr/>
          <p:nvPr/>
        </p:nvCxnSpPr>
        <p:spPr bwMode="auto">
          <a:xfrm flipH="1">
            <a:off x="4408714" y="5901443"/>
            <a:ext cx="1271681" cy="346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690" name="Straight Arrow Connector 28689">
            <a:extLst>
              <a:ext uri="{FF2B5EF4-FFF2-40B4-BE49-F238E27FC236}">
                <a16:creationId xmlns:a16="http://schemas.microsoft.com/office/drawing/2014/main" id="{5FCDB12A-7CA4-914B-8E7E-BE4C6ADD2820}"/>
              </a:ext>
            </a:extLst>
          </p:cNvPr>
          <p:cNvCxnSpPr/>
          <p:nvPr/>
        </p:nvCxnSpPr>
        <p:spPr bwMode="auto">
          <a:xfrm>
            <a:off x="3248604" y="5833165"/>
            <a:ext cx="1160110" cy="415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E89AD20D-DF9A-4730-A063-A04D2B33A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192" y="-117248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998146"/>
                    </a:solidFill>
                    <a:latin typeface="+mj-lt"/>
                    <a:ea typeface="+mj-ea"/>
                    <a:cs typeface="ＭＳ Ｐゴシック" charset="0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  <a:cs typeface="ＭＳ Ｐゴシック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  <a:cs typeface="ＭＳ Ｐゴシック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  <a:cs typeface="ＭＳ Ｐゴシック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  <a:cs typeface="ＭＳ Ｐゴシック" charset="0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3600">
                    <a:solidFill>
                      <a:srgbClr val="5658FC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GB" sz="3600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dirty="0">
                        <a:solidFill>
                          <a:srgbClr val="5658FC"/>
                        </a:solidFill>
                      </a:rPr>
                      <m:t>∩</m:t>
                    </m:r>
                  </m:oMath>
                </a14:m>
                <a:r>
                  <a:rPr lang="en-GB" sz="3600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br>
                  <a:rPr lang="en-GB" sz="3600"/>
                </a:br>
                <a:r>
                  <a:rPr lang="en-GB" sz="3600"/>
                  <a:t>Proof using Venn diagrams</a:t>
                </a:r>
                <a:endParaRPr lang="en-US" sz="3600" kern="0"/>
              </a:p>
            </p:txBody>
          </p:sp>
        </mc:Choice>
        <mc:Fallback xmlns=""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E89AD20D-DF9A-4730-A063-A04D2B33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192" y="-117248"/>
                <a:ext cx="8229600" cy="1143000"/>
              </a:xfrm>
              <a:prstGeom prst="rect">
                <a:avLst/>
              </a:prstGeom>
              <a:blipFill>
                <a:blip r:embed="rId7"/>
                <a:stretch>
                  <a:fillRect t="-7487" b="-2566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4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5" name="Group 28684">
            <a:extLst>
              <a:ext uri="{FF2B5EF4-FFF2-40B4-BE49-F238E27FC236}">
                <a16:creationId xmlns:a16="http://schemas.microsoft.com/office/drawing/2014/main" id="{0521CCF5-A112-0D40-93A1-C025431D1D29}"/>
              </a:ext>
            </a:extLst>
          </p:cNvPr>
          <p:cNvGrpSpPr/>
          <p:nvPr/>
        </p:nvGrpSpPr>
        <p:grpSpPr>
          <a:xfrm>
            <a:off x="5571539" y="989863"/>
            <a:ext cx="2777804" cy="1596376"/>
            <a:chOff x="5571539" y="989863"/>
            <a:chExt cx="2777804" cy="159637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38C52C4-3960-BA4C-85A7-9427A96B9576}"/>
                </a:ext>
              </a:extLst>
            </p:cNvPr>
            <p:cNvGrpSpPr/>
            <p:nvPr/>
          </p:nvGrpSpPr>
          <p:grpSpPr>
            <a:xfrm>
              <a:off x="5571539" y="1430838"/>
              <a:ext cx="2777804" cy="1155401"/>
              <a:chOff x="646535" y="2133039"/>
              <a:chExt cx="2673608" cy="1599488"/>
            </a:xfrm>
            <a:solidFill>
              <a:srgbClr val="FF0000"/>
            </a:solidFill>
          </p:grpSpPr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2CC8F7DE-61FC-8C49-BC53-4DC0E8CA7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535" y="2171408"/>
                <a:ext cx="2673608" cy="1561119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4">
                <a:extLst>
                  <a:ext uri="{FF2B5EF4-FFF2-40B4-BE49-F238E27FC236}">
                    <a16:creationId xmlns:a16="http://schemas.microsoft.com/office/drawing/2014/main" id="{AE37E8B6-A88F-2B44-8214-71220B54B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745" y="2133039"/>
                <a:ext cx="388976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b="1" i="1">
                    <a:latin typeface="Times New Roman" charset="0"/>
                  </a:rPr>
                  <a:t>U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11">
                  <a:extLst>
                    <a:ext uri="{FF2B5EF4-FFF2-40B4-BE49-F238E27FC236}">
                      <a16:creationId xmlns:a16="http://schemas.microsoft.com/office/drawing/2014/main" id="{6F1DC99A-2338-8644-BDB7-9B8BB2DBE7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59304" y="989863"/>
                  <a:ext cx="538181" cy="464063"/>
                </a:xfrm>
                <a:prstGeom prst="rect">
                  <a:avLst/>
                </a:prstGeom>
                <a:noFill/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i="1">
                                <a:solidFill>
                                  <a:srgbClr val="5658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rgbClr val="5658FC"/>
                                </a:solidFill>
                              </a:rPr>
                              <m:t>A</m:t>
                            </m:r>
                          </m:e>
                        </m:acc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97" name="Text Box 11">
                  <a:extLst>
                    <a:ext uri="{FF2B5EF4-FFF2-40B4-BE49-F238E27FC236}">
                      <a16:creationId xmlns:a16="http://schemas.microsoft.com/office/drawing/2014/main" id="{6F1DC99A-2338-8644-BDB7-9B8BB2DBE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9304" y="989863"/>
                  <a:ext cx="538181" cy="464063"/>
                </a:xfrm>
                <a:prstGeom prst="rect">
                  <a:avLst/>
                </a:prstGeom>
                <a:blipFill>
                  <a:blip r:embed="rId2"/>
                  <a:stretch>
                    <a:fillRect r="-5556"/>
                  </a:stretch>
                </a:blipFill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9E5B7E4-D694-234C-A4DC-A0905EA33E7A}"/>
                </a:ext>
              </a:extLst>
            </p:cNvPr>
            <p:cNvSpPr/>
            <p:nvPr/>
          </p:nvSpPr>
          <p:spPr bwMode="auto">
            <a:xfrm>
              <a:off x="6641787" y="1829080"/>
              <a:ext cx="415419" cy="571147"/>
            </a:xfrm>
            <a:custGeom>
              <a:avLst/>
              <a:gdLst>
                <a:gd name="connsiteX0" fmla="*/ 221984 w 415419"/>
                <a:gd name="connsiteY0" fmla="*/ 0 h 568748"/>
                <a:gd name="connsiteX1" fmla="*/ 284181 w 415419"/>
                <a:gd name="connsiteY1" fmla="*/ 38763 h 568748"/>
                <a:gd name="connsiteX2" fmla="*/ 415419 w 415419"/>
                <a:gd name="connsiteY2" fmla="*/ 278083 h 568748"/>
                <a:gd name="connsiteX3" fmla="*/ 217867 w 415419"/>
                <a:gd name="connsiteY3" fmla="*/ 558731 h 568748"/>
                <a:gd name="connsiteX4" fmla="*/ 193436 w 415419"/>
                <a:gd name="connsiteY4" fmla="*/ 568748 h 568748"/>
                <a:gd name="connsiteX5" fmla="*/ 131238 w 415419"/>
                <a:gd name="connsiteY5" fmla="*/ 529985 h 568748"/>
                <a:gd name="connsiteX6" fmla="*/ 0 w 415419"/>
                <a:gd name="connsiteY6" fmla="*/ 290665 h 568748"/>
                <a:gd name="connsiteX7" fmla="*/ 197552 w 415419"/>
                <a:gd name="connsiteY7" fmla="*/ 10017 h 568748"/>
                <a:gd name="connsiteX8" fmla="*/ 221984 w 415419"/>
                <a:gd name="connsiteY8" fmla="*/ 0 h 5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419" h="568748">
                  <a:moveTo>
                    <a:pt x="221984" y="0"/>
                  </a:moveTo>
                  <a:lnTo>
                    <a:pt x="284181" y="38763"/>
                  </a:lnTo>
                  <a:cubicBezTo>
                    <a:pt x="365267" y="100010"/>
                    <a:pt x="415419" y="184623"/>
                    <a:pt x="415419" y="278083"/>
                  </a:cubicBezTo>
                  <a:cubicBezTo>
                    <a:pt x="415419" y="394909"/>
                    <a:pt x="337056" y="497909"/>
                    <a:pt x="217867" y="558731"/>
                  </a:cubicBezTo>
                  <a:lnTo>
                    <a:pt x="193436" y="568748"/>
                  </a:lnTo>
                  <a:lnTo>
                    <a:pt x="131238" y="529985"/>
                  </a:lnTo>
                  <a:cubicBezTo>
                    <a:pt x="50153" y="468738"/>
                    <a:pt x="0" y="384126"/>
                    <a:pt x="0" y="290665"/>
                  </a:cubicBezTo>
                  <a:cubicBezTo>
                    <a:pt x="0" y="173839"/>
                    <a:pt x="78363" y="70839"/>
                    <a:pt x="197552" y="10017"/>
                  </a:cubicBezTo>
                  <a:lnTo>
                    <a:pt x="221984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AF8D0E2-FF40-7044-BD51-082D803EFC8F}"/>
                </a:ext>
              </a:extLst>
            </p:cNvPr>
            <p:cNvSpPr/>
            <p:nvPr/>
          </p:nvSpPr>
          <p:spPr bwMode="auto">
            <a:xfrm>
              <a:off x="6161054" y="1768459"/>
              <a:ext cx="702717" cy="679756"/>
            </a:xfrm>
            <a:custGeom>
              <a:avLst/>
              <a:gdLst>
                <a:gd name="connsiteX0" fmla="*/ 448076 w 702717"/>
                <a:gd name="connsiteY0" fmla="*/ 0 h 676900"/>
                <a:gd name="connsiteX1" fmla="*/ 698600 w 702717"/>
                <a:gd name="connsiteY1" fmla="*/ 57802 h 676900"/>
                <a:gd name="connsiteX2" fmla="*/ 702717 w 702717"/>
                <a:gd name="connsiteY2" fmla="*/ 60367 h 676900"/>
                <a:gd name="connsiteX3" fmla="*/ 678285 w 702717"/>
                <a:gd name="connsiteY3" fmla="*/ 70384 h 676900"/>
                <a:gd name="connsiteX4" fmla="*/ 480733 w 702717"/>
                <a:gd name="connsiteY4" fmla="*/ 351032 h 676900"/>
                <a:gd name="connsiteX5" fmla="*/ 611971 w 702717"/>
                <a:gd name="connsiteY5" fmla="*/ 590352 h 676900"/>
                <a:gd name="connsiteX6" fmla="*/ 674169 w 702717"/>
                <a:gd name="connsiteY6" fmla="*/ 629115 h 676900"/>
                <a:gd name="connsiteX7" fmla="*/ 622488 w 702717"/>
                <a:gd name="connsiteY7" fmla="*/ 650303 h 676900"/>
                <a:gd name="connsiteX8" fmla="*/ 448076 w 702717"/>
                <a:gd name="connsiteY8" fmla="*/ 676900 h 676900"/>
                <a:gd name="connsiteX9" fmla="*/ 0 w 702717"/>
                <a:gd name="connsiteY9" fmla="*/ 338450 h 676900"/>
                <a:gd name="connsiteX10" fmla="*/ 448076 w 702717"/>
                <a:gd name="connsiteY10" fmla="*/ 0 h 67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2717" h="676900">
                  <a:moveTo>
                    <a:pt x="448076" y="0"/>
                  </a:moveTo>
                  <a:cubicBezTo>
                    <a:pt x="540876" y="0"/>
                    <a:pt x="627087" y="21309"/>
                    <a:pt x="698600" y="57802"/>
                  </a:cubicBezTo>
                  <a:lnTo>
                    <a:pt x="702717" y="60367"/>
                  </a:lnTo>
                  <a:lnTo>
                    <a:pt x="678285" y="70384"/>
                  </a:lnTo>
                  <a:cubicBezTo>
                    <a:pt x="559096" y="131206"/>
                    <a:pt x="480733" y="234206"/>
                    <a:pt x="480733" y="351032"/>
                  </a:cubicBezTo>
                  <a:cubicBezTo>
                    <a:pt x="480733" y="444493"/>
                    <a:pt x="530886" y="529105"/>
                    <a:pt x="611971" y="590352"/>
                  </a:cubicBezTo>
                  <a:lnTo>
                    <a:pt x="674169" y="629115"/>
                  </a:lnTo>
                  <a:lnTo>
                    <a:pt x="622488" y="650303"/>
                  </a:lnTo>
                  <a:cubicBezTo>
                    <a:pt x="568881" y="667430"/>
                    <a:pt x="509943" y="676900"/>
                    <a:pt x="448076" y="676900"/>
                  </a:cubicBezTo>
                  <a:cubicBezTo>
                    <a:pt x="200610" y="676900"/>
                    <a:pt x="0" y="525371"/>
                    <a:pt x="0" y="338450"/>
                  </a:cubicBezTo>
                  <a:cubicBezTo>
                    <a:pt x="0" y="151529"/>
                    <a:pt x="200610" y="0"/>
                    <a:pt x="448076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600">
                  <a:solidFill>
                    <a:srgbClr val="000000"/>
                  </a:solidFill>
                </a:rPr>
                <a:t>A</a:t>
              </a:r>
              <a:endParaRPr kumimoji="0" lang="en-GB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586BF48-27EE-8840-8A26-144587720321}"/>
                </a:ext>
              </a:extLst>
            </p:cNvPr>
            <p:cNvSpPr/>
            <p:nvPr/>
          </p:nvSpPr>
          <p:spPr bwMode="auto">
            <a:xfrm>
              <a:off x="6835222" y="1781094"/>
              <a:ext cx="702716" cy="679756"/>
            </a:xfrm>
            <a:custGeom>
              <a:avLst/>
              <a:gdLst>
                <a:gd name="connsiteX0" fmla="*/ 254640 w 702716"/>
                <a:gd name="connsiteY0" fmla="*/ 0 h 676900"/>
                <a:gd name="connsiteX1" fmla="*/ 702716 w 702716"/>
                <a:gd name="connsiteY1" fmla="*/ 338450 h 676900"/>
                <a:gd name="connsiteX2" fmla="*/ 254640 w 702716"/>
                <a:gd name="connsiteY2" fmla="*/ 676900 h 676900"/>
                <a:gd name="connsiteX3" fmla="*/ 4116 w 702716"/>
                <a:gd name="connsiteY3" fmla="*/ 619098 h 676900"/>
                <a:gd name="connsiteX4" fmla="*/ 0 w 702716"/>
                <a:gd name="connsiteY4" fmla="*/ 616533 h 676900"/>
                <a:gd name="connsiteX5" fmla="*/ 24431 w 702716"/>
                <a:gd name="connsiteY5" fmla="*/ 606516 h 676900"/>
                <a:gd name="connsiteX6" fmla="*/ 221983 w 702716"/>
                <a:gd name="connsiteY6" fmla="*/ 325868 h 676900"/>
                <a:gd name="connsiteX7" fmla="*/ 90745 w 702716"/>
                <a:gd name="connsiteY7" fmla="*/ 86548 h 676900"/>
                <a:gd name="connsiteX8" fmla="*/ 28548 w 702716"/>
                <a:gd name="connsiteY8" fmla="*/ 47785 h 676900"/>
                <a:gd name="connsiteX9" fmla="*/ 80228 w 702716"/>
                <a:gd name="connsiteY9" fmla="*/ 26597 h 676900"/>
                <a:gd name="connsiteX10" fmla="*/ 254640 w 702716"/>
                <a:gd name="connsiteY10" fmla="*/ 0 h 67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2716" h="676900">
                  <a:moveTo>
                    <a:pt x="254640" y="0"/>
                  </a:moveTo>
                  <a:cubicBezTo>
                    <a:pt x="502106" y="0"/>
                    <a:pt x="702716" y="151529"/>
                    <a:pt x="702716" y="338450"/>
                  </a:cubicBezTo>
                  <a:cubicBezTo>
                    <a:pt x="702716" y="525371"/>
                    <a:pt x="502106" y="676900"/>
                    <a:pt x="254640" y="676900"/>
                  </a:cubicBezTo>
                  <a:cubicBezTo>
                    <a:pt x="161840" y="676900"/>
                    <a:pt x="75630" y="655591"/>
                    <a:pt x="4116" y="619098"/>
                  </a:cubicBezTo>
                  <a:lnTo>
                    <a:pt x="0" y="616533"/>
                  </a:lnTo>
                  <a:lnTo>
                    <a:pt x="24431" y="606516"/>
                  </a:lnTo>
                  <a:cubicBezTo>
                    <a:pt x="143620" y="545694"/>
                    <a:pt x="221983" y="442694"/>
                    <a:pt x="221983" y="325868"/>
                  </a:cubicBezTo>
                  <a:cubicBezTo>
                    <a:pt x="221983" y="232408"/>
                    <a:pt x="171831" y="147795"/>
                    <a:pt x="90745" y="86548"/>
                  </a:cubicBezTo>
                  <a:lnTo>
                    <a:pt x="28548" y="47785"/>
                  </a:lnTo>
                  <a:lnTo>
                    <a:pt x="80228" y="26597"/>
                  </a:lnTo>
                  <a:cubicBezTo>
                    <a:pt x="133836" y="9471"/>
                    <a:pt x="192774" y="0"/>
                    <a:pt x="254640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rPr>
                <a:t>     </a:t>
              </a:r>
              <a:r>
                <a:rPr lang="en-GB" sz="1600">
                  <a:solidFill>
                    <a:srgbClr val="000000"/>
                  </a:solidFill>
                </a:rPr>
                <a:t>B</a:t>
              </a:r>
              <a:endParaRPr kumimoji="0" lang="en-GB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45CE20-91B8-F14A-AFC5-C0625D24992E}"/>
              </a:ext>
            </a:extLst>
          </p:cNvPr>
          <p:cNvGrpSpPr/>
          <p:nvPr/>
        </p:nvGrpSpPr>
        <p:grpSpPr>
          <a:xfrm>
            <a:off x="5680395" y="4437767"/>
            <a:ext cx="2777804" cy="1463676"/>
            <a:chOff x="5680395" y="4437767"/>
            <a:chExt cx="2777804" cy="146367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9655F41-AA87-9E41-8211-72D1EE379793}"/>
                </a:ext>
              </a:extLst>
            </p:cNvPr>
            <p:cNvGrpSpPr/>
            <p:nvPr/>
          </p:nvGrpSpPr>
          <p:grpSpPr>
            <a:xfrm>
              <a:off x="5680395" y="4858724"/>
              <a:ext cx="2777804" cy="1042719"/>
              <a:chOff x="646535" y="2133039"/>
              <a:chExt cx="2673608" cy="1599488"/>
            </a:xfrm>
            <a:solidFill>
              <a:srgbClr val="FF0000"/>
            </a:solidFill>
          </p:grpSpPr>
          <p:sp>
            <p:nvSpPr>
              <p:cNvPr id="104" name="Rectangle 3">
                <a:extLst>
                  <a:ext uri="{FF2B5EF4-FFF2-40B4-BE49-F238E27FC236}">
                    <a16:creationId xmlns:a16="http://schemas.microsoft.com/office/drawing/2014/main" id="{F96E4AC3-EE31-1E45-BE9A-6A314F765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535" y="2171408"/>
                <a:ext cx="2673608" cy="1561119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4">
                <a:extLst>
                  <a:ext uri="{FF2B5EF4-FFF2-40B4-BE49-F238E27FC236}">
                    <a16:creationId xmlns:a16="http://schemas.microsoft.com/office/drawing/2014/main" id="{8808E520-9B40-274C-A3D0-49E5AA8B1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745" y="2133039"/>
                <a:ext cx="388976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b="1" i="1">
                    <a:latin typeface="Times New Roman" charset="0"/>
                  </a:rPr>
                  <a:t>U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DB693F9-8087-6F47-94BB-3AF7096DE30F}"/>
                </a:ext>
              </a:extLst>
            </p:cNvPr>
            <p:cNvGrpSpPr/>
            <p:nvPr/>
          </p:nvGrpSpPr>
          <p:grpSpPr>
            <a:xfrm>
              <a:off x="6362755" y="5088684"/>
              <a:ext cx="1376884" cy="660763"/>
              <a:chOff x="5569290" y="3943895"/>
              <a:chExt cx="1376884" cy="660763"/>
            </a:xfrm>
            <a:solidFill>
              <a:schemeClr val="bg1"/>
            </a:solidFill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1F21D816-9DA8-DF4D-B886-998DCD06D995}"/>
                  </a:ext>
                </a:extLst>
              </p:cNvPr>
              <p:cNvSpPr/>
              <p:nvPr/>
            </p:nvSpPr>
            <p:spPr bwMode="auto">
              <a:xfrm>
                <a:off x="6050023" y="4001748"/>
                <a:ext cx="415419" cy="545058"/>
              </a:xfrm>
              <a:custGeom>
                <a:avLst/>
                <a:gdLst>
                  <a:gd name="connsiteX0" fmla="*/ 221984 w 415419"/>
                  <a:gd name="connsiteY0" fmla="*/ 0 h 568748"/>
                  <a:gd name="connsiteX1" fmla="*/ 284181 w 415419"/>
                  <a:gd name="connsiteY1" fmla="*/ 38763 h 568748"/>
                  <a:gd name="connsiteX2" fmla="*/ 415419 w 415419"/>
                  <a:gd name="connsiteY2" fmla="*/ 278083 h 568748"/>
                  <a:gd name="connsiteX3" fmla="*/ 217867 w 415419"/>
                  <a:gd name="connsiteY3" fmla="*/ 558731 h 568748"/>
                  <a:gd name="connsiteX4" fmla="*/ 193436 w 415419"/>
                  <a:gd name="connsiteY4" fmla="*/ 568748 h 568748"/>
                  <a:gd name="connsiteX5" fmla="*/ 131238 w 415419"/>
                  <a:gd name="connsiteY5" fmla="*/ 529985 h 568748"/>
                  <a:gd name="connsiteX6" fmla="*/ 0 w 415419"/>
                  <a:gd name="connsiteY6" fmla="*/ 290665 h 568748"/>
                  <a:gd name="connsiteX7" fmla="*/ 197552 w 415419"/>
                  <a:gd name="connsiteY7" fmla="*/ 10017 h 568748"/>
                  <a:gd name="connsiteX8" fmla="*/ 221984 w 415419"/>
                  <a:gd name="connsiteY8" fmla="*/ 0 h 5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419" h="568748">
                    <a:moveTo>
                      <a:pt x="221984" y="0"/>
                    </a:moveTo>
                    <a:lnTo>
                      <a:pt x="284181" y="38763"/>
                    </a:lnTo>
                    <a:cubicBezTo>
                      <a:pt x="365267" y="100010"/>
                      <a:pt x="415419" y="184623"/>
                      <a:pt x="415419" y="278083"/>
                    </a:cubicBezTo>
                    <a:cubicBezTo>
                      <a:pt x="415419" y="394909"/>
                      <a:pt x="337056" y="497909"/>
                      <a:pt x="217867" y="558731"/>
                    </a:cubicBezTo>
                    <a:lnTo>
                      <a:pt x="193436" y="568748"/>
                    </a:lnTo>
                    <a:lnTo>
                      <a:pt x="131238" y="529985"/>
                    </a:lnTo>
                    <a:cubicBezTo>
                      <a:pt x="50153" y="468738"/>
                      <a:pt x="0" y="384126"/>
                      <a:pt x="0" y="290665"/>
                    </a:cubicBezTo>
                    <a:cubicBezTo>
                      <a:pt x="0" y="173839"/>
                      <a:pt x="78363" y="70839"/>
                      <a:pt x="197552" y="10017"/>
                    </a:cubicBezTo>
                    <a:lnTo>
                      <a:pt x="221984" y="0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97128CE8-C5A4-FB46-8C69-2495DFA3EEAF}"/>
                  </a:ext>
                </a:extLst>
              </p:cNvPr>
              <p:cNvSpPr/>
              <p:nvPr/>
            </p:nvSpPr>
            <p:spPr bwMode="auto">
              <a:xfrm>
                <a:off x="5569290" y="3943895"/>
                <a:ext cx="702717" cy="648705"/>
              </a:xfrm>
              <a:custGeom>
                <a:avLst/>
                <a:gdLst>
                  <a:gd name="connsiteX0" fmla="*/ 448076 w 702717"/>
                  <a:gd name="connsiteY0" fmla="*/ 0 h 676900"/>
                  <a:gd name="connsiteX1" fmla="*/ 698600 w 702717"/>
                  <a:gd name="connsiteY1" fmla="*/ 57802 h 676900"/>
                  <a:gd name="connsiteX2" fmla="*/ 702717 w 702717"/>
                  <a:gd name="connsiteY2" fmla="*/ 60367 h 676900"/>
                  <a:gd name="connsiteX3" fmla="*/ 678285 w 702717"/>
                  <a:gd name="connsiteY3" fmla="*/ 70384 h 676900"/>
                  <a:gd name="connsiteX4" fmla="*/ 480733 w 702717"/>
                  <a:gd name="connsiteY4" fmla="*/ 351032 h 676900"/>
                  <a:gd name="connsiteX5" fmla="*/ 611971 w 702717"/>
                  <a:gd name="connsiteY5" fmla="*/ 590352 h 676900"/>
                  <a:gd name="connsiteX6" fmla="*/ 674169 w 702717"/>
                  <a:gd name="connsiteY6" fmla="*/ 629115 h 676900"/>
                  <a:gd name="connsiteX7" fmla="*/ 622488 w 702717"/>
                  <a:gd name="connsiteY7" fmla="*/ 650303 h 676900"/>
                  <a:gd name="connsiteX8" fmla="*/ 448076 w 702717"/>
                  <a:gd name="connsiteY8" fmla="*/ 676900 h 676900"/>
                  <a:gd name="connsiteX9" fmla="*/ 0 w 702717"/>
                  <a:gd name="connsiteY9" fmla="*/ 338450 h 676900"/>
                  <a:gd name="connsiteX10" fmla="*/ 448076 w 702717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7" h="676900">
                    <a:moveTo>
                      <a:pt x="448076" y="0"/>
                    </a:moveTo>
                    <a:cubicBezTo>
                      <a:pt x="540876" y="0"/>
                      <a:pt x="627087" y="21309"/>
                      <a:pt x="698600" y="57802"/>
                    </a:cubicBezTo>
                    <a:lnTo>
                      <a:pt x="702717" y="60367"/>
                    </a:lnTo>
                    <a:lnTo>
                      <a:pt x="678285" y="70384"/>
                    </a:lnTo>
                    <a:cubicBezTo>
                      <a:pt x="559096" y="131206"/>
                      <a:pt x="480733" y="234206"/>
                      <a:pt x="480733" y="351032"/>
                    </a:cubicBezTo>
                    <a:cubicBezTo>
                      <a:pt x="480733" y="444493"/>
                      <a:pt x="530886" y="529105"/>
                      <a:pt x="611971" y="590352"/>
                    </a:cubicBezTo>
                    <a:lnTo>
                      <a:pt x="674169" y="629115"/>
                    </a:lnTo>
                    <a:lnTo>
                      <a:pt x="622488" y="650303"/>
                    </a:lnTo>
                    <a:cubicBezTo>
                      <a:pt x="568881" y="667430"/>
                      <a:pt x="509943" y="676900"/>
                      <a:pt x="448076" y="676900"/>
                    </a:cubicBezTo>
                    <a:cubicBezTo>
                      <a:pt x="200610" y="676900"/>
                      <a:pt x="0" y="525371"/>
                      <a:pt x="0" y="338450"/>
                    </a:cubicBezTo>
                    <a:cubicBezTo>
                      <a:pt x="0" y="151529"/>
                      <a:pt x="200610" y="0"/>
                      <a:pt x="448076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600">
                    <a:solidFill>
                      <a:srgbClr val="000000"/>
                    </a:solidFill>
                  </a:rPr>
                  <a:t>A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EA6A43F6-4D23-8841-AA38-8A5FCC0AED67}"/>
                  </a:ext>
                </a:extLst>
              </p:cNvPr>
              <p:cNvSpPr/>
              <p:nvPr/>
            </p:nvSpPr>
            <p:spPr bwMode="auto">
              <a:xfrm>
                <a:off x="6243458" y="3955953"/>
                <a:ext cx="702716" cy="648705"/>
              </a:xfrm>
              <a:custGeom>
                <a:avLst/>
                <a:gdLst>
                  <a:gd name="connsiteX0" fmla="*/ 254640 w 702716"/>
                  <a:gd name="connsiteY0" fmla="*/ 0 h 676900"/>
                  <a:gd name="connsiteX1" fmla="*/ 702716 w 702716"/>
                  <a:gd name="connsiteY1" fmla="*/ 338450 h 676900"/>
                  <a:gd name="connsiteX2" fmla="*/ 254640 w 702716"/>
                  <a:gd name="connsiteY2" fmla="*/ 676900 h 676900"/>
                  <a:gd name="connsiteX3" fmla="*/ 4116 w 702716"/>
                  <a:gd name="connsiteY3" fmla="*/ 619098 h 676900"/>
                  <a:gd name="connsiteX4" fmla="*/ 0 w 702716"/>
                  <a:gd name="connsiteY4" fmla="*/ 616533 h 676900"/>
                  <a:gd name="connsiteX5" fmla="*/ 24431 w 702716"/>
                  <a:gd name="connsiteY5" fmla="*/ 606516 h 676900"/>
                  <a:gd name="connsiteX6" fmla="*/ 221983 w 702716"/>
                  <a:gd name="connsiteY6" fmla="*/ 325868 h 676900"/>
                  <a:gd name="connsiteX7" fmla="*/ 90745 w 702716"/>
                  <a:gd name="connsiteY7" fmla="*/ 86548 h 676900"/>
                  <a:gd name="connsiteX8" fmla="*/ 28548 w 702716"/>
                  <a:gd name="connsiteY8" fmla="*/ 47785 h 676900"/>
                  <a:gd name="connsiteX9" fmla="*/ 80228 w 702716"/>
                  <a:gd name="connsiteY9" fmla="*/ 26597 h 676900"/>
                  <a:gd name="connsiteX10" fmla="*/ 254640 w 702716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6" h="676900">
                    <a:moveTo>
                      <a:pt x="254640" y="0"/>
                    </a:moveTo>
                    <a:cubicBezTo>
                      <a:pt x="502106" y="0"/>
                      <a:pt x="702716" y="151529"/>
                      <a:pt x="702716" y="338450"/>
                    </a:cubicBezTo>
                    <a:cubicBezTo>
                      <a:pt x="702716" y="525371"/>
                      <a:pt x="502106" y="676900"/>
                      <a:pt x="254640" y="676900"/>
                    </a:cubicBezTo>
                    <a:cubicBezTo>
                      <a:pt x="161840" y="676900"/>
                      <a:pt x="75630" y="655591"/>
                      <a:pt x="4116" y="619098"/>
                    </a:cubicBezTo>
                    <a:lnTo>
                      <a:pt x="0" y="616533"/>
                    </a:lnTo>
                    <a:lnTo>
                      <a:pt x="24431" y="606516"/>
                    </a:lnTo>
                    <a:cubicBezTo>
                      <a:pt x="143620" y="545694"/>
                      <a:pt x="221983" y="442694"/>
                      <a:pt x="221983" y="325868"/>
                    </a:cubicBezTo>
                    <a:cubicBezTo>
                      <a:pt x="221983" y="232408"/>
                      <a:pt x="171831" y="147795"/>
                      <a:pt x="90745" y="86548"/>
                    </a:cubicBezTo>
                    <a:lnTo>
                      <a:pt x="28548" y="47785"/>
                    </a:lnTo>
                    <a:lnTo>
                      <a:pt x="80228" y="26597"/>
                    </a:lnTo>
                    <a:cubicBezTo>
                      <a:pt x="133836" y="9471"/>
                      <a:pt x="192774" y="0"/>
                      <a:pt x="25464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ea typeface="ＭＳ Ｐゴシック" charset="0"/>
                  </a:rPr>
                  <a:t>     </a:t>
                </a:r>
                <a:r>
                  <a:rPr lang="en-GB" sz="1600">
                    <a:solidFill>
                      <a:srgbClr val="000000"/>
                    </a:solidFill>
                  </a:rPr>
                  <a:t>B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DAEE100-58A0-A040-BFFB-A0EDE2C636DA}"/>
                    </a:ext>
                  </a:extLst>
                </p:cNvPr>
                <p:cNvSpPr/>
                <p:nvPr/>
              </p:nvSpPr>
              <p:spPr>
                <a:xfrm>
                  <a:off x="6639679" y="4437767"/>
                  <a:ext cx="982577" cy="461665"/>
                </a:xfrm>
                <a:prstGeom prst="rect">
                  <a:avLst/>
                </a:prstGeom>
                <a:ln>
                  <a:solidFill>
                    <a:srgbClr val="5658FC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solidFill>
                                <a:srgbClr val="5658F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>
                              <a:solidFill>
                                <a:srgbClr val="5658FC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en-GB">
                      <a:solidFill>
                        <a:srgbClr val="5658FC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5658FC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en-GB">
                      <a:solidFill>
                        <a:srgbClr val="5658FC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solidFill>
                                <a:srgbClr val="5658F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>
                              <a:solidFill>
                                <a:srgbClr val="5658FC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a14:m>
                  <a:endParaRPr lang="en-GB"/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DAEE100-58A0-A040-BFFB-A0EDE2C63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679" y="4437767"/>
                  <a:ext cx="98257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13" r="-44785"/>
                  </a:stretch>
                </a:blipFill>
                <a:ln>
                  <a:solidFill>
                    <a:srgbClr val="5658F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B9C2C2-0451-0E47-A369-06A33C487C09}"/>
              </a:ext>
            </a:extLst>
          </p:cNvPr>
          <p:cNvGrpSpPr/>
          <p:nvPr/>
        </p:nvGrpSpPr>
        <p:grpSpPr>
          <a:xfrm>
            <a:off x="5571539" y="2840273"/>
            <a:ext cx="2777804" cy="1492011"/>
            <a:chOff x="5571539" y="2840273"/>
            <a:chExt cx="2777804" cy="149201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6F24ED3-E095-454A-9841-646432595628}"/>
                </a:ext>
              </a:extLst>
            </p:cNvPr>
            <p:cNvGrpSpPr/>
            <p:nvPr/>
          </p:nvGrpSpPr>
          <p:grpSpPr>
            <a:xfrm>
              <a:off x="5571539" y="3289565"/>
              <a:ext cx="2777804" cy="1042719"/>
              <a:chOff x="646535" y="2133039"/>
              <a:chExt cx="2673608" cy="1599488"/>
            </a:xfrm>
            <a:solidFill>
              <a:srgbClr val="FF0000"/>
            </a:solidFill>
          </p:grpSpPr>
          <p:sp>
            <p:nvSpPr>
              <p:cNvPr id="116" name="Rectangle 3">
                <a:extLst>
                  <a:ext uri="{FF2B5EF4-FFF2-40B4-BE49-F238E27FC236}">
                    <a16:creationId xmlns:a16="http://schemas.microsoft.com/office/drawing/2014/main" id="{024224BC-B369-9B46-ADD4-04444D60E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535" y="2171408"/>
                <a:ext cx="2673608" cy="1561119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Text Box 4">
                <a:extLst>
                  <a:ext uri="{FF2B5EF4-FFF2-40B4-BE49-F238E27FC236}">
                    <a16:creationId xmlns:a16="http://schemas.microsoft.com/office/drawing/2014/main" id="{26E8D5FA-C34E-8F40-BAC4-20F74FA0D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745" y="2133039"/>
                <a:ext cx="388976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b="1" i="1">
                    <a:latin typeface="Times New Roman" charset="0"/>
                  </a:rPr>
                  <a:t>U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 Box 11">
                  <a:extLst>
                    <a:ext uri="{FF2B5EF4-FFF2-40B4-BE49-F238E27FC236}">
                      <a16:creationId xmlns:a16="http://schemas.microsoft.com/office/drawing/2014/main" id="{37D84807-8D36-2742-8132-BFACF10E45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80863" y="2840273"/>
                  <a:ext cx="559155" cy="461665"/>
                </a:xfrm>
                <a:prstGeom prst="rect">
                  <a:avLst/>
                </a:prstGeom>
                <a:noFill/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i="1">
                                <a:solidFill>
                                  <a:srgbClr val="5658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GB" b="0" i="0" smtClean="0">
                                <a:solidFill>
                                  <a:srgbClr val="5658FC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8" name="Text Box 11">
                  <a:extLst>
                    <a:ext uri="{FF2B5EF4-FFF2-40B4-BE49-F238E27FC236}">
                      <a16:creationId xmlns:a16="http://schemas.microsoft.com/office/drawing/2014/main" id="{37D84807-8D36-2742-8132-BFACF10E4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80863" y="2840273"/>
                  <a:ext cx="559155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7447"/>
                  </a:stretch>
                </a:blipFill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D8D265-2CD4-B444-A684-EF5CFA80949D}"/>
                </a:ext>
              </a:extLst>
            </p:cNvPr>
            <p:cNvGrpSpPr/>
            <p:nvPr/>
          </p:nvGrpSpPr>
          <p:grpSpPr>
            <a:xfrm>
              <a:off x="6333165" y="3447084"/>
              <a:ext cx="1376884" cy="660763"/>
              <a:chOff x="5569290" y="3943895"/>
              <a:chExt cx="1376884" cy="660763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94FC55D8-C088-B44E-A809-AABF0BD7F984}"/>
                  </a:ext>
                </a:extLst>
              </p:cNvPr>
              <p:cNvSpPr/>
              <p:nvPr/>
            </p:nvSpPr>
            <p:spPr bwMode="auto">
              <a:xfrm>
                <a:off x="6050023" y="4001748"/>
                <a:ext cx="415419" cy="545058"/>
              </a:xfrm>
              <a:custGeom>
                <a:avLst/>
                <a:gdLst>
                  <a:gd name="connsiteX0" fmla="*/ 221984 w 415419"/>
                  <a:gd name="connsiteY0" fmla="*/ 0 h 568748"/>
                  <a:gd name="connsiteX1" fmla="*/ 284181 w 415419"/>
                  <a:gd name="connsiteY1" fmla="*/ 38763 h 568748"/>
                  <a:gd name="connsiteX2" fmla="*/ 415419 w 415419"/>
                  <a:gd name="connsiteY2" fmla="*/ 278083 h 568748"/>
                  <a:gd name="connsiteX3" fmla="*/ 217867 w 415419"/>
                  <a:gd name="connsiteY3" fmla="*/ 558731 h 568748"/>
                  <a:gd name="connsiteX4" fmla="*/ 193436 w 415419"/>
                  <a:gd name="connsiteY4" fmla="*/ 568748 h 568748"/>
                  <a:gd name="connsiteX5" fmla="*/ 131238 w 415419"/>
                  <a:gd name="connsiteY5" fmla="*/ 529985 h 568748"/>
                  <a:gd name="connsiteX6" fmla="*/ 0 w 415419"/>
                  <a:gd name="connsiteY6" fmla="*/ 290665 h 568748"/>
                  <a:gd name="connsiteX7" fmla="*/ 197552 w 415419"/>
                  <a:gd name="connsiteY7" fmla="*/ 10017 h 568748"/>
                  <a:gd name="connsiteX8" fmla="*/ 221984 w 415419"/>
                  <a:gd name="connsiteY8" fmla="*/ 0 h 56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419" h="568748">
                    <a:moveTo>
                      <a:pt x="221984" y="0"/>
                    </a:moveTo>
                    <a:lnTo>
                      <a:pt x="284181" y="38763"/>
                    </a:lnTo>
                    <a:cubicBezTo>
                      <a:pt x="365267" y="100010"/>
                      <a:pt x="415419" y="184623"/>
                      <a:pt x="415419" y="278083"/>
                    </a:cubicBezTo>
                    <a:cubicBezTo>
                      <a:pt x="415419" y="394909"/>
                      <a:pt x="337056" y="497909"/>
                      <a:pt x="217867" y="558731"/>
                    </a:cubicBezTo>
                    <a:lnTo>
                      <a:pt x="193436" y="568748"/>
                    </a:lnTo>
                    <a:lnTo>
                      <a:pt x="131238" y="529985"/>
                    </a:lnTo>
                    <a:cubicBezTo>
                      <a:pt x="50153" y="468738"/>
                      <a:pt x="0" y="384126"/>
                      <a:pt x="0" y="290665"/>
                    </a:cubicBezTo>
                    <a:cubicBezTo>
                      <a:pt x="0" y="173839"/>
                      <a:pt x="78363" y="70839"/>
                      <a:pt x="197552" y="10017"/>
                    </a:cubicBezTo>
                    <a:lnTo>
                      <a:pt x="22198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B820BC-8ABF-9340-A275-51AD23089552}"/>
                  </a:ext>
                </a:extLst>
              </p:cNvPr>
              <p:cNvSpPr/>
              <p:nvPr/>
            </p:nvSpPr>
            <p:spPr bwMode="auto">
              <a:xfrm>
                <a:off x="5569290" y="3943895"/>
                <a:ext cx="702717" cy="648705"/>
              </a:xfrm>
              <a:custGeom>
                <a:avLst/>
                <a:gdLst>
                  <a:gd name="connsiteX0" fmla="*/ 448076 w 702717"/>
                  <a:gd name="connsiteY0" fmla="*/ 0 h 676900"/>
                  <a:gd name="connsiteX1" fmla="*/ 698600 w 702717"/>
                  <a:gd name="connsiteY1" fmla="*/ 57802 h 676900"/>
                  <a:gd name="connsiteX2" fmla="*/ 702717 w 702717"/>
                  <a:gd name="connsiteY2" fmla="*/ 60367 h 676900"/>
                  <a:gd name="connsiteX3" fmla="*/ 678285 w 702717"/>
                  <a:gd name="connsiteY3" fmla="*/ 70384 h 676900"/>
                  <a:gd name="connsiteX4" fmla="*/ 480733 w 702717"/>
                  <a:gd name="connsiteY4" fmla="*/ 351032 h 676900"/>
                  <a:gd name="connsiteX5" fmla="*/ 611971 w 702717"/>
                  <a:gd name="connsiteY5" fmla="*/ 590352 h 676900"/>
                  <a:gd name="connsiteX6" fmla="*/ 674169 w 702717"/>
                  <a:gd name="connsiteY6" fmla="*/ 629115 h 676900"/>
                  <a:gd name="connsiteX7" fmla="*/ 622488 w 702717"/>
                  <a:gd name="connsiteY7" fmla="*/ 650303 h 676900"/>
                  <a:gd name="connsiteX8" fmla="*/ 448076 w 702717"/>
                  <a:gd name="connsiteY8" fmla="*/ 676900 h 676900"/>
                  <a:gd name="connsiteX9" fmla="*/ 0 w 702717"/>
                  <a:gd name="connsiteY9" fmla="*/ 338450 h 676900"/>
                  <a:gd name="connsiteX10" fmla="*/ 448076 w 702717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7" h="676900">
                    <a:moveTo>
                      <a:pt x="448076" y="0"/>
                    </a:moveTo>
                    <a:cubicBezTo>
                      <a:pt x="540876" y="0"/>
                      <a:pt x="627087" y="21309"/>
                      <a:pt x="698600" y="57802"/>
                    </a:cubicBezTo>
                    <a:lnTo>
                      <a:pt x="702717" y="60367"/>
                    </a:lnTo>
                    <a:lnTo>
                      <a:pt x="678285" y="70384"/>
                    </a:lnTo>
                    <a:cubicBezTo>
                      <a:pt x="559096" y="131206"/>
                      <a:pt x="480733" y="234206"/>
                      <a:pt x="480733" y="351032"/>
                    </a:cubicBezTo>
                    <a:cubicBezTo>
                      <a:pt x="480733" y="444493"/>
                      <a:pt x="530886" y="529105"/>
                      <a:pt x="611971" y="590352"/>
                    </a:cubicBezTo>
                    <a:lnTo>
                      <a:pt x="674169" y="629115"/>
                    </a:lnTo>
                    <a:lnTo>
                      <a:pt x="622488" y="650303"/>
                    </a:lnTo>
                    <a:cubicBezTo>
                      <a:pt x="568881" y="667430"/>
                      <a:pt x="509943" y="676900"/>
                      <a:pt x="448076" y="676900"/>
                    </a:cubicBezTo>
                    <a:cubicBezTo>
                      <a:pt x="200610" y="676900"/>
                      <a:pt x="0" y="525371"/>
                      <a:pt x="0" y="338450"/>
                    </a:cubicBezTo>
                    <a:cubicBezTo>
                      <a:pt x="0" y="151529"/>
                      <a:pt x="200610" y="0"/>
                      <a:pt x="448076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600">
                    <a:solidFill>
                      <a:srgbClr val="000000"/>
                    </a:solidFill>
                  </a:rPr>
                  <a:t>A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56DE4505-0B71-F54E-BF26-CB4A3641E0AC}"/>
                  </a:ext>
                </a:extLst>
              </p:cNvPr>
              <p:cNvSpPr/>
              <p:nvPr/>
            </p:nvSpPr>
            <p:spPr bwMode="auto">
              <a:xfrm>
                <a:off x="6243458" y="3955953"/>
                <a:ext cx="702716" cy="648705"/>
              </a:xfrm>
              <a:custGeom>
                <a:avLst/>
                <a:gdLst>
                  <a:gd name="connsiteX0" fmla="*/ 254640 w 702716"/>
                  <a:gd name="connsiteY0" fmla="*/ 0 h 676900"/>
                  <a:gd name="connsiteX1" fmla="*/ 702716 w 702716"/>
                  <a:gd name="connsiteY1" fmla="*/ 338450 h 676900"/>
                  <a:gd name="connsiteX2" fmla="*/ 254640 w 702716"/>
                  <a:gd name="connsiteY2" fmla="*/ 676900 h 676900"/>
                  <a:gd name="connsiteX3" fmla="*/ 4116 w 702716"/>
                  <a:gd name="connsiteY3" fmla="*/ 619098 h 676900"/>
                  <a:gd name="connsiteX4" fmla="*/ 0 w 702716"/>
                  <a:gd name="connsiteY4" fmla="*/ 616533 h 676900"/>
                  <a:gd name="connsiteX5" fmla="*/ 24431 w 702716"/>
                  <a:gd name="connsiteY5" fmla="*/ 606516 h 676900"/>
                  <a:gd name="connsiteX6" fmla="*/ 221983 w 702716"/>
                  <a:gd name="connsiteY6" fmla="*/ 325868 h 676900"/>
                  <a:gd name="connsiteX7" fmla="*/ 90745 w 702716"/>
                  <a:gd name="connsiteY7" fmla="*/ 86548 h 676900"/>
                  <a:gd name="connsiteX8" fmla="*/ 28548 w 702716"/>
                  <a:gd name="connsiteY8" fmla="*/ 47785 h 676900"/>
                  <a:gd name="connsiteX9" fmla="*/ 80228 w 702716"/>
                  <a:gd name="connsiteY9" fmla="*/ 26597 h 676900"/>
                  <a:gd name="connsiteX10" fmla="*/ 254640 w 702716"/>
                  <a:gd name="connsiteY10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2716" h="676900">
                    <a:moveTo>
                      <a:pt x="254640" y="0"/>
                    </a:moveTo>
                    <a:cubicBezTo>
                      <a:pt x="502106" y="0"/>
                      <a:pt x="702716" y="151529"/>
                      <a:pt x="702716" y="338450"/>
                    </a:cubicBezTo>
                    <a:cubicBezTo>
                      <a:pt x="702716" y="525371"/>
                      <a:pt x="502106" y="676900"/>
                      <a:pt x="254640" y="676900"/>
                    </a:cubicBezTo>
                    <a:cubicBezTo>
                      <a:pt x="161840" y="676900"/>
                      <a:pt x="75630" y="655591"/>
                      <a:pt x="4116" y="619098"/>
                    </a:cubicBezTo>
                    <a:lnTo>
                      <a:pt x="0" y="616533"/>
                    </a:lnTo>
                    <a:lnTo>
                      <a:pt x="24431" y="606516"/>
                    </a:lnTo>
                    <a:cubicBezTo>
                      <a:pt x="143620" y="545694"/>
                      <a:pt x="221983" y="442694"/>
                      <a:pt x="221983" y="325868"/>
                    </a:cubicBezTo>
                    <a:cubicBezTo>
                      <a:pt x="221983" y="232408"/>
                      <a:pt x="171831" y="147795"/>
                      <a:pt x="90745" y="86548"/>
                    </a:cubicBezTo>
                    <a:lnTo>
                      <a:pt x="28548" y="47785"/>
                    </a:lnTo>
                    <a:lnTo>
                      <a:pt x="80228" y="26597"/>
                    </a:lnTo>
                    <a:cubicBezTo>
                      <a:pt x="133836" y="9471"/>
                      <a:pt x="192774" y="0"/>
                      <a:pt x="25464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ea typeface="ＭＳ Ｐゴシック" charset="0"/>
                  </a:rPr>
                  <a:t>     </a:t>
                </a:r>
                <a:r>
                  <a:rPr lang="en-GB" sz="1600">
                    <a:solidFill>
                      <a:srgbClr val="000000"/>
                    </a:solidFill>
                  </a:rPr>
                  <a:t>B</a:t>
                </a:r>
                <a:endParaRPr kumimoji="0" lang="en-GB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686" name="TextBox 28685">
                <a:extLst>
                  <a:ext uri="{FF2B5EF4-FFF2-40B4-BE49-F238E27FC236}">
                    <a16:creationId xmlns:a16="http://schemas.microsoft.com/office/drawing/2014/main" id="{4A012634-FB8E-8242-909A-870BDDD20740}"/>
                  </a:ext>
                </a:extLst>
              </p:cNvPr>
              <p:cNvSpPr txBox="1"/>
              <p:nvPr/>
            </p:nvSpPr>
            <p:spPr>
              <a:xfrm>
                <a:off x="3524753" y="6248400"/>
                <a:ext cx="1410194" cy="338939"/>
              </a:xfrm>
              <a:prstGeom prst="rect">
                <a:avLst/>
              </a:prstGeom>
              <a:noFill/>
              <a:ln>
                <a:solidFill>
                  <a:srgbClr val="5658FC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600" i="1" smtClea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5658FC"/>
                            </a:solidFill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>
                    <a:solidFill>
                      <a:srgbClr val="5658FC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GB" sz="1600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solidFill>
                          <a:srgbClr val="5658FC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600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28686" name="TextBox 28685">
                <a:extLst>
                  <a:ext uri="{FF2B5EF4-FFF2-40B4-BE49-F238E27FC236}">
                    <a16:creationId xmlns:a16="http://schemas.microsoft.com/office/drawing/2014/main" id="{4A012634-FB8E-8242-909A-870BDDD20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753" y="6248400"/>
                <a:ext cx="1410194" cy="338939"/>
              </a:xfrm>
              <a:prstGeom prst="rect">
                <a:avLst/>
              </a:prstGeom>
              <a:blipFill>
                <a:blip r:embed="rId5"/>
                <a:stretch>
                  <a:fillRect t="-3448" r="-17949" b="-18966"/>
                </a:stretch>
              </a:blipFill>
              <a:ln>
                <a:solidFill>
                  <a:srgbClr val="5658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88" name="Straight Arrow Connector 28687">
            <a:extLst>
              <a:ext uri="{FF2B5EF4-FFF2-40B4-BE49-F238E27FC236}">
                <a16:creationId xmlns:a16="http://schemas.microsoft.com/office/drawing/2014/main" id="{9B1BFE54-82C7-FB40-9658-FBA48917BC14}"/>
              </a:ext>
            </a:extLst>
          </p:cNvPr>
          <p:cNvCxnSpPr/>
          <p:nvPr/>
        </p:nvCxnSpPr>
        <p:spPr bwMode="auto">
          <a:xfrm flipH="1">
            <a:off x="4408714" y="5901443"/>
            <a:ext cx="1271681" cy="346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690" name="Straight Arrow Connector 28689">
            <a:extLst>
              <a:ext uri="{FF2B5EF4-FFF2-40B4-BE49-F238E27FC236}">
                <a16:creationId xmlns:a16="http://schemas.microsoft.com/office/drawing/2014/main" id="{5FCDB12A-7CA4-914B-8E7E-BE4C6ADD2820}"/>
              </a:ext>
            </a:extLst>
          </p:cNvPr>
          <p:cNvCxnSpPr/>
          <p:nvPr/>
        </p:nvCxnSpPr>
        <p:spPr bwMode="auto">
          <a:xfrm>
            <a:off x="3248604" y="5833165"/>
            <a:ext cx="1160110" cy="415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7AC46F6-7E72-B442-92FC-4C9ED7CB38EE}"/>
              </a:ext>
            </a:extLst>
          </p:cNvPr>
          <p:cNvGrpSpPr/>
          <p:nvPr/>
        </p:nvGrpSpPr>
        <p:grpSpPr>
          <a:xfrm>
            <a:off x="574996" y="1419294"/>
            <a:ext cx="2673608" cy="2045323"/>
            <a:chOff x="574996" y="1419294"/>
            <a:chExt cx="2673608" cy="204532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78D0392-A878-0D40-A4BA-1EFD6FCD5B46}"/>
                </a:ext>
              </a:extLst>
            </p:cNvPr>
            <p:cNvGrpSpPr/>
            <p:nvPr/>
          </p:nvGrpSpPr>
          <p:grpSpPr>
            <a:xfrm>
              <a:off x="574996" y="1419294"/>
              <a:ext cx="2673608" cy="2045323"/>
              <a:chOff x="574996" y="1419294"/>
              <a:chExt cx="2673608" cy="204532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DF2F31E-179C-D342-95BF-51BA0C908828}"/>
                  </a:ext>
                </a:extLst>
              </p:cNvPr>
              <p:cNvGrpSpPr/>
              <p:nvPr/>
            </p:nvGrpSpPr>
            <p:grpSpPr>
              <a:xfrm>
                <a:off x="574996" y="1865129"/>
                <a:ext cx="2673608" cy="1599488"/>
                <a:chOff x="646535" y="2133039"/>
                <a:chExt cx="2673608" cy="1599488"/>
              </a:xfrm>
            </p:grpSpPr>
            <p:sp>
              <p:nvSpPr>
                <p:cNvPr id="28675" name="Rectangle 3"/>
                <p:cNvSpPr>
                  <a:spLocks noChangeArrowheads="1"/>
                </p:cNvSpPr>
                <p:nvPr/>
              </p:nvSpPr>
              <p:spPr bwMode="auto">
                <a:xfrm>
                  <a:off x="646535" y="2171408"/>
                  <a:ext cx="2673608" cy="156111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7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881745" y="2133039"/>
                  <a:ext cx="3889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i="1">
                      <a:latin typeface="Times New Roman" charset="0"/>
                    </a:rPr>
                    <a:t>U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8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2241" y="1419294"/>
                    <a:ext cx="979488" cy="462114"/>
                  </a:xfrm>
                  <a:prstGeom prst="rect">
                    <a:avLst/>
                  </a:prstGeom>
                  <a:noFill/>
                  <a:ln>
                    <a:solidFill>
                      <a:srgbClr val="5658FC"/>
                    </a:solidFill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>
                        <a:solidFill>
                          <a:srgbClr val="0070C0"/>
                        </a:solidFill>
                      </a:rPr>
                      <a:t>A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∩</m:t>
                        </m:r>
                      </m:oMath>
                    </a14:m>
                    <a:r>
                      <a:rPr lang="en-US">
                        <a:solidFill>
                          <a:srgbClr val="0070C0"/>
                        </a:solidFill>
                      </a:rPr>
                      <a:t> B</a:t>
                    </a:r>
                    <a:endParaRPr lang="en-US" sz="240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683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82241" y="1419294"/>
                    <a:ext cx="979488" cy="4621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89" t="-8974" r="-6748" b="-26923"/>
                    </a:stretch>
                  </a:blipFill>
                  <a:ln>
                    <a:solidFill>
                      <a:srgbClr val="5658FC"/>
                    </a:solidFill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7CCC9C4-B1AC-3044-AF79-A4E76C4BA9B9}"/>
                </a:ext>
              </a:extLst>
            </p:cNvPr>
            <p:cNvSpPr/>
            <p:nvPr/>
          </p:nvSpPr>
          <p:spPr bwMode="auto">
            <a:xfrm>
              <a:off x="1632552" y="2326794"/>
              <a:ext cx="415419" cy="568748"/>
            </a:xfrm>
            <a:custGeom>
              <a:avLst/>
              <a:gdLst>
                <a:gd name="connsiteX0" fmla="*/ 221984 w 415419"/>
                <a:gd name="connsiteY0" fmla="*/ 0 h 568748"/>
                <a:gd name="connsiteX1" fmla="*/ 284181 w 415419"/>
                <a:gd name="connsiteY1" fmla="*/ 38763 h 568748"/>
                <a:gd name="connsiteX2" fmla="*/ 415419 w 415419"/>
                <a:gd name="connsiteY2" fmla="*/ 278083 h 568748"/>
                <a:gd name="connsiteX3" fmla="*/ 217867 w 415419"/>
                <a:gd name="connsiteY3" fmla="*/ 558731 h 568748"/>
                <a:gd name="connsiteX4" fmla="*/ 193436 w 415419"/>
                <a:gd name="connsiteY4" fmla="*/ 568748 h 568748"/>
                <a:gd name="connsiteX5" fmla="*/ 131238 w 415419"/>
                <a:gd name="connsiteY5" fmla="*/ 529985 h 568748"/>
                <a:gd name="connsiteX6" fmla="*/ 0 w 415419"/>
                <a:gd name="connsiteY6" fmla="*/ 290665 h 568748"/>
                <a:gd name="connsiteX7" fmla="*/ 197552 w 415419"/>
                <a:gd name="connsiteY7" fmla="*/ 10017 h 568748"/>
                <a:gd name="connsiteX8" fmla="*/ 221984 w 415419"/>
                <a:gd name="connsiteY8" fmla="*/ 0 h 5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419" h="568748">
                  <a:moveTo>
                    <a:pt x="221984" y="0"/>
                  </a:moveTo>
                  <a:lnTo>
                    <a:pt x="284181" y="38763"/>
                  </a:lnTo>
                  <a:cubicBezTo>
                    <a:pt x="365267" y="100010"/>
                    <a:pt x="415419" y="184623"/>
                    <a:pt x="415419" y="278083"/>
                  </a:cubicBezTo>
                  <a:cubicBezTo>
                    <a:pt x="415419" y="394909"/>
                    <a:pt x="337056" y="497909"/>
                    <a:pt x="217867" y="558731"/>
                  </a:cubicBezTo>
                  <a:lnTo>
                    <a:pt x="193436" y="568748"/>
                  </a:lnTo>
                  <a:lnTo>
                    <a:pt x="131238" y="529985"/>
                  </a:lnTo>
                  <a:cubicBezTo>
                    <a:pt x="50153" y="468738"/>
                    <a:pt x="0" y="384126"/>
                    <a:pt x="0" y="290665"/>
                  </a:cubicBezTo>
                  <a:cubicBezTo>
                    <a:pt x="0" y="173839"/>
                    <a:pt x="78363" y="70839"/>
                    <a:pt x="197552" y="10017"/>
                  </a:cubicBezTo>
                  <a:lnTo>
                    <a:pt x="221984" y="0"/>
                  </a:lnTo>
                  <a:close/>
                </a:path>
              </a:pathLst>
            </a:cu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367F2B6-4BBF-0D42-8232-8CC37ED10024}"/>
                </a:ext>
              </a:extLst>
            </p:cNvPr>
            <p:cNvSpPr/>
            <p:nvPr/>
          </p:nvSpPr>
          <p:spPr bwMode="auto">
            <a:xfrm>
              <a:off x="1151819" y="2266427"/>
              <a:ext cx="702717" cy="676900"/>
            </a:xfrm>
            <a:custGeom>
              <a:avLst/>
              <a:gdLst>
                <a:gd name="connsiteX0" fmla="*/ 448076 w 702717"/>
                <a:gd name="connsiteY0" fmla="*/ 0 h 676900"/>
                <a:gd name="connsiteX1" fmla="*/ 698600 w 702717"/>
                <a:gd name="connsiteY1" fmla="*/ 57802 h 676900"/>
                <a:gd name="connsiteX2" fmla="*/ 702717 w 702717"/>
                <a:gd name="connsiteY2" fmla="*/ 60367 h 676900"/>
                <a:gd name="connsiteX3" fmla="*/ 678285 w 702717"/>
                <a:gd name="connsiteY3" fmla="*/ 70384 h 676900"/>
                <a:gd name="connsiteX4" fmla="*/ 480733 w 702717"/>
                <a:gd name="connsiteY4" fmla="*/ 351032 h 676900"/>
                <a:gd name="connsiteX5" fmla="*/ 611971 w 702717"/>
                <a:gd name="connsiteY5" fmla="*/ 590352 h 676900"/>
                <a:gd name="connsiteX6" fmla="*/ 674169 w 702717"/>
                <a:gd name="connsiteY6" fmla="*/ 629115 h 676900"/>
                <a:gd name="connsiteX7" fmla="*/ 622488 w 702717"/>
                <a:gd name="connsiteY7" fmla="*/ 650303 h 676900"/>
                <a:gd name="connsiteX8" fmla="*/ 448076 w 702717"/>
                <a:gd name="connsiteY8" fmla="*/ 676900 h 676900"/>
                <a:gd name="connsiteX9" fmla="*/ 0 w 702717"/>
                <a:gd name="connsiteY9" fmla="*/ 338450 h 676900"/>
                <a:gd name="connsiteX10" fmla="*/ 448076 w 702717"/>
                <a:gd name="connsiteY10" fmla="*/ 0 h 67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2717" h="676900">
                  <a:moveTo>
                    <a:pt x="448076" y="0"/>
                  </a:moveTo>
                  <a:cubicBezTo>
                    <a:pt x="540876" y="0"/>
                    <a:pt x="627087" y="21309"/>
                    <a:pt x="698600" y="57802"/>
                  </a:cubicBezTo>
                  <a:lnTo>
                    <a:pt x="702717" y="60367"/>
                  </a:lnTo>
                  <a:lnTo>
                    <a:pt x="678285" y="70384"/>
                  </a:lnTo>
                  <a:cubicBezTo>
                    <a:pt x="559096" y="131206"/>
                    <a:pt x="480733" y="234206"/>
                    <a:pt x="480733" y="351032"/>
                  </a:cubicBezTo>
                  <a:cubicBezTo>
                    <a:pt x="480733" y="444493"/>
                    <a:pt x="530886" y="529105"/>
                    <a:pt x="611971" y="590352"/>
                  </a:cubicBezTo>
                  <a:lnTo>
                    <a:pt x="674169" y="629115"/>
                  </a:lnTo>
                  <a:lnTo>
                    <a:pt x="622488" y="650303"/>
                  </a:lnTo>
                  <a:cubicBezTo>
                    <a:pt x="568881" y="667430"/>
                    <a:pt x="509943" y="676900"/>
                    <a:pt x="448076" y="676900"/>
                  </a:cubicBezTo>
                  <a:cubicBezTo>
                    <a:pt x="200610" y="676900"/>
                    <a:pt x="0" y="525371"/>
                    <a:pt x="0" y="338450"/>
                  </a:cubicBezTo>
                  <a:cubicBezTo>
                    <a:pt x="0" y="151529"/>
                    <a:pt x="200610" y="0"/>
                    <a:pt x="448076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600">
                  <a:solidFill>
                    <a:srgbClr val="000000"/>
                  </a:solidFill>
                </a:rPr>
                <a:t>A</a:t>
              </a:r>
              <a:endParaRPr kumimoji="0" lang="en-GB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B7DB057-DCC2-384E-A6E4-691196C3F575}"/>
                </a:ext>
              </a:extLst>
            </p:cNvPr>
            <p:cNvSpPr/>
            <p:nvPr/>
          </p:nvSpPr>
          <p:spPr bwMode="auto">
            <a:xfrm>
              <a:off x="1825987" y="2279009"/>
              <a:ext cx="702716" cy="676900"/>
            </a:xfrm>
            <a:custGeom>
              <a:avLst/>
              <a:gdLst>
                <a:gd name="connsiteX0" fmla="*/ 254640 w 702716"/>
                <a:gd name="connsiteY0" fmla="*/ 0 h 676900"/>
                <a:gd name="connsiteX1" fmla="*/ 702716 w 702716"/>
                <a:gd name="connsiteY1" fmla="*/ 338450 h 676900"/>
                <a:gd name="connsiteX2" fmla="*/ 254640 w 702716"/>
                <a:gd name="connsiteY2" fmla="*/ 676900 h 676900"/>
                <a:gd name="connsiteX3" fmla="*/ 4116 w 702716"/>
                <a:gd name="connsiteY3" fmla="*/ 619098 h 676900"/>
                <a:gd name="connsiteX4" fmla="*/ 0 w 702716"/>
                <a:gd name="connsiteY4" fmla="*/ 616533 h 676900"/>
                <a:gd name="connsiteX5" fmla="*/ 24431 w 702716"/>
                <a:gd name="connsiteY5" fmla="*/ 606516 h 676900"/>
                <a:gd name="connsiteX6" fmla="*/ 221983 w 702716"/>
                <a:gd name="connsiteY6" fmla="*/ 325868 h 676900"/>
                <a:gd name="connsiteX7" fmla="*/ 90745 w 702716"/>
                <a:gd name="connsiteY7" fmla="*/ 86548 h 676900"/>
                <a:gd name="connsiteX8" fmla="*/ 28548 w 702716"/>
                <a:gd name="connsiteY8" fmla="*/ 47785 h 676900"/>
                <a:gd name="connsiteX9" fmla="*/ 80228 w 702716"/>
                <a:gd name="connsiteY9" fmla="*/ 26597 h 676900"/>
                <a:gd name="connsiteX10" fmla="*/ 254640 w 702716"/>
                <a:gd name="connsiteY10" fmla="*/ 0 h 67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2716" h="676900">
                  <a:moveTo>
                    <a:pt x="254640" y="0"/>
                  </a:moveTo>
                  <a:cubicBezTo>
                    <a:pt x="502106" y="0"/>
                    <a:pt x="702716" y="151529"/>
                    <a:pt x="702716" y="338450"/>
                  </a:cubicBezTo>
                  <a:cubicBezTo>
                    <a:pt x="702716" y="525371"/>
                    <a:pt x="502106" y="676900"/>
                    <a:pt x="254640" y="676900"/>
                  </a:cubicBezTo>
                  <a:cubicBezTo>
                    <a:pt x="161840" y="676900"/>
                    <a:pt x="75630" y="655591"/>
                    <a:pt x="4116" y="619098"/>
                  </a:cubicBezTo>
                  <a:lnTo>
                    <a:pt x="0" y="616533"/>
                  </a:lnTo>
                  <a:lnTo>
                    <a:pt x="24431" y="606516"/>
                  </a:lnTo>
                  <a:cubicBezTo>
                    <a:pt x="143620" y="545694"/>
                    <a:pt x="221983" y="442694"/>
                    <a:pt x="221983" y="325868"/>
                  </a:cubicBezTo>
                  <a:cubicBezTo>
                    <a:pt x="221983" y="232408"/>
                    <a:pt x="171831" y="147795"/>
                    <a:pt x="90745" y="86548"/>
                  </a:cubicBezTo>
                  <a:lnTo>
                    <a:pt x="28548" y="47785"/>
                  </a:lnTo>
                  <a:lnTo>
                    <a:pt x="80228" y="26597"/>
                  </a:lnTo>
                  <a:cubicBezTo>
                    <a:pt x="133836" y="9471"/>
                    <a:pt x="192774" y="0"/>
                    <a:pt x="25464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rPr>
                <a:t>     </a:t>
              </a:r>
              <a:r>
                <a:rPr lang="en-GB" sz="1600">
                  <a:solidFill>
                    <a:srgbClr val="000000"/>
                  </a:solidFill>
                </a:rPr>
                <a:t>B</a:t>
              </a:r>
              <a:endParaRPr kumimoji="0" lang="en-GB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E76AD-CD8F-1643-90FA-6879FC544BA5}"/>
              </a:ext>
            </a:extLst>
          </p:cNvPr>
          <p:cNvGrpSpPr/>
          <p:nvPr/>
        </p:nvGrpSpPr>
        <p:grpSpPr>
          <a:xfrm>
            <a:off x="574996" y="4162125"/>
            <a:ext cx="2673608" cy="1671040"/>
            <a:chOff x="574996" y="4162125"/>
            <a:chExt cx="2673608" cy="1671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11">
                  <a:extLst>
                    <a:ext uri="{FF2B5EF4-FFF2-40B4-BE49-F238E27FC236}">
                      <a16:creationId xmlns:a16="http://schemas.microsoft.com/office/drawing/2014/main" id="{27EC2A06-8335-3543-897F-911C38974D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4137" y="4162125"/>
                  <a:ext cx="979488" cy="462114"/>
                </a:xfrm>
                <a:prstGeom prst="rect">
                  <a:avLst/>
                </a:prstGeom>
                <a:noFill/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i="1">
                                <a:solidFill>
                                  <a:srgbClr val="5658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rgbClr val="5658FC"/>
                                </a:solidFill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5658FC"/>
                                </a:solidFill>
                              </a:rPr>
                              <m:t>∩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5658FC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rgbClr val="5658FC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2" name="Text Box 11">
                  <a:extLst>
                    <a:ext uri="{FF2B5EF4-FFF2-40B4-BE49-F238E27FC236}">
                      <a16:creationId xmlns:a16="http://schemas.microsoft.com/office/drawing/2014/main" id="{27EC2A06-8335-3543-897F-911C38974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4137" y="4162125"/>
                  <a:ext cx="979488" cy="4621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5658FC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CD853F6-1E83-CF43-BC10-6935EC057AA9}"/>
                </a:ext>
              </a:extLst>
            </p:cNvPr>
            <p:cNvGrpSpPr/>
            <p:nvPr/>
          </p:nvGrpSpPr>
          <p:grpSpPr>
            <a:xfrm>
              <a:off x="574996" y="4534998"/>
              <a:ext cx="2673608" cy="1298167"/>
              <a:chOff x="646535" y="4078373"/>
              <a:chExt cx="2673608" cy="1561119"/>
            </a:xfrm>
          </p:grpSpPr>
          <p:sp>
            <p:nvSpPr>
              <p:cNvPr id="87" name="Rectangle 3">
                <a:extLst>
                  <a:ext uri="{FF2B5EF4-FFF2-40B4-BE49-F238E27FC236}">
                    <a16:creationId xmlns:a16="http://schemas.microsoft.com/office/drawing/2014/main" id="{9C387947-D377-934C-88D4-4FC9CEB4C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535" y="4078373"/>
                <a:ext cx="2673608" cy="1561119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4">
                <a:extLst>
                  <a:ext uri="{FF2B5EF4-FFF2-40B4-BE49-F238E27FC236}">
                    <a16:creationId xmlns:a16="http://schemas.microsoft.com/office/drawing/2014/main" id="{C06E31DC-FA31-CF4C-936C-2252237C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745" y="4099213"/>
                <a:ext cx="388976" cy="3385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600" b="1" i="1">
                    <a:latin typeface="Times New Roman" charset="0"/>
                  </a:rPr>
                  <a:t>U</a:t>
                </a:r>
              </a:p>
            </p:txBody>
          </p: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1754129-3465-9B47-B8A8-13D86CAB60D4}"/>
                </a:ext>
              </a:extLst>
            </p:cNvPr>
            <p:cNvSpPr/>
            <p:nvPr/>
          </p:nvSpPr>
          <p:spPr bwMode="auto">
            <a:xfrm>
              <a:off x="1650978" y="4869022"/>
              <a:ext cx="415419" cy="568748"/>
            </a:xfrm>
            <a:custGeom>
              <a:avLst/>
              <a:gdLst>
                <a:gd name="connsiteX0" fmla="*/ 221984 w 415419"/>
                <a:gd name="connsiteY0" fmla="*/ 0 h 568748"/>
                <a:gd name="connsiteX1" fmla="*/ 284181 w 415419"/>
                <a:gd name="connsiteY1" fmla="*/ 38763 h 568748"/>
                <a:gd name="connsiteX2" fmla="*/ 415419 w 415419"/>
                <a:gd name="connsiteY2" fmla="*/ 278083 h 568748"/>
                <a:gd name="connsiteX3" fmla="*/ 217867 w 415419"/>
                <a:gd name="connsiteY3" fmla="*/ 558731 h 568748"/>
                <a:gd name="connsiteX4" fmla="*/ 193436 w 415419"/>
                <a:gd name="connsiteY4" fmla="*/ 568748 h 568748"/>
                <a:gd name="connsiteX5" fmla="*/ 131238 w 415419"/>
                <a:gd name="connsiteY5" fmla="*/ 529985 h 568748"/>
                <a:gd name="connsiteX6" fmla="*/ 0 w 415419"/>
                <a:gd name="connsiteY6" fmla="*/ 290665 h 568748"/>
                <a:gd name="connsiteX7" fmla="*/ 197552 w 415419"/>
                <a:gd name="connsiteY7" fmla="*/ 10017 h 568748"/>
                <a:gd name="connsiteX8" fmla="*/ 221984 w 415419"/>
                <a:gd name="connsiteY8" fmla="*/ 0 h 56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419" h="568748">
                  <a:moveTo>
                    <a:pt x="221984" y="0"/>
                  </a:moveTo>
                  <a:lnTo>
                    <a:pt x="284181" y="38763"/>
                  </a:lnTo>
                  <a:cubicBezTo>
                    <a:pt x="365267" y="100010"/>
                    <a:pt x="415419" y="184623"/>
                    <a:pt x="415419" y="278083"/>
                  </a:cubicBezTo>
                  <a:cubicBezTo>
                    <a:pt x="415419" y="394909"/>
                    <a:pt x="337056" y="497909"/>
                    <a:pt x="217867" y="558731"/>
                  </a:cubicBezTo>
                  <a:lnTo>
                    <a:pt x="193436" y="568748"/>
                  </a:lnTo>
                  <a:lnTo>
                    <a:pt x="131238" y="529985"/>
                  </a:lnTo>
                  <a:cubicBezTo>
                    <a:pt x="50153" y="468738"/>
                    <a:pt x="0" y="384126"/>
                    <a:pt x="0" y="290665"/>
                  </a:cubicBezTo>
                  <a:cubicBezTo>
                    <a:pt x="0" y="173839"/>
                    <a:pt x="78363" y="70839"/>
                    <a:pt x="197552" y="10017"/>
                  </a:cubicBezTo>
                  <a:lnTo>
                    <a:pt x="221984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F17547E-0230-9C4E-B2AE-B596A7B0606B}"/>
                </a:ext>
              </a:extLst>
            </p:cNvPr>
            <p:cNvSpPr/>
            <p:nvPr/>
          </p:nvSpPr>
          <p:spPr bwMode="auto">
            <a:xfrm>
              <a:off x="1170245" y="4808655"/>
              <a:ext cx="702717" cy="676900"/>
            </a:xfrm>
            <a:custGeom>
              <a:avLst/>
              <a:gdLst>
                <a:gd name="connsiteX0" fmla="*/ 448076 w 702717"/>
                <a:gd name="connsiteY0" fmla="*/ 0 h 676900"/>
                <a:gd name="connsiteX1" fmla="*/ 698600 w 702717"/>
                <a:gd name="connsiteY1" fmla="*/ 57802 h 676900"/>
                <a:gd name="connsiteX2" fmla="*/ 702717 w 702717"/>
                <a:gd name="connsiteY2" fmla="*/ 60367 h 676900"/>
                <a:gd name="connsiteX3" fmla="*/ 678285 w 702717"/>
                <a:gd name="connsiteY3" fmla="*/ 70384 h 676900"/>
                <a:gd name="connsiteX4" fmla="*/ 480733 w 702717"/>
                <a:gd name="connsiteY4" fmla="*/ 351032 h 676900"/>
                <a:gd name="connsiteX5" fmla="*/ 611971 w 702717"/>
                <a:gd name="connsiteY5" fmla="*/ 590352 h 676900"/>
                <a:gd name="connsiteX6" fmla="*/ 674169 w 702717"/>
                <a:gd name="connsiteY6" fmla="*/ 629115 h 676900"/>
                <a:gd name="connsiteX7" fmla="*/ 622488 w 702717"/>
                <a:gd name="connsiteY7" fmla="*/ 650303 h 676900"/>
                <a:gd name="connsiteX8" fmla="*/ 448076 w 702717"/>
                <a:gd name="connsiteY8" fmla="*/ 676900 h 676900"/>
                <a:gd name="connsiteX9" fmla="*/ 0 w 702717"/>
                <a:gd name="connsiteY9" fmla="*/ 338450 h 676900"/>
                <a:gd name="connsiteX10" fmla="*/ 448076 w 702717"/>
                <a:gd name="connsiteY10" fmla="*/ 0 h 67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2717" h="676900">
                  <a:moveTo>
                    <a:pt x="448076" y="0"/>
                  </a:moveTo>
                  <a:cubicBezTo>
                    <a:pt x="540876" y="0"/>
                    <a:pt x="627087" y="21309"/>
                    <a:pt x="698600" y="57802"/>
                  </a:cubicBezTo>
                  <a:lnTo>
                    <a:pt x="702717" y="60367"/>
                  </a:lnTo>
                  <a:lnTo>
                    <a:pt x="678285" y="70384"/>
                  </a:lnTo>
                  <a:cubicBezTo>
                    <a:pt x="559096" y="131206"/>
                    <a:pt x="480733" y="234206"/>
                    <a:pt x="480733" y="351032"/>
                  </a:cubicBezTo>
                  <a:cubicBezTo>
                    <a:pt x="480733" y="444493"/>
                    <a:pt x="530886" y="529105"/>
                    <a:pt x="611971" y="590352"/>
                  </a:cubicBezTo>
                  <a:lnTo>
                    <a:pt x="674169" y="629115"/>
                  </a:lnTo>
                  <a:lnTo>
                    <a:pt x="622488" y="650303"/>
                  </a:lnTo>
                  <a:cubicBezTo>
                    <a:pt x="568881" y="667430"/>
                    <a:pt x="509943" y="676900"/>
                    <a:pt x="448076" y="676900"/>
                  </a:cubicBezTo>
                  <a:cubicBezTo>
                    <a:pt x="200610" y="676900"/>
                    <a:pt x="0" y="525371"/>
                    <a:pt x="0" y="338450"/>
                  </a:cubicBezTo>
                  <a:cubicBezTo>
                    <a:pt x="0" y="151529"/>
                    <a:pt x="200610" y="0"/>
                    <a:pt x="448076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600">
                  <a:solidFill>
                    <a:srgbClr val="000000"/>
                  </a:solidFill>
                </a:rPr>
                <a:t>A</a:t>
              </a:r>
              <a:endParaRPr kumimoji="0" lang="en-GB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F137150-E4D2-A340-A5DE-BCF575C31342}"/>
                </a:ext>
              </a:extLst>
            </p:cNvPr>
            <p:cNvSpPr/>
            <p:nvPr/>
          </p:nvSpPr>
          <p:spPr bwMode="auto">
            <a:xfrm>
              <a:off x="1844413" y="4821237"/>
              <a:ext cx="702716" cy="676900"/>
            </a:xfrm>
            <a:custGeom>
              <a:avLst/>
              <a:gdLst>
                <a:gd name="connsiteX0" fmla="*/ 254640 w 702716"/>
                <a:gd name="connsiteY0" fmla="*/ 0 h 676900"/>
                <a:gd name="connsiteX1" fmla="*/ 702716 w 702716"/>
                <a:gd name="connsiteY1" fmla="*/ 338450 h 676900"/>
                <a:gd name="connsiteX2" fmla="*/ 254640 w 702716"/>
                <a:gd name="connsiteY2" fmla="*/ 676900 h 676900"/>
                <a:gd name="connsiteX3" fmla="*/ 4116 w 702716"/>
                <a:gd name="connsiteY3" fmla="*/ 619098 h 676900"/>
                <a:gd name="connsiteX4" fmla="*/ 0 w 702716"/>
                <a:gd name="connsiteY4" fmla="*/ 616533 h 676900"/>
                <a:gd name="connsiteX5" fmla="*/ 24431 w 702716"/>
                <a:gd name="connsiteY5" fmla="*/ 606516 h 676900"/>
                <a:gd name="connsiteX6" fmla="*/ 221983 w 702716"/>
                <a:gd name="connsiteY6" fmla="*/ 325868 h 676900"/>
                <a:gd name="connsiteX7" fmla="*/ 90745 w 702716"/>
                <a:gd name="connsiteY7" fmla="*/ 86548 h 676900"/>
                <a:gd name="connsiteX8" fmla="*/ 28548 w 702716"/>
                <a:gd name="connsiteY8" fmla="*/ 47785 h 676900"/>
                <a:gd name="connsiteX9" fmla="*/ 80228 w 702716"/>
                <a:gd name="connsiteY9" fmla="*/ 26597 h 676900"/>
                <a:gd name="connsiteX10" fmla="*/ 254640 w 702716"/>
                <a:gd name="connsiteY10" fmla="*/ 0 h 67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2716" h="676900">
                  <a:moveTo>
                    <a:pt x="254640" y="0"/>
                  </a:moveTo>
                  <a:cubicBezTo>
                    <a:pt x="502106" y="0"/>
                    <a:pt x="702716" y="151529"/>
                    <a:pt x="702716" y="338450"/>
                  </a:cubicBezTo>
                  <a:cubicBezTo>
                    <a:pt x="702716" y="525371"/>
                    <a:pt x="502106" y="676900"/>
                    <a:pt x="254640" y="676900"/>
                  </a:cubicBezTo>
                  <a:cubicBezTo>
                    <a:pt x="161840" y="676900"/>
                    <a:pt x="75630" y="655591"/>
                    <a:pt x="4116" y="619098"/>
                  </a:cubicBezTo>
                  <a:lnTo>
                    <a:pt x="0" y="616533"/>
                  </a:lnTo>
                  <a:lnTo>
                    <a:pt x="24431" y="606516"/>
                  </a:lnTo>
                  <a:cubicBezTo>
                    <a:pt x="143620" y="545694"/>
                    <a:pt x="221983" y="442694"/>
                    <a:pt x="221983" y="325868"/>
                  </a:cubicBezTo>
                  <a:cubicBezTo>
                    <a:pt x="221983" y="232408"/>
                    <a:pt x="171831" y="147795"/>
                    <a:pt x="90745" y="86548"/>
                  </a:cubicBezTo>
                  <a:lnTo>
                    <a:pt x="28548" y="47785"/>
                  </a:lnTo>
                  <a:lnTo>
                    <a:pt x="80228" y="26597"/>
                  </a:lnTo>
                  <a:cubicBezTo>
                    <a:pt x="133836" y="9471"/>
                    <a:pt x="192774" y="0"/>
                    <a:pt x="254640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ＭＳ Ｐゴシック" charset="0"/>
                </a:rPr>
                <a:t>     </a:t>
              </a:r>
              <a:r>
                <a:rPr lang="en-GB" sz="1600">
                  <a:solidFill>
                    <a:srgbClr val="000000"/>
                  </a:solidFill>
                </a:rPr>
                <a:t>B</a:t>
              </a:r>
              <a:endParaRPr kumimoji="0" lang="en-GB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2">
                <a:extLst>
                  <a:ext uri="{FF2B5EF4-FFF2-40B4-BE49-F238E27FC236}">
                    <a16:creationId xmlns:a16="http://schemas.microsoft.com/office/drawing/2014/main" id="{99C01625-7258-461A-A647-852657BA4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192" y="-117248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rgbClr val="998146"/>
                    </a:solidFill>
                    <a:latin typeface="+mj-lt"/>
                    <a:ea typeface="+mj-ea"/>
                    <a:cs typeface="ＭＳ Ｐゴシック" charset="0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  <a:cs typeface="ＭＳ Ｐゴシック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  <a:cs typeface="ＭＳ Ｐゴシック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  <a:cs typeface="ＭＳ Ｐゴシック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  <a:cs typeface="ＭＳ Ｐゴシック" charset="0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6000">
                    <a:solidFill>
                      <a:srgbClr val="998146"/>
                    </a:solidFill>
                    <a:latin typeface="Georgia" charset="0"/>
                    <a:ea typeface="ＭＳ Ｐゴシック" charset="0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5658FC"/>
                            </a:solidFill>
                          </a:rPr>
                          <m:t>∩ 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sz="3600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3600">
                    <a:solidFill>
                      <a:srgbClr val="5658FC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GB" sz="3600">
                    <a:solidFill>
                      <a:srgbClr val="5658FC"/>
                    </a:solidFill>
                  </a:rPr>
                  <a:t> 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br>
                  <a:rPr lang="en-GB" sz="3600">
                    <a:solidFill>
                      <a:srgbClr val="FF0000"/>
                    </a:solidFill>
                  </a:rPr>
                </a:br>
                <a:r>
                  <a:rPr lang="en-GB" sz="3600"/>
                  <a:t>Proof using Venn diagrams</a:t>
                </a:r>
                <a:endParaRPr lang="en-US" sz="3600" kern="0"/>
              </a:p>
            </p:txBody>
          </p:sp>
        </mc:Choice>
        <mc:Fallback xmlns="">
          <p:sp>
            <p:nvSpPr>
              <p:cNvPr id="55" name="Rectangle 2">
                <a:extLst>
                  <a:ext uri="{FF2B5EF4-FFF2-40B4-BE49-F238E27FC236}">
                    <a16:creationId xmlns:a16="http://schemas.microsoft.com/office/drawing/2014/main" id="{99C01625-7258-461A-A647-852657BA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192" y="-117248"/>
                <a:ext cx="8229600" cy="1143000"/>
              </a:xfrm>
              <a:prstGeom prst="rect">
                <a:avLst/>
              </a:prstGeom>
              <a:blipFill>
                <a:blip r:embed="rId8"/>
                <a:stretch>
                  <a:fillRect t="-7487" b="-2566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Element of a set. (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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DE95FB9-590F-9A44-A216-767321467D3C}"/>
              </a:ext>
            </a:extLst>
          </p:cNvPr>
          <p:cNvSpPr/>
          <p:nvPr/>
        </p:nvSpPr>
        <p:spPr bwMode="auto">
          <a:xfrm>
            <a:off x="607424" y="1898889"/>
            <a:ext cx="995547" cy="14756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>
                <a:ln>
                  <a:noFill/>
                </a:ln>
                <a:solidFill>
                  <a:srgbClr val="5658FC"/>
                </a:solidFill>
                <a:effectLst/>
                <a:latin typeface="Times" charset="0"/>
                <a:ea typeface="ＭＳ Ｐゴシック" charset="0"/>
              </a:rPr>
              <a:t>2    4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   8</a:t>
            </a:r>
            <a:endParaRPr kumimoji="0" lang="en-GB" sz="2000" b="0" i="0" u="none" strike="noStrike" cap="none" normalizeH="0" baseline="0">
              <a:ln>
                <a:noFill/>
              </a:ln>
              <a:solidFill>
                <a:srgbClr val="5658FC"/>
              </a:solidFill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66A9D-AED2-B646-A515-E02D6BA6DF46}"/>
              </a:ext>
            </a:extLst>
          </p:cNvPr>
          <p:cNvSpPr/>
          <p:nvPr/>
        </p:nvSpPr>
        <p:spPr bwMode="auto">
          <a:xfrm>
            <a:off x="6330837" y="1703529"/>
            <a:ext cx="987259" cy="127662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a    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i    o    u   </a:t>
            </a:r>
            <a:r>
              <a:rPr lang="en-GB">
                <a:solidFill>
                  <a:srgbClr val="5658FC"/>
                </a:solidFill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DD15-C93A-7A4C-8AE4-629339CAAE7F}"/>
              </a:ext>
            </a:extLst>
          </p:cNvPr>
          <p:cNvSpPr txBox="1"/>
          <p:nvPr/>
        </p:nvSpPr>
        <p:spPr>
          <a:xfrm>
            <a:off x="162698" y="926114"/>
            <a:ext cx="1689886" cy="52322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/>
              <a:t>Set of positive even </a:t>
            </a:r>
          </a:p>
          <a:p>
            <a:r>
              <a:rPr lang="en-GB" sz="1400"/>
              <a:t>integers less than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6645E-6365-F54A-9EA0-DE7196710693}"/>
              </a:ext>
            </a:extLst>
          </p:cNvPr>
          <p:cNvSpPr txBox="1"/>
          <p:nvPr/>
        </p:nvSpPr>
        <p:spPr>
          <a:xfrm>
            <a:off x="5728638" y="880988"/>
            <a:ext cx="1656223" cy="52322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/>
              <a:t>Set of vowels in the </a:t>
            </a:r>
          </a:p>
          <a:p>
            <a:r>
              <a:rPr lang="en-GB" sz="1400"/>
              <a:t>English alphabet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EB299-3B3C-C344-BA41-B266BD9694E3}"/>
              </a:ext>
            </a:extLst>
          </p:cNvPr>
          <p:cNvSpPr txBox="1"/>
          <p:nvPr/>
        </p:nvSpPr>
        <p:spPr>
          <a:xfrm>
            <a:off x="162698" y="3824401"/>
            <a:ext cx="1686680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E={</a:t>
            </a:r>
            <a:r>
              <a:rPr lang="en-GB">
                <a:solidFill>
                  <a:srgbClr val="5658FC"/>
                </a:solidFill>
              </a:rPr>
              <a:t>2,4,6,8</a:t>
            </a:r>
            <a:r>
              <a:rPr lang="en-GB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0EAE-7C42-9645-8B42-522EF002B891}"/>
              </a:ext>
            </a:extLst>
          </p:cNvPr>
          <p:cNvSpPr txBox="1"/>
          <p:nvPr/>
        </p:nvSpPr>
        <p:spPr>
          <a:xfrm>
            <a:off x="6035200" y="3879528"/>
            <a:ext cx="1866217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V={</a:t>
            </a:r>
            <a:r>
              <a:rPr lang="en-GB" err="1">
                <a:solidFill>
                  <a:srgbClr val="5658FC"/>
                </a:solidFill>
              </a:rPr>
              <a:t>a,e,i,o,u</a:t>
            </a:r>
            <a:r>
              <a:rPr lang="en-GB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D5056-75D2-824B-B9DF-F094B7C29D3A}"/>
              </a:ext>
            </a:extLst>
          </p:cNvPr>
          <p:cNvSpPr txBox="1"/>
          <p:nvPr/>
        </p:nvSpPr>
        <p:spPr>
          <a:xfrm>
            <a:off x="69122" y="196410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B7DBE-D1F4-034F-959A-19F6BB4468DA}"/>
              </a:ext>
            </a:extLst>
          </p:cNvPr>
          <p:cNvSpPr txBox="1"/>
          <p:nvPr/>
        </p:nvSpPr>
        <p:spPr>
          <a:xfrm>
            <a:off x="6060985" y="147331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5A1071-E414-7047-93E1-DC2D0EB3E784}"/>
              </a:ext>
            </a:extLst>
          </p:cNvPr>
          <p:cNvCxnSpPr>
            <a:stCxn id="2" idx="4"/>
          </p:cNvCxnSpPr>
          <p:nvPr/>
        </p:nvCxnSpPr>
        <p:spPr bwMode="auto">
          <a:xfrm flipH="1">
            <a:off x="1105197" y="3374563"/>
            <a:ext cx="1" cy="468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D60F85-AA4A-014B-935C-6D20FF4C5326}"/>
              </a:ext>
            </a:extLst>
          </p:cNvPr>
          <p:cNvCxnSpPr>
            <a:cxnSpLocks/>
            <a:stCxn id="6" idx="4"/>
          </p:cNvCxnSpPr>
          <p:nvPr/>
        </p:nvCxnSpPr>
        <p:spPr bwMode="auto">
          <a:xfrm>
            <a:off x="6824467" y="2980150"/>
            <a:ext cx="0" cy="89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FCB74-9C9D-7C43-95F4-2B3F67DAA741}"/>
              </a:ext>
            </a:extLst>
          </p:cNvPr>
          <p:cNvSpPr txBox="1"/>
          <p:nvPr/>
        </p:nvSpPr>
        <p:spPr>
          <a:xfrm>
            <a:off x="247642" y="4799561"/>
            <a:ext cx="3105158" cy="92333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5658FC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</a:t>
            </a:r>
            <a:r>
              <a:rPr lang="en-US" sz="1800">
                <a:latin typeface="Calibri" charset="0"/>
                <a:sym typeface="Symbol" charset="0"/>
              </a:rPr>
              <a:t> E (2 is an element of E)</a:t>
            </a:r>
          </a:p>
          <a:p>
            <a:r>
              <a:rPr lang="en-GB" sz="1800"/>
              <a:t> </a:t>
            </a:r>
          </a:p>
          <a:p>
            <a:r>
              <a:rPr lang="en-US" sz="1800">
                <a:solidFill>
                  <a:srgbClr val="5658FC"/>
                </a:solidFill>
                <a:latin typeface="Calibri" charset="0"/>
              </a:rPr>
              <a:t>3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 </a:t>
            </a:r>
            <a:r>
              <a:rPr lang="en-US" sz="1800">
                <a:latin typeface="Calibri" charset="0"/>
                <a:sym typeface="Symbol" charset="0"/>
              </a:rPr>
              <a:t>E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 </a:t>
            </a:r>
            <a:r>
              <a:rPr lang="en-US" sz="1800">
                <a:latin typeface="Calibri" charset="0"/>
                <a:sym typeface="Symbol" charset="0"/>
              </a:rPr>
              <a:t>(3 is 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not</a:t>
            </a:r>
            <a:r>
              <a:rPr lang="en-US" sz="1800">
                <a:latin typeface="Calibri" charset="0"/>
                <a:sym typeface="Symbol" charset="0"/>
              </a:rPr>
              <a:t> an element of E)</a:t>
            </a:r>
            <a:endParaRPr lang="en-GB" sz="18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30229A-7B22-7041-8E39-588D45523F8A}"/>
              </a:ext>
            </a:extLst>
          </p:cNvPr>
          <p:cNvCxnSpPr/>
          <p:nvPr/>
        </p:nvCxnSpPr>
        <p:spPr bwMode="auto">
          <a:xfrm flipH="1">
            <a:off x="1105196" y="4330625"/>
            <a:ext cx="1" cy="468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7E994D-CC44-9545-A372-1D41FFFF23E4}"/>
              </a:ext>
            </a:extLst>
          </p:cNvPr>
          <p:cNvCxnSpPr/>
          <p:nvPr/>
        </p:nvCxnSpPr>
        <p:spPr bwMode="auto">
          <a:xfrm flipH="1">
            <a:off x="6968308" y="4341193"/>
            <a:ext cx="1" cy="468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8DB4D6-9D84-A34B-8031-7635966C7350}"/>
              </a:ext>
            </a:extLst>
          </p:cNvPr>
          <p:cNvSpPr txBox="1"/>
          <p:nvPr/>
        </p:nvSpPr>
        <p:spPr>
          <a:xfrm>
            <a:off x="5589900" y="4900742"/>
            <a:ext cx="3061731" cy="923330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5658FC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</a:t>
            </a:r>
            <a:r>
              <a:rPr lang="en-US" sz="1800">
                <a:latin typeface="Calibri" charset="0"/>
                <a:sym typeface="Symbol" charset="0"/>
              </a:rPr>
              <a:t> V (2 is an element of V)</a:t>
            </a:r>
          </a:p>
          <a:p>
            <a:r>
              <a:rPr lang="en-GB" sz="1800"/>
              <a:t> </a:t>
            </a:r>
          </a:p>
          <a:p>
            <a:r>
              <a:rPr lang="en-US" sz="1800">
                <a:solidFill>
                  <a:srgbClr val="5658FC"/>
                </a:solidFill>
                <a:latin typeface="Calibri" charset="0"/>
              </a:rPr>
              <a:t>s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 V </a:t>
            </a:r>
            <a:r>
              <a:rPr lang="en-US" sz="1800">
                <a:latin typeface="Calibri" charset="0"/>
                <a:sym typeface="Symbol" charset="0"/>
              </a:rPr>
              <a:t>(s is </a:t>
            </a:r>
            <a:r>
              <a:rPr lang="en-US" sz="1800">
                <a:solidFill>
                  <a:srgbClr val="FF0000"/>
                </a:solidFill>
                <a:latin typeface="Calibri" charset="0"/>
                <a:sym typeface="Symbol" charset="0"/>
              </a:rPr>
              <a:t>not</a:t>
            </a:r>
            <a:r>
              <a:rPr lang="en-US" sz="1800">
                <a:latin typeface="Calibri" charset="0"/>
                <a:sym typeface="Symbol" charset="0"/>
              </a:rPr>
              <a:t> an element of V)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7441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5" grpId="0" animBg="1"/>
      <p:bldP spid="10" grpId="0" animBg="1"/>
      <p:bldP spid="8" grpId="0" animBg="1"/>
      <p:bldP spid="12" grpId="0" animBg="1"/>
      <p:bldP spid="21" grpId="0"/>
      <p:bldP spid="23" grpId="0"/>
      <p:bldP spid="25" grpId="0" animBg="1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B7A5-6E84-CC48-AD38-AE9B4CA7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33201-C95E-0F42-8E6B-A30D0A6E6A85}"/>
              </a:ext>
            </a:extLst>
          </p:cNvPr>
          <p:cNvSpPr txBox="1"/>
          <p:nvPr/>
        </p:nvSpPr>
        <p:spPr>
          <a:xfrm>
            <a:off x="903295" y="961063"/>
            <a:ext cx="7237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Given U= {1,2,3,4,5, 6,7,8,9 } and A, B two subsets of U</a:t>
            </a:r>
          </a:p>
          <a:p>
            <a:r>
              <a:rPr lang="en-GB"/>
              <a:t>             A={1,2,3,4}     and     B = {4, 5, 6, 7}</a:t>
            </a:r>
          </a:p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B7485-7E16-5747-AB09-055CDC09BA4D}"/>
                  </a:ext>
                </a:extLst>
              </p:cNvPr>
              <p:cNvSpPr txBox="1"/>
              <p:nvPr/>
            </p:nvSpPr>
            <p:spPr>
              <a:xfrm>
                <a:off x="927083" y="4159350"/>
                <a:ext cx="5164178" cy="46243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GB">
                        <a:solidFill>
                          <a:srgbClr val="5658F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/>
                  <a:t>={5,6,7,8,9}    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>
                    <a:solidFill>
                      <a:srgbClr val="5658FC"/>
                    </a:solidFill>
                  </a:rPr>
                  <a:t> </a:t>
                </a:r>
                <a:r>
                  <a:rPr lang="en-GB"/>
                  <a:t>= {1,2,3, 8, 9}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B7485-7E16-5747-AB09-055CDC09B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83" y="4159350"/>
                <a:ext cx="5164178" cy="462434"/>
              </a:xfrm>
              <a:prstGeom prst="rect">
                <a:avLst/>
              </a:prstGeom>
              <a:blipFill>
                <a:blip r:embed="rId2"/>
                <a:stretch>
                  <a:fillRect l="-118" t="-7692" b="-28205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71E1A-BEFA-7F48-94A6-D74B418BD4A9}"/>
                  </a:ext>
                </a:extLst>
              </p:cNvPr>
              <p:cNvSpPr txBox="1"/>
              <p:nvPr/>
            </p:nvSpPr>
            <p:spPr>
              <a:xfrm>
                <a:off x="927083" y="4968884"/>
                <a:ext cx="3257623" cy="46211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GB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5658FC"/>
                        </a:solidFill>
                      </a:rPr>
                      <m:t>∩</m:t>
                    </m:r>
                  </m:oMath>
                </a14:m>
                <a:r>
                  <a:rPr lang="en-GB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GB" i="1">
                        <a:solidFill>
                          <a:srgbClr val="5658F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/>
                  <a:t>= {8,9 }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71E1A-BEFA-7F48-94A6-D74B418BD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83" y="4968884"/>
                <a:ext cx="3257623" cy="462114"/>
              </a:xfrm>
              <a:prstGeom prst="rect">
                <a:avLst/>
              </a:prstGeom>
              <a:blipFill>
                <a:blip r:embed="rId3"/>
                <a:stretch>
                  <a:fillRect l="-187" t="-7692" b="-28205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C9EEF6-FD62-B94E-9F58-61F8C56DE6FD}"/>
                  </a:ext>
                </a:extLst>
              </p:cNvPr>
              <p:cNvSpPr txBox="1"/>
              <p:nvPr/>
            </p:nvSpPr>
            <p:spPr>
              <a:xfrm>
                <a:off x="927083" y="2309545"/>
                <a:ext cx="7189469" cy="46243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>
                    <a:solidFill>
                      <a:srgbClr val="5658FC"/>
                    </a:solidFill>
                  </a:rPr>
                  <a:t>A U B </a:t>
                </a:r>
                <a:r>
                  <a:rPr lang="en-GB"/>
                  <a:t>={1,2,3,4, 5,6,7}     and </a:t>
                </a:r>
                <a:r>
                  <a:rPr lang="en-GB">
                    <a:solidFill>
                      <a:srgbClr val="5658FC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5658FC"/>
                        </a:solidFill>
                        <a:cs typeface="Arial" charset="0"/>
                      </a:rPr>
                      <m:t>∩</m:t>
                    </m:r>
                    <m:r>
                      <a:rPr lang="en-US" i="1">
                        <a:solidFill>
                          <a:srgbClr val="5658F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GB">
                    <a:solidFill>
                      <a:srgbClr val="5658FC"/>
                    </a:solidFill>
                  </a:rPr>
                  <a:t> B</a:t>
                </a:r>
                <a:r>
                  <a:rPr lang="en-GB"/>
                  <a:t>= {4}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C9EEF6-FD62-B94E-9F58-61F8C56D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83" y="2309545"/>
                <a:ext cx="7189469" cy="462434"/>
              </a:xfrm>
              <a:prstGeom prst="rect">
                <a:avLst/>
              </a:prstGeom>
              <a:blipFill>
                <a:blip r:embed="rId4"/>
                <a:stretch>
                  <a:fillRect l="-1185" t="-8974" b="-2692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DC8E5B-0599-0549-A2AB-C0E9BFDDEF7B}"/>
                  </a:ext>
                </a:extLst>
              </p:cNvPr>
              <p:cNvSpPr txBox="1"/>
              <p:nvPr/>
            </p:nvSpPr>
            <p:spPr>
              <a:xfrm>
                <a:off x="903295" y="3119079"/>
                <a:ext cx="7213257" cy="46211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r>
                  <a:rPr lang="en-GB"/>
                  <a:t> ={8, 9}     and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∩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  <m:r>
                      <a:rPr lang="en-GB" i="1" dirty="0">
                        <a:solidFill>
                          <a:srgbClr val="5658F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/>
                  <a:t>= {1,2,3,5,6,7,8,9}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DC8E5B-0599-0549-A2AB-C0E9BFDDE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95" y="3119079"/>
                <a:ext cx="7213257" cy="462114"/>
              </a:xfrm>
              <a:prstGeom prst="rect">
                <a:avLst/>
              </a:prstGeom>
              <a:blipFill>
                <a:blip r:embed="rId5"/>
                <a:stretch>
                  <a:fillRect l="-84" t="-7792" b="-2987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199A2A-9FE7-0F4B-A5F4-BC646C7E7906}"/>
                  </a:ext>
                </a:extLst>
              </p:cNvPr>
              <p:cNvSpPr txBox="1"/>
              <p:nvPr/>
            </p:nvSpPr>
            <p:spPr>
              <a:xfrm>
                <a:off x="3731480" y="5894141"/>
                <a:ext cx="4719562" cy="46211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0" smtClean="0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GB">
                    <a:solidFill>
                      <a:srgbClr val="5658FC"/>
                    </a:solidFill>
                  </a:rPr>
                  <a:t> 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GB"/>
                  <a:t> = {1,2,3,5,6,7,8,9}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∩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5658F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rgbClr val="5658FC"/>
                            </a:solidFill>
                          </a:rPr>
                          <m:t> </m:t>
                        </m:r>
                      </m:e>
                    </m:acc>
                  </m:oMath>
                </a14:m>
                <a:r>
                  <a:rPr lang="en-GB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199A2A-9FE7-0F4B-A5F4-BC646C7E7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480" y="5894141"/>
                <a:ext cx="4719562" cy="462114"/>
              </a:xfrm>
              <a:prstGeom prst="rect">
                <a:avLst/>
              </a:prstGeom>
              <a:blipFill>
                <a:blip r:embed="rId6"/>
                <a:stretch>
                  <a:fillRect t="-7692" b="-28205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1ADA8-0636-1744-A219-568792EAE0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7450" y="3581194"/>
            <a:ext cx="1" cy="1387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D9DDA0-8C63-E94C-AC3B-55FAC09C05B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51281" y="3581195"/>
            <a:ext cx="0" cy="2312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61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solidFill>
                  <a:srgbClr val="0000FF"/>
                </a:solidFill>
                <a:cs typeface="Arial" charset="0"/>
              </a:rPr>
              <a:t>Exercise</a:t>
            </a:r>
            <a:br>
              <a:rPr lang="en-US">
                <a:solidFill>
                  <a:srgbClr val="0000FF"/>
                </a:solidFill>
                <a:cs typeface="Arial" charset="0"/>
              </a:rPr>
            </a:b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8BAC3-2EFB-774E-8A06-AED3C0322635}"/>
              </a:ext>
            </a:extLst>
          </p:cNvPr>
          <p:cNvSpPr txBox="1"/>
          <p:nvPr/>
        </p:nvSpPr>
        <p:spPr>
          <a:xfrm>
            <a:off x="283030" y="965444"/>
            <a:ext cx="8037778" cy="4031873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Draw a general Venn diagram to show three subsets A, B and C of U </a:t>
            </a:r>
          </a:p>
          <a:p>
            <a:r>
              <a:rPr lang="en-GB" sz="1600" dirty="0"/>
              <a:t>intersecting in the most general way.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Label each section of the diagram with the appropriate 3-bit binary code.</a:t>
            </a:r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Shade all the regions contained in the subset S defined by the membership table below: </a:t>
            </a:r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Describe the subset S in terms of the sets A, B and C using any appropriate set operations.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E788E-3D05-D640-8D86-8BA5E2D7EA8D}"/>
              </a:ext>
            </a:extLst>
          </p:cNvPr>
          <p:cNvSpPr txBox="1"/>
          <p:nvPr/>
        </p:nvSpPr>
        <p:spPr>
          <a:xfrm>
            <a:off x="-3862148" y="1143000"/>
            <a:ext cx="3862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Given Three sets A, B and C,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ADD46-F905-CA40-AA15-D616DF83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19" y="2415341"/>
            <a:ext cx="1155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02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47AB-E9A3-CA4F-A6B9-B83E49C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3EC15-3356-DF48-82DC-0A9CA180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2" y="2215090"/>
            <a:ext cx="2601685" cy="2151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621C3-4CF5-C040-869E-BF98248E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73" y="2024744"/>
            <a:ext cx="2365828" cy="2341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6BA5D6-E0C9-0746-A3E3-AD3BC1539B89}"/>
              </a:ext>
            </a:extLst>
          </p:cNvPr>
          <p:cNvSpPr txBox="1"/>
          <p:nvPr/>
        </p:nvSpPr>
        <p:spPr>
          <a:xfrm>
            <a:off x="279118" y="1552941"/>
            <a:ext cx="398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/>
              <a:t>Venn diagram for A, B and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6F219-4926-4C4D-8D03-ACF16BB57FFB}"/>
              </a:ext>
            </a:extLst>
          </p:cNvPr>
          <p:cNvSpPr txBox="1"/>
          <p:nvPr/>
        </p:nvSpPr>
        <p:spPr>
          <a:xfrm>
            <a:off x="5991994" y="1475746"/>
            <a:ext cx="304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Venn diagram for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BDB6D0-6C3F-4D41-A803-6EBD8181626F}"/>
                  </a:ext>
                </a:extLst>
              </p:cNvPr>
              <p:cNvSpPr txBox="1"/>
              <p:nvPr/>
            </p:nvSpPr>
            <p:spPr>
              <a:xfrm>
                <a:off x="3573577" y="4845776"/>
                <a:ext cx="1696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>
                    <a:solidFill>
                      <a:srgbClr val="0070C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</a:rPr>
                      <m:t>∩</m:t>
                    </m:r>
                  </m:oMath>
                </a14:m>
                <a:r>
                  <a:rPr lang="en-GB">
                    <a:solidFill>
                      <a:srgbClr val="0070C0"/>
                    </a:solidFill>
                  </a:rPr>
                  <a:t> B−C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BDB6D0-6C3F-4D41-A803-6EBD81816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77" y="4845776"/>
                <a:ext cx="1696939" cy="461665"/>
              </a:xfrm>
              <a:prstGeom prst="rect">
                <a:avLst/>
              </a:prstGeom>
              <a:blipFill>
                <a:blip r:embed="rId4"/>
                <a:stretch>
                  <a:fillRect l="-4659" t="-10526" r="-394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7276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/>
              <a:t>Set identities: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Commutative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 associative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 distributive.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2148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6C40-2BF0-054D-9E5B-BE834D73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Commutativity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38AB-53C6-5645-9BE9-A817F51E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126274"/>
            <a:ext cx="7772400" cy="1694985"/>
          </a:xfrm>
        </p:spPr>
        <p:txBody>
          <a:bodyPr/>
          <a:lstStyle/>
          <a:p>
            <a:r>
              <a:rPr lang="en-GB"/>
              <a:t>A </a:t>
            </a:r>
            <a:r>
              <a:rPr lang="en-US">
                <a:solidFill>
                  <a:srgbClr val="0000FF"/>
                </a:solidFill>
              </a:rPr>
              <a:t>U </a:t>
            </a:r>
            <a:r>
              <a:rPr lang="en-GB"/>
              <a:t>B = B </a:t>
            </a:r>
            <a:r>
              <a:rPr lang="en-US">
                <a:solidFill>
                  <a:srgbClr val="0000FF"/>
                </a:solidFill>
              </a:rPr>
              <a:t>U</a:t>
            </a:r>
            <a:r>
              <a:rPr lang="en-GB"/>
              <a:t> A</a:t>
            </a:r>
          </a:p>
          <a:p>
            <a:r>
              <a:rPr lang="en-GB"/>
              <a:t>A </a:t>
            </a:r>
            <a:r>
              <a:rPr lang="en-US">
                <a:solidFill>
                  <a:srgbClr val="0000FF"/>
                </a:solidFill>
                <a:cs typeface="Arial" charset="0"/>
              </a:rPr>
              <a:t>∩ </a:t>
            </a:r>
            <a:r>
              <a:rPr lang="en-US">
                <a:cs typeface="Arial" charset="0"/>
              </a:rPr>
              <a:t>B = </a:t>
            </a:r>
            <a:r>
              <a:rPr lang="en-US">
                <a:solidFill>
                  <a:srgbClr val="0000FF"/>
                </a:solidFill>
                <a:cs typeface="Arial" charset="0"/>
              </a:rPr>
              <a:t>B ∩ </a:t>
            </a:r>
            <a:r>
              <a:rPr lang="en-US">
                <a:cs typeface="Arial" charset="0"/>
              </a:rPr>
              <a:t>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3741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6C40-2BF0-054D-9E5B-BE834D73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38AB-53C6-5645-9BE9-A817F51E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126274"/>
            <a:ext cx="7772400" cy="2302726"/>
          </a:xfrm>
        </p:spPr>
        <p:txBody>
          <a:bodyPr/>
          <a:lstStyle/>
          <a:p>
            <a:r>
              <a:rPr lang="en-GB"/>
              <a:t>(A </a:t>
            </a:r>
            <a:r>
              <a:rPr lang="en-US">
                <a:solidFill>
                  <a:srgbClr val="0000FF"/>
                </a:solidFill>
              </a:rPr>
              <a:t>U </a:t>
            </a:r>
            <a:r>
              <a:rPr lang="en-GB"/>
              <a:t>B) </a:t>
            </a:r>
            <a:r>
              <a:rPr lang="en-US">
                <a:solidFill>
                  <a:srgbClr val="0000FF"/>
                </a:solidFill>
              </a:rPr>
              <a:t>U  </a:t>
            </a:r>
            <a:r>
              <a:rPr lang="en-GB"/>
              <a:t>C  = A </a:t>
            </a:r>
            <a:r>
              <a:rPr lang="en-US">
                <a:solidFill>
                  <a:srgbClr val="0000FF"/>
                </a:solidFill>
              </a:rPr>
              <a:t>U</a:t>
            </a:r>
            <a:r>
              <a:rPr lang="en-GB"/>
              <a:t> (C </a:t>
            </a:r>
            <a:r>
              <a:rPr lang="en-US">
                <a:solidFill>
                  <a:srgbClr val="0000FF"/>
                </a:solidFill>
              </a:rPr>
              <a:t>U  </a:t>
            </a:r>
            <a:r>
              <a:rPr lang="en-GB"/>
              <a:t>B)</a:t>
            </a:r>
          </a:p>
          <a:p>
            <a:r>
              <a:rPr lang="en-GB"/>
              <a:t>(A </a:t>
            </a:r>
            <a:r>
              <a:rPr lang="en-US">
                <a:solidFill>
                  <a:srgbClr val="0000FF"/>
                </a:solidFill>
                <a:cs typeface="Arial" charset="0"/>
              </a:rPr>
              <a:t>∩ </a:t>
            </a:r>
            <a:r>
              <a:rPr lang="en-US">
                <a:cs typeface="Arial" charset="0"/>
              </a:rPr>
              <a:t>B) </a:t>
            </a:r>
            <a:r>
              <a:rPr lang="en-US">
                <a:solidFill>
                  <a:srgbClr val="0000FF"/>
                </a:solidFill>
                <a:cs typeface="Arial" charset="0"/>
              </a:rPr>
              <a:t>∩  </a:t>
            </a:r>
            <a:r>
              <a:rPr lang="en-US">
                <a:cs typeface="Arial" charset="0"/>
              </a:rPr>
              <a:t>C = </a:t>
            </a:r>
            <a:r>
              <a:rPr lang="en-US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>
                <a:cs typeface="Arial" charset="0"/>
              </a:rPr>
              <a:t>A </a:t>
            </a:r>
            <a:r>
              <a:rPr lang="en-US">
                <a:solidFill>
                  <a:srgbClr val="0000FF"/>
                </a:solidFill>
                <a:cs typeface="Arial" charset="0"/>
              </a:rPr>
              <a:t>∩ </a:t>
            </a:r>
            <a:r>
              <a:rPr lang="en-US">
                <a:cs typeface="Arial" charset="0"/>
              </a:rPr>
              <a:t>(B </a:t>
            </a:r>
            <a:r>
              <a:rPr lang="en-US">
                <a:solidFill>
                  <a:srgbClr val="0000FF"/>
                </a:solidFill>
                <a:cs typeface="Arial" charset="0"/>
              </a:rPr>
              <a:t>∩ </a:t>
            </a:r>
            <a:r>
              <a:rPr lang="en-US">
                <a:cs typeface="Arial" charset="0"/>
              </a:rPr>
              <a:t>C)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949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1510"/>
            <a:ext cx="8229600" cy="1143000"/>
          </a:xfrm>
        </p:spPr>
        <p:txBody>
          <a:bodyPr/>
          <a:lstStyle/>
          <a:p>
            <a:r>
              <a:rPr lang="en-US"/>
              <a:t>Distributivity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077200" cy="121405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U (</a:t>
            </a:r>
            <a:r>
              <a:rPr lang="en-US" sz="2800" dirty="0">
                <a:solidFill>
                  <a:srgbClr val="0000FF"/>
                </a:solidFill>
                <a:cs typeface="Arial" charset="0"/>
              </a:rPr>
              <a:t>B ∩</a:t>
            </a:r>
            <a:r>
              <a:rPr lang="en-US" sz="2800" dirty="0">
                <a:solidFill>
                  <a:srgbClr val="0000FF"/>
                </a:solidFill>
              </a:rPr>
              <a:t>  C)</a:t>
            </a:r>
            <a:r>
              <a:rPr lang="en-US" sz="2800" dirty="0">
                <a:solidFill>
                  <a:srgbClr val="0000FF"/>
                </a:solidFill>
                <a:cs typeface="Arial" charset="0"/>
              </a:rPr>
              <a:t> = (A 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cs typeface="Arial" charset="0"/>
              </a:rPr>
              <a:t>B ) ∩ (A 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cs typeface="Arial" charset="0"/>
              </a:rPr>
              <a:t>C)</a:t>
            </a:r>
          </a:p>
          <a:p>
            <a:pPr algn="just"/>
            <a:r>
              <a:rPr lang="en-US" sz="2800" dirty="0">
                <a:solidFill>
                  <a:srgbClr val="0000FF"/>
                </a:solidFill>
                <a:cs typeface="Arial" charset="0"/>
              </a:rPr>
              <a:t>A ∩ (B </a:t>
            </a:r>
            <a:r>
              <a:rPr lang="en-US" sz="2800" dirty="0">
                <a:solidFill>
                  <a:srgbClr val="0000FF"/>
                </a:solidFill>
              </a:rPr>
              <a:t>U  C)</a:t>
            </a:r>
            <a:r>
              <a:rPr lang="en-US" sz="2800" dirty="0">
                <a:solidFill>
                  <a:srgbClr val="0000FF"/>
                </a:solidFill>
                <a:cs typeface="Arial" charset="0"/>
              </a:rPr>
              <a:t> = (A ∩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cs typeface="Arial" charset="0"/>
              </a:rPr>
              <a:t>B ) U (A ∩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cs typeface="Arial" charset="0"/>
              </a:rPr>
              <a:t>C)</a:t>
            </a:r>
          </a:p>
          <a:p>
            <a:pPr algn="just"/>
            <a:endParaRPr lang="en-US" sz="2800" dirty="0">
              <a:solidFill>
                <a:srgbClr val="0000FF"/>
              </a:solidFill>
              <a:cs typeface="Arial" charset="0"/>
            </a:endParaRPr>
          </a:p>
          <a:p>
            <a:pPr algn="just"/>
            <a:endParaRPr lang="en-US" sz="2800" dirty="0">
              <a:cs typeface="Arial" charset="0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457200" y="4724400"/>
            <a:ext cx="8077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1510"/>
            <a:ext cx="8229600" cy="1143000"/>
          </a:xfrm>
        </p:spPr>
        <p:txBody>
          <a:bodyPr/>
          <a:lstStyle/>
          <a:p>
            <a:r>
              <a:rPr lang="en-US"/>
              <a:t>Proof by membership tables	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34307"/>
            <a:ext cx="8077200" cy="64049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/>
              <a:t>The following membership table shows that the union of sets is distributive over the intersection of sets.</a:t>
            </a:r>
          </a:p>
          <a:p>
            <a:pPr marL="0" indent="0" algn="just">
              <a:buNone/>
            </a:pPr>
            <a:endParaRPr lang="en-US" sz="2000">
              <a:solidFill>
                <a:srgbClr val="0000FF"/>
              </a:solidFill>
              <a:cs typeface="Arial" charset="0"/>
            </a:endParaRPr>
          </a:p>
          <a:p>
            <a:pPr algn="just"/>
            <a:endParaRPr lang="en-US" sz="2000">
              <a:cs typeface="Arial" charset="0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457200" y="4724400"/>
            <a:ext cx="8077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800">
              <a:cs typeface="Arial" charset="0"/>
            </a:endParaRP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DB493463-2396-42FC-A2B5-68E861D3D454}"/>
              </a:ext>
            </a:extLst>
          </p:cNvPr>
          <p:cNvGraphicFramePr>
            <a:graphicFrameLocks/>
          </p:cNvGraphicFramePr>
          <p:nvPr/>
        </p:nvGraphicFramePr>
        <p:xfrm>
          <a:off x="685800" y="1870932"/>
          <a:ext cx="7772400" cy="3606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8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658FC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658FC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658FC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5658FC"/>
                          </a:solidFill>
                        </a:rPr>
                        <a:t>B∩C</a:t>
                      </a:r>
                      <a:endParaRPr lang="en-US">
                        <a:solidFill>
                          <a:srgbClr val="5658F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U (B ∩ C)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5658FC"/>
                          </a:solidFill>
                        </a:rPr>
                        <a:t>A</a:t>
                      </a:r>
                      <a:r>
                        <a:rPr lang="en-US" sz="1800">
                          <a:solidFill>
                            <a:srgbClr val="5658FC"/>
                          </a:solidFill>
                        </a:rPr>
                        <a:t>UB</a:t>
                      </a:r>
                      <a:endParaRPr lang="en-US">
                        <a:solidFill>
                          <a:srgbClr val="5658FC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rgbClr val="5658F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5658FC"/>
                          </a:solidFill>
                        </a:rPr>
                        <a:t>A</a:t>
                      </a:r>
                      <a:r>
                        <a:rPr lang="en-US" sz="1800">
                          <a:solidFill>
                            <a:srgbClr val="5658FC"/>
                          </a:solidFill>
                        </a:rPr>
                        <a:t>UC</a:t>
                      </a:r>
                      <a:endParaRPr lang="en-US">
                        <a:solidFill>
                          <a:srgbClr val="5658F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(A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UB) ∩ (AUC)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7D54D2B-4500-4BB4-88E5-DD565C38F428}"/>
              </a:ext>
            </a:extLst>
          </p:cNvPr>
          <p:cNvSpPr txBox="1">
            <a:spLocks/>
          </p:cNvSpPr>
          <p:nvPr/>
        </p:nvSpPr>
        <p:spPr bwMode="auto">
          <a:xfrm>
            <a:off x="914400" y="7165822"/>
            <a:ext cx="588962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A7EF75E5-A52E-624F-9A02-0EE0FB53A69D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F211263A-5093-4CE0-A2E6-EA036447EE29}"/>
              </a:ext>
            </a:extLst>
          </p:cNvPr>
          <p:cNvSpPr txBox="1"/>
          <p:nvPr/>
        </p:nvSpPr>
        <p:spPr>
          <a:xfrm>
            <a:off x="1424286" y="5604597"/>
            <a:ext cx="61430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Both columns highlighted in green are the same,</a:t>
            </a:r>
          </a:p>
          <a:p>
            <a:r>
              <a:rPr lang="en-US"/>
              <a:t>hence: </a:t>
            </a:r>
            <a:r>
              <a:rPr lang="en-US">
                <a:solidFill>
                  <a:srgbClr val="0070C0"/>
                </a:solidFill>
              </a:rPr>
              <a:t>A</a:t>
            </a:r>
            <a:r>
              <a:rPr lang="en-US">
                <a:solidFill>
                  <a:srgbClr val="FF0000"/>
                </a:solidFill>
                <a:cs typeface="Arial" charset="0"/>
              </a:rPr>
              <a:t>U (</a:t>
            </a:r>
            <a:r>
              <a:rPr lang="en-US">
                <a:solidFill>
                  <a:srgbClr val="0070C0"/>
                </a:solidFill>
                <a:cs typeface="Arial" charset="0"/>
              </a:rPr>
              <a:t>B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∩ </a:t>
            </a:r>
            <a:r>
              <a:rPr lang="en-US">
                <a:solidFill>
                  <a:srgbClr val="0070C0"/>
                </a:solidFill>
              </a:rPr>
              <a:t>C) = (A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U </a:t>
            </a:r>
            <a:r>
              <a:rPr lang="en-US">
                <a:solidFill>
                  <a:srgbClr val="0070C0"/>
                </a:solidFill>
              </a:rPr>
              <a:t>B)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∩</a:t>
            </a:r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0070C0"/>
                </a:solidFill>
              </a:rPr>
              <a:t>A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U </a:t>
            </a:r>
            <a:r>
              <a:rPr lang="en-US" b="1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nimBg="1"/>
      <p:bldP spid="49164" grpId="0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1510"/>
            <a:ext cx="8229600" cy="1143000"/>
          </a:xfrm>
        </p:spPr>
        <p:txBody>
          <a:bodyPr/>
          <a:lstStyle/>
          <a:p>
            <a:r>
              <a:rPr lang="en-US"/>
              <a:t>Proof by membership tables	2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34307"/>
            <a:ext cx="8077200" cy="7884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/>
              <a:t>The following membership table shows that the intersection of sets is distributive over the union of sets.</a:t>
            </a:r>
          </a:p>
          <a:p>
            <a:pPr marL="0" indent="0" algn="just">
              <a:buNone/>
            </a:pPr>
            <a:endParaRPr lang="en-US" sz="2000">
              <a:solidFill>
                <a:srgbClr val="0000FF"/>
              </a:solidFill>
              <a:cs typeface="Arial" charset="0"/>
            </a:endParaRPr>
          </a:p>
          <a:p>
            <a:pPr algn="just"/>
            <a:endParaRPr lang="en-US" sz="2000">
              <a:cs typeface="Arial" charset="0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457200" y="4724400"/>
            <a:ext cx="8077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800">
              <a:cs typeface="Arial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7D54D2B-4500-4BB4-88E5-DD565C38F428}"/>
              </a:ext>
            </a:extLst>
          </p:cNvPr>
          <p:cNvSpPr txBox="1">
            <a:spLocks/>
          </p:cNvSpPr>
          <p:nvPr/>
        </p:nvSpPr>
        <p:spPr bwMode="auto">
          <a:xfrm>
            <a:off x="914400" y="7165822"/>
            <a:ext cx="588962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A7EF75E5-A52E-624F-9A02-0EE0FB53A69D}" type="slidenum">
              <a:rPr lang="en-US" smtClean="0"/>
              <a:pPr/>
              <a:t>78</a:t>
            </a:fld>
            <a:endParaRPr lang="en-US"/>
          </a:p>
        </p:txBody>
      </p:sp>
      <p:graphicFrame>
        <p:nvGraphicFramePr>
          <p:cNvPr id="13" name="Content Placeholder 1">
            <a:extLst>
              <a:ext uri="{FF2B5EF4-FFF2-40B4-BE49-F238E27FC236}">
                <a16:creationId xmlns:a16="http://schemas.microsoft.com/office/drawing/2014/main" id="{5AD2111E-83F2-4EAE-B74C-C9D3CD9AF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675983"/>
              </p:ext>
            </p:extLst>
          </p:nvPr>
        </p:nvGraphicFramePr>
        <p:xfrm>
          <a:off x="743178" y="1838120"/>
          <a:ext cx="7772400" cy="3606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8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658FC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658FC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658FC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5658FC"/>
                          </a:solidFill>
                        </a:rPr>
                        <a:t>BUC</a:t>
                      </a:r>
                      <a:endParaRPr lang="en-US">
                        <a:solidFill>
                          <a:srgbClr val="5658F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∩ (B U C)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5658FC"/>
                          </a:solidFill>
                        </a:rPr>
                        <a:t>A</a:t>
                      </a:r>
                      <a:r>
                        <a:rPr lang="en-US" sz="1800">
                          <a:solidFill>
                            <a:srgbClr val="5658FC"/>
                          </a:solidFill>
                        </a:rPr>
                        <a:t>∩B</a:t>
                      </a:r>
                      <a:endParaRPr lang="en-US">
                        <a:solidFill>
                          <a:srgbClr val="5658FC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rgbClr val="5658F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5658FC"/>
                          </a:solidFill>
                        </a:rPr>
                        <a:t>A</a:t>
                      </a:r>
                      <a:r>
                        <a:rPr lang="en-US" sz="1800">
                          <a:solidFill>
                            <a:srgbClr val="5658FC"/>
                          </a:solidFill>
                        </a:rPr>
                        <a:t>∩C</a:t>
                      </a:r>
                      <a:endParaRPr lang="en-US">
                        <a:solidFill>
                          <a:srgbClr val="5658F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(A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∩B) U (A∩C)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rgbClr val="5658F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2">
            <a:extLst>
              <a:ext uri="{FF2B5EF4-FFF2-40B4-BE49-F238E27FC236}">
                <a16:creationId xmlns:a16="http://schemas.microsoft.com/office/drawing/2014/main" id="{F58F95A8-DDFC-418F-B170-5B1B2E5F78B0}"/>
              </a:ext>
            </a:extLst>
          </p:cNvPr>
          <p:cNvSpPr txBox="1"/>
          <p:nvPr/>
        </p:nvSpPr>
        <p:spPr>
          <a:xfrm>
            <a:off x="1503362" y="5565843"/>
            <a:ext cx="61430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Both columns highlighted in green are the same,</a:t>
            </a:r>
          </a:p>
          <a:p>
            <a:r>
              <a:rPr lang="en-US"/>
              <a:t>hence: </a:t>
            </a:r>
            <a:r>
              <a:rPr lang="en-US">
                <a:solidFill>
                  <a:srgbClr val="0070C0"/>
                </a:solidFill>
              </a:rPr>
              <a:t>A</a:t>
            </a:r>
            <a:r>
              <a:rPr lang="en-US">
                <a:solidFill>
                  <a:srgbClr val="FF0000"/>
                </a:solidFill>
                <a:cs typeface="Arial" charset="0"/>
              </a:rPr>
              <a:t>∩ (</a:t>
            </a:r>
            <a:r>
              <a:rPr lang="en-US">
                <a:solidFill>
                  <a:srgbClr val="0070C0"/>
                </a:solidFill>
                <a:cs typeface="Arial" charset="0"/>
              </a:rPr>
              <a:t>B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U</a:t>
            </a:r>
            <a:r>
              <a:rPr lang="en-US">
                <a:solidFill>
                  <a:srgbClr val="0070C0"/>
                </a:solidFill>
              </a:rPr>
              <a:t>C) = (A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∩ </a:t>
            </a:r>
            <a:r>
              <a:rPr lang="en-US">
                <a:solidFill>
                  <a:srgbClr val="0070C0"/>
                </a:solidFill>
              </a:rPr>
              <a:t>B)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U</a:t>
            </a:r>
            <a:r>
              <a:rPr lang="en-US">
                <a:solidFill>
                  <a:srgbClr val="0070C0"/>
                </a:solidFill>
              </a:rPr>
              <a:t> (A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∩ </a:t>
            </a:r>
            <a:r>
              <a:rPr lang="en-US">
                <a:solidFill>
                  <a:srgbClr val="0070C0"/>
                </a:solidFill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7718042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4819A2-10B8-A34F-8936-998A77F6EA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/>
                  <a:t>Set identity:  </a:t>
                </a:r>
                <a:r>
                  <a:rPr lang="en-GB">
                    <a:solidFill>
                      <a:srgbClr val="5658FC"/>
                    </a:solidFill>
                  </a:rPr>
                  <a:t>A-B=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5658FC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5658FC"/>
                        </a:solidFill>
                      </a:rPr>
                      <m:t>∩</m:t>
                    </m:r>
                  </m:oMath>
                </a14:m>
                <a:r>
                  <a:rPr lang="en-GB">
                    <a:solidFill>
                      <a:srgbClr val="5658FC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>
                            <a:solidFill>
                              <a:srgbClr val="5658F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br>
                  <a:rPr lang="en-GB">
                    <a:solidFill>
                      <a:srgbClr val="FF0000"/>
                    </a:solidFill>
                  </a:rPr>
                </a:br>
                <a:r>
                  <a:rPr lang="en-GB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4819A2-10B8-A34F-8936-998A77F6E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5" t="-16800" b="-38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A163C25-795A-C84D-B8B0-38CC3AF3E756}"/>
              </a:ext>
            </a:extLst>
          </p:cNvPr>
          <p:cNvSpPr txBox="1"/>
          <p:nvPr/>
        </p:nvSpPr>
        <p:spPr>
          <a:xfrm>
            <a:off x="936702" y="157232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Proof: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1">
                <a:extLst>
                  <a:ext uri="{FF2B5EF4-FFF2-40B4-BE49-F238E27FC236}">
                    <a16:creationId xmlns:a16="http://schemas.microsoft.com/office/drawing/2014/main" id="{CB254692-E083-9642-84B8-6EA4380134A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719934" y="2542688"/>
              <a:ext cx="3704132" cy="212344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4423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5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37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21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902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rgbClr val="5658FC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rgbClr val="5658FC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solidFill>
                                          <a:srgbClr val="5658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>
                                        <a:solidFill>
                                          <a:srgbClr val="5658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>
                            <a:solidFill>
                              <a:srgbClr val="5658FC"/>
                            </a:solidFill>
                          </a:endParaRPr>
                        </a:p>
                        <a:p>
                          <a:pPr algn="ctr"/>
                          <a:endParaRPr lang="en-US">
                            <a:solidFill>
                              <a:srgbClr val="5658FC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solidFill>
                                <a:srgbClr val="5658FC"/>
                              </a:solidFill>
                            </a:rPr>
                            <a:t>A </a:t>
                          </a:r>
                          <a:r>
                            <a:rPr lang="en-US" sz="1800">
                              <a:solidFill>
                                <a:srgbClr val="FF0000"/>
                              </a:solidFill>
                            </a:rPr>
                            <a:t>∩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i="1" smtClean="0">
                                      <a:solidFill>
                                        <a:srgbClr val="5658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>
                                      <a:solidFill>
                                        <a:srgbClr val="5658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endParaRPr lang="en-US">
                            <a:solidFill>
                              <a:srgbClr val="5658FC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A−B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1">
                <a:extLst>
                  <a:ext uri="{FF2B5EF4-FFF2-40B4-BE49-F238E27FC236}">
                    <a16:creationId xmlns:a16="http://schemas.microsoft.com/office/drawing/2014/main" id="{CB254692-E083-9642-84B8-6EA4380134A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719934" y="2542688"/>
              <a:ext cx="3704132" cy="212344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4423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5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37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21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902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rgbClr val="5658FC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rgbClr val="5658FC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152" t="-4762" r="-6121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231" t="-4762" r="-133526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rgbClr val="FF0000"/>
                              </a:solidFill>
                            </a:rPr>
                            <a:t>A−B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52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 of a set (</a:t>
            </a:r>
            <a:r>
              <a:rPr lang="en-US">
                <a:solidFill>
                  <a:srgbClr val="0000FF"/>
                </a:solidFill>
              </a:rPr>
              <a:t>Card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033347"/>
            <a:ext cx="7772400" cy="1013167"/>
          </a:xfrm>
        </p:spPr>
        <p:txBody>
          <a:bodyPr/>
          <a:lstStyle/>
          <a:p>
            <a:pPr marL="0" indent="0">
              <a:buNone/>
            </a:pPr>
            <a:r>
              <a:rPr lang="en-US" sz="2000" b="1"/>
              <a:t>Definition</a:t>
            </a:r>
            <a:r>
              <a:rPr lang="en-US" sz="2000"/>
              <a:t>:  Given a set </a:t>
            </a:r>
            <a:r>
              <a:rPr lang="en-US" sz="2000">
                <a:solidFill>
                  <a:srgbClr val="5658FC"/>
                </a:solidFill>
              </a:rPr>
              <a:t>S</a:t>
            </a:r>
            <a:r>
              <a:rPr lang="en-US" sz="2000"/>
              <a:t>, the </a:t>
            </a:r>
            <a:r>
              <a:rPr lang="en-US" sz="2000">
                <a:solidFill>
                  <a:srgbClr val="5658FC"/>
                </a:solidFill>
              </a:rPr>
              <a:t>cardinality</a:t>
            </a:r>
            <a:r>
              <a:rPr lang="en-US" sz="2000"/>
              <a:t> of S is the number of elements contained in S. We write the cardinality of </a:t>
            </a:r>
            <a:r>
              <a:rPr lang="en-US" sz="2000">
                <a:solidFill>
                  <a:srgbClr val="5658FC"/>
                </a:solidFill>
              </a:rPr>
              <a:t>S</a:t>
            </a:r>
            <a:r>
              <a:rPr lang="en-US" sz="2000"/>
              <a:t> as </a:t>
            </a:r>
            <a:r>
              <a:rPr lang="en-US" sz="2000">
                <a:solidFill>
                  <a:srgbClr val="5658FC"/>
                </a:solidFill>
              </a:rPr>
              <a:t>|S|</a:t>
            </a:r>
            <a:r>
              <a:rPr lang="en-US" sz="2000"/>
              <a:t>.</a:t>
            </a:r>
            <a:endParaRPr lang="en-US" sz="2000">
              <a:solidFill>
                <a:srgbClr val="5658FC"/>
              </a:solidFill>
            </a:endParaRP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8613C-C266-FC48-9ED6-B71C69FC2051}"/>
              </a:ext>
            </a:extLst>
          </p:cNvPr>
          <p:cNvSpPr txBox="1"/>
          <p:nvPr/>
        </p:nvSpPr>
        <p:spPr>
          <a:xfrm>
            <a:off x="751909" y="5264964"/>
            <a:ext cx="2552302" cy="70788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E contains 4 elements, </a:t>
            </a:r>
          </a:p>
          <a:p>
            <a:r>
              <a:rPr lang="en-US" sz="2000"/>
              <a:t>hence, </a:t>
            </a:r>
            <a:r>
              <a:rPr lang="en-US" sz="2000">
                <a:solidFill>
                  <a:srgbClr val="0000FF"/>
                </a:solidFill>
              </a:rPr>
              <a:t>|E|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F28E3-CED8-3B4C-924F-F11B68D1BC28}"/>
              </a:ext>
            </a:extLst>
          </p:cNvPr>
          <p:cNvSpPr txBox="1"/>
          <p:nvPr/>
        </p:nvSpPr>
        <p:spPr>
          <a:xfrm>
            <a:off x="7151913" y="5451238"/>
            <a:ext cx="1470274" cy="769441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|{}|=|</a:t>
            </a:r>
            <a:r>
              <a:rPr lang="en-GB" sz="2000">
                <a:solidFill>
                  <a:srgbClr val="5658FC"/>
                </a:solidFill>
              </a:rPr>
              <a:t> ∅ </a:t>
            </a:r>
            <a:r>
              <a:rPr lang="en-US" sz="2000">
                <a:solidFill>
                  <a:srgbClr val="0000FF"/>
                </a:solidFill>
              </a:rPr>
              <a:t>| = 0</a:t>
            </a:r>
          </a:p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D7D3C-233A-AF4E-A16F-4D1C1B5159B7}"/>
              </a:ext>
            </a:extLst>
          </p:cNvPr>
          <p:cNvSpPr txBox="1"/>
          <p:nvPr/>
        </p:nvSpPr>
        <p:spPr>
          <a:xfrm>
            <a:off x="3874017" y="5343517"/>
            <a:ext cx="2576539" cy="707886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V contains 5 elements, </a:t>
            </a:r>
          </a:p>
          <a:p>
            <a:r>
              <a:rPr lang="en-US" sz="2000"/>
              <a:t>hence, </a:t>
            </a:r>
            <a:r>
              <a:rPr lang="en-US" sz="2000">
                <a:solidFill>
                  <a:srgbClr val="0000FF"/>
                </a:solidFill>
              </a:rPr>
              <a:t>|V| = 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C22C4-5F76-0D4B-BBAD-3DAEAF0A6FC8}"/>
              </a:ext>
            </a:extLst>
          </p:cNvPr>
          <p:cNvSpPr/>
          <p:nvPr/>
        </p:nvSpPr>
        <p:spPr bwMode="auto">
          <a:xfrm>
            <a:off x="1480594" y="2291282"/>
            <a:ext cx="995547" cy="14756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>
                <a:ln>
                  <a:noFill/>
                </a:ln>
                <a:solidFill>
                  <a:srgbClr val="5658FC"/>
                </a:solidFill>
                <a:effectLst/>
                <a:latin typeface="Times" charset="0"/>
                <a:ea typeface="ＭＳ Ｐゴシック" charset="0"/>
              </a:rPr>
              <a:t>2    4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   8</a:t>
            </a:r>
            <a:endParaRPr kumimoji="0" lang="en-GB" sz="2000" b="0" i="0" u="none" strike="noStrike" cap="none" normalizeH="0" baseline="0">
              <a:ln>
                <a:noFill/>
              </a:ln>
              <a:solidFill>
                <a:srgbClr val="5658FC"/>
              </a:solidFill>
              <a:effectLst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56D6CA-CAD3-2448-8796-48C30ECD2477}"/>
              </a:ext>
            </a:extLst>
          </p:cNvPr>
          <p:cNvSpPr/>
          <p:nvPr/>
        </p:nvSpPr>
        <p:spPr bwMode="auto">
          <a:xfrm>
            <a:off x="4460807" y="2232511"/>
            <a:ext cx="987259" cy="127662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a    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>
                <a:solidFill>
                  <a:srgbClr val="5658FC"/>
                </a:solidFill>
              </a:rPr>
              <a:t>   i    o    u   </a:t>
            </a:r>
            <a:r>
              <a:rPr lang="en-GB">
                <a:solidFill>
                  <a:srgbClr val="5658FC"/>
                </a:solidFill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8C04D-3CEA-A340-A8E7-FFED0A79AB85}"/>
              </a:ext>
            </a:extLst>
          </p:cNvPr>
          <p:cNvSpPr txBox="1"/>
          <p:nvPr/>
        </p:nvSpPr>
        <p:spPr>
          <a:xfrm>
            <a:off x="1035868" y="4216794"/>
            <a:ext cx="1686680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E={</a:t>
            </a:r>
            <a:r>
              <a:rPr lang="en-GB">
                <a:solidFill>
                  <a:srgbClr val="5658FC"/>
                </a:solidFill>
              </a:rPr>
              <a:t>2,4,6,8</a:t>
            </a:r>
            <a:r>
              <a:rPr lang="en-GB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3F964-C36B-BA48-8F10-8B2E12B50938}"/>
              </a:ext>
            </a:extLst>
          </p:cNvPr>
          <p:cNvSpPr txBox="1"/>
          <p:nvPr/>
        </p:nvSpPr>
        <p:spPr>
          <a:xfrm>
            <a:off x="4143398" y="4396685"/>
            <a:ext cx="1866217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V={</a:t>
            </a:r>
            <a:r>
              <a:rPr lang="en-GB" err="1">
                <a:solidFill>
                  <a:srgbClr val="5658FC"/>
                </a:solidFill>
              </a:rPr>
              <a:t>a,e,i,o,u</a:t>
            </a:r>
            <a:r>
              <a:rPr lang="en-GB"/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39962E-3161-E14A-A1DA-D92936B8F839}"/>
              </a:ext>
            </a:extLst>
          </p:cNvPr>
          <p:cNvCxnSpPr>
            <a:cxnSpLocks/>
            <a:stCxn id="10" idx="4"/>
          </p:cNvCxnSpPr>
          <p:nvPr/>
        </p:nvCxnSpPr>
        <p:spPr bwMode="auto">
          <a:xfrm>
            <a:off x="4954437" y="3509132"/>
            <a:ext cx="0" cy="89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3BE30-127A-344E-8A61-1260513CCF30}"/>
              </a:ext>
            </a:extLst>
          </p:cNvPr>
          <p:cNvCxnSpPr>
            <a:stCxn id="9" idx="4"/>
          </p:cNvCxnSpPr>
          <p:nvPr/>
        </p:nvCxnSpPr>
        <p:spPr bwMode="auto">
          <a:xfrm>
            <a:off x="1978368" y="3766956"/>
            <a:ext cx="2832" cy="449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38902A-979A-A143-B0DD-26C875812D5A}"/>
              </a:ext>
            </a:extLst>
          </p:cNvPr>
          <p:cNvSpPr/>
          <p:nvPr/>
        </p:nvSpPr>
        <p:spPr bwMode="auto">
          <a:xfrm>
            <a:off x="7430465" y="2205136"/>
            <a:ext cx="925551" cy="155298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68D1E-7F99-C749-AEA2-A5506C2BF03C}"/>
              </a:ext>
            </a:extLst>
          </p:cNvPr>
          <p:cNvSpPr txBox="1"/>
          <p:nvPr/>
        </p:nvSpPr>
        <p:spPr>
          <a:xfrm>
            <a:off x="7120426" y="4422349"/>
            <a:ext cx="1835392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/>
              <a:t>Empty Set=</a:t>
            </a:r>
            <a:r>
              <a:rPr lang="en-GB" sz="1800">
                <a:solidFill>
                  <a:srgbClr val="5658FC"/>
                </a:solidFill>
              </a:rPr>
              <a:t>{}</a:t>
            </a:r>
            <a:r>
              <a:rPr lang="en-GB" sz="1800"/>
              <a:t>=</a:t>
            </a:r>
            <a:r>
              <a:rPr lang="en-GB" sz="1800">
                <a:solidFill>
                  <a:srgbClr val="5658FC"/>
                </a:solidFill>
              </a:rPr>
              <a:t>∅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524355-1193-944C-8796-1145A377F3A9}"/>
              </a:ext>
            </a:extLst>
          </p:cNvPr>
          <p:cNvCxnSpPr>
            <a:stCxn id="17" idx="4"/>
          </p:cNvCxnSpPr>
          <p:nvPr/>
        </p:nvCxnSpPr>
        <p:spPr bwMode="auto">
          <a:xfrm flipH="1">
            <a:off x="7893240" y="3758123"/>
            <a:ext cx="1" cy="584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356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E042-F40E-6B48-A382-364FC2BA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F00D-C9E3-F941-A38A-149C1039F7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2344" y="1103236"/>
            <a:ext cx="7772400" cy="1127125"/>
          </a:xfrm>
        </p:spPr>
        <p:txBody>
          <a:bodyPr/>
          <a:lstStyle/>
          <a:p>
            <a:pPr marL="0" indent="0">
              <a:buNone/>
            </a:pPr>
            <a:r>
              <a:rPr lang="en-GB" sz="2800"/>
              <a:t>Given two sets, A and B, show that </a:t>
            </a:r>
            <a:r>
              <a:rPr lang="en-GB" sz="2800">
                <a:solidFill>
                  <a:srgbClr val="5658FC"/>
                </a:solidFill>
              </a:rPr>
              <a:t>(A−B)−B = A−B </a:t>
            </a:r>
            <a:r>
              <a:rPr lang="en-GB" sz="2800"/>
              <a:t>using set identities.</a:t>
            </a:r>
          </a:p>
        </p:txBody>
      </p:sp>
    </p:spTree>
    <p:extLst>
      <p:ext uri="{BB962C8B-B14F-4D97-AF65-F5344CB8AC3E}">
        <p14:creationId xmlns:p14="http://schemas.microsoft.com/office/powerpoint/2010/main" val="16728482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5738-C5AF-C94D-86B1-EE7CFDAB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of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CC10-2EFB-674F-889C-5E4D098E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701956"/>
            <a:ext cx="7772400" cy="1989935"/>
          </a:xfrm>
        </p:spPr>
        <p:txBody>
          <a:bodyPr/>
          <a:lstStyle/>
          <a:p>
            <a:r>
              <a:rPr lang="en-GB" sz="1800" dirty="0"/>
              <a:t>A partition of an object is a division of the object into parts so that these parts are completely separated from each other and together they form the whole object.  </a:t>
            </a:r>
          </a:p>
          <a:p>
            <a:r>
              <a:rPr lang="en-GB" sz="1800" dirty="0"/>
              <a:t>Data partitioning has many applications in computer sciences e.g. big data analysis.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90464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BA90-38F0-4F46-A8CA-C7183B10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Dis-joint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55EF-1D62-9442-8B22-FCC6686CD7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69165" y="1731221"/>
            <a:ext cx="5829300" cy="1019434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dirty="0"/>
              <a:t>Two sets A and B are disjoint if and only if  A </a:t>
            </a:r>
            <a:r>
              <a:rPr lang="en-US" sz="2400" dirty="0">
                <a:cs typeface="Arial" charset="0"/>
              </a:rPr>
              <a:t>∩ B = </a:t>
            </a:r>
            <a:r>
              <a:rPr lang="en-US" sz="2400" dirty="0">
                <a:solidFill>
                  <a:srgbClr val="5658FC"/>
                </a:solidFill>
                <a:latin typeface="Calibri" charset="0"/>
                <a:sym typeface="Symbol" charset="0"/>
              </a:rPr>
              <a:t></a:t>
            </a: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1BF3BA-D280-2744-A358-3AB98BA57DEA}"/>
              </a:ext>
            </a:extLst>
          </p:cNvPr>
          <p:cNvGrpSpPr/>
          <p:nvPr/>
        </p:nvGrpSpPr>
        <p:grpSpPr>
          <a:xfrm>
            <a:off x="2670192" y="3523861"/>
            <a:ext cx="4076510" cy="2191141"/>
            <a:chOff x="1958008" y="3071192"/>
            <a:chExt cx="5513269" cy="28624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5844D1-ED16-3F42-98E8-EE40883D73CE}"/>
                </a:ext>
              </a:extLst>
            </p:cNvPr>
            <p:cNvSpPr/>
            <p:nvPr/>
          </p:nvSpPr>
          <p:spPr bwMode="auto">
            <a:xfrm>
              <a:off x="1958008" y="3071192"/>
              <a:ext cx="5446643" cy="28624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800">
                <a:solidFill>
                  <a:srgbClr val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3BF312-94FF-F540-A918-88C526434BA3}"/>
                </a:ext>
              </a:extLst>
            </p:cNvPr>
            <p:cNvSpPr/>
            <p:nvPr/>
          </p:nvSpPr>
          <p:spPr bwMode="auto">
            <a:xfrm>
              <a:off x="2857986" y="3586369"/>
              <a:ext cx="1550018" cy="1600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800">
                <a:solidFill>
                  <a:srgbClr val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5F370-E51F-6248-82B0-2AF2A666219A}"/>
                </a:ext>
              </a:extLst>
            </p:cNvPr>
            <p:cNvSpPr/>
            <p:nvPr/>
          </p:nvSpPr>
          <p:spPr bwMode="auto">
            <a:xfrm>
              <a:off x="4721087" y="3322153"/>
              <a:ext cx="1918252" cy="204911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800">
                <a:solidFill>
                  <a:srgbClr val="00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D0D31A-51EA-1D42-A44C-7BBDE1BFC4BE}"/>
                </a:ext>
              </a:extLst>
            </p:cNvPr>
            <p:cNvSpPr txBox="1"/>
            <p:nvPr/>
          </p:nvSpPr>
          <p:spPr>
            <a:xfrm>
              <a:off x="2728322" y="3586369"/>
              <a:ext cx="475221" cy="482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543264-695E-1449-85A3-BF5744CC8CDF}"/>
                </a:ext>
              </a:extLst>
            </p:cNvPr>
            <p:cNvSpPr txBox="1"/>
            <p:nvPr/>
          </p:nvSpPr>
          <p:spPr>
            <a:xfrm>
              <a:off x="4721087" y="3291506"/>
              <a:ext cx="457877" cy="482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04D72A-3A89-4B4B-B2AB-017932B7911C}"/>
                </a:ext>
              </a:extLst>
            </p:cNvPr>
            <p:cNvSpPr txBox="1"/>
            <p:nvPr/>
          </p:nvSpPr>
          <p:spPr>
            <a:xfrm>
              <a:off x="6996056" y="3124704"/>
              <a:ext cx="475221" cy="482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/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940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2D7382-E00E-8B4E-AE30-0C5BAFE0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19" y="2018975"/>
            <a:ext cx="3587906" cy="507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partition of </a:t>
            </a:r>
            <a:r>
              <a:rPr lang="en-US" altLang="en-US" sz="1050" dirty="0">
                <a:solidFill>
                  <a:srgbClr val="333333"/>
                </a:solidFill>
                <a:latin typeface="STIXGeneral-Italic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𝐴 </a:t>
            </a:r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set of subsets</a:t>
            </a:r>
            <a:r>
              <a:rPr lang="en-US" altLang="en-US" sz="82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050" dirty="0">
                <a:solidFill>
                  <a:srgbClr val="333333"/>
                </a:solidFill>
                <a:latin typeface="STIXGeneral-Italic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825" baseline="-300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 (Body CS)" panose="02020603050405020304" pitchFamily="18" charset="0"/>
              </a:rPr>
              <a:t>i</a:t>
            </a:r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r>
              <a:rPr lang="en-US" altLang="en-US" sz="82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050" dirty="0">
                <a:solidFill>
                  <a:srgbClr val="333333"/>
                </a:solidFill>
                <a:latin typeface="STIXGeneral-Italic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𝐴</a:t>
            </a:r>
            <a:r>
              <a:rPr lang="en-US" altLang="en-US" sz="105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050" dirty="0">
                <a:solidFill>
                  <a:srgbClr val="333333"/>
                </a:solidFill>
                <a:latin typeface="STIXGeneral-Italic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such that: </a:t>
            </a:r>
          </a:p>
          <a:p>
            <a:pPr lvl="1">
              <a:buFontTx/>
              <a:buChar char="•"/>
            </a:pPr>
            <a:r>
              <a:rPr lang="en-US" altLang="en-US" sz="9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subsets </a:t>
            </a:r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825" baseline="-300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 (Body CS)" panose="02020603050405020304" pitchFamily="18" charset="0"/>
              </a:rPr>
              <a:t>i</a:t>
            </a:r>
            <a:r>
              <a:rPr lang="en-US" altLang="en-US" sz="900" baseline="-30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 (Body CS)" panose="02020603050405020304" pitchFamily="18" charset="0"/>
              </a:rPr>
              <a:t>are dis-joints </a:t>
            </a:r>
            <a:endParaRPr lang="en-US" altLang="en-US" sz="1050" dirty="0">
              <a:solidFill>
                <a:srgbClr val="333333"/>
              </a:solidFill>
              <a:latin typeface="STIXGeneral-Italic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9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union of all subsets </a:t>
            </a:r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825" baseline="-300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 (Body CS)" panose="02020603050405020304" pitchFamily="18" charset="0"/>
              </a:rPr>
              <a:t>i</a:t>
            </a:r>
            <a:r>
              <a:rPr lang="en-US" altLang="en-US" sz="9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equal to A.</a:t>
            </a:r>
            <a:endParaRPr lang="en-US" altLang="en-US" sz="135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2B5AF8-CB46-9947-A6F9-243B6450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19" y="2852978"/>
            <a:ext cx="3587906" cy="1338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sz="825" dirty="0"/>
              <a:t>Given </a:t>
            </a:r>
            <a:r>
              <a:rPr lang="en-GB" sz="825" dirty="0">
                <a:solidFill>
                  <a:srgbClr val="5658FC"/>
                </a:solidFill>
              </a:rPr>
              <a:t>A</a:t>
            </a:r>
            <a:r>
              <a:rPr lang="en-GB" sz="825" baseline="-25000" dirty="0">
                <a:solidFill>
                  <a:srgbClr val="5658FC"/>
                </a:solidFill>
              </a:rPr>
              <a:t>1</a:t>
            </a:r>
            <a:r>
              <a:rPr lang="en-GB" sz="825" dirty="0">
                <a:solidFill>
                  <a:srgbClr val="5658FC"/>
                </a:solidFill>
              </a:rPr>
              <a:t> ,A</a:t>
            </a:r>
            <a:r>
              <a:rPr lang="en-GB" sz="825" baseline="-25000" dirty="0">
                <a:solidFill>
                  <a:srgbClr val="5658FC"/>
                </a:solidFill>
              </a:rPr>
              <a:t>2</a:t>
            </a:r>
            <a:r>
              <a:rPr lang="en-GB" sz="825" dirty="0">
                <a:solidFill>
                  <a:srgbClr val="5658FC"/>
                </a:solidFill>
              </a:rPr>
              <a:t> ,…,A</a:t>
            </a:r>
            <a:r>
              <a:rPr lang="en-GB" sz="825" baseline="-25000" dirty="0">
                <a:solidFill>
                  <a:srgbClr val="5658FC"/>
                </a:solidFill>
              </a:rPr>
              <a:t>n  </a:t>
            </a:r>
            <a:r>
              <a:rPr lang="en-GB" sz="825" dirty="0"/>
              <a:t>are subsets of A. </a:t>
            </a:r>
          </a:p>
          <a:p>
            <a:pPr lvl="0"/>
            <a:endParaRPr lang="en-GB" sz="825" dirty="0"/>
          </a:p>
          <a:p>
            <a:pPr lvl="0"/>
            <a:r>
              <a:rPr lang="en-GB" sz="825" dirty="0"/>
              <a:t>{</a:t>
            </a:r>
            <a:r>
              <a:rPr lang="en-GB" sz="825" dirty="0">
                <a:solidFill>
                  <a:srgbClr val="5658FC"/>
                </a:solidFill>
              </a:rPr>
              <a:t>A</a:t>
            </a:r>
            <a:r>
              <a:rPr lang="en-GB" sz="825" baseline="-25000" dirty="0">
                <a:solidFill>
                  <a:srgbClr val="5658FC"/>
                </a:solidFill>
              </a:rPr>
              <a:t>1</a:t>
            </a:r>
            <a:r>
              <a:rPr lang="en-GB" sz="825" dirty="0">
                <a:solidFill>
                  <a:srgbClr val="5658FC"/>
                </a:solidFill>
              </a:rPr>
              <a:t> ,A</a:t>
            </a:r>
            <a:r>
              <a:rPr lang="en-GB" sz="825" baseline="-25000" dirty="0">
                <a:solidFill>
                  <a:srgbClr val="5658FC"/>
                </a:solidFill>
              </a:rPr>
              <a:t>2</a:t>
            </a:r>
            <a:r>
              <a:rPr lang="en-GB" sz="825" dirty="0">
                <a:solidFill>
                  <a:srgbClr val="5658FC"/>
                </a:solidFill>
              </a:rPr>
              <a:t> ,…,A</a:t>
            </a:r>
            <a:r>
              <a:rPr lang="en-GB" sz="825" baseline="-25000" dirty="0">
                <a:solidFill>
                  <a:srgbClr val="5658FC"/>
                </a:solidFill>
              </a:rPr>
              <a:t>n</a:t>
            </a:r>
            <a:r>
              <a:rPr lang="en-GB" sz="825" dirty="0">
                <a:solidFill>
                  <a:srgbClr val="5658FC"/>
                </a:solidFill>
              </a:rPr>
              <a:t> </a:t>
            </a:r>
            <a:r>
              <a:rPr lang="en-GB" sz="825" dirty="0"/>
              <a:t>}  </a:t>
            </a:r>
            <a:r>
              <a:rPr lang="en-GB" sz="825" dirty="0">
                <a:latin typeface="+mj-lt"/>
              </a:rPr>
              <a:t>is</a:t>
            </a:r>
            <a:r>
              <a:rPr lang="en-GB" sz="825" dirty="0"/>
              <a:t> </a:t>
            </a:r>
            <a:r>
              <a:rPr lang="en-US" sz="825" dirty="0">
                <a:solidFill>
                  <a:srgbClr val="33333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partition of </a:t>
            </a:r>
            <a:r>
              <a:rPr lang="en-US" altLang="en-US" sz="1050" dirty="0">
                <a:solidFill>
                  <a:srgbClr val="333333"/>
                </a:solidFill>
                <a:latin typeface="STIXGeneral-Italic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𝐴 if and only:  </a:t>
            </a:r>
          </a:p>
          <a:p>
            <a:pPr lvl="1">
              <a:buFontTx/>
              <a:buChar char="•"/>
            </a:pPr>
            <a:r>
              <a:rPr lang="en-US" altLang="en-US" sz="9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subsets </a:t>
            </a:r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825" baseline="-300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 (Body CS)" panose="02020603050405020304" pitchFamily="18" charset="0"/>
              </a:rPr>
              <a:t>i</a:t>
            </a:r>
            <a:r>
              <a:rPr lang="en-US" altLang="en-US" sz="900" baseline="-30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 (Body CS)" panose="02020603050405020304" pitchFamily="18" charset="0"/>
              </a:rPr>
              <a:t>are dis-joints </a:t>
            </a:r>
          </a:p>
          <a:p>
            <a:pPr lvl="2">
              <a:buFontTx/>
              <a:buChar char="•"/>
            </a:pPr>
            <a:r>
              <a:rPr lang="en-GB" sz="1050" dirty="0">
                <a:solidFill>
                  <a:srgbClr val="5658FC"/>
                </a:solidFill>
              </a:rPr>
              <a:t>A</a:t>
            </a:r>
            <a:r>
              <a:rPr lang="en-GB" sz="1050" baseline="-25000" dirty="0">
                <a:solidFill>
                  <a:srgbClr val="5658FC"/>
                </a:solidFill>
              </a:rPr>
              <a:t>i</a:t>
            </a:r>
            <a:r>
              <a:rPr lang="en-GB" sz="1050" dirty="0">
                <a:solidFill>
                  <a:srgbClr val="5658FC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  <a:cs typeface="Arial" charset="0"/>
              </a:rPr>
              <a:t>∩</a:t>
            </a:r>
            <a:r>
              <a:rPr lang="en-GB" sz="1050" dirty="0"/>
              <a:t> </a:t>
            </a:r>
            <a:r>
              <a:rPr lang="en-GB" sz="1050" dirty="0" err="1">
                <a:solidFill>
                  <a:srgbClr val="5658FC"/>
                </a:solidFill>
              </a:rPr>
              <a:t>A</a:t>
            </a:r>
            <a:r>
              <a:rPr lang="en-GB" sz="1050" baseline="-25000" dirty="0" err="1">
                <a:solidFill>
                  <a:srgbClr val="5658FC"/>
                </a:solidFill>
              </a:rPr>
              <a:t>j</a:t>
            </a:r>
            <a:r>
              <a:rPr lang="en-GB" sz="1050" dirty="0"/>
              <a:t> = </a:t>
            </a:r>
            <a:r>
              <a:rPr lang="en-US" sz="1050" dirty="0">
                <a:solidFill>
                  <a:srgbClr val="5658FC"/>
                </a:solidFill>
                <a:latin typeface="Calibri" charset="0"/>
                <a:sym typeface="Symbol" charset="0"/>
              </a:rPr>
              <a:t>  for  </a:t>
            </a:r>
            <a:r>
              <a:rPr lang="en-US" sz="1050" dirty="0" err="1">
                <a:solidFill>
                  <a:srgbClr val="5658FC"/>
                </a:solidFill>
                <a:latin typeface="Calibri" charset="0"/>
                <a:sym typeface="Symbol" charset="0"/>
              </a:rPr>
              <a:t>i</a:t>
            </a:r>
            <a:r>
              <a:rPr lang="en-GB" sz="1050" dirty="0"/>
              <a:t> ≠ j and </a:t>
            </a:r>
            <a:r>
              <a:rPr lang="en-GB" sz="1050" dirty="0" err="1"/>
              <a:t>I,j</a:t>
            </a:r>
            <a:r>
              <a:rPr lang="en-GB" sz="1050" dirty="0"/>
              <a:t>=1,2,…,n </a:t>
            </a:r>
            <a:endParaRPr lang="en-US" sz="1050" dirty="0">
              <a:solidFill>
                <a:srgbClr val="5658FC"/>
              </a:solidFill>
              <a:latin typeface="Calibri" charset="0"/>
              <a:sym typeface="Symbol" charset="0"/>
            </a:endParaRPr>
          </a:p>
          <a:p>
            <a:pPr lvl="1">
              <a:buFontTx/>
              <a:buChar char="•"/>
            </a:pPr>
            <a:r>
              <a:rPr lang="en-US" altLang="en-US" sz="9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union of all subsets, </a:t>
            </a:r>
            <a:r>
              <a:rPr lang="en-US" altLang="en-US" sz="825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825" baseline="-300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 (Body CS)" panose="02020603050405020304" pitchFamily="18" charset="0"/>
              </a:rPr>
              <a:t>i</a:t>
            </a:r>
            <a:r>
              <a:rPr lang="en-US" altLang="en-US" sz="9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is equal to A.</a:t>
            </a:r>
            <a:endParaRPr lang="en-US" altLang="en-US" sz="900" dirty="0">
              <a:solidFill>
                <a:srgbClr val="5658F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buFontTx/>
              <a:buChar char="•"/>
            </a:pPr>
            <a:r>
              <a:rPr lang="en-GB" sz="1350" dirty="0">
                <a:solidFill>
                  <a:srgbClr val="5658FC"/>
                </a:solidFill>
              </a:rPr>
              <a:t>A</a:t>
            </a:r>
            <a:r>
              <a:rPr lang="en-GB" sz="1350" dirty="0"/>
              <a:t>= </a:t>
            </a:r>
            <a:r>
              <a:rPr lang="en-GB" sz="1350" dirty="0">
                <a:solidFill>
                  <a:srgbClr val="5658FC"/>
                </a:solidFill>
              </a:rPr>
              <a:t>A</a:t>
            </a:r>
            <a:r>
              <a:rPr lang="en-GB" sz="1350" baseline="-25000" dirty="0">
                <a:solidFill>
                  <a:srgbClr val="5658FC"/>
                </a:solidFill>
              </a:rPr>
              <a:t>1</a:t>
            </a:r>
            <a:r>
              <a:rPr lang="en-GB" sz="1350" dirty="0"/>
              <a:t> </a:t>
            </a:r>
            <a:r>
              <a:rPr lang="en-GB" sz="1350" dirty="0">
                <a:solidFill>
                  <a:srgbClr val="FF0000"/>
                </a:solidFill>
              </a:rPr>
              <a:t>U</a:t>
            </a:r>
            <a:r>
              <a:rPr lang="en-GB" sz="1350" dirty="0"/>
              <a:t> </a:t>
            </a:r>
            <a:r>
              <a:rPr lang="en-GB" sz="1350" dirty="0">
                <a:solidFill>
                  <a:srgbClr val="5658FC"/>
                </a:solidFill>
              </a:rPr>
              <a:t>A</a:t>
            </a:r>
            <a:r>
              <a:rPr lang="en-GB" sz="1350" baseline="-25000" dirty="0">
                <a:solidFill>
                  <a:srgbClr val="5658FC"/>
                </a:solidFill>
              </a:rPr>
              <a:t>2</a:t>
            </a:r>
            <a:r>
              <a:rPr lang="en-GB" sz="1350" baseline="-25000" dirty="0"/>
              <a:t> </a:t>
            </a:r>
            <a:r>
              <a:rPr lang="en-GB" sz="1350" dirty="0">
                <a:solidFill>
                  <a:srgbClr val="FF0000"/>
                </a:solidFill>
              </a:rPr>
              <a:t>U</a:t>
            </a:r>
            <a:r>
              <a:rPr lang="en-GB" sz="1350" dirty="0"/>
              <a:t>, …, </a:t>
            </a:r>
            <a:r>
              <a:rPr lang="en-GB" sz="1350" dirty="0">
                <a:solidFill>
                  <a:srgbClr val="FF0000"/>
                </a:solidFill>
              </a:rPr>
              <a:t>U</a:t>
            </a:r>
            <a:r>
              <a:rPr lang="en-GB" sz="1350" dirty="0"/>
              <a:t> </a:t>
            </a:r>
            <a:r>
              <a:rPr lang="en-GB" sz="1350" dirty="0">
                <a:solidFill>
                  <a:srgbClr val="5658FC"/>
                </a:solidFill>
              </a:rPr>
              <a:t>A</a:t>
            </a:r>
            <a:r>
              <a:rPr lang="en-GB" sz="1350" baseline="-25000" dirty="0">
                <a:solidFill>
                  <a:srgbClr val="5658FC"/>
                </a:solidFill>
              </a:rPr>
              <a:t>n</a:t>
            </a:r>
            <a:endParaRPr lang="en-US" altLang="en-US" sz="1350" dirty="0">
              <a:solidFill>
                <a:srgbClr val="333333"/>
              </a:solidFill>
              <a:latin typeface="STIXGeneral-Italic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endParaRPr lang="en-US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4D914-F8E3-2446-8CA0-C0E25EF7B850}"/>
              </a:ext>
            </a:extLst>
          </p:cNvPr>
          <p:cNvSpPr txBox="1"/>
          <p:nvPr/>
        </p:nvSpPr>
        <p:spPr>
          <a:xfrm>
            <a:off x="2021159" y="150040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851093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269F8-FBDE-F742-95ED-7E56EADD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551" y="2116456"/>
            <a:ext cx="3420637" cy="1483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6524B-A77C-EE43-8EA2-2D39A2E2FF76}"/>
              </a:ext>
            </a:extLst>
          </p:cNvPr>
          <p:cNvSpPr txBox="1"/>
          <p:nvPr/>
        </p:nvSpPr>
        <p:spPr>
          <a:xfrm>
            <a:off x="2786200" y="4461754"/>
            <a:ext cx="2803333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800"/>
              <a:t>A= A</a:t>
            </a:r>
            <a:r>
              <a:rPr lang="en-GB" sz="1800" baseline="-25000"/>
              <a:t>1</a:t>
            </a:r>
            <a:r>
              <a:rPr lang="en-GB" sz="1800"/>
              <a:t> </a:t>
            </a:r>
            <a:r>
              <a:rPr lang="en-GB" sz="1800">
                <a:solidFill>
                  <a:srgbClr val="FF0000"/>
                </a:solidFill>
              </a:rPr>
              <a:t>U</a:t>
            </a:r>
            <a:r>
              <a:rPr lang="en-GB" sz="1800"/>
              <a:t> A</a:t>
            </a:r>
            <a:r>
              <a:rPr lang="en-GB" sz="1800" baseline="-25000"/>
              <a:t>2 </a:t>
            </a:r>
            <a:r>
              <a:rPr lang="en-GB" sz="1800">
                <a:solidFill>
                  <a:srgbClr val="FF0000"/>
                </a:solidFill>
              </a:rPr>
              <a:t>U</a:t>
            </a:r>
            <a:r>
              <a:rPr lang="en-GB" sz="1800"/>
              <a:t> A</a:t>
            </a:r>
            <a:r>
              <a:rPr lang="en-GB" sz="1800" baseline="-25000"/>
              <a:t>3</a:t>
            </a:r>
            <a:r>
              <a:rPr lang="en-GB" sz="1800">
                <a:solidFill>
                  <a:srgbClr val="FF0000"/>
                </a:solidFill>
              </a:rPr>
              <a:t> U</a:t>
            </a:r>
            <a:r>
              <a:rPr lang="en-GB" sz="1800"/>
              <a:t> A</a:t>
            </a:r>
            <a:r>
              <a:rPr lang="en-GB" sz="1800" baseline="-25000"/>
              <a:t>4</a:t>
            </a:r>
            <a:r>
              <a:rPr lang="en-GB" sz="1800">
                <a:solidFill>
                  <a:srgbClr val="FF0000"/>
                </a:solidFill>
              </a:rPr>
              <a:t> U</a:t>
            </a:r>
            <a:r>
              <a:rPr lang="en-GB" sz="1800"/>
              <a:t> A</a:t>
            </a:r>
            <a:r>
              <a:rPr lang="en-GB" sz="1800" baseline="-25000"/>
              <a:t>5</a:t>
            </a:r>
            <a:endParaRPr lang="en-GB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E92B8-1A8A-E54C-AD0D-C0D61565BE3F}"/>
              </a:ext>
            </a:extLst>
          </p:cNvPr>
          <p:cNvSpPr txBox="1"/>
          <p:nvPr/>
        </p:nvSpPr>
        <p:spPr>
          <a:xfrm>
            <a:off x="2314917" y="3972319"/>
            <a:ext cx="3745898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800"/>
              <a:t>A</a:t>
            </a:r>
            <a:r>
              <a:rPr lang="en-GB" sz="1800" baseline="-25000"/>
              <a:t>1</a:t>
            </a:r>
            <a:r>
              <a:rPr lang="en-GB" sz="1800"/>
              <a:t>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∩</a:t>
            </a:r>
            <a:r>
              <a:rPr lang="en-GB" sz="1800"/>
              <a:t> A</a:t>
            </a:r>
            <a:r>
              <a:rPr lang="en-GB" sz="1800" baseline="-25000"/>
              <a:t>2</a:t>
            </a:r>
            <a:r>
              <a:rPr lang="en-GB" sz="1800"/>
              <a:t> = A</a:t>
            </a:r>
            <a:r>
              <a:rPr lang="en-GB" sz="1800" baseline="-25000"/>
              <a:t>1</a:t>
            </a:r>
            <a:r>
              <a:rPr lang="en-GB" sz="1800"/>
              <a:t>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∩</a:t>
            </a:r>
            <a:r>
              <a:rPr lang="en-GB" sz="1800"/>
              <a:t> A</a:t>
            </a:r>
            <a:r>
              <a:rPr lang="en-GB" sz="1800" baseline="-25000"/>
              <a:t>2</a:t>
            </a:r>
            <a:r>
              <a:rPr lang="en-GB" sz="1800"/>
              <a:t> </a:t>
            </a:r>
            <a:r>
              <a:rPr lang="en-US" sz="1800">
                <a:cs typeface="Arial" charset="0"/>
              </a:rPr>
              <a:t>= …= </a:t>
            </a:r>
            <a:r>
              <a:rPr lang="en-GB" sz="1800"/>
              <a:t>A</a:t>
            </a:r>
            <a:r>
              <a:rPr lang="en-GB" sz="1800" baseline="-25000"/>
              <a:t>4</a:t>
            </a:r>
            <a:r>
              <a:rPr lang="en-GB" sz="1800"/>
              <a:t>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∩</a:t>
            </a:r>
            <a:r>
              <a:rPr lang="en-GB" sz="1800"/>
              <a:t> A</a:t>
            </a:r>
            <a:r>
              <a:rPr lang="en-GB" sz="1800" baseline="-25000"/>
              <a:t>5</a:t>
            </a:r>
            <a:r>
              <a:rPr lang="en-GB" sz="1800"/>
              <a:t> = </a:t>
            </a:r>
            <a:r>
              <a:rPr lang="en-US" sz="1800">
                <a:solidFill>
                  <a:srgbClr val="5658FC"/>
                </a:solidFill>
                <a:latin typeface="Calibri" charset="0"/>
                <a:sym typeface="Symbol" charset="0"/>
              </a:rPr>
              <a:t></a:t>
            </a:r>
            <a:endParaRPr lang="en-GB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A9AE7-F494-3B45-AE8E-0BE60276CD01}"/>
              </a:ext>
            </a:extLst>
          </p:cNvPr>
          <p:cNvSpPr txBox="1"/>
          <p:nvPr/>
        </p:nvSpPr>
        <p:spPr>
          <a:xfrm>
            <a:off x="2169846" y="5053953"/>
            <a:ext cx="4036041" cy="369332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800"/>
              <a:t>{A</a:t>
            </a:r>
            <a:r>
              <a:rPr lang="en-GB" sz="1800" baseline="-25000"/>
              <a:t>1</a:t>
            </a:r>
            <a:r>
              <a:rPr lang="en-GB" sz="1800"/>
              <a:t>,  A</a:t>
            </a:r>
            <a:r>
              <a:rPr lang="en-GB" sz="1800" baseline="-25000"/>
              <a:t>2</a:t>
            </a:r>
            <a:r>
              <a:rPr lang="en-GB" sz="1800"/>
              <a:t>,  A</a:t>
            </a:r>
            <a:r>
              <a:rPr lang="en-GB" sz="1800" baseline="-25000"/>
              <a:t>3</a:t>
            </a:r>
            <a:r>
              <a:rPr lang="en-GB" sz="1800"/>
              <a:t>,  A</a:t>
            </a:r>
            <a:r>
              <a:rPr lang="en-GB" sz="1800" baseline="-25000"/>
              <a:t>4</a:t>
            </a:r>
            <a:r>
              <a:rPr lang="en-GB" sz="1800"/>
              <a:t>,  A</a:t>
            </a:r>
            <a:r>
              <a:rPr lang="en-GB" sz="1800" baseline="-25000"/>
              <a:t>5</a:t>
            </a:r>
            <a:r>
              <a:rPr lang="en-GB" sz="1800"/>
              <a:t> } is a partition on A</a:t>
            </a:r>
          </a:p>
        </p:txBody>
      </p:sp>
    </p:spTree>
    <p:extLst>
      <p:ext uri="{BB962C8B-B14F-4D97-AF65-F5344CB8AC3E}">
        <p14:creationId xmlns:p14="http://schemas.microsoft.com/office/powerpoint/2010/main" val="16277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8A82-ED0C-374D-B2BF-3B04366C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Exercise: 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0E9D4-92F8-4841-BE09-2490714D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397" y="1701956"/>
            <a:ext cx="5829300" cy="1659262"/>
          </a:xfrm>
        </p:spPr>
        <p:txBody>
          <a:bodyPr/>
          <a:lstStyle/>
          <a:p>
            <a:pPr marL="0" indent="0">
              <a:buNone/>
            </a:pPr>
            <a:r>
              <a:rPr lang="en-GB" sz="1800"/>
              <a:t>Given a set S = {1,2,3,4,5}, which one of the following is a partition of S?</a:t>
            </a:r>
          </a:p>
          <a:p>
            <a:pPr lvl="1"/>
            <a:r>
              <a:rPr lang="en-GB" sz="1500"/>
              <a:t>{{1,2}, {3,4}, {5}}</a:t>
            </a:r>
          </a:p>
          <a:p>
            <a:pPr lvl="1"/>
            <a:r>
              <a:rPr lang="en-GB" sz="1500"/>
              <a:t>{{1,2}, {3,4}, {4,5}}</a:t>
            </a:r>
          </a:p>
          <a:p>
            <a:pPr lvl="1"/>
            <a:r>
              <a:rPr lang="en-GB" sz="1500"/>
              <a:t>{{1,2}, {3}, {4}}</a:t>
            </a:r>
          </a:p>
          <a:p>
            <a:endParaRPr lang="en-GB" sz="2100"/>
          </a:p>
          <a:p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6499778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8A82-ED0C-374D-B2BF-3B04366C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0E9D4-92F8-4841-BE09-2490714D19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19714" y="1501233"/>
            <a:ext cx="5829300" cy="11714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100"/>
              <a:t>{{1,2}, {3,4}, {5}} is a partition of S as</a:t>
            </a:r>
            <a:endParaRPr lang="en-GB" sz="1800"/>
          </a:p>
          <a:p>
            <a:pPr lvl="1"/>
            <a:r>
              <a:rPr lang="en-GB" sz="1800"/>
              <a:t>{1,2}</a:t>
            </a:r>
            <a:r>
              <a:rPr lang="en-GB" sz="1800">
                <a:solidFill>
                  <a:srgbClr val="FF0000"/>
                </a:solidFill>
              </a:rPr>
              <a:t> U</a:t>
            </a:r>
            <a:r>
              <a:rPr lang="en-GB" sz="1800"/>
              <a:t> {3,4} </a:t>
            </a:r>
            <a:r>
              <a:rPr lang="en-GB" sz="1800">
                <a:solidFill>
                  <a:srgbClr val="FF0000"/>
                </a:solidFill>
              </a:rPr>
              <a:t>U</a:t>
            </a:r>
            <a:r>
              <a:rPr lang="en-GB" sz="1800"/>
              <a:t> {5}  = {1, 2, 3, 4, 5}= S</a:t>
            </a:r>
          </a:p>
          <a:p>
            <a:pPr lvl="1"/>
            <a:r>
              <a:rPr lang="en-GB" sz="1800"/>
              <a:t> {1,2}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∩</a:t>
            </a:r>
            <a:r>
              <a:rPr lang="en-GB" sz="1800"/>
              <a:t>{3,4} ={1,2} 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∩ </a:t>
            </a:r>
            <a:r>
              <a:rPr lang="en-GB" sz="1800"/>
              <a:t>{5} ={3,4} </a:t>
            </a:r>
            <a:r>
              <a:rPr lang="en-US" sz="1800">
                <a:solidFill>
                  <a:srgbClr val="FF0000"/>
                </a:solidFill>
                <a:cs typeface="Arial" charset="0"/>
              </a:rPr>
              <a:t>∩</a:t>
            </a:r>
            <a:r>
              <a:rPr lang="en-GB" sz="1800"/>
              <a:t> {5}= </a:t>
            </a:r>
            <a:r>
              <a:rPr lang="en-US" sz="1800">
                <a:solidFill>
                  <a:srgbClr val="5658FC"/>
                </a:solidFill>
                <a:latin typeface="Calibri" charset="0"/>
                <a:sym typeface="Symbol" charset="0"/>
              </a:rPr>
              <a:t></a:t>
            </a:r>
            <a:endParaRPr lang="en-GB" sz="1800"/>
          </a:p>
          <a:p>
            <a:pPr marL="0" indent="0">
              <a:buNone/>
            </a:pPr>
            <a:endParaRPr lang="en-GB" sz="2100"/>
          </a:p>
          <a:p>
            <a:endParaRPr lang="en-GB" sz="210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CA68370-C08F-6947-8AC3-E211FD415EA1}"/>
              </a:ext>
            </a:extLst>
          </p:cNvPr>
          <p:cNvSpPr txBox="1">
            <a:spLocks/>
          </p:cNvSpPr>
          <p:nvPr/>
        </p:nvSpPr>
        <p:spPr bwMode="auto">
          <a:xfrm>
            <a:off x="1651397" y="2824003"/>
            <a:ext cx="5732102" cy="955796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100" kern="0"/>
              <a:t>{{1,2}, {3,4}, {4,5}} is not a partition as  </a:t>
            </a:r>
          </a:p>
          <a:p>
            <a:pPr lvl="1"/>
            <a:r>
              <a:rPr lang="en-GB" sz="1800" kern="0"/>
              <a:t> {3,4} </a:t>
            </a:r>
            <a:r>
              <a:rPr lang="en-US" sz="1800" kern="0">
                <a:solidFill>
                  <a:srgbClr val="FF0000"/>
                </a:solidFill>
                <a:cs typeface="Arial" charset="0"/>
              </a:rPr>
              <a:t>∩ </a:t>
            </a:r>
            <a:r>
              <a:rPr lang="en-GB" sz="1800" kern="0"/>
              <a:t>{4,5} = {4} </a:t>
            </a:r>
            <a:r>
              <a:rPr lang="en-GB" sz="1800" kern="0">
                <a:solidFill>
                  <a:srgbClr val="FF0000"/>
                </a:solidFill>
              </a:rPr>
              <a:t>≠</a:t>
            </a:r>
            <a:r>
              <a:rPr lang="en-GB" sz="1800" kern="0"/>
              <a:t> </a:t>
            </a:r>
            <a:r>
              <a:rPr lang="en-US" sz="1800" kern="0">
                <a:solidFill>
                  <a:srgbClr val="5658FC"/>
                </a:solidFill>
                <a:latin typeface="Calibri" charset="0"/>
                <a:sym typeface="Symbol" charset="0"/>
              </a:rPr>
              <a:t></a:t>
            </a:r>
            <a:endParaRPr lang="en-GB" sz="1800" kern="0"/>
          </a:p>
          <a:p>
            <a:endParaRPr lang="en-GB" sz="2100" kern="0"/>
          </a:p>
          <a:p>
            <a:endParaRPr lang="en-GB" sz="2100" kern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F6401F2-286A-124B-BF5D-ABAB019C068B}"/>
              </a:ext>
            </a:extLst>
          </p:cNvPr>
          <p:cNvSpPr txBox="1">
            <a:spLocks/>
          </p:cNvSpPr>
          <p:nvPr/>
        </p:nvSpPr>
        <p:spPr bwMode="auto">
          <a:xfrm>
            <a:off x="1657349" y="4244205"/>
            <a:ext cx="5829300" cy="1107137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40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100" kern="0"/>
              <a:t>{{1,2}, {3}, {4}} is not a partition as </a:t>
            </a:r>
          </a:p>
          <a:p>
            <a:pPr lvl="1"/>
            <a:r>
              <a:rPr lang="en-GB" sz="1800" kern="0"/>
              <a:t> {1,2}</a:t>
            </a:r>
            <a:r>
              <a:rPr lang="en-GB" sz="1800" kern="0">
                <a:solidFill>
                  <a:srgbClr val="FF0000"/>
                </a:solidFill>
              </a:rPr>
              <a:t> U</a:t>
            </a:r>
            <a:r>
              <a:rPr lang="en-GB" sz="1800" kern="0"/>
              <a:t> {3} </a:t>
            </a:r>
            <a:r>
              <a:rPr lang="en-GB" sz="1800" kern="0">
                <a:solidFill>
                  <a:srgbClr val="FF0000"/>
                </a:solidFill>
              </a:rPr>
              <a:t>U </a:t>
            </a:r>
            <a:r>
              <a:rPr lang="en-GB" sz="1800" kern="0"/>
              <a:t>{4}={1,2,3,4} </a:t>
            </a:r>
            <a:r>
              <a:rPr lang="en-GB" sz="1800" kern="0">
                <a:solidFill>
                  <a:srgbClr val="FF0000"/>
                </a:solidFill>
              </a:rPr>
              <a:t>≠ </a:t>
            </a:r>
            <a:r>
              <a:rPr lang="en-GB" sz="1800" kern="0"/>
              <a:t>S</a:t>
            </a:r>
          </a:p>
          <a:p>
            <a:pPr lvl="1"/>
            <a:endParaRPr lang="en-GB" sz="1800" kern="0"/>
          </a:p>
          <a:p>
            <a:endParaRPr lang="en-GB" sz="2100" kern="0"/>
          </a:p>
          <a:p>
            <a:endParaRPr lang="en-GB" sz="2100" kern="0"/>
          </a:p>
        </p:txBody>
      </p:sp>
    </p:spTree>
    <p:extLst>
      <p:ext uri="{BB962C8B-B14F-4D97-AF65-F5344CB8AC3E}">
        <p14:creationId xmlns:p14="http://schemas.microsoft.com/office/powerpoint/2010/main" val="20794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69E-FF96-844C-86BB-44207D7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49422-47CC-CE43-8211-CC3E246CEC07}"/>
              </a:ext>
            </a:extLst>
          </p:cNvPr>
          <p:cNvSpPr txBox="1"/>
          <p:nvPr/>
        </p:nvSpPr>
        <p:spPr>
          <a:xfrm>
            <a:off x="1317170" y="2466251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Given two sets A and B, show that   (A</a:t>
            </a:r>
            <a:r>
              <a:rPr lang="en-GB" dirty="0">
                <a:solidFill>
                  <a:srgbClr val="FF0000"/>
                </a:solidFill>
              </a:rPr>
              <a:t>U</a:t>
            </a:r>
            <a:r>
              <a:rPr lang="en-GB" dirty="0"/>
              <a:t>B) </a:t>
            </a:r>
            <a:r>
              <a:rPr lang="en-GB" dirty="0">
                <a:solidFill>
                  <a:srgbClr val="FF0000"/>
                </a:solidFill>
              </a:rPr>
              <a:t>− </a:t>
            </a:r>
            <a:r>
              <a:rPr lang="en-GB" dirty="0"/>
              <a:t>B=A </a:t>
            </a:r>
            <a:r>
              <a:rPr lang="en-GB" dirty="0">
                <a:solidFill>
                  <a:srgbClr val="FF0000"/>
                </a:solidFill>
              </a:rPr>
              <a:t>− </a:t>
            </a:r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89256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69E-FF96-844C-86BB-44207D7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49422-47CC-CE43-8211-CC3E246CEC07}"/>
                  </a:ext>
                </a:extLst>
              </p:cNvPr>
              <p:cNvSpPr txBox="1"/>
              <p:nvPr/>
            </p:nvSpPr>
            <p:spPr>
              <a:xfrm>
                <a:off x="457199" y="909594"/>
                <a:ext cx="8001000" cy="2688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(A</a:t>
                </a:r>
                <a:r>
                  <a:rPr lang="en-GB" dirty="0">
                    <a:solidFill>
                      <a:srgbClr val="FF0000"/>
                    </a:solidFill>
                  </a:rPr>
                  <a:t>U</a:t>
                </a:r>
                <a:r>
                  <a:rPr lang="en-GB" dirty="0"/>
                  <a:t>B)−B=A−B = (A</a:t>
                </a:r>
                <a:r>
                  <a:rPr lang="en-GB" dirty="0">
                    <a:solidFill>
                      <a:srgbClr val="FF0000"/>
                    </a:solidFill>
                  </a:rPr>
                  <a:t>U</a:t>
                </a:r>
                <a:r>
                  <a:rPr lang="en-GB" dirty="0"/>
                  <a:t>B)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cs typeface="Arial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Arial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(set identity)</a:t>
                </a:r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>
                    <a:ea typeface="Cambria Math" panose="02040503050406030204" pitchFamily="18" charset="0"/>
                  </a:rPr>
                  <a:t>			</a:t>
                </a:r>
                <a:r>
                  <a:rPr lang="en-GB" dirty="0"/>
                  <a:t> = (A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cs typeface="Arial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/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U</m:t>
                    </m:r>
                    <m:r>
                      <a:rPr lang="en-GB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m:rPr>
                        <m:nor/>
                      </m:rPr>
                      <a:rPr lang="en-GB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B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cs typeface="Arial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Arial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>
                    <a:ea typeface="Cambria Math" panose="02040503050406030204" pitchFamily="18" charset="0"/>
                    <a:cs typeface="Arial" charset="0"/>
                  </a:rPr>
                  <a:t>) (distributivity)</a:t>
                </a:r>
              </a:p>
              <a:p>
                <a:r>
                  <a:rPr lang="en-GB" dirty="0"/>
                  <a:t>			</a:t>
                </a:r>
                <a:r>
                  <a:rPr lang="en-GB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=</a:t>
                </a:r>
                <a:r>
                  <a:rPr lang="en-GB" dirty="0"/>
                  <a:t> (A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cs typeface="Arial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𝐵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:r>
                  <a:rPr lang="en-GB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:r>
                  <a:rPr lang="en-US" kern="0" dirty="0">
                    <a:solidFill>
                      <a:srgbClr val="5658FC"/>
                    </a:solidFill>
                    <a:latin typeface="Calibri" charset="0"/>
                    <a:sym typeface="Symbol" charset="0"/>
                  </a:rPr>
                  <a:t></a:t>
                </a:r>
              </a:p>
              <a:p>
                <a:r>
                  <a:rPr lang="en-US" kern="0" dirty="0">
                    <a:solidFill>
                      <a:srgbClr val="5658FC"/>
                    </a:solidFill>
                    <a:latin typeface="Calibri" charset="0"/>
                    <a:ea typeface="Cambria Math" panose="02040503050406030204" pitchFamily="18" charset="0"/>
                    <a:sym typeface="Symbol" charset="0"/>
                  </a:rPr>
                  <a:t>			</a:t>
                </a:r>
                <a:r>
                  <a:rPr lang="en-GB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=</a:t>
                </a:r>
                <a:r>
                  <a:rPr lang="en-GB" dirty="0"/>
                  <a:t> (A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cs typeface="Arial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𝐵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			 = A−B</a:t>
                </a:r>
              </a:p>
              <a:p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49422-47CC-CE43-8211-CC3E246CE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909594"/>
                <a:ext cx="8001000" cy="2688044"/>
              </a:xfrm>
              <a:prstGeom prst="rect">
                <a:avLst/>
              </a:prstGeom>
              <a:blipFill>
                <a:blip r:embed="rId2"/>
                <a:stretch>
                  <a:fillRect l="-1143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0CAA63F-3590-2945-A273-96F9CA681E1F}"/>
              </a:ext>
            </a:extLst>
          </p:cNvPr>
          <p:cNvSpPr txBox="1"/>
          <p:nvPr/>
        </p:nvSpPr>
        <p:spPr>
          <a:xfrm>
            <a:off x="513853" y="3319383"/>
            <a:ext cx="673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This can be also be shown using a membership table: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BAD234-84BD-5C4D-9CFD-4F88E2CBBD72}"/>
              </a:ext>
            </a:extLst>
          </p:cNvPr>
          <p:cNvGraphicFramePr>
            <a:graphicFrameLocks noGrp="1"/>
          </p:cNvGraphicFramePr>
          <p:nvPr/>
        </p:nvGraphicFramePr>
        <p:xfrm>
          <a:off x="1266825" y="3989906"/>
          <a:ext cx="609600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47819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968520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21420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33681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632683"/>
                    </a:ext>
                  </a:extLst>
                </a:gridCol>
              </a:tblGrid>
              <a:tr h="118613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5658FC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5658FC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5658FC"/>
                          </a:solidFill>
                        </a:rPr>
                        <a:t>A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GB">
                          <a:solidFill>
                            <a:srgbClr val="5658FC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5658FC"/>
                          </a:solidFill>
                        </a:rPr>
                        <a:t>(A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GB">
                          <a:solidFill>
                            <a:srgbClr val="5658FC"/>
                          </a:solidFill>
                        </a:rPr>
                        <a:t>B)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−</a:t>
                      </a:r>
                      <a:r>
                        <a:rPr lang="en-GB">
                          <a:solidFill>
                            <a:srgbClr val="5658FC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5658FC"/>
                          </a:solidFill>
                        </a:rPr>
                        <a:t>A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−</a:t>
                      </a:r>
                      <a:r>
                        <a:rPr lang="en-GB">
                          <a:solidFill>
                            <a:srgbClr val="5658FC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7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91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9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153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0013E7-A524-2A40-ACF9-B455B5E2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C75D-39E0-C14D-A6CA-B34DEFC6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126275"/>
            <a:ext cx="6525826" cy="3050309"/>
          </a:xfrm>
        </p:spPr>
        <p:txBody>
          <a:bodyPr/>
          <a:lstStyle/>
          <a:p>
            <a:r>
              <a:rPr lang="en-GB" sz="1600" dirty="0"/>
              <a:t>Definition of set and set notions </a:t>
            </a:r>
            <a:endParaRPr lang="en-US" dirty="0"/>
          </a:p>
          <a:p>
            <a:pPr>
              <a:buFont typeface="Arial"/>
              <a:buChar char="–"/>
            </a:pPr>
            <a:r>
              <a:rPr lang="en-GB" sz="1600" dirty="0">
                <a:ea typeface="+mn-lt"/>
                <a:cs typeface="+mn-lt"/>
              </a:rPr>
              <a:t>Set representation</a:t>
            </a:r>
          </a:p>
          <a:p>
            <a:pPr>
              <a:buFont typeface="Arial"/>
              <a:buChar char="–"/>
            </a:pPr>
            <a:r>
              <a:rPr lang="en-US" sz="1800" dirty="0"/>
              <a:t>Powerset of a set</a:t>
            </a:r>
          </a:p>
          <a:p>
            <a:pPr>
              <a:buFont typeface="Arial"/>
              <a:buChar char="–"/>
            </a:pPr>
            <a:r>
              <a:rPr lang="en-US" sz="1800" dirty="0">
                <a:ea typeface="+mn-lt"/>
                <a:cs typeface="+mn-lt"/>
              </a:rPr>
              <a:t>Set operations</a:t>
            </a:r>
          </a:p>
          <a:p>
            <a:pPr>
              <a:buFont typeface="Arial"/>
              <a:buChar char="–"/>
            </a:pPr>
            <a:r>
              <a:rPr lang="en-US" sz="1800" dirty="0">
                <a:ea typeface="+mn-lt"/>
                <a:cs typeface="+mn-lt"/>
              </a:rPr>
              <a:t>Venn diagram</a:t>
            </a:r>
          </a:p>
          <a:p>
            <a:pPr>
              <a:buFont typeface="Arial"/>
              <a:buChar char="–"/>
            </a:pPr>
            <a:r>
              <a:rPr lang="en-US" sz="1800" dirty="0">
                <a:ea typeface="+mn-lt"/>
                <a:cs typeface="+mn-lt"/>
              </a:rPr>
              <a:t>Partition</a:t>
            </a:r>
            <a:endParaRPr lang="en-GB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7402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Subset of a set (</a:t>
            </a:r>
            <a:r>
              <a:rPr lang="en-US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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1099457" y="1136425"/>
            <a:ext cx="7772400" cy="1530576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latin typeface="Calibri" charset="0"/>
                <a:ea typeface="ＭＳ Ｐゴシック" charset="0"/>
                <a:cs typeface="ＭＳ Ｐゴシック" charset="0"/>
              </a:rPr>
              <a:t>Definition</a:t>
            </a: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5658FC"/>
                </a:solidFill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is said to be a </a:t>
            </a:r>
            <a:r>
              <a:rPr lang="en-US" sz="2000" b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subset 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2000">
                <a:solidFill>
                  <a:srgbClr val="5658FC"/>
                </a:solidFill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if and only if every element of </a:t>
            </a:r>
            <a:r>
              <a:rPr lang="en-US" sz="2000">
                <a:solidFill>
                  <a:srgbClr val="5658FC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A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is also an element of </a:t>
            </a:r>
            <a:r>
              <a:rPr lang="en-US" sz="2000">
                <a:solidFill>
                  <a:srgbClr val="5658FC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B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. In this case we write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5658FC"/>
                </a:solidFill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 </a:t>
            </a:r>
            <a:r>
              <a:rPr lang="en-US" sz="2000">
                <a:solidFill>
                  <a:srgbClr val="5658FC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B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3D817-320F-7248-B52F-883D807D5568}"/>
              </a:ext>
            </a:extLst>
          </p:cNvPr>
          <p:cNvSpPr txBox="1"/>
          <p:nvPr/>
        </p:nvSpPr>
        <p:spPr>
          <a:xfrm>
            <a:off x="2122716" y="3032707"/>
            <a:ext cx="4323043" cy="461665"/>
          </a:xfrm>
          <a:prstGeom prst="rect">
            <a:avLst/>
          </a:prstGeom>
          <a:noFill/>
          <a:ln>
            <a:solidFill>
              <a:srgbClr val="5658FC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alibri" charset="0"/>
                <a:sym typeface="Symbol" charset="0"/>
              </a:rPr>
              <a:t>That is, we have the equivalence: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8288E9-21CF-6A44-8F49-0516D7B336F1}"/>
              </a:ext>
            </a:extLst>
          </p:cNvPr>
          <p:cNvSpPr/>
          <p:nvPr/>
        </p:nvSpPr>
        <p:spPr>
          <a:xfrm>
            <a:off x="1917300" y="4080694"/>
            <a:ext cx="5980996" cy="461665"/>
          </a:xfrm>
          <a:prstGeom prst="rect">
            <a:avLst/>
          </a:prstGeom>
          <a:ln>
            <a:solidFill>
              <a:srgbClr val="5658FC"/>
            </a:solidFill>
          </a:ln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>
                <a:solidFill>
                  <a:srgbClr val="5658FC"/>
                </a:solidFill>
                <a:latin typeface="Calibri" charset="0"/>
                <a:sym typeface="Symbol" charset="0"/>
              </a:rPr>
              <a:t>A</a:t>
            </a:r>
            <a:r>
              <a:rPr lang="en-US">
                <a:latin typeface="Calibri" charset="0"/>
                <a:sym typeface="Symbol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 </a:t>
            </a:r>
            <a:r>
              <a:rPr lang="en-US">
                <a:solidFill>
                  <a:srgbClr val="5658FC"/>
                </a:solidFill>
                <a:latin typeface="Calibri" charset="0"/>
                <a:sym typeface="Symbol" charset="0"/>
              </a:rPr>
              <a:t>B</a:t>
            </a:r>
            <a:r>
              <a:rPr lang="en-US">
                <a:latin typeface="Calibri" charset="0"/>
                <a:sym typeface="Symbol" charset="0"/>
              </a:rPr>
              <a:t>   if </a:t>
            </a:r>
            <a:r>
              <a:rPr lang="en-US">
                <a:solidFill>
                  <a:srgbClr val="5658FC"/>
                </a:solidFill>
                <a:latin typeface="Calibri" charset="0"/>
                <a:sym typeface="Symbol" charset="0"/>
              </a:rPr>
              <a:t>x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  </a:t>
            </a:r>
            <a:r>
              <a:rPr lang="en-US">
                <a:solidFill>
                  <a:srgbClr val="5658FC"/>
                </a:solidFill>
                <a:latin typeface="Calibri" charset="0"/>
                <a:sym typeface="Symbol" charset="0"/>
              </a:rPr>
              <a:t>A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  </a:t>
            </a:r>
            <a:r>
              <a:rPr lang="en-US">
                <a:latin typeface="Calibri" charset="0"/>
                <a:sym typeface="Symbol" charset="0"/>
              </a:rPr>
              <a:t>then </a:t>
            </a:r>
            <a:r>
              <a:rPr lang="en-US">
                <a:solidFill>
                  <a:srgbClr val="5658FC"/>
                </a:solidFill>
                <a:latin typeface="Calibri" charset="0"/>
                <a:sym typeface="Symbol" charset="0"/>
              </a:rPr>
              <a:t>x </a:t>
            </a:r>
            <a:r>
              <a:rPr lang="en-US">
                <a:solidFill>
                  <a:srgbClr val="FF0000"/>
                </a:solidFill>
                <a:latin typeface="Calibri" charset="0"/>
                <a:sym typeface="Symbol" charset="0"/>
              </a:rPr>
              <a:t> </a:t>
            </a:r>
            <a:r>
              <a:rPr lang="en-US">
                <a:solidFill>
                  <a:srgbClr val="5658FC"/>
                </a:solidFill>
                <a:latin typeface="Calibri" charset="0"/>
                <a:sym typeface="Symbol" charset="0"/>
              </a:rPr>
              <a:t>B (for all x)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932</TotalTime>
  <Words>5299</Words>
  <Application>Microsoft Macintosh PowerPoint</Application>
  <PresentationFormat>On-screen Show (4:3)</PresentationFormat>
  <Paragraphs>1162</Paragraphs>
  <Slides>89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Arial</vt:lpstr>
      <vt:lpstr>Calibri</vt:lpstr>
      <vt:lpstr>Cambria Math</vt:lpstr>
      <vt:lpstr>Courier New</vt:lpstr>
      <vt:lpstr>Georgia</vt:lpstr>
      <vt:lpstr>STIXGeneral-Italic</vt:lpstr>
      <vt:lpstr>Symbol</vt:lpstr>
      <vt:lpstr>Times</vt:lpstr>
      <vt:lpstr>Times New Roman</vt:lpstr>
      <vt:lpstr>Default Theme</vt:lpstr>
      <vt:lpstr>Worksheet</vt:lpstr>
      <vt:lpstr>Discrete Mathematics </vt:lpstr>
      <vt:lpstr>Introduction</vt:lpstr>
      <vt:lpstr>Outlines</vt:lpstr>
      <vt:lpstr>Definition of a set</vt:lpstr>
      <vt:lpstr>Set notation</vt:lpstr>
      <vt:lpstr>Definition of a set (cont’d)</vt:lpstr>
      <vt:lpstr>Element of a set. ()</vt:lpstr>
      <vt:lpstr>Cardinality of a set (Card)</vt:lpstr>
      <vt:lpstr>Subset of a set ()</vt:lpstr>
      <vt:lpstr>Example ()</vt:lpstr>
      <vt:lpstr>Empty set is a subset of any set (  S)</vt:lpstr>
      <vt:lpstr>Any set is a subset of itself (S  S)</vt:lpstr>
      <vt:lpstr>Special sets: N, Z, Q, R</vt:lpstr>
      <vt:lpstr>Set representation: </vt:lpstr>
      <vt:lpstr>Listing method</vt:lpstr>
      <vt:lpstr>Listing method</vt:lpstr>
      <vt:lpstr>Set builder notation</vt:lpstr>
      <vt:lpstr>Set builder </vt:lpstr>
      <vt:lpstr>Set builder (notation)</vt:lpstr>
      <vt:lpstr>Set builder notation</vt:lpstr>
      <vt:lpstr>Exercise </vt:lpstr>
      <vt:lpstr>Exercise </vt:lpstr>
      <vt:lpstr>Summary</vt:lpstr>
      <vt:lpstr>Powerset of a set</vt:lpstr>
      <vt:lpstr>Powerset of a set</vt:lpstr>
      <vt:lpstr>Example</vt:lpstr>
      <vt:lpstr>Exercise 1 </vt:lpstr>
      <vt:lpstr>Cardinality of a powerset</vt:lpstr>
      <vt:lpstr>Exercise 3</vt:lpstr>
      <vt:lpstr>Exercise</vt:lpstr>
      <vt:lpstr>Set operations</vt:lpstr>
      <vt:lpstr>Union (A U B)</vt:lpstr>
      <vt:lpstr>Example: </vt:lpstr>
      <vt:lpstr>Membership table (A U B )</vt:lpstr>
      <vt:lpstr>Intersection (A ∩ B ) </vt:lpstr>
      <vt:lpstr>Example</vt:lpstr>
      <vt:lpstr>Membership table (A ∩ B )</vt:lpstr>
      <vt:lpstr>Set difference (A−B )</vt:lpstr>
      <vt:lpstr>Example</vt:lpstr>
      <vt:lpstr>Membership table (A−B )</vt:lpstr>
      <vt:lpstr>Symmetric difference (A  B )</vt:lpstr>
      <vt:lpstr>Example:</vt:lpstr>
      <vt:lpstr>Membership table (A  B )</vt:lpstr>
      <vt:lpstr>Examples: </vt:lpstr>
      <vt:lpstr>Membership table (A  B )</vt:lpstr>
      <vt:lpstr>Summary</vt:lpstr>
      <vt:lpstr>Exercise</vt:lpstr>
      <vt:lpstr>Venn diagrams</vt:lpstr>
      <vt:lpstr>Universal set </vt:lpstr>
      <vt:lpstr>Venn diagrams</vt:lpstr>
      <vt:lpstr>Venn diagram    A  U  </vt:lpstr>
      <vt:lpstr>Complement of a set </vt:lpstr>
      <vt:lpstr>Example</vt:lpstr>
      <vt:lpstr>Complement of a set A</vt:lpstr>
      <vt:lpstr>Venn diagram for Ā  </vt:lpstr>
      <vt:lpstr>Venn diagram for  A U B </vt:lpstr>
      <vt:lpstr>Venn diagram for  A ∩ B  </vt:lpstr>
      <vt:lpstr>Venn diagram  for A−B </vt:lpstr>
      <vt:lpstr>Venn diagram for A  B  </vt:lpstr>
      <vt:lpstr>Example:</vt:lpstr>
      <vt:lpstr>Show that A  B = AUB−(A ∩ B)  </vt:lpstr>
      <vt:lpstr>De Morgan’s law</vt:lpstr>
      <vt:lpstr>De Morgan’s law</vt:lpstr>
      <vt:lpstr>PowerPoint Presentation</vt:lpstr>
      <vt:lpstr>("A U B " ) ̅ = A ̅ "∩" B ̅ Proof using membership table  </vt:lpstr>
      <vt:lpstr>("A ∩ B " ) ̅ = A ̅ U B ̅ Proof using membership table </vt:lpstr>
      <vt:lpstr>PowerPoint Presentation</vt:lpstr>
      <vt:lpstr>PowerPoint Presentation</vt:lpstr>
      <vt:lpstr>PowerPoint Presentation</vt:lpstr>
      <vt:lpstr>Example: </vt:lpstr>
      <vt:lpstr>Exercise </vt:lpstr>
      <vt:lpstr>Solution</vt:lpstr>
      <vt:lpstr>Set identities:</vt:lpstr>
      <vt:lpstr>Commutativity </vt:lpstr>
      <vt:lpstr>Associativity</vt:lpstr>
      <vt:lpstr>Distributivity</vt:lpstr>
      <vt:lpstr>Proof by membership tables 1</vt:lpstr>
      <vt:lpstr>Proof by membership tables 2</vt:lpstr>
      <vt:lpstr>Set identity:  A-B= A "∩" B ̅  </vt:lpstr>
      <vt:lpstr>Exercise</vt:lpstr>
      <vt:lpstr>Partition of set</vt:lpstr>
      <vt:lpstr>Dis-joint sets</vt:lpstr>
      <vt:lpstr>Partition</vt:lpstr>
      <vt:lpstr>Example: </vt:lpstr>
      <vt:lpstr>Exercise:     </vt:lpstr>
      <vt:lpstr>Solution    </vt:lpstr>
      <vt:lpstr>Exercise</vt:lpstr>
      <vt:lpstr>Solution: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Lahcen Ouarbya</dc:creator>
  <cp:lastModifiedBy>Lahcen Ouarbya</cp:lastModifiedBy>
  <cp:revision>5</cp:revision>
  <cp:lastPrinted>2018-12-04T10:08:10Z</cp:lastPrinted>
  <dcterms:created xsi:type="dcterms:W3CDTF">2018-10-23T10:28:07Z</dcterms:created>
  <dcterms:modified xsi:type="dcterms:W3CDTF">2022-10-28T13:41:00Z</dcterms:modified>
</cp:coreProperties>
</file>