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D83F-FA77-4742-B971-E31EAC7F1508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AB9-E3A3-4000-A4EF-1944BC1C0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26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5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94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5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09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0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3DAB9-E3A3-4000-A4EF-1944BC1C07C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0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smtClean="0">
                <a:latin typeface="Times New Roman" pitchFamily="18" charset="0"/>
              </a:rPr>
              <a:t>Integrated Circuit </a:t>
            </a: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smtClean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16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6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2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fld id="{FA86A760-7BE0-4C54-9698-2333DDDB45A3}" type="datetimeFigureOut">
              <a:rPr lang="zh-TW" altLang="en-US" smtClean="0"/>
              <a:t>2015/9/22</a:t>
            </a:fld>
            <a:endParaRPr lang="zh-TW" altLang="en-US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E5C8F1B-910D-4A11-B9BD-2B6C9BED24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8191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561" y="1543050"/>
            <a:ext cx="10163908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HDL</a:t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art II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4237" y="4904730"/>
            <a:ext cx="87376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</a:t>
            </a:r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殷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-1091120" y="-174152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Data Flow Description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373563" y="965779"/>
            <a:ext cx="836295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2954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1717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/>
              <a:t>     Data flow description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</a:pPr>
            <a:endParaRPr lang="en-US" altLang="zh-TW" sz="2800" dirty="0"/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module OR_AND_DATA_FLOW(IN, OUT);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input	[3:0]	IN;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output			OUT;</a:t>
            </a:r>
          </a:p>
          <a:p>
            <a:pPr lvl="1" eaLnBrk="1" hangingPunct="1">
              <a:buFontTx/>
              <a:buAutoNum type="arabicPeriod"/>
            </a:pPr>
            <a:endParaRPr lang="en-US" altLang="zh-TW" sz="2000" dirty="0"/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assign OUT = (IN[0] | IN[1]) &amp; (IN[2] | IN[3]);</a:t>
            </a:r>
          </a:p>
          <a:p>
            <a:pPr lvl="1" eaLnBrk="1" hangingPunct="1">
              <a:buFontTx/>
              <a:buAutoNum type="arabicPeriod"/>
            </a:pPr>
            <a:endParaRPr lang="en-US" altLang="zh-TW" sz="2000" dirty="0"/>
          </a:p>
          <a:p>
            <a:pPr lvl="1" eaLnBrk="1" hangingPunct="1">
              <a:buFontTx/>
              <a:buAutoNum type="arabicPeriod"/>
            </a:pPr>
            <a:r>
              <a:rPr lang="en-US" altLang="zh-TW" sz="2000" dirty="0" err="1"/>
              <a:t>endmodule</a:t>
            </a:r>
            <a:endParaRPr lang="en-US" altLang="zh-TW" sz="2000" dirty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16200000" flipH="1">
            <a:off x="2577380" y="3111069"/>
            <a:ext cx="1820862" cy="2957512"/>
          </a:xfrm>
          <a:prstGeom prst="wedgeRectCallout">
            <a:avLst>
              <a:gd name="adj1" fmla="val -55931"/>
              <a:gd name="adj2" fmla="val 7613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/>
          </p:nvPr>
        </p:nvGraphicFramePr>
        <p:xfrm>
          <a:off x="2128838" y="3825013"/>
          <a:ext cx="27940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1233830" imgH="553517" progId="Visio.Drawing.6">
                  <p:embed/>
                </p:oleObj>
              </mc:Choice>
              <mc:Fallback>
                <p:oleObj name="Visio" r:id="rId3" imgW="1233830" imgH="5535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825013"/>
                        <a:ext cx="27940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6164262" y="4534625"/>
            <a:ext cx="4598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rgbClr val="FF0000"/>
                </a:solidFill>
              </a:rPr>
              <a:t>What is the difference between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and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Verilog</a:t>
            </a:r>
            <a:r>
              <a:rPr lang="en-US" altLang="zh-TW" dirty="0">
                <a:solidFill>
                  <a:srgbClr val="FF0000"/>
                </a:solidFill>
              </a:rPr>
              <a:t> ?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5170553" y="5018955"/>
            <a:ext cx="575029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altLang="zh-TW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/>
              <a:t> : only one iteration (once) is implemented for assignment 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TW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Verilog</a:t>
            </a:r>
            <a:r>
              <a:rPr lang="en-US" altLang="zh-TW" dirty="0"/>
              <a:t> : hard-wired circuit for assignment</a:t>
            </a:r>
          </a:p>
          <a:p>
            <a:pPr eaLnBrk="1" hangingPunct="1">
              <a:lnSpc>
                <a:spcPct val="160000"/>
              </a:lnSpc>
              <a:defRPr/>
            </a:pPr>
            <a:endParaRPr lang="en-US" altLang="zh-TW" dirty="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069681" y="4474301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 dirty="0">
                <a:latin typeface="Tahoma" panose="020B0604030504040204" pitchFamily="34" charset="0"/>
                <a:ea typeface="新細明體" panose="02020500000000000000" pitchFamily="18" charset="-120"/>
              </a:rPr>
              <a:t>NOTE: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011364" y="2748687"/>
            <a:ext cx="229393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latin typeface="Tahoma" panose="020B0604030504040204" pitchFamily="34" charset="0"/>
                <a:ea typeface="新細明體" panose="02020500000000000000" pitchFamily="18" charset="-120"/>
              </a:rPr>
              <a:t>Synthesized  and</a:t>
            </a:r>
            <a:endParaRPr lang="en-US" altLang="zh-TW" sz="1800" b="1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latin typeface="Tahoma" panose="020B0604030504040204" pitchFamily="34" charset="0"/>
                <a:ea typeface="新細明體" panose="02020500000000000000" pitchFamily="18" charset="-120"/>
              </a:rPr>
              <a:t>optimized by tools</a:t>
            </a:r>
          </a:p>
        </p:txBody>
      </p:sp>
    </p:spTree>
    <p:extLst>
      <p:ext uri="{BB962C8B-B14F-4D97-AF65-F5344CB8AC3E}">
        <p14:creationId xmlns:p14="http://schemas.microsoft.com/office/powerpoint/2010/main" val="38198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88990" y="1228149"/>
            <a:ext cx="836295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219200" indent="-3048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38300" indent="-2667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95500" indent="-2667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/>
              <a:t>   Behavioral description #1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/>
              <a:t>module OR_AND_BEHAVIORAL(IN, OUT);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/>
              <a:t>input  [3:0] 	IN;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/>
              <a:t>output 	OUT;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 err="1"/>
              <a:t>reg</a:t>
            </a:r>
            <a:r>
              <a:rPr lang="en-US" altLang="zh-TW" sz="2000" dirty="0"/>
              <a:t>	OUT;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/>
              <a:t>always @(IN)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/>
              <a:t>begin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/>
              <a:t>   OUT = (IN[0] | IN[1]) &amp; (IN[2] | IN[3]);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000" dirty="0"/>
              <a:t>end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2000" dirty="0" err="1"/>
              <a:t>endmodule</a:t>
            </a:r>
            <a:endParaRPr lang="en-US" altLang="zh-TW" sz="20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7771" y="-161131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Behavioral (RTL) Description (1/2)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906191" y="2370970"/>
            <a:ext cx="3543300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/>
          </p:nvPr>
        </p:nvGraphicFramePr>
        <p:xfrm>
          <a:off x="6998266" y="2480508"/>
          <a:ext cx="347345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1233830" imgH="553517" progId="Visio.Drawing.6">
                  <p:embed/>
                </p:oleObj>
              </mc:Choice>
              <mc:Fallback>
                <p:oleObj name="Visio" r:id="rId3" imgW="1233830" imgH="5535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8266" y="2480508"/>
                        <a:ext cx="347345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5693520" y="4815034"/>
            <a:ext cx="631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sz="2400" b="1" dirty="0">
                <a:latin typeface="Arial" panose="020B0604020202020204" pitchFamily="34" charset="0"/>
              </a:rPr>
              <a:t>Activate </a:t>
            </a:r>
            <a:r>
              <a:rPr lang="en-US" altLang="zh-TW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OUT</a:t>
            </a:r>
            <a:r>
              <a:rPr lang="en-US" altLang="zh-TW" sz="2400" b="1" dirty="0">
                <a:latin typeface="Arial" panose="020B0604020202020204" pitchFamily="34" charset="0"/>
              </a:rPr>
              <a:t> while any voltage transition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TW" sz="2400" b="1" dirty="0">
                <a:latin typeface="Arial" panose="020B0604020202020204" pitchFamily="34" charset="0"/>
              </a:rPr>
              <a:t>(0   1 or 1   0) happens at signal </a:t>
            </a:r>
            <a:r>
              <a:rPr lang="en-US" altLang="zh-TW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082435" y="5706774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7138412" y="5706774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401" y="-157884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Behavioral (RTL) Description (2/2)</a:t>
            </a:r>
          </a:p>
        </p:txBody>
      </p:sp>
      <p:graphicFrame>
        <p:nvGraphicFramePr>
          <p:cNvPr id="526339" name="Group 3"/>
          <p:cNvGraphicFramePr>
            <a:graphicFrameLocks noGrp="1"/>
          </p:cNvGraphicFramePr>
          <p:nvPr>
            <p:extLst/>
          </p:nvPr>
        </p:nvGraphicFramePr>
        <p:xfrm>
          <a:off x="613444" y="1561958"/>
          <a:ext cx="2859087" cy="4297632"/>
        </p:xfrm>
        <a:graphic>
          <a:graphicData uri="http://schemas.openxmlformats.org/drawingml/2006/table">
            <a:tbl>
              <a:tblPr/>
              <a:tblGrid>
                <a:gridCol w="571500"/>
                <a:gridCol w="573087"/>
                <a:gridCol w="569913"/>
                <a:gridCol w="573087"/>
                <a:gridCol w="571500"/>
              </a:tblGrid>
              <a:tr h="304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IN[0]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IN[1]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IN[2]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IN[3]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OUT</a:t>
                      </a: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8" name="Text Box 34"/>
          <p:cNvSpPr txBox="1">
            <a:spLocks noChangeArrowheads="1"/>
          </p:cNvSpPr>
          <p:nvPr/>
        </p:nvSpPr>
        <p:spPr bwMode="auto">
          <a:xfrm>
            <a:off x="1142083" y="1121413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Truth Table</a:t>
            </a:r>
          </a:p>
        </p:txBody>
      </p:sp>
      <p:graphicFrame>
        <p:nvGraphicFramePr>
          <p:cNvPr id="17429" name="Object 35"/>
          <p:cNvGraphicFramePr>
            <a:graphicFrameLocks noChangeAspect="1"/>
          </p:cNvGraphicFramePr>
          <p:nvPr>
            <p:extLst/>
          </p:nvPr>
        </p:nvGraphicFramePr>
        <p:xfrm>
          <a:off x="3658301" y="2124178"/>
          <a:ext cx="2395104" cy="103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1233830" imgH="553517" progId="Visio.Drawing.6">
                  <p:embed/>
                </p:oleObj>
              </mc:Choice>
              <mc:Fallback>
                <p:oleObj name="Visio" r:id="rId3" imgW="1233830" imgH="5535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301" y="2124178"/>
                        <a:ext cx="2395104" cy="1039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36"/>
          <p:cNvSpPr txBox="1">
            <a:spLocks noChangeArrowheads="1"/>
          </p:cNvSpPr>
          <p:nvPr/>
        </p:nvSpPr>
        <p:spPr bwMode="auto">
          <a:xfrm>
            <a:off x="5965602" y="730149"/>
            <a:ext cx="5565775" cy="559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module </a:t>
            </a:r>
            <a:r>
              <a:rPr lang="en-US" altLang="zh-TW" sz="1800" dirty="0" err="1">
                <a:ea typeface="新細明體" panose="02020500000000000000" pitchFamily="18" charset="-120"/>
              </a:rPr>
              <a:t>or_and</a:t>
            </a:r>
            <a:r>
              <a:rPr lang="en-US" altLang="zh-TW" sz="1800" dirty="0">
                <a:ea typeface="新細明體" panose="02020500000000000000" pitchFamily="18" charset="-120"/>
              </a:rPr>
              <a:t>(IN, OUT);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input [3:0] IN;    output    OUT;  </a:t>
            </a:r>
            <a:r>
              <a:rPr lang="en-US" altLang="zh-TW" sz="1800" dirty="0" err="1">
                <a:ea typeface="新細明體" panose="02020500000000000000" pitchFamily="18" charset="-120"/>
              </a:rPr>
              <a:t>reg</a:t>
            </a:r>
            <a:r>
              <a:rPr lang="en-US" altLang="zh-TW" sz="1800" dirty="0">
                <a:ea typeface="新細明體" panose="02020500000000000000" pitchFamily="18" charset="-120"/>
              </a:rPr>
              <a:t>   OUT;   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(Note)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always @(IN)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case(IN)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4'b0000: OUT = 0; 4'b0001: OUT =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4'b0010: OUT = 0; 4'b0011: OUT =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4'b0100: OUT = 0; 4'b0101: OUT 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4'b0110: OUT = 1; 4'b0111: OUT 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4'b1000: OUT = 0; 4'b1001: OUT 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4'b1010: OUT = 1; 4'b1011: OUT 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4'b1100: OUT = 0; 4'b1101: OUT 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4'b1110: OUT = 1; default: OUT 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</a:t>
            </a:r>
            <a:r>
              <a:rPr lang="en-US" altLang="zh-TW" sz="2000" dirty="0" err="1">
                <a:ea typeface="新細明體" panose="02020500000000000000" pitchFamily="18" charset="-120"/>
              </a:rPr>
              <a:t>endcase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>
                <a:ea typeface="新細明體" panose="02020500000000000000" pitchFamily="18" charset="-120"/>
              </a:rPr>
              <a:t>endmodule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17431" name="Text Box 37"/>
          <p:cNvSpPr txBox="1">
            <a:spLocks noChangeArrowheads="1"/>
          </p:cNvSpPr>
          <p:nvPr/>
        </p:nvSpPr>
        <p:spPr bwMode="auto">
          <a:xfrm>
            <a:off x="9237439" y="5239328"/>
            <a:ext cx="229393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Synthesized  and</a:t>
            </a:r>
            <a:endParaRPr lang="en-US" altLang="zh-TW" sz="1800" b="1" dirty="0">
              <a:solidFill>
                <a:srgbClr val="FF0000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 dirty="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optimized by tools</a:t>
            </a:r>
          </a:p>
        </p:txBody>
      </p:sp>
      <p:sp>
        <p:nvSpPr>
          <p:cNvPr id="2" name="矩形 1"/>
          <p:cNvSpPr/>
          <p:nvPr/>
        </p:nvSpPr>
        <p:spPr>
          <a:xfrm>
            <a:off x="3382676" y="3330246"/>
            <a:ext cx="343715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rgbClr val="00B0F0"/>
                </a:solidFill>
                <a:ea typeface="新細明體" panose="02020500000000000000" pitchFamily="18" charset="-120"/>
              </a:rPr>
              <a:t>Behavioral description  #2</a:t>
            </a:r>
          </a:p>
        </p:txBody>
      </p:sp>
    </p:spTree>
    <p:extLst>
      <p:ext uri="{BB962C8B-B14F-4D97-AF65-F5344CB8AC3E}">
        <p14:creationId xmlns:p14="http://schemas.microsoft.com/office/powerpoint/2010/main" val="29930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028"/>
          <p:cNvSpPr txBox="1">
            <a:spLocks noChangeArrowheads="1"/>
          </p:cNvSpPr>
          <p:nvPr/>
        </p:nvSpPr>
        <p:spPr bwMode="auto">
          <a:xfrm>
            <a:off x="2106614" y="4208464"/>
            <a:ext cx="20329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Waveform,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test patterns</a:t>
            </a:r>
          </a:p>
        </p:txBody>
      </p:sp>
      <p:sp>
        <p:nvSpPr>
          <p:cNvPr id="70659" name="Text Box 1029"/>
          <p:cNvSpPr txBox="1">
            <a:spLocks noChangeArrowheads="1"/>
          </p:cNvSpPr>
          <p:nvPr/>
        </p:nvSpPr>
        <p:spPr bwMode="auto">
          <a:xfrm>
            <a:off x="8526464" y="4006851"/>
            <a:ext cx="1879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Waveform,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text reports</a:t>
            </a:r>
          </a:p>
        </p:txBody>
      </p:sp>
      <p:sp>
        <p:nvSpPr>
          <p:cNvPr id="70660" name="Oval 1030"/>
          <p:cNvSpPr>
            <a:spLocks noChangeArrowheads="1"/>
          </p:cNvSpPr>
          <p:nvPr/>
        </p:nvSpPr>
        <p:spPr bwMode="auto">
          <a:xfrm>
            <a:off x="2105025" y="1471614"/>
            <a:ext cx="1885950" cy="22939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Stimulus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Control</a:t>
            </a:r>
          </a:p>
        </p:txBody>
      </p:sp>
      <p:sp>
        <p:nvSpPr>
          <p:cNvPr id="70661" name="Oval 1031"/>
          <p:cNvSpPr>
            <a:spLocks noChangeArrowheads="1"/>
          </p:cNvSpPr>
          <p:nvPr/>
        </p:nvSpPr>
        <p:spPr bwMode="auto">
          <a:xfrm>
            <a:off x="5153025" y="1471614"/>
            <a:ext cx="1885950" cy="22939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Verilog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Module</a:t>
            </a:r>
          </a:p>
        </p:txBody>
      </p:sp>
      <p:sp>
        <p:nvSpPr>
          <p:cNvPr id="70662" name="Oval 1032"/>
          <p:cNvSpPr>
            <a:spLocks noChangeArrowheads="1"/>
          </p:cNvSpPr>
          <p:nvPr/>
        </p:nvSpPr>
        <p:spPr bwMode="auto">
          <a:xfrm>
            <a:off x="7993063" y="1243014"/>
            <a:ext cx="2220912" cy="2497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Response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ea typeface="新細明體" panose="02020500000000000000" pitchFamily="18" charset="-120"/>
              </a:rPr>
              <a:t>Generation</a:t>
            </a:r>
          </a:p>
        </p:txBody>
      </p:sp>
      <p:sp>
        <p:nvSpPr>
          <p:cNvPr id="70663" name="AutoShape 1033"/>
          <p:cNvSpPr>
            <a:spLocks noChangeArrowheads="1"/>
          </p:cNvSpPr>
          <p:nvPr/>
        </p:nvSpPr>
        <p:spPr bwMode="auto">
          <a:xfrm>
            <a:off x="3990975" y="2446339"/>
            <a:ext cx="1162050" cy="344487"/>
          </a:xfrm>
          <a:prstGeom prst="rightArrow">
            <a:avLst>
              <a:gd name="adj1" fmla="val 50000"/>
              <a:gd name="adj2" fmla="val 843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4" name="AutoShape 1034"/>
          <p:cNvSpPr>
            <a:spLocks noChangeArrowheads="1"/>
          </p:cNvSpPr>
          <p:nvPr/>
        </p:nvSpPr>
        <p:spPr bwMode="auto">
          <a:xfrm>
            <a:off x="7032625" y="2446339"/>
            <a:ext cx="973138" cy="344487"/>
          </a:xfrm>
          <a:prstGeom prst="rightArrow">
            <a:avLst>
              <a:gd name="adj1" fmla="val 50000"/>
              <a:gd name="adj2" fmla="val 706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5" name="AutoShape 1035"/>
          <p:cNvSpPr>
            <a:spLocks noChangeArrowheads="1"/>
          </p:cNvSpPr>
          <p:nvPr/>
        </p:nvSpPr>
        <p:spPr bwMode="auto">
          <a:xfrm rot="-9622532">
            <a:off x="6675439" y="3340101"/>
            <a:ext cx="1495425" cy="9318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6" name="Text Box 1036"/>
          <p:cNvSpPr txBox="1">
            <a:spLocks noChangeArrowheads="1"/>
          </p:cNvSpPr>
          <p:nvPr/>
        </p:nvSpPr>
        <p:spPr bwMode="auto">
          <a:xfrm>
            <a:off x="6096000" y="4127500"/>
            <a:ext cx="184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Verification</a:t>
            </a:r>
          </a:p>
        </p:txBody>
      </p:sp>
      <p:sp>
        <p:nvSpPr>
          <p:cNvPr id="70667" name="Text Box 1037"/>
          <p:cNvSpPr txBox="1">
            <a:spLocks noChangeArrowheads="1"/>
          </p:cNvSpPr>
          <p:nvPr/>
        </p:nvSpPr>
        <p:spPr bwMode="auto">
          <a:xfrm>
            <a:off x="768209" y="306606"/>
            <a:ext cx="227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6737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629516" y="211139"/>
            <a:ext cx="5316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Waveform Simulation (</a:t>
            </a:r>
            <a:r>
              <a:rPr lang="en-US" altLang="zh-TW" b="1" dirty="0" smtClean="0">
                <a:ea typeface="新細明體" panose="02020500000000000000" pitchFamily="18" charset="-120"/>
              </a:rPr>
              <a:t>1/2)</a:t>
            </a:r>
            <a:endParaRPr lang="en-US" altLang="zh-TW" b="1" dirty="0">
              <a:ea typeface="新細明體" panose="02020500000000000000" pitchFamily="18" charset="-120"/>
            </a:endParaRPr>
          </a:p>
        </p:txBody>
      </p:sp>
      <p:sp>
        <p:nvSpPr>
          <p:cNvPr id="71683" name="Rectangle 71"/>
          <p:cNvSpPr>
            <a:spLocks noChangeArrowheads="1"/>
          </p:cNvSpPr>
          <p:nvPr/>
        </p:nvSpPr>
        <p:spPr bwMode="auto">
          <a:xfrm>
            <a:off x="5243158" y="3931268"/>
            <a:ext cx="587375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2954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1717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lvl="1" eaLnBrk="1" hangingPunct="1">
              <a:buSzTx/>
              <a:buFontTx/>
              <a:buNone/>
            </a:pPr>
            <a:r>
              <a:rPr lang="en-US" altLang="zh-TW" sz="1800" dirty="0"/>
              <a:t>module OR_AND_DATA_FLOW(in, out);</a:t>
            </a:r>
          </a:p>
          <a:p>
            <a:pPr lvl="1" eaLnBrk="1" hangingPunct="1">
              <a:buSzTx/>
              <a:buFontTx/>
              <a:buNone/>
            </a:pPr>
            <a:r>
              <a:rPr lang="en-US" altLang="zh-TW" sz="1800" dirty="0"/>
              <a:t>input	[3:0]	in;</a:t>
            </a:r>
          </a:p>
          <a:p>
            <a:pPr lvl="1" eaLnBrk="1" hangingPunct="1">
              <a:buSzTx/>
              <a:buFontTx/>
              <a:buNone/>
            </a:pPr>
            <a:r>
              <a:rPr lang="en-US" altLang="zh-TW" sz="1800" dirty="0"/>
              <a:t>output		           out;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zh-TW" sz="1800" dirty="0"/>
              <a:t>assign out = (in[0] | in[1]) &amp; (in[2] | in[3]);</a:t>
            </a:r>
          </a:p>
          <a:p>
            <a:pPr lvl="1" eaLnBrk="1" hangingPunct="1">
              <a:spcBef>
                <a:spcPct val="60000"/>
              </a:spcBef>
              <a:buSzTx/>
              <a:buFontTx/>
              <a:buNone/>
            </a:pP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graphicFrame>
        <p:nvGraphicFramePr>
          <p:cNvPr id="71684" name="Object 76"/>
          <p:cNvGraphicFramePr>
            <a:graphicFrameLocks noChangeAspect="1"/>
          </p:cNvGraphicFramePr>
          <p:nvPr>
            <p:extLst/>
          </p:nvPr>
        </p:nvGraphicFramePr>
        <p:xfrm>
          <a:off x="2147888" y="4402926"/>
          <a:ext cx="26717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1233830" imgH="553517" progId="Visio.Drawing.6">
                  <p:embed/>
                </p:oleObj>
              </mc:Choice>
              <mc:Fallback>
                <p:oleObj name="Visio" r:id="rId3" imgW="1233830" imgH="5535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402926"/>
                        <a:ext cx="26717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78"/>
          <p:cNvSpPr txBox="1">
            <a:spLocks noChangeArrowheads="1"/>
          </p:cNvSpPr>
          <p:nvPr/>
        </p:nvSpPr>
        <p:spPr bwMode="auto">
          <a:xfrm>
            <a:off x="5946164" y="1008791"/>
            <a:ext cx="58817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B0F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Most EDA tools support </a:t>
            </a:r>
            <a:r>
              <a:rPr lang="en-US" altLang="zh-TW" sz="2000" b="1" dirty="0">
                <a:solidFill>
                  <a:srgbClr val="00B0F0"/>
                </a:solidFill>
                <a:ea typeface="新細明體" panose="02020500000000000000" pitchFamily="18" charset="-120"/>
              </a:rPr>
              <a:t>waveform </a:t>
            </a:r>
            <a:r>
              <a:rPr lang="en-US" altLang="zh-TW" sz="2000" b="1" dirty="0" smtClean="0">
                <a:solidFill>
                  <a:srgbClr val="00B0F0"/>
                </a:solidFill>
                <a:ea typeface="新細明體" panose="02020500000000000000" pitchFamily="18" charset="-120"/>
              </a:rPr>
              <a:t>simulation.</a:t>
            </a:r>
            <a:endParaRPr lang="en-US" altLang="zh-TW" sz="2000" b="1" dirty="0">
              <a:solidFill>
                <a:srgbClr val="00B0F0"/>
              </a:solidFill>
              <a:ea typeface="新細明體" panose="02020500000000000000" pitchFamily="18" charset="-120"/>
            </a:endParaRPr>
          </a:p>
        </p:txBody>
      </p:sp>
      <p:pic>
        <p:nvPicPr>
          <p:cNvPr id="71686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2" t="22945" r="8723" b="43631"/>
          <a:stretch>
            <a:fillRect/>
          </a:stretch>
        </p:blipFill>
        <p:spPr bwMode="auto">
          <a:xfrm>
            <a:off x="629516" y="1516851"/>
            <a:ext cx="9061450" cy="258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7" name="Text Box 80"/>
          <p:cNvSpPr txBox="1">
            <a:spLocks noChangeArrowheads="1"/>
          </p:cNvSpPr>
          <p:nvPr/>
        </p:nvSpPr>
        <p:spPr bwMode="auto">
          <a:xfrm>
            <a:off x="704973" y="1142994"/>
            <a:ext cx="51422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ahoma" panose="020B0604030504040204" pitchFamily="34" charset="0"/>
                <a:ea typeface="新細明體" panose="02020500000000000000" pitchFamily="18" charset="-120"/>
              </a:rPr>
              <a:t>The results by using Altera functional </a:t>
            </a:r>
            <a:r>
              <a:rPr lang="en-US" altLang="zh-TW" sz="1800" dirty="0" smtClean="0">
                <a:latin typeface="Tahoma" panose="020B0604030504040204" pitchFamily="34" charset="0"/>
                <a:ea typeface="新細明體" panose="02020500000000000000" pitchFamily="18" charset="-120"/>
              </a:rPr>
              <a:t>simulation.</a:t>
            </a:r>
            <a:endParaRPr lang="en-US" altLang="zh-TW" sz="1800" dirty="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11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22945" r="8708" b="43518"/>
          <a:stretch>
            <a:fillRect/>
          </a:stretch>
        </p:blipFill>
        <p:spPr bwMode="auto">
          <a:xfrm>
            <a:off x="1546225" y="1728788"/>
            <a:ext cx="914400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07" name="Text Box 9"/>
          <p:cNvSpPr txBox="1">
            <a:spLocks noChangeArrowheads="1"/>
          </p:cNvSpPr>
          <p:nvPr/>
        </p:nvSpPr>
        <p:spPr bwMode="auto">
          <a:xfrm>
            <a:off x="535898" y="254794"/>
            <a:ext cx="5316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</a:rPr>
              <a:t>Waveform Simulation (</a:t>
            </a:r>
            <a:r>
              <a:rPr lang="en-US" altLang="zh-TW" b="1" dirty="0" smtClean="0">
                <a:ea typeface="新細明體" panose="02020500000000000000" pitchFamily="18" charset="-120"/>
              </a:rPr>
              <a:t>2/2)</a:t>
            </a:r>
            <a:endParaRPr lang="en-US" altLang="zh-TW" b="1" dirty="0">
              <a:ea typeface="新細明體" panose="02020500000000000000" pitchFamily="18" charset="-120"/>
            </a:endParaRPr>
          </a:p>
        </p:txBody>
      </p:sp>
      <p:sp>
        <p:nvSpPr>
          <p:cNvPr id="72708" name="Text Box 10"/>
          <p:cNvSpPr txBox="1">
            <a:spLocks noChangeArrowheads="1"/>
          </p:cNvSpPr>
          <p:nvPr/>
        </p:nvSpPr>
        <p:spPr bwMode="auto">
          <a:xfrm>
            <a:off x="1908176" y="1265238"/>
            <a:ext cx="7135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The results by using Altera functional simulation + timing simulation </a:t>
            </a:r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5068888" y="4125914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5294313" y="4132264"/>
            <a:ext cx="0" cy="204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1" name="Line 6"/>
          <p:cNvSpPr>
            <a:spLocks noChangeShapeType="1"/>
          </p:cNvSpPr>
          <p:nvPr/>
        </p:nvSpPr>
        <p:spPr bwMode="auto">
          <a:xfrm>
            <a:off x="5070475" y="4259263"/>
            <a:ext cx="2238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2" name="Text Box 11"/>
          <p:cNvSpPr txBox="1">
            <a:spLocks noChangeArrowheads="1"/>
          </p:cNvSpPr>
          <p:nvPr/>
        </p:nvSpPr>
        <p:spPr bwMode="auto">
          <a:xfrm>
            <a:off x="2263776" y="5521325"/>
            <a:ext cx="7999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No delay is introduced if only functional simulation is used</a:t>
            </a:r>
          </a:p>
        </p:txBody>
      </p:sp>
      <p:sp>
        <p:nvSpPr>
          <p:cNvPr id="72713" name="Text Box 7"/>
          <p:cNvSpPr txBox="1">
            <a:spLocks noChangeArrowheads="1"/>
          </p:cNvSpPr>
          <p:nvPr/>
        </p:nvSpPr>
        <p:spPr bwMode="auto">
          <a:xfrm>
            <a:off x="4929189" y="4252913"/>
            <a:ext cx="2662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delay (based on Altera Cell)</a:t>
            </a:r>
          </a:p>
        </p:txBody>
      </p:sp>
    </p:spTree>
    <p:extLst>
      <p:ext uri="{BB962C8B-B14F-4D97-AF65-F5344CB8AC3E}">
        <p14:creationId xmlns:p14="http://schemas.microsoft.com/office/powerpoint/2010/main" val="40594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-1927082" y="0"/>
            <a:ext cx="8001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Half Adder (</a:t>
            </a:r>
            <a:r>
              <a:rPr lang="en-US" altLang="zh-TW" b="1" dirty="0" smtClean="0"/>
              <a:t>1/2)</a:t>
            </a:r>
            <a:endParaRPr lang="en-US" altLang="zh-TW" b="1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351089" y="1677988"/>
          <a:ext cx="7146925" cy="407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5944210" imgH="3225394" progId="Visio.Drawing.6">
                  <p:embed/>
                </p:oleObj>
              </mc:Choice>
              <mc:Fallback>
                <p:oleObj name="Visio" r:id="rId3" imgW="5944210" imgH="32253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677988"/>
                        <a:ext cx="7146925" cy="407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9"/>
          <p:cNvSpPr>
            <a:spLocks noChangeArrowheads="1"/>
          </p:cNvSpPr>
          <p:nvPr/>
        </p:nvSpPr>
        <p:spPr bwMode="auto">
          <a:xfrm>
            <a:off x="7277966" y="3588328"/>
            <a:ext cx="2941638" cy="2011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-1708728" y="0"/>
            <a:ext cx="8001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Half Adder (</a:t>
            </a:r>
            <a:r>
              <a:rPr lang="en-US" altLang="zh-TW" b="1" dirty="0" smtClean="0"/>
              <a:t>2/2)</a:t>
            </a:r>
            <a:endParaRPr lang="en-US" altLang="zh-TW" b="1" dirty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113560" y="1849728"/>
            <a:ext cx="7524750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/>
              <a:t>Structural description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600" b="1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rgbClr val="3333FF"/>
                </a:solidFill>
              </a:rPr>
              <a:t>module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Add_half</a:t>
            </a:r>
            <a:r>
              <a:rPr lang="en-US" altLang="zh-TW" sz="2600" dirty="0"/>
              <a:t>(sum, </a:t>
            </a:r>
            <a:r>
              <a:rPr lang="en-US" altLang="zh-TW" sz="2600" dirty="0" err="1"/>
              <a:t>c_out</a:t>
            </a:r>
            <a:r>
              <a:rPr lang="en-US" altLang="zh-TW" sz="2600" dirty="0"/>
              <a:t>, a, b);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rgbClr val="3333FF"/>
                </a:solidFill>
              </a:rPr>
              <a:t>	input</a:t>
            </a:r>
            <a:r>
              <a:rPr lang="en-US" altLang="zh-TW" sz="2600" dirty="0"/>
              <a:t>	a, b; 	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rgbClr val="3333FF"/>
                </a:solidFill>
              </a:rPr>
              <a:t>	output</a:t>
            </a:r>
            <a:r>
              <a:rPr lang="en-US" altLang="zh-TW" sz="2600" dirty="0"/>
              <a:t>	sum, </a:t>
            </a:r>
            <a:r>
              <a:rPr lang="en-US" altLang="zh-TW" sz="2600" dirty="0" err="1"/>
              <a:t>c_out</a:t>
            </a:r>
            <a:r>
              <a:rPr lang="en-US" altLang="zh-TW" sz="2600" dirty="0"/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  <a:r>
              <a:rPr lang="en-US" altLang="zh-TW" sz="2600" b="1" dirty="0">
                <a:solidFill>
                  <a:srgbClr val="3333FF"/>
                </a:solidFill>
              </a:rPr>
              <a:t>wire</a:t>
            </a:r>
            <a:r>
              <a:rPr lang="en-US" altLang="zh-TW" sz="2600" dirty="0"/>
              <a:t>	</a:t>
            </a:r>
            <a:r>
              <a:rPr lang="en-US" altLang="zh-TW" sz="2600" dirty="0" err="1"/>
              <a:t>c_out_bar</a:t>
            </a:r>
            <a:r>
              <a:rPr lang="en-US" altLang="zh-TW" sz="2600" dirty="0"/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  <a:r>
              <a:rPr lang="en-US" altLang="zh-TW" sz="2600" b="1" dirty="0" err="1">
                <a:solidFill>
                  <a:srgbClr val="3333FF"/>
                </a:solidFill>
              </a:rPr>
              <a:t>xor</a:t>
            </a:r>
            <a:r>
              <a:rPr lang="en-US" altLang="zh-TW" sz="2600" b="1" dirty="0">
                <a:solidFill>
                  <a:srgbClr val="3333FF"/>
                </a:solidFill>
              </a:rPr>
              <a:t>		</a:t>
            </a:r>
            <a:r>
              <a:rPr lang="en-US" altLang="zh-TW" sz="2600" dirty="0"/>
              <a:t>(sum, a, b);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  <a:r>
              <a:rPr lang="en-US" altLang="zh-TW" sz="2600" b="1" dirty="0" err="1">
                <a:solidFill>
                  <a:srgbClr val="3333FF"/>
                </a:solidFill>
              </a:rPr>
              <a:t>nand</a:t>
            </a:r>
            <a:r>
              <a:rPr lang="en-US" altLang="zh-TW" sz="2600" b="1" dirty="0">
                <a:solidFill>
                  <a:srgbClr val="3333FF"/>
                </a:solidFill>
              </a:rPr>
              <a:t>	</a:t>
            </a:r>
            <a:r>
              <a:rPr lang="en-US" altLang="zh-TW" sz="2600" dirty="0"/>
              <a:t>(</a:t>
            </a:r>
            <a:r>
              <a:rPr lang="en-US" altLang="zh-TW" sz="2600" dirty="0" err="1"/>
              <a:t>c_out_bar</a:t>
            </a:r>
            <a:r>
              <a:rPr lang="en-US" altLang="zh-TW" sz="2600" dirty="0"/>
              <a:t>, a, b);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  <a:r>
              <a:rPr lang="en-US" altLang="zh-TW" sz="2600" b="1" dirty="0">
                <a:solidFill>
                  <a:srgbClr val="3333FF"/>
                </a:solidFill>
              </a:rPr>
              <a:t>not		</a:t>
            </a:r>
            <a:r>
              <a:rPr lang="en-US" altLang="zh-TW" sz="2600" dirty="0"/>
              <a:t>(</a:t>
            </a:r>
            <a:r>
              <a:rPr lang="en-US" altLang="zh-TW" sz="2600" dirty="0" err="1"/>
              <a:t>c_out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c_out_bar</a:t>
            </a:r>
            <a:r>
              <a:rPr lang="en-US" altLang="zh-TW" sz="2600" dirty="0"/>
              <a:t>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 err="1">
                <a:solidFill>
                  <a:srgbClr val="3333FF"/>
                </a:solidFill>
              </a:rPr>
              <a:t>endmodule</a:t>
            </a:r>
            <a:endParaRPr lang="en-US" altLang="zh-TW" sz="2600" b="1" dirty="0">
              <a:solidFill>
                <a:srgbClr val="3333FF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452466" y="3743902"/>
            <a:ext cx="3778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600"/>
              <a:t>	  </a:t>
            </a:r>
            <a:r>
              <a:rPr lang="en-US" altLang="zh-TW" sz="2600" b="1">
                <a:solidFill>
                  <a:srgbClr val="3333FF"/>
                </a:solidFill>
              </a:rPr>
              <a:t>and	</a:t>
            </a:r>
            <a:r>
              <a:rPr lang="en-US" altLang="zh-TW" sz="2600"/>
              <a:t>(e, a, b,c,d);</a:t>
            </a:r>
          </a:p>
        </p:txBody>
      </p:sp>
      <p:sp>
        <p:nvSpPr>
          <p:cNvPr id="32774" name="Freeform 39"/>
          <p:cNvSpPr>
            <a:spLocks/>
          </p:cNvSpPr>
          <p:nvPr/>
        </p:nvSpPr>
        <p:spPr bwMode="auto">
          <a:xfrm>
            <a:off x="8182842" y="4372553"/>
            <a:ext cx="1019175" cy="1027113"/>
          </a:xfrm>
          <a:custGeom>
            <a:avLst/>
            <a:gdLst>
              <a:gd name="T0" fmla="*/ 2147483646 w 998"/>
              <a:gd name="T1" fmla="*/ 2147483646 h 768"/>
              <a:gd name="T2" fmla="*/ 0 w 998"/>
              <a:gd name="T3" fmla="*/ 2147483646 h 768"/>
              <a:gd name="T4" fmla="*/ 0 w 998"/>
              <a:gd name="T5" fmla="*/ 0 h 768"/>
              <a:gd name="T6" fmla="*/ 2147483646 w 998"/>
              <a:gd name="T7" fmla="*/ 0 h 768"/>
              <a:gd name="T8" fmla="*/ 2147483646 w 998"/>
              <a:gd name="T9" fmla="*/ 2147483646 h 768"/>
              <a:gd name="T10" fmla="*/ 2147483646 w 998"/>
              <a:gd name="T11" fmla="*/ 2147483646 h 768"/>
              <a:gd name="T12" fmla="*/ 2147483646 w 998"/>
              <a:gd name="T13" fmla="*/ 2147483646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8" h="768">
                <a:moveTo>
                  <a:pt x="614" y="768"/>
                </a:moveTo>
                <a:lnTo>
                  <a:pt x="0" y="768"/>
                </a:lnTo>
                <a:lnTo>
                  <a:pt x="0" y="0"/>
                </a:lnTo>
                <a:lnTo>
                  <a:pt x="614" y="0"/>
                </a:lnTo>
                <a:cubicBezTo>
                  <a:pt x="826" y="0"/>
                  <a:pt x="998" y="172"/>
                  <a:pt x="998" y="384"/>
                </a:cubicBezTo>
                <a:cubicBezTo>
                  <a:pt x="998" y="596"/>
                  <a:pt x="826" y="768"/>
                  <a:pt x="614" y="768"/>
                </a:cubicBezTo>
                <a:cubicBezTo>
                  <a:pt x="614" y="768"/>
                  <a:pt x="614" y="768"/>
                  <a:pt x="614" y="76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5" name="Line 40"/>
          <p:cNvSpPr>
            <a:spLocks noChangeShapeType="1"/>
          </p:cNvSpPr>
          <p:nvPr/>
        </p:nvSpPr>
        <p:spPr bwMode="auto">
          <a:xfrm>
            <a:off x="9198842" y="4855152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6" name="Line 41"/>
          <p:cNvSpPr>
            <a:spLocks noChangeShapeType="1"/>
          </p:cNvSpPr>
          <p:nvPr/>
        </p:nvSpPr>
        <p:spPr bwMode="auto">
          <a:xfrm>
            <a:off x="7941542" y="4483677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7" name="Line 42"/>
          <p:cNvSpPr>
            <a:spLocks noChangeShapeType="1"/>
          </p:cNvSpPr>
          <p:nvPr/>
        </p:nvSpPr>
        <p:spPr bwMode="auto">
          <a:xfrm>
            <a:off x="7941542" y="4737677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8" name="Line 43"/>
          <p:cNvSpPr>
            <a:spLocks noChangeShapeType="1"/>
          </p:cNvSpPr>
          <p:nvPr/>
        </p:nvSpPr>
        <p:spPr bwMode="auto">
          <a:xfrm>
            <a:off x="7941542" y="4991677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9" name="Line 44"/>
          <p:cNvSpPr>
            <a:spLocks noChangeShapeType="1"/>
          </p:cNvSpPr>
          <p:nvPr/>
        </p:nvSpPr>
        <p:spPr bwMode="auto">
          <a:xfrm>
            <a:off x="7941542" y="5245677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0" name="Text Box 46"/>
          <p:cNvSpPr txBox="1">
            <a:spLocks noChangeArrowheads="1"/>
          </p:cNvSpPr>
          <p:nvPr/>
        </p:nvSpPr>
        <p:spPr bwMode="auto">
          <a:xfrm>
            <a:off x="7601817" y="4310641"/>
            <a:ext cx="2968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32781" name="Text Box 47"/>
          <p:cNvSpPr txBox="1">
            <a:spLocks noChangeArrowheads="1"/>
          </p:cNvSpPr>
          <p:nvPr/>
        </p:nvSpPr>
        <p:spPr bwMode="auto">
          <a:xfrm>
            <a:off x="9525866" y="4648778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ahoma" panose="020B0604030504040204" pitchFamily="34" charset="0"/>
                <a:ea typeface="新細明體" panose="02020500000000000000" pitchFamily="18" charset="-120"/>
              </a:rPr>
              <a:t>e</a:t>
            </a:r>
          </a:p>
        </p:txBody>
      </p:sp>
      <p:graphicFrame>
        <p:nvGraphicFramePr>
          <p:cNvPr id="32782" name="Object 48"/>
          <p:cNvGraphicFramePr>
            <a:graphicFrameLocks noChangeAspect="1"/>
          </p:cNvGraphicFramePr>
          <p:nvPr>
            <p:extLst/>
          </p:nvPr>
        </p:nvGraphicFramePr>
        <p:xfrm>
          <a:off x="5689024" y="635795"/>
          <a:ext cx="431165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3591458" imgH="1535278" progId="Visio.Drawing.6">
                  <p:embed/>
                </p:oleObj>
              </mc:Choice>
              <mc:Fallback>
                <p:oleObj name="Visio" r:id="rId3" imgW="3591458" imgH="153527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024" y="635795"/>
                        <a:ext cx="4311650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0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ChangeArrowheads="1"/>
          </p:cNvSpPr>
          <p:nvPr/>
        </p:nvSpPr>
        <p:spPr bwMode="auto">
          <a:xfrm>
            <a:off x="-1600993" y="118919"/>
            <a:ext cx="755808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3200" b="1" dirty="0">
                <a:ea typeface="標楷體" panose="03000509000000000000" pitchFamily="65" charset="-120"/>
              </a:rPr>
              <a:t>Full Adder (</a:t>
            </a:r>
            <a:r>
              <a:rPr lang="en-US" altLang="zh-TW" sz="3200" b="1" dirty="0" smtClean="0">
                <a:ea typeface="標楷體" panose="03000509000000000000" pitchFamily="65" charset="-120"/>
              </a:rPr>
              <a:t>1/2)</a:t>
            </a:r>
            <a:endParaRPr lang="en-US" altLang="zh-TW" sz="3200" b="1" dirty="0">
              <a:ea typeface="標楷體" panose="03000509000000000000" pitchFamily="65" charset="-120"/>
            </a:endParaRPr>
          </a:p>
        </p:txBody>
      </p:sp>
      <p:graphicFrame>
        <p:nvGraphicFramePr>
          <p:cNvPr id="424963" name="Object 3"/>
          <p:cNvGraphicFramePr>
            <a:graphicFrameLocks noChangeAspect="1"/>
          </p:cNvGraphicFramePr>
          <p:nvPr>
            <p:extLst/>
          </p:nvPr>
        </p:nvGraphicFramePr>
        <p:xfrm>
          <a:off x="2178051" y="1257579"/>
          <a:ext cx="776287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5173066" imgH="3126334" progId="Visio.Drawing.6">
                  <p:embed/>
                </p:oleObj>
              </mc:Choice>
              <mc:Fallback>
                <p:oleObj name="Visio" r:id="rId3" imgW="5173066" imgH="312633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1257579"/>
                        <a:ext cx="7762875" cy="469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3908425" y="6491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938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6887299" y="3811006"/>
            <a:ext cx="3840163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-1597024" y="120288"/>
            <a:ext cx="755808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3200" b="1" dirty="0">
                <a:ea typeface="標楷體" panose="03000509000000000000" pitchFamily="65" charset="-120"/>
              </a:rPr>
              <a:t>Full Adder </a:t>
            </a:r>
            <a:r>
              <a:rPr lang="en-US" altLang="zh-TW" sz="3200" b="1" dirty="0" smtClean="0">
                <a:ea typeface="標楷體" panose="03000509000000000000" pitchFamily="65" charset="-120"/>
              </a:rPr>
              <a:t>(2/2)</a:t>
            </a:r>
            <a:endParaRPr lang="en-US" altLang="zh-TW" sz="3200" b="1" dirty="0">
              <a:ea typeface="標楷體" panose="03000509000000000000" pitchFamily="65" charset="-120"/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999262" y="3520712"/>
            <a:ext cx="5834063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000" b="1" dirty="0">
                <a:ea typeface="標楷體" panose="03000509000000000000" pitchFamily="65" charset="-120"/>
              </a:rPr>
              <a:t>module</a:t>
            </a:r>
            <a:r>
              <a:rPr lang="en-US" altLang="zh-TW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ea typeface="標楷體" panose="03000509000000000000" pitchFamily="65" charset="-120"/>
              </a:rPr>
              <a:t>Add_full</a:t>
            </a:r>
            <a:r>
              <a:rPr lang="en-US" altLang="zh-TW" sz="2000" dirty="0">
                <a:ea typeface="標楷體" panose="03000509000000000000" pitchFamily="65" charset="-120"/>
              </a:rPr>
              <a:t>(sum, </a:t>
            </a:r>
            <a:r>
              <a:rPr lang="en-US" altLang="zh-TW" sz="2000" dirty="0" err="1">
                <a:ea typeface="標楷體" panose="03000509000000000000" pitchFamily="65" charset="-120"/>
              </a:rPr>
              <a:t>c_out</a:t>
            </a:r>
            <a:r>
              <a:rPr lang="en-US" altLang="zh-TW" sz="2000" dirty="0">
                <a:ea typeface="標楷體" panose="03000509000000000000" pitchFamily="65" charset="-120"/>
              </a:rPr>
              <a:t>, a, b, </a:t>
            </a:r>
            <a:r>
              <a:rPr lang="en-US" altLang="zh-TW" sz="2000" dirty="0" err="1">
                <a:ea typeface="標楷體" panose="03000509000000000000" pitchFamily="65" charset="-120"/>
              </a:rPr>
              <a:t>c_in</a:t>
            </a:r>
            <a:r>
              <a:rPr lang="en-US" altLang="zh-TW" sz="2000" dirty="0">
                <a:ea typeface="標楷體" panose="03000509000000000000" pitchFamily="65" charset="-120"/>
              </a:rPr>
              <a:t>);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TW" sz="2000" dirty="0">
                <a:ea typeface="標楷體" panose="03000509000000000000" pitchFamily="65" charset="-120"/>
              </a:rPr>
              <a:t>	</a:t>
            </a:r>
            <a:r>
              <a:rPr lang="en-US" altLang="zh-TW" sz="2000" b="1" dirty="0">
                <a:ea typeface="標楷體" panose="03000509000000000000" pitchFamily="65" charset="-120"/>
              </a:rPr>
              <a:t>input</a:t>
            </a:r>
            <a:r>
              <a:rPr lang="en-US" altLang="zh-TW" sz="2000" dirty="0">
                <a:ea typeface="標楷體" panose="03000509000000000000" pitchFamily="65" charset="-120"/>
              </a:rPr>
              <a:t>	a, b, </a:t>
            </a:r>
            <a:r>
              <a:rPr lang="en-US" altLang="zh-TW" sz="2000" dirty="0" err="1">
                <a:ea typeface="標楷體" panose="03000509000000000000" pitchFamily="65" charset="-120"/>
              </a:rPr>
              <a:t>c_in</a:t>
            </a:r>
            <a:r>
              <a:rPr lang="en-US" altLang="zh-TW" sz="2000" dirty="0"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TW" sz="2000" dirty="0">
                <a:ea typeface="標楷體" panose="03000509000000000000" pitchFamily="65" charset="-120"/>
              </a:rPr>
              <a:t>	</a:t>
            </a:r>
            <a:r>
              <a:rPr lang="en-US" altLang="zh-TW" sz="2000" b="1" dirty="0">
                <a:ea typeface="標楷體" panose="03000509000000000000" pitchFamily="65" charset="-120"/>
              </a:rPr>
              <a:t>output</a:t>
            </a:r>
            <a:r>
              <a:rPr lang="en-US" altLang="zh-TW" sz="2000" dirty="0">
                <a:ea typeface="標楷體" panose="03000509000000000000" pitchFamily="65" charset="-120"/>
              </a:rPr>
              <a:t>	sum, </a:t>
            </a:r>
            <a:r>
              <a:rPr lang="en-US" altLang="zh-TW" sz="2000" dirty="0" err="1">
                <a:ea typeface="標楷體" panose="03000509000000000000" pitchFamily="65" charset="-120"/>
              </a:rPr>
              <a:t>c_out</a:t>
            </a:r>
            <a:r>
              <a:rPr lang="en-US" altLang="zh-TW" sz="2000" dirty="0">
                <a:ea typeface="標楷體" panose="03000509000000000000" pitchFamily="65" charset="-120"/>
              </a:rPr>
              <a:t>;	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TW" sz="2000" b="1" dirty="0">
                <a:ea typeface="標楷體" panose="03000509000000000000" pitchFamily="65" charset="-120"/>
              </a:rPr>
              <a:t>	wire</a:t>
            </a:r>
            <a:r>
              <a:rPr lang="en-US" altLang="zh-TW" sz="2000" dirty="0">
                <a:ea typeface="標楷體" panose="03000509000000000000" pitchFamily="65" charset="-120"/>
              </a:rPr>
              <a:t>		w1, w2, w3;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TW" sz="2000" dirty="0">
                <a:ea typeface="標楷體" panose="03000509000000000000" pitchFamily="65" charset="-120"/>
              </a:rPr>
              <a:t>	</a:t>
            </a:r>
            <a:r>
              <a:rPr lang="en-US" altLang="zh-TW" sz="2000" dirty="0" err="1">
                <a:ea typeface="標楷體" panose="03000509000000000000" pitchFamily="65" charset="-120"/>
              </a:rPr>
              <a:t>Add_half</a:t>
            </a:r>
            <a:r>
              <a:rPr lang="en-US" altLang="zh-TW" sz="2000" dirty="0">
                <a:ea typeface="標楷體" panose="03000509000000000000" pitchFamily="65" charset="-120"/>
              </a:rPr>
              <a:t> 	M1(w1, w2, a, b);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TW" sz="2000" dirty="0">
                <a:ea typeface="標楷體" panose="03000509000000000000" pitchFamily="65" charset="-120"/>
              </a:rPr>
              <a:t>	</a:t>
            </a:r>
            <a:r>
              <a:rPr lang="en-US" altLang="zh-TW" sz="2000" dirty="0" err="1">
                <a:ea typeface="標楷體" panose="03000509000000000000" pitchFamily="65" charset="-120"/>
              </a:rPr>
              <a:t>Add_half</a:t>
            </a:r>
            <a:r>
              <a:rPr lang="en-US" altLang="zh-TW" sz="2000" dirty="0">
                <a:ea typeface="標楷體" panose="03000509000000000000" pitchFamily="65" charset="-120"/>
              </a:rPr>
              <a:t> 	M2(sum, w3, </a:t>
            </a:r>
            <a:r>
              <a:rPr lang="en-US" altLang="zh-TW" sz="2000" dirty="0" err="1">
                <a:ea typeface="標楷體" panose="03000509000000000000" pitchFamily="65" charset="-120"/>
              </a:rPr>
              <a:t>c_in</a:t>
            </a:r>
            <a:r>
              <a:rPr lang="en-US" altLang="zh-TW" sz="2000" dirty="0">
                <a:ea typeface="標楷體" panose="03000509000000000000" pitchFamily="65" charset="-120"/>
              </a:rPr>
              <a:t>, w1);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TW" sz="2000" dirty="0">
                <a:ea typeface="標楷體" panose="03000509000000000000" pitchFamily="65" charset="-120"/>
              </a:rPr>
              <a:t>	</a:t>
            </a:r>
            <a:r>
              <a:rPr lang="en-US" altLang="zh-TW" sz="2000" b="1" dirty="0">
                <a:ea typeface="標楷體" panose="03000509000000000000" pitchFamily="65" charset="-120"/>
              </a:rPr>
              <a:t>or		</a:t>
            </a:r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ea typeface="標楷體" panose="03000509000000000000" pitchFamily="65" charset="-120"/>
              </a:rPr>
              <a:t>c_out</a:t>
            </a:r>
            <a:r>
              <a:rPr lang="en-US" altLang="zh-TW" sz="2000" dirty="0">
                <a:ea typeface="標楷體" panose="03000509000000000000" pitchFamily="65" charset="-120"/>
              </a:rPr>
              <a:t>, w2, w3);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TW" sz="2000" b="1" dirty="0" err="1">
                <a:ea typeface="標楷體" panose="03000509000000000000" pitchFamily="65" charset="-120"/>
              </a:rPr>
              <a:t>endmodule</a:t>
            </a:r>
            <a:endParaRPr lang="en-US" altLang="zh-TW" sz="2000" b="1" dirty="0">
              <a:ea typeface="標楷體" panose="03000509000000000000" pitchFamily="65" charset="-120"/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6895236" y="3855456"/>
            <a:ext cx="3886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/>
              <a:t>module</a:t>
            </a:r>
            <a:r>
              <a:rPr lang="en-US" altLang="zh-TW"/>
              <a:t> Add_half(sum, c_out, a, b);</a:t>
            </a:r>
          </a:p>
          <a:p>
            <a:r>
              <a:rPr lang="en-US" altLang="zh-TW"/>
              <a:t>  </a:t>
            </a:r>
            <a:r>
              <a:rPr lang="en-US" altLang="zh-TW" b="1"/>
              <a:t>input</a:t>
            </a:r>
            <a:r>
              <a:rPr lang="en-US" altLang="zh-TW"/>
              <a:t>	a, b;</a:t>
            </a:r>
          </a:p>
          <a:p>
            <a:r>
              <a:rPr lang="en-US" altLang="zh-TW" b="1"/>
              <a:t>  output </a:t>
            </a:r>
            <a:r>
              <a:rPr lang="en-US" altLang="zh-TW"/>
              <a:t>sum, c_out;</a:t>
            </a:r>
          </a:p>
          <a:p>
            <a:endParaRPr lang="en-US" altLang="zh-TW"/>
          </a:p>
          <a:p>
            <a:r>
              <a:rPr lang="en-US" altLang="zh-TW" b="1"/>
              <a:t>  assign</a:t>
            </a:r>
            <a:r>
              <a:rPr lang="en-US" altLang="zh-TW"/>
              <a:t>   {c_out, sum} = a + b;</a:t>
            </a:r>
          </a:p>
          <a:p>
            <a:r>
              <a:rPr lang="en-US" altLang="zh-TW" b="1"/>
              <a:t>endmodule</a:t>
            </a:r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2557608" y="1650638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zh-TW">
                <a:latin typeface="Arial" panose="020B0604020202020204" pitchFamily="34" charset="0"/>
              </a:rPr>
              <a:t>c_in</a:t>
            </a: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57608" y="2226900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zh-TW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2557608" y="2801575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zh-TW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32143" name="Rectangle 15"/>
          <p:cNvSpPr>
            <a:spLocks noChangeArrowheads="1"/>
          </p:cNvSpPr>
          <p:nvPr/>
        </p:nvSpPr>
        <p:spPr bwMode="auto">
          <a:xfrm>
            <a:off x="10045846" y="1622063"/>
            <a:ext cx="11525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" panose="020B0604020202020204" pitchFamily="34" charset="0"/>
              </a:rPr>
              <a:t>sum</a:t>
            </a:r>
          </a:p>
        </p:txBody>
      </p:sp>
      <p:sp>
        <p:nvSpPr>
          <p:cNvPr id="432144" name="Rectangle 16"/>
          <p:cNvSpPr>
            <a:spLocks noChangeArrowheads="1"/>
          </p:cNvSpPr>
          <p:nvPr/>
        </p:nvSpPr>
        <p:spPr bwMode="auto">
          <a:xfrm>
            <a:off x="10045846" y="2269763"/>
            <a:ext cx="11525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latin typeface="Arial" panose="020B0604020202020204" pitchFamily="34" charset="0"/>
              </a:rPr>
              <a:t>c_out</a:t>
            </a:r>
          </a:p>
        </p:txBody>
      </p:sp>
      <p:sp>
        <p:nvSpPr>
          <p:cNvPr id="432145" name="Rectangle 17"/>
          <p:cNvSpPr>
            <a:spLocks noChangeArrowheads="1"/>
          </p:cNvSpPr>
          <p:nvPr/>
        </p:nvSpPr>
        <p:spPr bwMode="auto">
          <a:xfrm>
            <a:off x="8401195" y="1137875"/>
            <a:ext cx="19431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(a⊕b) ⊕ c_in</a:t>
            </a:r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3997470" y="2269763"/>
            <a:ext cx="1439862" cy="86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a            sum</a:t>
            </a:r>
          </a:p>
          <a:p>
            <a:pPr algn="ctr"/>
            <a:r>
              <a:rPr lang="en-US" altLang="zh-TW">
                <a:latin typeface="Arial" panose="020B0604020202020204" pitchFamily="34" charset="0"/>
              </a:rPr>
              <a:t>Add_half</a:t>
            </a:r>
          </a:p>
          <a:p>
            <a:pPr algn="ctr"/>
            <a:r>
              <a:rPr lang="en-US" altLang="zh-TW">
                <a:latin typeface="Arial" panose="020B0604020202020204" pitchFamily="34" charset="0"/>
              </a:rPr>
              <a:t>b         c_out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6677170" y="1693500"/>
            <a:ext cx="1439862" cy="86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>
                <a:latin typeface="Arial" panose="020B0604020202020204" pitchFamily="34" charset="0"/>
              </a:rPr>
              <a:t>a            sum</a:t>
            </a:r>
          </a:p>
          <a:p>
            <a:pPr algn="ctr"/>
            <a:r>
              <a:rPr lang="en-US" altLang="zh-TW" dirty="0" err="1">
                <a:latin typeface="Arial" panose="020B0604020202020204" pitchFamily="34" charset="0"/>
              </a:rPr>
              <a:t>Add_half</a:t>
            </a:r>
            <a:endParaRPr lang="en-US" altLang="zh-TW" dirty="0">
              <a:latin typeface="Arial" panose="020B0604020202020204" pitchFamily="34" charset="0"/>
            </a:endParaRPr>
          </a:p>
          <a:p>
            <a:pPr algn="ctr"/>
            <a:r>
              <a:rPr lang="en-US" altLang="zh-TW" dirty="0">
                <a:latin typeface="Arial" panose="020B0604020202020204" pitchFamily="34" charset="0"/>
              </a:rPr>
              <a:t>b          </a:t>
            </a:r>
            <a:r>
              <a:rPr lang="en-US" altLang="zh-TW" dirty="0" err="1">
                <a:latin typeface="Arial" panose="020B0604020202020204" pitchFamily="34" charset="0"/>
              </a:rPr>
              <a:t>c_out</a:t>
            </a: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>
            <a:off x="5437333" y="2414225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3349771" y="1764938"/>
            <a:ext cx="142875" cy="144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3349771" y="2341201"/>
            <a:ext cx="142875" cy="1444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2151" name="Oval 23"/>
          <p:cNvSpPr>
            <a:spLocks noChangeArrowheads="1"/>
          </p:cNvSpPr>
          <p:nvPr/>
        </p:nvSpPr>
        <p:spPr bwMode="auto">
          <a:xfrm>
            <a:off x="3349771" y="2917463"/>
            <a:ext cx="142875" cy="144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>
            <a:off x="3492646" y="298890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>
            <a:off x="3492646" y="2414225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 flipH="1">
            <a:off x="3492645" y="1837963"/>
            <a:ext cx="316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55" name="Oval 27"/>
          <p:cNvSpPr>
            <a:spLocks noChangeArrowheads="1"/>
          </p:cNvSpPr>
          <p:nvPr/>
        </p:nvSpPr>
        <p:spPr bwMode="auto">
          <a:xfrm>
            <a:off x="9829946" y="1764938"/>
            <a:ext cx="142875" cy="1444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2156" name="Line 28"/>
          <p:cNvSpPr>
            <a:spLocks noChangeShapeType="1"/>
          </p:cNvSpPr>
          <p:nvPr/>
        </p:nvSpPr>
        <p:spPr bwMode="auto">
          <a:xfrm>
            <a:off x="8101157" y="1837963"/>
            <a:ext cx="1728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57" name="Line 29"/>
          <p:cNvSpPr>
            <a:spLocks noChangeShapeType="1"/>
          </p:cNvSpPr>
          <p:nvPr/>
        </p:nvSpPr>
        <p:spPr bwMode="auto">
          <a:xfrm>
            <a:off x="5437333" y="2988900"/>
            <a:ext cx="3059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432158" name="AutoShape 30"/>
          <p:cNvCxnSpPr>
            <a:cxnSpLocks noChangeShapeType="1"/>
            <a:endCxn id="432157" idx="1"/>
          </p:cNvCxnSpPr>
          <p:nvPr/>
        </p:nvCxnSpPr>
        <p:spPr bwMode="auto">
          <a:xfrm flipH="1">
            <a:off x="8496446" y="2598376"/>
            <a:ext cx="3175" cy="403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2159" name="Oval 31"/>
          <p:cNvSpPr>
            <a:spLocks noChangeArrowheads="1"/>
          </p:cNvSpPr>
          <p:nvPr/>
        </p:nvSpPr>
        <p:spPr bwMode="auto">
          <a:xfrm>
            <a:off x="9820421" y="2442801"/>
            <a:ext cx="142875" cy="1444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9555307" y="2503125"/>
            <a:ext cx="279400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1" name="Line 33"/>
          <p:cNvSpPr>
            <a:spLocks noChangeShapeType="1"/>
          </p:cNvSpPr>
          <p:nvPr/>
        </p:nvSpPr>
        <p:spPr bwMode="auto">
          <a:xfrm flipH="1">
            <a:off x="8390082" y="1622063"/>
            <a:ext cx="28733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2" name="Rectangle 34"/>
          <p:cNvSpPr>
            <a:spLocks noChangeArrowheads="1"/>
          </p:cNvSpPr>
          <p:nvPr/>
        </p:nvSpPr>
        <p:spPr bwMode="auto">
          <a:xfrm>
            <a:off x="7958283" y="2053863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w3</a:t>
            </a:r>
          </a:p>
        </p:txBody>
      </p:sp>
      <p:sp>
        <p:nvSpPr>
          <p:cNvPr id="432163" name="Rectangle 35"/>
          <p:cNvSpPr>
            <a:spLocks noChangeArrowheads="1"/>
          </p:cNvSpPr>
          <p:nvPr/>
        </p:nvSpPr>
        <p:spPr bwMode="auto">
          <a:xfrm>
            <a:off x="8461520" y="1764939"/>
            <a:ext cx="19431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(a⊕b) c_in</a:t>
            </a:r>
          </a:p>
        </p:txBody>
      </p:sp>
      <p:sp>
        <p:nvSpPr>
          <p:cNvPr id="432164" name="Line 36"/>
          <p:cNvSpPr>
            <a:spLocks noChangeShapeType="1"/>
          </p:cNvSpPr>
          <p:nvPr/>
        </p:nvSpPr>
        <p:spPr bwMode="auto">
          <a:xfrm flipH="1">
            <a:off x="8534546" y="2125301"/>
            <a:ext cx="358775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5" name="Rectangle 37"/>
          <p:cNvSpPr>
            <a:spLocks noChangeArrowheads="1"/>
          </p:cNvSpPr>
          <p:nvPr/>
        </p:nvSpPr>
        <p:spPr bwMode="auto">
          <a:xfrm>
            <a:off x="7021658" y="2485663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M2</a:t>
            </a:r>
          </a:p>
        </p:txBody>
      </p:sp>
      <p:sp>
        <p:nvSpPr>
          <p:cNvPr id="432166" name="Rectangle 38"/>
          <p:cNvSpPr>
            <a:spLocks noChangeArrowheads="1"/>
          </p:cNvSpPr>
          <p:nvPr/>
        </p:nvSpPr>
        <p:spPr bwMode="auto">
          <a:xfrm>
            <a:off x="4284808" y="3061925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M1</a:t>
            </a:r>
          </a:p>
        </p:txBody>
      </p:sp>
      <p:sp>
        <p:nvSpPr>
          <p:cNvPr id="432167" name="AutoShape 39"/>
          <p:cNvSpPr>
            <a:spLocks noChangeAspect="1" noChangeArrowheads="1" noTextEdit="1"/>
          </p:cNvSpPr>
          <p:nvPr/>
        </p:nvSpPr>
        <p:spPr bwMode="auto">
          <a:xfrm>
            <a:off x="8672658" y="2260238"/>
            <a:ext cx="9366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8" name="Freeform 40"/>
          <p:cNvSpPr>
            <a:spLocks noEditPoints="1"/>
          </p:cNvSpPr>
          <p:nvPr/>
        </p:nvSpPr>
        <p:spPr bwMode="auto">
          <a:xfrm>
            <a:off x="8704408" y="2398351"/>
            <a:ext cx="873125" cy="212725"/>
          </a:xfrm>
          <a:custGeom>
            <a:avLst/>
            <a:gdLst>
              <a:gd name="T0" fmla="*/ 0 w 550"/>
              <a:gd name="T1" fmla="*/ 0 h 134"/>
              <a:gd name="T2" fmla="*/ 275 w 550"/>
              <a:gd name="T3" fmla="*/ 0 h 134"/>
              <a:gd name="T4" fmla="*/ 0 w 550"/>
              <a:gd name="T5" fmla="*/ 134 h 134"/>
              <a:gd name="T6" fmla="*/ 275 w 550"/>
              <a:gd name="T7" fmla="*/ 134 h 134"/>
              <a:gd name="T8" fmla="*/ 550 w 550"/>
              <a:gd name="T9" fmla="*/ 67 h 134"/>
              <a:gd name="T10" fmla="*/ 275 w 550"/>
              <a:gd name="T11" fmla="*/ 6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0" h="134">
                <a:moveTo>
                  <a:pt x="0" y="0"/>
                </a:moveTo>
                <a:lnTo>
                  <a:pt x="275" y="0"/>
                </a:lnTo>
                <a:moveTo>
                  <a:pt x="0" y="134"/>
                </a:moveTo>
                <a:lnTo>
                  <a:pt x="275" y="134"/>
                </a:lnTo>
                <a:moveTo>
                  <a:pt x="550" y="67"/>
                </a:moveTo>
                <a:lnTo>
                  <a:pt x="275" y="67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69" name="Freeform 41"/>
          <p:cNvSpPr>
            <a:spLocks/>
          </p:cNvSpPr>
          <p:nvPr/>
        </p:nvSpPr>
        <p:spPr bwMode="auto">
          <a:xfrm>
            <a:off x="8858396" y="2291988"/>
            <a:ext cx="566737" cy="425450"/>
          </a:xfrm>
          <a:custGeom>
            <a:avLst/>
            <a:gdLst>
              <a:gd name="T0" fmla="*/ 426 w 426"/>
              <a:gd name="T1" fmla="*/ 160 h 320"/>
              <a:gd name="T2" fmla="*/ 128 w 426"/>
              <a:gd name="T3" fmla="*/ 320 h 320"/>
              <a:gd name="T4" fmla="*/ 128 w 426"/>
              <a:gd name="T5" fmla="*/ 320 h 320"/>
              <a:gd name="T6" fmla="*/ 0 w 426"/>
              <a:gd name="T7" fmla="*/ 320 h 320"/>
              <a:gd name="T8" fmla="*/ 0 w 426"/>
              <a:gd name="T9" fmla="*/ 0 h 320"/>
              <a:gd name="T10" fmla="*/ 0 w 426"/>
              <a:gd name="T11" fmla="*/ 0 h 320"/>
              <a:gd name="T12" fmla="*/ 128 w 426"/>
              <a:gd name="T13" fmla="*/ 0 h 320"/>
              <a:gd name="T14" fmla="*/ 426 w 426"/>
              <a:gd name="T15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320">
                <a:moveTo>
                  <a:pt x="426" y="160"/>
                </a:moveTo>
                <a:cubicBezTo>
                  <a:pt x="375" y="239"/>
                  <a:pt x="264" y="299"/>
                  <a:pt x="128" y="320"/>
                </a:cubicBezTo>
                <a:lnTo>
                  <a:pt x="128" y="320"/>
                </a:lnTo>
                <a:lnTo>
                  <a:pt x="0" y="320"/>
                </a:lnTo>
                <a:cubicBezTo>
                  <a:pt x="79" y="219"/>
                  <a:pt x="79" y="102"/>
                  <a:pt x="0" y="0"/>
                </a:cubicBezTo>
                <a:lnTo>
                  <a:pt x="0" y="0"/>
                </a:lnTo>
                <a:lnTo>
                  <a:pt x="128" y="0"/>
                </a:lnTo>
                <a:cubicBezTo>
                  <a:pt x="265" y="21"/>
                  <a:pt x="376" y="81"/>
                  <a:pt x="426" y="16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2170" name="Freeform 42"/>
          <p:cNvSpPr>
            <a:spLocks/>
          </p:cNvSpPr>
          <p:nvPr/>
        </p:nvSpPr>
        <p:spPr bwMode="auto">
          <a:xfrm>
            <a:off x="8858396" y="2291988"/>
            <a:ext cx="566737" cy="425450"/>
          </a:xfrm>
          <a:custGeom>
            <a:avLst/>
            <a:gdLst>
              <a:gd name="T0" fmla="*/ 426 w 426"/>
              <a:gd name="T1" fmla="*/ 160 h 320"/>
              <a:gd name="T2" fmla="*/ 128 w 426"/>
              <a:gd name="T3" fmla="*/ 320 h 320"/>
              <a:gd name="T4" fmla="*/ 128 w 426"/>
              <a:gd name="T5" fmla="*/ 320 h 320"/>
              <a:gd name="T6" fmla="*/ 0 w 426"/>
              <a:gd name="T7" fmla="*/ 320 h 320"/>
              <a:gd name="T8" fmla="*/ 0 w 426"/>
              <a:gd name="T9" fmla="*/ 0 h 320"/>
              <a:gd name="T10" fmla="*/ 0 w 426"/>
              <a:gd name="T11" fmla="*/ 0 h 320"/>
              <a:gd name="T12" fmla="*/ 128 w 426"/>
              <a:gd name="T13" fmla="*/ 0 h 320"/>
              <a:gd name="T14" fmla="*/ 426 w 426"/>
              <a:gd name="T15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320">
                <a:moveTo>
                  <a:pt x="426" y="160"/>
                </a:moveTo>
                <a:cubicBezTo>
                  <a:pt x="375" y="239"/>
                  <a:pt x="264" y="299"/>
                  <a:pt x="128" y="320"/>
                </a:cubicBezTo>
                <a:lnTo>
                  <a:pt x="128" y="320"/>
                </a:lnTo>
                <a:lnTo>
                  <a:pt x="0" y="320"/>
                </a:lnTo>
                <a:cubicBezTo>
                  <a:pt x="79" y="219"/>
                  <a:pt x="79" y="102"/>
                  <a:pt x="0" y="0"/>
                </a:cubicBezTo>
                <a:lnTo>
                  <a:pt x="0" y="0"/>
                </a:lnTo>
                <a:lnTo>
                  <a:pt x="128" y="0"/>
                </a:lnTo>
                <a:cubicBezTo>
                  <a:pt x="265" y="21"/>
                  <a:pt x="376" y="81"/>
                  <a:pt x="426" y="160"/>
                </a:cubicBezTo>
                <a:close/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1" name="Rectangle 43"/>
          <p:cNvSpPr>
            <a:spLocks noChangeArrowheads="1"/>
          </p:cNvSpPr>
          <p:nvPr/>
        </p:nvSpPr>
        <p:spPr bwMode="auto">
          <a:xfrm>
            <a:off x="5581795" y="2053863"/>
            <a:ext cx="7921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w1</a:t>
            </a:r>
          </a:p>
        </p:txBody>
      </p:sp>
      <p:sp>
        <p:nvSpPr>
          <p:cNvPr id="432172" name="Rectangle 44"/>
          <p:cNvSpPr>
            <a:spLocks noChangeArrowheads="1"/>
          </p:cNvSpPr>
          <p:nvPr/>
        </p:nvSpPr>
        <p:spPr bwMode="auto">
          <a:xfrm>
            <a:off x="5365896" y="2414225"/>
            <a:ext cx="11525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(a⊕b)</a:t>
            </a:r>
          </a:p>
        </p:txBody>
      </p:sp>
      <p:sp>
        <p:nvSpPr>
          <p:cNvPr id="432173" name="Rectangle 45"/>
          <p:cNvSpPr>
            <a:spLocks noChangeArrowheads="1"/>
          </p:cNvSpPr>
          <p:nvPr/>
        </p:nvSpPr>
        <p:spPr bwMode="auto">
          <a:xfrm>
            <a:off x="5942158" y="3061925"/>
            <a:ext cx="5746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ab</a:t>
            </a:r>
          </a:p>
        </p:txBody>
      </p:sp>
      <p:sp>
        <p:nvSpPr>
          <p:cNvPr id="432174" name="Line 46"/>
          <p:cNvSpPr>
            <a:spLocks noChangeShapeType="1"/>
          </p:cNvSpPr>
          <p:nvPr/>
        </p:nvSpPr>
        <p:spPr bwMode="auto">
          <a:xfrm flipV="1">
            <a:off x="6373957" y="3061926"/>
            <a:ext cx="287338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2175" name="Rectangle 47"/>
          <p:cNvSpPr>
            <a:spLocks noChangeArrowheads="1"/>
          </p:cNvSpPr>
          <p:nvPr/>
        </p:nvSpPr>
        <p:spPr bwMode="auto">
          <a:xfrm>
            <a:off x="8391670" y="2699975"/>
            <a:ext cx="19431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(a⊕b) c_in + ab</a:t>
            </a:r>
          </a:p>
        </p:txBody>
      </p:sp>
      <p:sp>
        <p:nvSpPr>
          <p:cNvPr id="432176" name="Line 48"/>
          <p:cNvSpPr>
            <a:spLocks noChangeShapeType="1"/>
          </p:cNvSpPr>
          <p:nvPr/>
        </p:nvSpPr>
        <p:spPr bwMode="auto">
          <a:xfrm flipV="1">
            <a:off x="9614045" y="2557101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432177" name="AutoShape 49"/>
          <p:cNvCxnSpPr>
            <a:cxnSpLocks noChangeShapeType="1"/>
            <a:stCxn id="432168" idx="0"/>
          </p:cNvCxnSpPr>
          <p:nvPr/>
        </p:nvCxnSpPr>
        <p:spPr bwMode="auto">
          <a:xfrm flipH="1">
            <a:off x="8117033" y="2398350"/>
            <a:ext cx="5746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178" name="AutoShape 50"/>
          <p:cNvCxnSpPr>
            <a:cxnSpLocks noChangeShapeType="1"/>
            <a:stCxn id="432168" idx="2"/>
          </p:cNvCxnSpPr>
          <p:nvPr/>
        </p:nvCxnSpPr>
        <p:spPr bwMode="auto">
          <a:xfrm flipH="1" flipV="1">
            <a:off x="8498033" y="2607901"/>
            <a:ext cx="193675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2179" name="Rectangle 51"/>
          <p:cNvSpPr>
            <a:spLocks noChangeArrowheads="1"/>
          </p:cNvSpPr>
          <p:nvPr/>
        </p:nvSpPr>
        <p:spPr bwMode="auto">
          <a:xfrm>
            <a:off x="6888308" y="3004775"/>
            <a:ext cx="7921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Arial" panose="020B0604020202020204" pitchFamily="34" charset="0"/>
              </a:rPr>
              <a:t>w2</a:t>
            </a:r>
          </a:p>
        </p:txBody>
      </p:sp>
      <p:graphicFrame>
        <p:nvGraphicFramePr>
          <p:cNvPr id="432180" name="Object 52"/>
          <p:cNvGraphicFramePr>
            <a:graphicFrameLocks noChangeAspect="1"/>
          </p:cNvGraphicFramePr>
          <p:nvPr>
            <p:extLst/>
          </p:nvPr>
        </p:nvGraphicFramePr>
        <p:xfrm>
          <a:off x="3759345" y="841013"/>
          <a:ext cx="27559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方程式" r:id="rId3" imgW="1269720" imgH="368280" progId="Equation.3">
                  <p:embed/>
                </p:oleObj>
              </mc:Choice>
              <mc:Fallback>
                <p:oleObj name="方程式" r:id="rId3" imgW="1269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345" y="841013"/>
                        <a:ext cx="27559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7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F59E787-8318-4F85-A80D-78133F3C6B3D}" type="slidenum">
              <a:rPr kumimoji="0" lang="en-US" altLang="zh-TW" smtClean="0"/>
              <a:pPr eaLnBrk="1" hangingPunct="1">
                <a:defRPr/>
              </a:pPr>
              <a:t>2</a:t>
            </a:fld>
            <a:endParaRPr kumimoji="0"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Design hierarchy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" y="1197643"/>
            <a:ext cx="52578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37" y="1129339"/>
            <a:ext cx="3546623" cy="254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598" y="3675771"/>
            <a:ext cx="4857415" cy="248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9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5101215" y="4179600"/>
            <a:ext cx="4718050" cy="1755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-1589426" y="160169"/>
            <a:ext cx="755808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Instance Name</a:t>
            </a:r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1124527" y="1237095"/>
            <a:ext cx="845185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800" dirty="0">
                <a:ea typeface="標楷體" panose="03000509000000000000" pitchFamily="65" charset="-120"/>
              </a:rPr>
              <a:t>A module instance must have a name.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標楷體" panose="03000509000000000000" pitchFamily="65" charset="-120"/>
              </a:rPr>
              <a:t>      ex: OR_AND_STRUCTURAL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標楷體" panose="03000509000000000000" pitchFamily="65" charset="-120"/>
              </a:rPr>
              <a:t> </a:t>
            </a:r>
            <a:r>
              <a:rPr lang="en-US" altLang="zh-TW" sz="2800" i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Note: naming skill is very important in Verilog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800" dirty="0">
                <a:ea typeface="標楷體" panose="03000509000000000000" pitchFamily="65" charset="-120"/>
              </a:rPr>
              <a:t>The use of an instance name with a primitive is optional.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標楷體" panose="03000509000000000000" pitchFamily="65" charset="-120"/>
              </a:rPr>
              <a:t>      ex: u1, u2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72793" y="3687429"/>
            <a:ext cx="55149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</a:rPr>
              <a:t>or u1(TEMP[0], IN[0], IN[1]);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</a:rPr>
              <a:t>or u2(TEMP[1], IN[2], IN[3]);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</a:rPr>
              <a:t>and (OUT, TEMP[0], TEMP[1]);</a:t>
            </a:r>
          </a:p>
        </p:txBody>
      </p:sp>
    </p:spTree>
    <p:extLst>
      <p:ext uri="{BB962C8B-B14F-4D97-AF65-F5344CB8AC3E}">
        <p14:creationId xmlns:p14="http://schemas.microsoft.com/office/powerpoint/2010/main" val="18101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-2064552" y="119584"/>
            <a:ext cx="8001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Port Mapping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076450" y="1341439"/>
            <a:ext cx="87630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sz="2800"/>
              <a:t>In Order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Mux            Mux_1(Sel,x,y,Mux_Out);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Register8   Register8_1(Clock,Reset,Mux_Out,Reg_Out);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/>
          </a:p>
          <a:p>
            <a:pPr eaLnBrk="1" hangingPunct="1">
              <a:lnSpc>
                <a:spcPct val="120000"/>
              </a:lnSpc>
            </a:pPr>
            <a:r>
              <a:rPr lang="en-US" altLang="zh-TW" sz="2800"/>
              <a:t>By Name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Mux            Mux_1(.Sel(Sel),.x(x),.y(y),.out(Mux_Out));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Register8   Register8_1(.Clock(Clock), .Reset(Reset) ,.data(Mux_Out)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                                        ,.q(Reg_Out));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4822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77091" y="144319"/>
            <a:ext cx="79930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Port Mapping by Position Association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30563" y="1246332"/>
            <a:ext cx="752475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/>
              <a:t>module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parent_mod</a:t>
            </a:r>
            <a:r>
              <a:rPr lang="en-US" altLang="zh-TW" sz="2600" dirty="0"/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  <a:r>
              <a:rPr lang="en-US" altLang="zh-TW" sz="2600" b="1" dirty="0"/>
              <a:t>wire</a:t>
            </a:r>
            <a:r>
              <a:rPr lang="en-US" altLang="zh-TW" sz="2600" dirty="0"/>
              <a:t>	[3:0] g;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600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/>
              <a:t>	</a:t>
            </a:r>
            <a:r>
              <a:rPr lang="en-US" altLang="zh-TW" sz="2600" dirty="0" err="1"/>
              <a:t>child_mod</a:t>
            </a:r>
            <a:r>
              <a:rPr lang="en-US" altLang="zh-TW" sz="2600" dirty="0"/>
              <a:t> G1(g[3], g[1], g[0], g[2]);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 err="1"/>
              <a:t>endmodule</a:t>
            </a:r>
            <a:endParaRPr lang="en-US" altLang="zh-TW" sz="2600" b="1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600" b="1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/>
              <a:t>module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child_mod</a:t>
            </a:r>
            <a:r>
              <a:rPr lang="en-US" altLang="zh-TW" sz="2600" dirty="0"/>
              <a:t>(</a:t>
            </a:r>
            <a:r>
              <a:rPr lang="en-US" altLang="zh-TW" sz="2600" dirty="0" err="1"/>
              <a:t>sig_a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sig_b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sig_c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sig_d</a:t>
            </a:r>
            <a:r>
              <a:rPr lang="en-US" altLang="zh-TW" sz="2600" dirty="0"/>
              <a:t>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/>
              <a:t>	input</a:t>
            </a:r>
            <a:r>
              <a:rPr lang="en-US" altLang="zh-TW" sz="2600" dirty="0"/>
              <a:t> 	</a:t>
            </a:r>
            <a:r>
              <a:rPr lang="en-US" altLang="zh-TW" sz="2600" dirty="0" err="1"/>
              <a:t>sig_c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sig_d</a:t>
            </a:r>
            <a:r>
              <a:rPr lang="en-US" altLang="zh-TW" sz="2600" dirty="0"/>
              <a:t>; 	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/>
              <a:t>	output</a:t>
            </a:r>
            <a:r>
              <a:rPr lang="en-US" altLang="zh-TW" sz="2600" dirty="0"/>
              <a:t> 	</a:t>
            </a:r>
            <a:r>
              <a:rPr lang="en-US" altLang="zh-TW" sz="2600" dirty="0" err="1"/>
              <a:t>sig_a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sig_b</a:t>
            </a:r>
            <a:r>
              <a:rPr lang="en-US" altLang="zh-TW" sz="2600" dirty="0"/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/>
              <a:t>	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/>
              <a:t>	 </a:t>
            </a:r>
            <a:r>
              <a:rPr lang="en-US" altLang="zh-TW" sz="2600" b="1" i="1" dirty="0"/>
              <a:t>module description</a:t>
            </a:r>
            <a:r>
              <a:rPr lang="en-US" altLang="zh-TW" sz="2600" dirty="0"/>
              <a:t>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 err="1"/>
              <a:t>endmodule</a:t>
            </a:r>
            <a:endParaRPr lang="en-US" altLang="zh-TW" sz="2600" b="1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/>
          </p:nvPr>
        </p:nvGraphicFramePr>
        <p:xfrm>
          <a:off x="8038669" y="3445742"/>
          <a:ext cx="29686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4" imgW="2470404" imgH="1620926" progId="Visio.Drawing.6">
                  <p:embed/>
                </p:oleObj>
              </mc:Choice>
              <mc:Fallback>
                <p:oleObj name="Visio" r:id="rId4" imgW="2470404" imgH="16209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669" y="3445742"/>
                        <a:ext cx="2968625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7374728" y="1372322"/>
            <a:ext cx="3937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in-order port mapping</a:t>
            </a:r>
          </a:p>
        </p:txBody>
      </p:sp>
    </p:spTree>
    <p:extLst>
      <p:ext uri="{BB962C8B-B14F-4D97-AF65-F5344CB8AC3E}">
        <p14:creationId xmlns:p14="http://schemas.microsoft.com/office/powerpoint/2010/main" val="2888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0281" y="88905"/>
            <a:ext cx="79930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Port Mapping by Name Association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919288" y="1412875"/>
            <a:ext cx="8748712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chemeClr val="bg2"/>
                </a:solidFill>
              </a:rPr>
              <a:t>module</a:t>
            </a:r>
            <a:r>
              <a:rPr lang="en-US" altLang="zh-TW" sz="2600" dirty="0">
                <a:solidFill>
                  <a:schemeClr val="bg2"/>
                </a:solidFill>
              </a:rPr>
              <a:t> </a:t>
            </a:r>
            <a:r>
              <a:rPr lang="en-US" altLang="zh-TW" sz="2600" dirty="0" err="1">
                <a:solidFill>
                  <a:schemeClr val="bg2"/>
                </a:solidFill>
              </a:rPr>
              <a:t>parent_mod</a:t>
            </a:r>
            <a:r>
              <a:rPr lang="en-US" altLang="zh-TW" sz="260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>
                <a:solidFill>
                  <a:schemeClr val="bg2"/>
                </a:solidFill>
              </a:rPr>
              <a:t>	</a:t>
            </a:r>
            <a:r>
              <a:rPr lang="en-US" altLang="zh-TW" sz="2600" b="1" dirty="0">
                <a:solidFill>
                  <a:schemeClr val="bg2"/>
                </a:solidFill>
              </a:rPr>
              <a:t>wire</a:t>
            </a:r>
            <a:r>
              <a:rPr lang="en-US" altLang="zh-TW" sz="2600" dirty="0">
                <a:solidFill>
                  <a:schemeClr val="bg2"/>
                </a:solidFill>
              </a:rPr>
              <a:t>	[3:0] g;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600" dirty="0">
              <a:solidFill>
                <a:schemeClr val="bg2"/>
              </a:solidFill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chemeClr val="bg2"/>
                </a:solidFill>
              </a:rPr>
              <a:t>	</a:t>
            </a:r>
            <a:r>
              <a:rPr lang="en-US" altLang="zh-TW" sz="2500" dirty="0" err="1">
                <a:solidFill>
                  <a:schemeClr val="bg2"/>
                </a:solidFill>
              </a:rPr>
              <a:t>child_mod</a:t>
            </a:r>
            <a:r>
              <a:rPr lang="en-US" altLang="zh-TW" sz="2500" dirty="0">
                <a:solidFill>
                  <a:schemeClr val="bg2"/>
                </a:solidFill>
              </a:rPr>
              <a:t> G1(.</a:t>
            </a:r>
            <a:r>
              <a:rPr lang="en-US" altLang="zh-TW" sz="2500" dirty="0" err="1">
                <a:solidFill>
                  <a:schemeClr val="bg2"/>
                </a:solidFill>
              </a:rPr>
              <a:t>sig_c</a:t>
            </a:r>
            <a:r>
              <a:rPr lang="en-US" altLang="zh-TW" sz="2500" dirty="0">
                <a:solidFill>
                  <a:schemeClr val="bg2"/>
                </a:solidFill>
              </a:rPr>
              <a:t>(g[3]), .</a:t>
            </a:r>
            <a:r>
              <a:rPr lang="en-US" altLang="zh-TW" sz="2500" dirty="0" err="1">
                <a:solidFill>
                  <a:schemeClr val="bg2"/>
                </a:solidFill>
              </a:rPr>
              <a:t>sig_d</a:t>
            </a:r>
            <a:r>
              <a:rPr lang="en-US" altLang="zh-TW" sz="2500" dirty="0">
                <a:solidFill>
                  <a:schemeClr val="bg2"/>
                </a:solidFill>
              </a:rPr>
              <a:t>(g[2]), .</a:t>
            </a:r>
            <a:r>
              <a:rPr lang="en-US" altLang="zh-TW" sz="2500" dirty="0" err="1">
                <a:solidFill>
                  <a:schemeClr val="bg2"/>
                </a:solidFill>
              </a:rPr>
              <a:t>sig_b</a:t>
            </a:r>
            <a:r>
              <a:rPr lang="en-US" altLang="zh-TW" sz="2500" dirty="0">
                <a:solidFill>
                  <a:schemeClr val="bg2"/>
                </a:solidFill>
              </a:rPr>
              <a:t>(g[0]),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500" dirty="0">
                <a:solidFill>
                  <a:schemeClr val="bg2"/>
                </a:solidFill>
              </a:rPr>
              <a:t>                           .</a:t>
            </a:r>
            <a:r>
              <a:rPr lang="en-US" altLang="zh-TW" sz="2500" dirty="0" err="1">
                <a:solidFill>
                  <a:schemeClr val="bg2"/>
                </a:solidFill>
              </a:rPr>
              <a:t>sig_a</a:t>
            </a:r>
            <a:r>
              <a:rPr lang="en-US" altLang="zh-TW" sz="2500" dirty="0">
                <a:solidFill>
                  <a:schemeClr val="bg2"/>
                </a:solidFill>
              </a:rPr>
              <a:t>(g[1]));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 err="1">
                <a:solidFill>
                  <a:schemeClr val="bg2"/>
                </a:solidFill>
              </a:rPr>
              <a:t>endmodule</a:t>
            </a:r>
            <a:endParaRPr lang="en-US" altLang="zh-TW" sz="26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TW" sz="26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chemeClr val="bg2"/>
                </a:solidFill>
              </a:rPr>
              <a:t>module</a:t>
            </a:r>
            <a:r>
              <a:rPr lang="en-US" altLang="zh-TW" sz="2600" dirty="0">
                <a:solidFill>
                  <a:schemeClr val="bg2"/>
                </a:solidFill>
              </a:rPr>
              <a:t> </a:t>
            </a:r>
            <a:r>
              <a:rPr lang="en-US" altLang="zh-TW" sz="2600" dirty="0" err="1">
                <a:solidFill>
                  <a:schemeClr val="bg2"/>
                </a:solidFill>
              </a:rPr>
              <a:t>child_mod</a:t>
            </a:r>
            <a:r>
              <a:rPr lang="en-US" altLang="zh-TW" sz="2600" dirty="0">
                <a:solidFill>
                  <a:schemeClr val="bg2"/>
                </a:solidFill>
              </a:rPr>
              <a:t>(</a:t>
            </a:r>
            <a:r>
              <a:rPr lang="en-US" altLang="zh-TW" sz="2600" dirty="0" err="1">
                <a:solidFill>
                  <a:schemeClr val="bg2"/>
                </a:solidFill>
              </a:rPr>
              <a:t>sig_a</a:t>
            </a:r>
            <a:r>
              <a:rPr lang="en-US" altLang="zh-TW" sz="2600" dirty="0">
                <a:solidFill>
                  <a:schemeClr val="bg2"/>
                </a:solidFill>
              </a:rPr>
              <a:t>, </a:t>
            </a:r>
            <a:r>
              <a:rPr lang="en-US" altLang="zh-TW" sz="2600" dirty="0" err="1">
                <a:solidFill>
                  <a:schemeClr val="bg2"/>
                </a:solidFill>
              </a:rPr>
              <a:t>sig_b</a:t>
            </a:r>
            <a:r>
              <a:rPr lang="en-US" altLang="zh-TW" sz="2600" dirty="0">
                <a:solidFill>
                  <a:schemeClr val="bg2"/>
                </a:solidFill>
              </a:rPr>
              <a:t>, </a:t>
            </a:r>
            <a:r>
              <a:rPr lang="en-US" altLang="zh-TW" sz="2600" dirty="0" err="1">
                <a:solidFill>
                  <a:schemeClr val="bg2"/>
                </a:solidFill>
              </a:rPr>
              <a:t>sig_c</a:t>
            </a:r>
            <a:r>
              <a:rPr lang="en-US" altLang="zh-TW" sz="2600" dirty="0">
                <a:solidFill>
                  <a:schemeClr val="bg2"/>
                </a:solidFill>
              </a:rPr>
              <a:t>, </a:t>
            </a:r>
            <a:r>
              <a:rPr lang="en-US" altLang="zh-TW" sz="2600" dirty="0" err="1">
                <a:solidFill>
                  <a:schemeClr val="bg2"/>
                </a:solidFill>
              </a:rPr>
              <a:t>sig_d</a:t>
            </a:r>
            <a:r>
              <a:rPr lang="en-US" altLang="zh-TW" sz="26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chemeClr val="bg2"/>
                </a:solidFill>
              </a:rPr>
              <a:t>	input</a:t>
            </a:r>
            <a:r>
              <a:rPr lang="en-US" altLang="zh-TW" sz="2600" dirty="0">
                <a:solidFill>
                  <a:schemeClr val="bg2"/>
                </a:solidFill>
              </a:rPr>
              <a:t>	</a:t>
            </a:r>
            <a:r>
              <a:rPr lang="en-US" altLang="zh-TW" sz="2600" dirty="0" err="1">
                <a:solidFill>
                  <a:schemeClr val="bg2"/>
                </a:solidFill>
              </a:rPr>
              <a:t>sig_c</a:t>
            </a:r>
            <a:r>
              <a:rPr lang="en-US" altLang="zh-TW" sz="2600" dirty="0">
                <a:solidFill>
                  <a:schemeClr val="bg2"/>
                </a:solidFill>
              </a:rPr>
              <a:t>, </a:t>
            </a:r>
            <a:r>
              <a:rPr lang="en-US" altLang="zh-TW" sz="2600" dirty="0" err="1">
                <a:solidFill>
                  <a:schemeClr val="bg2"/>
                </a:solidFill>
              </a:rPr>
              <a:t>sig_d</a:t>
            </a:r>
            <a:r>
              <a:rPr lang="en-US" altLang="zh-TW" sz="2600" dirty="0">
                <a:solidFill>
                  <a:schemeClr val="bg2"/>
                </a:solidFill>
              </a:rPr>
              <a:t>; 	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>
                <a:solidFill>
                  <a:schemeClr val="bg2"/>
                </a:solidFill>
              </a:rPr>
              <a:t>	output</a:t>
            </a:r>
            <a:r>
              <a:rPr lang="en-US" altLang="zh-TW" sz="2600" dirty="0">
                <a:solidFill>
                  <a:schemeClr val="bg2"/>
                </a:solidFill>
              </a:rPr>
              <a:t>	</a:t>
            </a:r>
            <a:r>
              <a:rPr lang="en-US" altLang="zh-TW" sz="2600" dirty="0" err="1">
                <a:solidFill>
                  <a:schemeClr val="bg2"/>
                </a:solidFill>
              </a:rPr>
              <a:t>sig_a</a:t>
            </a:r>
            <a:r>
              <a:rPr lang="en-US" altLang="zh-TW" sz="2600" dirty="0">
                <a:solidFill>
                  <a:schemeClr val="bg2"/>
                </a:solidFill>
              </a:rPr>
              <a:t>, </a:t>
            </a:r>
            <a:r>
              <a:rPr lang="en-US" altLang="zh-TW" sz="2600" dirty="0" err="1">
                <a:solidFill>
                  <a:schemeClr val="bg2"/>
                </a:solidFill>
              </a:rPr>
              <a:t>sig_b</a:t>
            </a:r>
            <a:r>
              <a:rPr lang="en-US" altLang="zh-TW" sz="260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dirty="0">
                <a:solidFill>
                  <a:schemeClr val="bg2"/>
                </a:solidFill>
              </a:rPr>
              <a:t>	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i="1" dirty="0">
                <a:solidFill>
                  <a:schemeClr val="bg2"/>
                </a:solidFill>
              </a:rPr>
              <a:t>	module description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TW" sz="2600" b="1" dirty="0" err="1">
                <a:solidFill>
                  <a:schemeClr val="bg2"/>
                </a:solidFill>
              </a:rPr>
              <a:t>endmodule</a:t>
            </a:r>
            <a:endParaRPr lang="en-US" altLang="zh-TW" sz="2600" b="1" dirty="0">
              <a:solidFill>
                <a:schemeClr val="bg2"/>
              </a:solidFill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/>
          </p:nvPr>
        </p:nvGraphicFramePr>
        <p:xfrm>
          <a:off x="8671792" y="4077855"/>
          <a:ext cx="29622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4" imgW="2470404" imgH="1620926" progId="Visio.Drawing.6">
                  <p:embed/>
                </p:oleObj>
              </mc:Choice>
              <mc:Fallback>
                <p:oleObj name="Visio" r:id="rId4" imgW="2470404" imgH="162092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1792" y="4077855"/>
                        <a:ext cx="29622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572395" y="1304349"/>
            <a:ext cx="469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Name mapping is better, why ?</a:t>
            </a:r>
          </a:p>
        </p:txBody>
      </p:sp>
    </p:spTree>
    <p:extLst>
      <p:ext uri="{BB962C8B-B14F-4D97-AF65-F5344CB8AC3E}">
        <p14:creationId xmlns:p14="http://schemas.microsoft.com/office/powerpoint/2010/main" val="41161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-2217938" y="-171866"/>
            <a:ext cx="8534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Numbers (1/2)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45886" y="1396857"/>
            <a:ext cx="87630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Numbers are integer or real constants. 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rgbClr val="000000"/>
                </a:solidFill>
              </a:rPr>
              <a:t>   Integer constants are written as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593CE8"/>
                </a:solidFill>
              </a:rPr>
              <a:t>   </a:t>
            </a:r>
            <a:r>
              <a:rPr lang="en-US" altLang="zh-TW" sz="2400" dirty="0">
                <a:solidFill>
                  <a:srgbClr val="593CE8"/>
                </a:solidFill>
              </a:rPr>
              <a:t>&lt;size&gt;’&lt;base format&gt;&lt;number&gt;</a:t>
            </a: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Real number can be represented in decimal or scientific format.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A number may be </a:t>
            </a:r>
            <a:r>
              <a:rPr lang="en-US" altLang="zh-TW" sz="2800" b="1" dirty="0">
                <a:solidFill>
                  <a:srgbClr val="593CE8"/>
                </a:solidFill>
              </a:rPr>
              <a:t>sized</a:t>
            </a:r>
            <a:r>
              <a:rPr lang="en-US" altLang="zh-TW" sz="2800" b="1" dirty="0"/>
              <a:t> </a:t>
            </a:r>
            <a:r>
              <a:rPr lang="en-US" altLang="zh-TW" sz="2800" dirty="0"/>
              <a:t>or </a:t>
            </a:r>
            <a:r>
              <a:rPr lang="en-US" altLang="zh-TW" sz="2800" b="1" dirty="0" err="1">
                <a:solidFill>
                  <a:srgbClr val="593CE8"/>
                </a:solidFill>
              </a:rPr>
              <a:t>unsized</a:t>
            </a:r>
            <a:endParaRPr lang="en-US" altLang="zh-TW" sz="2800" b="1" dirty="0">
              <a:solidFill>
                <a:srgbClr val="593C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-2186462" y="-120938"/>
            <a:ext cx="8534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Numbers (2/2)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366838" y="1064347"/>
            <a:ext cx="9601200" cy="52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The base format</a:t>
            </a:r>
            <a:r>
              <a:rPr lang="en-US" altLang="zh-TW" sz="2800" b="1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0000"/>
                </a:solidFill>
              </a:rPr>
              <a:t>indicates the type of number</a:t>
            </a:r>
            <a:endParaRPr lang="en-US" altLang="zh-TW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Decimal (d or 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Hex (h or H)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Octal (o or O)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Binary (b or B)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dirty="0"/>
              <a:t>   </a:t>
            </a:r>
            <a:r>
              <a:rPr lang="en-US" altLang="zh-TW" sz="2400" dirty="0"/>
              <a:t>ex: </a:t>
            </a:r>
            <a:r>
              <a:rPr lang="en-US" altLang="zh-TW" sz="2400" dirty="0" err="1"/>
              <a:t>unsize</a:t>
            </a:r>
            <a:r>
              <a:rPr lang="en-US" altLang="zh-TW" sz="2400" dirty="0"/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size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TW" sz="3600" dirty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/>
          </p:nvPr>
        </p:nvGraphicFramePr>
        <p:xfrm>
          <a:off x="4366738" y="3451514"/>
          <a:ext cx="3962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點陣圖影像" r:id="rId4" imgW="2943636" imgH="961905" progId="Paint.Picture">
                  <p:embed/>
                </p:oleObj>
              </mc:Choice>
              <mc:Fallback>
                <p:oleObj name="點陣圖影像" r:id="rId4" imgW="2943636" imgH="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738" y="3451514"/>
                        <a:ext cx="39624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/>
          </p:nvPr>
        </p:nvGraphicFramePr>
        <p:xfrm>
          <a:off x="3793692" y="4821670"/>
          <a:ext cx="4114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點陣圖影像" r:id="rId6" imgW="3238952" imgH="1457143" progId="Paint.Picture">
                  <p:embed/>
                </p:oleObj>
              </mc:Choice>
              <mc:Fallback>
                <p:oleObj name="點陣圖影像" r:id="rId6" imgW="3238952" imgH="1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692" y="4821670"/>
                        <a:ext cx="41148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auto">
          <a:xfrm>
            <a:off x="7258776" y="2962283"/>
            <a:ext cx="3665537" cy="1770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-1111249" y="-191294"/>
            <a:ext cx="78597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Structural Description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493667" y="1235314"/>
            <a:ext cx="9763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en-US" altLang="zh-TW" sz="2000" dirty="0"/>
              <a:t> Structural description 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(2) Data flow description 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3) Behavioral description 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61642" y="816769"/>
            <a:ext cx="834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latin typeface="Tahoma" panose="020B0604030504040204" pitchFamily="34" charset="0"/>
                <a:ea typeface="新細明體" panose="02020500000000000000" pitchFamily="18" charset="-120"/>
              </a:rPr>
              <a:t>Verilog allows three kinds of descriptions for circuits:</a:t>
            </a:r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>
            <p:extLst/>
          </p:nvPr>
        </p:nvGraphicFramePr>
        <p:xfrm>
          <a:off x="7369900" y="3054358"/>
          <a:ext cx="347345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1233830" imgH="553517" progId="Visio.Drawing.6">
                  <p:embed/>
                </p:oleObj>
              </mc:Choice>
              <mc:Fallback>
                <p:oleObj name="Visio" r:id="rId4" imgW="1233830" imgH="5535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900" y="3054358"/>
                        <a:ext cx="347345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648425" y="1808170"/>
            <a:ext cx="836295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838200" indent="-381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257300" indent="-3429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76400" indent="-3048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133600" indent="-3048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2239963" algn="l"/>
                <a:tab pos="2422525" algn="l"/>
                <a:tab pos="3322638" algn="l"/>
                <a:tab pos="42211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/>
              <a:t>    </a:t>
            </a:r>
            <a:r>
              <a:rPr lang="en-US" altLang="zh-TW" sz="2400" b="1" dirty="0"/>
              <a:t>Structural description: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r>
              <a:rPr lang="en-US" altLang="zh-TW" sz="2000" dirty="0"/>
              <a:t>module OR_AND_STRUCTURAL(IN,OUT);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endParaRPr lang="en-US" altLang="zh-TW" sz="2000" dirty="0"/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input	[3:0]	IN;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output			OUT;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wire	[1:0]	TEMP</a:t>
            </a:r>
            <a:r>
              <a:rPr lang="en-US" altLang="zh-TW" sz="2000" dirty="0" smtClean="0"/>
              <a:t>;</a:t>
            </a:r>
          </a:p>
          <a:p>
            <a:pPr lvl="1" eaLnBrk="1" hangingPunct="1">
              <a:buFontTx/>
              <a:buAutoNum type="arabicPeriod"/>
            </a:pPr>
            <a:endParaRPr lang="en-US" altLang="zh-TW" sz="2000" dirty="0"/>
          </a:p>
          <a:p>
            <a:pPr lvl="1" eaLnBrk="1" hangingPunct="1">
              <a:buFontTx/>
              <a:buAutoNum type="arabicPeriod"/>
            </a:pPr>
            <a:r>
              <a:rPr lang="en-US" altLang="zh-TW" sz="2000" dirty="0" smtClean="0"/>
              <a:t>or </a:t>
            </a:r>
            <a:r>
              <a:rPr lang="en-US" altLang="zh-TW" sz="2000" dirty="0"/>
              <a:t>u1(TEMP[0], IN[0], IN[1]);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or u2(TEMP[1], IN[2], IN[3]);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 dirty="0"/>
              <a:t>and (OUT, TEMP[0], TEMP[1]);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sz="2000" dirty="0" err="1"/>
              <a:t>endmodule</a:t>
            </a:r>
            <a:endParaRPr lang="en-US" altLang="zh-TW" sz="2000" dirty="0"/>
          </a:p>
        </p:txBody>
      </p:sp>
      <p:sp>
        <p:nvSpPr>
          <p:cNvPr id="14344" name="AutoShape 11"/>
          <p:cNvSpPr>
            <a:spLocks noChangeArrowheads="1"/>
          </p:cNvSpPr>
          <p:nvPr/>
        </p:nvSpPr>
        <p:spPr bwMode="auto">
          <a:xfrm rot="16200000" flipV="1">
            <a:off x="7148444" y="4734727"/>
            <a:ext cx="787400" cy="9604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8022363" y="5030794"/>
            <a:ext cx="32416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 dirty="0">
                <a:latin typeface="Tahoma" panose="020B0604030504040204" pitchFamily="34" charset="0"/>
                <a:ea typeface="新細明體" panose="02020500000000000000" pitchFamily="18" charset="-120"/>
              </a:rPr>
              <a:t>Synthesized  </a:t>
            </a:r>
            <a:r>
              <a:rPr lang="en-US" altLang="zh-TW" sz="1800" b="1" dirty="0">
                <a:latin typeface="Tahoma" panose="020B0604030504040204" pitchFamily="34" charset="0"/>
                <a:ea typeface="新細明體" panose="02020500000000000000" pitchFamily="18" charset="-120"/>
              </a:rPr>
              <a:t>(synthesis)</a:t>
            </a:r>
            <a:r>
              <a:rPr lang="en-US" altLang="zh-TW" sz="1800" b="1" i="1" dirty="0">
                <a:latin typeface="Tahom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latin typeface="Tahoma" panose="020B0604030504040204" pitchFamily="34" charset="0"/>
                <a:ea typeface="新細明體" panose="02020500000000000000" pitchFamily="18" charset="-120"/>
              </a:rPr>
              <a:t>+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 dirty="0">
                <a:latin typeface="Tahoma" panose="020B0604030504040204" pitchFamily="34" charset="0"/>
                <a:ea typeface="新細明體" panose="02020500000000000000" pitchFamily="18" charset="-120"/>
              </a:rPr>
              <a:t>optimized by tools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9011375" y="3181358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TEMP[0]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8889137" y="4262445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TEMP[1]</a:t>
            </a:r>
          </a:p>
        </p:txBody>
      </p:sp>
      <p:sp>
        <p:nvSpPr>
          <p:cNvPr id="14348" name="Rectangle 16"/>
          <p:cNvSpPr>
            <a:spLocks noChangeArrowheads="1"/>
          </p:cNvSpPr>
          <p:nvPr/>
        </p:nvSpPr>
        <p:spPr bwMode="auto">
          <a:xfrm>
            <a:off x="8355738" y="327978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u1</a:t>
            </a:r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8347801" y="3998921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u2</a:t>
            </a:r>
          </a:p>
        </p:txBody>
      </p:sp>
    </p:spTree>
    <p:extLst>
      <p:ext uri="{BB962C8B-B14F-4D97-AF65-F5344CB8AC3E}">
        <p14:creationId xmlns:p14="http://schemas.microsoft.com/office/powerpoint/2010/main" val="9715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LAB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CLAB" id="{3EF4629B-7E55-4D80-828F-904AA00C59B0}" vid="{F04B8EB6-F381-4B79-B2C4-2DEFD431A8B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783</TotalTime>
  <Words>789</Words>
  <Application>Microsoft Office PowerPoint</Application>
  <PresentationFormat>寬螢幕</PresentationFormat>
  <Paragraphs>317</Paragraphs>
  <Slides>19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Tahoma</vt:lpstr>
      <vt:lpstr>Times New Roman</vt:lpstr>
      <vt:lpstr>Wingdings</vt:lpstr>
      <vt:lpstr>DICLAB</vt:lpstr>
      <vt:lpstr>方程式</vt:lpstr>
      <vt:lpstr>Visio</vt:lpstr>
      <vt:lpstr>點陣圖影像</vt:lpstr>
      <vt:lpstr>HDL  Part II</vt:lpstr>
      <vt:lpstr>Design hierarchy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數位系統實驗 Experiment on Digital System</dc:title>
  <dc:creator>User</dc:creator>
  <cp:lastModifiedBy>User</cp:lastModifiedBy>
  <cp:revision>106</cp:revision>
  <cp:lastPrinted>2015-09-14T01:31:39Z</cp:lastPrinted>
  <dcterms:created xsi:type="dcterms:W3CDTF">2015-05-27T02:17:19Z</dcterms:created>
  <dcterms:modified xsi:type="dcterms:W3CDTF">2015-09-22T07:56:14Z</dcterms:modified>
</cp:coreProperties>
</file>