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306" r:id="rId3"/>
    <p:sldId id="307" r:id="rId4"/>
    <p:sldId id="308" r:id="rId5"/>
    <p:sldId id="309" r:id="rId6"/>
    <p:sldId id="310" r:id="rId7"/>
    <p:sldId id="341" r:id="rId8"/>
    <p:sldId id="342" r:id="rId9"/>
    <p:sldId id="343" r:id="rId10"/>
    <p:sldId id="344" r:id="rId11"/>
    <p:sldId id="345" r:id="rId12"/>
    <p:sldId id="311" r:id="rId13"/>
    <p:sldId id="312" r:id="rId14"/>
    <p:sldId id="313" r:id="rId15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D83F-FA77-4742-B971-E31EAC7F1508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40363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3DAB9-E3A3-4000-A4EF-1944BC1C0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1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AB9-E3A3-4000-A4EF-1944BC1C07C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259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AB9-E3A3-4000-A4EF-1944BC1C07C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573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AB9-E3A3-4000-A4EF-1944BC1C07C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639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AB9-E3A3-4000-A4EF-1944BC1C07C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944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AB9-E3A3-4000-A4EF-1944BC1C07C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111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AB9-E3A3-4000-A4EF-1944BC1C07C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53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AB9-E3A3-4000-A4EF-1944BC1C07C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10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AB9-E3A3-4000-A4EF-1944BC1C07C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2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AB9-E3A3-4000-A4EF-1944BC1C07C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099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AB9-E3A3-4000-A4EF-1944BC1C07C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9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AB9-E3A3-4000-A4EF-1944BC1C07C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23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AB9-E3A3-4000-A4EF-1944BC1C07C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778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AB9-E3A3-4000-A4EF-1944BC1C07C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38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AB9-E3A3-4000-A4EF-1944BC1C07C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12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0" y="3981450"/>
            <a:ext cx="86828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2877" y="4263903"/>
            <a:ext cx="400110" cy="463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Digital </a:t>
            </a:r>
            <a:r>
              <a:rPr lang="en-US" altLang="zh-TW" sz="1400" i="1" smtClean="0">
                <a:latin typeface="Times New Roman" pitchFamily="18" charset="0"/>
              </a:rPr>
              <a:t>Integrated Circuit </a:t>
            </a: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9403" y="-2909949"/>
            <a:ext cx="723275" cy="6621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Department of Computer Science and Information Engineering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28168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76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5030" cy="57737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321431" cy="57737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56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71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11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7823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75401" y="1484313"/>
            <a:ext cx="557823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1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09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32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77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6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5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fld id="{FA86A760-7BE0-4C54-9698-2333DDDB45A3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81911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7561" y="1543050"/>
            <a:ext cx="10163908" cy="1752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HDL</a:t>
            </a:r>
            <a:b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art I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4237" y="4904730"/>
            <a:ext cx="8737600" cy="1752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</a:t>
            </a:r>
            <a:r>
              <a:rPr lang="zh-TW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殷</a:t>
            </a: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F133BF5D-7D6E-4E8E-B636-E02ECEAF946A}" type="slidenum">
              <a:rPr kumimoji="0" lang="en-US" altLang="zh-TW" smtClean="0"/>
              <a:pPr eaLnBrk="1" hangingPunct="1">
                <a:defRPr/>
              </a:pPr>
              <a:t>10</a:t>
            </a:fld>
            <a:endParaRPr kumimoji="0" lang="en-US" altLang="zh-TW" dirty="0" smtClean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Data type -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net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(wire)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748" y="1407696"/>
            <a:ext cx="8506326" cy="419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03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BC359C98-03E2-47B6-B75B-DC727B1D2C40}" type="slidenum">
              <a:rPr kumimoji="0" lang="en-US" altLang="zh-TW" smtClean="0"/>
              <a:pPr eaLnBrk="1" hangingPunct="1">
                <a:defRPr/>
              </a:pPr>
              <a:t>11</a:t>
            </a:fld>
            <a:endParaRPr kumimoji="0" lang="en-US" altLang="zh-TW" dirty="0" smtClean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Data type -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30442" y="1159043"/>
            <a:ext cx="996214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reg data type represents a variable in Verilog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Type ”reg” variable stores values,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but not necessarily a FF (register)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Are only assigned in an ”always” block task or function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If a reg data type is assigned a value in an always block that has a clock edge expression, a flip-flop is inferred</a:t>
            </a:r>
          </a:p>
        </p:txBody>
      </p:sp>
    </p:spTree>
    <p:extLst>
      <p:ext uri="{BB962C8B-B14F-4D97-AF65-F5344CB8AC3E}">
        <p14:creationId xmlns:p14="http://schemas.microsoft.com/office/powerpoint/2010/main" val="13964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642144" y="222362"/>
            <a:ext cx="7859712" cy="10080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Verilog Module (1/3)</a:t>
            </a:r>
          </a:p>
        </p:txBody>
      </p:sp>
      <p:sp>
        <p:nvSpPr>
          <p:cNvPr id="11267" name="Text Box 12"/>
          <p:cNvSpPr txBox="1">
            <a:spLocks noChangeArrowheads="1"/>
          </p:cNvSpPr>
          <p:nvPr/>
        </p:nvSpPr>
        <p:spPr bwMode="auto">
          <a:xfrm>
            <a:off x="1435967" y="4158674"/>
            <a:ext cx="203292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ea typeface="新細明體" panose="02020500000000000000" pitchFamily="18" charset="-120"/>
              </a:rPr>
              <a:t>Waveform,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ea typeface="新細明體" panose="02020500000000000000" pitchFamily="18" charset="-120"/>
              </a:rPr>
              <a:t>test patterns</a:t>
            </a:r>
          </a:p>
        </p:txBody>
      </p:sp>
      <p:sp>
        <p:nvSpPr>
          <p:cNvPr id="11268" name="Text Box 14"/>
          <p:cNvSpPr txBox="1">
            <a:spLocks noChangeArrowheads="1"/>
          </p:cNvSpPr>
          <p:nvPr/>
        </p:nvSpPr>
        <p:spPr bwMode="auto">
          <a:xfrm>
            <a:off x="7787555" y="4225349"/>
            <a:ext cx="18790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ea typeface="新細明體" panose="02020500000000000000" pitchFamily="18" charset="-120"/>
              </a:rPr>
              <a:t>Waveform,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ea typeface="新細明體" panose="02020500000000000000" pitchFamily="18" charset="-120"/>
              </a:rPr>
              <a:t>text reports</a:t>
            </a:r>
          </a:p>
        </p:txBody>
      </p:sp>
      <p:sp>
        <p:nvSpPr>
          <p:cNvPr id="11269" name="Oval 15"/>
          <p:cNvSpPr>
            <a:spLocks noChangeArrowheads="1"/>
          </p:cNvSpPr>
          <p:nvPr/>
        </p:nvSpPr>
        <p:spPr bwMode="auto">
          <a:xfrm>
            <a:off x="1366116" y="1690112"/>
            <a:ext cx="1885950" cy="22939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ea typeface="新細明體" panose="02020500000000000000" pitchFamily="18" charset="-120"/>
              </a:rPr>
              <a:t>Stimulus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ea typeface="新細明體" panose="02020500000000000000" pitchFamily="18" charset="-120"/>
              </a:rPr>
              <a:t>and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ea typeface="新細明體" panose="02020500000000000000" pitchFamily="18" charset="-120"/>
              </a:rPr>
              <a:t>Control</a:t>
            </a:r>
          </a:p>
        </p:txBody>
      </p:sp>
      <p:sp>
        <p:nvSpPr>
          <p:cNvPr id="11270" name="Oval 17"/>
          <p:cNvSpPr>
            <a:spLocks noChangeArrowheads="1"/>
          </p:cNvSpPr>
          <p:nvPr/>
        </p:nvSpPr>
        <p:spPr bwMode="auto">
          <a:xfrm>
            <a:off x="4414116" y="1690112"/>
            <a:ext cx="1885950" cy="22939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 dirty="0">
                <a:solidFill>
                  <a:srgbClr val="00B0F0"/>
                </a:solidFill>
                <a:ea typeface="新細明體" panose="02020500000000000000" pitchFamily="18" charset="-120"/>
              </a:rPr>
              <a:t>Verilog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 dirty="0">
                <a:solidFill>
                  <a:srgbClr val="00B0F0"/>
                </a:solidFill>
                <a:ea typeface="新細明體" panose="02020500000000000000" pitchFamily="18" charset="-120"/>
              </a:rPr>
              <a:t>Module</a:t>
            </a:r>
          </a:p>
        </p:txBody>
      </p:sp>
      <p:sp>
        <p:nvSpPr>
          <p:cNvPr id="11271" name="Oval 18"/>
          <p:cNvSpPr>
            <a:spLocks noChangeArrowheads="1"/>
          </p:cNvSpPr>
          <p:nvPr/>
        </p:nvSpPr>
        <p:spPr bwMode="auto">
          <a:xfrm>
            <a:off x="7254154" y="1461512"/>
            <a:ext cx="2220912" cy="24971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ea typeface="新細明體" panose="02020500000000000000" pitchFamily="18" charset="-120"/>
              </a:rPr>
              <a:t>Response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ea typeface="新細明體" panose="02020500000000000000" pitchFamily="18" charset="-120"/>
              </a:rPr>
              <a:t>Generation</a:t>
            </a:r>
          </a:p>
        </p:txBody>
      </p:sp>
      <p:sp>
        <p:nvSpPr>
          <p:cNvPr id="11272" name="AutoShape 19"/>
          <p:cNvSpPr>
            <a:spLocks noChangeArrowheads="1"/>
          </p:cNvSpPr>
          <p:nvPr/>
        </p:nvSpPr>
        <p:spPr bwMode="auto">
          <a:xfrm>
            <a:off x="3252066" y="2664837"/>
            <a:ext cx="1162050" cy="344487"/>
          </a:xfrm>
          <a:prstGeom prst="rightArrow">
            <a:avLst>
              <a:gd name="adj1" fmla="val 50000"/>
              <a:gd name="adj2" fmla="val 843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273" name="AutoShape 20"/>
          <p:cNvSpPr>
            <a:spLocks noChangeArrowheads="1"/>
          </p:cNvSpPr>
          <p:nvPr/>
        </p:nvSpPr>
        <p:spPr bwMode="auto">
          <a:xfrm>
            <a:off x="6293716" y="2664837"/>
            <a:ext cx="973138" cy="344487"/>
          </a:xfrm>
          <a:prstGeom prst="rightArrow">
            <a:avLst>
              <a:gd name="adj1" fmla="val 50000"/>
              <a:gd name="adj2" fmla="val 706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274" name="AutoShape 27"/>
          <p:cNvSpPr>
            <a:spLocks noChangeArrowheads="1"/>
          </p:cNvSpPr>
          <p:nvPr/>
        </p:nvSpPr>
        <p:spPr bwMode="auto">
          <a:xfrm rot="-9622532">
            <a:off x="5936530" y="3558599"/>
            <a:ext cx="1495425" cy="93186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5" name="Text Box 29"/>
          <p:cNvSpPr txBox="1">
            <a:spLocks noChangeArrowheads="1"/>
          </p:cNvSpPr>
          <p:nvPr/>
        </p:nvSpPr>
        <p:spPr bwMode="auto">
          <a:xfrm>
            <a:off x="5357091" y="4345998"/>
            <a:ext cx="184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ea typeface="新細明體" panose="02020500000000000000" pitchFamily="18" charset="-120"/>
              </a:rPr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21970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7200022" y="1781638"/>
            <a:ext cx="3905250" cy="3328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577058" y="210345"/>
            <a:ext cx="7859712" cy="10080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Verilog Module (2/3)</a:t>
            </a:r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201203" y="1080470"/>
            <a:ext cx="8229600" cy="4784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           module </a:t>
            </a:r>
            <a:r>
              <a:rPr lang="en-US" altLang="zh-TW" dirty="0" err="1"/>
              <a:t>module_name</a:t>
            </a:r>
            <a:r>
              <a:rPr lang="en-US" altLang="zh-TW" dirty="0"/>
              <a:t> (</a:t>
            </a:r>
            <a:r>
              <a:rPr lang="en-US" altLang="zh-TW" dirty="0" err="1"/>
              <a:t>port_name</a:t>
            </a:r>
            <a:r>
              <a:rPr lang="en-US" altLang="zh-TW" dirty="0"/>
              <a:t>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               </a:t>
            </a:r>
            <a:r>
              <a:rPr lang="en-US" altLang="zh-TW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port declaration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US" altLang="zh-TW" dirty="0"/>
              <a:t>              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type declaration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US" altLang="zh-TW" dirty="0"/>
              <a:t>               </a:t>
            </a:r>
            <a:r>
              <a:rPr lang="en-US" altLang="zh-TW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module functionality or structure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           </a:t>
            </a:r>
            <a:r>
              <a:rPr lang="en-US" altLang="zh-TW" dirty="0" err="1"/>
              <a:t>endmodule</a:t>
            </a:r>
            <a:endParaRPr lang="en-US" altLang="zh-TW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zh-TW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66" name="Rectangle 6"/>
          <p:cNvSpPr>
            <a:spLocks noChangeArrowheads="1"/>
          </p:cNvSpPr>
          <p:nvPr/>
        </p:nvSpPr>
        <p:spPr bwMode="auto">
          <a:xfrm>
            <a:off x="7342897" y="1878477"/>
            <a:ext cx="4572000" cy="31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/>
              <a:t>module Add_half(sum, c_out, a, b);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zh-TW" b="1">
                <a:solidFill>
                  <a:srgbClr val="3333FF"/>
                </a:solidFill>
              </a:rPr>
              <a:t>       </a:t>
            </a:r>
            <a:r>
              <a:rPr lang="en-US" altLang="zh-TW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input               a, b; 	</a:t>
            </a:r>
          </a:p>
          <a:p>
            <a:pPr eaLnBrk="1" hangingPunct="1">
              <a:defRPr/>
            </a:pPr>
            <a:r>
              <a:rPr lang="en-US" altLang="zh-TW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output   sum, c_out;</a:t>
            </a:r>
          </a:p>
          <a:p>
            <a:pPr eaLnBrk="1" hangingPunct="1">
              <a:defRPr/>
            </a:pPr>
            <a:endParaRPr lang="en-US" altLang="zh-TW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TW" b="1">
                <a:solidFill>
                  <a:srgbClr val="3333FF"/>
                </a:solidFill>
              </a:rPr>
              <a:t>     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wire	    c_out_bar;</a:t>
            </a:r>
          </a:p>
          <a:p>
            <a:pPr eaLnBrk="1" hangingPunct="1">
              <a:defRPr/>
            </a:pPr>
            <a:endParaRPr lang="en-US" altLang="zh-TW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TW"/>
              <a:t>      </a:t>
            </a:r>
            <a:r>
              <a:rPr lang="en-US" altLang="zh-TW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</a:rPr>
              <a:t>xor		(sum, a, b);</a:t>
            </a:r>
          </a:p>
          <a:p>
            <a:pPr eaLnBrk="1" hangingPunct="1">
              <a:defRPr/>
            </a:pPr>
            <a:r>
              <a:rPr lang="en-US" altLang="zh-TW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</a:rPr>
              <a:t>      nand	      (c_out_bar, a, b);</a:t>
            </a:r>
          </a:p>
          <a:p>
            <a:pPr eaLnBrk="1" hangingPunct="1">
              <a:defRPr/>
            </a:pPr>
            <a:r>
              <a:rPr lang="en-US" altLang="zh-TW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</a:rPr>
              <a:t>      not      (c_out, c_out_bar);</a:t>
            </a:r>
          </a:p>
          <a:p>
            <a:pPr eaLnBrk="1" hangingPunct="1">
              <a:defRPr/>
            </a:pPr>
            <a:endParaRPr lang="en-US" altLang="zh-TW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eaLnBrk="1" hangingPunct="1">
              <a:defRPr/>
            </a:pPr>
            <a:r>
              <a:rPr lang="en-US" altLang="zh-TW"/>
              <a:t>endmodule</a:t>
            </a: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7257173" y="2403939"/>
            <a:ext cx="484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(1)</a:t>
            </a:r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767361" y="1703157"/>
            <a:ext cx="484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(1)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7276223" y="3075451"/>
            <a:ext cx="484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(2)</a:t>
            </a:r>
          </a:p>
        </p:txBody>
      </p:sp>
      <p:sp>
        <p:nvSpPr>
          <p:cNvPr id="12297" name="Text Box 11"/>
          <p:cNvSpPr txBox="1">
            <a:spLocks noChangeArrowheads="1"/>
          </p:cNvSpPr>
          <p:nvPr/>
        </p:nvSpPr>
        <p:spPr bwMode="auto">
          <a:xfrm>
            <a:off x="7298448" y="3840626"/>
            <a:ext cx="484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(3)</a:t>
            </a:r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756250" y="2317519"/>
            <a:ext cx="484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(2)</a:t>
            </a:r>
          </a:p>
        </p:txBody>
      </p:sp>
      <p:sp>
        <p:nvSpPr>
          <p:cNvPr id="12299" name="Text Box 13"/>
          <p:cNvSpPr txBox="1">
            <a:spLocks noChangeArrowheads="1"/>
          </p:cNvSpPr>
          <p:nvPr/>
        </p:nvSpPr>
        <p:spPr bwMode="auto">
          <a:xfrm>
            <a:off x="762600" y="2887432"/>
            <a:ext cx="484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(3)</a:t>
            </a:r>
          </a:p>
        </p:txBody>
      </p:sp>
      <p:sp>
        <p:nvSpPr>
          <p:cNvPr id="12300" name="Text Box 20"/>
          <p:cNvSpPr txBox="1">
            <a:spLocks noChangeArrowheads="1"/>
          </p:cNvSpPr>
          <p:nvPr/>
        </p:nvSpPr>
        <p:spPr bwMode="auto">
          <a:xfrm>
            <a:off x="3040063" y="46656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301" name="AutoShape 35"/>
          <p:cNvSpPr>
            <a:spLocks noChangeArrowheads="1"/>
          </p:cNvSpPr>
          <p:nvPr/>
        </p:nvSpPr>
        <p:spPr bwMode="auto">
          <a:xfrm rot="5400000">
            <a:off x="5804125" y="4177507"/>
            <a:ext cx="254000" cy="2778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302" name="Line 36"/>
          <p:cNvSpPr>
            <a:spLocks noChangeShapeType="1"/>
          </p:cNvSpPr>
          <p:nvPr/>
        </p:nvSpPr>
        <p:spPr bwMode="auto">
          <a:xfrm>
            <a:off x="5593134" y="4311650"/>
            <a:ext cx="19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3" name="Line 37"/>
          <p:cNvSpPr>
            <a:spLocks noChangeShapeType="1"/>
          </p:cNvSpPr>
          <p:nvPr/>
        </p:nvSpPr>
        <p:spPr bwMode="auto">
          <a:xfrm>
            <a:off x="6112893" y="4319588"/>
            <a:ext cx="19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4" name="Text Box 38"/>
          <p:cNvSpPr txBox="1">
            <a:spLocks noChangeArrowheads="1"/>
          </p:cNvSpPr>
          <p:nvPr/>
        </p:nvSpPr>
        <p:spPr bwMode="auto">
          <a:xfrm>
            <a:off x="6287518" y="410368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c_out</a:t>
            </a:r>
          </a:p>
        </p:txBody>
      </p:sp>
      <p:sp>
        <p:nvSpPr>
          <p:cNvPr id="12305" name="Text Box 39"/>
          <p:cNvSpPr txBox="1">
            <a:spLocks noChangeArrowheads="1"/>
          </p:cNvSpPr>
          <p:nvPr/>
        </p:nvSpPr>
        <p:spPr bwMode="auto">
          <a:xfrm>
            <a:off x="4358706" y="4100513"/>
            <a:ext cx="120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c_out_bar</a:t>
            </a:r>
          </a:p>
        </p:txBody>
      </p:sp>
      <p:sp>
        <p:nvSpPr>
          <p:cNvPr id="12306" name="Oval 40"/>
          <p:cNvSpPr>
            <a:spLocks noChangeArrowheads="1"/>
          </p:cNvSpPr>
          <p:nvPr/>
        </p:nvSpPr>
        <p:spPr bwMode="auto">
          <a:xfrm>
            <a:off x="6060507" y="4292600"/>
            <a:ext cx="58737" cy="58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10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-1413045" y="-153988"/>
            <a:ext cx="785971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Verilog Module (3/3)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1"/>
            <a:ext cx="8458200" cy="4784725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zh-TW" dirty="0" smtClean="0"/>
              <a:t> Verilog Module: basic building block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981200" y="2209800"/>
            <a:ext cx="25146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module DFF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--------------------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--------------------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-------------------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------------------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------------------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endmodule </a:t>
            </a:r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4876800" y="2209800"/>
            <a:ext cx="25146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module ALU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--------------------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--------------------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-------------------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------------------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------------------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endmodule </a:t>
            </a:r>
          </a:p>
        </p:txBody>
      </p: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7772400" y="2209800"/>
            <a:ext cx="25146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module MUX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--------------------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--------------------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-------------------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------------------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------------------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endmodule </a:t>
            </a:r>
          </a:p>
        </p:txBody>
      </p:sp>
    </p:spTree>
    <p:extLst>
      <p:ext uri="{BB962C8B-B14F-4D97-AF65-F5344CB8AC3E}">
        <p14:creationId xmlns:p14="http://schemas.microsoft.com/office/powerpoint/2010/main" val="6682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763" y="257120"/>
            <a:ext cx="7859712" cy="1008063"/>
          </a:xfrm>
        </p:spPr>
        <p:txBody>
          <a:bodyPr/>
          <a:lstStyle/>
          <a:p>
            <a:pPr eaLnBrk="1" hangingPunct="1"/>
            <a:r>
              <a:rPr lang="en-US" altLang="zh-TW" sz="3200" kern="1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Top-Down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Design Flow</a:t>
            </a:r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1071132" y="5134715"/>
            <a:ext cx="1019175" cy="709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Basic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Element</a:t>
            </a: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2160157" y="5134715"/>
            <a:ext cx="1019175" cy="709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Basic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Element</a:t>
            </a: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1615644" y="3952027"/>
            <a:ext cx="1019175" cy="7096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Sub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block</a:t>
            </a:r>
          </a:p>
        </p:txBody>
      </p:sp>
      <p:cxnSp>
        <p:nvCxnSpPr>
          <p:cNvPr id="6150" name="AutoShape 9"/>
          <p:cNvCxnSpPr>
            <a:cxnSpLocks noChangeShapeType="1"/>
            <a:stCxn id="6149" idx="2"/>
          </p:cNvCxnSpPr>
          <p:nvPr/>
        </p:nvCxnSpPr>
        <p:spPr bwMode="auto">
          <a:xfrm flipH="1">
            <a:off x="1647393" y="4661640"/>
            <a:ext cx="477838" cy="460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1" name="AutoShape 10"/>
          <p:cNvCxnSpPr>
            <a:cxnSpLocks noChangeShapeType="1"/>
            <a:stCxn id="6149" idx="2"/>
          </p:cNvCxnSpPr>
          <p:nvPr/>
        </p:nvCxnSpPr>
        <p:spPr bwMode="auto">
          <a:xfrm>
            <a:off x="2125232" y="4661640"/>
            <a:ext cx="530225" cy="460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2" name="Rectangle 11"/>
          <p:cNvSpPr>
            <a:spLocks noChangeArrowheads="1"/>
          </p:cNvSpPr>
          <p:nvPr/>
        </p:nvSpPr>
        <p:spPr bwMode="auto">
          <a:xfrm>
            <a:off x="3249182" y="5134715"/>
            <a:ext cx="1019175" cy="709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Basic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Element</a:t>
            </a:r>
          </a:p>
        </p:txBody>
      </p:sp>
      <p:sp>
        <p:nvSpPr>
          <p:cNvPr id="6153" name="Rectangle 12"/>
          <p:cNvSpPr>
            <a:spLocks noChangeArrowheads="1"/>
          </p:cNvSpPr>
          <p:nvPr/>
        </p:nvSpPr>
        <p:spPr bwMode="auto">
          <a:xfrm>
            <a:off x="4338207" y="5134715"/>
            <a:ext cx="1019175" cy="709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Basic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Element</a:t>
            </a:r>
          </a:p>
        </p:txBody>
      </p:sp>
      <p:sp>
        <p:nvSpPr>
          <p:cNvPr id="6154" name="Rectangle 13"/>
          <p:cNvSpPr>
            <a:spLocks noChangeArrowheads="1"/>
          </p:cNvSpPr>
          <p:nvPr/>
        </p:nvSpPr>
        <p:spPr bwMode="auto">
          <a:xfrm>
            <a:off x="3793694" y="3952027"/>
            <a:ext cx="1019175" cy="7096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Sub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block</a:t>
            </a:r>
          </a:p>
        </p:txBody>
      </p:sp>
      <p:cxnSp>
        <p:nvCxnSpPr>
          <p:cNvPr id="6155" name="AutoShape 14"/>
          <p:cNvCxnSpPr>
            <a:cxnSpLocks noChangeShapeType="1"/>
            <a:stCxn id="6154" idx="2"/>
          </p:cNvCxnSpPr>
          <p:nvPr/>
        </p:nvCxnSpPr>
        <p:spPr bwMode="auto">
          <a:xfrm flipH="1">
            <a:off x="3736543" y="4661640"/>
            <a:ext cx="566738" cy="460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6" name="AutoShape 15"/>
          <p:cNvCxnSpPr>
            <a:cxnSpLocks noChangeShapeType="1"/>
            <a:stCxn id="6154" idx="2"/>
          </p:cNvCxnSpPr>
          <p:nvPr/>
        </p:nvCxnSpPr>
        <p:spPr bwMode="auto">
          <a:xfrm>
            <a:off x="4303281" y="4661640"/>
            <a:ext cx="512762" cy="460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7" name="Rectangle 16"/>
          <p:cNvSpPr>
            <a:spLocks noChangeArrowheads="1"/>
          </p:cNvSpPr>
          <p:nvPr/>
        </p:nvSpPr>
        <p:spPr bwMode="auto">
          <a:xfrm>
            <a:off x="5425644" y="5134715"/>
            <a:ext cx="1019175" cy="709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Basic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Element</a:t>
            </a:r>
          </a:p>
        </p:txBody>
      </p:sp>
      <p:sp>
        <p:nvSpPr>
          <p:cNvPr id="6158" name="Rectangle 17"/>
          <p:cNvSpPr>
            <a:spLocks noChangeArrowheads="1"/>
          </p:cNvSpPr>
          <p:nvPr/>
        </p:nvSpPr>
        <p:spPr bwMode="auto">
          <a:xfrm>
            <a:off x="6514669" y="5134715"/>
            <a:ext cx="1019175" cy="709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Basic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Element</a:t>
            </a:r>
          </a:p>
        </p:txBody>
      </p:sp>
      <p:sp>
        <p:nvSpPr>
          <p:cNvPr id="6159" name="Rectangle 18"/>
          <p:cNvSpPr>
            <a:spLocks noChangeArrowheads="1"/>
          </p:cNvSpPr>
          <p:nvPr/>
        </p:nvSpPr>
        <p:spPr bwMode="auto">
          <a:xfrm>
            <a:off x="5970157" y="3952027"/>
            <a:ext cx="1019175" cy="7096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Sub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block</a:t>
            </a:r>
          </a:p>
        </p:txBody>
      </p:sp>
      <p:cxnSp>
        <p:nvCxnSpPr>
          <p:cNvPr id="6160" name="AutoShape 19"/>
          <p:cNvCxnSpPr>
            <a:cxnSpLocks noChangeShapeType="1"/>
            <a:stCxn id="6159" idx="2"/>
          </p:cNvCxnSpPr>
          <p:nvPr/>
        </p:nvCxnSpPr>
        <p:spPr bwMode="auto">
          <a:xfrm flipH="1">
            <a:off x="5968569" y="4661640"/>
            <a:ext cx="511175" cy="460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1" name="AutoShape 20"/>
          <p:cNvCxnSpPr>
            <a:cxnSpLocks noChangeShapeType="1"/>
            <a:stCxn id="6159" idx="2"/>
          </p:cNvCxnSpPr>
          <p:nvPr/>
        </p:nvCxnSpPr>
        <p:spPr bwMode="auto">
          <a:xfrm>
            <a:off x="6479743" y="4661640"/>
            <a:ext cx="496888" cy="460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2" name="Rectangle 21"/>
          <p:cNvSpPr>
            <a:spLocks noChangeArrowheads="1"/>
          </p:cNvSpPr>
          <p:nvPr/>
        </p:nvSpPr>
        <p:spPr bwMode="auto">
          <a:xfrm>
            <a:off x="7603694" y="5134715"/>
            <a:ext cx="1019175" cy="709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Basic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Element</a:t>
            </a:r>
          </a:p>
        </p:txBody>
      </p:sp>
      <p:sp>
        <p:nvSpPr>
          <p:cNvPr id="6163" name="Rectangle 22"/>
          <p:cNvSpPr>
            <a:spLocks noChangeArrowheads="1"/>
          </p:cNvSpPr>
          <p:nvPr/>
        </p:nvSpPr>
        <p:spPr bwMode="auto">
          <a:xfrm>
            <a:off x="8692719" y="5134715"/>
            <a:ext cx="1019175" cy="709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Basic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Element</a:t>
            </a:r>
          </a:p>
        </p:txBody>
      </p:sp>
      <p:sp>
        <p:nvSpPr>
          <p:cNvPr id="6164" name="Rectangle 23"/>
          <p:cNvSpPr>
            <a:spLocks noChangeArrowheads="1"/>
          </p:cNvSpPr>
          <p:nvPr/>
        </p:nvSpPr>
        <p:spPr bwMode="auto">
          <a:xfrm>
            <a:off x="8148207" y="3952027"/>
            <a:ext cx="1019175" cy="7096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Sub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block</a:t>
            </a:r>
          </a:p>
        </p:txBody>
      </p:sp>
      <p:cxnSp>
        <p:nvCxnSpPr>
          <p:cNvPr id="6165" name="AutoShape 24"/>
          <p:cNvCxnSpPr>
            <a:cxnSpLocks noChangeShapeType="1"/>
            <a:stCxn id="6164" idx="2"/>
          </p:cNvCxnSpPr>
          <p:nvPr/>
        </p:nvCxnSpPr>
        <p:spPr bwMode="auto">
          <a:xfrm flipH="1">
            <a:off x="8129157" y="4661640"/>
            <a:ext cx="528637" cy="460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6" name="AutoShape 25"/>
          <p:cNvCxnSpPr>
            <a:cxnSpLocks noChangeShapeType="1"/>
            <a:stCxn id="6164" idx="2"/>
          </p:cNvCxnSpPr>
          <p:nvPr/>
        </p:nvCxnSpPr>
        <p:spPr bwMode="auto">
          <a:xfrm>
            <a:off x="8657794" y="4661640"/>
            <a:ext cx="479425" cy="460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7" name="Rectangle 26"/>
          <p:cNvSpPr>
            <a:spLocks noChangeArrowheads="1"/>
          </p:cNvSpPr>
          <p:nvPr/>
        </p:nvSpPr>
        <p:spPr bwMode="auto">
          <a:xfrm>
            <a:off x="4846206" y="1667615"/>
            <a:ext cx="1020762" cy="709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Design</a:t>
            </a:r>
          </a:p>
        </p:txBody>
      </p:sp>
      <p:cxnSp>
        <p:nvCxnSpPr>
          <p:cNvPr id="6168" name="AutoShape 27"/>
          <p:cNvCxnSpPr>
            <a:cxnSpLocks noChangeShapeType="1"/>
            <a:stCxn id="6167" idx="2"/>
          </p:cNvCxnSpPr>
          <p:nvPr/>
        </p:nvCxnSpPr>
        <p:spPr bwMode="auto">
          <a:xfrm flipH="1">
            <a:off x="2152219" y="2377227"/>
            <a:ext cx="3205163" cy="15414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9" name="AutoShape 28"/>
          <p:cNvCxnSpPr>
            <a:cxnSpLocks noChangeShapeType="1"/>
            <a:stCxn id="6167" idx="2"/>
            <a:endCxn id="6154" idx="0"/>
          </p:cNvCxnSpPr>
          <p:nvPr/>
        </p:nvCxnSpPr>
        <p:spPr bwMode="auto">
          <a:xfrm flipH="1">
            <a:off x="4303281" y="2377227"/>
            <a:ext cx="1054100" cy="1574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70" name="AutoShape 29"/>
          <p:cNvCxnSpPr>
            <a:cxnSpLocks noChangeShapeType="1"/>
            <a:stCxn id="6167" idx="2"/>
            <a:endCxn id="6159" idx="0"/>
          </p:cNvCxnSpPr>
          <p:nvPr/>
        </p:nvCxnSpPr>
        <p:spPr bwMode="auto">
          <a:xfrm>
            <a:off x="5357381" y="2377227"/>
            <a:ext cx="1122362" cy="1574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71" name="AutoShape 30"/>
          <p:cNvCxnSpPr>
            <a:cxnSpLocks noChangeShapeType="1"/>
            <a:stCxn id="6167" idx="2"/>
          </p:cNvCxnSpPr>
          <p:nvPr/>
        </p:nvCxnSpPr>
        <p:spPr bwMode="auto">
          <a:xfrm>
            <a:off x="5357381" y="2377227"/>
            <a:ext cx="3275012" cy="15414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172" name="Picture 33" descr="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082676"/>
            <a:ext cx="37639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3" name="Text Box 34"/>
          <p:cNvSpPr txBox="1">
            <a:spLocks noChangeArrowheads="1"/>
          </p:cNvSpPr>
          <p:nvPr/>
        </p:nvSpPr>
        <p:spPr bwMode="auto">
          <a:xfrm>
            <a:off x="5966981" y="623039"/>
            <a:ext cx="1706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ea typeface="新細明體" panose="02020500000000000000" pitchFamily="18" charset="-120"/>
              </a:rPr>
              <a:t>Full-Adder</a:t>
            </a:r>
          </a:p>
        </p:txBody>
      </p:sp>
    </p:spTree>
    <p:extLst>
      <p:ext uri="{BB962C8B-B14F-4D97-AF65-F5344CB8AC3E}">
        <p14:creationId xmlns:p14="http://schemas.microsoft.com/office/powerpoint/2010/main" val="38021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ChangeArrowheads="1"/>
          </p:cNvSpPr>
          <p:nvPr/>
        </p:nvSpPr>
        <p:spPr bwMode="auto">
          <a:xfrm>
            <a:off x="7429592" y="1960371"/>
            <a:ext cx="2295525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679542" y="1221590"/>
            <a:ext cx="8902700" cy="453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>
                <a:latin typeface="Tahoma" panose="020B0604030504040204" pitchFamily="34" charset="0"/>
                <a:ea typeface="新細明體" panose="02020500000000000000" pitchFamily="18" charset="-120"/>
              </a:rPr>
              <a:t>   Choose the design entry method: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TW" sz="2800" b="1" dirty="0">
                <a:latin typeface="Tahoma" panose="020B0604030504040204" pitchFamily="34" charset="0"/>
                <a:ea typeface="新細明體" panose="02020500000000000000" pitchFamily="18" charset="-120"/>
              </a:rPr>
              <a:t>        Schematic</a:t>
            </a:r>
          </a:p>
          <a:p>
            <a:pPr lvl="2"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TW" sz="2800" dirty="0">
                <a:latin typeface="Tahoma" panose="020B0604030504040204" pitchFamily="34" charset="0"/>
                <a:ea typeface="新細明體" panose="02020500000000000000" pitchFamily="18" charset="-120"/>
              </a:rPr>
              <a:t>     Gate level design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>
                <a:latin typeface="Tahoma" panose="020B0604030504040204" pitchFamily="34" charset="0"/>
                <a:ea typeface="新細明體" panose="02020500000000000000" pitchFamily="18" charset="-120"/>
              </a:rPr>
              <a:t>      Intuitive &amp; easy to debug</a:t>
            </a: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TW" sz="2800" b="1" dirty="0">
                <a:latin typeface="Tahoma" panose="020B0604030504040204" pitchFamily="34" charset="0"/>
                <a:ea typeface="新細明體" panose="02020500000000000000" pitchFamily="18" charset="-120"/>
              </a:rPr>
              <a:t>HDL (Hardware Description Language)</a:t>
            </a:r>
          </a:p>
          <a:p>
            <a:pPr lvl="2"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TW" sz="2800" dirty="0">
                <a:latin typeface="Tahoma" panose="020B0604030504040204" pitchFamily="34" charset="0"/>
                <a:ea typeface="新細明體" panose="02020500000000000000" pitchFamily="18" charset="-120"/>
              </a:rPr>
              <a:t>     Descriptive &amp; portable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>
                <a:latin typeface="Tahoma" panose="020B0604030504040204" pitchFamily="34" charset="0"/>
                <a:ea typeface="新細明體" panose="02020500000000000000" pitchFamily="18" charset="-120"/>
              </a:rPr>
              <a:t>      Easy to modify</a:t>
            </a:r>
          </a:p>
          <a:p>
            <a:pPr lvl="2" eaLnBrk="1" hangingPunct="1">
              <a:lnSpc>
                <a:spcPct val="11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TW" sz="2800" b="1" dirty="0">
                <a:latin typeface="Tahoma" panose="020B0604030504040204" pitchFamily="34" charset="0"/>
                <a:ea typeface="新細明體" panose="02020500000000000000" pitchFamily="18" charset="-120"/>
              </a:rPr>
              <a:t>Mixed HDL &amp; </a:t>
            </a:r>
            <a:r>
              <a:rPr lang="en-US" altLang="zh-TW" sz="2800" b="1" dirty="0" smtClean="0">
                <a:latin typeface="Tahoma" panose="020B0604030504040204" pitchFamily="34" charset="0"/>
                <a:ea typeface="新細明體" panose="02020500000000000000" pitchFamily="18" charset="-120"/>
              </a:rPr>
              <a:t>Schematic</a:t>
            </a:r>
            <a:endParaRPr lang="en-US" altLang="zh-TW" sz="2800" b="1" dirty="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>
          <a:xfrm>
            <a:off x="536667" y="257968"/>
            <a:ext cx="7793037" cy="1462088"/>
          </a:xfrm>
          <a:noFill/>
        </p:spPr>
        <p:txBody>
          <a:bodyPr/>
          <a:lstStyle/>
          <a:p>
            <a:pPr eaLnBrk="1" hangingPunct="1"/>
            <a:r>
              <a:rPr lang="en-US" altLang="zh-TW" sz="3200" kern="1200" dirty="0"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Design Entry for VLSI System</a:t>
            </a:r>
          </a:p>
        </p:txBody>
      </p:sp>
      <p:graphicFrame>
        <p:nvGraphicFramePr>
          <p:cNvPr id="7173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656274"/>
              </p:ext>
            </p:extLst>
          </p:nvPr>
        </p:nvGraphicFramePr>
        <p:xfrm>
          <a:off x="7561355" y="2039746"/>
          <a:ext cx="20208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Visio" r:id="rId4" imgW="1233830" imgH="553517" progId="Visio.Drawing.6">
                  <p:embed/>
                </p:oleObj>
              </mc:Choice>
              <mc:Fallback>
                <p:oleObj name="Visio" r:id="rId4" imgW="1233830" imgH="55351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1355" y="2039746"/>
                        <a:ext cx="2020887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9"/>
          <p:cNvSpPr>
            <a:spLocks noChangeArrowheads="1"/>
          </p:cNvSpPr>
          <p:nvPr/>
        </p:nvSpPr>
        <p:spPr bwMode="auto">
          <a:xfrm>
            <a:off x="7160997" y="4337951"/>
            <a:ext cx="3057525" cy="1493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6796751" y="4366173"/>
            <a:ext cx="3636963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/>
            <a:r>
              <a:rPr lang="en-US" altLang="zh-TW" dirty="0"/>
              <a:t>always @(IN)</a:t>
            </a:r>
          </a:p>
          <a:p>
            <a:pPr lvl="1" eaLnBrk="1" hangingPunct="1"/>
            <a:r>
              <a:rPr lang="en-US" altLang="zh-TW" dirty="0"/>
              <a:t>begin</a:t>
            </a:r>
          </a:p>
          <a:p>
            <a:pPr lvl="1" eaLnBrk="1" hangingPunct="1"/>
            <a:r>
              <a:rPr lang="en-US" altLang="zh-TW" dirty="0"/>
              <a:t>  OUT = (IN[0] | IN[1]) &amp; (IN[2] | IN[3]);</a:t>
            </a:r>
          </a:p>
          <a:p>
            <a:pPr lvl="1" eaLnBrk="1" hangingPunct="1"/>
            <a:r>
              <a:rPr lang="en-US" altLang="zh-TW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4549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606978" y="231420"/>
            <a:ext cx="9144000" cy="10080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Hardware Description Language (HDL)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1318027" y="973152"/>
            <a:ext cx="8264525" cy="504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4794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TW" sz="2800" dirty="0"/>
              <a:t>Hardware description language allows you to describe circuit at different levels of abstractions, and allows you to mix any level of abstraction in the design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TW" sz="2800" dirty="0"/>
              <a:t> Two of the most popular HDLs</a:t>
            </a:r>
          </a:p>
          <a:p>
            <a:pPr lvl="1"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-- Verilog         --  VHDL</a:t>
            </a:r>
            <a:endParaRPr lang="en-US" altLang="zh-TW" sz="2400" dirty="0">
              <a:ea typeface="細明體" panose="02020509000000000000" pitchFamily="49" charset="-12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TW" sz="2800" dirty="0">
                <a:ea typeface="新細明體" panose="02020500000000000000" pitchFamily="18" charset="-120"/>
              </a:rPr>
              <a:t>HDLs can be used for both the </a:t>
            </a:r>
            <a:r>
              <a:rPr lang="en-US" altLang="zh-TW" sz="2800" u="sng" dirty="0">
                <a:ea typeface="新細明體" panose="02020500000000000000" pitchFamily="18" charset="-120"/>
              </a:rPr>
              <a:t>cell-based synthesis</a:t>
            </a:r>
            <a:r>
              <a:rPr lang="en-US" altLang="zh-TW" sz="2800" dirty="0">
                <a:ea typeface="新細明體" panose="02020500000000000000" pitchFamily="18" charset="-120"/>
              </a:rPr>
              <a:t> and </a:t>
            </a:r>
            <a:r>
              <a:rPr lang="en-US" altLang="zh-TW" sz="2800" u="sng" dirty="0">
                <a:ea typeface="新細明體" panose="02020500000000000000" pitchFamily="18" charset="-120"/>
              </a:rPr>
              <a:t>FPGA/CPLD implementation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TW" sz="2800" dirty="0">
                <a:ea typeface="新細明體" panose="02020500000000000000" pitchFamily="18" charset="-120"/>
              </a:rPr>
              <a:t>Only Verilog is introduced here</a:t>
            </a:r>
          </a:p>
        </p:txBody>
      </p:sp>
    </p:spTree>
    <p:extLst>
      <p:ext uri="{BB962C8B-B14F-4D97-AF65-F5344CB8AC3E}">
        <p14:creationId xmlns:p14="http://schemas.microsoft.com/office/powerpoint/2010/main" val="9840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-1950128" y="-142043"/>
            <a:ext cx="80010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Why Verilog?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1415681" y="1219724"/>
            <a:ext cx="858996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TW" sz="2400" b="1" dirty="0">
                <a:latin typeface="Arial" panose="020B0604020202020204" pitchFamily="34" charset="0"/>
              </a:rPr>
              <a:t>Verilog History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sz="2400" dirty="0">
                <a:latin typeface="Arial" panose="020B0604020202020204" pitchFamily="34" charset="0"/>
              </a:rPr>
              <a:t> Verilog was written by gateway design automation in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 sz="2400" dirty="0">
                <a:latin typeface="Arial" panose="020B0604020202020204" pitchFamily="34" charset="0"/>
              </a:rPr>
              <a:t>     the early 1980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400" dirty="0">
                <a:latin typeface="Arial" panose="020B0604020202020204" pitchFamily="34" charset="0"/>
              </a:rPr>
              <a:t>2. Cadence acquired gateway in 1990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400" dirty="0">
                <a:latin typeface="Arial" panose="020B0604020202020204" pitchFamily="34" charset="0"/>
              </a:rPr>
              <a:t>3. Cadence released Verilog to the public domain in 1991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400" dirty="0">
                <a:latin typeface="Arial" panose="020B0604020202020204" pitchFamily="34" charset="0"/>
              </a:rPr>
              <a:t>4. In 1995, the language was ratified as IEEE standard 1364</a:t>
            </a:r>
          </a:p>
          <a:p>
            <a:pPr eaLnBrk="1" hangingPunct="1">
              <a:lnSpc>
                <a:spcPct val="130000"/>
              </a:lnSpc>
              <a:spcBef>
                <a:spcPct val="60000"/>
              </a:spcBef>
              <a:buClr>
                <a:schemeClr val="accent2"/>
              </a:buClr>
            </a:pP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Why Verilog ?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</a:rPr>
              <a:t>1. Choice of many design teams</a:t>
            </a:r>
          </a:p>
          <a:p>
            <a:pPr eaLnBrk="1" hangingPunct="1">
              <a:lnSpc>
                <a:spcPct val="130000"/>
              </a:lnSpc>
              <a:buClr>
                <a:schemeClr val="accent2"/>
              </a:buClr>
            </a:pP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</a:rPr>
              <a:t>2. Most of us are familiar with C- like syntax/semantics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</a:pPr>
            <a:endParaRPr lang="en-US" altLang="zh-TW" sz="20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</a:pPr>
            <a:endParaRPr lang="en-US" altLang="zh-TW" sz="20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</a:pPr>
            <a:endParaRPr lang="en-US" altLang="zh-TW" sz="20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042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54860" y="1327149"/>
            <a:ext cx="8888267" cy="2389188"/>
          </a:xfrm>
          <a:noFill/>
        </p:spPr>
        <p:txBody>
          <a:bodyPr/>
          <a:lstStyle/>
          <a:p>
            <a:pPr marL="609600" indent="-609600">
              <a:lnSpc>
                <a:spcPct val="13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rgbClr val="00B0F0"/>
                </a:solidFill>
                <a:ea typeface="新細明體" panose="02020500000000000000" pitchFamily="18" charset="-120"/>
              </a:rPr>
              <a:t>Procedural constructs for conditional, if-else, case and looping operations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</a:p>
          <a:p>
            <a:pPr marL="609600" indent="-609600">
              <a:lnSpc>
                <a:spcPct val="13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rgbClr val="00B0F0"/>
                </a:solidFill>
                <a:ea typeface="新細明體" panose="02020500000000000000" pitchFamily="18" charset="-120"/>
              </a:rPr>
              <a:t>Arithmetic, logical, bit-wise, and reduction operations for </a:t>
            </a:r>
            <a:r>
              <a:rPr lang="en-US" altLang="zh-TW" sz="2400" dirty="0" smtClean="0">
                <a:solidFill>
                  <a:srgbClr val="00B0F0"/>
                </a:solidFill>
                <a:ea typeface="新細明體" panose="02020500000000000000" pitchFamily="18" charset="-120"/>
              </a:rPr>
              <a:t>expression</a:t>
            </a:r>
          </a:p>
          <a:p>
            <a:pPr marL="609600" indent="-609600">
              <a:lnSpc>
                <a:spcPct val="130000"/>
              </a:lnSpc>
              <a:spcBef>
                <a:spcPct val="0"/>
              </a:spcBef>
            </a:pPr>
            <a:r>
              <a:rPr lang="en-US" altLang="zh-TW" sz="2400" dirty="0" smtClean="0">
                <a:solidFill>
                  <a:srgbClr val="00B0F0"/>
                </a:solidFill>
                <a:ea typeface="新細明體" panose="02020500000000000000" pitchFamily="18" charset="-120"/>
              </a:rPr>
              <a:t>Timing </a:t>
            </a:r>
            <a:r>
              <a:rPr lang="en-US" altLang="zh-TW" sz="2400" dirty="0">
                <a:solidFill>
                  <a:srgbClr val="00B0F0"/>
                </a:solidFill>
                <a:ea typeface="新細明體" panose="02020500000000000000" pitchFamily="18" charset="-120"/>
              </a:rPr>
              <a:t>control</a:t>
            </a: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Bef>
                <a:spcPts val="1200"/>
              </a:spcBef>
              <a:buNone/>
            </a:pPr>
            <a:r>
              <a:rPr lang="en-US" altLang="zh-TW" dirty="0">
                <a:solidFill>
                  <a:srgbClr val="00B0F0"/>
                </a:solidFill>
              </a:rPr>
              <a:t>- Identifier     -Keyword </a:t>
            </a:r>
            <a:r>
              <a:rPr lang="en-US" altLang="zh-TW" dirty="0" smtClean="0">
                <a:solidFill>
                  <a:srgbClr val="00B0F0"/>
                </a:solidFill>
              </a:rPr>
              <a:t>   </a:t>
            </a:r>
            <a:r>
              <a:rPr lang="en-US" altLang="zh-TW" dirty="0" smtClean="0">
                <a:solidFill>
                  <a:srgbClr val="00B0F0"/>
                </a:solidFill>
                <a:ea typeface="新細明體" panose="02020500000000000000" pitchFamily="18" charset="-120"/>
              </a:rPr>
              <a:t>-V</a:t>
            </a:r>
            <a:r>
              <a:rPr lang="en-US" altLang="zh-TW" dirty="0" smtClean="0">
                <a:solidFill>
                  <a:srgbClr val="00B0F0"/>
                </a:solidFill>
              </a:rPr>
              <a:t>erilog </a:t>
            </a:r>
            <a:r>
              <a:rPr lang="en-US" altLang="zh-TW" dirty="0">
                <a:solidFill>
                  <a:srgbClr val="00B0F0"/>
                </a:solidFill>
              </a:rPr>
              <a:t>Module </a:t>
            </a:r>
            <a:r>
              <a:rPr lang="en-US" altLang="zh-TW" dirty="0" smtClean="0">
                <a:solidFill>
                  <a:srgbClr val="00B0F0"/>
                </a:solidFill>
              </a:rPr>
              <a:t>    -Numbers     </a:t>
            </a:r>
          </a:p>
          <a:p>
            <a:pPr marL="0" indent="0">
              <a:lnSpc>
                <a:spcPct val="70000"/>
              </a:lnSpc>
              <a:spcBef>
                <a:spcPts val="1200"/>
              </a:spcBef>
              <a:buNone/>
            </a:pPr>
            <a:r>
              <a:rPr lang="en-US" altLang="zh-TW" dirty="0" smtClean="0">
                <a:solidFill>
                  <a:srgbClr val="00B0F0"/>
                </a:solidFill>
              </a:rPr>
              <a:t>- </a:t>
            </a:r>
            <a:r>
              <a:rPr lang="en-US" altLang="zh-TW" dirty="0">
                <a:solidFill>
                  <a:srgbClr val="00B0F0"/>
                </a:solidFill>
              </a:rPr>
              <a:t>Port Mapping   </a:t>
            </a:r>
            <a:r>
              <a:rPr lang="en-US" altLang="zh-TW" dirty="0" smtClean="0">
                <a:solidFill>
                  <a:srgbClr val="00B0F0"/>
                </a:solidFill>
              </a:rPr>
              <a:t>   - </a:t>
            </a:r>
            <a:r>
              <a:rPr lang="en-US" altLang="zh-TW" dirty="0">
                <a:solidFill>
                  <a:srgbClr val="00B0F0"/>
                </a:solidFill>
              </a:rPr>
              <a:t>Operator   </a:t>
            </a:r>
            <a:r>
              <a:rPr lang="en-US" altLang="zh-TW" dirty="0" smtClean="0">
                <a:solidFill>
                  <a:srgbClr val="00B0F0"/>
                </a:solidFill>
              </a:rPr>
              <a:t>   </a:t>
            </a:r>
            <a:r>
              <a:rPr lang="en-US" altLang="zh-TW" dirty="0">
                <a:solidFill>
                  <a:srgbClr val="00B0F0"/>
                </a:solidFill>
              </a:rPr>
              <a:t>- Comments</a:t>
            </a: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-1742931" y="-100013"/>
            <a:ext cx="80010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Verilog Features</a:t>
            </a:r>
          </a:p>
        </p:txBody>
      </p:sp>
      <p:sp>
        <p:nvSpPr>
          <p:cNvPr id="10244" name="Text Box 9"/>
          <p:cNvSpPr txBox="1">
            <a:spLocks noChangeArrowheads="1"/>
          </p:cNvSpPr>
          <p:nvPr/>
        </p:nvSpPr>
        <p:spPr bwMode="auto">
          <a:xfrm>
            <a:off x="1416772" y="908050"/>
            <a:ext cx="1789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 dirty="0">
                <a:ea typeface="新細明體" panose="02020500000000000000" pitchFamily="18" charset="-120"/>
              </a:rPr>
              <a:t>Features:</a:t>
            </a:r>
          </a:p>
        </p:txBody>
      </p:sp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1286019" y="3875879"/>
            <a:ext cx="4972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 dirty="0">
                <a:ea typeface="新細明體" panose="02020500000000000000" pitchFamily="18" charset="-120"/>
              </a:rPr>
              <a:t>Basics of Verilog Language:</a:t>
            </a:r>
          </a:p>
        </p:txBody>
      </p:sp>
    </p:spTree>
    <p:extLst>
      <p:ext uri="{BB962C8B-B14F-4D97-AF65-F5344CB8AC3E}">
        <p14:creationId xmlns:p14="http://schemas.microsoft.com/office/powerpoint/2010/main" val="23549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-2183967" y="411164"/>
            <a:ext cx="7859712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Identifier </a:t>
            </a:r>
            <a:br>
              <a:rPr lang="en-US" altLang="zh-TW" b="1" dirty="0"/>
            </a:br>
            <a:endParaRPr lang="en-US" altLang="zh-TW" b="1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1199861" y="1419226"/>
            <a:ext cx="8458200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TW" sz="2800" dirty="0"/>
              <a:t>Identifiers are names given to Verilog objects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TW" sz="2800" dirty="0"/>
              <a:t>Names of modules, ports and instances are all identifiers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TW" sz="2800" dirty="0">
                <a:solidFill>
                  <a:srgbClr val="000000"/>
                </a:solidFill>
              </a:rPr>
              <a:t>First character must use a letter, and other character can use letter, number or </a:t>
            </a:r>
            <a:r>
              <a:rPr lang="en-US" altLang="zh-TW" sz="2800" dirty="0">
                <a:latin typeface="ArialMT" charset="0"/>
              </a:rPr>
              <a:t>“_”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TW" sz="2800" dirty="0">
                <a:latin typeface="ArialMT" charset="0"/>
              </a:rPr>
              <a:t>Upper case and lower case letters are different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TW" sz="2800" dirty="0">
                <a:latin typeface="ArialMT" charset="0"/>
              </a:rPr>
              <a:t>How to determine a suitable name ???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28882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-1856390" y="0"/>
            <a:ext cx="785971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 smtClean="0"/>
              <a:t>Keywords (1/2)</a:t>
            </a:r>
            <a:endParaRPr lang="en-US" altLang="zh-TW" b="1" dirty="0"/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1146463" y="1411433"/>
            <a:ext cx="8305800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TW" sz="2800" dirty="0"/>
              <a:t>Predefined identifiers to define the language constructs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TW" sz="2800" dirty="0">
                <a:solidFill>
                  <a:srgbClr val="000000"/>
                </a:solidFill>
              </a:rPr>
              <a:t>All keywords are defined in lower case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TW" sz="2800" dirty="0">
                <a:solidFill>
                  <a:srgbClr val="000000"/>
                </a:solidFill>
              </a:rPr>
              <a:t>Cannot be used as identifiers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</a:rPr>
              <a:t>    Examples: module, initial, assign, always,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</a:rPr>
              <a:t>                      </a:t>
            </a:r>
            <a:r>
              <a:rPr lang="en-US" altLang="zh-TW" sz="2800" dirty="0" err="1">
                <a:solidFill>
                  <a:srgbClr val="000000"/>
                </a:solidFill>
              </a:rPr>
              <a:t>endmodule</a:t>
            </a:r>
            <a:r>
              <a:rPr lang="en-US" altLang="zh-TW" sz="2800" dirty="0">
                <a:solidFill>
                  <a:srgbClr val="000000"/>
                </a:solidFill>
              </a:rPr>
              <a:t>, …</a:t>
            </a:r>
            <a:r>
              <a:rPr lang="en-US" altLang="zh-TW" b="1" dirty="0">
                <a:solidFill>
                  <a:srgbClr val="000000"/>
                </a:solidFill>
              </a:rPr>
              <a:t> </a:t>
            </a:r>
            <a:endParaRPr lang="en-US" altLang="zh-TW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endParaRPr lang="en-US" altLang="zh-TW" dirty="0"/>
          </a:p>
          <a:p>
            <a:pPr eaLnBrk="1" hangingPunct="1">
              <a:lnSpc>
                <a:spcPct val="120000"/>
              </a:lnSpc>
              <a:buFontTx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399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1361DA0F-C917-48A2-8998-F24DD7264F9A}" type="slidenum">
              <a:rPr kumimoji="0" lang="en-US" altLang="zh-TW" smtClean="0"/>
              <a:pPr eaLnBrk="1" hangingPunct="1">
                <a:defRPr/>
              </a:pPr>
              <a:t>9</a:t>
            </a:fld>
            <a:endParaRPr kumimoji="0" lang="en-US" altLang="zh-TW" dirty="0" smtClean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Keywords (2/2)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62526" y="128738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All keywords </a:t>
            </a:r>
            <a:endParaRPr lang="en-US" altLang="zh-TW" sz="24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are 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defined in </a:t>
            </a:r>
            <a:endParaRPr lang="en-US" altLang="zh-TW" sz="24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lower case.</a:t>
            </a:r>
            <a:endParaRPr lang="en-US" altLang="zh-TW" sz="24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eaLnBrk="1" hangingPunct="1">
              <a:buNone/>
              <a:defRPr/>
            </a:pP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861" y="2008257"/>
            <a:ext cx="6120817" cy="42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860" y="553586"/>
            <a:ext cx="6049795" cy="161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5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CLAB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ICLAB" id="{3EF4629B-7E55-4D80-828F-904AA00C59B0}" vid="{F04B8EB6-F381-4B79-B2C4-2DEFD431A8B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DICLAB</Template>
  <TotalTime>981</TotalTime>
  <Words>581</Words>
  <Application>Microsoft Office PowerPoint</Application>
  <PresentationFormat>寬螢幕</PresentationFormat>
  <Paragraphs>180</Paragraphs>
  <Slides>14</Slides>
  <Notes>14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ArialMT</vt:lpstr>
      <vt:lpstr>細明體</vt:lpstr>
      <vt:lpstr>新細明體</vt:lpstr>
      <vt:lpstr>標楷體</vt:lpstr>
      <vt:lpstr>Arial</vt:lpstr>
      <vt:lpstr>Calibri</vt:lpstr>
      <vt:lpstr>Tahoma</vt:lpstr>
      <vt:lpstr>Times New Roman</vt:lpstr>
      <vt:lpstr>Wingdings</vt:lpstr>
      <vt:lpstr>DICLAB</vt:lpstr>
      <vt:lpstr>Visio</vt:lpstr>
      <vt:lpstr>HDL  Part I</vt:lpstr>
      <vt:lpstr>Top-Down Design Flow</vt:lpstr>
      <vt:lpstr>Design Entry for VLSI System</vt:lpstr>
      <vt:lpstr>Hardware Description Language (HDL)</vt:lpstr>
      <vt:lpstr>PowerPoint 簡報</vt:lpstr>
      <vt:lpstr>PowerPoint 簡報</vt:lpstr>
      <vt:lpstr>PowerPoint 簡報</vt:lpstr>
      <vt:lpstr>PowerPoint 簡報</vt:lpstr>
      <vt:lpstr>Keywords (2/2)</vt:lpstr>
      <vt:lpstr>Data type - net (wire)</vt:lpstr>
      <vt:lpstr>Data type - reg</vt:lpstr>
      <vt:lpstr>Verilog Module (1/3)</vt:lpstr>
      <vt:lpstr>Verilog Module (2/3)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數位系統實驗 Experiment on Digital System</dc:title>
  <dc:creator>User</dc:creator>
  <cp:lastModifiedBy>User</cp:lastModifiedBy>
  <cp:revision>113</cp:revision>
  <cp:lastPrinted>2015-09-14T01:31:39Z</cp:lastPrinted>
  <dcterms:created xsi:type="dcterms:W3CDTF">2015-05-27T02:17:19Z</dcterms:created>
  <dcterms:modified xsi:type="dcterms:W3CDTF">2015-09-23T02:32:26Z</dcterms:modified>
</cp:coreProperties>
</file>