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337" r:id="rId3"/>
    <p:sldId id="338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1" r:id="rId13"/>
    <p:sldId id="355" r:id="rId14"/>
    <p:sldId id="356" r:id="rId15"/>
    <p:sldId id="357" r:id="rId16"/>
    <p:sldId id="364" r:id="rId17"/>
    <p:sldId id="365" r:id="rId18"/>
    <p:sldId id="366" r:id="rId19"/>
    <p:sldId id="367" r:id="rId20"/>
    <p:sldId id="368" r:id="rId21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D83F-FA77-4742-B971-E31EAC7F1508}" type="datetimeFigureOut">
              <a:rPr lang="zh-TW" altLang="en-US" smtClean="0"/>
              <a:t>2015/9/17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3DAB9-E3A3-4000-A4EF-1944BC1C0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1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400" i="1" smtClean="0">
                <a:latin typeface="Times New Roman" pitchFamily="18" charset="0"/>
              </a:rPr>
              <a:t>Integrated Circuit </a:t>
            </a: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8168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2015/9/17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76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2015/9/17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56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7651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76917" y="1030288"/>
            <a:ext cx="10363200" cy="2474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76917" y="3657601"/>
            <a:ext cx="10363200" cy="2474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7FF4E-EB05-4B93-B3DE-189D1E1819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77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7651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576917" y="1030289"/>
            <a:ext cx="10363200" cy="510222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9793-471E-416F-AEA4-70A1549F8E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0232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7651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76917" y="1030289"/>
            <a:ext cx="5080000" cy="51022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60117" y="1030289"/>
            <a:ext cx="5080000" cy="51022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920C3-5E25-4C83-B58A-D0D2AE9A41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1684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1534584" y="214313"/>
            <a:ext cx="10405533" cy="591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20F61-4BB3-48E1-806C-383230089C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188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2015/9/17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7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2015/9/17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1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2015/9/17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1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2015/9/17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0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2015/9/17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32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2015/9/17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77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2015/9/17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6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2015/9/17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5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fld id="{FA86A760-7BE0-4C54-9698-2333DDDB45A3}" type="datetimeFigureOut">
              <a:rPr lang="zh-TW" altLang="en-US" smtClean="0"/>
              <a:t>2015/9/17</a:t>
            </a:fld>
            <a:endParaRPr lang="zh-TW" altLang="en-US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81911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7561" y="1543050"/>
            <a:ext cx="10163908" cy="1752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b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art </a:t>
            </a: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4237" y="4904730"/>
            <a:ext cx="8737600" cy="1752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</a:t>
            </a:r>
            <a:r>
              <a:rPr lang="zh-TW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殷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6542" y="209135"/>
            <a:ext cx="7793037" cy="76517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Operators (3/3)</a:t>
            </a:r>
          </a:p>
        </p:txBody>
      </p:sp>
      <p:graphicFrame>
        <p:nvGraphicFramePr>
          <p:cNvPr id="474150" name="Group 3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1437955"/>
              </p:ext>
            </p:extLst>
          </p:nvPr>
        </p:nvGraphicFramePr>
        <p:xfrm>
          <a:off x="3038660" y="1047720"/>
          <a:ext cx="6203950" cy="4811844"/>
        </p:xfrm>
        <a:graphic>
          <a:graphicData uri="http://schemas.openxmlformats.org/drawingml/2006/table">
            <a:tbl>
              <a:tblPr/>
              <a:tblGrid>
                <a:gridCol w="3663950"/>
                <a:gridCol w="2540000"/>
              </a:tblGrid>
              <a:tr h="3983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Name</a:t>
                      </a:r>
                    </a:p>
                  </a:txBody>
                  <a:tcPr marL="90000" marR="90000" marT="46794" marB="4679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Operator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473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Shift Operators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logical shift left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logical shift right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&lt;&lt;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&gt;&gt;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3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Concatenation &amp; Replication Operators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concatenation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replication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{ 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{{ }}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14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Reduction Operators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NAND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NOR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XOR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XNOR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|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~&amp;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~|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^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^~ or ~^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2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Conditional Operator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conditional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?: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2"/>
          <p:cNvSpPr>
            <a:spLocks noChangeArrowheads="1"/>
          </p:cNvSpPr>
          <p:nvPr/>
        </p:nvSpPr>
        <p:spPr bwMode="auto">
          <a:xfrm>
            <a:off x="6460108" y="1217999"/>
            <a:ext cx="3127375" cy="2157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512949" y="214699"/>
            <a:ext cx="7793037" cy="76517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Arithmetic Operators</a:t>
            </a:r>
          </a:p>
        </p:txBody>
      </p:sp>
      <p:sp>
        <p:nvSpPr>
          <p:cNvPr id="50180" name="AutoShape 4"/>
          <p:cNvSpPr>
            <a:spLocks/>
          </p:cNvSpPr>
          <p:nvPr/>
        </p:nvSpPr>
        <p:spPr bwMode="auto">
          <a:xfrm>
            <a:off x="3616896" y="4607312"/>
            <a:ext cx="90487" cy="617537"/>
          </a:xfrm>
          <a:prstGeom prst="rightBracket">
            <a:avLst>
              <a:gd name="adj" fmla="val 5687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0181" name="Rectangle 20"/>
          <p:cNvSpPr>
            <a:spLocks noChangeArrowheads="1"/>
          </p:cNvSpPr>
          <p:nvPr/>
        </p:nvSpPr>
        <p:spPr bwMode="auto">
          <a:xfrm>
            <a:off x="6729982" y="1337062"/>
            <a:ext cx="4572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Arial" panose="020B0604020202020204" pitchFamily="34" charset="0"/>
              </a:rPr>
              <a:t>Arithmetic operators:</a:t>
            </a:r>
          </a:p>
          <a:p>
            <a:pPr eaLnBrk="1" hangingPunct="1">
              <a:buFontTx/>
              <a:buAutoNum type="arabicParenBoth"/>
            </a:pPr>
            <a:r>
              <a:rPr lang="en-US" altLang="zh-TW" sz="2000">
                <a:latin typeface="Arial" panose="020B0604020202020204" pitchFamily="34" charset="0"/>
              </a:rPr>
              <a:t> +</a:t>
            </a:r>
          </a:p>
          <a:p>
            <a:pPr eaLnBrk="1" hangingPunct="1">
              <a:buFontTx/>
              <a:buAutoNum type="arabicParenBoth"/>
            </a:pPr>
            <a:r>
              <a:rPr lang="en-US" altLang="zh-TW" sz="2000">
                <a:latin typeface="Arial" panose="020B0604020202020204" pitchFamily="34" charset="0"/>
              </a:rPr>
              <a:t> -</a:t>
            </a:r>
          </a:p>
          <a:p>
            <a:pPr eaLnBrk="1" hangingPunct="1">
              <a:buFontTx/>
              <a:buAutoNum type="arabicParenBoth"/>
            </a:pPr>
            <a:r>
              <a:rPr lang="en-US" altLang="zh-TW" sz="2000">
                <a:latin typeface="Arial" panose="020B0604020202020204" pitchFamily="34" charset="0"/>
              </a:rPr>
              <a:t> *   </a:t>
            </a:r>
          </a:p>
          <a:p>
            <a:pPr eaLnBrk="1" hangingPunct="1">
              <a:buFontTx/>
              <a:buAutoNum type="arabicParenBoth"/>
            </a:pPr>
            <a:r>
              <a:rPr lang="en-US" altLang="zh-TW" sz="2000">
                <a:latin typeface="Arial" panose="020B0604020202020204" pitchFamily="34" charset="0"/>
              </a:rPr>
              <a:t> /    (</a:t>
            </a:r>
            <a:r>
              <a:rPr lang="en-US" altLang="zh-TW" sz="2000" baseline="30000">
                <a:solidFill>
                  <a:schemeClr val="hlink"/>
                </a:solidFill>
                <a:latin typeface="Arial" panose="020B0604020202020204" pitchFamily="34" charset="0"/>
              </a:rPr>
              <a:t>++</a:t>
            </a:r>
            <a:r>
              <a:rPr lang="en-US" altLang="zh-TW" sz="2000">
                <a:latin typeface="Arial" panose="020B0604020202020204" pitchFamily="34" charset="0"/>
              </a:rPr>
              <a:t>)non-syn.</a:t>
            </a:r>
          </a:p>
          <a:p>
            <a:pPr eaLnBrk="1" hangingPunct="1">
              <a:buFontTx/>
              <a:buAutoNum type="arabicParenBoth"/>
            </a:pPr>
            <a:r>
              <a:rPr lang="en-US" altLang="zh-TW" sz="2000">
                <a:latin typeface="Arial" panose="020B0604020202020204" pitchFamily="34" charset="0"/>
              </a:rPr>
              <a:t> %  (</a:t>
            </a:r>
            <a:r>
              <a:rPr lang="en-US" altLang="zh-TW" sz="2000" baseline="30000">
                <a:solidFill>
                  <a:schemeClr val="hlink"/>
                </a:solidFill>
                <a:latin typeface="Arial" panose="020B0604020202020204" pitchFamily="34" charset="0"/>
              </a:rPr>
              <a:t>++</a:t>
            </a:r>
            <a:r>
              <a:rPr lang="en-US" altLang="zh-TW" sz="2000">
                <a:latin typeface="Arial" panose="020B0604020202020204" pitchFamily="34" charset="0"/>
              </a:rPr>
              <a:t>)non-syn. </a:t>
            </a:r>
          </a:p>
        </p:txBody>
      </p:sp>
      <p:graphicFrame>
        <p:nvGraphicFramePr>
          <p:cNvPr id="477545" name="Group 36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9795379"/>
              </p:ext>
            </p:extLst>
          </p:nvPr>
        </p:nvGraphicFramePr>
        <p:xfrm>
          <a:off x="4659883" y="4043749"/>
          <a:ext cx="5235575" cy="2016126"/>
        </p:xfrm>
        <a:graphic>
          <a:graphicData uri="http://schemas.openxmlformats.org/drawingml/2006/table">
            <a:tbl>
              <a:tblPr/>
              <a:tblGrid>
                <a:gridCol w="974725"/>
                <a:gridCol w="1114425"/>
                <a:gridCol w="1049338"/>
                <a:gridCol w="1049337"/>
                <a:gridCol w="1047750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A[2:0]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B[2:0]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Y1[3:0]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Y2[3:0]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1011 (-5)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1010(-6)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0001(+1)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0101(+5)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Y3[4:0]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20" name="Rectangle 235"/>
          <p:cNvSpPr>
            <a:spLocks noChangeArrowheads="1"/>
          </p:cNvSpPr>
          <p:nvPr/>
        </p:nvSpPr>
        <p:spPr bwMode="auto">
          <a:xfrm>
            <a:off x="3667695" y="4758124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(</a:t>
            </a:r>
            <a:r>
              <a:rPr lang="zh-TW" altLang="en-US" sz="1800">
                <a:solidFill>
                  <a:schemeClr val="hlink"/>
                </a:solidFill>
                <a:latin typeface="標楷體" panose="03000509000000000000" pitchFamily="65" charset="-120"/>
              </a:rPr>
              <a:t>不建議</a:t>
            </a:r>
            <a:r>
              <a:rPr lang="en-US" altLang="zh-TW" sz="18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0221" name="Rectangle 237"/>
          <p:cNvSpPr>
            <a:spLocks noChangeArrowheads="1"/>
          </p:cNvSpPr>
          <p:nvPr/>
        </p:nvSpPr>
        <p:spPr bwMode="auto">
          <a:xfrm>
            <a:off x="1321371" y="956062"/>
            <a:ext cx="7158037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1081088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641475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21637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68605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314325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60045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405765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451485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</a:t>
            </a:r>
            <a:r>
              <a:rPr lang="en-US" altLang="zh-TW" sz="1800" b="1" dirty="0"/>
              <a:t>module</a:t>
            </a:r>
            <a:r>
              <a:rPr lang="en-US" altLang="zh-TW" sz="1800" dirty="0"/>
              <a:t> ARITHMETIC(A, B, Y1, Y2, Y3);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/>
              <a:t>input</a:t>
            </a:r>
            <a:r>
              <a:rPr lang="en-US" altLang="zh-TW" sz="1800" dirty="0"/>
              <a:t> [2:0]	A,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/>
              <a:t>output</a:t>
            </a:r>
            <a:r>
              <a:rPr lang="en-US" altLang="zh-TW" sz="1800" dirty="0"/>
              <a:t> [3:0]	Y1;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/>
              <a:t>output</a:t>
            </a:r>
            <a:r>
              <a:rPr lang="en-US" altLang="zh-TW" sz="1800" dirty="0"/>
              <a:t> [4:0]	Y3;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/>
              <a:t>output</a:t>
            </a:r>
            <a:r>
              <a:rPr lang="en-US" altLang="zh-TW" sz="1800" dirty="0"/>
              <a:t> [3:0]	Y2;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    </a:t>
            </a:r>
            <a:r>
              <a:rPr lang="en-US" altLang="zh-TW" sz="1800" b="1" dirty="0" err="1"/>
              <a:t>reg</a:t>
            </a:r>
            <a:r>
              <a:rPr lang="en-US" altLang="zh-TW" sz="1800" dirty="0"/>
              <a:t> [3:0]	Y1;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 err="1"/>
              <a:t>reg</a:t>
            </a:r>
            <a:r>
              <a:rPr lang="en-US" altLang="zh-TW" sz="1800" dirty="0"/>
              <a:t> [4:0]	Y3;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 err="1"/>
              <a:t>reg</a:t>
            </a:r>
            <a:r>
              <a:rPr lang="en-US" altLang="zh-TW" sz="1800" dirty="0"/>
              <a:t> [3:0]	Y2;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</a:t>
            </a:r>
            <a:r>
              <a:rPr lang="en-US" altLang="zh-TW" sz="1800" b="1" dirty="0"/>
              <a:t>always</a:t>
            </a:r>
            <a:r>
              <a:rPr lang="en-US" altLang="zh-TW" sz="1800" dirty="0"/>
              <a:t> @(A </a:t>
            </a:r>
            <a:r>
              <a:rPr lang="en-US" altLang="zh-TW" sz="1800" b="1" dirty="0"/>
              <a:t>or</a:t>
            </a:r>
            <a:r>
              <a:rPr lang="en-US" altLang="zh-TW" sz="1800" dirty="0"/>
              <a:t> B)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</a:t>
            </a:r>
            <a:r>
              <a:rPr lang="en-US" altLang="zh-TW" sz="1800" b="1" dirty="0"/>
              <a:t>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Y1 = A +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Y2 = A -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Y3 = A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Y4 = A / B;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Y5 = A % B;	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</a:t>
            </a:r>
            <a:r>
              <a:rPr lang="en-US" altLang="zh-TW" sz="1800" b="1" dirty="0"/>
              <a:t>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</a:t>
            </a:r>
            <a:r>
              <a:rPr lang="en-US" altLang="zh-TW" sz="1800" b="1" dirty="0" err="1"/>
              <a:t>endmodule</a:t>
            </a:r>
            <a:endParaRPr lang="en-US" altLang="zh-TW" sz="1800" b="1" dirty="0"/>
          </a:p>
        </p:txBody>
      </p:sp>
    </p:spTree>
    <p:extLst>
      <p:ext uri="{BB962C8B-B14F-4D97-AF65-F5344CB8AC3E}">
        <p14:creationId xmlns:p14="http://schemas.microsoft.com/office/powerpoint/2010/main" val="27914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ChangeArrowheads="1"/>
          </p:cNvSpPr>
          <p:nvPr/>
        </p:nvSpPr>
        <p:spPr bwMode="auto">
          <a:xfrm>
            <a:off x="5762625" y="1619251"/>
            <a:ext cx="2882900" cy="1771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717840" y="240507"/>
            <a:ext cx="10390716" cy="76517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Relational Operators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2362" y="1081292"/>
            <a:ext cx="6024563" cy="5102225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module RELATIONAL_OPERATORS(A, B, Y);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input [2:0]	A;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input [2:0]	B;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output [3:0]	Y;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dirty="0" err="1"/>
              <a:t>reg</a:t>
            </a:r>
            <a:r>
              <a:rPr lang="en-US" altLang="zh-TW" sz="1800" dirty="0"/>
              <a:t> [3:0]	Y;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zh-TW" sz="18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always @(A or B)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begin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Y[0] = A &gt; B;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Y[1] = A &gt;= B;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Y[2] = A &lt; B;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if ( A &lt;= B)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   Y[3] = 1;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else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   Y[3] = 0;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end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</a:t>
            </a:r>
            <a:r>
              <a:rPr lang="en-US" altLang="zh-TW" sz="1800" dirty="0" err="1"/>
              <a:t>endmodule</a:t>
            </a:r>
            <a:endParaRPr lang="en-US" altLang="zh-TW" sz="1800" dirty="0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913198" y="1659344"/>
            <a:ext cx="4572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Arial" panose="020B0604020202020204" pitchFamily="34" charset="0"/>
              </a:rPr>
              <a:t>Relational operators:</a:t>
            </a:r>
          </a:p>
          <a:p>
            <a:pPr eaLnBrk="1" hangingPunct="1">
              <a:buFontTx/>
              <a:buAutoNum type="arabicParenBoth"/>
            </a:pPr>
            <a:r>
              <a:rPr lang="en-US" altLang="zh-TW" sz="2000" dirty="0">
                <a:latin typeface="Arial" panose="020B0604020202020204" pitchFamily="34" charset="0"/>
              </a:rPr>
              <a:t> &lt;</a:t>
            </a:r>
          </a:p>
          <a:p>
            <a:pPr eaLnBrk="1" hangingPunct="1">
              <a:buFontTx/>
              <a:buAutoNum type="arabicParenBoth"/>
            </a:pPr>
            <a:r>
              <a:rPr lang="en-US" altLang="zh-TW" sz="2000" dirty="0">
                <a:latin typeface="Arial" panose="020B0604020202020204" pitchFamily="34" charset="0"/>
              </a:rPr>
              <a:t> &lt;=</a:t>
            </a:r>
          </a:p>
          <a:p>
            <a:pPr eaLnBrk="1" hangingPunct="1">
              <a:buFontTx/>
              <a:buAutoNum type="arabicParenBoth"/>
            </a:pPr>
            <a:r>
              <a:rPr lang="en-US" altLang="zh-TW" sz="2000" dirty="0">
                <a:latin typeface="Arial" panose="020B0604020202020204" pitchFamily="34" charset="0"/>
              </a:rPr>
              <a:t> &gt;=</a:t>
            </a:r>
          </a:p>
          <a:p>
            <a:pPr eaLnBrk="1" hangingPunct="1">
              <a:buFontTx/>
              <a:buAutoNum type="arabicParenBoth"/>
            </a:pPr>
            <a:r>
              <a:rPr lang="en-US" altLang="zh-TW" sz="2000" dirty="0">
                <a:latin typeface="Arial" panose="020B0604020202020204" pitchFamily="34" charset="0"/>
              </a:rPr>
              <a:t> &gt; </a:t>
            </a:r>
          </a:p>
        </p:txBody>
      </p:sp>
      <p:graphicFrame>
        <p:nvGraphicFramePr>
          <p:cNvPr id="479520" name="Group 28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8520114"/>
              </p:ext>
            </p:extLst>
          </p:nvPr>
        </p:nvGraphicFramePr>
        <p:xfrm>
          <a:off x="4508500" y="3632404"/>
          <a:ext cx="5334000" cy="2194128"/>
        </p:xfrm>
        <a:graphic>
          <a:graphicData uri="http://schemas.openxmlformats.org/drawingml/2006/table">
            <a:tbl>
              <a:tblPr/>
              <a:tblGrid>
                <a:gridCol w="752475"/>
                <a:gridCol w="312738"/>
                <a:gridCol w="534987"/>
                <a:gridCol w="533400"/>
                <a:gridCol w="534988"/>
                <a:gridCol w="531812"/>
                <a:gridCol w="533400"/>
                <a:gridCol w="534988"/>
                <a:gridCol w="531812"/>
                <a:gridCol w="533400"/>
              </a:tblGrid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A[2:0]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6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7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B[2:0]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6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7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6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Y[3]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Y[2]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Y[1]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Y[0]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9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ChangeArrowheads="1"/>
          </p:cNvSpPr>
          <p:nvPr/>
        </p:nvSpPr>
        <p:spPr bwMode="auto">
          <a:xfrm>
            <a:off x="6000750" y="1882776"/>
            <a:ext cx="3011488" cy="1433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20185" y="238126"/>
            <a:ext cx="10390716" cy="76517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Shift Operators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65235" y="907219"/>
            <a:ext cx="4303712" cy="5102225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 module SHIFT(A, Y1, Y2);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	input [7:0]	A;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	output [7:0]	Y1;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	output [7:0] 	Y2;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zh-TW" sz="2000" dirty="0"/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	</a:t>
            </a:r>
            <a:r>
              <a:rPr lang="en-US" altLang="zh-TW" sz="2000" dirty="0" err="1"/>
              <a:t>reg</a:t>
            </a:r>
            <a:r>
              <a:rPr lang="en-US" altLang="zh-TW" sz="2000" dirty="0"/>
              <a:t> [7:0]	Y1;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	</a:t>
            </a:r>
            <a:r>
              <a:rPr lang="en-US" altLang="zh-TW" sz="2000" dirty="0" err="1"/>
              <a:t>reg</a:t>
            </a:r>
            <a:r>
              <a:rPr lang="en-US" altLang="zh-TW" sz="2000" dirty="0"/>
              <a:t> [7:0]	Y2;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zh-TW" sz="2000" dirty="0"/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	parameter	B=3;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zh-TW" sz="2000" dirty="0"/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  always @(A)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  begin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	Y1 = A &lt;&lt; B;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	Y2 = A &gt;&gt; 2;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zh-TW" sz="2000" dirty="0"/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 end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 err="1" smtClean="0"/>
              <a:t>endmodule</a:t>
            </a:r>
            <a:endParaRPr lang="en-US" altLang="zh-TW" sz="2000" dirty="0"/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6134100" y="1895475"/>
            <a:ext cx="45720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TW" sz="2000">
                <a:latin typeface="Arial" panose="020B0604020202020204" pitchFamily="34" charset="0"/>
              </a:rPr>
              <a:t>Shift operators: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000">
                <a:latin typeface="Arial" panose="020B0604020202020204" pitchFamily="34" charset="0"/>
              </a:rPr>
              <a:t>(1) &lt;&lt;           (left shift)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000">
                <a:latin typeface="Arial" panose="020B0604020202020204" pitchFamily="34" charset="0"/>
              </a:rPr>
              <a:t>(2) &gt;&gt;           (right shift)</a:t>
            </a:r>
          </a:p>
        </p:txBody>
      </p:sp>
      <p:graphicFrame>
        <p:nvGraphicFramePr>
          <p:cNvPr id="483420" name="Group 9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030546"/>
              </p:ext>
            </p:extLst>
          </p:nvPr>
        </p:nvGraphicFramePr>
        <p:xfrm>
          <a:off x="5099051" y="4057650"/>
          <a:ext cx="5911850" cy="1485901"/>
        </p:xfrm>
        <a:graphic>
          <a:graphicData uri="http://schemas.openxmlformats.org/drawingml/2006/table">
            <a:tbl>
              <a:tblPr/>
              <a:tblGrid>
                <a:gridCol w="904875"/>
                <a:gridCol w="1257300"/>
                <a:gridCol w="1268412"/>
                <a:gridCol w="1277938"/>
                <a:gridCol w="1203325"/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A[7:0]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Y1[7:0]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00011000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00100000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Y2[7:0]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9180" y="231037"/>
            <a:ext cx="10390716" cy="76517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Concatenation &amp; Replication Operators </a:t>
            </a:r>
          </a:p>
        </p:txBody>
      </p:sp>
      <p:sp>
        <p:nvSpPr>
          <p:cNvPr id="5734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230313" y="964693"/>
            <a:ext cx="5175250" cy="510222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 module CONCATENATION (A, B, Y);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	input [2:0]	A;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	input [2:0]	B;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	output [14:0] 	Y;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TW" sz="20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	</a:t>
            </a:r>
            <a:r>
              <a:rPr lang="en-US" altLang="zh-TW" sz="2000" dirty="0" err="1"/>
              <a:t>reg</a:t>
            </a:r>
            <a:r>
              <a:rPr lang="en-US" altLang="zh-TW" sz="2000" dirty="0"/>
              <a:t> [14:0]	Y;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TW" sz="20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	parameter	C=3’b011;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TW" sz="20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  always @(A)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  begin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	Y = { B, A, { 2 { C } }, 3’b 001};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 end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 </a:t>
            </a:r>
            <a:r>
              <a:rPr lang="en-US" altLang="zh-TW" sz="2000" dirty="0" err="1"/>
              <a:t>endmodule</a:t>
            </a:r>
            <a:endParaRPr lang="en-US" altLang="zh-TW" sz="2000" dirty="0"/>
          </a:p>
        </p:txBody>
      </p:sp>
      <p:sp>
        <p:nvSpPr>
          <p:cNvPr id="57348" name="AutoShape 1028"/>
          <p:cNvSpPr>
            <a:spLocks/>
          </p:cNvSpPr>
          <p:nvPr/>
        </p:nvSpPr>
        <p:spPr bwMode="auto">
          <a:xfrm rot="-5400000">
            <a:off x="3957639" y="4180968"/>
            <a:ext cx="42863" cy="836613"/>
          </a:xfrm>
          <a:prstGeom prst="rightBracket">
            <a:avLst>
              <a:gd name="adj" fmla="val 16265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7349" name="AutoShape 1029"/>
          <p:cNvSpPr>
            <a:spLocks/>
          </p:cNvSpPr>
          <p:nvPr/>
        </p:nvSpPr>
        <p:spPr bwMode="auto">
          <a:xfrm rot="5400000" flipV="1">
            <a:off x="4078289" y="3638043"/>
            <a:ext cx="42862" cy="2808287"/>
          </a:xfrm>
          <a:prstGeom prst="rightBracket">
            <a:avLst>
              <a:gd name="adj" fmla="val 5459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7350" name="Text Box 1030"/>
          <p:cNvSpPr txBox="1">
            <a:spLocks noChangeArrowheads="1"/>
          </p:cNvSpPr>
          <p:nvPr/>
        </p:nvSpPr>
        <p:spPr bwMode="auto">
          <a:xfrm>
            <a:off x="7142163" y="1590675"/>
            <a:ext cx="2220912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Concatenation    {}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Replication       {{}}</a:t>
            </a:r>
          </a:p>
        </p:txBody>
      </p:sp>
      <p:graphicFrame>
        <p:nvGraphicFramePr>
          <p:cNvPr id="484435" name="Group 1107"/>
          <p:cNvGraphicFramePr>
            <a:graphicFrameLocks noGrp="1"/>
          </p:cNvGraphicFramePr>
          <p:nvPr>
            <p:ph sz="half" idx="2"/>
          </p:nvPr>
        </p:nvGraphicFramePr>
        <p:xfrm>
          <a:off x="6219825" y="3078163"/>
          <a:ext cx="3748088" cy="2476500"/>
        </p:xfrm>
        <a:graphic>
          <a:graphicData uri="http://schemas.openxmlformats.org/drawingml/2006/table">
            <a:tbl>
              <a:tblPr/>
              <a:tblGrid>
                <a:gridCol w="981075"/>
                <a:gridCol w="673100"/>
                <a:gridCol w="698500"/>
                <a:gridCol w="698500"/>
                <a:gridCol w="696913"/>
              </a:tblGrid>
              <a:tr h="4303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A[2:0]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011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3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B[2:0]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100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58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Y[14:0]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000000011011001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010001011011001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100010011011001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110011011011001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77" name="Rectangle 1084"/>
          <p:cNvSpPr>
            <a:spLocks noChangeArrowheads="1"/>
          </p:cNvSpPr>
          <p:nvPr/>
        </p:nvSpPr>
        <p:spPr bwMode="auto">
          <a:xfrm>
            <a:off x="6991350" y="1477964"/>
            <a:ext cx="2482850" cy="10318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7378" name="Line 1108"/>
          <p:cNvSpPr>
            <a:spLocks noChangeShapeType="1"/>
          </p:cNvSpPr>
          <p:nvPr/>
        </p:nvSpPr>
        <p:spPr bwMode="auto">
          <a:xfrm>
            <a:off x="3611563" y="4996942"/>
            <a:ext cx="736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79" name="Line 1109"/>
          <p:cNvSpPr>
            <a:spLocks noChangeShapeType="1"/>
          </p:cNvSpPr>
          <p:nvPr/>
        </p:nvSpPr>
        <p:spPr bwMode="auto">
          <a:xfrm>
            <a:off x="7264400" y="4864100"/>
            <a:ext cx="4699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80" name="Line 1115"/>
          <p:cNvSpPr>
            <a:spLocks noChangeShapeType="1"/>
          </p:cNvSpPr>
          <p:nvPr/>
        </p:nvSpPr>
        <p:spPr bwMode="auto">
          <a:xfrm>
            <a:off x="7264400" y="5181600"/>
            <a:ext cx="4699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81" name="Line 1116"/>
          <p:cNvSpPr>
            <a:spLocks noChangeShapeType="1"/>
          </p:cNvSpPr>
          <p:nvPr/>
        </p:nvSpPr>
        <p:spPr bwMode="auto">
          <a:xfrm>
            <a:off x="7937500" y="5168900"/>
            <a:ext cx="4699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82" name="Line 1117"/>
          <p:cNvSpPr>
            <a:spLocks noChangeShapeType="1"/>
          </p:cNvSpPr>
          <p:nvPr/>
        </p:nvSpPr>
        <p:spPr bwMode="auto">
          <a:xfrm>
            <a:off x="7924800" y="4876800"/>
            <a:ext cx="4699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83" name="Line 1118"/>
          <p:cNvSpPr>
            <a:spLocks noChangeShapeType="1"/>
          </p:cNvSpPr>
          <p:nvPr/>
        </p:nvSpPr>
        <p:spPr bwMode="auto">
          <a:xfrm>
            <a:off x="8636000" y="4876800"/>
            <a:ext cx="4699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84" name="Line 1119"/>
          <p:cNvSpPr>
            <a:spLocks noChangeShapeType="1"/>
          </p:cNvSpPr>
          <p:nvPr/>
        </p:nvSpPr>
        <p:spPr bwMode="auto">
          <a:xfrm>
            <a:off x="8636000" y="5168900"/>
            <a:ext cx="4699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85" name="Line 1120"/>
          <p:cNvSpPr>
            <a:spLocks noChangeShapeType="1"/>
          </p:cNvSpPr>
          <p:nvPr/>
        </p:nvSpPr>
        <p:spPr bwMode="auto">
          <a:xfrm>
            <a:off x="9347200" y="4876800"/>
            <a:ext cx="4699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86" name="Line 1121"/>
          <p:cNvSpPr>
            <a:spLocks noChangeShapeType="1"/>
          </p:cNvSpPr>
          <p:nvPr/>
        </p:nvSpPr>
        <p:spPr bwMode="auto">
          <a:xfrm>
            <a:off x="9334500" y="5168900"/>
            <a:ext cx="4699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87" name="Text Box 1122"/>
          <p:cNvSpPr txBox="1">
            <a:spLocks noChangeArrowheads="1"/>
          </p:cNvSpPr>
          <p:nvPr/>
        </p:nvSpPr>
        <p:spPr bwMode="auto">
          <a:xfrm>
            <a:off x="3798888" y="5346193"/>
            <a:ext cx="2025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accent2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3+3+2*3+3=15</a:t>
            </a:r>
          </a:p>
        </p:txBody>
      </p:sp>
    </p:spTree>
    <p:extLst>
      <p:ext uri="{BB962C8B-B14F-4D97-AF65-F5344CB8AC3E}">
        <p14:creationId xmlns:p14="http://schemas.microsoft.com/office/powerpoint/2010/main" val="38732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val 1034"/>
          <p:cNvSpPr>
            <a:spLocks noChangeArrowheads="1"/>
          </p:cNvSpPr>
          <p:nvPr/>
        </p:nvSpPr>
        <p:spPr bwMode="auto">
          <a:xfrm>
            <a:off x="4760682" y="3482220"/>
            <a:ext cx="677863" cy="411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1" name="Oval 1033"/>
          <p:cNvSpPr>
            <a:spLocks noChangeArrowheads="1"/>
          </p:cNvSpPr>
          <p:nvPr/>
        </p:nvSpPr>
        <p:spPr bwMode="auto">
          <a:xfrm>
            <a:off x="3835169" y="3467933"/>
            <a:ext cx="677862" cy="411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2" name="Rectangle 1032"/>
          <p:cNvSpPr>
            <a:spLocks noChangeArrowheads="1"/>
          </p:cNvSpPr>
          <p:nvPr/>
        </p:nvSpPr>
        <p:spPr bwMode="auto">
          <a:xfrm>
            <a:off x="6584950" y="1616075"/>
            <a:ext cx="3011488" cy="928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55695" y="260351"/>
            <a:ext cx="10390716" cy="76517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Conditional Operators</a:t>
            </a:r>
          </a:p>
        </p:txBody>
      </p:sp>
      <p:sp>
        <p:nvSpPr>
          <p:cNvPr id="5837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943268" y="1006091"/>
            <a:ext cx="6850062" cy="5102225"/>
          </a:xfrm>
        </p:spPr>
        <p:txBody>
          <a:bodyPr/>
          <a:lstStyle/>
          <a:p>
            <a:pPr marL="609600" indent="-6096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module ADD_SUB (A, B, SEL, Y);</a:t>
            </a:r>
          </a:p>
          <a:p>
            <a:pPr marL="609600" indent="-6096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input [7:0] A;   input [7:0]	B;</a:t>
            </a:r>
          </a:p>
          <a:p>
            <a:pPr marL="609600" indent="-6096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input 		SEL;</a:t>
            </a:r>
          </a:p>
          <a:p>
            <a:pPr marL="609600" indent="-6096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output [8:0] 	Y1,Y2;</a:t>
            </a:r>
          </a:p>
          <a:p>
            <a:pPr marL="609600" indent="-6096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</a:t>
            </a:r>
            <a:r>
              <a:rPr lang="en-US" altLang="zh-TW" sz="1800" dirty="0" err="1"/>
              <a:t>reg</a:t>
            </a:r>
            <a:r>
              <a:rPr lang="en-US" altLang="zh-TW" sz="1800" dirty="0"/>
              <a:t> [8:0]	Y2,Y1;</a:t>
            </a:r>
          </a:p>
          <a:p>
            <a:pPr marL="609600" indent="-6096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 always @( A or B)</a:t>
            </a:r>
          </a:p>
          <a:p>
            <a:pPr marL="609600" indent="-6096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  begin</a:t>
            </a:r>
          </a:p>
          <a:p>
            <a:pPr marL="609600" indent="-6096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Y1 = ( SEL == 1 ) ? A + B  :   A – B  ;</a:t>
            </a:r>
          </a:p>
          <a:p>
            <a:pPr marL="609600" indent="-6096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   Y2 = (!SEL) ? A : B;</a:t>
            </a:r>
          </a:p>
          <a:p>
            <a:pPr marL="609600" indent="-6096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  end</a:t>
            </a: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TW" sz="1800" dirty="0"/>
              <a:t>      </a:t>
            </a:r>
            <a:r>
              <a:rPr lang="en-US" altLang="zh-TW" sz="1800" dirty="0" err="1"/>
              <a:t>endmodule</a:t>
            </a:r>
            <a:endParaRPr lang="en-US" altLang="zh-TW" sz="1800" dirty="0"/>
          </a:p>
        </p:txBody>
      </p:sp>
      <p:sp>
        <p:nvSpPr>
          <p:cNvPr id="58375" name="Rectangle 1031"/>
          <p:cNvSpPr>
            <a:spLocks noChangeArrowheads="1"/>
          </p:cNvSpPr>
          <p:nvPr/>
        </p:nvSpPr>
        <p:spPr bwMode="auto">
          <a:xfrm>
            <a:off x="6694488" y="1517650"/>
            <a:ext cx="457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TW" sz="2000">
                <a:latin typeface="Arial" panose="020B0604020202020204" pitchFamily="34" charset="0"/>
              </a:rPr>
              <a:t>Conditional operators: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TW" sz="2000">
                <a:latin typeface="Arial" panose="020B0604020202020204" pitchFamily="34" charset="0"/>
              </a:rPr>
              <a:t>?  :</a:t>
            </a:r>
          </a:p>
        </p:txBody>
      </p:sp>
      <p:graphicFrame>
        <p:nvGraphicFramePr>
          <p:cNvPr id="487613" name="Group 12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543074"/>
              </p:ext>
            </p:extLst>
          </p:nvPr>
        </p:nvGraphicFramePr>
        <p:xfrm>
          <a:off x="4655078" y="3974899"/>
          <a:ext cx="6851650" cy="2160589"/>
        </p:xfrm>
        <a:graphic>
          <a:graphicData uri="http://schemas.openxmlformats.org/drawingml/2006/table">
            <a:tbl>
              <a:tblPr/>
              <a:tblGrid>
                <a:gridCol w="1120775"/>
                <a:gridCol w="1431925"/>
                <a:gridCol w="1431925"/>
                <a:gridCol w="1433513"/>
                <a:gridCol w="1433512"/>
              </a:tblGrid>
              <a:tr h="3657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SEL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A[7:0]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00000100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00000001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00000100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00000001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B[7:0]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00000001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00000010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00000001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00000010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Y1[8:0]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00000011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11111111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00000101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00000011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3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Y2[8:0]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00000100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00000001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00000001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00000010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153"/>
          <p:cNvSpPr txBox="1">
            <a:spLocks noChangeArrowheads="1"/>
          </p:cNvSpPr>
          <p:nvPr/>
        </p:nvSpPr>
        <p:spPr bwMode="auto">
          <a:xfrm>
            <a:off x="3951057" y="3115507"/>
            <a:ext cx="1487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true      false</a:t>
            </a:r>
          </a:p>
        </p:txBody>
      </p:sp>
    </p:spTree>
    <p:extLst>
      <p:ext uri="{BB962C8B-B14F-4D97-AF65-F5344CB8AC3E}">
        <p14:creationId xmlns:p14="http://schemas.microsoft.com/office/powerpoint/2010/main" val="21584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-1361535" y="-211931"/>
            <a:ext cx="78597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3 to 8 Decoder (1/4)</a:t>
            </a:r>
          </a:p>
        </p:txBody>
      </p:sp>
      <p:graphicFrame>
        <p:nvGraphicFramePr>
          <p:cNvPr id="366756" name="Group 16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118970814"/>
              </p:ext>
            </p:extLst>
          </p:nvPr>
        </p:nvGraphicFramePr>
        <p:xfrm>
          <a:off x="1828291" y="2930246"/>
          <a:ext cx="8197850" cy="3043238"/>
        </p:xfrm>
        <a:graphic>
          <a:graphicData uri="http://schemas.openxmlformats.org/drawingml/2006/table">
            <a:tbl>
              <a:tblPr/>
              <a:tblGrid>
                <a:gridCol w="369887"/>
                <a:gridCol w="620713"/>
                <a:gridCol w="633412"/>
                <a:gridCol w="633413"/>
                <a:gridCol w="741362"/>
                <a:gridCol w="742950"/>
                <a:gridCol w="742950"/>
                <a:gridCol w="746125"/>
                <a:gridCol w="739775"/>
                <a:gridCol w="742950"/>
                <a:gridCol w="736600"/>
                <a:gridCol w="747713"/>
              </a:tblGrid>
              <a:tr h="33527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In[2]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In[1]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In[0]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Out[7]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Out[6]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Out[5]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Out[4]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Out[3]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Out[2]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Out[1]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Out[0]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796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77" name="Rectangle 140"/>
          <p:cNvSpPr>
            <a:spLocks noChangeArrowheads="1"/>
          </p:cNvSpPr>
          <p:nvPr/>
        </p:nvSpPr>
        <p:spPr bwMode="auto">
          <a:xfrm>
            <a:off x="4763579" y="1085571"/>
            <a:ext cx="1527175" cy="153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3-8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decoder</a:t>
            </a:r>
          </a:p>
        </p:txBody>
      </p:sp>
      <p:sp>
        <p:nvSpPr>
          <p:cNvPr id="65578" name="Line 142"/>
          <p:cNvSpPr>
            <a:spLocks noChangeShapeType="1"/>
          </p:cNvSpPr>
          <p:nvPr/>
        </p:nvSpPr>
        <p:spPr bwMode="auto">
          <a:xfrm>
            <a:off x="4122228" y="1296709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79" name="Line 143"/>
          <p:cNvSpPr>
            <a:spLocks noChangeShapeType="1"/>
          </p:cNvSpPr>
          <p:nvPr/>
        </p:nvSpPr>
        <p:spPr bwMode="auto">
          <a:xfrm>
            <a:off x="4120641" y="1606271"/>
            <a:ext cx="646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80" name="Line 144"/>
          <p:cNvSpPr>
            <a:spLocks noChangeShapeType="1"/>
          </p:cNvSpPr>
          <p:nvPr/>
        </p:nvSpPr>
        <p:spPr bwMode="auto">
          <a:xfrm>
            <a:off x="4119054" y="1966634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81" name="Text Box 146"/>
          <p:cNvSpPr txBox="1">
            <a:spLocks noChangeArrowheads="1"/>
          </p:cNvSpPr>
          <p:nvPr/>
        </p:nvSpPr>
        <p:spPr bwMode="auto">
          <a:xfrm>
            <a:off x="3342767" y="1079222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In[0]</a:t>
            </a:r>
          </a:p>
        </p:txBody>
      </p:sp>
      <p:sp>
        <p:nvSpPr>
          <p:cNvPr id="65582" name="Text Box 147"/>
          <p:cNvSpPr txBox="1">
            <a:spLocks noChangeArrowheads="1"/>
          </p:cNvSpPr>
          <p:nvPr/>
        </p:nvSpPr>
        <p:spPr bwMode="auto">
          <a:xfrm>
            <a:off x="3339592" y="1403072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In[0]</a:t>
            </a:r>
          </a:p>
        </p:txBody>
      </p:sp>
      <p:sp>
        <p:nvSpPr>
          <p:cNvPr id="65583" name="Text Box 148"/>
          <p:cNvSpPr txBox="1">
            <a:spLocks noChangeArrowheads="1"/>
          </p:cNvSpPr>
          <p:nvPr/>
        </p:nvSpPr>
        <p:spPr bwMode="auto">
          <a:xfrm>
            <a:off x="3360229" y="175073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In[2]</a:t>
            </a:r>
          </a:p>
        </p:txBody>
      </p:sp>
      <p:sp>
        <p:nvSpPr>
          <p:cNvPr id="65584" name="Line 151"/>
          <p:cNvSpPr>
            <a:spLocks noChangeShapeType="1"/>
          </p:cNvSpPr>
          <p:nvPr/>
        </p:nvSpPr>
        <p:spPr bwMode="auto">
          <a:xfrm>
            <a:off x="4109529" y="2409546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85" name="Rectangle 152"/>
          <p:cNvSpPr>
            <a:spLocks noChangeArrowheads="1"/>
          </p:cNvSpPr>
          <p:nvPr/>
        </p:nvSpPr>
        <p:spPr bwMode="auto">
          <a:xfrm>
            <a:off x="3557079" y="222063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65586" name="Line 153"/>
          <p:cNvSpPr>
            <a:spLocks noChangeShapeType="1"/>
          </p:cNvSpPr>
          <p:nvPr/>
        </p:nvSpPr>
        <p:spPr bwMode="auto">
          <a:xfrm>
            <a:off x="6297104" y="1199871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87" name="Line 154"/>
          <p:cNvSpPr>
            <a:spLocks noChangeShapeType="1"/>
          </p:cNvSpPr>
          <p:nvPr/>
        </p:nvSpPr>
        <p:spPr bwMode="auto">
          <a:xfrm>
            <a:off x="6297104" y="1564996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88" name="Line 155"/>
          <p:cNvSpPr>
            <a:spLocks noChangeShapeType="1"/>
          </p:cNvSpPr>
          <p:nvPr/>
        </p:nvSpPr>
        <p:spPr bwMode="auto">
          <a:xfrm>
            <a:off x="6297104" y="1382434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89" name="Line 156"/>
          <p:cNvSpPr>
            <a:spLocks noChangeShapeType="1"/>
          </p:cNvSpPr>
          <p:nvPr/>
        </p:nvSpPr>
        <p:spPr bwMode="auto">
          <a:xfrm>
            <a:off x="6297104" y="1745971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90" name="Line 157"/>
          <p:cNvSpPr>
            <a:spLocks noChangeShapeType="1"/>
          </p:cNvSpPr>
          <p:nvPr/>
        </p:nvSpPr>
        <p:spPr bwMode="auto">
          <a:xfrm>
            <a:off x="6297104" y="1928534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91" name="Line 158"/>
          <p:cNvSpPr>
            <a:spLocks noChangeShapeType="1"/>
          </p:cNvSpPr>
          <p:nvPr/>
        </p:nvSpPr>
        <p:spPr bwMode="auto">
          <a:xfrm>
            <a:off x="6297104" y="2109509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92" name="Line 159"/>
          <p:cNvSpPr>
            <a:spLocks noChangeShapeType="1"/>
          </p:cNvSpPr>
          <p:nvPr/>
        </p:nvSpPr>
        <p:spPr bwMode="auto">
          <a:xfrm>
            <a:off x="6297104" y="2292071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93" name="Line 160"/>
          <p:cNvSpPr>
            <a:spLocks noChangeShapeType="1"/>
          </p:cNvSpPr>
          <p:nvPr/>
        </p:nvSpPr>
        <p:spPr bwMode="auto">
          <a:xfrm>
            <a:off x="6297104" y="2474634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94" name="Text Box 161"/>
          <p:cNvSpPr txBox="1">
            <a:spLocks noChangeArrowheads="1"/>
          </p:cNvSpPr>
          <p:nvPr/>
        </p:nvSpPr>
        <p:spPr bwMode="auto">
          <a:xfrm>
            <a:off x="6990842" y="949047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Out[0]</a:t>
            </a:r>
          </a:p>
        </p:txBody>
      </p:sp>
      <p:sp>
        <p:nvSpPr>
          <p:cNvPr id="65595" name="Text Box 162"/>
          <p:cNvSpPr txBox="1">
            <a:spLocks noChangeArrowheads="1"/>
          </p:cNvSpPr>
          <p:nvPr/>
        </p:nvSpPr>
        <p:spPr bwMode="auto">
          <a:xfrm>
            <a:off x="7047992" y="2234922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Out[7]</a:t>
            </a:r>
          </a:p>
        </p:txBody>
      </p:sp>
      <p:sp>
        <p:nvSpPr>
          <p:cNvPr id="65596" name="Text Box 165"/>
          <p:cNvSpPr txBox="1">
            <a:spLocks noChangeArrowheads="1"/>
          </p:cNvSpPr>
          <p:nvPr/>
        </p:nvSpPr>
        <p:spPr bwMode="auto">
          <a:xfrm>
            <a:off x="7184517" y="1285597"/>
            <a:ext cx="263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ahoma" panose="020B0604030504040204" pitchFamily="34" charset="0"/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ahoma" panose="020B0604030504040204" pitchFamily="34" charset="0"/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8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-1313655" y="-236538"/>
            <a:ext cx="78597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3 to 8 Decoder (2/4)</a:t>
            </a:r>
          </a:p>
        </p:txBody>
      </p:sp>
      <p:grpSp>
        <p:nvGrpSpPr>
          <p:cNvPr id="66563" name="Group 8"/>
          <p:cNvGrpSpPr>
            <a:grpSpLocks noChangeAspect="1"/>
          </p:cNvGrpSpPr>
          <p:nvPr/>
        </p:nvGrpSpPr>
        <p:grpSpPr bwMode="auto">
          <a:xfrm>
            <a:off x="1236695" y="1027114"/>
            <a:ext cx="3760787" cy="4870450"/>
            <a:chOff x="176" y="916"/>
            <a:chExt cx="2369" cy="3068"/>
          </a:xfrm>
        </p:grpSpPr>
        <p:sp>
          <p:nvSpPr>
            <p:cNvPr id="66566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6" y="916"/>
              <a:ext cx="2369" cy="3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67" name="Freeform 9"/>
            <p:cNvSpPr>
              <a:spLocks noEditPoints="1"/>
            </p:cNvSpPr>
            <p:nvPr/>
          </p:nvSpPr>
          <p:spPr bwMode="auto">
            <a:xfrm>
              <a:off x="1514" y="3753"/>
              <a:ext cx="467" cy="117"/>
            </a:xfrm>
            <a:custGeom>
              <a:avLst/>
              <a:gdLst>
                <a:gd name="T0" fmla="*/ 0 w 467"/>
                <a:gd name="T1" fmla="*/ 0 h 117"/>
                <a:gd name="T2" fmla="*/ 233 w 467"/>
                <a:gd name="T3" fmla="*/ 0 h 117"/>
                <a:gd name="T4" fmla="*/ 0 w 467"/>
                <a:gd name="T5" fmla="*/ 117 h 117"/>
                <a:gd name="T6" fmla="*/ 233 w 467"/>
                <a:gd name="T7" fmla="*/ 117 h 117"/>
                <a:gd name="T8" fmla="*/ 467 w 467"/>
                <a:gd name="T9" fmla="*/ 59 h 117"/>
                <a:gd name="T10" fmla="*/ 233 w 467"/>
                <a:gd name="T11" fmla="*/ 59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117">
                  <a:moveTo>
                    <a:pt x="0" y="0"/>
                  </a:moveTo>
                  <a:lnTo>
                    <a:pt x="233" y="0"/>
                  </a:lnTo>
                  <a:moveTo>
                    <a:pt x="0" y="117"/>
                  </a:moveTo>
                  <a:lnTo>
                    <a:pt x="233" y="117"/>
                  </a:lnTo>
                  <a:moveTo>
                    <a:pt x="467" y="59"/>
                  </a:moveTo>
                  <a:lnTo>
                    <a:pt x="233" y="5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68" name="Freeform 10"/>
            <p:cNvSpPr>
              <a:spLocks/>
            </p:cNvSpPr>
            <p:nvPr/>
          </p:nvSpPr>
          <p:spPr bwMode="auto">
            <a:xfrm>
              <a:off x="1595" y="3695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69" name="Freeform 11"/>
            <p:cNvSpPr>
              <a:spLocks/>
            </p:cNvSpPr>
            <p:nvPr/>
          </p:nvSpPr>
          <p:spPr bwMode="auto">
            <a:xfrm>
              <a:off x="1595" y="3695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0" name="Freeform 12"/>
            <p:cNvSpPr>
              <a:spLocks noEditPoints="1"/>
            </p:cNvSpPr>
            <p:nvPr/>
          </p:nvSpPr>
          <p:spPr bwMode="auto">
            <a:xfrm>
              <a:off x="1514" y="3656"/>
              <a:ext cx="81" cy="312"/>
            </a:xfrm>
            <a:custGeom>
              <a:avLst/>
              <a:gdLst>
                <a:gd name="T0" fmla="*/ 81 w 81"/>
                <a:gd name="T1" fmla="*/ 272 h 312"/>
                <a:gd name="T2" fmla="*/ 81 w 81"/>
                <a:gd name="T3" fmla="*/ 312 h 312"/>
                <a:gd name="T4" fmla="*/ 0 w 81"/>
                <a:gd name="T5" fmla="*/ 312 h 312"/>
                <a:gd name="T6" fmla="*/ 81 w 81"/>
                <a:gd name="T7" fmla="*/ 39 h 312"/>
                <a:gd name="T8" fmla="*/ 81 w 81"/>
                <a:gd name="T9" fmla="*/ 0 h 312"/>
                <a:gd name="T10" fmla="*/ 0 w 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12">
                  <a:moveTo>
                    <a:pt x="81" y="272"/>
                  </a:moveTo>
                  <a:lnTo>
                    <a:pt x="81" y="312"/>
                  </a:lnTo>
                  <a:lnTo>
                    <a:pt x="0" y="312"/>
                  </a:lnTo>
                  <a:moveTo>
                    <a:pt x="81" y="39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1" name="Freeform 13"/>
            <p:cNvSpPr>
              <a:spLocks/>
            </p:cNvSpPr>
            <p:nvPr/>
          </p:nvSpPr>
          <p:spPr bwMode="auto">
            <a:xfrm>
              <a:off x="1595" y="3695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2" name="Freeform 14"/>
            <p:cNvSpPr>
              <a:spLocks/>
            </p:cNvSpPr>
            <p:nvPr/>
          </p:nvSpPr>
          <p:spPr bwMode="auto">
            <a:xfrm>
              <a:off x="1595" y="3695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3" name="Freeform 15"/>
            <p:cNvSpPr>
              <a:spLocks noEditPoints="1"/>
            </p:cNvSpPr>
            <p:nvPr/>
          </p:nvSpPr>
          <p:spPr bwMode="auto">
            <a:xfrm>
              <a:off x="1514" y="2198"/>
              <a:ext cx="467" cy="117"/>
            </a:xfrm>
            <a:custGeom>
              <a:avLst/>
              <a:gdLst>
                <a:gd name="T0" fmla="*/ 0 w 467"/>
                <a:gd name="T1" fmla="*/ 0 h 117"/>
                <a:gd name="T2" fmla="*/ 233 w 467"/>
                <a:gd name="T3" fmla="*/ 0 h 117"/>
                <a:gd name="T4" fmla="*/ 0 w 467"/>
                <a:gd name="T5" fmla="*/ 117 h 117"/>
                <a:gd name="T6" fmla="*/ 233 w 467"/>
                <a:gd name="T7" fmla="*/ 117 h 117"/>
                <a:gd name="T8" fmla="*/ 467 w 467"/>
                <a:gd name="T9" fmla="*/ 58 h 117"/>
                <a:gd name="T10" fmla="*/ 233 w 467"/>
                <a:gd name="T11" fmla="*/ 58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117">
                  <a:moveTo>
                    <a:pt x="0" y="0"/>
                  </a:moveTo>
                  <a:lnTo>
                    <a:pt x="233" y="0"/>
                  </a:lnTo>
                  <a:moveTo>
                    <a:pt x="0" y="117"/>
                  </a:moveTo>
                  <a:lnTo>
                    <a:pt x="233" y="117"/>
                  </a:lnTo>
                  <a:moveTo>
                    <a:pt x="467" y="58"/>
                  </a:moveTo>
                  <a:lnTo>
                    <a:pt x="233" y="5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4" name="Freeform 16"/>
            <p:cNvSpPr>
              <a:spLocks/>
            </p:cNvSpPr>
            <p:nvPr/>
          </p:nvSpPr>
          <p:spPr bwMode="auto">
            <a:xfrm>
              <a:off x="1595" y="2139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5" name="Freeform 17"/>
            <p:cNvSpPr>
              <a:spLocks/>
            </p:cNvSpPr>
            <p:nvPr/>
          </p:nvSpPr>
          <p:spPr bwMode="auto">
            <a:xfrm>
              <a:off x="1595" y="2139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6" name="Freeform 18"/>
            <p:cNvSpPr>
              <a:spLocks noEditPoints="1"/>
            </p:cNvSpPr>
            <p:nvPr/>
          </p:nvSpPr>
          <p:spPr bwMode="auto">
            <a:xfrm>
              <a:off x="1514" y="2100"/>
              <a:ext cx="81" cy="312"/>
            </a:xfrm>
            <a:custGeom>
              <a:avLst/>
              <a:gdLst>
                <a:gd name="T0" fmla="*/ 81 w 81"/>
                <a:gd name="T1" fmla="*/ 272 h 312"/>
                <a:gd name="T2" fmla="*/ 81 w 81"/>
                <a:gd name="T3" fmla="*/ 312 h 312"/>
                <a:gd name="T4" fmla="*/ 0 w 81"/>
                <a:gd name="T5" fmla="*/ 312 h 312"/>
                <a:gd name="T6" fmla="*/ 81 w 81"/>
                <a:gd name="T7" fmla="*/ 39 h 312"/>
                <a:gd name="T8" fmla="*/ 81 w 81"/>
                <a:gd name="T9" fmla="*/ 0 h 312"/>
                <a:gd name="T10" fmla="*/ 0 w 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12">
                  <a:moveTo>
                    <a:pt x="81" y="272"/>
                  </a:moveTo>
                  <a:lnTo>
                    <a:pt x="81" y="312"/>
                  </a:lnTo>
                  <a:lnTo>
                    <a:pt x="0" y="312"/>
                  </a:lnTo>
                  <a:moveTo>
                    <a:pt x="81" y="39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7" name="Freeform 19"/>
            <p:cNvSpPr>
              <a:spLocks/>
            </p:cNvSpPr>
            <p:nvPr/>
          </p:nvSpPr>
          <p:spPr bwMode="auto">
            <a:xfrm>
              <a:off x="1595" y="2139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8" name="Freeform 20"/>
            <p:cNvSpPr>
              <a:spLocks/>
            </p:cNvSpPr>
            <p:nvPr/>
          </p:nvSpPr>
          <p:spPr bwMode="auto">
            <a:xfrm>
              <a:off x="1595" y="2139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9" name="Freeform 21"/>
            <p:cNvSpPr>
              <a:spLocks noEditPoints="1"/>
            </p:cNvSpPr>
            <p:nvPr/>
          </p:nvSpPr>
          <p:spPr bwMode="auto">
            <a:xfrm>
              <a:off x="1514" y="1031"/>
              <a:ext cx="467" cy="117"/>
            </a:xfrm>
            <a:custGeom>
              <a:avLst/>
              <a:gdLst>
                <a:gd name="T0" fmla="*/ 0 w 467"/>
                <a:gd name="T1" fmla="*/ 0 h 117"/>
                <a:gd name="T2" fmla="*/ 233 w 467"/>
                <a:gd name="T3" fmla="*/ 0 h 117"/>
                <a:gd name="T4" fmla="*/ 0 w 467"/>
                <a:gd name="T5" fmla="*/ 117 h 117"/>
                <a:gd name="T6" fmla="*/ 233 w 467"/>
                <a:gd name="T7" fmla="*/ 117 h 117"/>
                <a:gd name="T8" fmla="*/ 467 w 467"/>
                <a:gd name="T9" fmla="*/ 58 h 117"/>
                <a:gd name="T10" fmla="*/ 233 w 467"/>
                <a:gd name="T11" fmla="*/ 58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117">
                  <a:moveTo>
                    <a:pt x="0" y="0"/>
                  </a:moveTo>
                  <a:lnTo>
                    <a:pt x="233" y="0"/>
                  </a:lnTo>
                  <a:moveTo>
                    <a:pt x="0" y="117"/>
                  </a:moveTo>
                  <a:lnTo>
                    <a:pt x="233" y="117"/>
                  </a:lnTo>
                  <a:moveTo>
                    <a:pt x="467" y="58"/>
                  </a:moveTo>
                  <a:lnTo>
                    <a:pt x="233" y="5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0" name="Freeform 22"/>
            <p:cNvSpPr>
              <a:spLocks/>
            </p:cNvSpPr>
            <p:nvPr/>
          </p:nvSpPr>
          <p:spPr bwMode="auto">
            <a:xfrm>
              <a:off x="1595" y="972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1" name="Freeform 23"/>
            <p:cNvSpPr>
              <a:spLocks/>
            </p:cNvSpPr>
            <p:nvPr/>
          </p:nvSpPr>
          <p:spPr bwMode="auto">
            <a:xfrm>
              <a:off x="1595" y="972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2" name="Freeform 24"/>
            <p:cNvSpPr>
              <a:spLocks noEditPoints="1"/>
            </p:cNvSpPr>
            <p:nvPr/>
          </p:nvSpPr>
          <p:spPr bwMode="auto">
            <a:xfrm>
              <a:off x="1514" y="933"/>
              <a:ext cx="81" cy="312"/>
            </a:xfrm>
            <a:custGeom>
              <a:avLst/>
              <a:gdLst>
                <a:gd name="T0" fmla="*/ 81 w 81"/>
                <a:gd name="T1" fmla="*/ 272 h 312"/>
                <a:gd name="T2" fmla="*/ 81 w 81"/>
                <a:gd name="T3" fmla="*/ 312 h 312"/>
                <a:gd name="T4" fmla="*/ 0 w 81"/>
                <a:gd name="T5" fmla="*/ 312 h 312"/>
                <a:gd name="T6" fmla="*/ 81 w 81"/>
                <a:gd name="T7" fmla="*/ 39 h 312"/>
                <a:gd name="T8" fmla="*/ 81 w 81"/>
                <a:gd name="T9" fmla="*/ 0 h 312"/>
                <a:gd name="T10" fmla="*/ 0 w 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12">
                  <a:moveTo>
                    <a:pt x="81" y="272"/>
                  </a:moveTo>
                  <a:lnTo>
                    <a:pt x="81" y="312"/>
                  </a:lnTo>
                  <a:lnTo>
                    <a:pt x="0" y="312"/>
                  </a:lnTo>
                  <a:moveTo>
                    <a:pt x="81" y="39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3" name="Freeform 25"/>
            <p:cNvSpPr>
              <a:spLocks/>
            </p:cNvSpPr>
            <p:nvPr/>
          </p:nvSpPr>
          <p:spPr bwMode="auto">
            <a:xfrm>
              <a:off x="1595" y="972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4" name="Freeform 26"/>
            <p:cNvSpPr>
              <a:spLocks/>
            </p:cNvSpPr>
            <p:nvPr/>
          </p:nvSpPr>
          <p:spPr bwMode="auto">
            <a:xfrm>
              <a:off x="1595" y="972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5" name="Freeform 27"/>
            <p:cNvSpPr>
              <a:spLocks noEditPoints="1"/>
            </p:cNvSpPr>
            <p:nvPr/>
          </p:nvSpPr>
          <p:spPr bwMode="auto">
            <a:xfrm>
              <a:off x="1514" y="2586"/>
              <a:ext cx="467" cy="117"/>
            </a:xfrm>
            <a:custGeom>
              <a:avLst/>
              <a:gdLst>
                <a:gd name="T0" fmla="*/ 0 w 467"/>
                <a:gd name="T1" fmla="*/ 0 h 117"/>
                <a:gd name="T2" fmla="*/ 233 w 467"/>
                <a:gd name="T3" fmla="*/ 0 h 117"/>
                <a:gd name="T4" fmla="*/ 0 w 467"/>
                <a:gd name="T5" fmla="*/ 117 h 117"/>
                <a:gd name="T6" fmla="*/ 233 w 467"/>
                <a:gd name="T7" fmla="*/ 117 h 117"/>
                <a:gd name="T8" fmla="*/ 467 w 467"/>
                <a:gd name="T9" fmla="*/ 59 h 117"/>
                <a:gd name="T10" fmla="*/ 233 w 467"/>
                <a:gd name="T11" fmla="*/ 59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117">
                  <a:moveTo>
                    <a:pt x="0" y="0"/>
                  </a:moveTo>
                  <a:lnTo>
                    <a:pt x="233" y="0"/>
                  </a:lnTo>
                  <a:moveTo>
                    <a:pt x="0" y="117"/>
                  </a:moveTo>
                  <a:lnTo>
                    <a:pt x="233" y="117"/>
                  </a:lnTo>
                  <a:moveTo>
                    <a:pt x="467" y="59"/>
                  </a:moveTo>
                  <a:lnTo>
                    <a:pt x="233" y="5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6" name="Freeform 28"/>
            <p:cNvSpPr>
              <a:spLocks/>
            </p:cNvSpPr>
            <p:nvPr/>
          </p:nvSpPr>
          <p:spPr bwMode="auto">
            <a:xfrm>
              <a:off x="1595" y="2528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7" name="Freeform 29"/>
            <p:cNvSpPr>
              <a:spLocks/>
            </p:cNvSpPr>
            <p:nvPr/>
          </p:nvSpPr>
          <p:spPr bwMode="auto">
            <a:xfrm>
              <a:off x="1595" y="2528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8" name="Freeform 30"/>
            <p:cNvSpPr>
              <a:spLocks noEditPoints="1"/>
            </p:cNvSpPr>
            <p:nvPr/>
          </p:nvSpPr>
          <p:spPr bwMode="auto">
            <a:xfrm>
              <a:off x="1514" y="2489"/>
              <a:ext cx="81" cy="312"/>
            </a:xfrm>
            <a:custGeom>
              <a:avLst/>
              <a:gdLst>
                <a:gd name="T0" fmla="*/ 81 w 81"/>
                <a:gd name="T1" fmla="*/ 272 h 312"/>
                <a:gd name="T2" fmla="*/ 81 w 81"/>
                <a:gd name="T3" fmla="*/ 312 h 312"/>
                <a:gd name="T4" fmla="*/ 0 w 81"/>
                <a:gd name="T5" fmla="*/ 312 h 312"/>
                <a:gd name="T6" fmla="*/ 81 w 81"/>
                <a:gd name="T7" fmla="*/ 39 h 312"/>
                <a:gd name="T8" fmla="*/ 81 w 81"/>
                <a:gd name="T9" fmla="*/ 0 h 312"/>
                <a:gd name="T10" fmla="*/ 0 w 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12">
                  <a:moveTo>
                    <a:pt x="81" y="272"/>
                  </a:moveTo>
                  <a:lnTo>
                    <a:pt x="81" y="312"/>
                  </a:lnTo>
                  <a:lnTo>
                    <a:pt x="0" y="312"/>
                  </a:lnTo>
                  <a:moveTo>
                    <a:pt x="81" y="39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9" name="Freeform 31"/>
            <p:cNvSpPr>
              <a:spLocks/>
            </p:cNvSpPr>
            <p:nvPr/>
          </p:nvSpPr>
          <p:spPr bwMode="auto">
            <a:xfrm>
              <a:off x="1595" y="2528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0" name="Freeform 32"/>
            <p:cNvSpPr>
              <a:spLocks/>
            </p:cNvSpPr>
            <p:nvPr/>
          </p:nvSpPr>
          <p:spPr bwMode="auto">
            <a:xfrm>
              <a:off x="1595" y="2528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1" name="Freeform 33"/>
            <p:cNvSpPr>
              <a:spLocks noEditPoints="1"/>
            </p:cNvSpPr>
            <p:nvPr/>
          </p:nvSpPr>
          <p:spPr bwMode="auto">
            <a:xfrm>
              <a:off x="1514" y="3364"/>
              <a:ext cx="467" cy="117"/>
            </a:xfrm>
            <a:custGeom>
              <a:avLst/>
              <a:gdLst>
                <a:gd name="T0" fmla="*/ 0 w 467"/>
                <a:gd name="T1" fmla="*/ 0 h 117"/>
                <a:gd name="T2" fmla="*/ 233 w 467"/>
                <a:gd name="T3" fmla="*/ 0 h 117"/>
                <a:gd name="T4" fmla="*/ 0 w 467"/>
                <a:gd name="T5" fmla="*/ 117 h 117"/>
                <a:gd name="T6" fmla="*/ 233 w 467"/>
                <a:gd name="T7" fmla="*/ 117 h 117"/>
                <a:gd name="T8" fmla="*/ 467 w 467"/>
                <a:gd name="T9" fmla="*/ 59 h 117"/>
                <a:gd name="T10" fmla="*/ 233 w 467"/>
                <a:gd name="T11" fmla="*/ 59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117">
                  <a:moveTo>
                    <a:pt x="0" y="0"/>
                  </a:moveTo>
                  <a:lnTo>
                    <a:pt x="233" y="0"/>
                  </a:lnTo>
                  <a:moveTo>
                    <a:pt x="0" y="117"/>
                  </a:moveTo>
                  <a:lnTo>
                    <a:pt x="233" y="117"/>
                  </a:lnTo>
                  <a:moveTo>
                    <a:pt x="467" y="59"/>
                  </a:moveTo>
                  <a:lnTo>
                    <a:pt x="233" y="5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2" name="Freeform 34"/>
            <p:cNvSpPr>
              <a:spLocks/>
            </p:cNvSpPr>
            <p:nvPr/>
          </p:nvSpPr>
          <p:spPr bwMode="auto">
            <a:xfrm>
              <a:off x="1595" y="3306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3" name="Freeform 35"/>
            <p:cNvSpPr>
              <a:spLocks/>
            </p:cNvSpPr>
            <p:nvPr/>
          </p:nvSpPr>
          <p:spPr bwMode="auto">
            <a:xfrm>
              <a:off x="1595" y="3306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4" name="Freeform 36"/>
            <p:cNvSpPr>
              <a:spLocks noEditPoints="1"/>
            </p:cNvSpPr>
            <p:nvPr/>
          </p:nvSpPr>
          <p:spPr bwMode="auto">
            <a:xfrm>
              <a:off x="1514" y="3267"/>
              <a:ext cx="81" cy="312"/>
            </a:xfrm>
            <a:custGeom>
              <a:avLst/>
              <a:gdLst>
                <a:gd name="T0" fmla="*/ 81 w 81"/>
                <a:gd name="T1" fmla="*/ 272 h 312"/>
                <a:gd name="T2" fmla="*/ 81 w 81"/>
                <a:gd name="T3" fmla="*/ 312 h 312"/>
                <a:gd name="T4" fmla="*/ 0 w 81"/>
                <a:gd name="T5" fmla="*/ 312 h 312"/>
                <a:gd name="T6" fmla="*/ 81 w 81"/>
                <a:gd name="T7" fmla="*/ 39 h 312"/>
                <a:gd name="T8" fmla="*/ 81 w 81"/>
                <a:gd name="T9" fmla="*/ 0 h 312"/>
                <a:gd name="T10" fmla="*/ 0 w 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12">
                  <a:moveTo>
                    <a:pt x="81" y="272"/>
                  </a:moveTo>
                  <a:lnTo>
                    <a:pt x="81" y="312"/>
                  </a:lnTo>
                  <a:lnTo>
                    <a:pt x="0" y="312"/>
                  </a:lnTo>
                  <a:moveTo>
                    <a:pt x="81" y="39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5" name="Freeform 37"/>
            <p:cNvSpPr>
              <a:spLocks/>
            </p:cNvSpPr>
            <p:nvPr/>
          </p:nvSpPr>
          <p:spPr bwMode="auto">
            <a:xfrm>
              <a:off x="1595" y="3306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6" name="Freeform 38"/>
            <p:cNvSpPr>
              <a:spLocks/>
            </p:cNvSpPr>
            <p:nvPr/>
          </p:nvSpPr>
          <p:spPr bwMode="auto">
            <a:xfrm>
              <a:off x="1595" y="3306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7" name="Freeform 39"/>
            <p:cNvSpPr>
              <a:spLocks noEditPoints="1"/>
            </p:cNvSpPr>
            <p:nvPr/>
          </p:nvSpPr>
          <p:spPr bwMode="auto">
            <a:xfrm>
              <a:off x="1514" y="1420"/>
              <a:ext cx="467" cy="117"/>
            </a:xfrm>
            <a:custGeom>
              <a:avLst/>
              <a:gdLst>
                <a:gd name="T0" fmla="*/ 0 w 467"/>
                <a:gd name="T1" fmla="*/ 0 h 117"/>
                <a:gd name="T2" fmla="*/ 233 w 467"/>
                <a:gd name="T3" fmla="*/ 0 h 117"/>
                <a:gd name="T4" fmla="*/ 0 w 467"/>
                <a:gd name="T5" fmla="*/ 117 h 117"/>
                <a:gd name="T6" fmla="*/ 233 w 467"/>
                <a:gd name="T7" fmla="*/ 117 h 117"/>
                <a:gd name="T8" fmla="*/ 467 w 467"/>
                <a:gd name="T9" fmla="*/ 58 h 117"/>
                <a:gd name="T10" fmla="*/ 233 w 467"/>
                <a:gd name="T11" fmla="*/ 58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117">
                  <a:moveTo>
                    <a:pt x="0" y="0"/>
                  </a:moveTo>
                  <a:lnTo>
                    <a:pt x="233" y="0"/>
                  </a:lnTo>
                  <a:moveTo>
                    <a:pt x="0" y="117"/>
                  </a:moveTo>
                  <a:lnTo>
                    <a:pt x="233" y="117"/>
                  </a:lnTo>
                  <a:moveTo>
                    <a:pt x="467" y="58"/>
                  </a:moveTo>
                  <a:lnTo>
                    <a:pt x="233" y="5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8" name="Freeform 40"/>
            <p:cNvSpPr>
              <a:spLocks/>
            </p:cNvSpPr>
            <p:nvPr/>
          </p:nvSpPr>
          <p:spPr bwMode="auto">
            <a:xfrm>
              <a:off x="1595" y="1361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9" name="Freeform 41"/>
            <p:cNvSpPr>
              <a:spLocks/>
            </p:cNvSpPr>
            <p:nvPr/>
          </p:nvSpPr>
          <p:spPr bwMode="auto">
            <a:xfrm>
              <a:off x="1595" y="1361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0" name="Freeform 42"/>
            <p:cNvSpPr>
              <a:spLocks noEditPoints="1"/>
            </p:cNvSpPr>
            <p:nvPr/>
          </p:nvSpPr>
          <p:spPr bwMode="auto">
            <a:xfrm>
              <a:off x="1514" y="1322"/>
              <a:ext cx="81" cy="312"/>
            </a:xfrm>
            <a:custGeom>
              <a:avLst/>
              <a:gdLst>
                <a:gd name="T0" fmla="*/ 81 w 81"/>
                <a:gd name="T1" fmla="*/ 272 h 312"/>
                <a:gd name="T2" fmla="*/ 81 w 81"/>
                <a:gd name="T3" fmla="*/ 312 h 312"/>
                <a:gd name="T4" fmla="*/ 0 w 81"/>
                <a:gd name="T5" fmla="*/ 312 h 312"/>
                <a:gd name="T6" fmla="*/ 81 w 81"/>
                <a:gd name="T7" fmla="*/ 39 h 312"/>
                <a:gd name="T8" fmla="*/ 81 w 81"/>
                <a:gd name="T9" fmla="*/ 0 h 312"/>
                <a:gd name="T10" fmla="*/ 0 w 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12">
                  <a:moveTo>
                    <a:pt x="81" y="272"/>
                  </a:moveTo>
                  <a:lnTo>
                    <a:pt x="81" y="312"/>
                  </a:lnTo>
                  <a:lnTo>
                    <a:pt x="0" y="312"/>
                  </a:lnTo>
                  <a:moveTo>
                    <a:pt x="81" y="39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1" name="Freeform 43"/>
            <p:cNvSpPr>
              <a:spLocks/>
            </p:cNvSpPr>
            <p:nvPr/>
          </p:nvSpPr>
          <p:spPr bwMode="auto">
            <a:xfrm>
              <a:off x="1595" y="1361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2" name="Freeform 44"/>
            <p:cNvSpPr>
              <a:spLocks/>
            </p:cNvSpPr>
            <p:nvPr/>
          </p:nvSpPr>
          <p:spPr bwMode="auto">
            <a:xfrm>
              <a:off x="1595" y="1361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3" name="Freeform 45"/>
            <p:cNvSpPr>
              <a:spLocks noEditPoints="1"/>
            </p:cNvSpPr>
            <p:nvPr/>
          </p:nvSpPr>
          <p:spPr bwMode="auto">
            <a:xfrm>
              <a:off x="1514" y="1809"/>
              <a:ext cx="467" cy="117"/>
            </a:xfrm>
            <a:custGeom>
              <a:avLst/>
              <a:gdLst>
                <a:gd name="T0" fmla="*/ 0 w 467"/>
                <a:gd name="T1" fmla="*/ 0 h 117"/>
                <a:gd name="T2" fmla="*/ 233 w 467"/>
                <a:gd name="T3" fmla="*/ 0 h 117"/>
                <a:gd name="T4" fmla="*/ 0 w 467"/>
                <a:gd name="T5" fmla="*/ 117 h 117"/>
                <a:gd name="T6" fmla="*/ 233 w 467"/>
                <a:gd name="T7" fmla="*/ 117 h 117"/>
                <a:gd name="T8" fmla="*/ 467 w 467"/>
                <a:gd name="T9" fmla="*/ 58 h 117"/>
                <a:gd name="T10" fmla="*/ 233 w 467"/>
                <a:gd name="T11" fmla="*/ 58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117">
                  <a:moveTo>
                    <a:pt x="0" y="0"/>
                  </a:moveTo>
                  <a:lnTo>
                    <a:pt x="233" y="0"/>
                  </a:lnTo>
                  <a:moveTo>
                    <a:pt x="0" y="117"/>
                  </a:moveTo>
                  <a:lnTo>
                    <a:pt x="233" y="117"/>
                  </a:lnTo>
                  <a:moveTo>
                    <a:pt x="467" y="58"/>
                  </a:moveTo>
                  <a:lnTo>
                    <a:pt x="233" y="5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4" name="Freeform 46"/>
            <p:cNvSpPr>
              <a:spLocks/>
            </p:cNvSpPr>
            <p:nvPr/>
          </p:nvSpPr>
          <p:spPr bwMode="auto">
            <a:xfrm>
              <a:off x="1595" y="1750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5" name="Freeform 47"/>
            <p:cNvSpPr>
              <a:spLocks/>
            </p:cNvSpPr>
            <p:nvPr/>
          </p:nvSpPr>
          <p:spPr bwMode="auto">
            <a:xfrm>
              <a:off x="1595" y="1750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6" name="Freeform 48"/>
            <p:cNvSpPr>
              <a:spLocks noEditPoints="1"/>
            </p:cNvSpPr>
            <p:nvPr/>
          </p:nvSpPr>
          <p:spPr bwMode="auto">
            <a:xfrm>
              <a:off x="1514" y="1711"/>
              <a:ext cx="81" cy="312"/>
            </a:xfrm>
            <a:custGeom>
              <a:avLst/>
              <a:gdLst>
                <a:gd name="T0" fmla="*/ 81 w 81"/>
                <a:gd name="T1" fmla="*/ 272 h 312"/>
                <a:gd name="T2" fmla="*/ 81 w 81"/>
                <a:gd name="T3" fmla="*/ 312 h 312"/>
                <a:gd name="T4" fmla="*/ 0 w 81"/>
                <a:gd name="T5" fmla="*/ 312 h 312"/>
                <a:gd name="T6" fmla="*/ 81 w 81"/>
                <a:gd name="T7" fmla="*/ 39 h 312"/>
                <a:gd name="T8" fmla="*/ 81 w 81"/>
                <a:gd name="T9" fmla="*/ 0 h 312"/>
                <a:gd name="T10" fmla="*/ 0 w 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12">
                  <a:moveTo>
                    <a:pt x="81" y="272"/>
                  </a:moveTo>
                  <a:lnTo>
                    <a:pt x="81" y="312"/>
                  </a:lnTo>
                  <a:lnTo>
                    <a:pt x="0" y="312"/>
                  </a:lnTo>
                  <a:moveTo>
                    <a:pt x="81" y="39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7" name="Freeform 49"/>
            <p:cNvSpPr>
              <a:spLocks/>
            </p:cNvSpPr>
            <p:nvPr/>
          </p:nvSpPr>
          <p:spPr bwMode="auto">
            <a:xfrm>
              <a:off x="1595" y="1750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8" name="Freeform 50"/>
            <p:cNvSpPr>
              <a:spLocks/>
            </p:cNvSpPr>
            <p:nvPr/>
          </p:nvSpPr>
          <p:spPr bwMode="auto">
            <a:xfrm>
              <a:off x="1595" y="1750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9" name="Freeform 51"/>
            <p:cNvSpPr>
              <a:spLocks noEditPoints="1"/>
            </p:cNvSpPr>
            <p:nvPr/>
          </p:nvSpPr>
          <p:spPr bwMode="auto">
            <a:xfrm>
              <a:off x="1514" y="2975"/>
              <a:ext cx="467" cy="117"/>
            </a:xfrm>
            <a:custGeom>
              <a:avLst/>
              <a:gdLst>
                <a:gd name="T0" fmla="*/ 0 w 467"/>
                <a:gd name="T1" fmla="*/ 0 h 117"/>
                <a:gd name="T2" fmla="*/ 233 w 467"/>
                <a:gd name="T3" fmla="*/ 0 h 117"/>
                <a:gd name="T4" fmla="*/ 0 w 467"/>
                <a:gd name="T5" fmla="*/ 117 h 117"/>
                <a:gd name="T6" fmla="*/ 233 w 467"/>
                <a:gd name="T7" fmla="*/ 117 h 117"/>
                <a:gd name="T8" fmla="*/ 467 w 467"/>
                <a:gd name="T9" fmla="*/ 59 h 117"/>
                <a:gd name="T10" fmla="*/ 233 w 467"/>
                <a:gd name="T11" fmla="*/ 59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117">
                  <a:moveTo>
                    <a:pt x="0" y="0"/>
                  </a:moveTo>
                  <a:lnTo>
                    <a:pt x="233" y="0"/>
                  </a:lnTo>
                  <a:moveTo>
                    <a:pt x="0" y="117"/>
                  </a:moveTo>
                  <a:lnTo>
                    <a:pt x="233" y="117"/>
                  </a:lnTo>
                  <a:moveTo>
                    <a:pt x="467" y="59"/>
                  </a:moveTo>
                  <a:lnTo>
                    <a:pt x="233" y="5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0" name="Freeform 52"/>
            <p:cNvSpPr>
              <a:spLocks/>
            </p:cNvSpPr>
            <p:nvPr/>
          </p:nvSpPr>
          <p:spPr bwMode="auto">
            <a:xfrm>
              <a:off x="1595" y="2917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1" name="Freeform 53"/>
            <p:cNvSpPr>
              <a:spLocks/>
            </p:cNvSpPr>
            <p:nvPr/>
          </p:nvSpPr>
          <p:spPr bwMode="auto">
            <a:xfrm>
              <a:off x="1595" y="2917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2" name="Freeform 54"/>
            <p:cNvSpPr>
              <a:spLocks noEditPoints="1"/>
            </p:cNvSpPr>
            <p:nvPr/>
          </p:nvSpPr>
          <p:spPr bwMode="auto">
            <a:xfrm>
              <a:off x="1514" y="2878"/>
              <a:ext cx="81" cy="312"/>
            </a:xfrm>
            <a:custGeom>
              <a:avLst/>
              <a:gdLst>
                <a:gd name="T0" fmla="*/ 81 w 81"/>
                <a:gd name="T1" fmla="*/ 272 h 312"/>
                <a:gd name="T2" fmla="*/ 81 w 81"/>
                <a:gd name="T3" fmla="*/ 312 h 312"/>
                <a:gd name="T4" fmla="*/ 0 w 81"/>
                <a:gd name="T5" fmla="*/ 312 h 312"/>
                <a:gd name="T6" fmla="*/ 81 w 81"/>
                <a:gd name="T7" fmla="*/ 39 h 312"/>
                <a:gd name="T8" fmla="*/ 81 w 81"/>
                <a:gd name="T9" fmla="*/ 0 h 312"/>
                <a:gd name="T10" fmla="*/ 0 w 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12">
                  <a:moveTo>
                    <a:pt x="81" y="272"/>
                  </a:moveTo>
                  <a:lnTo>
                    <a:pt x="81" y="312"/>
                  </a:lnTo>
                  <a:lnTo>
                    <a:pt x="0" y="312"/>
                  </a:lnTo>
                  <a:moveTo>
                    <a:pt x="81" y="39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3" name="Freeform 55"/>
            <p:cNvSpPr>
              <a:spLocks/>
            </p:cNvSpPr>
            <p:nvPr/>
          </p:nvSpPr>
          <p:spPr bwMode="auto">
            <a:xfrm>
              <a:off x="1595" y="2917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4" name="Freeform 56"/>
            <p:cNvSpPr>
              <a:spLocks/>
            </p:cNvSpPr>
            <p:nvPr/>
          </p:nvSpPr>
          <p:spPr bwMode="auto">
            <a:xfrm>
              <a:off x="1595" y="2917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5" name="Freeform 57"/>
            <p:cNvSpPr>
              <a:spLocks noEditPoints="1"/>
            </p:cNvSpPr>
            <p:nvPr/>
          </p:nvSpPr>
          <p:spPr bwMode="auto">
            <a:xfrm>
              <a:off x="743" y="1322"/>
              <a:ext cx="224" cy="195"/>
            </a:xfrm>
            <a:custGeom>
              <a:avLst/>
              <a:gdLst>
                <a:gd name="T0" fmla="*/ 85 w 295"/>
                <a:gd name="T1" fmla="*/ 43 h 256"/>
                <a:gd name="T2" fmla="*/ 92 w 295"/>
                <a:gd name="T3" fmla="*/ 50 h 256"/>
                <a:gd name="T4" fmla="*/ 98 w 295"/>
                <a:gd name="T5" fmla="*/ 43 h 256"/>
                <a:gd name="T6" fmla="*/ 98 w 295"/>
                <a:gd name="T7" fmla="*/ 43 h 256"/>
                <a:gd name="T8" fmla="*/ 92 w 295"/>
                <a:gd name="T9" fmla="*/ 37 h 256"/>
                <a:gd name="T10" fmla="*/ 85 w 295"/>
                <a:gd name="T11" fmla="*/ 43 h 256"/>
                <a:gd name="T12" fmla="*/ 0 w 295"/>
                <a:gd name="T13" fmla="*/ 0 h 256"/>
                <a:gd name="T14" fmla="*/ 85 w 295"/>
                <a:gd name="T15" fmla="*/ 43 h 256"/>
                <a:gd name="T16" fmla="*/ 0 w 295"/>
                <a:gd name="T17" fmla="*/ 86 h 256"/>
                <a:gd name="T18" fmla="*/ 0 w 295"/>
                <a:gd name="T19" fmla="*/ 0 h 2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5" h="256">
                  <a:moveTo>
                    <a:pt x="256" y="128"/>
                  </a:moveTo>
                  <a:cubicBezTo>
                    <a:pt x="256" y="139"/>
                    <a:pt x="265" y="147"/>
                    <a:pt x="275" y="147"/>
                  </a:cubicBezTo>
                  <a:cubicBezTo>
                    <a:pt x="286" y="147"/>
                    <a:pt x="295" y="139"/>
                    <a:pt x="295" y="128"/>
                  </a:cubicBezTo>
                  <a:cubicBezTo>
                    <a:pt x="295" y="128"/>
                    <a:pt x="295" y="128"/>
                    <a:pt x="295" y="128"/>
                  </a:cubicBezTo>
                  <a:cubicBezTo>
                    <a:pt x="295" y="117"/>
                    <a:pt x="286" y="109"/>
                    <a:pt x="275" y="109"/>
                  </a:cubicBezTo>
                  <a:cubicBezTo>
                    <a:pt x="265" y="109"/>
                    <a:pt x="256" y="117"/>
                    <a:pt x="256" y="128"/>
                  </a:cubicBezTo>
                  <a:close/>
                  <a:moveTo>
                    <a:pt x="0" y="0"/>
                  </a:moveTo>
                  <a:lnTo>
                    <a:pt x="256" y="12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6" name="Freeform 58"/>
            <p:cNvSpPr>
              <a:spLocks noEditPoints="1"/>
            </p:cNvSpPr>
            <p:nvPr/>
          </p:nvSpPr>
          <p:spPr bwMode="auto">
            <a:xfrm>
              <a:off x="743" y="1322"/>
              <a:ext cx="224" cy="195"/>
            </a:xfrm>
            <a:custGeom>
              <a:avLst/>
              <a:gdLst>
                <a:gd name="T0" fmla="*/ 85 w 295"/>
                <a:gd name="T1" fmla="*/ 43 h 256"/>
                <a:gd name="T2" fmla="*/ 92 w 295"/>
                <a:gd name="T3" fmla="*/ 50 h 256"/>
                <a:gd name="T4" fmla="*/ 98 w 295"/>
                <a:gd name="T5" fmla="*/ 43 h 256"/>
                <a:gd name="T6" fmla="*/ 98 w 295"/>
                <a:gd name="T7" fmla="*/ 43 h 256"/>
                <a:gd name="T8" fmla="*/ 92 w 295"/>
                <a:gd name="T9" fmla="*/ 37 h 256"/>
                <a:gd name="T10" fmla="*/ 85 w 295"/>
                <a:gd name="T11" fmla="*/ 43 h 256"/>
                <a:gd name="T12" fmla="*/ 0 w 295"/>
                <a:gd name="T13" fmla="*/ 0 h 256"/>
                <a:gd name="T14" fmla="*/ 85 w 295"/>
                <a:gd name="T15" fmla="*/ 43 h 256"/>
                <a:gd name="T16" fmla="*/ 0 w 295"/>
                <a:gd name="T17" fmla="*/ 86 h 256"/>
                <a:gd name="T18" fmla="*/ 0 w 295"/>
                <a:gd name="T19" fmla="*/ 0 h 2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5" h="256">
                  <a:moveTo>
                    <a:pt x="256" y="128"/>
                  </a:moveTo>
                  <a:cubicBezTo>
                    <a:pt x="256" y="139"/>
                    <a:pt x="265" y="147"/>
                    <a:pt x="275" y="147"/>
                  </a:cubicBezTo>
                  <a:cubicBezTo>
                    <a:pt x="286" y="147"/>
                    <a:pt x="295" y="139"/>
                    <a:pt x="295" y="128"/>
                  </a:cubicBezTo>
                  <a:cubicBezTo>
                    <a:pt x="295" y="128"/>
                    <a:pt x="295" y="128"/>
                    <a:pt x="295" y="128"/>
                  </a:cubicBezTo>
                  <a:cubicBezTo>
                    <a:pt x="295" y="117"/>
                    <a:pt x="286" y="109"/>
                    <a:pt x="275" y="109"/>
                  </a:cubicBezTo>
                  <a:cubicBezTo>
                    <a:pt x="265" y="109"/>
                    <a:pt x="256" y="117"/>
                    <a:pt x="256" y="128"/>
                  </a:cubicBezTo>
                  <a:close/>
                  <a:moveTo>
                    <a:pt x="0" y="0"/>
                  </a:moveTo>
                  <a:lnTo>
                    <a:pt x="256" y="12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7" name="Line 59"/>
            <p:cNvSpPr>
              <a:spLocks noChangeShapeType="1"/>
            </p:cNvSpPr>
            <p:nvPr/>
          </p:nvSpPr>
          <p:spPr bwMode="auto">
            <a:xfrm>
              <a:off x="1437" y="3968"/>
              <a:ext cx="7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8" name="Line 60"/>
            <p:cNvSpPr>
              <a:spLocks noChangeShapeType="1"/>
            </p:cNvSpPr>
            <p:nvPr/>
          </p:nvSpPr>
          <p:spPr bwMode="auto">
            <a:xfrm flipH="1">
              <a:off x="1358" y="3870"/>
              <a:ext cx="1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19" name="Line 61"/>
            <p:cNvSpPr>
              <a:spLocks noChangeShapeType="1"/>
            </p:cNvSpPr>
            <p:nvPr/>
          </p:nvSpPr>
          <p:spPr bwMode="auto">
            <a:xfrm flipH="1">
              <a:off x="1281" y="3753"/>
              <a:ext cx="23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0" name="Line 62"/>
            <p:cNvSpPr>
              <a:spLocks noChangeShapeType="1"/>
            </p:cNvSpPr>
            <p:nvPr/>
          </p:nvSpPr>
          <p:spPr bwMode="auto">
            <a:xfrm flipH="1">
              <a:off x="1125" y="3656"/>
              <a:ext cx="389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1" name="Line 63"/>
            <p:cNvSpPr>
              <a:spLocks noChangeShapeType="1"/>
            </p:cNvSpPr>
            <p:nvPr/>
          </p:nvSpPr>
          <p:spPr bwMode="auto">
            <a:xfrm>
              <a:off x="1437" y="3579"/>
              <a:ext cx="7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2" name="Freeform 64"/>
            <p:cNvSpPr>
              <a:spLocks/>
            </p:cNvSpPr>
            <p:nvPr/>
          </p:nvSpPr>
          <p:spPr bwMode="auto">
            <a:xfrm>
              <a:off x="1419" y="3561"/>
              <a:ext cx="34" cy="34"/>
            </a:xfrm>
            <a:custGeom>
              <a:avLst/>
              <a:gdLst>
                <a:gd name="T0" fmla="*/ 15 w 45"/>
                <a:gd name="T1" fmla="*/ 8 h 45"/>
                <a:gd name="T2" fmla="*/ 8 w 45"/>
                <a:gd name="T3" fmla="*/ 0 h 45"/>
                <a:gd name="T4" fmla="*/ 0 w 45"/>
                <a:gd name="T5" fmla="*/ 8 h 45"/>
                <a:gd name="T6" fmla="*/ 0 w 45"/>
                <a:gd name="T7" fmla="*/ 8 h 45"/>
                <a:gd name="T8" fmla="*/ 8 w 45"/>
                <a:gd name="T9" fmla="*/ 15 h 45"/>
                <a:gd name="T10" fmla="*/ 15 w 45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3" name="Line 65"/>
            <p:cNvSpPr>
              <a:spLocks noChangeShapeType="1"/>
            </p:cNvSpPr>
            <p:nvPr/>
          </p:nvSpPr>
          <p:spPr bwMode="auto">
            <a:xfrm flipH="1">
              <a:off x="1358" y="3481"/>
              <a:ext cx="1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4" name="Freeform 66"/>
            <p:cNvSpPr>
              <a:spLocks/>
            </p:cNvSpPr>
            <p:nvPr/>
          </p:nvSpPr>
          <p:spPr bwMode="auto">
            <a:xfrm>
              <a:off x="1341" y="3464"/>
              <a:ext cx="35" cy="34"/>
            </a:xfrm>
            <a:custGeom>
              <a:avLst/>
              <a:gdLst>
                <a:gd name="T0" fmla="*/ 16 w 46"/>
                <a:gd name="T1" fmla="*/ 8 h 45"/>
                <a:gd name="T2" fmla="*/ 8 w 46"/>
                <a:gd name="T3" fmla="*/ 0 h 45"/>
                <a:gd name="T4" fmla="*/ 0 w 46"/>
                <a:gd name="T5" fmla="*/ 8 h 45"/>
                <a:gd name="T6" fmla="*/ 0 w 46"/>
                <a:gd name="T7" fmla="*/ 8 h 45"/>
                <a:gd name="T8" fmla="*/ 8 w 46"/>
                <a:gd name="T9" fmla="*/ 15 h 45"/>
                <a:gd name="T10" fmla="*/ 16 w 46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46" y="23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6" y="45"/>
                    <a:pt x="46" y="35"/>
                    <a:pt x="46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5" name="Line 67"/>
            <p:cNvSpPr>
              <a:spLocks noChangeShapeType="1"/>
            </p:cNvSpPr>
            <p:nvPr/>
          </p:nvSpPr>
          <p:spPr bwMode="auto">
            <a:xfrm flipH="1">
              <a:off x="1281" y="3364"/>
              <a:ext cx="23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6" name="Freeform 68"/>
            <p:cNvSpPr>
              <a:spLocks/>
            </p:cNvSpPr>
            <p:nvPr/>
          </p:nvSpPr>
          <p:spPr bwMode="auto">
            <a:xfrm>
              <a:off x="1263" y="3347"/>
              <a:ext cx="34" cy="35"/>
            </a:xfrm>
            <a:custGeom>
              <a:avLst/>
              <a:gdLst>
                <a:gd name="T0" fmla="*/ 15 w 45"/>
                <a:gd name="T1" fmla="*/ 8 h 46"/>
                <a:gd name="T2" fmla="*/ 8 w 45"/>
                <a:gd name="T3" fmla="*/ 0 h 46"/>
                <a:gd name="T4" fmla="*/ 0 w 45"/>
                <a:gd name="T5" fmla="*/ 8 h 46"/>
                <a:gd name="T6" fmla="*/ 0 w 45"/>
                <a:gd name="T7" fmla="*/ 8 h 46"/>
                <a:gd name="T8" fmla="*/ 8 w 45"/>
                <a:gd name="T9" fmla="*/ 16 h 46"/>
                <a:gd name="T10" fmla="*/ 15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5" y="46"/>
                    <a:pt x="45" y="36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7" name="Freeform 69"/>
            <p:cNvSpPr>
              <a:spLocks/>
            </p:cNvSpPr>
            <p:nvPr/>
          </p:nvSpPr>
          <p:spPr bwMode="auto">
            <a:xfrm>
              <a:off x="1047" y="933"/>
              <a:ext cx="467" cy="2334"/>
            </a:xfrm>
            <a:custGeom>
              <a:avLst/>
              <a:gdLst>
                <a:gd name="T0" fmla="*/ 467 w 467"/>
                <a:gd name="T1" fmla="*/ 2334 h 2334"/>
                <a:gd name="T2" fmla="*/ 0 w 467"/>
                <a:gd name="T3" fmla="*/ 2334 h 2334"/>
                <a:gd name="T4" fmla="*/ 0 w 467"/>
                <a:gd name="T5" fmla="*/ 0 h 23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67" h="2334">
                  <a:moveTo>
                    <a:pt x="467" y="2334"/>
                  </a:moveTo>
                  <a:lnTo>
                    <a:pt x="0" y="2334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8" name="Line 70"/>
            <p:cNvSpPr>
              <a:spLocks noChangeShapeType="1"/>
            </p:cNvSpPr>
            <p:nvPr/>
          </p:nvSpPr>
          <p:spPr bwMode="auto">
            <a:xfrm>
              <a:off x="1437" y="3190"/>
              <a:ext cx="7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29" name="Freeform 71"/>
            <p:cNvSpPr>
              <a:spLocks/>
            </p:cNvSpPr>
            <p:nvPr/>
          </p:nvSpPr>
          <p:spPr bwMode="auto">
            <a:xfrm>
              <a:off x="1419" y="3172"/>
              <a:ext cx="34" cy="34"/>
            </a:xfrm>
            <a:custGeom>
              <a:avLst/>
              <a:gdLst>
                <a:gd name="T0" fmla="*/ 15 w 45"/>
                <a:gd name="T1" fmla="*/ 8 h 45"/>
                <a:gd name="T2" fmla="*/ 8 w 45"/>
                <a:gd name="T3" fmla="*/ 0 h 45"/>
                <a:gd name="T4" fmla="*/ 0 w 45"/>
                <a:gd name="T5" fmla="*/ 8 h 45"/>
                <a:gd name="T6" fmla="*/ 0 w 45"/>
                <a:gd name="T7" fmla="*/ 8 h 45"/>
                <a:gd name="T8" fmla="*/ 8 w 45"/>
                <a:gd name="T9" fmla="*/ 15 h 45"/>
                <a:gd name="T10" fmla="*/ 15 w 45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30" name="Line 72"/>
            <p:cNvSpPr>
              <a:spLocks noChangeShapeType="1"/>
            </p:cNvSpPr>
            <p:nvPr/>
          </p:nvSpPr>
          <p:spPr bwMode="auto">
            <a:xfrm flipH="1">
              <a:off x="1358" y="3092"/>
              <a:ext cx="1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31" name="Freeform 73"/>
            <p:cNvSpPr>
              <a:spLocks/>
            </p:cNvSpPr>
            <p:nvPr/>
          </p:nvSpPr>
          <p:spPr bwMode="auto">
            <a:xfrm>
              <a:off x="1341" y="3075"/>
              <a:ext cx="35" cy="34"/>
            </a:xfrm>
            <a:custGeom>
              <a:avLst/>
              <a:gdLst>
                <a:gd name="T0" fmla="*/ 16 w 46"/>
                <a:gd name="T1" fmla="*/ 8 h 45"/>
                <a:gd name="T2" fmla="*/ 8 w 46"/>
                <a:gd name="T3" fmla="*/ 0 h 45"/>
                <a:gd name="T4" fmla="*/ 0 w 46"/>
                <a:gd name="T5" fmla="*/ 8 h 45"/>
                <a:gd name="T6" fmla="*/ 0 w 46"/>
                <a:gd name="T7" fmla="*/ 8 h 45"/>
                <a:gd name="T8" fmla="*/ 8 w 46"/>
                <a:gd name="T9" fmla="*/ 15 h 45"/>
                <a:gd name="T10" fmla="*/ 16 w 46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46" y="23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6" y="45"/>
                    <a:pt x="46" y="35"/>
                    <a:pt x="46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32" name="Line 74"/>
            <p:cNvSpPr>
              <a:spLocks noChangeShapeType="1"/>
            </p:cNvSpPr>
            <p:nvPr/>
          </p:nvSpPr>
          <p:spPr bwMode="auto">
            <a:xfrm flipH="1">
              <a:off x="1281" y="2975"/>
              <a:ext cx="23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33" name="Line 75"/>
            <p:cNvSpPr>
              <a:spLocks noChangeShapeType="1"/>
            </p:cNvSpPr>
            <p:nvPr/>
          </p:nvSpPr>
          <p:spPr bwMode="auto">
            <a:xfrm flipH="1">
              <a:off x="1125" y="2878"/>
              <a:ext cx="389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34" name="Freeform 76"/>
            <p:cNvSpPr>
              <a:spLocks/>
            </p:cNvSpPr>
            <p:nvPr/>
          </p:nvSpPr>
          <p:spPr bwMode="auto">
            <a:xfrm>
              <a:off x="1107" y="2861"/>
              <a:ext cx="35" cy="35"/>
            </a:xfrm>
            <a:custGeom>
              <a:avLst/>
              <a:gdLst>
                <a:gd name="T0" fmla="*/ 16 w 46"/>
                <a:gd name="T1" fmla="*/ 8 h 46"/>
                <a:gd name="T2" fmla="*/ 8 w 46"/>
                <a:gd name="T3" fmla="*/ 0 h 46"/>
                <a:gd name="T4" fmla="*/ 0 w 46"/>
                <a:gd name="T5" fmla="*/ 8 h 46"/>
                <a:gd name="T6" fmla="*/ 0 w 46"/>
                <a:gd name="T7" fmla="*/ 8 h 46"/>
                <a:gd name="T8" fmla="*/ 8 w 46"/>
                <a:gd name="T9" fmla="*/ 16 h 46"/>
                <a:gd name="T10" fmla="*/ 16 w 46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6">
                  <a:moveTo>
                    <a:pt x="46" y="23"/>
                  </a:moveTo>
                  <a:cubicBezTo>
                    <a:pt x="46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5" y="46"/>
                    <a:pt x="46" y="36"/>
                    <a:pt x="46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35" name="Line 77"/>
            <p:cNvSpPr>
              <a:spLocks noChangeShapeType="1"/>
            </p:cNvSpPr>
            <p:nvPr/>
          </p:nvSpPr>
          <p:spPr bwMode="auto">
            <a:xfrm>
              <a:off x="1437" y="2801"/>
              <a:ext cx="7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36" name="Freeform 78"/>
            <p:cNvSpPr>
              <a:spLocks/>
            </p:cNvSpPr>
            <p:nvPr/>
          </p:nvSpPr>
          <p:spPr bwMode="auto">
            <a:xfrm>
              <a:off x="1419" y="2783"/>
              <a:ext cx="34" cy="34"/>
            </a:xfrm>
            <a:custGeom>
              <a:avLst/>
              <a:gdLst>
                <a:gd name="T0" fmla="*/ 15 w 45"/>
                <a:gd name="T1" fmla="*/ 8 h 45"/>
                <a:gd name="T2" fmla="*/ 8 w 45"/>
                <a:gd name="T3" fmla="*/ 0 h 45"/>
                <a:gd name="T4" fmla="*/ 0 w 45"/>
                <a:gd name="T5" fmla="*/ 8 h 45"/>
                <a:gd name="T6" fmla="*/ 0 w 45"/>
                <a:gd name="T7" fmla="*/ 8 h 45"/>
                <a:gd name="T8" fmla="*/ 8 w 45"/>
                <a:gd name="T9" fmla="*/ 15 h 45"/>
                <a:gd name="T10" fmla="*/ 15 w 45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37" name="Line 79"/>
            <p:cNvSpPr>
              <a:spLocks noChangeShapeType="1"/>
            </p:cNvSpPr>
            <p:nvPr/>
          </p:nvSpPr>
          <p:spPr bwMode="auto">
            <a:xfrm flipH="1">
              <a:off x="1358" y="2703"/>
              <a:ext cx="1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38" name="Freeform 80"/>
            <p:cNvSpPr>
              <a:spLocks/>
            </p:cNvSpPr>
            <p:nvPr/>
          </p:nvSpPr>
          <p:spPr bwMode="auto">
            <a:xfrm>
              <a:off x="1341" y="2686"/>
              <a:ext cx="35" cy="34"/>
            </a:xfrm>
            <a:custGeom>
              <a:avLst/>
              <a:gdLst>
                <a:gd name="T0" fmla="*/ 16 w 46"/>
                <a:gd name="T1" fmla="*/ 8 h 45"/>
                <a:gd name="T2" fmla="*/ 8 w 46"/>
                <a:gd name="T3" fmla="*/ 0 h 45"/>
                <a:gd name="T4" fmla="*/ 0 w 46"/>
                <a:gd name="T5" fmla="*/ 8 h 45"/>
                <a:gd name="T6" fmla="*/ 0 w 46"/>
                <a:gd name="T7" fmla="*/ 8 h 45"/>
                <a:gd name="T8" fmla="*/ 8 w 46"/>
                <a:gd name="T9" fmla="*/ 15 h 45"/>
                <a:gd name="T10" fmla="*/ 16 w 46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46" y="23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6" y="45"/>
                    <a:pt x="46" y="35"/>
                    <a:pt x="46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39" name="Line 81"/>
            <p:cNvSpPr>
              <a:spLocks noChangeShapeType="1"/>
            </p:cNvSpPr>
            <p:nvPr/>
          </p:nvSpPr>
          <p:spPr bwMode="auto">
            <a:xfrm flipH="1">
              <a:off x="1202" y="2586"/>
              <a:ext cx="312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40" name="Freeform 82"/>
            <p:cNvSpPr>
              <a:spLocks/>
            </p:cNvSpPr>
            <p:nvPr/>
          </p:nvSpPr>
          <p:spPr bwMode="auto">
            <a:xfrm>
              <a:off x="1186" y="2569"/>
              <a:ext cx="34" cy="35"/>
            </a:xfrm>
            <a:custGeom>
              <a:avLst/>
              <a:gdLst>
                <a:gd name="T0" fmla="*/ 15 w 45"/>
                <a:gd name="T1" fmla="*/ 8 h 46"/>
                <a:gd name="T2" fmla="*/ 8 w 45"/>
                <a:gd name="T3" fmla="*/ 0 h 46"/>
                <a:gd name="T4" fmla="*/ 0 w 45"/>
                <a:gd name="T5" fmla="*/ 8 h 46"/>
                <a:gd name="T6" fmla="*/ 0 w 45"/>
                <a:gd name="T7" fmla="*/ 8 h 46"/>
                <a:gd name="T8" fmla="*/ 8 w 45"/>
                <a:gd name="T9" fmla="*/ 16 h 46"/>
                <a:gd name="T10" fmla="*/ 15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45" y="23"/>
                  </a:moveTo>
                  <a:cubicBezTo>
                    <a:pt x="45" y="10"/>
                    <a:pt x="35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6"/>
                    <a:pt x="22" y="46"/>
                  </a:cubicBezTo>
                  <a:cubicBezTo>
                    <a:pt x="35" y="46"/>
                    <a:pt x="45" y="36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41" name="Line 83"/>
            <p:cNvSpPr>
              <a:spLocks noChangeShapeType="1"/>
            </p:cNvSpPr>
            <p:nvPr/>
          </p:nvSpPr>
          <p:spPr bwMode="auto">
            <a:xfrm flipH="1">
              <a:off x="1047" y="2489"/>
              <a:ext cx="46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42" name="Freeform 84"/>
            <p:cNvSpPr>
              <a:spLocks/>
            </p:cNvSpPr>
            <p:nvPr/>
          </p:nvSpPr>
          <p:spPr bwMode="auto">
            <a:xfrm>
              <a:off x="1030" y="2472"/>
              <a:ext cx="34" cy="35"/>
            </a:xfrm>
            <a:custGeom>
              <a:avLst/>
              <a:gdLst>
                <a:gd name="T0" fmla="*/ 15 w 45"/>
                <a:gd name="T1" fmla="*/ 8 h 46"/>
                <a:gd name="T2" fmla="*/ 8 w 45"/>
                <a:gd name="T3" fmla="*/ 0 h 46"/>
                <a:gd name="T4" fmla="*/ 0 w 45"/>
                <a:gd name="T5" fmla="*/ 8 h 46"/>
                <a:gd name="T6" fmla="*/ 0 w 45"/>
                <a:gd name="T7" fmla="*/ 8 h 46"/>
                <a:gd name="T8" fmla="*/ 8 w 45"/>
                <a:gd name="T9" fmla="*/ 16 h 46"/>
                <a:gd name="T10" fmla="*/ 15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5" y="46"/>
                    <a:pt x="45" y="36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43" name="Line 85"/>
            <p:cNvSpPr>
              <a:spLocks noChangeShapeType="1"/>
            </p:cNvSpPr>
            <p:nvPr/>
          </p:nvSpPr>
          <p:spPr bwMode="auto">
            <a:xfrm>
              <a:off x="1437" y="2412"/>
              <a:ext cx="7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44" name="Freeform 86"/>
            <p:cNvSpPr>
              <a:spLocks/>
            </p:cNvSpPr>
            <p:nvPr/>
          </p:nvSpPr>
          <p:spPr bwMode="auto">
            <a:xfrm>
              <a:off x="1419" y="2394"/>
              <a:ext cx="34" cy="34"/>
            </a:xfrm>
            <a:custGeom>
              <a:avLst/>
              <a:gdLst>
                <a:gd name="T0" fmla="*/ 15 w 45"/>
                <a:gd name="T1" fmla="*/ 8 h 45"/>
                <a:gd name="T2" fmla="*/ 8 w 45"/>
                <a:gd name="T3" fmla="*/ 0 h 45"/>
                <a:gd name="T4" fmla="*/ 0 w 45"/>
                <a:gd name="T5" fmla="*/ 8 h 45"/>
                <a:gd name="T6" fmla="*/ 0 w 45"/>
                <a:gd name="T7" fmla="*/ 8 h 45"/>
                <a:gd name="T8" fmla="*/ 8 w 45"/>
                <a:gd name="T9" fmla="*/ 15 h 45"/>
                <a:gd name="T10" fmla="*/ 15 w 45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45" name="Line 87"/>
            <p:cNvSpPr>
              <a:spLocks noChangeShapeType="1"/>
            </p:cNvSpPr>
            <p:nvPr/>
          </p:nvSpPr>
          <p:spPr bwMode="auto">
            <a:xfrm flipH="1">
              <a:off x="1358" y="2315"/>
              <a:ext cx="1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46" name="Line 88"/>
            <p:cNvSpPr>
              <a:spLocks noChangeShapeType="1"/>
            </p:cNvSpPr>
            <p:nvPr/>
          </p:nvSpPr>
          <p:spPr bwMode="auto">
            <a:xfrm flipH="1">
              <a:off x="1281" y="2198"/>
              <a:ext cx="23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47" name="Freeform 89"/>
            <p:cNvSpPr>
              <a:spLocks/>
            </p:cNvSpPr>
            <p:nvPr/>
          </p:nvSpPr>
          <p:spPr bwMode="auto">
            <a:xfrm>
              <a:off x="1263" y="2180"/>
              <a:ext cx="34" cy="35"/>
            </a:xfrm>
            <a:custGeom>
              <a:avLst/>
              <a:gdLst>
                <a:gd name="T0" fmla="*/ 15 w 45"/>
                <a:gd name="T1" fmla="*/ 8 h 46"/>
                <a:gd name="T2" fmla="*/ 8 w 45"/>
                <a:gd name="T3" fmla="*/ 0 h 46"/>
                <a:gd name="T4" fmla="*/ 0 w 45"/>
                <a:gd name="T5" fmla="*/ 8 h 46"/>
                <a:gd name="T6" fmla="*/ 0 w 45"/>
                <a:gd name="T7" fmla="*/ 8 h 46"/>
                <a:gd name="T8" fmla="*/ 8 w 45"/>
                <a:gd name="T9" fmla="*/ 16 h 46"/>
                <a:gd name="T10" fmla="*/ 15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5" y="46"/>
                    <a:pt x="45" y="36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48" name="Line 90"/>
            <p:cNvSpPr>
              <a:spLocks noChangeShapeType="1"/>
            </p:cNvSpPr>
            <p:nvPr/>
          </p:nvSpPr>
          <p:spPr bwMode="auto">
            <a:xfrm flipH="1">
              <a:off x="1125" y="2100"/>
              <a:ext cx="389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49" name="Freeform 91"/>
            <p:cNvSpPr>
              <a:spLocks/>
            </p:cNvSpPr>
            <p:nvPr/>
          </p:nvSpPr>
          <p:spPr bwMode="auto">
            <a:xfrm>
              <a:off x="1107" y="2083"/>
              <a:ext cx="35" cy="35"/>
            </a:xfrm>
            <a:custGeom>
              <a:avLst/>
              <a:gdLst>
                <a:gd name="T0" fmla="*/ 16 w 46"/>
                <a:gd name="T1" fmla="*/ 8 h 46"/>
                <a:gd name="T2" fmla="*/ 8 w 46"/>
                <a:gd name="T3" fmla="*/ 0 h 46"/>
                <a:gd name="T4" fmla="*/ 0 w 46"/>
                <a:gd name="T5" fmla="*/ 8 h 46"/>
                <a:gd name="T6" fmla="*/ 0 w 46"/>
                <a:gd name="T7" fmla="*/ 8 h 46"/>
                <a:gd name="T8" fmla="*/ 8 w 46"/>
                <a:gd name="T9" fmla="*/ 16 h 46"/>
                <a:gd name="T10" fmla="*/ 16 w 46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6">
                  <a:moveTo>
                    <a:pt x="46" y="23"/>
                  </a:moveTo>
                  <a:cubicBezTo>
                    <a:pt x="46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5" y="46"/>
                    <a:pt x="46" y="36"/>
                    <a:pt x="46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50" name="Line 92"/>
            <p:cNvSpPr>
              <a:spLocks noChangeShapeType="1"/>
            </p:cNvSpPr>
            <p:nvPr/>
          </p:nvSpPr>
          <p:spPr bwMode="auto">
            <a:xfrm>
              <a:off x="1437" y="2023"/>
              <a:ext cx="7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51" name="Freeform 93"/>
            <p:cNvSpPr>
              <a:spLocks/>
            </p:cNvSpPr>
            <p:nvPr/>
          </p:nvSpPr>
          <p:spPr bwMode="auto">
            <a:xfrm>
              <a:off x="1419" y="2005"/>
              <a:ext cx="34" cy="35"/>
            </a:xfrm>
            <a:custGeom>
              <a:avLst/>
              <a:gdLst>
                <a:gd name="T0" fmla="*/ 15 w 45"/>
                <a:gd name="T1" fmla="*/ 9 h 45"/>
                <a:gd name="T2" fmla="*/ 8 w 45"/>
                <a:gd name="T3" fmla="*/ 0 h 45"/>
                <a:gd name="T4" fmla="*/ 0 w 45"/>
                <a:gd name="T5" fmla="*/ 9 h 45"/>
                <a:gd name="T6" fmla="*/ 0 w 45"/>
                <a:gd name="T7" fmla="*/ 9 h 45"/>
                <a:gd name="T8" fmla="*/ 8 w 45"/>
                <a:gd name="T9" fmla="*/ 16 h 45"/>
                <a:gd name="T10" fmla="*/ 15 w 45"/>
                <a:gd name="T11" fmla="*/ 9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52" name="Line 94"/>
            <p:cNvSpPr>
              <a:spLocks noChangeShapeType="1"/>
            </p:cNvSpPr>
            <p:nvPr/>
          </p:nvSpPr>
          <p:spPr bwMode="auto">
            <a:xfrm flipH="1">
              <a:off x="1358" y="1926"/>
              <a:ext cx="1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53" name="Freeform 95"/>
            <p:cNvSpPr>
              <a:spLocks/>
            </p:cNvSpPr>
            <p:nvPr/>
          </p:nvSpPr>
          <p:spPr bwMode="auto">
            <a:xfrm>
              <a:off x="1341" y="1908"/>
              <a:ext cx="35" cy="34"/>
            </a:xfrm>
            <a:custGeom>
              <a:avLst/>
              <a:gdLst>
                <a:gd name="T0" fmla="*/ 16 w 46"/>
                <a:gd name="T1" fmla="*/ 8 h 45"/>
                <a:gd name="T2" fmla="*/ 8 w 46"/>
                <a:gd name="T3" fmla="*/ 0 h 45"/>
                <a:gd name="T4" fmla="*/ 0 w 46"/>
                <a:gd name="T5" fmla="*/ 8 h 45"/>
                <a:gd name="T6" fmla="*/ 0 w 46"/>
                <a:gd name="T7" fmla="*/ 8 h 45"/>
                <a:gd name="T8" fmla="*/ 8 w 46"/>
                <a:gd name="T9" fmla="*/ 15 h 45"/>
                <a:gd name="T10" fmla="*/ 16 w 46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46" y="23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6" y="45"/>
                    <a:pt x="46" y="35"/>
                    <a:pt x="46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54" name="Line 96"/>
            <p:cNvSpPr>
              <a:spLocks noChangeShapeType="1"/>
            </p:cNvSpPr>
            <p:nvPr/>
          </p:nvSpPr>
          <p:spPr bwMode="auto">
            <a:xfrm flipH="1">
              <a:off x="1281" y="1809"/>
              <a:ext cx="23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55" name="Line 97"/>
            <p:cNvSpPr>
              <a:spLocks noChangeShapeType="1"/>
            </p:cNvSpPr>
            <p:nvPr/>
          </p:nvSpPr>
          <p:spPr bwMode="auto">
            <a:xfrm flipH="1">
              <a:off x="1047" y="1711"/>
              <a:ext cx="46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56" name="Freeform 98"/>
            <p:cNvSpPr>
              <a:spLocks/>
            </p:cNvSpPr>
            <p:nvPr/>
          </p:nvSpPr>
          <p:spPr bwMode="auto">
            <a:xfrm>
              <a:off x="1030" y="1694"/>
              <a:ext cx="34" cy="35"/>
            </a:xfrm>
            <a:custGeom>
              <a:avLst/>
              <a:gdLst>
                <a:gd name="T0" fmla="*/ 15 w 45"/>
                <a:gd name="T1" fmla="*/ 8 h 46"/>
                <a:gd name="T2" fmla="*/ 8 w 45"/>
                <a:gd name="T3" fmla="*/ 0 h 46"/>
                <a:gd name="T4" fmla="*/ 0 w 45"/>
                <a:gd name="T5" fmla="*/ 8 h 46"/>
                <a:gd name="T6" fmla="*/ 0 w 45"/>
                <a:gd name="T7" fmla="*/ 8 h 46"/>
                <a:gd name="T8" fmla="*/ 8 w 45"/>
                <a:gd name="T9" fmla="*/ 16 h 46"/>
                <a:gd name="T10" fmla="*/ 15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5" y="46"/>
                    <a:pt x="45" y="36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57" name="Line 99"/>
            <p:cNvSpPr>
              <a:spLocks noChangeShapeType="1"/>
            </p:cNvSpPr>
            <p:nvPr/>
          </p:nvSpPr>
          <p:spPr bwMode="auto">
            <a:xfrm>
              <a:off x="1437" y="1634"/>
              <a:ext cx="7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58" name="Freeform 100"/>
            <p:cNvSpPr>
              <a:spLocks/>
            </p:cNvSpPr>
            <p:nvPr/>
          </p:nvSpPr>
          <p:spPr bwMode="auto">
            <a:xfrm>
              <a:off x="1419" y="1616"/>
              <a:ext cx="34" cy="35"/>
            </a:xfrm>
            <a:custGeom>
              <a:avLst/>
              <a:gdLst>
                <a:gd name="T0" fmla="*/ 15 w 45"/>
                <a:gd name="T1" fmla="*/ 9 h 45"/>
                <a:gd name="T2" fmla="*/ 8 w 45"/>
                <a:gd name="T3" fmla="*/ 0 h 45"/>
                <a:gd name="T4" fmla="*/ 0 w 45"/>
                <a:gd name="T5" fmla="*/ 9 h 45"/>
                <a:gd name="T6" fmla="*/ 0 w 45"/>
                <a:gd name="T7" fmla="*/ 9 h 45"/>
                <a:gd name="T8" fmla="*/ 8 w 45"/>
                <a:gd name="T9" fmla="*/ 16 h 45"/>
                <a:gd name="T10" fmla="*/ 15 w 45"/>
                <a:gd name="T11" fmla="*/ 9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59" name="Line 101"/>
            <p:cNvSpPr>
              <a:spLocks noChangeShapeType="1"/>
            </p:cNvSpPr>
            <p:nvPr/>
          </p:nvSpPr>
          <p:spPr bwMode="auto">
            <a:xfrm flipH="1">
              <a:off x="1358" y="1537"/>
              <a:ext cx="1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60" name="Freeform 102"/>
            <p:cNvSpPr>
              <a:spLocks/>
            </p:cNvSpPr>
            <p:nvPr/>
          </p:nvSpPr>
          <p:spPr bwMode="auto">
            <a:xfrm>
              <a:off x="1341" y="1519"/>
              <a:ext cx="35" cy="34"/>
            </a:xfrm>
            <a:custGeom>
              <a:avLst/>
              <a:gdLst>
                <a:gd name="T0" fmla="*/ 16 w 46"/>
                <a:gd name="T1" fmla="*/ 8 h 45"/>
                <a:gd name="T2" fmla="*/ 8 w 46"/>
                <a:gd name="T3" fmla="*/ 0 h 45"/>
                <a:gd name="T4" fmla="*/ 0 w 46"/>
                <a:gd name="T5" fmla="*/ 8 h 45"/>
                <a:gd name="T6" fmla="*/ 0 w 46"/>
                <a:gd name="T7" fmla="*/ 8 h 45"/>
                <a:gd name="T8" fmla="*/ 8 w 46"/>
                <a:gd name="T9" fmla="*/ 15 h 45"/>
                <a:gd name="T10" fmla="*/ 16 w 46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46" y="23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6" y="45"/>
                    <a:pt x="46" y="35"/>
                    <a:pt x="46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61" name="Line 103"/>
            <p:cNvSpPr>
              <a:spLocks noChangeShapeType="1"/>
            </p:cNvSpPr>
            <p:nvPr/>
          </p:nvSpPr>
          <p:spPr bwMode="auto">
            <a:xfrm flipH="1">
              <a:off x="1202" y="1420"/>
              <a:ext cx="312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62" name="Freeform 104"/>
            <p:cNvSpPr>
              <a:spLocks/>
            </p:cNvSpPr>
            <p:nvPr/>
          </p:nvSpPr>
          <p:spPr bwMode="auto">
            <a:xfrm>
              <a:off x="1186" y="1402"/>
              <a:ext cx="34" cy="35"/>
            </a:xfrm>
            <a:custGeom>
              <a:avLst/>
              <a:gdLst>
                <a:gd name="T0" fmla="*/ 15 w 45"/>
                <a:gd name="T1" fmla="*/ 8 h 46"/>
                <a:gd name="T2" fmla="*/ 8 w 45"/>
                <a:gd name="T3" fmla="*/ 0 h 46"/>
                <a:gd name="T4" fmla="*/ 0 w 45"/>
                <a:gd name="T5" fmla="*/ 8 h 46"/>
                <a:gd name="T6" fmla="*/ 0 w 45"/>
                <a:gd name="T7" fmla="*/ 8 h 46"/>
                <a:gd name="T8" fmla="*/ 8 w 45"/>
                <a:gd name="T9" fmla="*/ 16 h 46"/>
                <a:gd name="T10" fmla="*/ 15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45" y="23"/>
                  </a:moveTo>
                  <a:cubicBezTo>
                    <a:pt x="45" y="10"/>
                    <a:pt x="35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6"/>
                    <a:pt x="22" y="46"/>
                  </a:cubicBezTo>
                  <a:cubicBezTo>
                    <a:pt x="35" y="46"/>
                    <a:pt x="45" y="36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63" name="Line 105"/>
            <p:cNvSpPr>
              <a:spLocks noChangeShapeType="1"/>
            </p:cNvSpPr>
            <p:nvPr/>
          </p:nvSpPr>
          <p:spPr bwMode="auto">
            <a:xfrm flipH="1">
              <a:off x="1125" y="1322"/>
              <a:ext cx="389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64" name="Line 106"/>
            <p:cNvSpPr>
              <a:spLocks noChangeShapeType="1"/>
            </p:cNvSpPr>
            <p:nvPr/>
          </p:nvSpPr>
          <p:spPr bwMode="auto">
            <a:xfrm>
              <a:off x="1437" y="1245"/>
              <a:ext cx="7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65" name="Line 107"/>
            <p:cNvSpPr>
              <a:spLocks noChangeShapeType="1"/>
            </p:cNvSpPr>
            <p:nvPr/>
          </p:nvSpPr>
          <p:spPr bwMode="auto">
            <a:xfrm flipH="1">
              <a:off x="1358" y="1148"/>
              <a:ext cx="1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66" name="Line 108"/>
            <p:cNvSpPr>
              <a:spLocks noChangeShapeType="1"/>
            </p:cNvSpPr>
            <p:nvPr/>
          </p:nvSpPr>
          <p:spPr bwMode="auto">
            <a:xfrm flipH="1">
              <a:off x="1281" y="1031"/>
              <a:ext cx="23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67" name="Line 109"/>
            <p:cNvSpPr>
              <a:spLocks noChangeShapeType="1"/>
            </p:cNvSpPr>
            <p:nvPr/>
          </p:nvSpPr>
          <p:spPr bwMode="auto">
            <a:xfrm flipH="1">
              <a:off x="1047" y="933"/>
              <a:ext cx="46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68" name="Line 110"/>
            <p:cNvSpPr>
              <a:spLocks noChangeShapeType="1"/>
            </p:cNvSpPr>
            <p:nvPr/>
          </p:nvSpPr>
          <p:spPr bwMode="auto">
            <a:xfrm>
              <a:off x="1437" y="1245"/>
              <a:ext cx="1" cy="272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69" name="Line 111"/>
            <p:cNvSpPr>
              <a:spLocks noChangeShapeType="1"/>
            </p:cNvSpPr>
            <p:nvPr/>
          </p:nvSpPr>
          <p:spPr bwMode="auto">
            <a:xfrm flipV="1">
              <a:off x="1358" y="2451"/>
              <a:ext cx="1" cy="1419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70" name="Line 112"/>
            <p:cNvSpPr>
              <a:spLocks noChangeShapeType="1"/>
            </p:cNvSpPr>
            <p:nvPr/>
          </p:nvSpPr>
          <p:spPr bwMode="auto">
            <a:xfrm>
              <a:off x="1358" y="1148"/>
              <a:ext cx="1" cy="116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71" name="Line 113"/>
            <p:cNvSpPr>
              <a:spLocks noChangeShapeType="1"/>
            </p:cNvSpPr>
            <p:nvPr/>
          </p:nvSpPr>
          <p:spPr bwMode="auto">
            <a:xfrm flipV="1">
              <a:off x="1281" y="1809"/>
              <a:ext cx="1" cy="194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72" name="Freeform 114"/>
            <p:cNvSpPr>
              <a:spLocks/>
            </p:cNvSpPr>
            <p:nvPr/>
          </p:nvSpPr>
          <p:spPr bwMode="auto">
            <a:xfrm>
              <a:off x="1202" y="1031"/>
              <a:ext cx="79" cy="1944"/>
            </a:xfrm>
            <a:custGeom>
              <a:avLst/>
              <a:gdLst>
                <a:gd name="T0" fmla="*/ 79 w 79"/>
                <a:gd name="T1" fmla="*/ 0 h 1944"/>
                <a:gd name="T2" fmla="*/ 0 w 79"/>
                <a:gd name="T3" fmla="*/ 0 h 1944"/>
                <a:gd name="T4" fmla="*/ 0 w 79"/>
                <a:gd name="T5" fmla="*/ 1944 h 19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9" h="1944">
                  <a:moveTo>
                    <a:pt x="79" y="0"/>
                  </a:moveTo>
                  <a:lnTo>
                    <a:pt x="0" y="0"/>
                  </a:lnTo>
                  <a:lnTo>
                    <a:pt x="0" y="1944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73" name="Line 115"/>
            <p:cNvSpPr>
              <a:spLocks noChangeShapeType="1"/>
            </p:cNvSpPr>
            <p:nvPr/>
          </p:nvSpPr>
          <p:spPr bwMode="auto">
            <a:xfrm flipH="1">
              <a:off x="1202" y="2975"/>
              <a:ext cx="79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74" name="Line 116"/>
            <p:cNvSpPr>
              <a:spLocks noChangeShapeType="1"/>
            </p:cNvSpPr>
            <p:nvPr/>
          </p:nvSpPr>
          <p:spPr bwMode="auto">
            <a:xfrm>
              <a:off x="1125" y="1322"/>
              <a:ext cx="1" cy="233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75" name="Line 117"/>
            <p:cNvSpPr>
              <a:spLocks noChangeShapeType="1"/>
            </p:cNvSpPr>
            <p:nvPr/>
          </p:nvSpPr>
          <p:spPr bwMode="auto">
            <a:xfrm flipH="1">
              <a:off x="502" y="1594"/>
              <a:ext cx="62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76" name="Freeform 118"/>
            <p:cNvSpPr>
              <a:spLocks/>
            </p:cNvSpPr>
            <p:nvPr/>
          </p:nvSpPr>
          <p:spPr bwMode="auto">
            <a:xfrm>
              <a:off x="1107" y="1578"/>
              <a:ext cx="35" cy="34"/>
            </a:xfrm>
            <a:custGeom>
              <a:avLst/>
              <a:gdLst>
                <a:gd name="T0" fmla="*/ 0 w 46"/>
                <a:gd name="T1" fmla="*/ 8 h 45"/>
                <a:gd name="T2" fmla="*/ 8 w 46"/>
                <a:gd name="T3" fmla="*/ 15 h 45"/>
                <a:gd name="T4" fmla="*/ 16 w 46"/>
                <a:gd name="T5" fmla="*/ 8 h 45"/>
                <a:gd name="T6" fmla="*/ 16 w 46"/>
                <a:gd name="T7" fmla="*/ 8 h 45"/>
                <a:gd name="T8" fmla="*/ 8 w 46"/>
                <a:gd name="T9" fmla="*/ 0 h 45"/>
                <a:gd name="T10" fmla="*/ 0 w 46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0" y="22"/>
                  </a:move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6" y="35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10"/>
                    <a:pt x="35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77" name="Line 119"/>
            <p:cNvSpPr>
              <a:spLocks noChangeShapeType="1"/>
            </p:cNvSpPr>
            <p:nvPr/>
          </p:nvSpPr>
          <p:spPr bwMode="auto">
            <a:xfrm>
              <a:off x="969" y="1420"/>
              <a:ext cx="7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78" name="Freeform 120"/>
            <p:cNvSpPr>
              <a:spLocks/>
            </p:cNvSpPr>
            <p:nvPr/>
          </p:nvSpPr>
          <p:spPr bwMode="auto">
            <a:xfrm>
              <a:off x="1030" y="1402"/>
              <a:ext cx="34" cy="35"/>
            </a:xfrm>
            <a:custGeom>
              <a:avLst/>
              <a:gdLst>
                <a:gd name="T0" fmla="*/ 0 w 45"/>
                <a:gd name="T1" fmla="*/ 8 h 46"/>
                <a:gd name="T2" fmla="*/ 8 w 45"/>
                <a:gd name="T3" fmla="*/ 16 h 46"/>
                <a:gd name="T4" fmla="*/ 15 w 45"/>
                <a:gd name="T5" fmla="*/ 8 h 46"/>
                <a:gd name="T6" fmla="*/ 15 w 45"/>
                <a:gd name="T7" fmla="*/ 8 h 46"/>
                <a:gd name="T8" fmla="*/ 8 w 45"/>
                <a:gd name="T9" fmla="*/ 0 h 46"/>
                <a:gd name="T10" fmla="*/ 0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0" y="23"/>
                  </a:moveTo>
                  <a:cubicBezTo>
                    <a:pt x="0" y="36"/>
                    <a:pt x="10" y="46"/>
                    <a:pt x="23" y="46"/>
                  </a:cubicBezTo>
                  <a:cubicBezTo>
                    <a:pt x="35" y="46"/>
                    <a:pt x="45" y="36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79" name="Freeform 121"/>
            <p:cNvSpPr>
              <a:spLocks/>
            </p:cNvSpPr>
            <p:nvPr/>
          </p:nvSpPr>
          <p:spPr bwMode="auto">
            <a:xfrm>
              <a:off x="587" y="1420"/>
              <a:ext cx="156" cy="174"/>
            </a:xfrm>
            <a:custGeom>
              <a:avLst/>
              <a:gdLst>
                <a:gd name="T0" fmla="*/ 156 w 156"/>
                <a:gd name="T1" fmla="*/ 0 h 174"/>
                <a:gd name="T2" fmla="*/ 0 w 156"/>
                <a:gd name="T3" fmla="*/ 0 h 174"/>
                <a:gd name="T4" fmla="*/ 0 w 156"/>
                <a:gd name="T5" fmla="*/ 174 h 1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" h="174">
                  <a:moveTo>
                    <a:pt x="156" y="0"/>
                  </a:moveTo>
                  <a:lnTo>
                    <a:pt x="0" y="0"/>
                  </a:lnTo>
                  <a:lnTo>
                    <a:pt x="0" y="174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80" name="Freeform 122"/>
            <p:cNvSpPr>
              <a:spLocks/>
            </p:cNvSpPr>
            <p:nvPr/>
          </p:nvSpPr>
          <p:spPr bwMode="auto">
            <a:xfrm>
              <a:off x="571" y="1578"/>
              <a:ext cx="34" cy="34"/>
            </a:xfrm>
            <a:custGeom>
              <a:avLst/>
              <a:gdLst>
                <a:gd name="T0" fmla="*/ 8 w 45"/>
                <a:gd name="T1" fmla="*/ 0 h 45"/>
                <a:gd name="T2" fmla="*/ 0 w 45"/>
                <a:gd name="T3" fmla="*/ 8 h 45"/>
                <a:gd name="T4" fmla="*/ 8 w 45"/>
                <a:gd name="T5" fmla="*/ 15 h 45"/>
                <a:gd name="T6" fmla="*/ 8 w 45"/>
                <a:gd name="T7" fmla="*/ 15 h 45"/>
                <a:gd name="T8" fmla="*/ 15 w 45"/>
                <a:gd name="T9" fmla="*/ 8 h 45"/>
                <a:gd name="T10" fmla="*/ 8 w 45"/>
                <a:gd name="T11" fmla="*/ 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35" y="45"/>
                    <a:pt x="45" y="35"/>
                    <a:pt x="45" y="22"/>
                  </a:cubicBezTo>
                  <a:cubicBezTo>
                    <a:pt x="45" y="10"/>
                    <a:pt x="35" y="0"/>
                    <a:pt x="22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81" name="Freeform 123"/>
            <p:cNvSpPr>
              <a:spLocks noEditPoints="1"/>
            </p:cNvSpPr>
            <p:nvPr/>
          </p:nvSpPr>
          <p:spPr bwMode="auto">
            <a:xfrm>
              <a:off x="743" y="1750"/>
              <a:ext cx="224" cy="195"/>
            </a:xfrm>
            <a:custGeom>
              <a:avLst/>
              <a:gdLst>
                <a:gd name="T0" fmla="*/ 85 w 295"/>
                <a:gd name="T1" fmla="*/ 43 h 256"/>
                <a:gd name="T2" fmla="*/ 92 w 295"/>
                <a:gd name="T3" fmla="*/ 50 h 256"/>
                <a:gd name="T4" fmla="*/ 98 w 295"/>
                <a:gd name="T5" fmla="*/ 43 h 256"/>
                <a:gd name="T6" fmla="*/ 98 w 295"/>
                <a:gd name="T7" fmla="*/ 43 h 256"/>
                <a:gd name="T8" fmla="*/ 92 w 295"/>
                <a:gd name="T9" fmla="*/ 37 h 256"/>
                <a:gd name="T10" fmla="*/ 85 w 295"/>
                <a:gd name="T11" fmla="*/ 43 h 256"/>
                <a:gd name="T12" fmla="*/ 0 w 295"/>
                <a:gd name="T13" fmla="*/ 0 h 256"/>
                <a:gd name="T14" fmla="*/ 85 w 295"/>
                <a:gd name="T15" fmla="*/ 43 h 256"/>
                <a:gd name="T16" fmla="*/ 0 w 295"/>
                <a:gd name="T17" fmla="*/ 86 h 256"/>
                <a:gd name="T18" fmla="*/ 0 w 295"/>
                <a:gd name="T19" fmla="*/ 0 h 2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5" h="256">
                  <a:moveTo>
                    <a:pt x="256" y="128"/>
                  </a:moveTo>
                  <a:cubicBezTo>
                    <a:pt x="256" y="139"/>
                    <a:pt x="265" y="147"/>
                    <a:pt x="275" y="147"/>
                  </a:cubicBezTo>
                  <a:cubicBezTo>
                    <a:pt x="286" y="147"/>
                    <a:pt x="295" y="139"/>
                    <a:pt x="295" y="128"/>
                  </a:cubicBezTo>
                  <a:cubicBezTo>
                    <a:pt x="295" y="128"/>
                    <a:pt x="295" y="128"/>
                    <a:pt x="295" y="128"/>
                  </a:cubicBezTo>
                  <a:cubicBezTo>
                    <a:pt x="295" y="118"/>
                    <a:pt x="286" y="109"/>
                    <a:pt x="275" y="109"/>
                  </a:cubicBezTo>
                  <a:cubicBezTo>
                    <a:pt x="265" y="109"/>
                    <a:pt x="256" y="118"/>
                    <a:pt x="256" y="128"/>
                  </a:cubicBezTo>
                  <a:close/>
                  <a:moveTo>
                    <a:pt x="0" y="0"/>
                  </a:moveTo>
                  <a:lnTo>
                    <a:pt x="256" y="12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82" name="Freeform 124"/>
            <p:cNvSpPr>
              <a:spLocks noEditPoints="1"/>
            </p:cNvSpPr>
            <p:nvPr/>
          </p:nvSpPr>
          <p:spPr bwMode="auto">
            <a:xfrm>
              <a:off x="743" y="1750"/>
              <a:ext cx="224" cy="195"/>
            </a:xfrm>
            <a:custGeom>
              <a:avLst/>
              <a:gdLst>
                <a:gd name="T0" fmla="*/ 85 w 295"/>
                <a:gd name="T1" fmla="*/ 43 h 256"/>
                <a:gd name="T2" fmla="*/ 92 w 295"/>
                <a:gd name="T3" fmla="*/ 50 h 256"/>
                <a:gd name="T4" fmla="*/ 98 w 295"/>
                <a:gd name="T5" fmla="*/ 43 h 256"/>
                <a:gd name="T6" fmla="*/ 98 w 295"/>
                <a:gd name="T7" fmla="*/ 43 h 256"/>
                <a:gd name="T8" fmla="*/ 92 w 295"/>
                <a:gd name="T9" fmla="*/ 37 h 256"/>
                <a:gd name="T10" fmla="*/ 85 w 295"/>
                <a:gd name="T11" fmla="*/ 43 h 256"/>
                <a:gd name="T12" fmla="*/ 0 w 295"/>
                <a:gd name="T13" fmla="*/ 0 h 256"/>
                <a:gd name="T14" fmla="*/ 85 w 295"/>
                <a:gd name="T15" fmla="*/ 43 h 256"/>
                <a:gd name="T16" fmla="*/ 0 w 295"/>
                <a:gd name="T17" fmla="*/ 86 h 256"/>
                <a:gd name="T18" fmla="*/ 0 w 295"/>
                <a:gd name="T19" fmla="*/ 0 h 2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5" h="256">
                  <a:moveTo>
                    <a:pt x="256" y="128"/>
                  </a:moveTo>
                  <a:cubicBezTo>
                    <a:pt x="256" y="139"/>
                    <a:pt x="265" y="147"/>
                    <a:pt x="275" y="147"/>
                  </a:cubicBezTo>
                  <a:cubicBezTo>
                    <a:pt x="286" y="147"/>
                    <a:pt x="295" y="139"/>
                    <a:pt x="295" y="128"/>
                  </a:cubicBezTo>
                  <a:cubicBezTo>
                    <a:pt x="295" y="128"/>
                    <a:pt x="295" y="128"/>
                    <a:pt x="295" y="128"/>
                  </a:cubicBezTo>
                  <a:cubicBezTo>
                    <a:pt x="295" y="118"/>
                    <a:pt x="286" y="109"/>
                    <a:pt x="275" y="109"/>
                  </a:cubicBezTo>
                  <a:cubicBezTo>
                    <a:pt x="265" y="109"/>
                    <a:pt x="256" y="118"/>
                    <a:pt x="256" y="128"/>
                  </a:cubicBezTo>
                  <a:close/>
                  <a:moveTo>
                    <a:pt x="0" y="0"/>
                  </a:moveTo>
                  <a:lnTo>
                    <a:pt x="256" y="12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83" name="Line 125"/>
            <p:cNvSpPr>
              <a:spLocks noChangeShapeType="1"/>
            </p:cNvSpPr>
            <p:nvPr/>
          </p:nvSpPr>
          <p:spPr bwMode="auto">
            <a:xfrm flipH="1">
              <a:off x="502" y="2023"/>
              <a:ext cx="779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84" name="Freeform 126"/>
            <p:cNvSpPr>
              <a:spLocks/>
            </p:cNvSpPr>
            <p:nvPr/>
          </p:nvSpPr>
          <p:spPr bwMode="auto">
            <a:xfrm>
              <a:off x="1263" y="2005"/>
              <a:ext cx="34" cy="35"/>
            </a:xfrm>
            <a:custGeom>
              <a:avLst/>
              <a:gdLst>
                <a:gd name="T0" fmla="*/ 0 w 45"/>
                <a:gd name="T1" fmla="*/ 9 h 45"/>
                <a:gd name="T2" fmla="*/ 8 w 45"/>
                <a:gd name="T3" fmla="*/ 16 h 45"/>
                <a:gd name="T4" fmla="*/ 15 w 45"/>
                <a:gd name="T5" fmla="*/ 9 h 45"/>
                <a:gd name="T6" fmla="*/ 15 w 45"/>
                <a:gd name="T7" fmla="*/ 9 h 45"/>
                <a:gd name="T8" fmla="*/ 8 w 45"/>
                <a:gd name="T9" fmla="*/ 0 h 45"/>
                <a:gd name="T10" fmla="*/ 0 w 45"/>
                <a:gd name="T11" fmla="*/ 9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85" name="Line 127"/>
            <p:cNvSpPr>
              <a:spLocks noChangeShapeType="1"/>
            </p:cNvSpPr>
            <p:nvPr/>
          </p:nvSpPr>
          <p:spPr bwMode="auto">
            <a:xfrm>
              <a:off x="969" y="1847"/>
              <a:ext cx="23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86" name="Freeform 128"/>
            <p:cNvSpPr>
              <a:spLocks/>
            </p:cNvSpPr>
            <p:nvPr/>
          </p:nvSpPr>
          <p:spPr bwMode="auto">
            <a:xfrm>
              <a:off x="1186" y="1830"/>
              <a:ext cx="34" cy="35"/>
            </a:xfrm>
            <a:custGeom>
              <a:avLst/>
              <a:gdLst>
                <a:gd name="T0" fmla="*/ 0 w 45"/>
                <a:gd name="T1" fmla="*/ 8 h 46"/>
                <a:gd name="T2" fmla="*/ 8 w 45"/>
                <a:gd name="T3" fmla="*/ 16 h 46"/>
                <a:gd name="T4" fmla="*/ 15 w 45"/>
                <a:gd name="T5" fmla="*/ 8 h 46"/>
                <a:gd name="T6" fmla="*/ 15 w 45"/>
                <a:gd name="T7" fmla="*/ 8 h 46"/>
                <a:gd name="T8" fmla="*/ 8 w 45"/>
                <a:gd name="T9" fmla="*/ 0 h 46"/>
                <a:gd name="T10" fmla="*/ 0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0" y="23"/>
                  </a:moveTo>
                  <a:cubicBezTo>
                    <a:pt x="0" y="36"/>
                    <a:pt x="10" y="46"/>
                    <a:pt x="22" y="46"/>
                  </a:cubicBezTo>
                  <a:cubicBezTo>
                    <a:pt x="35" y="46"/>
                    <a:pt x="45" y="36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11"/>
                    <a:pt x="35" y="0"/>
                    <a:pt x="22" y="0"/>
                  </a:cubicBezTo>
                  <a:cubicBezTo>
                    <a:pt x="10" y="0"/>
                    <a:pt x="0" y="11"/>
                    <a:pt x="0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87" name="Freeform 129"/>
            <p:cNvSpPr>
              <a:spLocks/>
            </p:cNvSpPr>
            <p:nvPr/>
          </p:nvSpPr>
          <p:spPr bwMode="auto">
            <a:xfrm>
              <a:off x="587" y="1847"/>
              <a:ext cx="156" cy="176"/>
            </a:xfrm>
            <a:custGeom>
              <a:avLst/>
              <a:gdLst>
                <a:gd name="T0" fmla="*/ 156 w 156"/>
                <a:gd name="T1" fmla="*/ 0 h 176"/>
                <a:gd name="T2" fmla="*/ 0 w 156"/>
                <a:gd name="T3" fmla="*/ 0 h 176"/>
                <a:gd name="T4" fmla="*/ 0 w 156"/>
                <a:gd name="T5" fmla="*/ 1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" h="176">
                  <a:moveTo>
                    <a:pt x="15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88" name="Freeform 130"/>
            <p:cNvSpPr>
              <a:spLocks/>
            </p:cNvSpPr>
            <p:nvPr/>
          </p:nvSpPr>
          <p:spPr bwMode="auto">
            <a:xfrm>
              <a:off x="571" y="2005"/>
              <a:ext cx="34" cy="35"/>
            </a:xfrm>
            <a:custGeom>
              <a:avLst/>
              <a:gdLst>
                <a:gd name="T0" fmla="*/ 8 w 45"/>
                <a:gd name="T1" fmla="*/ 0 h 45"/>
                <a:gd name="T2" fmla="*/ 0 w 45"/>
                <a:gd name="T3" fmla="*/ 9 h 45"/>
                <a:gd name="T4" fmla="*/ 8 w 45"/>
                <a:gd name="T5" fmla="*/ 16 h 45"/>
                <a:gd name="T6" fmla="*/ 8 w 45"/>
                <a:gd name="T7" fmla="*/ 16 h 45"/>
                <a:gd name="T8" fmla="*/ 15 w 45"/>
                <a:gd name="T9" fmla="*/ 9 h 45"/>
                <a:gd name="T10" fmla="*/ 8 w 45"/>
                <a:gd name="T11" fmla="*/ 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89" name="Freeform 131"/>
            <p:cNvSpPr>
              <a:spLocks noEditPoints="1"/>
            </p:cNvSpPr>
            <p:nvPr/>
          </p:nvSpPr>
          <p:spPr bwMode="auto">
            <a:xfrm>
              <a:off x="743" y="2178"/>
              <a:ext cx="224" cy="194"/>
            </a:xfrm>
            <a:custGeom>
              <a:avLst/>
              <a:gdLst>
                <a:gd name="T0" fmla="*/ 85 w 295"/>
                <a:gd name="T1" fmla="*/ 42 h 256"/>
                <a:gd name="T2" fmla="*/ 92 w 295"/>
                <a:gd name="T3" fmla="*/ 49 h 256"/>
                <a:gd name="T4" fmla="*/ 98 w 295"/>
                <a:gd name="T5" fmla="*/ 42 h 256"/>
                <a:gd name="T6" fmla="*/ 98 w 295"/>
                <a:gd name="T7" fmla="*/ 42 h 256"/>
                <a:gd name="T8" fmla="*/ 92 w 295"/>
                <a:gd name="T9" fmla="*/ 36 h 256"/>
                <a:gd name="T10" fmla="*/ 85 w 295"/>
                <a:gd name="T11" fmla="*/ 42 h 256"/>
                <a:gd name="T12" fmla="*/ 0 w 295"/>
                <a:gd name="T13" fmla="*/ 0 h 256"/>
                <a:gd name="T14" fmla="*/ 85 w 295"/>
                <a:gd name="T15" fmla="*/ 42 h 256"/>
                <a:gd name="T16" fmla="*/ 0 w 295"/>
                <a:gd name="T17" fmla="*/ 84 h 256"/>
                <a:gd name="T18" fmla="*/ 0 w 295"/>
                <a:gd name="T19" fmla="*/ 0 h 2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5" h="256">
                  <a:moveTo>
                    <a:pt x="256" y="128"/>
                  </a:moveTo>
                  <a:cubicBezTo>
                    <a:pt x="256" y="139"/>
                    <a:pt x="265" y="148"/>
                    <a:pt x="275" y="148"/>
                  </a:cubicBezTo>
                  <a:cubicBezTo>
                    <a:pt x="286" y="148"/>
                    <a:pt x="295" y="139"/>
                    <a:pt x="295" y="128"/>
                  </a:cubicBezTo>
                  <a:cubicBezTo>
                    <a:pt x="295" y="128"/>
                    <a:pt x="295" y="128"/>
                    <a:pt x="295" y="128"/>
                  </a:cubicBezTo>
                  <a:cubicBezTo>
                    <a:pt x="295" y="118"/>
                    <a:pt x="286" y="109"/>
                    <a:pt x="275" y="109"/>
                  </a:cubicBezTo>
                  <a:cubicBezTo>
                    <a:pt x="265" y="109"/>
                    <a:pt x="256" y="118"/>
                    <a:pt x="256" y="128"/>
                  </a:cubicBezTo>
                  <a:close/>
                  <a:moveTo>
                    <a:pt x="0" y="0"/>
                  </a:moveTo>
                  <a:lnTo>
                    <a:pt x="256" y="12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90" name="Freeform 132"/>
            <p:cNvSpPr>
              <a:spLocks noEditPoints="1"/>
            </p:cNvSpPr>
            <p:nvPr/>
          </p:nvSpPr>
          <p:spPr bwMode="auto">
            <a:xfrm>
              <a:off x="743" y="2178"/>
              <a:ext cx="224" cy="194"/>
            </a:xfrm>
            <a:custGeom>
              <a:avLst/>
              <a:gdLst>
                <a:gd name="T0" fmla="*/ 85 w 295"/>
                <a:gd name="T1" fmla="*/ 42 h 256"/>
                <a:gd name="T2" fmla="*/ 92 w 295"/>
                <a:gd name="T3" fmla="*/ 49 h 256"/>
                <a:gd name="T4" fmla="*/ 98 w 295"/>
                <a:gd name="T5" fmla="*/ 42 h 256"/>
                <a:gd name="T6" fmla="*/ 98 w 295"/>
                <a:gd name="T7" fmla="*/ 42 h 256"/>
                <a:gd name="T8" fmla="*/ 92 w 295"/>
                <a:gd name="T9" fmla="*/ 36 h 256"/>
                <a:gd name="T10" fmla="*/ 85 w 295"/>
                <a:gd name="T11" fmla="*/ 42 h 256"/>
                <a:gd name="T12" fmla="*/ 0 w 295"/>
                <a:gd name="T13" fmla="*/ 0 h 256"/>
                <a:gd name="T14" fmla="*/ 85 w 295"/>
                <a:gd name="T15" fmla="*/ 42 h 256"/>
                <a:gd name="T16" fmla="*/ 0 w 295"/>
                <a:gd name="T17" fmla="*/ 84 h 256"/>
                <a:gd name="T18" fmla="*/ 0 w 295"/>
                <a:gd name="T19" fmla="*/ 0 h 2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5" h="256">
                  <a:moveTo>
                    <a:pt x="256" y="128"/>
                  </a:moveTo>
                  <a:cubicBezTo>
                    <a:pt x="256" y="139"/>
                    <a:pt x="265" y="148"/>
                    <a:pt x="275" y="148"/>
                  </a:cubicBezTo>
                  <a:cubicBezTo>
                    <a:pt x="286" y="148"/>
                    <a:pt x="295" y="139"/>
                    <a:pt x="295" y="128"/>
                  </a:cubicBezTo>
                  <a:cubicBezTo>
                    <a:pt x="295" y="128"/>
                    <a:pt x="295" y="128"/>
                    <a:pt x="295" y="128"/>
                  </a:cubicBezTo>
                  <a:cubicBezTo>
                    <a:pt x="295" y="118"/>
                    <a:pt x="286" y="109"/>
                    <a:pt x="275" y="109"/>
                  </a:cubicBezTo>
                  <a:cubicBezTo>
                    <a:pt x="265" y="109"/>
                    <a:pt x="256" y="118"/>
                    <a:pt x="256" y="128"/>
                  </a:cubicBezTo>
                  <a:close/>
                  <a:moveTo>
                    <a:pt x="0" y="0"/>
                  </a:moveTo>
                  <a:lnTo>
                    <a:pt x="256" y="12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91" name="Line 133"/>
            <p:cNvSpPr>
              <a:spLocks noChangeShapeType="1"/>
            </p:cNvSpPr>
            <p:nvPr/>
          </p:nvSpPr>
          <p:spPr bwMode="auto">
            <a:xfrm flipH="1">
              <a:off x="502" y="2451"/>
              <a:ext cx="8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92" name="Line 134"/>
            <p:cNvSpPr>
              <a:spLocks noChangeShapeType="1"/>
            </p:cNvSpPr>
            <p:nvPr/>
          </p:nvSpPr>
          <p:spPr bwMode="auto">
            <a:xfrm>
              <a:off x="969" y="2275"/>
              <a:ext cx="389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93" name="Freeform 135"/>
            <p:cNvSpPr>
              <a:spLocks/>
            </p:cNvSpPr>
            <p:nvPr/>
          </p:nvSpPr>
          <p:spPr bwMode="auto">
            <a:xfrm>
              <a:off x="1341" y="2258"/>
              <a:ext cx="35" cy="35"/>
            </a:xfrm>
            <a:custGeom>
              <a:avLst/>
              <a:gdLst>
                <a:gd name="T0" fmla="*/ 0 w 46"/>
                <a:gd name="T1" fmla="*/ 8 h 45"/>
                <a:gd name="T2" fmla="*/ 8 w 46"/>
                <a:gd name="T3" fmla="*/ 16 h 45"/>
                <a:gd name="T4" fmla="*/ 16 w 46"/>
                <a:gd name="T5" fmla="*/ 8 h 45"/>
                <a:gd name="T6" fmla="*/ 16 w 46"/>
                <a:gd name="T7" fmla="*/ 8 h 45"/>
                <a:gd name="T8" fmla="*/ 8 w 46"/>
                <a:gd name="T9" fmla="*/ 0 h 45"/>
                <a:gd name="T10" fmla="*/ 0 w 46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0" y="22"/>
                  </a:moveTo>
                  <a:cubicBezTo>
                    <a:pt x="0" y="35"/>
                    <a:pt x="11" y="45"/>
                    <a:pt x="23" y="45"/>
                  </a:cubicBezTo>
                  <a:cubicBezTo>
                    <a:pt x="36" y="45"/>
                    <a:pt x="46" y="35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94" name="Freeform 136"/>
            <p:cNvSpPr>
              <a:spLocks/>
            </p:cNvSpPr>
            <p:nvPr/>
          </p:nvSpPr>
          <p:spPr bwMode="auto">
            <a:xfrm>
              <a:off x="587" y="2275"/>
              <a:ext cx="156" cy="176"/>
            </a:xfrm>
            <a:custGeom>
              <a:avLst/>
              <a:gdLst>
                <a:gd name="T0" fmla="*/ 156 w 156"/>
                <a:gd name="T1" fmla="*/ 0 h 176"/>
                <a:gd name="T2" fmla="*/ 0 w 156"/>
                <a:gd name="T3" fmla="*/ 0 h 176"/>
                <a:gd name="T4" fmla="*/ 0 w 156"/>
                <a:gd name="T5" fmla="*/ 1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" h="176">
                  <a:moveTo>
                    <a:pt x="15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95" name="Freeform 137"/>
            <p:cNvSpPr>
              <a:spLocks/>
            </p:cNvSpPr>
            <p:nvPr/>
          </p:nvSpPr>
          <p:spPr bwMode="auto">
            <a:xfrm>
              <a:off x="571" y="2433"/>
              <a:ext cx="34" cy="35"/>
            </a:xfrm>
            <a:custGeom>
              <a:avLst/>
              <a:gdLst>
                <a:gd name="T0" fmla="*/ 8 w 45"/>
                <a:gd name="T1" fmla="*/ 0 h 46"/>
                <a:gd name="T2" fmla="*/ 0 w 45"/>
                <a:gd name="T3" fmla="*/ 8 h 46"/>
                <a:gd name="T4" fmla="*/ 8 w 45"/>
                <a:gd name="T5" fmla="*/ 16 h 46"/>
                <a:gd name="T6" fmla="*/ 8 w 45"/>
                <a:gd name="T7" fmla="*/ 16 h 46"/>
                <a:gd name="T8" fmla="*/ 15 w 45"/>
                <a:gd name="T9" fmla="*/ 8 h 46"/>
                <a:gd name="T10" fmla="*/ 8 w 45"/>
                <a:gd name="T11" fmla="*/ 0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5" y="46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96" name="Line 138"/>
            <p:cNvSpPr>
              <a:spLocks noChangeShapeType="1"/>
            </p:cNvSpPr>
            <p:nvPr/>
          </p:nvSpPr>
          <p:spPr bwMode="auto">
            <a:xfrm flipH="1">
              <a:off x="502" y="2839"/>
              <a:ext cx="935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97" name="Freeform 139"/>
            <p:cNvSpPr>
              <a:spLocks/>
            </p:cNvSpPr>
            <p:nvPr/>
          </p:nvSpPr>
          <p:spPr bwMode="auto">
            <a:xfrm>
              <a:off x="1419" y="2822"/>
              <a:ext cx="34" cy="35"/>
            </a:xfrm>
            <a:custGeom>
              <a:avLst/>
              <a:gdLst>
                <a:gd name="T0" fmla="*/ 0 w 45"/>
                <a:gd name="T1" fmla="*/ 8 h 46"/>
                <a:gd name="T2" fmla="*/ 8 w 45"/>
                <a:gd name="T3" fmla="*/ 16 h 46"/>
                <a:gd name="T4" fmla="*/ 15 w 45"/>
                <a:gd name="T5" fmla="*/ 8 h 46"/>
                <a:gd name="T6" fmla="*/ 15 w 45"/>
                <a:gd name="T7" fmla="*/ 8 h 46"/>
                <a:gd name="T8" fmla="*/ 8 w 45"/>
                <a:gd name="T9" fmla="*/ 0 h 46"/>
                <a:gd name="T10" fmla="*/ 0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0" y="23"/>
                  </a:moveTo>
                  <a:cubicBezTo>
                    <a:pt x="0" y="35"/>
                    <a:pt x="10" y="46"/>
                    <a:pt x="23" y="46"/>
                  </a:cubicBezTo>
                  <a:cubicBezTo>
                    <a:pt x="35" y="46"/>
                    <a:pt x="45" y="35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98" name="Rectangle 140"/>
            <p:cNvSpPr>
              <a:spLocks noChangeArrowheads="1"/>
            </p:cNvSpPr>
            <p:nvPr/>
          </p:nvSpPr>
          <p:spPr bwMode="auto">
            <a:xfrm>
              <a:off x="188" y="2362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In[2]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6699" name="Rectangle 141"/>
            <p:cNvSpPr>
              <a:spLocks noChangeArrowheads="1"/>
            </p:cNvSpPr>
            <p:nvPr/>
          </p:nvSpPr>
          <p:spPr bwMode="auto">
            <a:xfrm>
              <a:off x="188" y="1937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In[1]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6700" name="Rectangle 142"/>
            <p:cNvSpPr>
              <a:spLocks noChangeArrowheads="1"/>
            </p:cNvSpPr>
            <p:nvPr/>
          </p:nvSpPr>
          <p:spPr bwMode="auto">
            <a:xfrm>
              <a:off x="188" y="1511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In[0]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6701" name="Rectangle 143"/>
            <p:cNvSpPr>
              <a:spLocks noChangeArrowheads="1"/>
            </p:cNvSpPr>
            <p:nvPr/>
          </p:nvSpPr>
          <p:spPr bwMode="auto">
            <a:xfrm>
              <a:off x="285" y="2751"/>
              <a:ext cx="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E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6702" name="Rectangle 144"/>
            <p:cNvSpPr>
              <a:spLocks noChangeArrowheads="1"/>
            </p:cNvSpPr>
            <p:nvPr/>
          </p:nvSpPr>
          <p:spPr bwMode="auto">
            <a:xfrm>
              <a:off x="2098" y="1038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Out[0]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6703" name="Rectangle 145"/>
            <p:cNvSpPr>
              <a:spLocks noChangeArrowheads="1"/>
            </p:cNvSpPr>
            <p:nvPr/>
          </p:nvSpPr>
          <p:spPr bwMode="auto">
            <a:xfrm>
              <a:off x="2098" y="1427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Out[1]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6704" name="Rectangle 146"/>
            <p:cNvSpPr>
              <a:spLocks noChangeArrowheads="1"/>
            </p:cNvSpPr>
            <p:nvPr/>
          </p:nvSpPr>
          <p:spPr bwMode="auto">
            <a:xfrm>
              <a:off x="2098" y="1816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Out[2]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6705" name="Rectangle 147"/>
            <p:cNvSpPr>
              <a:spLocks noChangeArrowheads="1"/>
            </p:cNvSpPr>
            <p:nvPr/>
          </p:nvSpPr>
          <p:spPr bwMode="auto">
            <a:xfrm>
              <a:off x="2098" y="2205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Out[3]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6706" name="Rectangle 148"/>
            <p:cNvSpPr>
              <a:spLocks noChangeArrowheads="1"/>
            </p:cNvSpPr>
            <p:nvPr/>
          </p:nvSpPr>
          <p:spPr bwMode="auto">
            <a:xfrm>
              <a:off x="2110" y="2594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Out[4]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6707" name="Rectangle 149"/>
            <p:cNvSpPr>
              <a:spLocks noChangeArrowheads="1"/>
            </p:cNvSpPr>
            <p:nvPr/>
          </p:nvSpPr>
          <p:spPr bwMode="auto">
            <a:xfrm>
              <a:off x="2098" y="2983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Out[5]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6708" name="Rectangle 150"/>
            <p:cNvSpPr>
              <a:spLocks noChangeArrowheads="1"/>
            </p:cNvSpPr>
            <p:nvPr/>
          </p:nvSpPr>
          <p:spPr bwMode="auto">
            <a:xfrm>
              <a:off x="2098" y="3372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Out[6]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6709" name="Rectangle 151"/>
            <p:cNvSpPr>
              <a:spLocks noChangeArrowheads="1"/>
            </p:cNvSpPr>
            <p:nvPr/>
          </p:nvSpPr>
          <p:spPr bwMode="auto">
            <a:xfrm>
              <a:off x="2098" y="3761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Out[7]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</p:grpSp>
      <p:sp>
        <p:nvSpPr>
          <p:cNvPr id="66564" name="Rectangle 152"/>
          <p:cNvSpPr>
            <a:spLocks noChangeArrowheads="1"/>
          </p:cNvSpPr>
          <p:nvPr/>
        </p:nvSpPr>
        <p:spPr bwMode="auto">
          <a:xfrm>
            <a:off x="6007160" y="441189"/>
            <a:ext cx="461645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295400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1717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Structural description</a:t>
            </a: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1700" dirty="0">
                <a:latin typeface="Times New Roman" panose="02020603050405020304" pitchFamily="18" charset="0"/>
              </a:rPr>
              <a:t>module decoder (E , In , Out);</a:t>
            </a: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1700" dirty="0">
                <a:latin typeface="Times New Roman" panose="02020603050405020304" pitchFamily="18" charset="0"/>
              </a:rPr>
              <a:t>input E;   input [2:0] In;</a:t>
            </a: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1700" dirty="0">
                <a:latin typeface="Times New Roman" panose="02020603050405020304" pitchFamily="18" charset="0"/>
              </a:rPr>
              <a:t>output [7:0] Out;</a:t>
            </a: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1700" dirty="0">
                <a:latin typeface="Times New Roman" panose="02020603050405020304" pitchFamily="18" charset="0"/>
              </a:rPr>
              <a:t>wire [7:0] Out;</a:t>
            </a: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1700" dirty="0">
                <a:latin typeface="Times New Roman" panose="02020603050405020304" pitchFamily="18" charset="0"/>
              </a:rPr>
              <a:t>wire tmp0 , tmp1 , tmp2;</a:t>
            </a: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endParaRPr lang="en-US" altLang="zh-TW" sz="1700" dirty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1700" dirty="0">
                <a:latin typeface="Times New Roman" panose="02020603050405020304" pitchFamily="18" charset="0"/>
              </a:rPr>
              <a:t>not not1(tmp0,In[0]);  not not2(tmp1,In[1]);</a:t>
            </a: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1700" dirty="0">
                <a:latin typeface="Times New Roman" panose="02020603050405020304" pitchFamily="18" charset="0"/>
              </a:rPr>
              <a:t>not not3(tmp2,In[2]);</a:t>
            </a: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1700" dirty="0">
                <a:latin typeface="Times New Roman" panose="02020603050405020304" pitchFamily="18" charset="0"/>
              </a:rPr>
              <a:t>and and0(Out[0] , E , tmp0 , tmp1 , tmp2);</a:t>
            </a: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1700" dirty="0">
                <a:latin typeface="Times New Roman" panose="02020603050405020304" pitchFamily="18" charset="0"/>
              </a:rPr>
              <a:t>and and1(Out[1] , E , In[0] , tmp1 , tmp2);</a:t>
            </a: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1700" dirty="0">
                <a:latin typeface="Times New Roman" panose="02020603050405020304" pitchFamily="18" charset="0"/>
              </a:rPr>
              <a:t>and and2(Out[2] , E , tmp0 , In[1] , tmp2);</a:t>
            </a: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1700" dirty="0">
                <a:latin typeface="Times New Roman" panose="02020603050405020304" pitchFamily="18" charset="0"/>
              </a:rPr>
              <a:t>and and3(Out[3] , E , In[0] , In[1] , tmp2);</a:t>
            </a: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1700" dirty="0">
                <a:latin typeface="Times New Roman" panose="02020603050405020304" pitchFamily="18" charset="0"/>
              </a:rPr>
              <a:t>and and4(Out[4] , E , tmp0 , tmp1 , In[2]);</a:t>
            </a: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1700" dirty="0">
                <a:latin typeface="Times New Roman" panose="02020603050405020304" pitchFamily="18" charset="0"/>
              </a:rPr>
              <a:t>and and5(Out[5] , E , In[0] , tmp1 , In[2]);</a:t>
            </a: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1700" dirty="0">
                <a:latin typeface="Times New Roman" panose="02020603050405020304" pitchFamily="18" charset="0"/>
              </a:rPr>
              <a:t>and and6(Out[6] , E , tmp0 , In[1] , In[2]);</a:t>
            </a: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1700" dirty="0">
                <a:latin typeface="Times New Roman" panose="02020603050405020304" pitchFamily="18" charset="0"/>
              </a:rPr>
              <a:t>and and7(Out[7] , E , In[0] , In[1] , In[2]);</a:t>
            </a: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z="1700" dirty="0" err="1">
                <a:latin typeface="Times New Roman" panose="02020603050405020304" pitchFamily="18" charset="0"/>
              </a:rPr>
              <a:t>endmodule</a:t>
            </a:r>
            <a:endParaRPr lang="en-US" altLang="zh-TW" sz="1700" dirty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Tx/>
              <a:buAutoNum type="arabicPeriod"/>
            </a:pPr>
            <a:endParaRPr lang="en-US" altLang="zh-TW" sz="1700" dirty="0"/>
          </a:p>
        </p:txBody>
      </p:sp>
      <p:sp>
        <p:nvSpPr>
          <p:cNvPr id="66565" name="AutoShape 155"/>
          <p:cNvSpPr>
            <a:spLocks noChangeArrowheads="1"/>
          </p:cNvSpPr>
          <p:nvPr/>
        </p:nvSpPr>
        <p:spPr bwMode="auto">
          <a:xfrm>
            <a:off x="5184807" y="3189289"/>
            <a:ext cx="649288" cy="396875"/>
          </a:xfrm>
          <a:prstGeom prst="rightArrow">
            <a:avLst>
              <a:gd name="adj1" fmla="val 50000"/>
              <a:gd name="adj2" fmla="val 409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5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-1404937" y="-133351"/>
            <a:ext cx="78597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3 to 8 Decoder (3/4)</a:t>
            </a:r>
          </a:p>
        </p:txBody>
      </p:sp>
      <p:sp>
        <p:nvSpPr>
          <p:cNvPr id="6758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641614" y="1050926"/>
            <a:ext cx="4800600" cy="5102225"/>
          </a:xfrm>
          <a:noFill/>
        </p:spPr>
        <p:txBody>
          <a:bodyPr/>
          <a:lstStyle/>
          <a:p>
            <a:pPr marL="533400" indent="-533400">
              <a:lnSpc>
                <a:spcPct val="120000"/>
              </a:lnSpc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Data flow description</a:t>
            </a:r>
          </a:p>
          <a:p>
            <a:pPr marL="533400" indent="-533400">
              <a:lnSpc>
                <a:spcPct val="120000"/>
              </a:lnSpc>
              <a:buClr>
                <a:schemeClr val="tx1"/>
              </a:buClr>
              <a:buFontTx/>
              <a:buAutoNum type="arabicPeriod"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module decoder(E , In , Out);</a:t>
            </a:r>
          </a:p>
          <a:p>
            <a:pPr marL="533400" indent="-533400">
              <a:lnSpc>
                <a:spcPct val="120000"/>
              </a:lnSpc>
              <a:buClr>
                <a:schemeClr val="tx1"/>
              </a:buClr>
              <a:buFontTx/>
              <a:buAutoNum type="arabicPeriod"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input E;</a:t>
            </a:r>
          </a:p>
          <a:p>
            <a:pPr marL="533400" indent="-533400">
              <a:lnSpc>
                <a:spcPct val="120000"/>
              </a:lnSpc>
              <a:buClr>
                <a:schemeClr val="tx1"/>
              </a:buClr>
              <a:buFontTx/>
              <a:buAutoNum type="arabicPeriod"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input [2:0]In;</a:t>
            </a:r>
          </a:p>
          <a:p>
            <a:pPr marL="533400" indent="-533400">
              <a:lnSpc>
                <a:spcPct val="120000"/>
              </a:lnSpc>
              <a:buClr>
                <a:schemeClr val="tx1"/>
              </a:buClr>
              <a:buFontTx/>
              <a:buAutoNum type="arabicPeriod"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output [7:0]Out;</a:t>
            </a:r>
          </a:p>
          <a:p>
            <a:pPr marL="533400" indent="-533400">
              <a:lnSpc>
                <a:spcPct val="120000"/>
              </a:lnSpc>
              <a:buClr>
                <a:schemeClr val="tx1"/>
              </a:buClr>
              <a:buFontTx/>
              <a:buAutoNum type="arabicPeriod"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wire [7:0]Out;</a:t>
            </a:r>
          </a:p>
          <a:p>
            <a:pPr marL="533400" indent="-533400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FontTx/>
              <a:buAutoNum type="arabicPeriod"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assign Out = E ? 1'b1 &lt;&lt; In : 8'h0;</a:t>
            </a:r>
          </a:p>
          <a:p>
            <a:pPr marL="533400" indent="-533400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FontTx/>
              <a:buAutoNum type="arabicPeriod"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 err="1"/>
              <a:t>endmodule</a:t>
            </a:r>
            <a:endParaRPr lang="en-US" altLang="zh-TW" sz="2000" dirty="0"/>
          </a:p>
        </p:txBody>
      </p:sp>
      <p:grpSp>
        <p:nvGrpSpPr>
          <p:cNvPr id="67588" name="Group 6"/>
          <p:cNvGrpSpPr>
            <a:grpSpLocks noChangeAspect="1"/>
          </p:cNvGrpSpPr>
          <p:nvPr/>
        </p:nvGrpSpPr>
        <p:grpSpPr bwMode="auto">
          <a:xfrm>
            <a:off x="6107251" y="874712"/>
            <a:ext cx="3760788" cy="4870450"/>
            <a:chOff x="176" y="916"/>
            <a:chExt cx="2369" cy="3068"/>
          </a:xfrm>
        </p:grpSpPr>
        <p:sp>
          <p:nvSpPr>
            <p:cNvPr id="67592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6" y="916"/>
              <a:ext cx="2369" cy="3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3" name="Freeform 8"/>
            <p:cNvSpPr>
              <a:spLocks noEditPoints="1"/>
            </p:cNvSpPr>
            <p:nvPr/>
          </p:nvSpPr>
          <p:spPr bwMode="auto">
            <a:xfrm>
              <a:off x="1514" y="3753"/>
              <a:ext cx="467" cy="117"/>
            </a:xfrm>
            <a:custGeom>
              <a:avLst/>
              <a:gdLst>
                <a:gd name="T0" fmla="*/ 0 w 467"/>
                <a:gd name="T1" fmla="*/ 0 h 117"/>
                <a:gd name="T2" fmla="*/ 233 w 467"/>
                <a:gd name="T3" fmla="*/ 0 h 117"/>
                <a:gd name="T4" fmla="*/ 0 w 467"/>
                <a:gd name="T5" fmla="*/ 117 h 117"/>
                <a:gd name="T6" fmla="*/ 233 w 467"/>
                <a:gd name="T7" fmla="*/ 117 h 117"/>
                <a:gd name="T8" fmla="*/ 467 w 467"/>
                <a:gd name="T9" fmla="*/ 59 h 117"/>
                <a:gd name="T10" fmla="*/ 233 w 467"/>
                <a:gd name="T11" fmla="*/ 59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117">
                  <a:moveTo>
                    <a:pt x="0" y="0"/>
                  </a:moveTo>
                  <a:lnTo>
                    <a:pt x="233" y="0"/>
                  </a:lnTo>
                  <a:moveTo>
                    <a:pt x="0" y="117"/>
                  </a:moveTo>
                  <a:lnTo>
                    <a:pt x="233" y="117"/>
                  </a:lnTo>
                  <a:moveTo>
                    <a:pt x="467" y="59"/>
                  </a:moveTo>
                  <a:lnTo>
                    <a:pt x="233" y="5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4" name="Freeform 9"/>
            <p:cNvSpPr>
              <a:spLocks/>
            </p:cNvSpPr>
            <p:nvPr/>
          </p:nvSpPr>
          <p:spPr bwMode="auto">
            <a:xfrm>
              <a:off x="1595" y="3695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5" name="Freeform 10"/>
            <p:cNvSpPr>
              <a:spLocks/>
            </p:cNvSpPr>
            <p:nvPr/>
          </p:nvSpPr>
          <p:spPr bwMode="auto">
            <a:xfrm>
              <a:off x="1595" y="3695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6" name="Freeform 11"/>
            <p:cNvSpPr>
              <a:spLocks noEditPoints="1"/>
            </p:cNvSpPr>
            <p:nvPr/>
          </p:nvSpPr>
          <p:spPr bwMode="auto">
            <a:xfrm>
              <a:off x="1514" y="3656"/>
              <a:ext cx="81" cy="312"/>
            </a:xfrm>
            <a:custGeom>
              <a:avLst/>
              <a:gdLst>
                <a:gd name="T0" fmla="*/ 81 w 81"/>
                <a:gd name="T1" fmla="*/ 272 h 312"/>
                <a:gd name="T2" fmla="*/ 81 w 81"/>
                <a:gd name="T3" fmla="*/ 312 h 312"/>
                <a:gd name="T4" fmla="*/ 0 w 81"/>
                <a:gd name="T5" fmla="*/ 312 h 312"/>
                <a:gd name="T6" fmla="*/ 81 w 81"/>
                <a:gd name="T7" fmla="*/ 39 h 312"/>
                <a:gd name="T8" fmla="*/ 81 w 81"/>
                <a:gd name="T9" fmla="*/ 0 h 312"/>
                <a:gd name="T10" fmla="*/ 0 w 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12">
                  <a:moveTo>
                    <a:pt x="81" y="272"/>
                  </a:moveTo>
                  <a:lnTo>
                    <a:pt x="81" y="312"/>
                  </a:lnTo>
                  <a:lnTo>
                    <a:pt x="0" y="312"/>
                  </a:lnTo>
                  <a:moveTo>
                    <a:pt x="81" y="39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7" name="Freeform 12"/>
            <p:cNvSpPr>
              <a:spLocks/>
            </p:cNvSpPr>
            <p:nvPr/>
          </p:nvSpPr>
          <p:spPr bwMode="auto">
            <a:xfrm>
              <a:off x="1595" y="3695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8" name="Freeform 13"/>
            <p:cNvSpPr>
              <a:spLocks/>
            </p:cNvSpPr>
            <p:nvPr/>
          </p:nvSpPr>
          <p:spPr bwMode="auto">
            <a:xfrm>
              <a:off x="1595" y="3695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9" name="Freeform 14"/>
            <p:cNvSpPr>
              <a:spLocks noEditPoints="1"/>
            </p:cNvSpPr>
            <p:nvPr/>
          </p:nvSpPr>
          <p:spPr bwMode="auto">
            <a:xfrm>
              <a:off x="1514" y="2198"/>
              <a:ext cx="467" cy="117"/>
            </a:xfrm>
            <a:custGeom>
              <a:avLst/>
              <a:gdLst>
                <a:gd name="T0" fmla="*/ 0 w 467"/>
                <a:gd name="T1" fmla="*/ 0 h 117"/>
                <a:gd name="T2" fmla="*/ 233 w 467"/>
                <a:gd name="T3" fmla="*/ 0 h 117"/>
                <a:gd name="T4" fmla="*/ 0 w 467"/>
                <a:gd name="T5" fmla="*/ 117 h 117"/>
                <a:gd name="T6" fmla="*/ 233 w 467"/>
                <a:gd name="T7" fmla="*/ 117 h 117"/>
                <a:gd name="T8" fmla="*/ 467 w 467"/>
                <a:gd name="T9" fmla="*/ 58 h 117"/>
                <a:gd name="T10" fmla="*/ 233 w 467"/>
                <a:gd name="T11" fmla="*/ 58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117">
                  <a:moveTo>
                    <a:pt x="0" y="0"/>
                  </a:moveTo>
                  <a:lnTo>
                    <a:pt x="233" y="0"/>
                  </a:lnTo>
                  <a:moveTo>
                    <a:pt x="0" y="117"/>
                  </a:moveTo>
                  <a:lnTo>
                    <a:pt x="233" y="117"/>
                  </a:lnTo>
                  <a:moveTo>
                    <a:pt x="467" y="58"/>
                  </a:moveTo>
                  <a:lnTo>
                    <a:pt x="233" y="5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0" name="Freeform 15"/>
            <p:cNvSpPr>
              <a:spLocks/>
            </p:cNvSpPr>
            <p:nvPr/>
          </p:nvSpPr>
          <p:spPr bwMode="auto">
            <a:xfrm>
              <a:off x="1595" y="2139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1" name="Freeform 16"/>
            <p:cNvSpPr>
              <a:spLocks/>
            </p:cNvSpPr>
            <p:nvPr/>
          </p:nvSpPr>
          <p:spPr bwMode="auto">
            <a:xfrm>
              <a:off x="1595" y="2139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2" name="Freeform 17"/>
            <p:cNvSpPr>
              <a:spLocks noEditPoints="1"/>
            </p:cNvSpPr>
            <p:nvPr/>
          </p:nvSpPr>
          <p:spPr bwMode="auto">
            <a:xfrm>
              <a:off x="1514" y="2100"/>
              <a:ext cx="81" cy="312"/>
            </a:xfrm>
            <a:custGeom>
              <a:avLst/>
              <a:gdLst>
                <a:gd name="T0" fmla="*/ 81 w 81"/>
                <a:gd name="T1" fmla="*/ 272 h 312"/>
                <a:gd name="T2" fmla="*/ 81 w 81"/>
                <a:gd name="T3" fmla="*/ 312 h 312"/>
                <a:gd name="T4" fmla="*/ 0 w 81"/>
                <a:gd name="T5" fmla="*/ 312 h 312"/>
                <a:gd name="T6" fmla="*/ 81 w 81"/>
                <a:gd name="T7" fmla="*/ 39 h 312"/>
                <a:gd name="T8" fmla="*/ 81 w 81"/>
                <a:gd name="T9" fmla="*/ 0 h 312"/>
                <a:gd name="T10" fmla="*/ 0 w 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12">
                  <a:moveTo>
                    <a:pt x="81" y="272"/>
                  </a:moveTo>
                  <a:lnTo>
                    <a:pt x="81" y="312"/>
                  </a:lnTo>
                  <a:lnTo>
                    <a:pt x="0" y="312"/>
                  </a:lnTo>
                  <a:moveTo>
                    <a:pt x="81" y="39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3" name="Freeform 18"/>
            <p:cNvSpPr>
              <a:spLocks/>
            </p:cNvSpPr>
            <p:nvPr/>
          </p:nvSpPr>
          <p:spPr bwMode="auto">
            <a:xfrm>
              <a:off x="1595" y="2139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4" name="Freeform 19"/>
            <p:cNvSpPr>
              <a:spLocks/>
            </p:cNvSpPr>
            <p:nvPr/>
          </p:nvSpPr>
          <p:spPr bwMode="auto">
            <a:xfrm>
              <a:off x="1595" y="2139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5" name="Freeform 20"/>
            <p:cNvSpPr>
              <a:spLocks noEditPoints="1"/>
            </p:cNvSpPr>
            <p:nvPr/>
          </p:nvSpPr>
          <p:spPr bwMode="auto">
            <a:xfrm>
              <a:off x="1514" y="1031"/>
              <a:ext cx="467" cy="117"/>
            </a:xfrm>
            <a:custGeom>
              <a:avLst/>
              <a:gdLst>
                <a:gd name="T0" fmla="*/ 0 w 467"/>
                <a:gd name="T1" fmla="*/ 0 h 117"/>
                <a:gd name="T2" fmla="*/ 233 w 467"/>
                <a:gd name="T3" fmla="*/ 0 h 117"/>
                <a:gd name="T4" fmla="*/ 0 w 467"/>
                <a:gd name="T5" fmla="*/ 117 h 117"/>
                <a:gd name="T6" fmla="*/ 233 w 467"/>
                <a:gd name="T7" fmla="*/ 117 h 117"/>
                <a:gd name="T8" fmla="*/ 467 w 467"/>
                <a:gd name="T9" fmla="*/ 58 h 117"/>
                <a:gd name="T10" fmla="*/ 233 w 467"/>
                <a:gd name="T11" fmla="*/ 58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117">
                  <a:moveTo>
                    <a:pt x="0" y="0"/>
                  </a:moveTo>
                  <a:lnTo>
                    <a:pt x="233" y="0"/>
                  </a:lnTo>
                  <a:moveTo>
                    <a:pt x="0" y="117"/>
                  </a:moveTo>
                  <a:lnTo>
                    <a:pt x="233" y="117"/>
                  </a:lnTo>
                  <a:moveTo>
                    <a:pt x="467" y="58"/>
                  </a:moveTo>
                  <a:lnTo>
                    <a:pt x="233" y="5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6" name="Freeform 21"/>
            <p:cNvSpPr>
              <a:spLocks/>
            </p:cNvSpPr>
            <p:nvPr/>
          </p:nvSpPr>
          <p:spPr bwMode="auto">
            <a:xfrm>
              <a:off x="1595" y="972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7" name="Freeform 22"/>
            <p:cNvSpPr>
              <a:spLocks/>
            </p:cNvSpPr>
            <p:nvPr/>
          </p:nvSpPr>
          <p:spPr bwMode="auto">
            <a:xfrm>
              <a:off x="1595" y="972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8" name="Freeform 23"/>
            <p:cNvSpPr>
              <a:spLocks noEditPoints="1"/>
            </p:cNvSpPr>
            <p:nvPr/>
          </p:nvSpPr>
          <p:spPr bwMode="auto">
            <a:xfrm>
              <a:off x="1514" y="933"/>
              <a:ext cx="81" cy="312"/>
            </a:xfrm>
            <a:custGeom>
              <a:avLst/>
              <a:gdLst>
                <a:gd name="T0" fmla="*/ 81 w 81"/>
                <a:gd name="T1" fmla="*/ 272 h 312"/>
                <a:gd name="T2" fmla="*/ 81 w 81"/>
                <a:gd name="T3" fmla="*/ 312 h 312"/>
                <a:gd name="T4" fmla="*/ 0 w 81"/>
                <a:gd name="T5" fmla="*/ 312 h 312"/>
                <a:gd name="T6" fmla="*/ 81 w 81"/>
                <a:gd name="T7" fmla="*/ 39 h 312"/>
                <a:gd name="T8" fmla="*/ 81 w 81"/>
                <a:gd name="T9" fmla="*/ 0 h 312"/>
                <a:gd name="T10" fmla="*/ 0 w 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12">
                  <a:moveTo>
                    <a:pt x="81" y="272"/>
                  </a:moveTo>
                  <a:lnTo>
                    <a:pt x="81" y="312"/>
                  </a:lnTo>
                  <a:lnTo>
                    <a:pt x="0" y="312"/>
                  </a:lnTo>
                  <a:moveTo>
                    <a:pt x="81" y="39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9" name="Freeform 24"/>
            <p:cNvSpPr>
              <a:spLocks/>
            </p:cNvSpPr>
            <p:nvPr/>
          </p:nvSpPr>
          <p:spPr bwMode="auto">
            <a:xfrm>
              <a:off x="1595" y="972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0" name="Freeform 25"/>
            <p:cNvSpPr>
              <a:spLocks/>
            </p:cNvSpPr>
            <p:nvPr/>
          </p:nvSpPr>
          <p:spPr bwMode="auto">
            <a:xfrm>
              <a:off x="1595" y="972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1" name="Freeform 26"/>
            <p:cNvSpPr>
              <a:spLocks noEditPoints="1"/>
            </p:cNvSpPr>
            <p:nvPr/>
          </p:nvSpPr>
          <p:spPr bwMode="auto">
            <a:xfrm>
              <a:off x="1514" y="2586"/>
              <a:ext cx="467" cy="117"/>
            </a:xfrm>
            <a:custGeom>
              <a:avLst/>
              <a:gdLst>
                <a:gd name="T0" fmla="*/ 0 w 467"/>
                <a:gd name="T1" fmla="*/ 0 h 117"/>
                <a:gd name="T2" fmla="*/ 233 w 467"/>
                <a:gd name="T3" fmla="*/ 0 h 117"/>
                <a:gd name="T4" fmla="*/ 0 w 467"/>
                <a:gd name="T5" fmla="*/ 117 h 117"/>
                <a:gd name="T6" fmla="*/ 233 w 467"/>
                <a:gd name="T7" fmla="*/ 117 h 117"/>
                <a:gd name="T8" fmla="*/ 467 w 467"/>
                <a:gd name="T9" fmla="*/ 59 h 117"/>
                <a:gd name="T10" fmla="*/ 233 w 467"/>
                <a:gd name="T11" fmla="*/ 59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117">
                  <a:moveTo>
                    <a:pt x="0" y="0"/>
                  </a:moveTo>
                  <a:lnTo>
                    <a:pt x="233" y="0"/>
                  </a:lnTo>
                  <a:moveTo>
                    <a:pt x="0" y="117"/>
                  </a:moveTo>
                  <a:lnTo>
                    <a:pt x="233" y="117"/>
                  </a:lnTo>
                  <a:moveTo>
                    <a:pt x="467" y="59"/>
                  </a:moveTo>
                  <a:lnTo>
                    <a:pt x="233" y="5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2" name="Freeform 27"/>
            <p:cNvSpPr>
              <a:spLocks/>
            </p:cNvSpPr>
            <p:nvPr/>
          </p:nvSpPr>
          <p:spPr bwMode="auto">
            <a:xfrm>
              <a:off x="1595" y="2528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3" name="Freeform 28"/>
            <p:cNvSpPr>
              <a:spLocks/>
            </p:cNvSpPr>
            <p:nvPr/>
          </p:nvSpPr>
          <p:spPr bwMode="auto">
            <a:xfrm>
              <a:off x="1595" y="2528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4" name="Freeform 29"/>
            <p:cNvSpPr>
              <a:spLocks noEditPoints="1"/>
            </p:cNvSpPr>
            <p:nvPr/>
          </p:nvSpPr>
          <p:spPr bwMode="auto">
            <a:xfrm>
              <a:off x="1514" y="2489"/>
              <a:ext cx="81" cy="312"/>
            </a:xfrm>
            <a:custGeom>
              <a:avLst/>
              <a:gdLst>
                <a:gd name="T0" fmla="*/ 81 w 81"/>
                <a:gd name="T1" fmla="*/ 272 h 312"/>
                <a:gd name="T2" fmla="*/ 81 w 81"/>
                <a:gd name="T3" fmla="*/ 312 h 312"/>
                <a:gd name="T4" fmla="*/ 0 w 81"/>
                <a:gd name="T5" fmla="*/ 312 h 312"/>
                <a:gd name="T6" fmla="*/ 81 w 81"/>
                <a:gd name="T7" fmla="*/ 39 h 312"/>
                <a:gd name="T8" fmla="*/ 81 w 81"/>
                <a:gd name="T9" fmla="*/ 0 h 312"/>
                <a:gd name="T10" fmla="*/ 0 w 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12">
                  <a:moveTo>
                    <a:pt x="81" y="272"/>
                  </a:moveTo>
                  <a:lnTo>
                    <a:pt x="81" y="312"/>
                  </a:lnTo>
                  <a:lnTo>
                    <a:pt x="0" y="312"/>
                  </a:lnTo>
                  <a:moveTo>
                    <a:pt x="81" y="39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5" name="Freeform 30"/>
            <p:cNvSpPr>
              <a:spLocks/>
            </p:cNvSpPr>
            <p:nvPr/>
          </p:nvSpPr>
          <p:spPr bwMode="auto">
            <a:xfrm>
              <a:off x="1595" y="2528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6" name="Freeform 31"/>
            <p:cNvSpPr>
              <a:spLocks/>
            </p:cNvSpPr>
            <p:nvPr/>
          </p:nvSpPr>
          <p:spPr bwMode="auto">
            <a:xfrm>
              <a:off x="1595" y="2528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7" name="Freeform 32"/>
            <p:cNvSpPr>
              <a:spLocks noEditPoints="1"/>
            </p:cNvSpPr>
            <p:nvPr/>
          </p:nvSpPr>
          <p:spPr bwMode="auto">
            <a:xfrm>
              <a:off x="1514" y="3364"/>
              <a:ext cx="467" cy="117"/>
            </a:xfrm>
            <a:custGeom>
              <a:avLst/>
              <a:gdLst>
                <a:gd name="T0" fmla="*/ 0 w 467"/>
                <a:gd name="T1" fmla="*/ 0 h 117"/>
                <a:gd name="T2" fmla="*/ 233 w 467"/>
                <a:gd name="T3" fmla="*/ 0 h 117"/>
                <a:gd name="T4" fmla="*/ 0 w 467"/>
                <a:gd name="T5" fmla="*/ 117 h 117"/>
                <a:gd name="T6" fmla="*/ 233 w 467"/>
                <a:gd name="T7" fmla="*/ 117 h 117"/>
                <a:gd name="T8" fmla="*/ 467 w 467"/>
                <a:gd name="T9" fmla="*/ 59 h 117"/>
                <a:gd name="T10" fmla="*/ 233 w 467"/>
                <a:gd name="T11" fmla="*/ 59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117">
                  <a:moveTo>
                    <a:pt x="0" y="0"/>
                  </a:moveTo>
                  <a:lnTo>
                    <a:pt x="233" y="0"/>
                  </a:lnTo>
                  <a:moveTo>
                    <a:pt x="0" y="117"/>
                  </a:moveTo>
                  <a:lnTo>
                    <a:pt x="233" y="117"/>
                  </a:lnTo>
                  <a:moveTo>
                    <a:pt x="467" y="59"/>
                  </a:moveTo>
                  <a:lnTo>
                    <a:pt x="233" y="5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8" name="Freeform 33"/>
            <p:cNvSpPr>
              <a:spLocks/>
            </p:cNvSpPr>
            <p:nvPr/>
          </p:nvSpPr>
          <p:spPr bwMode="auto">
            <a:xfrm>
              <a:off x="1595" y="3306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9" name="Freeform 34"/>
            <p:cNvSpPr>
              <a:spLocks/>
            </p:cNvSpPr>
            <p:nvPr/>
          </p:nvSpPr>
          <p:spPr bwMode="auto">
            <a:xfrm>
              <a:off x="1595" y="3306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0" name="Freeform 35"/>
            <p:cNvSpPr>
              <a:spLocks noEditPoints="1"/>
            </p:cNvSpPr>
            <p:nvPr/>
          </p:nvSpPr>
          <p:spPr bwMode="auto">
            <a:xfrm>
              <a:off x="1514" y="3267"/>
              <a:ext cx="81" cy="312"/>
            </a:xfrm>
            <a:custGeom>
              <a:avLst/>
              <a:gdLst>
                <a:gd name="T0" fmla="*/ 81 w 81"/>
                <a:gd name="T1" fmla="*/ 272 h 312"/>
                <a:gd name="T2" fmla="*/ 81 w 81"/>
                <a:gd name="T3" fmla="*/ 312 h 312"/>
                <a:gd name="T4" fmla="*/ 0 w 81"/>
                <a:gd name="T5" fmla="*/ 312 h 312"/>
                <a:gd name="T6" fmla="*/ 81 w 81"/>
                <a:gd name="T7" fmla="*/ 39 h 312"/>
                <a:gd name="T8" fmla="*/ 81 w 81"/>
                <a:gd name="T9" fmla="*/ 0 h 312"/>
                <a:gd name="T10" fmla="*/ 0 w 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12">
                  <a:moveTo>
                    <a:pt x="81" y="272"/>
                  </a:moveTo>
                  <a:lnTo>
                    <a:pt x="81" y="312"/>
                  </a:lnTo>
                  <a:lnTo>
                    <a:pt x="0" y="312"/>
                  </a:lnTo>
                  <a:moveTo>
                    <a:pt x="81" y="39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1" name="Freeform 36"/>
            <p:cNvSpPr>
              <a:spLocks/>
            </p:cNvSpPr>
            <p:nvPr/>
          </p:nvSpPr>
          <p:spPr bwMode="auto">
            <a:xfrm>
              <a:off x="1595" y="3306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2" name="Freeform 37"/>
            <p:cNvSpPr>
              <a:spLocks/>
            </p:cNvSpPr>
            <p:nvPr/>
          </p:nvSpPr>
          <p:spPr bwMode="auto">
            <a:xfrm>
              <a:off x="1595" y="3306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3" name="Freeform 38"/>
            <p:cNvSpPr>
              <a:spLocks noEditPoints="1"/>
            </p:cNvSpPr>
            <p:nvPr/>
          </p:nvSpPr>
          <p:spPr bwMode="auto">
            <a:xfrm>
              <a:off x="1514" y="1420"/>
              <a:ext cx="467" cy="117"/>
            </a:xfrm>
            <a:custGeom>
              <a:avLst/>
              <a:gdLst>
                <a:gd name="T0" fmla="*/ 0 w 467"/>
                <a:gd name="T1" fmla="*/ 0 h 117"/>
                <a:gd name="T2" fmla="*/ 233 w 467"/>
                <a:gd name="T3" fmla="*/ 0 h 117"/>
                <a:gd name="T4" fmla="*/ 0 w 467"/>
                <a:gd name="T5" fmla="*/ 117 h 117"/>
                <a:gd name="T6" fmla="*/ 233 w 467"/>
                <a:gd name="T7" fmla="*/ 117 h 117"/>
                <a:gd name="T8" fmla="*/ 467 w 467"/>
                <a:gd name="T9" fmla="*/ 58 h 117"/>
                <a:gd name="T10" fmla="*/ 233 w 467"/>
                <a:gd name="T11" fmla="*/ 58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117">
                  <a:moveTo>
                    <a:pt x="0" y="0"/>
                  </a:moveTo>
                  <a:lnTo>
                    <a:pt x="233" y="0"/>
                  </a:lnTo>
                  <a:moveTo>
                    <a:pt x="0" y="117"/>
                  </a:moveTo>
                  <a:lnTo>
                    <a:pt x="233" y="117"/>
                  </a:lnTo>
                  <a:moveTo>
                    <a:pt x="467" y="58"/>
                  </a:moveTo>
                  <a:lnTo>
                    <a:pt x="233" y="5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4" name="Freeform 39"/>
            <p:cNvSpPr>
              <a:spLocks/>
            </p:cNvSpPr>
            <p:nvPr/>
          </p:nvSpPr>
          <p:spPr bwMode="auto">
            <a:xfrm>
              <a:off x="1595" y="1361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5" name="Freeform 40"/>
            <p:cNvSpPr>
              <a:spLocks/>
            </p:cNvSpPr>
            <p:nvPr/>
          </p:nvSpPr>
          <p:spPr bwMode="auto">
            <a:xfrm>
              <a:off x="1595" y="1361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6" name="Freeform 41"/>
            <p:cNvSpPr>
              <a:spLocks noEditPoints="1"/>
            </p:cNvSpPr>
            <p:nvPr/>
          </p:nvSpPr>
          <p:spPr bwMode="auto">
            <a:xfrm>
              <a:off x="1514" y="1322"/>
              <a:ext cx="81" cy="312"/>
            </a:xfrm>
            <a:custGeom>
              <a:avLst/>
              <a:gdLst>
                <a:gd name="T0" fmla="*/ 81 w 81"/>
                <a:gd name="T1" fmla="*/ 272 h 312"/>
                <a:gd name="T2" fmla="*/ 81 w 81"/>
                <a:gd name="T3" fmla="*/ 312 h 312"/>
                <a:gd name="T4" fmla="*/ 0 w 81"/>
                <a:gd name="T5" fmla="*/ 312 h 312"/>
                <a:gd name="T6" fmla="*/ 81 w 81"/>
                <a:gd name="T7" fmla="*/ 39 h 312"/>
                <a:gd name="T8" fmla="*/ 81 w 81"/>
                <a:gd name="T9" fmla="*/ 0 h 312"/>
                <a:gd name="T10" fmla="*/ 0 w 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12">
                  <a:moveTo>
                    <a:pt x="81" y="272"/>
                  </a:moveTo>
                  <a:lnTo>
                    <a:pt x="81" y="312"/>
                  </a:lnTo>
                  <a:lnTo>
                    <a:pt x="0" y="312"/>
                  </a:lnTo>
                  <a:moveTo>
                    <a:pt x="81" y="39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7" name="Freeform 42"/>
            <p:cNvSpPr>
              <a:spLocks/>
            </p:cNvSpPr>
            <p:nvPr/>
          </p:nvSpPr>
          <p:spPr bwMode="auto">
            <a:xfrm>
              <a:off x="1595" y="1361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8" name="Freeform 43"/>
            <p:cNvSpPr>
              <a:spLocks/>
            </p:cNvSpPr>
            <p:nvPr/>
          </p:nvSpPr>
          <p:spPr bwMode="auto">
            <a:xfrm>
              <a:off x="1595" y="1361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9" name="Freeform 44"/>
            <p:cNvSpPr>
              <a:spLocks noEditPoints="1"/>
            </p:cNvSpPr>
            <p:nvPr/>
          </p:nvSpPr>
          <p:spPr bwMode="auto">
            <a:xfrm>
              <a:off x="1514" y="1809"/>
              <a:ext cx="467" cy="117"/>
            </a:xfrm>
            <a:custGeom>
              <a:avLst/>
              <a:gdLst>
                <a:gd name="T0" fmla="*/ 0 w 467"/>
                <a:gd name="T1" fmla="*/ 0 h 117"/>
                <a:gd name="T2" fmla="*/ 233 w 467"/>
                <a:gd name="T3" fmla="*/ 0 h 117"/>
                <a:gd name="T4" fmla="*/ 0 w 467"/>
                <a:gd name="T5" fmla="*/ 117 h 117"/>
                <a:gd name="T6" fmla="*/ 233 w 467"/>
                <a:gd name="T7" fmla="*/ 117 h 117"/>
                <a:gd name="T8" fmla="*/ 467 w 467"/>
                <a:gd name="T9" fmla="*/ 58 h 117"/>
                <a:gd name="T10" fmla="*/ 233 w 467"/>
                <a:gd name="T11" fmla="*/ 58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117">
                  <a:moveTo>
                    <a:pt x="0" y="0"/>
                  </a:moveTo>
                  <a:lnTo>
                    <a:pt x="233" y="0"/>
                  </a:lnTo>
                  <a:moveTo>
                    <a:pt x="0" y="117"/>
                  </a:moveTo>
                  <a:lnTo>
                    <a:pt x="233" y="117"/>
                  </a:lnTo>
                  <a:moveTo>
                    <a:pt x="467" y="58"/>
                  </a:moveTo>
                  <a:lnTo>
                    <a:pt x="233" y="5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0" name="Freeform 45"/>
            <p:cNvSpPr>
              <a:spLocks/>
            </p:cNvSpPr>
            <p:nvPr/>
          </p:nvSpPr>
          <p:spPr bwMode="auto">
            <a:xfrm>
              <a:off x="1595" y="1750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1" name="Freeform 46"/>
            <p:cNvSpPr>
              <a:spLocks/>
            </p:cNvSpPr>
            <p:nvPr/>
          </p:nvSpPr>
          <p:spPr bwMode="auto">
            <a:xfrm>
              <a:off x="1595" y="1750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2" name="Freeform 47"/>
            <p:cNvSpPr>
              <a:spLocks noEditPoints="1"/>
            </p:cNvSpPr>
            <p:nvPr/>
          </p:nvSpPr>
          <p:spPr bwMode="auto">
            <a:xfrm>
              <a:off x="1514" y="1711"/>
              <a:ext cx="81" cy="312"/>
            </a:xfrm>
            <a:custGeom>
              <a:avLst/>
              <a:gdLst>
                <a:gd name="T0" fmla="*/ 81 w 81"/>
                <a:gd name="T1" fmla="*/ 272 h 312"/>
                <a:gd name="T2" fmla="*/ 81 w 81"/>
                <a:gd name="T3" fmla="*/ 312 h 312"/>
                <a:gd name="T4" fmla="*/ 0 w 81"/>
                <a:gd name="T5" fmla="*/ 312 h 312"/>
                <a:gd name="T6" fmla="*/ 81 w 81"/>
                <a:gd name="T7" fmla="*/ 39 h 312"/>
                <a:gd name="T8" fmla="*/ 81 w 81"/>
                <a:gd name="T9" fmla="*/ 0 h 312"/>
                <a:gd name="T10" fmla="*/ 0 w 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12">
                  <a:moveTo>
                    <a:pt x="81" y="272"/>
                  </a:moveTo>
                  <a:lnTo>
                    <a:pt x="81" y="312"/>
                  </a:lnTo>
                  <a:lnTo>
                    <a:pt x="0" y="312"/>
                  </a:lnTo>
                  <a:moveTo>
                    <a:pt x="81" y="39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3" name="Freeform 48"/>
            <p:cNvSpPr>
              <a:spLocks/>
            </p:cNvSpPr>
            <p:nvPr/>
          </p:nvSpPr>
          <p:spPr bwMode="auto">
            <a:xfrm>
              <a:off x="1595" y="1750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4" name="Freeform 49"/>
            <p:cNvSpPr>
              <a:spLocks/>
            </p:cNvSpPr>
            <p:nvPr/>
          </p:nvSpPr>
          <p:spPr bwMode="auto">
            <a:xfrm>
              <a:off x="1595" y="1750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5" name="Freeform 50"/>
            <p:cNvSpPr>
              <a:spLocks noEditPoints="1"/>
            </p:cNvSpPr>
            <p:nvPr/>
          </p:nvSpPr>
          <p:spPr bwMode="auto">
            <a:xfrm>
              <a:off x="1514" y="2975"/>
              <a:ext cx="467" cy="117"/>
            </a:xfrm>
            <a:custGeom>
              <a:avLst/>
              <a:gdLst>
                <a:gd name="T0" fmla="*/ 0 w 467"/>
                <a:gd name="T1" fmla="*/ 0 h 117"/>
                <a:gd name="T2" fmla="*/ 233 w 467"/>
                <a:gd name="T3" fmla="*/ 0 h 117"/>
                <a:gd name="T4" fmla="*/ 0 w 467"/>
                <a:gd name="T5" fmla="*/ 117 h 117"/>
                <a:gd name="T6" fmla="*/ 233 w 467"/>
                <a:gd name="T7" fmla="*/ 117 h 117"/>
                <a:gd name="T8" fmla="*/ 467 w 467"/>
                <a:gd name="T9" fmla="*/ 59 h 117"/>
                <a:gd name="T10" fmla="*/ 233 w 467"/>
                <a:gd name="T11" fmla="*/ 59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117">
                  <a:moveTo>
                    <a:pt x="0" y="0"/>
                  </a:moveTo>
                  <a:lnTo>
                    <a:pt x="233" y="0"/>
                  </a:lnTo>
                  <a:moveTo>
                    <a:pt x="0" y="117"/>
                  </a:moveTo>
                  <a:lnTo>
                    <a:pt x="233" y="117"/>
                  </a:lnTo>
                  <a:moveTo>
                    <a:pt x="467" y="59"/>
                  </a:moveTo>
                  <a:lnTo>
                    <a:pt x="233" y="5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6" name="Freeform 51"/>
            <p:cNvSpPr>
              <a:spLocks/>
            </p:cNvSpPr>
            <p:nvPr/>
          </p:nvSpPr>
          <p:spPr bwMode="auto">
            <a:xfrm>
              <a:off x="1595" y="2917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7" name="Freeform 52"/>
            <p:cNvSpPr>
              <a:spLocks/>
            </p:cNvSpPr>
            <p:nvPr/>
          </p:nvSpPr>
          <p:spPr bwMode="auto">
            <a:xfrm>
              <a:off x="1595" y="2917"/>
              <a:ext cx="305" cy="233"/>
            </a:xfrm>
            <a:custGeom>
              <a:avLst/>
              <a:gdLst>
                <a:gd name="T0" fmla="*/ 136 w 400"/>
                <a:gd name="T1" fmla="*/ 52 h 307"/>
                <a:gd name="T2" fmla="*/ 40 w 400"/>
                <a:gd name="T3" fmla="*/ 102 h 307"/>
                <a:gd name="T4" fmla="*/ 40 w 400"/>
                <a:gd name="T5" fmla="*/ 102 h 307"/>
                <a:gd name="T6" fmla="*/ 0 w 400"/>
                <a:gd name="T7" fmla="*/ 102 h 307"/>
                <a:gd name="T8" fmla="*/ 0 w 400"/>
                <a:gd name="T9" fmla="*/ 0 h 307"/>
                <a:gd name="T10" fmla="*/ 0 w 400"/>
                <a:gd name="T11" fmla="*/ 0 h 307"/>
                <a:gd name="T12" fmla="*/ 40 w 400"/>
                <a:gd name="T13" fmla="*/ 0 h 307"/>
                <a:gd name="T14" fmla="*/ 136 w 400"/>
                <a:gd name="T15" fmla="*/ 52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0" h="307">
                  <a:moveTo>
                    <a:pt x="400" y="154"/>
                  </a:moveTo>
                  <a:cubicBezTo>
                    <a:pt x="352" y="229"/>
                    <a:pt x="248" y="287"/>
                    <a:pt x="120" y="307"/>
                  </a:cubicBezTo>
                  <a:lnTo>
                    <a:pt x="0" y="307"/>
                  </a:lnTo>
                  <a:cubicBezTo>
                    <a:pt x="75" y="210"/>
                    <a:pt x="75" y="98"/>
                    <a:pt x="0" y="0"/>
                  </a:cubicBezTo>
                  <a:lnTo>
                    <a:pt x="120" y="0"/>
                  </a:lnTo>
                  <a:cubicBezTo>
                    <a:pt x="249" y="20"/>
                    <a:pt x="353" y="78"/>
                    <a:pt x="400" y="15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8" name="Freeform 53"/>
            <p:cNvSpPr>
              <a:spLocks noEditPoints="1"/>
            </p:cNvSpPr>
            <p:nvPr/>
          </p:nvSpPr>
          <p:spPr bwMode="auto">
            <a:xfrm>
              <a:off x="1514" y="2878"/>
              <a:ext cx="81" cy="312"/>
            </a:xfrm>
            <a:custGeom>
              <a:avLst/>
              <a:gdLst>
                <a:gd name="T0" fmla="*/ 81 w 81"/>
                <a:gd name="T1" fmla="*/ 272 h 312"/>
                <a:gd name="T2" fmla="*/ 81 w 81"/>
                <a:gd name="T3" fmla="*/ 312 h 312"/>
                <a:gd name="T4" fmla="*/ 0 w 81"/>
                <a:gd name="T5" fmla="*/ 312 h 312"/>
                <a:gd name="T6" fmla="*/ 81 w 81"/>
                <a:gd name="T7" fmla="*/ 39 h 312"/>
                <a:gd name="T8" fmla="*/ 81 w 81"/>
                <a:gd name="T9" fmla="*/ 0 h 312"/>
                <a:gd name="T10" fmla="*/ 0 w 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312">
                  <a:moveTo>
                    <a:pt x="81" y="272"/>
                  </a:moveTo>
                  <a:lnTo>
                    <a:pt x="81" y="312"/>
                  </a:lnTo>
                  <a:lnTo>
                    <a:pt x="0" y="312"/>
                  </a:lnTo>
                  <a:moveTo>
                    <a:pt x="81" y="39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9" name="Freeform 54"/>
            <p:cNvSpPr>
              <a:spLocks/>
            </p:cNvSpPr>
            <p:nvPr/>
          </p:nvSpPr>
          <p:spPr bwMode="auto">
            <a:xfrm>
              <a:off x="1595" y="2917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40" name="Freeform 55"/>
            <p:cNvSpPr>
              <a:spLocks/>
            </p:cNvSpPr>
            <p:nvPr/>
          </p:nvSpPr>
          <p:spPr bwMode="auto">
            <a:xfrm>
              <a:off x="1595" y="2917"/>
              <a:ext cx="305" cy="233"/>
            </a:xfrm>
            <a:custGeom>
              <a:avLst/>
              <a:gdLst>
                <a:gd name="T0" fmla="*/ 83 w 400"/>
                <a:gd name="T1" fmla="*/ 102 h 307"/>
                <a:gd name="T2" fmla="*/ 0 w 400"/>
                <a:gd name="T3" fmla="*/ 102 h 307"/>
                <a:gd name="T4" fmla="*/ 0 w 400"/>
                <a:gd name="T5" fmla="*/ 0 h 307"/>
                <a:gd name="T6" fmla="*/ 83 w 400"/>
                <a:gd name="T7" fmla="*/ 0 h 307"/>
                <a:gd name="T8" fmla="*/ 136 w 400"/>
                <a:gd name="T9" fmla="*/ 52 h 307"/>
                <a:gd name="T10" fmla="*/ 83 w 400"/>
                <a:gd name="T11" fmla="*/ 102 h 307"/>
                <a:gd name="T12" fmla="*/ 83 w 400"/>
                <a:gd name="T13" fmla="*/ 102 h 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07">
                  <a:moveTo>
                    <a:pt x="246" y="307"/>
                  </a:moveTo>
                  <a:lnTo>
                    <a:pt x="0" y="307"/>
                  </a:lnTo>
                  <a:lnTo>
                    <a:pt x="0" y="0"/>
                  </a:lnTo>
                  <a:lnTo>
                    <a:pt x="246" y="0"/>
                  </a:lnTo>
                  <a:cubicBezTo>
                    <a:pt x="331" y="0"/>
                    <a:pt x="400" y="69"/>
                    <a:pt x="400" y="154"/>
                  </a:cubicBezTo>
                  <a:cubicBezTo>
                    <a:pt x="400" y="239"/>
                    <a:pt x="331" y="307"/>
                    <a:pt x="246" y="307"/>
                  </a:cubicBezTo>
                  <a:cubicBezTo>
                    <a:pt x="246" y="307"/>
                    <a:pt x="246" y="307"/>
                    <a:pt x="246" y="307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41" name="Freeform 56"/>
            <p:cNvSpPr>
              <a:spLocks noEditPoints="1"/>
            </p:cNvSpPr>
            <p:nvPr/>
          </p:nvSpPr>
          <p:spPr bwMode="auto">
            <a:xfrm>
              <a:off x="743" y="1322"/>
              <a:ext cx="224" cy="195"/>
            </a:xfrm>
            <a:custGeom>
              <a:avLst/>
              <a:gdLst>
                <a:gd name="T0" fmla="*/ 85 w 295"/>
                <a:gd name="T1" fmla="*/ 43 h 256"/>
                <a:gd name="T2" fmla="*/ 92 w 295"/>
                <a:gd name="T3" fmla="*/ 50 h 256"/>
                <a:gd name="T4" fmla="*/ 98 w 295"/>
                <a:gd name="T5" fmla="*/ 43 h 256"/>
                <a:gd name="T6" fmla="*/ 98 w 295"/>
                <a:gd name="T7" fmla="*/ 43 h 256"/>
                <a:gd name="T8" fmla="*/ 92 w 295"/>
                <a:gd name="T9" fmla="*/ 37 h 256"/>
                <a:gd name="T10" fmla="*/ 85 w 295"/>
                <a:gd name="T11" fmla="*/ 43 h 256"/>
                <a:gd name="T12" fmla="*/ 0 w 295"/>
                <a:gd name="T13" fmla="*/ 0 h 256"/>
                <a:gd name="T14" fmla="*/ 85 w 295"/>
                <a:gd name="T15" fmla="*/ 43 h 256"/>
                <a:gd name="T16" fmla="*/ 0 w 295"/>
                <a:gd name="T17" fmla="*/ 86 h 256"/>
                <a:gd name="T18" fmla="*/ 0 w 295"/>
                <a:gd name="T19" fmla="*/ 0 h 2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5" h="256">
                  <a:moveTo>
                    <a:pt x="256" y="128"/>
                  </a:moveTo>
                  <a:cubicBezTo>
                    <a:pt x="256" y="139"/>
                    <a:pt x="265" y="147"/>
                    <a:pt x="275" y="147"/>
                  </a:cubicBezTo>
                  <a:cubicBezTo>
                    <a:pt x="286" y="147"/>
                    <a:pt x="295" y="139"/>
                    <a:pt x="295" y="128"/>
                  </a:cubicBezTo>
                  <a:cubicBezTo>
                    <a:pt x="295" y="128"/>
                    <a:pt x="295" y="128"/>
                    <a:pt x="295" y="128"/>
                  </a:cubicBezTo>
                  <a:cubicBezTo>
                    <a:pt x="295" y="117"/>
                    <a:pt x="286" y="109"/>
                    <a:pt x="275" y="109"/>
                  </a:cubicBezTo>
                  <a:cubicBezTo>
                    <a:pt x="265" y="109"/>
                    <a:pt x="256" y="117"/>
                    <a:pt x="256" y="128"/>
                  </a:cubicBezTo>
                  <a:close/>
                  <a:moveTo>
                    <a:pt x="0" y="0"/>
                  </a:moveTo>
                  <a:lnTo>
                    <a:pt x="256" y="12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42" name="Freeform 57"/>
            <p:cNvSpPr>
              <a:spLocks noEditPoints="1"/>
            </p:cNvSpPr>
            <p:nvPr/>
          </p:nvSpPr>
          <p:spPr bwMode="auto">
            <a:xfrm>
              <a:off x="743" y="1322"/>
              <a:ext cx="224" cy="195"/>
            </a:xfrm>
            <a:custGeom>
              <a:avLst/>
              <a:gdLst>
                <a:gd name="T0" fmla="*/ 85 w 295"/>
                <a:gd name="T1" fmla="*/ 43 h 256"/>
                <a:gd name="T2" fmla="*/ 92 w 295"/>
                <a:gd name="T3" fmla="*/ 50 h 256"/>
                <a:gd name="T4" fmla="*/ 98 w 295"/>
                <a:gd name="T5" fmla="*/ 43 h 256"/>
                <a:gd name="T6" fmla="*/ 98 w 295"/>
                <a:gd name="T7" fmla="*/ 43 h 256"/>
                <a:gd name="T8" fmla="*/ 92 w 295"/>
                <a:gd name="T9" fmla="*/ 37 h 256"/>
                <a:gd name="T10" fmla="*/ 85 w 295"/>
                <a:gd name="T11" fmla="*/ 43 h 256"/>
                <a:gd name="T12" fmla="*/ 0 w 295"/>
                <a:gd name="T13" fmla="*/ 0 h 256"/>
                <a:gd name="T14" fmla="*/ 85 w 295"/>
                <a:gd name="T15" fmla="*/ 43 h 256"/>
                <a:gd name="T16" fmla="*/ 0 w 295"/>
                <a:gd name="T17" fmla="*/ 86 h 256"/>
                <a:gd name="T18" fmla="*/ 0 w 295"/>
                <a:gd name="T19" fmla="*/ 0 h 2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5" h="256">
                  <a:moveTo>
                    <a:pt x="256" y="128"/>
                  </a:moveTo>
                  <a:cubicBezTo>
                    <a:pt x="256" y="139"/>
                    <a:pt x="265" y="147"/>
                    <a:pt x="275" y="147"/>
                  </a:cubicBezTo>
                  <a:cubicBezTo>
                    <a:pt x="286" y="147"/>
                    <a:pt x="295" y="139"/>
                    <a:pt x="295" y="128"/>
                  </a:cubicBezTo>
                  <a:cubicBezTo>
                    <a:pt x="295" y="128"/>
                    <a:pt x="295" y="128"/>
                    <a:pt x="295" y="128"/>
                  </a:cubicBezTo>
                  <a:cubicBezTo>
                    <a:pt x="295" y="117"/>
                    <a:pt x="286" y="109"/>
                    <a:pt x="275" y="109"/>
                  </a:cubicBezTo>
                  <a:cubicBezTo>
                    <a:pt x="265" y="109"/>
                    <a:pt x="256" y="117"/>
                    <a:pt x="256" y="128"/>
                  </a:cubicBezTo>
                  <a:close/>
                  <a:moveTo>
                    <a:pt x="0" y="0"/>
                  </a:moveTo>
                  <a:lnTo>
                    <a:pt x="256" y="12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43" name="Line 58"/>
            <p:cNvSpPr>
              <a:spLocks noChangeShapeType="1"/>
            </p:cNvSpPr>
            <p:nvPr/>
          </p:nvSpPr>
          <p:spPr bwMode="auto">
            <a:xfrm>
              <a:off x="1437" y="3968"/>
              <a:ext cx="7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44" name="Line 59"/>
            <p:cNvSpPr>
              <a:spLocks noChangeShapeType="1"/>
            </p:cNvSpPr>
            <p:nvPr/>
          </p:nvSpPr>
          <p:spPr bwMode="auto">
            <a:xfrm flipH="1">
              <a:off x="1358" y="3870"/>
              <a:ext cx="1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45" name="Line 60"/>
            <p:cNvSpPr>
              <a:spLocks noChangeShapeType="1"/>
            </p:cNvSpPr>
            <p:nvPr/>
          </p:nvSpPr>
          <p:spPr bwMode="auto">
            <a:xfrm flipH="1">
              <a:off x="1281" y="3753"/>
              <a:ext cx="23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46" name="Line 61"/>
            <p:cNvSpPr>
              <a:spLocks noChangeShapeType="1"/>
            </p:cNvSpPr>
            <p:nvPr/>
          </p:nvSpPr>
          <p:spPr bwMode="auto">
            <a:xfrm flipH="1">
              <a:off x="1125" y="3656"/>
              <a:ext cx="389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47" name="Line 62"/>
            <p:cNvSpPr>
              <a:spLocks noChangeShapeType="1"/>
            </p:cNvSpPr>
            <p:nvPr/>
          </p:nvSpPr>
          <p:spPr bwMode="auto">
            <a:xfrm>
              <a:off x="1437" y="3579"/>
              <a:ext cx="7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48" name="Freeform 63"/>
            <p:cNvSpPr>
              <a:spLocks/>
            </p:cNvSpPr>
            <p:nvPr/>
          </p:nvSpPr>
          <p:spPr bwMode="auto">
            <a:xfrm>
              <a:off x="1419" y="3561"/>
              <a:ext cx="34" cy="34"/>
            </a:xfrm>
            <a:custGeom>
              <a:avLst/>
              <a:gdLst>
                <a:gd name="T0" fmla="*/ 15 w 45"/>
                <a:gd name="T1" fmla="*/ 8 h 45"/>
                <a:gd name="T2" fmla="*/ 8 w 45"/>
                <a:gd name="T3" fmla="*/ 0 h 45"/>
                <a:gd name="T4" fmla="*/ 0 w 45"/>
                <a:gd name="T5" fmla="*/ 8 h 45"/>
                <a:gd name="T6" fmla="*/ 0 w 45"/>
                <a:gd name="T7" fmla="*/ 8 h 45"/>
                <a:gd name="T8" fmla="*/ 8 w 45"/>
                <a:gd name="T9" fmla="*/ 15 h 45"/>
                <a:gd name="T10" fmla="*/ 15 w 45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49" name="Line 64"/>
            <p:cNvSpPr>
              <a:spLocks noChangeShapeType="1"/>
            </p:cNvSpPr>
            <p:nvPr/>
          </p:nvSpPr>
          <p:spPr bwMode="auto">
            <a:xfrm flipH="1">
              <a:off x="1358" y="3481"/>
              <a:ext cx="1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50" name="Freeform 65"/>
            <p:cNvSpPr>
              <a:spLocks/>
            </p:cNvSpPr>
            <p:nvPr/>
          </p:nvSpPr>
          <p:spPr bwMode="auto">
            <a:xfrm>
              <a:off x="1341" y="3464"/>
              <a:ext cx="35" cy="34"/>
            </a:xfrm>
            <a:custGeom>
              <a:avLst/>
              <a:gdLst>
                <a:gd name="T0" fmla="*/ 16 w 46"/>
                <a:gd name="T1" fmla="*/ 8 h 45"/>
                <a:gd name="T2" fmla="*/ 8 w 46"/>
                <a:gd name="T3" fmla="*/ 0 h 45"/>
                <a:gd name="T4" fmla="*/ 0 w 46"/>
                <a:gd name="T5" fmla="*/ 8 h 45"/>
                <a:gd name="T6" fmla="*/ 0 w 46"/>
                <a:gd name="T7" fmla="*/ 8 h 45"/>
                <a:gd name="T8" fmla="*/ 8 w 46"/>
                <a:gd name="T9" fmla="*/ 15 h 45"/>
                <a:gd name="T10" fmla="*/ 16 w 46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46" y="23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6" y="45"/>
                    <a:pt x="46" y="35"/>
                    <a:pt x="46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51" name="Line 66"/>
            <p:cNvSpPr>
              <a:spLocks noChangeShapeType="1"/>
            </p:cNvSpPr>
            <p:nvPr/>
          </p:nvSpPr>
          <p:spPr bwMode="auto">
            <a:xfrm flipH="1">
              <a:off x="1281" y="3364"/>
              <a:ext cx="23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52" name="Freeform 67"/>
            <p:cNvSpPr>
              <a:spLocks/>
            </p:cNvSpPr>
            <p:nvPr/>
          </p:nvSpPr>
          <p:spPr bwMode="auto">
            <a:xfrm>
              <a:off x="1263" y="3347"/>
              <a:ext cx="34" cy="35"/>
            </a:xfrm>
            <a:custGeom>
              <a:avLst/>
              <a:gdLst>
                <a:gd name="T0" fmla="*/ 15 w 45"/>
                <a:gd name="T1" fmla="*/ 8 h 46"/>
                <a:gd name="T2" fmla="*/ 8 w 45"/>
                <a:gd name="T3" fmla="*/ 0 h 46"/>
                <a:gd name="T4" fmla="*/ 0 w 45"/>
                <a:gd name="T5" fmla="*/ 8 h 46"/>
                <a:gd name="T6" fmla="*/ 0 w 45"/>
                <a:gd name="T7" fmla="*/ 8 h 46"/>
                <a:gd name="T8" fmla="*/ 8 w 45"/>
                <a:gd name="T9" fmla="*/ 16 h 46"/>
                <a:gd name="T10" fmla="*/ 15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5" y="46"/>
                    <a:pt x="45" y="36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53" name="Freeform 68"/>
            <p:cNvSpPr>
              <a:spLocks/>
            </p:cNvSpPr>
            <p:nvPr/>
          </p:nvSpPr>
          <p:spPr bwMode="auto">
            <a:xfrm>
              <a:off x="1047" y="933"/>
              <a:ext cx="467" cy="2334"/>
            </a:xfrm>
            <a:custGeom>
              <a:avLst/>
              <a:gdLst>
                <a:gd name="T0" fmla="*/ 467 w 467"/>
                <a:gd name="T1" fmla="*/ 2334 h 2334"/>
                <a:gd name="T2" fmla="*/ 0 w 467"/>
                <a:gd name="T3" fmla="*/ 2334 h 2334"/>
                <a:gd name="T4" fmla="*/ 0 w 467"/>
                <a:gd name="T5" fmla="*/ 0 h 23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67" h="2334">
                  <a:moveTo>
                    <a:pt x="467" y="2334"/>
                  </a:moveTo>
                  <a:lnTo>
                    <a:pt x="0" y="2334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54" name="Line 69"/>
            <p:cNvSpPr>
              <a:spLocks noChangeShapeType="1"/>
            </p:cNvSpPr>
            <p:nvPr/>
          </p:nvSpPr>
          <p:spPr bwMode="auto">
            <a:xfrm>
              <a:off x="1437" y="3190"/>
              <a:ext cx="7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55" name="Freeform 70"/>
            <p:cNvSpPr>
              <a:spLocks/>
            </p:cNvSpPr>
            <p:nvPr/>
          </p:nvSpPr>
          <p:spPr bwMode="auto">
            <a:xfrm>
              <a:off x="1419" y="3172"/>
              <a:ext cx="34" cy="34"/>
            </a:xfrm>
            <a:custGeom>
              <a:avLst/>
              <a:gdLst>
                <a:gd name="T0" fmla="*/ 15 w 45"/>
                <a:gd name="T1" fmla="*/ 8 h 45"/>
                <a:gd name="T2" fmla="*/ 8 w 45"/>
                <a:gd name="T3" fmla="*/ 0 h 45"/>
                <a:gd name="T4" fmla="*/ 0 w 45"/>
                <a:gd name="T5" fmla="*/ 8 h 45"/>
                <a:gd name="T6" fmla="*/ 0 w 45"/>
                <a:gd name="T7" fmla="*/ 8 h 45"/>
                <a:gd name="T8" fmla="*/ 8 w 45"/>
                <a:gd name="T9" fmla="*/ 15 h 45"/>
                <a:gd name="T10" fmla="*/ 15 w 45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56" name="Line 71"/>
            <p:cNvSpPr>
              <a:spLocks noChangeShapeType="1"/>
            </p:cNvSpPr>
            <p:nvPr/>
          </p:nvSpPr>
          <p:spPr bwMode="auto">
            <a:xfrm flipH="1">
              <a:off x="1358" y="3092"/>
              <a:ext cx="1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57" name="Freeform 72"/>
            <p:cNvSpPr>
              <a:spLocks/>
            </p:cNvSpPr>
            <p:nvPr/>
          </p:nvSpPr>
          <p:spPr bwMode="auto">
            <a:xfrm>
              <a:off x="1341" y="3075"/>
              <a:ext cx="35" cy="34"/>
            </a:xfrm>
            <a:custGeom>
              <a:avLst/>
              <a:gdLst>
                <a:gd name="T0" fmla="*/ 16 w 46"/>
                <a:gd name="T1" fmla="*/ 8 h 45"/>
                <a:gd name="T2" fmla="*/ 8 w 46"/>
                <a:gd name="T3" fmla="*/ 0 h 45"/>
                <a:gd name="T4" fmla="*/ 0 w 46"/>
                <a:gd name="T5" fmla="*/ 8 h 45"/>
                <a:gd name="T6" fmla="*/ 0 w 46"/>
                <a:gd name="T7" fmla="*/ 8 h 45"/>
                <a:gd name="T8" fmla="*/ 8 w 46"/>
                <a:gd name="T9" fmla="*/ 15 h 45"/>
                <a:gd name="T10" fmla="*/ 16 w 46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46" y="23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6" y="45"/>
                    <a:pt x="46" y="35"/>
                    <a:pt x="46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58" name="Line 73"/>
            <p:cNvSpPr>
              <a:spLocks noChangeShapeType="1"/>
            </p:cNvSpPr>
            <p:nvPr/>
          </p:nvSpPr>
          <p:spPr bwMode="auto">
            <a:xfrm flipH="1">
              <a:off x="1281" y="2975"/>
              <a:ext cx="23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59" name="Line 74"/>
            <p:cNvSpPr>
              <a:spLocks noChangeShapeType="1"/>
            </p:cNvSpPr>
            <p:nvPr/>
          </p:nvSpPr>
          <p:spPr bwMode="auto">
            <a:xfrm flipH="1">
              <a:off x="1125" y="2878"/>
              <a:ext cx="389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60" name="Freeform 75"/>
            <p:cNvSpPr>
              <a:spLocks/>
            </p:cNvSpPr>
            <p:nvPr/>
          </p:nvSpPr>
          <p:spPr bwMode="auto">
            <a:xfrm>
              <a:off x="1107" y="2861"/>
              <a:ext cx="35" cy="35"/>
            </a:xfrm>
            <a:custGeom>
              <a:avLst/>
              <a:gdLst>
                <a:gd name="T0" fmla="*/ 16 w 46"/>
                <a:gd name="T1" fmla="*/ 8 h 46"/>
                <a:gd name="T2" fmla="*/ 8 w 46"/>
                <a:gd name="T3" fmla="*/ 0 h 46"/>
                <a:gd name="T4" fmla="*/ 0 w 46"/>
                <a:gd name="T5" fmla="*/ 8 h 46"/>
                <a:gd name="T6" fmla="*/ 0 w 46"/>
                <a:gd name="T7" fmla="*/ 8 h 46"/>
                <a:gd name="T8" fmla="*/ 8 w 46"/>
                <a:gd name="T9" fmla="*/ 16 h 46"/>
                <a:gd name="T10" fmla="*/ 16 w 46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6">
                  <a:moveTo>
                    <a:pt x="46" y="23"/>
                  </a:moveTo>
                  <a:cubicBezTo>
                    <a:pt x="46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5" y="46"/>
                    <a:pt x="46" y="36"/>
                    <a:pt x="46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61" name="Line 76"/>
            <p:cNvSpPr>
              <a:spLocks noChangeShapeType="1"/>
            </p:cNvSpPr>
            <p:nvPr/>
          </p:nvSpPr>
          <p:spPr bwMode="auto">
            <a:xfrm>
              <a:off x="1437" y="2801"/>
              <a:ext cx="7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62" name="Freeform 77"/>
            <p:cNvSpPr>
              <a:spLocks/>
            </p:cNvSpPr>
            <p:nvPr/>
          </p:nvSpPr>
          <p:spPr bwMode="auto">
            <a:xfrm>
              <a:off x="1419" y="2783"/>
              <a:ext cx="34" cy="34"/>
            </a:xfrm>
            <a:custGeom>
              <a:avLst/>
              <a:gdLst>
                <a:gd name="T0" fmla="*/ 15 w 45"/>
                <a:gd name="T1" fmla="*/ 8 h 45"/>
                <a:gd name="T2" fmla="*/ 8 w 45"/>
                <a:gd name="T3" fmla="*/ 0 h 45"/>
                <a:gd name="T4" fmla="*/ 0 w 45"/>
                <a:gd name="T5" fmla="*/ 8 h 45"/>
                <a:gd name="T6" fmla="*/ 0 w 45"/>
                <a:gd name="T7" fmla="*/ 8 h 45"/>
                <a:gd name="T8" fmla="*/ 8 w 45"/>
                <a:gd name="T9" fmla="*/ 15 h 45"/>
                <a:gd name="T10" fmla="*/ 15 w 45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63" name="Line 78"/>
            <p:cNvSpPr>
              <a:spLocks noChangeShapeType="1"/>
            </p:cNvSpPr>
            <p:nvPr/>
          </p:nvSpPr>
          <p:spPr bwMode="auto">
            <a:xfrm flipH="1">
              <a:off x="1358" y="2703"/>
              <a:ext cx="1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64" name="Freeform 79"/>
            <p:cNvSpPr>
              <a:spLocks/>
            </p:cNvSpPr>
            <p:nvPr/>
          </p:nvSpPr>
          <p:spPr bwMode="auto">
            <a:xfrm>
              <a:off x="1341" y="2686"/>
              <a:ext cx="35" cy="34"/>
            </a:xfrm>
            <a:custGeom>
              <a:avLst/>
              <a:gdLst>
                <a:gd name="T0" fmla="*/ 16 w 46"/>
                <a:gd name="T1" fmla="*/ 8 h 45"/>
                <a:gd name="T2" fmla="*/ 8 w 46"/>
                <a:gd name="T3" fmla="*/ 0 h 45"/>
                <a:gd name="T4" fmla="*/ 0 w 46"/>
                <a:gd name="T5" fmla="*/ 8 h 45"/>
                <a:gd name="T6" fmla="*/ 0 w 46"/>
                <a:gd name="T7" fmla="*/ 8 h 45"/>
                <a:gd name="T8" fmla="*/ 8 w 46"/>
                <a:gd name="T9" fmla="*/ 15 h 45"/>
                <a:gd name="T10" fmla="*/ 16 w 46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46" y="23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6" y="45"/>
                    <a:pt x="46" y="35"/>
                    <a:pt x="46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65" name="Line 80"/>
            <p:cNvSpPr>
              <a:spLocks noChangeShapeType="1"/>
            </p:cNvSpPr>
            <p:nvPr/>
          </p:nvSpPr>
          <p:spPr bwMode="auto">
            <a:xfrm flipH="1">
              <a:off x="1202" y="2586"/>
              <a:ext cx="312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66" name="Freeform 81"/>
            <p:cNvSpPr>
              <a:spLocks/>
            </p:cNvSpPr>
            <p:nvPr/>
          </p:nvSpPr>
          <p:spPr bwMode="auto">
            <a:xfrm>
              <a:off x="1186" y="2569"/>
              <a:ext cx="34" cy="35"/>
            </a:xfrm>
            <a:custGeom>
              <a:avLst/>
              <a:gdLst>
                <a:gd name="T0" fmla="*/ 15 w 45"/>
                <a:gd name="T1" fmla="*/ 8 h 46"/>
                <a:gd name="T2" fmla="*/ 8 w 45"/>
                <a:gd name="T3" fmla="*/ 0 h 46"/>
                <a:gd name="T4" fmla="*/ 0 w 45"/>
                <a:gd name="T5" fmla="*/ 8 h 46"/>
                <a:gd name="T6" fmla="*/ 0 w 45"/>
                <a:gd name="T7" fmla="*/ 8 h 46"/>
                <a:gd name="T8" fmla="*/ 8 w 45"/>
                <a:gd name="T9" fmla="*/ 16 h 46"/>
                <a:gd name="T10" fmla="*/ 15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45" y="23"/>
                  </a:moveTo>
                  <a:cubicBezTo>
                    <a:pt x="45" y="10"/>
                    <a:pt x="35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6"/>
                    <a:pt x="22" y="46"/>
                  </a:cubicBezTo>
                  <a:cubicBezTo>
                    <a:pt x="35" y="46"/>
                    <a:pt x="45" y="36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67" name="Line 82"/>
            <p:cNvSpPr>
              <a:spLocks noChangeShapeType="1"/>
            </p:cNvSpPr>
            <p:nvPr/>
          </p:nvSpPr>
          <p:spPr bwMode="auto">
            <a:xfrm flipH="1">
              <a:off x="1047" y="2489"/>
              <a:ext cx="46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68" name="Freeform 83"/>
            <p:cNvSpPr>
              <a:spLocks/>
            </p:cNvSpPr>
            <p:nvPr/>
          </p:nvSpPr>
          <p:spPr bwMode="auto">
            <a:xfrm>
              <a:off x="1030" y="2472"/>
              <a:ext cx="34" cy="35"/>
            </a:xfrm>
            <a:custGeom>
              <a:avLst/>
              <a:gdLst>
                <a:gd name="T0" fmla="*/ 15 w 45"/>
                <a:gd name="T1" fmla="*/ 8 h 46"/>
                <a:gd name="T2" fmla="*/ 8 w 45"/>
                <a:gd name="T3" fmla="*/ 0 h 46"/>
                <a:gd name="T4" fmla="*/ 0 w 45"/>
                <a:gd name="T5" fmla="*/ 8 h 46"/>
                <a:gd name="T6" fmla="*/ 0 w 45"/>
                <a:gd name="T7" fmla="*/ 8 h 46"/>
                <a:gd name="T8" fmla="*/ 8 w 45"/>
                <a:gd name="T9" fmla="*/ 16 h 46"/>
                <a:gd name="T10" fmla="*/ 15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5" y="46"/>
                    <a:pt x="45" y="36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69" name="Line 84"/>
            <p:cNvSpPr>
              <a:spLocks noChangeShapeType="1"/>
            </p:cNvSpPr>
            <p:nvPr/>
          </p:nvSpPr>
          <p:spPr bwMode="auto">
            <a:xfrm>
              <a:off x="1437" y="2412"/>
              <a:ext cx="7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70" name="Freeform 85"/>
            <p:cNvSpPr>
              <a:spLocks/>
            </p:cNvSpPr>
            <p:nvPr/>
          </p:nvSpPr>
          <p:spPr bwMode="auto">
            <a:xfrm>
              <a:off x="1419" y="2394"/>
              <a:ext cx="34" cy="34"/>
            </a:xfrm>
            <a:custGeom>
              <a:avLst/>
              <a:gdLst>
                <a:gd name="T0" fmla="*/ 15 w 45"/>
                <a:gd name="T1" fmla="*/ 8 h 45"/>
                <a:gd name="T2" fmla="*/ 8 w 45"/>
                <a:gd name="T3" fmla="*/ 0 h 45"/>
                <a:gd name="T4" fmla="*/ 0 w 45"/>
                <a:gd name="T5" fmla="*/ 8 h 45"/>
                <a:gd name="T6" fmla="*/ 0 w 45"/>
                <a:gd name="T7" fmla="*/ 8 h 45"/>
                <a:gd name="T8" fmla="*/ 8 w 45"/>
                <a:gd name="T9" fmla="*/ 15 h 45"/>
                <a:gd name="T10" fmla="*/ 15 w 45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71" name="Line 86"/>
            <p:cNvSpPr>
              <a:spLocks noChangeShapeType="1"/>
            </p:cNvSpPr>
            <p:nvPr/>
          </p:nvSpPr>
          <p:spPr bwMode="auto">
            <a:xfrm flipH="1">
              <a:off x="1358" y="2315"/>
              <a:ext cx="1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72" name="Line 87"/>
            <p:cNvSpPr>
              <a:spLocks noChangeShapeType="1"/>
            </p:cNvSpPr>
            <p:nvPr/>
          </p:nvSpPr>
          <p:spPr bwMode="auto">
            <a:xfrm flipH="1">
              <a:off x="1281" y="2198"/>
              <a:ext cx="23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73" name="Freeform 88"/>
            <p:cNvSpPr>
              <a:spLocks/>
            </p:cNvSpPr>
            <p:nvPr/>
          </p:nvSpPr>
          <p:spPr bwMode="auto">
            <a:xfrm>
              <a:off x="1263" y="2180"/>
              <a:ext cx="34" cy="35"/>
            </a:xfrm>
            <a:custGeom>
              <a:avLst/>
              <a:gdLst>
                <a:gd name="T0" fmla="*/ 15 w 45"/>
                <a:gd name="T1" fmla="*/ 8 h 46"/>
                <a:gd name="T2" fmla="*/ 8 w 45"/>
                <a:gd name="T3" fmla="*/ 0 h 46"/>
                <a:gd name="T4" fmla="*/ 0 w 45"/>
                <a:gd name="T5" fmla="*/ 8 h 46"/>
                <a:gd name="T6" fmla="*/ 0 w 45"/>
                <a:gd name="T7" fmla="*/ 8 h 46"/>
                <a:gd name="T8" fmla="*/ 8 w 45"/>
                <a:gd name="T9" fmla="*/ 16 h 46"/>
                <a:gd name="T10" fmla="*/ 15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5" y="46"/>
                    <a:pt x="45" y="36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74" name="Line 89"/>
            <p:cNvSpPr>
              <a:spLocks noChangeShapeType="1"/>
            </p:cNvSpPr>
            <p:nvPr/>
          </p:nvSpPr>
          <p:spPr bwMode="auto">
            <a:xfrm flipH="1">
              <a:off x="1125" y="2100"/>
              <a:ext cx="389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75" name="Freeform 90"/>
            <p:cNvSpPr>
              <a:spLocks/>
            </p:cNvSpPr>
            <p:nvPr/>
          </p:nvSpPr>
          <p:spPr bwMode="auto">
            <a:xfrm>
              <a:off x="1107" y="2083"/>
              <a:ext cx="35" cy="35"/>
            </a:xfrm>
            <a:custGeom>
              <a:avLst/>
              <a:gdLst>
                <a:gd name="T0" fmla="*/ 16 w 46"/>
                <a:gd name="T1" fmla="*/ 8 h 46"/>
                <a:gd name="T2" fmla="*/ 8 w 46"/>
                <a:gd name="T3" fmla="*/ 0 h 46"/>
                <a:gd name="T4" fmla="*/ 0 w 46"/>
                <a:gd name="T5" fmla="*/ 8 h 46"/>
                <a:gd name="T6" fmla="*/ 0 w 46"/>
                <a:gd name="T7" fmla="*/ 8 h 46"/>
                <a:gd name="T8" fmla="*/ 8 w 46"/>
                <a:gd name="T9" fmla="*/ 16 h 46"/>
                <a:gd name="T10" fmla="*/ 16 w 46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6">
                  <a:moveTo>
                    <a:pt x="46" y="23"/>
                  </a:moveTo>
                  <a:cubicBezTo>
                    <a:pt x="46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5" y="46"/>
                    <a:pt x="46" y="36"/>
                    <a:pt x="46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76" name="Line 91"/>
            <p:cNvSpPr>
              <a:spLocks noChangeShapeType="1"/>
            </p:cNvSpPr>
            <p:nvPr/>
          </p:nvSpPr>
          <p:spPr bwMode="auto">
            <a:xfrm>
              <a:off x="1437" y="2023"/>
              <a:ext cx="7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77" name="Freeform 92"/>
            <p:cNvSpPr>
              <a:spLocks/>
            </p:cNvSpPr>
            <p:nvPr/>
          </p:nvSpPr>
          <p:spPr bwMode="auto">
            <a:xfrm>
              <a:off x="1419" y="2005"/>
              <a:ext cx="34" cy="35"/>
            </a:xfrm>
            <a:custGeom>
              <a:avLst/>
              <a:gdLst>
                <a:gd name="T0" fmla="*/ 15 w 45"/>
                <a:gd name="T1" fmla="*/ 9 h 45"/>
                <a:gd name="T2" fmla="*/ 8 w 45"/>
                <a:gd name="T3" fmla="*/ 0 h 45"/>
                <a:gd name="T4" fmla="*/ 0 w 45"/>
                <a:gd name="T5" fmla="*/ 9 h 45"/>
                <a:gd name="T6" fmla="*/ 0 w 45"/>
                <a:gd name="T7" fmla="*/ 9 h 45"/>
                <a:gd name="T8" fmla="*/ 8 w 45"/>
                <a:gd name="T9" fmla="*/ 16 h 45"/>
                <a:gd name="T10" fmla="*/ 15 w 45"/>
                <a:gd name="T11" fmla="*/ 9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78" name="Line 93"/>
            <p:cNvSpPr>
              <a:spLocks noChangeShapeType="1"/>
            </p:cNvSpPr>
            <p:nvPr/>
          </p:nvSpPr>
          <p:spPr bwMode="auto">
            <a:xfrm flipH="1">
              <a:off x="1358" y="1926"/>
              <a:ext cx="1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79" name="Freeform 94"/>
            <p:cNvSpPr>
              <a:spLocks/>
            </p:cNvSpPr>
            <p:nvPr/>
          </p:nvSpPr>
          <p:spPr bwMode="auto">
            <a:xfrm>
              <a:off x="1341" y="1908"/>
              <a:ext cx="35" cy="34"/>
            </a:xfrm>
            <a:custGeom>
              <a:avLst/>
              <a:gdLst>
                <a:gd name="T0" fmla="*/ 16 w 46"/>
                <a:gd name="T1" fmla="*/ 8 h 45"/>
                <a:gd name="T2" fmla="*/ 8 w 46"/>
                <a:gd name="T3" fmla="*/ 0 h 45"/>
                <a:gd name="T4" fmla="*/ 0 w 46"/>
                <a:gd name="T5" fmla="*/ 8 h 45"/>
                <a:gd name="T6" fmla="*/ 0 w 46"/>
                <a:gd name="T7" fmla="*/ 8 h 45"/>
                <a:gd name="T8" fmla="*/ 8 w 46"/>
                <a:gd name="T9" fmla="*/ 15 h 45"/>
                <a:gd name="T10" fmla="*/ 16 w 46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46" y="23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6" y="45"/>
                    <a:pt x="46" y="35"/>
                    <a:pt x="46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80" name="Line 95"/>
            <p:cNvSpPr>
              <a:spLocks noChangeShapeType="1"/>
            </p:cNvSpPr>
            <p:nvPr/>
          </p:nvSpPr>
          <p:spPr bwMode="auto">
            <a:xfrm flipH="1">
              <a:off x="1281" y="1809"/>
              <a:ext cx="23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81" name="Line 96"/>
            <p:cNvSpPr>
              <a:spLocks noChangeShapeType="1"/>
            </p:cNvSpPr>
            <p:nvPr/>
          </p:nvSpPr>
          <p:spPr bwMode="auto">
            <a:xfrm flipH="1">
              <a:off x="1047" y="1711"/>
              <a:ext cx="46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82" name="Freeform 97"/>
            <p:cNvSpPr>
              <a:spLocks/>
            </p:cNvSpPr>
            <p:nvPr/>
          </p:nvSpPr>
          <p:spPr bwMode="auto">
            <a:xfrm>
              <a:off x="1030" y="1694"/>
              <a:ext cx="34" cy="35"/>
            </a:xfrm>
            <a:custGeom>
              <a:avLst/>
              <a:gdLst>
                <a:gd name="T0" fmla="*/ 15 w 45"/>
                <a:gd name="T1" fmla="*/ 8 h 46"/>
                <a:gd name="T2" fmla="*/ 8 w 45"/>
                <a:gd name="T3" fmla="*/ 0 h 46"/>
                <a:gd name="T4" fmla="*/ 0 w 45"/>
                <a:gd name="T5" fmla="*/ 8 h 46"/>
                <a:gd name="T6" fmla="*/ 0 w 45"/>
                <a:gd name="T7" fmla="*/ 8 h 46"/>
                <a:gd name="T8" fmla="*/ 8 w 45"/>
                <a:gd name="T9" fmla="*/ 16 h 46"/>
                <a:gd name="T10" fmla="*/ 15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5" y="46"/>
                    <a:pt x="45" y="36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83" name="Line 98"/>
            <p:cNvSpPr>
              <a:spLocks noChangeShapeType="1"/>
            </p:cNvSpPr>
            <p:nvPr/>
          </p:nvSpPr>
          <p:spPr bwMode="auto">
            <a:xfrm>
              <a:off x="1437" y="1634"/>
              <a:ext cx="7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84" name="Freeform 99"/>
            <p:cNvSpPr>
              <a:spLocks/>
            </p:cNvSpPr>
            <p:nvPr/>
          </p:nvSpPr>
          <p:spPr bwMode="auto">
            <a:xfrm>
              <a:off x="1419" y="1616"/>
              <a:ext cx="34" cy="35"/>
            </a:xfrm>
            <a:custGeom>
              <a:avLst/>
              <a:gdLst>
                <a:gd name="T0" fmla="*/ 15 w 45"/>
                <a:gd name="T1" fmla="*/ 9 h 45"/>
                <a:gd name="T2" fmla="*/ 8 w 45"/>
                <a:gd name="T3" fmla="*/ 0 h 45"/>
                <a:gd name="T4" fmla="*/ 0 w 45"/>
                <a:gd name="T5" fmla="*/ 9 h 45"/>
                <a:gd name="T6" fmla="*/ 0 w 45"/>
                <a:gd name="T7" fmla="*/ 9 h 45"/>
                <a:gd name="T8" fmla="*/ 8 w 45"/>
                <a:gd name="T9" fmla="*/ 16 h 45"/>
                <a:gd name="T10" fmla="*/ 15 w 45"/>
                <a:gd name="T11" fmla="*/ 9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85" name="Line 100"/>
            <p:cNvSpPr>
              <a:spLocks noChangeShapeType="1"/>
            </p:cNvSpPr>
            <p:nvPr/>
          </p:nvSpPr>
          <p:spPr bwMode="auto">
            <a:xfrm flipH="1">
              <a:off x="1358" y="1537"/>
              <a:ext cx="1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86" name="Freeform 101"/>
            <p:cNvSpPr>
              <a:spLocks/>
            </p:cNvSpPr>
            <p:nvPr/>
          </p:nvSpPr>
          <p:spPr bwMode="auto">
            <a:xfrm>
              <a:off x="1341" y="1519"/>
              <a:ext cx="35" cy="34"/>
            </a:xfrm>
            <a:custGeom>
              <a:avLst/>
              <a:gdLst>
                <a:gd name="T0" fmla="*/ 16 w 46"/>
                <a:gd name="T1" fmla="*/ 8 h 45"/>
                <a:gd name="T2" fmla="*/ 8 w 46"/>
                <a:gd name="T3" fmla="*/ 0 h 45"/>
                <a:gd name="T4" fmla="*/ 0 w 46"/>
                <a:gd name="T5" fmla="*/ 8 h 45"/>
                <a:gd name="T6" fmla="*/ 0 w 46"/>
                <a:gd name="T7" fmla="*/ 8 h 45"/>
                <a:gd name="T8" fmla="*/ 8 w 46"/>
                <a:gd name="T9" fmla="*/ 15 h 45"/>
                <a:gd name="T10" fmla="*/ 16 w 46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46" y="23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6" y="45"/>
                    <a:pt x="46" y="35"/>
                    <a:pt x="46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87" name="Line 102"/>
            <p:cNvSpPr>
              <a:spLocks noChangeShapeType="1"/>
            </p:cNvSpPr>
            <p:nvPr/>
          </p:nvSpPr>
          <p:spPr bwMode="auto">
            <a:xfrm flipH="1">
              <a:off x="1202" y="1420"/>
              <a:ext cx="312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88" name="Freeform 103"/>
            <p:cNvSpPr>
              <a:spLocks/>
            </p:cNvSpPr>
            <p:nvPr/>
          </p:nvSpPr>
          <p:spPr bwMode="auto">
            <a:xfrm>
              <a:off x="1186" y="1402"/>
              <a:ext cx="34" cy="35"/>
            </a:xfrm>
            <a:custGeom>
              <a:avLst/>
              <a:gdLst>
                <a:gd name="T0" fmla="*/ 15 w 45"/>
                <a:gd name="T1" fmla="*/ 8 h 46"/>
                <a:gd name="T2" fmla="*/ 8 w 45"/>
                <a:gd name="T3" fmla="*/ 0 h 46"/>
                <a:gd name="T4" fmla="*/ 0 w 45"/>
                <a:gd name="T5" fmla="*/ 8 h 46"/>
                <a:gd name="T6" fmla="*/ 0 w 45"/>
                <a:gd name="T7" fmla="*/ 8 h 46"/>
                <a:gd name="T8" fmla="*/ 8 w 45"/>
                <a:gd name="T9" fmla="*/ 16 h 46"/>
                <a:gd name="T10" fmla="*/ 15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45" y="23"/>
                  </a:moveTo>
                  <a:cubicBezTo>
                    <a:pt x="45" y="10"/>
                    <a:pt x="35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6"/>
                    <a:pt x="22" y="46"/>
                  </a:cubicBezTo>
                  <a:cubicBezTo>
                    <a:pt x="35" y="46"/>
                    <a:pt x="45" y="36"/>
                    <a:pt x="45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89" name="Line 104"/>
            <p:cNvSpPr>
              <a:spLocks noChangeShapeType="1"/>
            </p:cNvSpPr>
            <p:nvPr/>
          </p:nvSpPr>
          <p:spPr bwMode="auto">
            <a:xfrm flipH="1">
              <a:off x="1125" y="1322"/>
              <a:ext cx="389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90" name="Line 105"/>
            <p:cNvSpPr>
              <a:spLocks noChangeShapeType="1"/>
            </p:cNvSpPr>
            <p:nvPr/>
          </p:nvSpPr>
          <p:spPr bwMode="auto">
            <a:xfrm>
              <a:off x="1437" y="1245"/>
              <a:ext cx="7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91" name="Line 106"/>
            <p:cNvSpPr>
              <a:spLocks noChangeShapeType="1"/>
            </p:cNvSpPr>
            <p:nvPr/>
          </p:nvSpPr>
          <p:spPr bwMode="auto">
            <a:xfrm flipH="1">
              <a:off x="1358" y="1148"/>
              <a:ext cx="1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92" name="Line 107"/>
            <p:cNvSpPr>
              <a:spLocks noChangeShapeType="1"/>
            </p:cNvSpPr>
            <p:nvPr/>
          </p:nvSpPr>
          <p:spPr bwMode="auto">
            <a:xfrm flipH="1">
              <a:off x="1281" y="1031"/>
              <a:ext cx="23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93" name="Line 108"/>
            <p:cNvSpPr>
              <a:spLocks noChangeShapeType="1"/>
            </p:cNvSpPr>
            <p:nvPr/>
          </p:nvSpPr>
          <p:spPr bwMode="auto">
            <a:xfrm flipH="1">
              <a:off x="1047" y="933"/>
              <a:ext cx="467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94" name="Line 109"/>
            <p:cNvSpPr>
              <a:spLocks noChangeShapeType="1"/>
            </p:cNvSpPr>
            <p:nvPr/>
          </p:nvSpPr>
          <p:spPr bwMode="auto">
            <a:xfrm>
              <a:off x="1437" y="1245"/>
              <a:ext cx="1" cy="2723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95" name="Line 110"/>
            <p:cNvSpPr>
              <a:spLocks noChangeShapeType="1"/>
            </p:cNvSpPr>
            <p:nvPr/>
          </p:nvSpPr>
          <p:spPr bwMode="auto">
            <a:xfrm flipV="1">
              <a:off x="1358" y="2451"/>
              <a:ext cx="1" cy="1419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96" name="Line 111"/>
            <p:cNvSpPr>
              <a:spLocks noChangeShapeType="1"/>
            </p:cNvSpPr>
            <p:nvPr/>
          </p:nvSpPr>
          <p:spPr bwMode="auto">
            <a:xfrm>
              <a:off x="1358" y="1148"/>
              <a:ext cx="1" cy="116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97" name="Line 112"/>
            <p:cNvSpPr>
              <a:spLocks noChangeShapeType="1"/>
            </p:cNvSpPr>
            <p:nvPr/>
          </p:nvSpPr>
          <p:spPr bwMode="auto">
            <a:xfrm flipV="1">
              <a:off x="1281" y="1809"/>
              <a:ext cx="1" cy="194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98" name="Freeform 113"/>
            <p:cNvSpPr>
              <a:spLocks/>
            </p:cNvSpPr>
            <p:nvPr/>
          </p:nvSpPr>
          <p:spPr bwMode="auto">
            <a:xfrm>
              <a:off x="1202" y="1031"/>
              <a:ext cx="79" cy="1944"/>
            </a:xfrm>
            <a:custGeom>
              <a:avLst/>
              <a:gdLst>
                <a:gd name="T0" fmla="*/ 79 w 79"/>
                <a:gd name="T1" fmla="*/ 0 h 1944"/>
                <a:gd name="T2" fmla="*/ 0 w 79"/>
                <a:gd name="T3" fmla="*/ 0 h 1944"/>
                <a:gd name="T4" fmla="*/ 0 w 79"/>
                <a:gd name="T5" fmla="*/ 1944 h 19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9" h="1944">
                  <a:moveTo>
                    <a:pt x="79" y="0"/>
                  </a:moveTo>
                  <a:lnTo>
                    <a:pt x="0" y="0"/>
                  </a:lnTo>
                  <a:lnTo>
                    <a:pt x="0" y="1944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99" name="Line 114"/>
            <p:cNvSpPr>
              <a:spLocks noChangeShapeType="1"/>
            </p:cNvSpPr>
            <p:nvPr/>
          </p:nvSpPr>
          <p:spPr bwMode="auto">
            <a:xfrm flipH="1">
              <a:off x="1202" y="2975"/>
              <a:ext cx="79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00" name="Line 115"/>
            <p:cNvSpPr>
              <a:spLocks noChangeShapeType="1"/>
            </p:cNvSpPr>
            <p:nvPr/>
          </p:nvSpPr>
          <p:spPr bwMode="auto">
            <a:xfrm>
              <a:off x="1125" y="1322"/>
              <a:ext cx="1" cy="233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01" name="Line 116"/>
            <p:cNvSpPr>
              <a:spLocks noChangeShapeType="1"/>
            </p:cNvSpPr>
            <p:nvPr/>
          </p:nvSpPr>
          <p:spPr bwMode="auto">
            <a:xfrm flipH="1">
              <a:off x="502" y="1594"/>
              <a:ext cx="62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02" name="Freeform 117"/>
            <p:cNvSpPr>
              <a:spLocks/>
            </p:cNvSpPr>
            <p:nvPr/>
          </p:nvSpPr>
          <p:spPr bwMode="auto">
            <a:xfrm>
              <a:off x="1107" y="1578"/>
              <a:ext cx="35" cy="34"/>
            </a:xfrm>
            <a:custGeom>
              <a:avLst/>
              <a:gdLst>
                <a:gd name="T0" fmla="*/ 0 w 46"/>
                <a:gd name="T1" fmla="*/ 8 h 45"/>
                <a:gd name="T2" fmla="*/ 8 w 46"/>
                <a:gd name="T3" fmla="*/ 15 h 45"/>
                <a:gd name="T4" fmla="*/ 16 w 46"/>
                <a:gd name="T5" fmla="*/ 8 h 45"/>
                <a:gd name="T6" fmla="*/ 16 w 46"/>
                <a:gd name="T7" fmla="*/ 8 h 45"/>
                <a:gd name="T8" fmla="*/ 8 w 46"/>
                <a:gd name="T9" fmla="*/ 0 h 45"/>
                <a:gd name="T10" fmla="*/ 0 w 46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0" y="22"/>
                  </a:move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6" y="35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10"/>
                    <a:pt x="35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03" name="Line 118"/>
            <p:cNvSpPr>
              <a:spLocks noChangeShapeType="1"/>
            </p:cNvSpPr>
            <p:nvPr/>
          </p:nvSpPr>
          <p:spPr bwMode="auto">
            <a:xfrm>
              <a:off x="969" y="1420"/>
              <a:ext cx="78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04" name="Freeform 119"/>
            <p:cNvSpPr>
              <a:spLocks/>
            </p:cNvSpPr>
            <p:nvPr/>
          </p:nvSpPr>
          <p:spPr bwMode="auto">
            <a:xfrm>
              <a:off x="1030" y="1402"/>
              <a:ext cx="34" cy="35"/>
            </a:xfrm>
            <a:custGeom>
              <a:avLst/>
              <a:gdLst>
                <a:gd name="T0" fmla="*/ 0 w 45"/>
                <a:gd name="T1" fmla="*/ 8 h 46"/>
                <a:gd name="T2" fmla="*/ 8 w 45"/>
                <a:gd name="T3" fmla="*/ 16 h 46"/>
                <a:gd name="T4" fmla="*/ 15 w 45"/>
                <a:gd name="T5" fmla="*/ 8 h 46"/>
                <a:gd name="T6" fmla="*/ 15 w 45"/>
                <a:gd name="T7" fmla="*/ 8 h 46"/>
                <a:gd name="T8" fmla="*/ 8 w 45"/>
                <a:gd name="T9" fmla="*/ 0 h 46"/>
                <a:gd name="T10" fmla="*/ 0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0" y="23"/>
                  </a:moveTo>
                  <a:cubicBezTo>
                    <a:pt x="0" y="36"/>
                    <a:pt x="10" y="46"/>
                    <a:pt x="23" y="46"/>
                  </a:cubicBezTo>
                  <a:cubicBezTo>
                    <a:pt x="35" y="46"/>
                    <a:pt x="45" y="36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05" name="Freeform 120"/>
            <p:cNvSpPr>
              <a:spLocks/>
            </p:cNvSpPr>
            <p:nvPr/>
          </p:nvSpPr>
          <p:spPr bwMode="auto">
            <a:xfrm>
              <a:off x="587" y="1420"/>
              <a:ext cx="156" cy="174"/>
            </a:xfrm>
            <a:custGeom>
              <a:avLst/>
              <a:gdLst>
                <a:gd name="T0" fmla="*/ 156 w 156"/>
                <a:gd name="T1" fmla="*/ 0 h 174"/>
                <a:gd name="T2" fmla="*/ 0 w 156"/>
                <a:gd name="T3" fmla="*/ 0 h 174"/>
                <a:gd name="T4" fmla="*/ 0 w 156"/>
                <a:gd name="T5" fmla="*/ 174 h 1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" h="174">
                  <a:moveTo>
                    <a:pt x="156" y="0"/>
                  </a:moveTo>
                  <a:lnTo>
                    <a:pt x="0" y="0"/>
                  </a:lnTo>
                  <a:lnTo>
                    <a:pt x="0" y="174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06" name="Freeform 121"/>
            <p:cNvSpPr>
              <a:spLocks/>
            </p:cNvSpPr>
            <p:nvPr/>
          </p:nvSpPr>
          <p:spPr bwMode="auto">
            <a:xfrm>
              <a:off x="571" y="1578"/>
              <a:ext cx="34" cy="34"/>
            </a:xfrm>
            <a:custGeom>
              <a:avLst/>
              <a:gdLst>
                <a:gd name="T0" fmla="*/ 8 w 45"/>
                <a:gd name="T1" fmla="*/ 0 h 45"/>
                <a:gd name="T2" fmla="*/ 0 w 45"/>
                <a:gd name="T3" fmla="*/ 8 h 45"/>
                <a:gd name="T4" fmla="*/ 8 w 45"/>
                <a:gd name="T5" fmla="*/ 15 h 45"/>
                <a:gd name="T6" fmla="*/ 8 w 45"/>
                <a:gd name="T7" fmla="*/ 15 h 45"/>
                <a:gd name="T8" fmla="*/ 15 w 45"/>
                <a:gd name="T9" fmla="*/ 8 h 45"/>
                <a:gd name="T10" fmla="*/ 8 w 45"/>
                <a:gd name="T11" fmla="*/ 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35" y="45"/>
                    <a:pt x="45" y="35"/>
                    <a:pt x="45" y="22"/>
                  </a:cubicBezTo>
                  <a:cubicBezTo>
                    <a:pt x="45" y="10"/>
                    <a:pt x="35" y="0"/>
                    <a:pt x="22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07" name="Freeform 122"/>
            <p:cNvSpPr>
              <a:spLocks noEditPoints="1"/>
            </p:cNvSpPr>
            <p:nvPr/>
          </p:nvSpPr>
          <p:spPr bwMode="auto">
            <a:xfrm>
              <a:off x="743" y="1750"/>
              <a:ext cx="224" cy="195"/>
            </a:xfrm>
            <a:custGeom>
              <a:avLst/>
              <a:gdLst>
                <a:gd name="T0" fmla="*/ 85 w 295"/>
                <a:gd name="T1" fmla="*/ 43 h 256"/>
                <a:gd name="T2" fmla="*/ 92 w 295"/>
                <a:gd name="T3" fmla="*/ 50 h 256"/>
                <a:gd name="T4" fmla="*/ 98 w 295"/>
                <a:gd name="T5" fmla="*/ 43 h 256"/>
                <a:gd name="T6" fmla="*/ 98 w 295"/>
                <a:gd name="T7" fmla="*/ 43 h 256"/>
                <a:gd name="T8" fmla="*/ 92 w 295"/>
                <a:gd name="T9" fmla="*/ 37 h 256"/>
                <a:gd name="T10" fmla="*/ 85 w 295"/>
                <a:gd name="T11" fmla="*/ 43 h 256"/>
                <a:gd name="T12" fmla="*/ 0 w 295"/>
                <a:gd name="T13" fmla="*/ 0 h 256"/>
                <a:gd name="T14" fmla="*/ 85 w 295"/>
                <a:gd name="T15" fmla="*/ 43 h 256"/>
                <a:gd name="T16" fmla="*/ 0 w 295"/>
                <a:gd name="T17" fmla="*/ 86 h 256"/>
                <a:gd name="T18" fmla="*/ 0 w 295"/>
                <a:gd name="T19" fmla="*/ 0 h 2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5" h="256">
                  <a:moveTo>
                    <a:pt x="256" y="128"/>
                  </a:moveTo>
                  <a:cubicBezTo>
                    <a:pt x="256" y="139"/>
                    <a:pt x="265" y="147"/>
                    <a:pt x="275" y="147"/>
                  </a:cubicBezTo>
                  <a:cubicBezTo>
                    <a:pt x="286" y="147"/>
                    <a:pt x="295" y="139"/>
                    <a:pt x="295" y="128"/>
                  </a:cubicBezTo>
                  <a:cubicBezTo>
                    <a:pt x="295" y="128"/>
                    <a:pt x="295" y="128"/>
                    <a:pt x="295" y="128"/>
                  </a:cubicBezTo>
                  <a:cubicBezTo>
                    <a:pt x="295" y="118"/>
                    <a:pt x="286" y="109"/>
                    <a:pt x="275" y="109"/>
                  </a:cubicBezTo>
                  <a:cubicBezTo>
                    <a:pt x="265" y="109"/>
                    <a:pt x="256" y="118"/>
                    <a:pt x="256" y="128"/>
                  </a:cubicBezTo>
                  <a:close/>
                  <a:moveTo>
                    <a:pt x="0" y="0"/>
                  </a:moveTo>
                  <a:lnTo>
                    <a:pt x="256" y="12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08" name="Freeform 123"/>
            <p:cNvSpPr>
              <a:spLocks noEditPoints="1"/>
            </p:cNvSpPr>
            <p:nvPr/>
          </p:nvSpPr>
          <p:spPr bwMode="auto">
            <a:xfrm>
              <a:off x="743" y="1750"/>
              <a:ext cx="224" cy="195"/>
            </a:xfrm>
            <a:custGeom>
              <a:avLst/>
              <a:gdLst>
                <a:gd name="T0" fmla="*/ 85 w 295"/>
                <a:gd name="T1" fmla="*/ 43 h 256"/>
                <a:gd name="T2" fmla="*/ 92 w 295"/>
                <a:gd name="T3" fmla="*/ 50 h 256"/>
                <a:gd name="T4" fmla="*/ 98 w 295"/>
                <a:gd name="T5" fmla="*/ 43 h 256"/>
                <a:gd name="T6" fmla="*/ 98 w 295"/>
                <a:gd name="T7" fmla="*/ 43 h 256"/>
                <a:gd name="T8" fmla="*/ 92 w 295"/>
                <a:gd name="T9" fmla="*/ 37 h 256"/>
                <a:gd name="T10" fmla="*/ 85 w 295"/>
                <a:gd name="T11" fmla="*/ 43 h 256"/>
                <a:gd name="T12" fmla="*/ 0 w 295"/>
                <a:gd name="T13" fmla="*/ 0 h 256"/>
                <a:gd name="T14" fmla="*/ 85 w 295"/>
                <a:gd name="T15" fmla="*/ 43 h 256"/>
                <a:gd name="T16" fmla="*/ 0 w 295"/>
                <a:gd name="T17" fmla="*/ 86 h 256"/>
                <a:gd name="T18" fmla="*/ 0 w 295"/>
                <a:gd name="T19" fmla="*/ 0 h 2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5" h="256">
                  <a:moveTo>
                    <a:pt x="256" y="128"/>
                  </a:moveTo>
                  <a:cubicBezTo>
                    <a:pt x="256" y="139"/>
                    <a:pt x="265" y="147"/>
                    <a:pt x="275" y="147"/>
                  </a:cubicBezTo>
                  <a:cubicBezTo>
                    <a:pt x="286" y="147"/>
                    <a:pt x="295" y="139"/>
                    <a:pt x="295" y="128"/>
                  </a:cubicBezTo>
                  <a:cubicBezTo>
                    <a:pt x="295" y="128"/>
                    <a:pt x="295" y="128"/>
                    <a:pt x="295" y="128"/>
                  </a:cubicBezTo>
                  <a:cubicBezTo>
                    <a:pt x="295" y="118"/>
                    <a:pt x="286" y="109"/>
                    <a:pt x="275" y="109"/>
                  </a:cubicBezTo>
                  <a:cubicBezTo>
                    <a:pt x="265" y="109"/>
                    <a:pt x="256" y="118"/>
                    <a:pt x="256" y="128"/>
                  </a:cubicBezTo>
                  <a:close/>
                  <a:moveTo>
                    <a:pt x="0" y="0"/>
                  </a:moveTo>
                  <a:lnTo>
                    <a:pt x="256" y="12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09" name="Line 124"/>
            <p:cNvSpPr>
              <a:spLocks noChangeShapeType="1"/>
            </p:cNvSpPr>
            <p:nvPr/>
          </p:nvSpPr>
          <p:spPr bwMode="auto">
            <a:xfrm flipH="1">
              <a:off x="502" y="2023"/>
              <a:ext cx="779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10" name="Freeform 125"/>
            <p:cNvSpPr>
              <a:spLocks/>
            </p:cNvSpPr>
            <p:nvPr/>
          </p:nvSpPr>
          <p:spPr bwMode="auto">
            <a:xfrm>
              <a:off x="1263" y="2005"/>
              <a:ext cx="34" cy="35"/>
            </a:xfrm>
            <a:custGeom>
              <a:avLst/>
              <a:gdLst>
                <a:gd name="T0" fmla="*/ 0 w 45"/>
                <a:gd name="T1" fmla="*/ 9 h 45"/>
                <a:gd name="T2" fmla="*/ 8 w 45"/>
                <a:gd name="T3" fmla="*/ 16 h 45"/>
                <a:gd name="T4" fmla="*/ 15 w 45"/>
                <a:gd name="T5" fmla="*/ 9 h 45"/>
                <a:gd name="T6" fmla="*/ 15 w 45"/>
                <a:gd name="T7" fmla="*/ 9 h 45"/>
                <a:gd name="T8" fmla="*/ 8 w 45"/>
                <a:gd name="T9" fmla="*/ 0 h 45"/>
                <a:gd name="T10" fmla="*/ 0 w 45"/>
                <a:gd name="T11" fmla="*/ 9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11" name="Line 126"/>
            <p:cNvSpPr>
              <a:spLocks noChangeShapeType="1"/>
            </p:cNvSpPr>
            <p:nvPr/>
          </p:nvSpPr>
          <p:spPr bwMode="auto">
            <a:xfrm>
              <a:off x="969" y="1847"/>
              <a:ext cx="233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12" name="Freeform 127"/>
            <p:cNvSpPr>
              <a:spLocks/>
            </p:cNvSpPr>
            <p:nvPr/>
          </p:nvSpPr>
          <p:spPr bwMode="auto">
            <a:xfrm>
              <a:off x="1186" y="1830"/>
              <a:ext cx="34" cy="35"/>
            </a:xfrm>
            <a:custGeom>
              <a:avLst/>
              <a:gdLst>
                <a:gd name="T0" fmla="*/ 0 w 45"/>
                <a:gd name="T1" fmla="*/ 8 h 46"/>
                <a:gd name="T2" fmla="*/ 8 w 45"/>
                <a:gd name="T3" fmla="*/ 16 h 46"/>
                <a:gd name="T4" fmla="*/ 15 w 45"/>
                <a:gd name="T5" fmla="*/ 8 h 46"/>
                <a:gd name="T6" fmla="*/ 15 w 45"/>
                <a:gd name="T7" fmla="*/ 8 h 46"/>
                <a:gd name="T8" fmla="*/ 8 w 45"/>
                <a:gd name="T9" fmla="*/ 0 h 46"/>
                <a:gd name="T10" fmla="*/ 0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0" y="23"/>
                  </a:moveTo>
                  <a:cubicBezTo>
                    <a:pt x="0" y="36"/>
                    <a:pt x="10" y="46"/>
                    <a:pt x="22" y="46"/>
                  </a:cubicBezTo>
                  <a:cubicBezTo>
                    <a:pt x="35" y="46"/>
                    <a:pt x="45" y="36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11"/>
                    <a:pt x="35" y="0"/>
                    <a:pt x="22" y="0"/>
                  </a:cubicBezTo>
                  <a:cubicBezTo>
                    <a:pt x="10" y="0"/>
                    <a:pt x="0" y="11"/>
                    <a:pt x="0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13" name="Freeform 128"/>
            <p:cNvSpPr>
              <a:spLocks/>
            </p:cNvSpPr>
            <p:nvPr/>
          </p:nvSpPr>
          <p:spPr bwMode="auto">
            <a:xfrm>
              <a:off x="587" y="1847"/>
              <a:ext cx="156" cy="176"/>
            </a:xfrm>
            <a:custGeom>
              <a:avLst/>
              <a:gdLst>
                <a:gd name="T0" fmla="*/ 156 w 156"/>
                <a:gd name="T1" fmla="*/ 0 h 176"/>
                <a:gd name="T2" fmla="*/ 0 w 156"/>
                <a:gd name="T3" fmla="*/ 0 h 176"/>
                <a:gd name="T4" fmla="*/ 0 w 156"/>
                <a:gd name="T5" fmla="*/ 1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" h="176">
                  <a:moveTo>
                    <a:pt x="15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14" name="Freeform 129"/>
            <p:cNvSpPr>
              <a:spLocks/>
            </p:cNvSpPr>
            <p:nvPr/>
          </p:nvSpPr>
          <p:spPr bwMode="auto">
            <a:xfrm>
              <a:off x="571" y="2005"/>
              <a:ext cx="34" cy="35"/>
            </a:xfrm>
            <a:custGeom>
              <a:avLst/>
              <a:gdLst>
                <a:gd name="T0" fmla="*/ 8 w 45"/>
                <a:gd name="T1" fmla="*/ 0 h 45"/>
                <a:gd name="T2" fmla="*/ 0 w 45"/>
                <a:gd name="T3" fmla="*/ 9 h 45"/>
                <a:gd name="T4" fmla="*/ 8 w 45"/>
                <a:gd name="T5" fmla="*/ 16 h 45"/>
                <a:gd name="T6" fmla="*/ 8 w 45"/>
                <a:gd name="T7" fmla="*/ 16 h 45"/>
                <a:gd name="T8" fmla="*/ 15 w 45"/>
                <a:gd name="T9" fmla="*/ 9 h 45"/>
                <a:gd name="T10" fmla="*/ 8 w 45"/>
                <a:gd name="T11" fmla="*/ 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15" name="Freeform 130"/>
            <p:cNvSpPr>
              <a:spLocks noEditPoints="1"/>
            </p:cNvSpPr>
            <p:nvPr/>
          </p:nvSpPr>
          <p:spPr bwMode="auto">
            <a:xfrm>
              <a:off x="743" y="2178"/>
              <a:ext cx="224" cy="194"/>
            </a:xfrm>
            <a:custGeom>
              <a:avLst/>
              <a:gdLst>
                <a:gd name="T0" fmla="*/ 85 w 295"/>
                <a:gd name="T1" fmla="*/ 42 h 256"/>
                <a:gd name="T2" fmla="*/ 92 w 295"/>
                <a:gd name="T3" fmla="*/ 49 h 256"/>
                <a:gd name="T4" fmla="*/ 98 w 295"/>
                <a:gd name="T5" fmla="*/ 42 h 256"/>
                <a:gd name="T6" fmla="*/ 98 w 295"/>
                <a:gd name="T7" fmla="*/ 42 h 256"/>
                <a:gd name="T8" fmla="*/ 92 w 295"/>
                <a:gd name="T9" fmla="*/ 36 h 256"/>
                <a:gd name="T10" fmla="*/ 85 w 295"/>
                <a:gd name="T11" fmla="*/ 42 h 256"/>
                <a:gd name="T12" fmla="*/ 0 w 295"/>
                <a:gd name="T13" fmla="*/ 0 h 256"/>
                <a:gd name="T14" fmla="*/ 85 w 295"/>
                <a:gd name="T15" fmla="*/ 42 h 256"/>
                <a:gd name="T16" fmla="*/ 0 w 295"/>
                <a:gd name="T17" fmla="*/ 84 h 256"/>
                <a:gd name="T18" fmla="*/ 0 w 295"/>
                <a:gd name="T19" fmla="*/ 0 h 2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5" h="256">
                  <a:moveTo>
                    <a:pt x="256" y="128"/>
                  </a:moveTo>
                  <a:cubicBezTo>
                    <a:pt x="256" y="139"/>
                    <a:pt x="265" y="148"/>
                    <a:pt x="275" y="148"/>
                  </a:cubicBezTo>
                  <a:cubicBezTo>
                    <a:pt x="286" y="148"/>
                    <a:pt x="295" y="139"/>
                    <a:pt x="295" y="128"/>
                  </a:cubicBezTo>
                  <a:cubicBezTo>
                    <a:pt x="295" y="128"/>
                    <a:pt x="295" y="128"/>
                    <a:pt x="295" y="128"/>
                  </a:cubicBezTo>
                  <a:cubicBezTo>
                    <a:pt x="295" y="118"/>
                    <a:pt x="286" y="109"/>
                    <a:pt x="275" y="109"/>
                  </a:cubicBezTo>
                  <a:cubicBezTo>
                    <a:pt x="265" y="109"/>
                    <a:pt x="256" y="118"/>
                    <a:pt x="256" y="128"/>
                  </a:cubicBezTo>
                  <a:close/>
                  <a:moveTo>
                    <a:pt x="0" y="0"/>
                  </a:moveTo>
                  <a:lnTo>
                    <a:pt x="256" y="12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16" name="Freeform 131"/>
            <p:cNvSpPr>
              <a:spLocks noEditPoints="1"/>
            </p:cNvSpPr>
            <p:nvPr/>
          </p:nvSpPr>
          <p:spPr bwMode="auto">
            <a:xfrm>
              <a:off x="743" y="2178"/>
              <a:ext cx="224" cy="194"/>
            </a:xfrm>
            <a:custGeom>
              <a:avLst/>
              <a:gdLst>
                <a:gd name="T0" fmla="*/ 85 w 295"/>
                <a:gd name="T1" fmla="*/ 42 h 256"/>
                <a:gd name="T2" fmla="*/ 92 w 295"/>
                <a:gd name="T3" fmla="*/ 49 h 256"/>
                <a:gd name="T4" fmla="*/ 98 w 295"/>
                <a:gd name="T5" fmla="*/ 42 h 256"/>
                <a:gd name="T6" fmla="*/ 98 w 295"/>
                <a:gd name="T7" fmla="*/ 42 h 256"/>
                <a:gd name="T8" fmla="*/ 92 w 295"/>
                <a:gd name="T9" fmla="*/ 36 h 256"/>
                <a:gd name="T10" fmla="*/ 85 w 295"/>
                <a:gd name="T11" fmla="*/ 42 h 256"/>
                <a:gd name="T12" fmla="*/ 0 w 295"/>
                <a:gd name="T13" fmla="*/ 0 h 256"/>
                <a:gd name="T14" fmla="*/ 85 w 295"/>
                <a:gd name="T15" fmla="*/ 42 h 256"/>
                <a:gd name="T16" fmla="*/ 0 w 295"/>
                <a:gd name="T17" fmla="*/ 84 h 256"/>
                <a:gd name="T18" fmla="*/ 0 w 295"/>
                <a:gd name="T19" fmla="*/ 0 h 2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5" h="256">
                  <a:moveTo>
                    <a:pt x="256" y="128"/>
                  </a:moveTo>
                  <a:cubicBezTo>
                    <a:pt x="256" y="139"/>
                    <a:pt x="265" y="148"/>
                    <a:pt x="275" y="148"/>
                  </a:cubicBezTo>
                  <a:cubicBezTo>
                    <a:pt x="286" y="148"/>
                    <a:pt x="295" y="139"/>
                    <a:pt x="295" y="128"/>
                  </a:cubicBezTo>
                  <a:cubicBezTo>
                    <a:pt x="295" y="128"/>
                    <a:pt x="295" y="128"/>
                    <a:pt x="295" y="128"/>
                  </a:cubicBezTo>
                  <a:cubicBezTo>
                    <a:pt x="295" y="118"/>
                    <a:pt x="286" y="109"/>
                    <a:pt x="275" y="109"/>
                  </a:cubicBezTo>
                  <a:cubicBezTo>
                    <a:pt x="265" y="109"/>
                    <a:pt x="256" y="118"/>
                    <a:pt x="256" y="128"/>
                  </a:cubicBezTo>
                  <a:close/>
                  <a:moveTo>
                    <a:pt x="0" y="0"/>
                  </a:moveTo>
                  <a:lnTo>
                    <a:pt x="256" y="12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17" name="Line 132"/>
            <p:cNvSpPr>
              <a:spLocks noChangeShapeType="1"/>
            </p:cNvSpPr>
            <p:nvPr/>
          </p:nvSpPr>
          <p:spPr bwMode="auto">
            <a:xfrm flipH="1">
              <a:off x="502" y="2451"/>
              <a:ext cx="856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18" name="Line 133"/>
            <p:cNvSpPr>
              <a:spLocks noChangeShapeType="1"/>
            </p:cNvSpPr>
            <p:nvPr/>
          </p:nvSpPr>
          <p:spPr bwMode="auto">
            <a:xfrm>
              <a:off x="969" y="2275"/>
              <a:ext cx="389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19" name="Freeform 134"/>
            <p:cNvSpPr>
              <a:spLocks/>
            </p:cNvSpPr>
            <p:nvPr/>
          </p:nvSpPr>
          <p:spPr bwMode="auto">
            <a:xfrm>
              <a:off x="1341" y="2258"/>
              <a:ext cx="35" cy="35"/>
            </a:xfrm>
            <a:custGeom>
              <a:avLst/>
              <a:gdLst>
                <a:gd name="T0" fmla="*/ 0 w 46"/>
                <a:gd name="T1" fmla="*/ 8 h 45"/>
                <a:gd name="T2" fmla="*/ 8 w 46"/>
                <a:gd name="T3" fmla="*/ 16 h 45"/>
                <a:gd name="T4" fmla="*/ 16 w 46"/>
                <a:gd name="T5" fmla="*/ 8 h 45"/>
                <a:gd name="T6" fmla="*/ 16 w 46"/>
                <a:gd name="T7" fmla="*/ 8 h 45"/>
                <a:gd name="T8" fmla="*/ 8 w 46"/>
                <a:gd name="T9" fmla="*/ 0 h 45"/>
                <a:gd name="T10" fmla="*/ 0 w 46"/>
                <a:gd name="T11" fmla="*/ 8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5">
                  <a:moveTo>
                    <a:pt x="0" y="22"/>
                  </a:moveTo>
                  <a:cubicBezTo>
                    <a:pt x="0" y="35"/>
                    <a:pt x="11" y="45"/>
                    <a:pt x="23" y="45"/>
                  </a:cubicBezTo>
                  <a:cubicBezTo>
                    <a:pt x="36" y="45"/>
                    <a:pt x="46" y="35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20" name="Freeform 135"/>
            <p:cNvSpPr>
              <a:spLocks/>
            </p:cNvSpPr>
            <p:nvPr/>
          </p:nvSpPr>
          <p:spPr bwMode="auto">
            <a:xfrm>
              <a:off x="587" y="2275"/>
              <a:ext cx="156" cy="176"/>
            </a:xfrm>
            <a:custGeom>
              <a:avLst/>
              <a:gdLst>
                <a:gd name="T0" fmla="*/ 156 w 156"/>
                <a:gd name="T1" fmla="*/ 0 h 176"/>
                <a:gd name="T2" fmla="*/ 0 w 156"/>
                <a:gd name="T3" fmla="*/ 0 h 176"/>
                <a:gd name="T4" fmla="*/ 0 w 156"/>
                <a:gd name="T5" fmla="*/ 1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" h="176">
                  <a:moveTo>
                    <a:pt x="15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21" name="Freeform 136"/>
            <p:cNvSpPr>
              <a:spLocks/>
            </p:cNvSpPr>
            <p:nvPr/>
          </p:nvSpPr>
          <p:spPr bwMode="auto">
            <a:xfrm>
              <a:off x="571" y="2433"/>
              <a:ext cx="34" cy="35"/>
            </a:xfrm>
            <a:custGeom>
              <a:avLst/>
              <a:gdLst>
                <a:gd name="T0" fmla="*/ 8 w 45"/>
                <a:gd name="T1" fmla="*/ 0 h 46"/>
                <a:gd name="T2" fmla="*/ 0 w 45"/>
                <a:gd name="T3" fmla="*/ 8 h 46"/>
                <a:gd name="T4" fmla="*/ 8 w 45"/>
                <a:gd name="T5" fmla="*/ 16 h 46"/>
                <a:gd name="T6" fmla="*/ 8 w 45"/>
                <a:gd name="T7" fmla="*/ 16 h 46"/>
                <a:gd name="T8" fmla="*/ 15 w 45"/>
                <a:gd name="T9" fmla="*/ 8 h 46"/>
                <a:gd name="T10" fmla="*/ 8 w 45"/>
                <a:gd name="T11" fmla="*/ 0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5" y="46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22" name="Line 137"/>
            <p:cNvSpPr>
              <a:spLocks noChangeShapeType="1"/>
            </p:cNvSpPr>
            <p:nvPr/>
          </p:nvSpPr>
          <p:spPr bwMode="auto">
            <a:xfrm flipH="1">
              <a:off x="502" y="2839"/>
              <a:ext cx="935" cy="1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23" name="Freeform 138"/>
            <p:cNvSpPr>
              <a:spLocks/>
            </p:cNvSpPr>
            <p:nvPr/>
          </p:nvSpPr>
          <p:spPr bwMode="auto">
            <a:xfrm>
              <a:off x="1419" y="2822"/>
              <a:ext cx="34" cy="35"/>
            </a:xfrm>
            <a:custGeom>
              <a:avLst/>
              <a:gdLst>
                <a:gd name="T0" fmla="*/ 0 w 45"/>
                <a:gd name="T1" fmla="*/ 8 h 46"/>
                <a:gd name="T2" fmla="*/ 8 w 45"/>
                <a:gd name="T3" fmla="*/ 16 h 46"/>
                <a:gd name="T4" fmla="*/ 15 w 45"/>
                <a:gd name="T5" fmla="*/ 8 h 46"/>
                <a:gd name="T6" fmla="*/ 15 w 45"/>
                <a:gd name="T7" fmla="*/ 8 h 46"/>
                <a:gd name="T8" fmla="*/ 8 w 45"/>
                <a:gd name="T9" fmla="*/ 0 h 46"/>
                <a:gd name="T10" fmla="*/ 0 w 45"/>
                <a:gd name="T11" fmla="*/ 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6">
                  <a:moveTo>
                    <a:pt x="0" y="23"/>
                  </a:moveTo>
                  <a:cubicBezTo>
                    <a:pt x="0" y="35"/>
                    <a:pt x="10" y="46"/>
                    <a:pt x="23" y="46"/>
                  </a:cubicBezTo>
                  <a:cubicBezTo>
                    <a:pt x="35" y="46"/>
                    <a:pt x="45" y="35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724" name="Rectangle 139"/>
            <p:cNvSpPr>
              <a:spLocks noChangeArrowheads="1"/>
            </p:cNvSpPr>
            <p:nvPr/>
          </p:nvSpPr>
          <p:spPr bwMode="auto">
            <a:xfrm>
              <a:off x="188" y="2362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In[2]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7725" name="Rectangle 140"/>
            <p:cNvSpPr>
              <a:spLocks noChangeArrowheads="1"/>
            </p:cNvSpPr>
            <p:nvPr/>
          </p:nvSpPr>
          <p:spPr bwMode="auto">
            <a:xfrm>
              <a:off x="188" y="1937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In[1]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7726" name="Rectangle 141"/>
            <p:cNvSpPr>
              <a:spLocks noChangeArrowheads="1"/>
            </p:cNvSpPr>
            <p:nvPr/>
          </p:nvSpPr>
          <p:spPr bwMode="auto">
            <a:xfrm>
              <a:off x="188" y="1511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In[0]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7727" name="Rectangle 142"/>
            <p:cNvSpPr>
              <a:spLocks noChangeArrowheads="1"/>
            </p:cNvSpPr>
            <p:nvPr/>
          </p:nvSpPr>
          <p:spPr bwMode="auto">
            <a:xfrm>
              <a:off x="285" y="2751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E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7728" name="Rectangle 143"/>
            <p:cNvSpPr>
              <a:spLocks noChangeArrowheads="1"/>
            </p:cNvSpPr>
            <p:nvPr/>
          </p:nvSpPr>
          <p:spPr bwMode="auto">
            <a:xfrm>
              <a:off x="2098" y="1038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Out[0]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7729" name="Rectangle 144"/>
            <p:cNvSpPr>
              <a:spLocks noChangeArrowheads="1"/>
            </p:cNvSpPr>
            <p:nvPr/>
          </p:nvSpPr>
          <p:spPr bwMode="auto">
            <a:xfrm>
              <a:off x="2098" y="1427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Out[1]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7730" name="Rectangle 145"/>
            <p:cNvSpPr>
              <a:spLocks noChangeArrowheads="1"/>
            </p:cNvSpPr>
            <p:nvPr/>
          </p:nvSpPr>
          <p:spPr bwMode="auto">
            <a:xfrm>
              <a:off x="2098" y="1816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Out[2]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7731" name="Rectangle 146"/>
            <p:cNvSpPr>
              <a:spLocks noChangeArrowheads="1"/>
            </p:cNvSpPr>
            <p:nvPr/>
          </p:nvSpPr>
          <p:spPr bwMode="auto">
            <a:xfrm>
              <a:off x="2098" y="2205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Out[3]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7732" name="Rectangle 147"/>
            <p:cNvSpPr>
              <a:spLocks noChangeArrowheads="1"/>
            </p:cNvSpPr>
            <p:nvPr/>
          </p:nvSpPr>
          <p:spPr bwMode="auto">
            <a:xfrm>
              <a:off x="2110" y="2594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Out[4]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7733" name="Rectangle 148"/>
            <p:cNvSpPr>
              <a:spLocks noChangeArrowheads="1"/>
            </p:cNvSpPr>
            <p:nvPr/>
          </p:nvSpPr>
          <p:spPr bwMode="auto">
            <a:xfrm>
              <a:off x="2098" y="2983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Out[5]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7734" name="Rectangle 149"/>
            <p:cNvSpPr>
              <a:spLocks noChangeArrowheads="1"/>
            </p:cNvSpPr>
            <p:nvPr/>
          </p:nvSpPr>
          <p:spPr bwMode="auto">
            <a:xfrm>
              <a:off x="2098" y="3372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Out[6]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7735" name="Rectangle 150"/>
            <p:cNvSpPr>
              <a:spLocks noChangeArrowheads="1"/>
            </p:cNvSpPr>
            <p:nvPr/>
          </p:nvSpPr>
          <p:spPr bwMode="auto">
            <a:xfrm>
              <a:off x="2098" y="3761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新細明體" panose="02020500000000000000" pitchFamily="18" charset="-120"/>
                </a:rPr>
                <a:t>Out[7]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</p:grpSp>
      <p:sp>
        <p:nvSpPr>
          <p:cNvPr id="67589" name="AutoShape 151"/>
          <p:cNvSpPr>
            <a:spLocks noChangeArrowheads="1"/>
          </p:cNvSpPr>
          <p:nvPr/>
        </p:nvSpPr>
        <p:spPr bwMode="auto">
          <a:xfrm rot="17656060" flipV="1">
            <a:off x="6252760" y="4160764"/>
            <a:ext cx="776287" cy="14605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0" name="Text Box 152"/>
          <p:cNvSpPr txBox="1">
            <a:spLocks noChangeArrowheads="1"/>
          </p:cNvSpPr>
          <p:nvPr/>
        </p:nvSpPr>
        <p:spPr bwMode="auto">
          <a:xfrm>
            <a:off x="5433104" y="5254464"/>
            <a:ext cx="2293937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 dirty="0">
                <a:latin typeface="Tahoma" panose="020B0604030504040204" pitchFamily="34" charset="0"/>
                <a:ea typeface="新細明體" panose="02020500000000000000" pitchFamily="18" charset="-120"/>
              </a:rPr>
              <a:t>Synthesized  and</a:t>
            </a:r>
            <a:endParaRPr lang="en-US" altLang="zh-TW" sz="1800" b="1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 dirty="0">
                <a:latin typeface="Tahoma" panose="020B0604030504040204" pitchFamily="34" charset="0"/>
                <a:ea typeface="新細明體" panose="02020500000000000000" pitchFamily="18" charset="-120"/>
              </a:rPr>
              <a:t>optimized by tools</a:t>
            </a:r>
          </a:p>
        </p:txBody>
      </p:sp>
      <p:sp>
        <p:nvSpPr>
          <p:cNvPr id="67591" name="Text Box 153"/>
          <p:cNvSpPr txBox="1">
            <a:spLocks noChangeArrowheads="1"/>
          </p:cNvSpPr>
          <p:nvPr/>
        </p:nvSpPr>
        <p:spPr bwMode="auto">
          <a:xfrm>
            <a:off x="4559205" y="4129088"/>
            <a:ext cx="1487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true      false</a:t>
            </a:r>
          </a:p>
        </p:txBody>
      </p:sp>
    </p:spTree>
    <p:extLst>
      <p:ext uri="{BB962C8B-B14F-4D97-AF65-F5344CB8AC3E}">
        <p14:creationId xmlns:p14="http://schemas.microsoft.com/office/powerpoint/2010/main" val="7671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-1343024" y="-214313"/>
            <a:ext cx="78597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3 to 8 Decoder (4/4)</a:t>
            </a:r>
          </a:p>
        </p:txBody>
      </p:sp>
      <p:sp>
        <p:nvSpPr>
          <p:cNvPr id="6861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413262" y="863600"/>
            <a:ext cx="6035675" cy="3600450"/>
          </a:xfrm>
          <a:noFill/>
        </p:spPr>
        <p:txBody>
          <a:bodyPr/>
          <a:lstStyle/>
          <a:p>
            <a:pPr marL="533400" indent="-533400">
              <a:lnSpc>
                <a:spcPct val="80000"/>
              </a:lnSpc>
              <a:buSzTx/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400" dirty="0"/>
              <a:t>Behavioral description</a:t>
            </a:r>
            <a:endParaRPr lang="en-US" altLang="zh-TW" sz="2000" dirty="0"/>
          </a:p>
          <a:p>
            <a:pPr marL="533400" indent="-533400">
              <a:lnSpc>
                <a:spcPct val="80000"/>
              </a:lnSpc>
              <a:buSzTx/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    module </a:t>
            </a:r>
            <a:r>
              <a:rPr lang="en-US" altLang="zh-TW" sz="2000" dirty="0" err="1"/>
              <a:t>Decoder_Behavioral</a:t>
            </a:r>
            <a:r>
              <a:rPr lang="en-US" altLang="zh-TW" sz="2000" dirty="0"/>
              <a:t>(E, In, Out);</a:t>
            </a:r>
          </a:p>
          <a:p>
            <a:pPr marL="914400" lvl="1" indent="-457200">
              <a:lnSpc>
                <a:spcPct val="80000"/>
              </a:lnSpc>
              <a:buClr>
                <a:schemeClr val="tx1"/>
              </a:buClr>
              <a:buSzTx/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Input	E;</a:t>
            </a:r>
          </a:p>
          <a:p>
            <a:pPr marL="914400" lvl="1" indent="-457200">
              <a:lnSpc>
                <a:spcPct val="80000"/>
              </a:lnSpc>
              <a:buClr>
                <a:schemeClr val="tx1"/>
              </a:buClr>
              <a:buSzTx/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input    [2:0] 	In;</a:t>
            </a:r>
          </a:p>
          <a:p>
            <a:pPr marL="914400" lvl="1" indent="-457200">
              <a:lnSpc>
                <a:spcPct val="80000"/>
              </a:lnSpc>
              <a:buClr>
                <a:schemeClr val="tx1"/>
              </a:buClr>
              <a:buSzTx/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output  [7:0]	Out;</a:t>
            </a:r>
          </a:p>
          <a:p>
            <a:pPr marL="914400" lvl="1" indent="-457200">
              <a:lnSpc>
                <a:spcPct val="80000"/>
              </a:lnSpc>
              <a:buClr>
                <a:schemeClr val="tx1"/>
              </a:buClr>
              <a:buSzTx/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 err="1"/>
              <a:t>reg</a:t>
            </a:r>
            <a:r>
              <a:rPr lang="en-US" altLang="zh-TW" sz="2000" dirty="0"/>
              <a:t>       [7:0]	Out;</a:t>
            </a:r>
          </a:p>
          <a:p>
            <a:pPr marL="914400" lvl="1" indent="-457200">
              <a:lnSpc>
                <a:spcPct val="80000"/>
              </a:lnSpc>
              <a:buClr>
                <a:schemeClr val="tx1"/>
              </a:buClr>
              <a:buSzTx/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always @(E or In)</a:t>
            </a:r>
          </a:p>
          <a:p>
            <a:pPr marL="914400" lvl="1" indent="-457200">
              <a:lnSpc>
                <a:spcPct val="80000"/>
              </a:lnSpc>
              <a:buSzTx/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begin</a:t>
            </a:r>
          </a:p>
          <a:p>
            <a:pPr marL="914400" lvl="1" indent="-457200">
              <a:lnSpc>
                <a:spcPct val="80000"/>
              </a:lnSpc>
              <a:buSzTx/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if(!E)</a:t>
            </a:r>
          </a:p>
          <a:p>
            <a:pPr marL="914400" lvl="1" indent="-457200">
              <a:lnSpc>
                <a:spcPct val="80000"/>
              </a:lnSpc>
              <a:buSzTx/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	Out = 8'h00;</a:t>
            </a:r>
          </a:p>
          <a:p>
            <a:pPr marL="914400" lvl="1" indent="-457200">
              <a:lnSpc>
                <a:spcPct val="80000"/>
              </a:lnSpc>
              <a:buSzTx/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else</a:t>
            </a:r>
          </a:p>
          <a:p>
            <a:pPr marL="914400" lvl="1" indent="-457200">
              <a:lnSpc>
                <a:spcPct val="80000"/>
              </a:lnSpc>
              <a:buSzTx/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      begin</a:t>
            </a:r>
          </a:p>
          <a:p>
            <a:pPr marL="914400" lvl="1" indent="-457200">
              <a:lnSpc>
                <a:spcPct val="80000"/>
              </a:lnSpc>
              <a:buSzTx/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	   case(In) </a:t>
            </a:r>
          </a:p>
          <a:p>
            <a:pPr marL="914400" lvl="1" indent="-457200">
              <a:lnSpc>
                <a:spcPct val="80000"/>
              </a:lnSpc>
              <a:buSzTx/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           3'b000: Out = 8'h01;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           3'b001: Out = 8'h02;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           3'b010: Out = 8'h04;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None/>
              <a:tabLst>
                <a:tab pos="2239963" algn="l"/>
                <a:tab pos="2422525" algn="l"/>
                <a:tab pos="3322638" algn="l"/>
                <a:tab pos="4221163" algn="l"/>
              </a:tabLst>
            </a:pPr>
            <a:r>
              <a:rPr lang="en-US" altLang="zh-TW" sz="2000" dirty="0"/>
              <a:t>           3'b011: Out = 8'h08;            </a:t>
            </a: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5110549" y="793750"/>
            <a:ext cx="4727575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295400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1717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zh-TW" sz="2000" b="1" dirty="0">
                <a:latin typeface="+mn-lt"/>
              </a:rPr>
              <a:t>                 3'b100: Out = 8'h10;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TW" sz="2000" b="1" dirty="0">
                <a:latin typeface="+mn-lt"/>
              </a:rPr>
              <a:t>                 3'b101: Out = 8'h20;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TW" sz="2000" b="1" dirty="0">
                <a:latin typeface="+mn-lt"/>
              </a:rPr>
              <a:t>                 3'b110: Out = 8'h40;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TW" sz="2000" b="1" dirty="0">
                <a:latin typeface="+mn-lt"/>
              </a:rPr>
              <a:t>                 default: Out = 8'h80;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TW" sz="2000" b="1" dirty="0">
                <a:latin typeface="+mn-lt"/>
              </a:rPr>
              <a:t>                </a:t>
            </a:r>
            <a:r>
              <a:rPr lang="en-US" altLang="zh-TW" sz="2000" b="1" dirty="0" err="1">
                <a:latin typeface="+mn-lt"/>
              </a:rPr>
              <a:t>endcase</a:t>
            </a:r>
            <a:endParaRPr lang="en-US" altLang="zh-TW" sz="2000" b="1" dirty="0">
              <a:latin typeface="+mn-lt"/>
            </a:endParaRP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TW" sz="2000" b="1" dirty="0">
                <a:latin typeface="+mn-lt"/>
              </a:rPr>
              <a:t>           end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TW" sz="2000" b="1" dirty="0">
                <a:latin typeface="+mn-lt"/>
              </a:rPr>
              <a:t>end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TW" sz="2000" b="1" dirty="0" err="1">
                <a:latin typeface="+mn-lt"/>
              </a:rPr>
              <a:t>endmodule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68613" name="Text Box 139"/>
          <p:cNvSpPr txBox="1">
            <a:spLocks noChangeArrowheads="1"/>
          </p:cNvSpPr>
          <p:nvPr/>
        </p:nvSpPr>
        <p:spPr bwMode="auto">
          <a:xfrm>
            <a:off x="7610486" y="3136639"/>
            <a:ext cx="32226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0   X  </a:t>
            </a:r>
            <a:r>
              <a:rPr lang="en-US" altLang="zh-TW" sz="2000" dirty="0" err="1">
                <a:latin typeface="Tahoma" panose="020B060403050404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 err="1">
                <a:latin typeface="Tahoma" panose="020B060403050404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   0 0 0 0 0 0 0 0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1   0</a:t>
            </a:r>
            <a:r>
              <a:rPr lang="en-US" altLang="zh-TW" sz="10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 0 </a:t>
            </a:r>
            <a:r>
              <a:rPr lang="en-US" altLang="zh-TW" sz="14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0   0 0 0 0 0 0 0 1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1   0</a:t>
            </a:r>
            <a:r>
              <a:rPr lang="en-US" altLang="zh-TW" sz="10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 0 </a:t>
            </a:r>
            <a:r>
              <a:rPr lang="en-US" altLang="zh-TW" sz="14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1   0 0 0 0 0 0 1 0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1   0</a:t>
            </a:r>
            <a:r>
              <a:rPr lang="en-US" altLang="zh-TW" sz="10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 1 </a:t>
            </a:r>
            <a:r>
              <a:rPr lang="en-US" altLang="zh-TW" sz="14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0   0 0 0 0 0 1 0 0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1   0</a:t>
            </a:r>
            <a:r>
              <a:rPr lang="en-US" altLang="zh-TW" sz="10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 1 </a:t>
            </a:r>
            <a:r>
              <a:rPr lang="en-US" altLang="zh-TW" sz="14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1   0 0 0 0 1 0 0 0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1   1</a:t>
            </a:r>
            <a:r>
              <a:rPr lang="en-US" altLang="zh-TW" sz="10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 0 </a:t>
            </a:r>
            <a:r>
              <a:rPr lang="en-US" altLang="zh-TW" sz="14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0   0 0 0 1 0 0 0 0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1   1</a:t>
            </a:r>
            <a:r>
              <a:rPr lang="en-US" altLang="zh-TW" sz="10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 0 </a:t>
            </a:r>
            <a:r>
              <a:rPr lang="en-US" altLang="zh-TW" sz="14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1   0 0 1 0 0 0 0 0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1   1</a:t>
            </a:r>
            <a:r>
              <a:rPr lang="en-US" altLang="zh-TW" sz="10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 1 </a:t>
            </a:r>
            <a:r>
              <a:rPr lang="en-US" altLang="zh-TW" sz="14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0   0 1 0 0 0 0 0 0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1   1</a:t>
            </a:r>
            <a:r>
              <a:rPr lang="en-US" altLang="zh-TW" sz="10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 1 </a:t>
            </a:r>
            <a:r>
              <a:rPr lang="en-US" altLang="zh-TW" sz="1400" dirty="0">
                <a:latin typeface="Tahoma" panose="020B060403050404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1   1 0 0 0 0 0 0 0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dirty="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8614" name="Line 140"/>
          <p:cNvSpPr>
            <a:spLocks noChangeShapeType="1"/>
          </p:cNvSpPr>
          <p:nvPr/>
        </p:nvSpPr>
        <p:spPr bwMode="auto">
          <a:xfrm>
            <a:off x="7951798" y="2901688"/>
            <a:ext cx="0" cy="299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5" name="Line 142"/>
          <p:cNvSpPr>
            <a:spLocks noChangeShapeType="1"/>
          </p:cNvSpPr>
          <p:nvPr/>
        </p:nvSpPr>
        <p:spPr bwMode="auto">
          <a:xfrm>
            <a:off x="8931285" y="2901688"/>
            <a:ext cx="0" cy="299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6" name="Line 143"/>
          <p:cNvSpPr>
            <a:spLocks noChangeShapeType="1"/>
          </p:cNvSpPr>
          <p:nvPr/>
        </p:nvSpPr>
        <p:spPr bwMode="auto">
          <a:xfrm>
            <a:off x="7443799" y="3160450"/>
            <a:ext cx="3425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7" name="Text Box 144"/>
          <p:cNvSpPr txBox="1">
            <a:spLocks noChangeArrowheads="1"/>
          </p:cNvSpPr>
          <p:nvPr/>
        </p:nvSpPr>
        <p:spPr bwMode="auto">
          <a:xfrm>
            <a:off x="7569211" y="2803264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ahoma" panose="020B0604030504040204" pitchFamily="34" charset="0"/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68618" name="Text Box 145"/>
          <p:cNvSpPr txBox="1">
            <a:spLocks noChangeArrowheads="1"/>
          </p:cNvSpPr>
          <p:nvPr/>
        </p:nvSpPr>
        <p:spPr bwMode="auto">
          <a:xfrm>
            <a:off x="9564698" y="2766751"/>
            <a:ext cx="646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ahoma" panose="020B0604030504040204" pitchFamily="34" charset="0"/>
                <a:ea typeface="新細明體" panose="02020500000000000000" pitchFamily="18" charset="-120"/>
              </a:rPr>
              <a:t>Out</a:t>
            </a:r>
          </a:p>
        </p:txBody>
      </p:sp>
      <p:sp>
        <p:nvSpPr>
          <p:cNvPr id="68619" name="Text Box 146"/>
          <p:cNvSpPr txBox="1">
            <a:spLocks noChangeArrowheads="1"/>
          </p:cNvSpPr>
          <p:nvPr/>
        </p:nvSpPr>
        <p:spPr bwMode="auto">
          <a:xfrm>
            <a:off x="8151823" y="2803264"/>
            <a:ext cx="468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ahoma" panose="020B0604030504040204" pitchFamily="34" charset="0"/>
                <a:ea typeface="新細明體" panose="02020500000000000000" pitchFamily="18" charset="-120"/>
              </a:rPr>
              <a:t>In</a:t>
            </a:r>
          </a:p>
        </p:txBody>
      </p:sp>
      <p:sp>
        <p:nvSpPr>
          <p:cNvPr id="68620" name="AutoShape 148"/>
          <p:cNvSpPr>
            <a:spLocks noChangeArrowheads="1"/>
          </p:cNvSpPr>
          <p:nvPr/>
        </p:nvSpPr>
        <p:spPr bwMode="auto">
          <a:xfrm>
            <a:off x="6543685" y="3798625"/>
            <a:ext cx="827088" cy="566738"/>
          </a:xfrm>
          <a:prstGeom prst="leftArrow">
            <a:avLst>
              <a:gd name="adj1" fmla="val 50000"/>
              <a:gd name="adj2" fmla="val 364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85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-735644" y="72671"/>
            <a:ext cx="81534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Parameterized Design (1/2)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951538" y="1235489"/>
            <a:ext cx="64008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990600" indent="-5334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752600" indent="-381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209800" indent="-381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/>
              <a:t>module test (a , b , c);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/>
              <a:t>parameter width = 8;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/>
              <a:t>input [width - 1 : 0]  a, 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/>
              <a:t>output [width - 1 : 0] c;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/>
              <a:t>    assign c = a &amp; b;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/>
              <a:t>endmodule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174344" y="1283908"/>
            <a:ext cx="64008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990600" indent="-5334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752600" indent="-381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209800" indent="-381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module PARAM(A , B , C);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input [7 : 0] A , 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output [7 : 0] C;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wire f;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 or     o1(</a:t>
            </a:r>
            <a:r>
              <a:rPr lang="en-US" altLang="zh-TW" sz="1800" dirty="0" err="1"/>
              <a:t>f,A,B</a:t>
            </a:r>
            <a:r>
              <a:rPr lang="en-US" altLang="zh-TW" sz="1800" dirty="0"/>
              <a:t>);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 test  #(4)  u1(A , f , C);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zh-TW" sz="1800" dirty="0" err="1"/>
              <a:t>endmodule</a:t>
            </a:r>
            <a:endParaRPr lang="en-US" altLang="zh-TW" sz="1800" dirty="0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284706" y="4865439"/>
            <a:ext cx="64150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Save the file as </a:t>
            </a:r>
            <a:r>
              <a:rPr lang="en-US" altLang="zh-TW" sz="2000" b="1" dirty="0" err="1">
                <a:ea typeface="新細明體" panose="02020500000000000000" pitchFamily="18" charset="-120"/>
              </a:rPr>
              <a:t>PARAM.v</a:t>
            </a:r>
            <a:r>
              <a:rPr lang="en-US" altLang="zh-TW" sz="2000" b="1" dirty="0">
                <a:ea typeface="新細明體" panose="02020500000000000000" pitchFamily="18" charset="-120"/>
              </a:rPr>
              <a:t> and compile (synthesis) it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       the width value become 4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281532" y="4457452"/>
            <a:ext cx="787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Override the value of width when the test module is instantiated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3041143" y="3316053"/>
            <a:ext cx="436562" cy="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2425994" y="5532189"/>
            <a:ext cx="366712" cy="182562"/>
          </a:xfrm>
          <a:prstGeom prst="rightArrow">
            <a:avLst>
              <a:gd name="adj1" fmla="val 50000"/>
              <a:gd name="adj2" fmla="val 502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91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ChangeArrowheads="1"/>
          </p:cNvSpPr>
          <p:nvPr/>
        </p:nvSpPr>
        <p:spPr bwMode="auto">
          <a:xfrm>
            <a:off x="1346109" y="952500"/>
            <a:ext cx="4252913" cy="2163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464551" y="228025"/>
            <a:ext cx="69236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</a:rPr>
              <a:t>Hierarchical Design of 3-8 decoder</a:t>
            </a: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1514383" y="923925"/>
            <a:ext cx="4960938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295400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1717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module decoder_2_4(E , In , Out);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altLang="zh-TW" sz="1800"/>
              <a:t>input E;          input [1:0]  In;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altLang="zh-TW" sz="1800"/>
              <a:t>output [3:0]Out;   wire [3:0]  Out;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altLang="zh-TW" sz="1800"/>
              <a:t>assign Out = E ? 1'b1 &lt;&lt; In : 4'h0;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altLang="zh-TW" sz="1800"/>
              <a:t>endmodule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altLang="zh-TW" sz="1800"/>
              <a:t>module decode_3_8(E , In , Out);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/>
              <a:t>input	E;         input [2:0] In;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/>
              <a:t>output	[7:0] Out;   wire E1 , G1 , G2;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/>
              <a:t>  not u1(E1 , In[2]);  and a1(G1 , E , In[2]);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/>
              <a:t>  and a2(G2 , E , E1);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/>
              <a:t>  decoder_2_4 M(G1 , In[1 : 0] , Out[7 : 4]);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/>
              <a:t>  decoder_2_4 L(G2 , In[1 : 0] , Out[3 : 0]);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/>
              <a:t>endmodule</a:t>
            </a:r>
          </a:p>
        </p:txBody>
      </p:sp>
      <p:sp>
        <p:nvSpPr>
          <p:cNvPr id="69637" name="Text Box 7"/>
          <p:cNvSpPr txBox="1">
            <a:spLocks noChangeArrowheads="1"/>
          </p:cNvSpPr>
          <p:nvPr/>
        </p:nvSpPr>
        <p:spPr bwMode="auto">
          <a:xfrm>
            <a:off x="3740058" y="2749550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latin typeface="Tahoma" panose="020B0604030504040204" pitchFamily="34" charset="0"/>
                <a:ea typeface="新細明體" panose="02020500000000000000" pitchFamily="18" charset="-120"/>
              </a:rPr>
              <a:t>2 to 4 decoder</a:t>
            </a:r>
          </a:p>
        </p:txBody>
      </p:sp>
      <p:sp>
        <p:nvSpPr>
          <p:cNvPr id="69638" name="AutoShape 9"/>
          <p:cNvSpPr>
            <a:spLocks noChangeAspect="1" noChangeArrowheads="1" noTextEdit="1"/>
          </p:cNvSpPr>
          <p:nvPr/>
        </p:nvSpPr>
        <p:spPr bwMode="auto">
          <a:xfrm>
            <a:off x="7075396" y="1354877"/>
            <a:ext cx="3482975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39" name="Freeform 10"/>
          <p:cNvSpPr>
            <a:spLocks noEditPoints="1"/>
          </p:cNvSpPr>
          <p:nvPr/>
        </p:nvSpPr>
        <p:spPr bwMode="auto">
          <a:xfrm>
            <a:off x="7919945" y="2816965"/>
            <a:ext cx="184150" cy="715962"/>
          </a:xfrm>
          <a:custGeom>
            <a:avLst/>
            <a:gdLst>
              <a:gd name="T0" fmla="*/ 2147483646 w 85"/>
              <a:gd name="T1" fmla="*/ 0 h 331"/>
              <a:gd name="T2" fmla="*/ 2147483646 w 85"/>
              <a:gd name="T3" fmla="*/ 2147483646 h 331"/>
              <a:gd name="T4" fmla="*/ 0 w 85"/>
              <a:gd name="T5" fmla="*/ 0 h 331"/>
              <a:gd name="T6" fmla="*/ 0 w 85"/>
              <a:gd name="T7" fmla="*/ 2147483646 h 331"/>
              <a:gd name="T8" fmla="*/ 2147483646 w 85"/>
              <a:gd name="T9" fmla="*/ 2147483646 h 331"/>
              <a:gd name="T10" fmla="*/ 2147483646 w 85"/>
              <a:gd name="T11" fmla="*/ 2147483646 h 3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" h="331">
                <a:moveTo>
                  <a:pt x="85" y="0"/>
                </a:moveTo>
                <a:lnTo>
                  <a:pt x="85" y="166"/>
                </a:lnTo>
                <a:moveTo>
                  <a:pt x="0" y="0"/>
                </a:moveTo>
                <a:lnTo>
                  <a:pt x="0" y="166"/>
                </a:lnTo>
                <a:moveTo>
                  <a:pt x="43" y="331"/>
                </a:moveTo>
                <a:lnTo>
                  <a:pt x="43" y="166"/>
                </a:lnTo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0" name="Freeform 11"/>
          <p:cNvSpPr>
            <a:spLocks/>
          </p:cNvSpPr>
          <p:nvPr/>
        </p:nvSpPr>
        <p:spPr bwMode="auto">
          <a:xfrm>
            <a:off x="7829458" y="2942378"/>
            <a:ext cx="366713" cy="466725"/>
          </a:xfrm>
          <a:custGeom>
            <a:avLst/>
            <a:gdLst>
              <a:gd name="T0" fmla="*/ 2147483646 w 437"/>
              <a:gd name="T1" fmla="*/ 2147483646 h 556"/>
              <a:gd name="T2" fmla="*/ 0 w 437"/>
              <a:gd name="T3" fmla="*/ 2147483646 h 556"/>
              <a:gd name="T4" fmla="*/ 0 w 437"/>
              <a:gd name="T5" fmla="*/ 0 h 556"/>
              <a:gd name="T6" fmla="*/ 2147483646 w 437"/>
              <a:gd name="T7" fmla="*/ 0 h 556"/>
              <a:gd name="T8" fmla="*/ 2147483646 w 437"/>
              <a:gd name="T9" fmla="*/ 0 h 556"/>
              <a:gd name="T10" fmla="*/ 2147483646 w 437"/>
              <a:gd name="T11" fmla="*/ 2147483646 h 556"/>
              <a:gd name="T12" fmla="*/ 2147483646 w 437"/>
              <a:gd name="T13" fmla="*/ 2147483646 h 5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7" h="556">
                <a:moveTo>
                  <a:pt x="219" y="556"/>
                </a:moveTo>
                <a:cubicBezTo>
                  <a:pt x="111" y="490"/>
                  <a:pt x="30" y="345"/>
                  <a:pt x="0" y="167"/>
                </a:cubicBezTo>
                <a:lnTo>
                  <a:pt x="0" y="0"/>
                </a:lnTo>
                <a:cubicBezTo>
                  <a:pt x="139" y="103"/>
                  <a:pt x="299" y="103"/>
                  <a:pt x="437" y="0"/>
                </a:cubicBezTo>
                <a:lnTo>
                  <a:pt x="437" y="167"/>
                </a:lnTo>
                <a:cubicBezTo>
                  <a:pt x="408" y="346"/>
                  <a:pt x="327" y="491"/>
                  <a:pt x="219" y="556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9641" name="Freeform 12"/>
          <p:cNvSpPr>
            <a:spLocks/>
          </p:cNvSpPr>
          <p:nvPr/>
        </p:nvSpPr>
        <p:spPr bwMode="auto">
          <a:xfrm>
            <a:off x="7829458" y="2942378"/>
            <a:ext cx="366713" cy="466725"/>
          </a:xfrm>
          <a:custGeom>
            <a:avLst/>
            <a:gdLst>
              <a:gd name="T0" fmla="*/ 2147483646 w 437"/>
              <a:gd name="T1" fmla="*/ 2147483646 h 556"/>
              <a:gd name="T2" fmla="*/ 0 w 437"/>
              <a:gd name="T3" fmla="*/ 2147483646 h 556"/>
              <a:gd name="T4" fmla="*/ 0 w 437"/>
              <a:gd name="T5" fmla="*/ 0 h 556"/>
              <a:gd name="T6" fmla="*/ 2147483646 w 437"/>
              <a:gd name="T7" fmla="*/ 0 h 556"/>
              <a:gd name="T8" fmla="*/ 2147483646 w 437"/>
              <a:gd name="T9" fmla="*/ 0 h 556"/>
              <a:gd name="T10" fmla="*/ 2147483646 w 437"/>
              <a:gd name="T11" fmla="*/ 2147483646 h 556"/>
              <a:gd name="T12" fmla="*/ 2147483646 w 437"/>
              <a:gd name="T13" fmla="*/ 2147483646 h 5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7" h="556">
                <a:moveTo>
                  <a:pt x="219" y="556"/>
                </a:moveTo>
                <a:cubicBezTo>
                  <a:pt x="111" y="490"/>
                  <a:pt x="30" y="345"/>
                  <a:pt x="0" y="167"/>
                </a:cubicBezTo>
                <a:lnTo>
                  <a:pt x="0" y="0"/>
                </a:lnTo>
                <a:cubicBezTo>
                  <a:pt x="139" y="103"/>
                  <a:pt x="299" y="103"/>
                  <a:pt x="437" y="0"/>
                </a:cubicBezTo>
                <a:lnTo>
                  <a:pt x="437" y="167"/>
                </a:lnTo>
                <a:cubicBezTo>
                  <a:pt x="408" y="346"/>
                  <a:pt x="327" y="491"/>
                  <a:pt x="219" y="556"/>
                </a:cubicBezTo>
                <a:close/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2" name="Freeform 13"/>
          <p:cNvSpPr>
            <a:spLocks/>
          </p:cNvSpPr>
          <p:nvPr/>
        </p:nvSpPr>
        <p:spPr bwMode="auto">
          <a:xfrm>
            <a:off x="7829458" y="2942378"/>
            <a:ext cx="366713" cy="466725"/>
          </a:xfrm>
          <a:custGeom>
            <a:avLst/>
            <a:gdLst>
              <a:gd name="T0" fmla="*/ 0 w 437"/>
              <a:gd name="T1" fmla="*/ 2147483646 h 556"/>
              <a:gd name="T2" fmla="*/ 0 w 437"/>
              <a:gd name="T3" fmla="*/ 0 h 556"/>
              <a:gd name="T4" fmla="*/ 2147483646 w 437"/>
              <a:gd name="T5" fmla="*/ 0 h 556"/>
              <a:gd name="T6" fmla="*/ 2147483646 w 437"/>
              <a:gd name="T7" fmla="*/ 2147483646 h 556"/>
              <a:gd name="T8" fmla="*/ 2147483646 w 437"/>
              <a:gd name="T9" fmla="*/ 2147483646 h 556"/>
              <a:gd name="T10" fmla="*/ 0 w 437"/>
              <a:gd name="T11" fmla="*/ 2147483646 h 556"/>
              <a:gd name="T12" fmla="*/ 0 w 437"/>
              <a:gd name="T13" fmla="*/ 2147483646 h 5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7" h="556">
                <a:moveTo>
                  <a:pt x="0" y="342"/>
                </a:moveTo>
                <a:lnTo>
                  <a:pt x="0" y="0"/>
                </a:lnTo>
                <a:lnTo>
                  <a:pt x="437" y="0"/>
                </a:lnTo>
                <a:lnTo>
                  <a:pt x="437" y="342"/>
                </a:lnTo>
                <a:cubicBezTo>
                  <a:pt x="437" y="460"/>
                  <a:pt x="339" y="556"/>
                  <a:pt x="219" y="556"/>
                </a:cubicBezTo>
                <a:cubicBezTo>
                  <a:pt x="98" y="556"/>
                  <a:pt x="0" y="460"/>
                  <a:pt x="0" y="342"/>
                </a:cubicBezTo>
                <a:cubicBezTo>
                  <a:pt x="0" y="342"/>
                  <a:pt x="0" y="342"/>
                  <a:pt x="0" y="342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9643" name="Freeform 14"/>
          <p:cNvSpPr>
            <a:spLocks/>
          </p:cNvSpPr>
          <p:nvPr/>
        </p:nvSpPr>
        <p:spPr bwMode="auto">
          <a:xfrm>
            <a:off x="7829458" y="2942378"/>
            <a:ext cx="366713" cy="466725"/>
          </a:xfrm>
          <a:custGeom>
            <a:avLst/>
            <a:gdLst>
              <a:gd name="T0" fmla="*/ 0 w 437"/>
              <a:gd name="T1" fmla="*/ 2147483646 h 556"/>
              <a:gd name="T2" fmla="*/ 0 w 437"/>
              <a:gd name="T3" fmla="*/ 0 h 556"/>
              <a:gd name="T4" fmla="*/ 2147483646 w 437"/>
              <a:gd name="T5" fmla="*/ 0 h 556"/>
              <a:gd name="T6" fmla="*/ 2147483646 w 437"/>
              <a:gd name="T7" fmla="*/ 2147483646 h 556"/>
              <a:gd name="T8" fmla="*/ 2147483646 w 437"/>
              <a:gd name="T9" fmla="*/ 2147483646 h 556"/>
              <a:gd name="T10" fmla="*/ 0 w 437"/>
              <a:gd name="T11" fmla="*/ 2147483646 h 556"/>
              <a:gd name="T12" fmla="*/ 0 w 437"/>
              <a:gd name="T13" fmla="*/ 2147483646 h 5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7" h="556">
                <a:moveTo>
                  <a:pt x="0" y="342"/>
                </a:moveTo>
                <a:lnTo>
                  <a:pt x="0" y="0"/>
                </a:lnTo>
                <a:lnTo>
                  <a:pt x="437" y="0"/>
                </a:lnTo>
                <a:lnTo>
                  <a:pt x="437" y="342"/>
                </a:lnTo>
                <a:cubicBezTo>
                  <a:pt x="437" y="460"/>
                  <a:pt x="339" y="556"/>
                  <a:pt x="219" y="556"/>
                </a:cubicBezTo>
                <a:cubicBezTo>
                  <a:pt x="98" y="556"/>
                  <a:pt x="0" y="460"/>
                  <a:pt x="0" y="342"/>
                </a:cubicBezTo>
                <a:cubicBezTo>
                  <a:pt x="0" y="342"/>
                  <a:pt x="0" y="342"/>
                  <a:pt x="0" y="342"/>
                </a:cubicBezTo>
                <a:close/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4" name="Freeform 15"/>
          <p:cNvSpPr>
            <a:spLocks noEditPoints="1"/>
          </p:cNvSpPr>
          <p:nvPr/>
        </p:nvSpPr>
        <p:spPr bwMode="auto">
          <a:xfrm>
            <a:off x="8839108" y="2816965"/>
            <a:ext cx="182563" cy="715962"/>
          </a:xfrm>
          <a:custGeom>
            <a:avLst/>
            <a:gdLst>
              <a:gd name="T0" fmla="*/ 2147483646 w 85"/>
              <a:gd name="T1" fmla="*/ 0 h 331"/>
              <a:gd name="T2" fmla="*/ 2147483646 w 85"/>
              <a:gd name="T3" fmla="*/ 2147483646 h 331"/>
              <a:gd name="T4" fmla="*/ 0 w 85"/>
              <a:gd name="T5" fmla="*/ 0 h 331"/>
              <a:gd name="T6" fmla="*/ 0 w 85"/>
              <a:gd name="T7" fmla="*/ 2147483646 h 331"/>
              <a:gd name="T8" fmla="*/ 2147483646 w 85"/>
              <a:gd name="T9" fmla="*/ 2147483646 h 331"/>
              <a:gd name="T10" fmla="*/ 2147483646 w 85"/>
              <a:gd name="T11" fmla="*/ 2147483646 h 3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" h="331">
                <a:moveTo>
                  <a:pt x="85" y="0"/>
                </a:moveTo>
                <a:lnTo>
                  <a:pt x="85" y="166"/>
                </a:lnTo>
                <a:moveTo>
                  <a:pt x="0" y="0"/>
                </a:moveTo>
                <a:lnTo>
                  <a:pt x="0" y="166"/>
                </a:lnTo>
                <a:moveTo>
                  <a:pt x="42" y="331"/>
                </a:moveTo>
                <a:lnTo>
                  <a:pt x="42" y="166"/>
                </a:lnTo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5" name="Freeform 16"/>
          <p:cNvSpPr>
            <a:spLocks/>
          </p:cNvSpPr>
          <p:nvPr/>
        </p:nvSpPr>
        <p:spPr bwMode="auto">
          <a:xfrm>
            <a:off x="8747033" y="2942378"/>
            <a:ext cx="365125" cy="466725"/>
          </a:xfrm>
          <a:custGeom>
            <a:avLst/>
            <a:gdLst>
              <a:gd name="T0" fmla="*/ 2147483646 w 436"/>
              <a:gd name="T1" fmla="*/ 2147483646 h 556"/>
              <a:gd name="T2" fmla="*/ 0 w 436"/>
              <a:gd name="T3" fmla="*/ 2147483646 h 556"/>
              <a:gd name="T4" fmla="*/ 0 w 436"/>
              <a:gd name="T5" fmla="*/ 0 h 556"/>
              <a:gd name="T6" fmla="*/ 2147483646 w 436"/>
              <a:gd name="T7" fmla="*/ 0 h 556"/>
              <a:gd name="T8" fmla="*/ 2147483646 w 436"/>
              <a:gd name="T9" fmla="*/ 0 h 556"/>
              <a:gd name="T10" fmla="*/ 2147483646 w 436"/>
              <a:gd name="T11" fmla="*/ 2147483646 h 556"/>
              <a:gd name="T12" fmla="*/ 2147483646 w 436"/>
              <a:gd name="T13" fmla="*/ 2147483646 h 5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6" h="556">
                <a:moveTo>
                  <a:pt x="218" y="556"/>
                </a:moveTo>
                <a:cubicBezTo>
                  <a:pt x="110" y="490"/>
                  <a:pt x="29" y="345"/>
                  <a:pt x="0" y="167"/>
                </a:cubicBezTo>
                <a:lnTo>
                  <a:pt x="0" y="0"/>
                </a:lnTo>
                <a:cubicBezTo>
                  <a:pt x="138" y="103"/>
                  <a:pt x="298" y="103"/>
                  <a:pt x="436" y="0"/>
                </a:cubicBezTo>
                <a:lnTo>
                  <a:pt x="436" y="167"/>
                </a:lnTo>
                <a:cubicBezTo>
                  <a:pt x="408" y="346"/>
                  <a:pt x="326" y="491"/>
                  <a:pt x="218" y="556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9646" name="Freeform 17"/>
          <p:cNvSpPr>
            <a:spLocks/>
          </p:cNvSpPr>
          <p:nvPr/>
        </p:nvSpPr>
        <p:spPr bwMode="auto">
          <a:xfrm>
            <a:off x="8747033" y="2942378"/>
            <a:ext cx="365125" cy="466725"/>
          </a:xfrm>
          <a:custGeom>
            <a:avLst/>
            <a:gdLst>
              <a:gd name="T0" fmla="*/ 2147483646 w 436"/>
              <a:gd name="T1" fmla="*/ 2147483646 h 556"/>
              <a:gd name="T2" fmla="*/ 0 w 436"/>
              <a:gd name="T3" fmla="*/ 2147483646 h 556"/>
              <a:gd name="T4" fmla="*/ 0 w 436"/>
              <a:gd name="T5" fmla="*/ 0 h 556"/>
              <a:gd name="T6" fmla="*/ 2147483646 w 436"/>
              <a:gd name="T7" fmla="*/ 0 h 556"/>
              <a:gd name="T8" fmla="*/ 2147483646 w 436"/>
              <a:gd name="T9" fmla="*/ 0 h 556"/>
              <a:gd name="T10" fmla="*/ 2147483646 w 436"/>
              <a:gd name="T11" fmla="*/ 2147483646 h 556"/>
              <a:gd name="T12" fmla="*/ 2147483646 w 436"/>
              <a:gd name="T13" fmla="*/ 2147483646 h 5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6" h="556">
                <a:moveTo>
                  <a:pt x="218" y="556"/>
                </a:moveTo>
                <a:cubicBezTo>
                  <a:pt x="110" y="490"/>
                  <a:pt x="29" y="345"/>
                  <a:pt x="0" y="167"/>
                </a:cubicBezTo>
                <a:lnTo>
                  <a:pt x="0" y="0"/>
                </a:lnTo>
                <a:cubicBezTo>
                  <a:pt x="138" y="103"/>
                  <a:pt x="298" y="103"/>
                  <a:pt x="436" y="0"/>
                </a:cubicBezTo>
                <a:lnTo>
                  <a:pt x="436" y="167"/>
                </a:lnTo>
                <a:cubicBezTo>
                  <a:pt x="408" y="346"/>
                  <a:pt x="326" y="491"/>
                  <a:pt x="218" y="556"/>
                </a:cubicBezTo>
                <a:close/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7" name="Freeform 18"/>
          <p:cNvSpPr>
            <a:spLocks/>
          </p:cNvSpPr>
          <p:nvPr/>
        </p:nvSpPr>
        <p:spPr bwMode="auto">
          <a:xfrm>
            <a:off x="8747033" y="2942378"/>
            <a:ext cx="365125" cy="466725"/>
          </a:xfrm>
          <a:custGeom>
            <a:avLst/>
            <a:gdLst>
              <a:gd name="T0" fmla="*/ 0 w 436"/>
              <a:gd name="T1" fmla="*/ 2147483646 h 556"/>
              <a:gd name="T2" fmla="*/ 0 w 436"/>
              <a:gd name="T3" fmla="*/ 0 h 556"/>
              <a:gd name="T4" fmla="*/ 2147483646 w 436"/>
              <a:gd name="T5" fmla="*/ 0 h 556"/>
              <a:gd name="T6" fmla="*/ 2147483646 w 436"/>
              <a:gd name="T7" fmla="*/ 2147483646 h 556"/>
              <a:gd name="T8" fmla="*/ 2147483646 w 436"/>
              <a:gd name="T9" fmla="*/ 2147483646 h 556"/>
              <a:gd name="T10" fmla="*/ 0 w 436"/>
              <a:gd name="T11" fmla="*/ 2147483646 h 556"/>
              <a:gd name="T12" fmla="*/ 0 w 436"/>
              <a:gd name="T13" fmla="*/ 2147483646 h 5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6" h="556">
                <a:moveTo>
                  <a:pt x="0" y="342"/>
                </a:moveTo>
                <a:lnTo>
                  <a:pt x="0" y="0"/>
                </a:lnTo>
                <a:lnTo>
                  <a:pt x="436" y="0"/>
                </a:lnTo>
                <a:lnTo>
                  <a:pt x="436" y="342"/>
                </a:lnTo>
                <a:cubicBezTo>
                  <a:pt x="436" y="460"/>
                  <a:pt x="339" y="556"/>
                  <a:pt x="218" y="556"/>
                </a:cubicBezTo>
                <a:cubicBezTo>
                  <a:pt x="97" y="556"/>
                  <a:pt x="0" y="460"/>
                  <a:pt x="0" y="342"/>
                </a:cubicBezTo>
                <a:cubicBezTo>
                  <a:pt x="0" y="342"/>
                  <a:pt x="0" y="342"/>
                  <a:pt x="0" y="342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9648" name="Freeform 19"/>
          <p:cNvSpPr>
            <a:spLocks/>
          </p:cNvSpPr>
          <p:nvPr/>
        </p:nvSpPr>
        <p:spPr bwMode="auto">
          <a:xfrm>
            <a:off x="8747033" y="2942378"/>
            <a:ext cx="365125" cy="466725"/>
          </a:xfrm>
          <a:custGeom>
            <a:avLst/>
            <a:gdLst>
              <a:gd name="T0" fmla="*/ 0 w 436"/>
              <a:gd name="T1" fmla="*/ 2147483646 h 556"/>
              <a:gd name="T2" fmla="*/ 0 w 436"/>
              <a:gd name="T3" fmla="*/ 0 h 556"/>
              <a:gd name="T4" fmla="*/ 2147483646 w 436"/>
              <a:gd name="T5" fmla="*/ 0 h 556"/>
              <a:gd name="T6" fmla="*/ 2147483646 w 436"/>
              <a:gd name="T7" fmla="*/ 2147483646 h 556"/>
              <a:gd name="T8" fmla="*/ 2147483646 w 436"/>
              <a:gd name="T9" fmla="*/ 2147483646 h 556"/>
              <a:gd name="T10" fmla="*/ 0 w 436"/>
              <a:gd name="T11" fmla="*/ 2147483646 h 556"/>
              <a:gd name="T12" fmla="*/ 0 w 436"/>
              <a:gd name="T13" fmla="*/ 2147483646 h 5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6" h="556">
                <a:moveTo>
                  <a:pt x="0" y="342"/>
                </a:moveTo>
                <a:lnTo>
                  <a:pt x="0" y="0"/>
                </a:lnTo>
                <a:lnTo>
                  <a:pt x="436" y="0"/>
                </a:lnTo>
                <a:lnTo>
                  <a:pt x="436" y="342"/>
                </a:lnTo>
                <a:cubicBezTo>
                  <a:pt x="436" y="460"/>
                  <a:pt x="339" y="556"/>
                  <a:pt x="218" y="556"/>
                </a:cubicBezTo>
                <a:cubicBezTo>
                  <a:pt x="97" y="556"/>
                  <a:pt x="0" y="460"/>
                  <a:pt x="0" y="342"/>
                </a:cubicBezTo>
                <a:cubicBezTo>
                  <a:pt x="0" y="342"/>
                  <a:pt x="0" y="342"/>
                  <a:pt x="0" y="342"/>
                </a:cubicBezTo>
                <a:close/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9" name="Freeform 20"/>
          <p:cNvSpPr>
            <a:spLocks noEditPoints="1"/>
          </p:cNvSpPr>
          <p:nvPr/>
        </p:nvSpPr>
        <p:spPr bwMode="auto">
          <a:xfrm>
            <a:off x="8793071" y="2143865"/>
            <a:ext cx="458787" cy="514350"/>
          </a:xfrm>
          <a:custGeom>
            <a:avLst/>
            <a:gdLst>
              <a:gd name="T0" fmla="*/ 2147483646 w 546"/>
              <a:gd name="T1" fmla="*/ 2147483646 h 615"/>
              <a:gd name="T2" fmla="*/ 2147483646 w 546"/>
              <a:gd name="T3" fmla="*/ 2147483646 h 615"/>
              <a:gd name="T4" fmla="*/ 2147483646 w 546"/>
              <a:gd name="T5" fmla="*/ 2147483646 h 615"/>
              <a:gd name="T6" fmla="*/ 2147483646 w 546"/>
              <a:gd name="T7" fmla="*/ 2147483646 h 615"/>
              <a:gd name="T8" fmla="*/ 2147483646 w 546"/>
              <a:gd name="T9" fmla="*/ 2147483646 h 615"/>
              <a:gd name="T10" fmla="*/ 2147483646 w 546"/>
              <a:gd name="T11" fmla="*/ 2147483646 h 615"/>
              <a:gd name="T12" fmla="*/ 2147483646 w 546"/>
              <a:gd name="T13" fmla="*/ 0 h 615"/>
              <a:gd name="T14" fmla="*/ 2147483646 w 546"/>
              <a:gd name="T15" fmla="*/ 2147483646 h 615"/>
              <a:gd name="T16" fmla="*/ 0 w 546"/>
              <a:gd name="T17" fmla="*/ 0 h 615"/>
              <a:gd name="T18" fmla="*/ 2147483646 w 546"/>
              <a:gd name="T19" fmla="*/ 0 h 6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6" h="615">
                <a:moveTo>
                  <a:pt x="273" y="535"/>
                </a:moveTo>
                <a:cubicBezTo>
                  <a:pt x="251" y="535"/>
                  <a:pt x="232" y="552"/>
                  <a:pt x="232" y="575"/>
                </a:cubicBezTo>
                <a:cubicBezTo>
                  <a:pt x="232" y="597"/>
                  <a:pt x="251" y="615"/>
                  <a:pt x="273" y="615"/>
                </a:cubicBezTo>
                <a:cubicBezTo>
                  <a:pt x="273" y="615"/>
                  <a:pt x="273" y="615"/>
                  <a:pt x="273" y="615"/>
                </a:cubicBezTo>
                <a:cubicBezTo>
                  <a:pt x="296" y="615"/>
                  <a:pt x="314" y="597"/>
                  <a:pt x="314" y="575"/>
                </a:cubicBezTo>
                <a:cubicBezTo>
                  <a:pt x="314" y="552"/>
                  <a:pt x="296" y="535"/>
                  <a:pt x="273" y="535"/>
                </a:cubicBezTo>
                <a:close/>
                <a:moveTo>
                  <a:pt x="546" y="0"/>
                </a:moveTo>
                <a:lnTo>
                  <a:pt x="273" y="535"/>
                </a:lnTo>
                <a:lnTo>
                  <a:pt x="0" y="0"/>
                </a:lnTo>
                <a:lnTo>
                  <a:pt x="546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9650" name="Freeform 21"/>
          <p:cNvSpPr>
            <a:spLocks noEditPoints="1"/>
          </p:cNvSpPr>
          <p:nvPr/>
        </p:nvSpPr>
        <p:spPr bwMode="auto">
          <a:xfrm>
            <a:off x="8793071" y="2143865"/>
            <a:ext cx="458787" cy="514350"/>
          </a:xfrm>
          <a:custGeom>
            <a:avLst/>
            <a:gdLst>
              <a:gd name="T0" fmla="*/ 2147483646 w 546"/>
              <a:gd name="T1" fmla="*/ 2147483646 h 615"/>
              <a:gd name="T2" fmla="*/ 2147483646 w 546"/>
              <a:gd name="T3" fmla="*/ 2147483646 h 615"/>
              <a:gd name="T4" fmla="*/ 2147483646 w 546"/>
              <a:gd name="T5" fmla="*/ 2147483646 h 615"/>
              <a:gd name="T6" fmla="*/ 2147483646 w 546"/>
              <a:gd name="T7" fmla="*/ 2147483646 h 615"/>
              <a:gd name="T8" fmla="*/ 2147483646 w 546"/>
              <a:gd name="T9" fmla="*/ 2147483646 h 615"/>
              <a:gd name="T10" fmla="*/ 2147483646 w 546"/>
              <a:gd name="T11" fmla="*/ 2147483646 h 615"/>
              <a:gd name="T12" fmla="*/ 2147483646 w 546"/>
              <a:gd name="T13" fmla="*/ 0 h 615"/>
              <a:gd name="T14" fmla="*/ 2147483646 w 546"/>
              <a:gd name="T15" fmla="*/ 2147483646 h 615"/>
              <a:gd name="T16" fmla="*/ 0 w 546"/>
              <a:gd name="T17" fmla="*/ 0 h 615"/>
              <a:gd name="T18" fmla="*/ 2147483646 w 546"/>
              <a:gd name="T19" fmla="*/ 0 h 6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6" h="615">
                <a:moveTo>
                  <a:pt x="273" y="535"/>
                </a:moveTo>
                <a:cubicBezTo>
                  <a:pt x="251" y="535"/>
                  <a:pt x="232" y="552"/>
                  <a:pt x="232" y="575"/>
                </a:cubicBezTo>
                <a:cubicBezTo>
                  <a:pt x="232" y="597"/>
                  <a:pt x="251" y="615"/>
                  <a:pt x="273" y="615"/>
                </a:cubicBezTo>
                <a:cubicBezTo>
                  <a:pt x="273" y="615"/>
                  <a:pt x="273" y="615"/>
                  <a:pt x="273" y="615"/>
                </a:cubicBezTo>
                <a:cubicBezTo>
                  <a:pt x="296" y="615"/>
                  <a:pt x="314" y="597"/>
                  <a:pt x="314" y="575"/>
                </a:cubicBezTo>
                <a:cubicBezTo>
                  <a:pt x="314" y="552"/>
                  <a:pt x="296" y="535"/>
                  <a:pt x="273" y="535"/>
                </a:cubicBezTo>
                <a:close/>
                <a:moveTo>
                  <a:pt x="546" y="0"/>
                </a:moveTo>
                <a:lnTo>
                  <a:pt x="273" y="535"/>
                </a:lnTo>
                <a:lnTo>
                  <a:pt x="0" y="0"/>
                </a:lnTo>
                <a:lnTo>
                  <a:pt x="546" y="0"/>
                </a:lnTo>
                <a:close/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 flipV="1">
            <a:off x="9021671" y="2626465"/>
            <a:ext cx="3175" cy="19050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52" name="Freeform 23"/>
          <p:cNvSpPr>
            <a:spLocks/>
          </p:cNvSpPr>
          <p:nvPr/>
        </p:nvSpPr>
        <p:spPr bwMode="auto">
          <a:xfrm>
            <a:off x="7919945" y="2670916"/>
            <a:ext cx="919162" cy="192087"/>
          </a:xfrm>
          <a:custGeom>
            <a:avLst/>
            <a:gdLst>
              <a:gd name="T0" fmla="*/ 0 w 1093"/>
              <a:gd name="T1" fmla="*/ 2147483646 h 173"/>
              <a:gd name="T2" fmla="*/ 0 w 1093"/>
              <a:gd name="T3" fmla="*/ 2147483646 h 173"/>
              <a:gd name="T4" fmla="*/ 2147483646 w 1093"/>
              <a:gd name="T5" fmla="*/ 2147483646 h 173"/>
              <a:gd name="T6" fmla="*/ 2147483646 w 1093"/>
              <a:gd name="T7" fmla="*/ 0 h 173"/>
              <a:gd name="T8" fmla="*/ 2147483646 w 1093"/>
              <a:gd name="T9" fmla="*/ 2147483646 h 173"/>
              <a:gd name="T10" fmla="*/ 2147483646 w 1093"/>
              <a:gd name="T11" fmla="*/ 2147483646 h 173"/>
              <a:gd name="T12" fmla="*/ 2147483646 w 1093"/>
              <a:gd name="T13" fmla="*/ 2147483646 h 173"/>
              <a:gd name="T14" fmla="*/ 2147483646 w 1093"/>
              <a:gd name="T15" fmla="*/ 2147483646 h 1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3" h="173">
                <a:moveTo>
                  <a:pt x="0" y="173"/>
                </a:moveTo>
                <a:lnTo>
                  <a:pt x="0" y="44"/>
                </a:lnTo>
                <a:lnTo>
                  <a:pt x="173" y="44"/>
                </a:lnTo>
                <a:cubicBezTo>
                  <a:pt x="173" y="20"/>
                  <a:pt x="194" y="0"/>
                  <a:pt x="219" y="0"/>
                </a:cubicBezTo>
                <a:cubicBezTo>
                  <a:pt x="244" y="0"/>
                  <a:pt x="264" y="20"/>
                  <a:pt x="264" y="44"/>
                </a:cubicBezTo>
                <a:cubicBezTo>
                  <a:pt x="264" y="44"/>
                  <a:pt x="264" y="44"/>
                  <a:pt x="264" y="44"/>
                </a:cubicBezTo>
                <a:lnTo>
                  <a:pt x="1093" y="44"/>
                </a:lnTo>
                <a:lnTo>
                  <a:pt x="1093" y="173"/>
                </a:lnTo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 flipV="1">
            <a:off x="9021671" y="1627927"/>
            <a:ext cx="3175" cy="51593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54" name="Freeform 25"/>
          <p:cNvSpPr>
            <a:spLocks/>
          </p:cNvSpPr>
          <p:nvPr/>
        </p:nvSpPr>
        <p:spPr bwMode="auto">
          <a:xfrm>
            <a:off x="8104096" y="1881927"/>
            <a:ext cx="917575" cy="935038"/>
          </a:xfrm>
          <a:custGeom>
            <a:avLst/>
            <a:gdLst>
              <a:gd name="T0" fmla="*/ 0 w 1092"/>
              <a:gd name="T1" fmla="*/ 2147483646 h 1113"/>
              <a:gd name="T2" fmla="*/ 0 w 1092"/>
              <a:gd name="T3" fmla="*/ 2147483646 h 1113"/>
              <a:gd name="T4" fmla="*/ 2147483646 w 1092"/>
              <a:gd name="T5" fmla="*/ 2147483646 h 1113"/>
              <a:gd name="T6" fmla="*/ 2147483646 w 1092"/>
              <a:gd name="T7" fmla="*/ 0 h 1113"/>
              <a:gd name="T8" fmla="*/ 2147483646 w 1092"/>
              <a:gd name="T9" fmla="*/ 2147483646 h 1113"/>
              <a:gd name="T10" fmla="*/ 2147483646 w 1092"/>
              <a:gd name="T11" fmla="*/ 2147483646 h 1113"/>
              <a:gd name="T12" fmla="*/ 2147483646 w 1092"/>
              <a:gd name="T13" fmla="*/ 2147483646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92" h="1113">
                <a:moveTo>
                  <a:pt x="0" y="1113"/>
                </a:moveTo>
                <a:lnTo>
                  <a:pt x="0" y="44"/>
                </a:lnTo>
                <a:lnTo>
                  <a:pt x="391" y="44"/>
                </a:lnTo>
                <a:cubicBezTo>
                  <a:pt x="391" y="20"/>
                  <a:pt x="412" y="0"/>
                  <a:pt x="437" y="0"/>
                </a:cubicBezTo>
                <a:cubicBezTo>
                  <a:pt x="462" y="0"/>
                  <a:pt x="482" y="20"/>
                  <a:pt x="482" y="44"/>
                </a:cubicBezTo>
                <a:cubicBezTo>
                  <a:pt x="482" y="44"/>
                  <a:pt x="482" y="44"/>
                  <a:pt x="482" y="44"/>
                </a:cubicBezTo>
                <a:lnTo>
                  <a:pt x="1092" y="44"/>
                </a:lnTo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 flipV="1">
            <a:off x="8470808" y="1627927"/>
            <a:ext cx="3175" cy="10810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56" name="Rectangle 27"/>
          <p:cNvSpPr>
            <a:spLocks noChangeArrowheads="1"/>
          </p:cNvSpPr>
          <p:nvPr/>
        </p:nvSpPr>
        <p:spPr bwMode="auto">
          <a:xfrm>
            <a:off x="9158195" y="3982190"/>
            <a:ext cx="1376362" cy="6715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9657" name="Rectangle 28"/>
          <p:cNvSpPr>
            <a:spLocks noChangeArrowheads="1"/>
          </p:cNvSpPr>
          <p:nvPr/>
        </p:nvSpPr>
        <p:spPr bwMode="auto">
          <a:xfrm>
            <a:off x="9158195" y="3982190"/>
            <a:ext cx="1376362" cy="671512"/>
          </a:xfrm>
          <a:prstGeom prst="rect">
            <a:avLst/>
          </a:prstGeom>
          <a:noFill/>
          <a:ln w="79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9658" name="Rectangle 30"/>
          <p:cNvSpPr>
            <a:spLocks noChangeArrowheads="1"/>
          </p:cNvSpPr>
          <p:nvPr/>
        </p:nvSpPr>
        <p:spPr bwMode="auto">
          <a:xfrm>
            <a:off x="8861332" y="4252065"/>
            <a:ext cx="23884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G1</a:t>
            </a:r>
            <a:endParaRPr lang="en-US" altLang="zh-TW" sz="1400" b="1">
              <a:ea typeface="新細明體" panose="02020500000000000000" pitchFamily="18" charset="-120"/>
            </a:endParaRPr>
          </a:p>
        </p:txBody>
      </p:sp>
      <p:sp>
        <p:nvSpPr>
          <p:cNvPr id="69659" name="Freeform 31"/>
          <p:cNvSpPr>
            <a:spLocks/>
          </p:cNvSpPr>
          <p:nvPr/>
        </p:nvSpPr>
        <p:spPr bwMode="auto">
          <a:xfrm>
            <a:off x="8929595" y="3532927"/>
            <a:ext cx="228600" cy="674688"/>
          </a:xfrm>
          <a:custGeom>
            <a:avLst/>
            <a:gdLst>
              <a:gd name="T0" fmla="*/ 2147483646 w 106"/>
              <a:gd name="T1" fmla="*/ 2147483646 h 312"/>
              <a:gd name="T2" fmla="*/ 0 w 106"/>
              <a:gd name="T3" fmla="*/ 2147483646 h 312"/>
              <a:gd name="T4" fmla="*/ 0 w 106"/>
              <a:gd name="T5" fmla="*/ 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12">
                <a:moveTo>
                  <a:pt x="106" y="312"/>
                </a:moveTo>
                <a:lnTo>
                  <a:pt x="0" y="312"/>
                </a:lnTo>
                <a:lnTo>
                  <a:pt x="0" y="0"/>
                </a:lnTo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0" name="Rectangle 32"/>
          <p:cNvSpPr>
            <a:spLocks noChangeArrowheads="1"/>
          </p:cNvSpPr>
          <p:nvPr/>
        </p:nvSpPr>
        <p:spPr bwMode="auto">
          <a:xfrm>
            <a:off x="7326221" y="3982190"/>
            <a:ext cx="1374775" cy="6715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9661" name="Rectangle 33"/>
          <p:cNvSpPr>
            <a:spLocks noChangeArrowheads="1"/>
          </p:cNvSpPr>
          <p:nvPr/>
        </p:nvSpPr>
        <p:spPr bwMode="auto">
          <a:xfrm>
            <a:off x="7326221" y="3982190"/>
            <a:ext cx="1374775" cy="671512"/>
          </a:xfrm>
          <a:prstGeom prst="rect">
            <a:avLst/>
          </a:prstGeom>
          <a:noFill/>
          <a:ln w="79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9662" name="Rectangle 34"/>
          <p:cNvSpPr>
            <a:spLocks noChangeArrowheads="1"/>
          </p:cNvSpPr>
          <p:nvPr/>
        </p:nvSpPr>
        <p:spPr bwMode="auto">
          <a:xfrm>
            <a:off x="7529091" y="4096491"/>
            <a:ext cx="10531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Decoder1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2- 4 decoder</a:t>
            </a:r>
            <a:endParaRPr lang="en-US" altLang="zh-TW" sz="1400" b="1">
              <a:ea typeface="新細明體" panose="02020500000000000000" pitchFamily="18" charset="-120"/>
            </a:endParaRPr>
          </a:p>
        </p:txBody>
      </p:sp>
      <p:sp>
        <p:nvSpPr>
          <p:cNvPr id="69663" name="Freeform 35"/>
          <p:cNvSpPr>
            <a:spLocks/>
          </p:cNvSpPr>
          <p:nvPr/>
        </p:nvSpPr>
        <p:spPr bwMode="auto">
          <a:xfrm>
            <a:off x="7094445" y="3532927"/>
            <a:ext cx="919162" cy="674688"/>
          </a:xfrm>
          <a:custGeom>
            <a:avLst/>
            <a:gdLst>
              <a:gd name="T0" fmla="*/ 2147483646 w 425"/>
              <a:gd name="T1" fmla="*/ 0 h 312"/>
              <a:gd name="T2" fmla="*/ 0 w 425"/>
              <a:gd name="T3" fmla="*/ 0 h 312"/>
              <a:gd name="T4" fmla="*/ 0 w 425"/>
              <a:gd name="T5" fmla="*/ 2147483646 h 312"/>
              <a:gd name="T6" fmla="*/ 2147483646 w 425"/>
              <a:gd name="T7" fmla="*/ 2147483646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5" h="312">
                <a:moveTo>
                  <a:pt x="425" y="0"/>
                </a:moveTo>
                <a:lnTo>
                  <a:pt x="0" y="0"/>
                </a:lnTo>
                <a:lnTo>
                  <a:pt x="0" y="312"/>
                </a:lnTo>
                <a:lnTo>
                  <a:pt x="107" y="312"/>
                </a:lnTo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4" name="Rectangle 36"/>
          <p:cNvSpPr>
            <a:spLocks noChangeArrowheads="1"/>
          </p:cNvSpPr>
          <p:nvPr/>
        </p:nvSpPr>
        <p:spPr bwMode="auto">
          <a:xfrm>
            <a:off x="7010307" y="4266352"/>
            <a:ext cx="23884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G2</a:t>
            </a:r>
            <a:endParaRPr lang="en-US" altLang="zh-TW" sz="1400" b="1">
              <a:ea typeface="新細明體" panose="02020500000000000000" pitchFamily="18" charset="-120"/>
            </a:endParaRPr>
          </a:p>
        </p:txBody>
      </p:sp>
      <p:sp>
        <p:nvSpPr>
          <p:cNvPr id="69665" name="Line 37"/>
          <p:cNvSpPr>
            <a:spLocks noChangeShapeType="1"/>
          </p:cNvSpPr>
          <p:nvPr/>
        </p:nvSpPr>
        <p:spPr bwMode="auto">
          <a:xfrm>
            <a:off x="9618571" y="1627928"/>
            <a:ext cx="1587" cy="235426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6" name="Line 38"/>
          <p:cNvSpPr>
            <a:spLocks noChangeShapeType="1"/>
          </p:cNvSpPr>
          <p:nvPr/>
        </p:nvSpPr>
        <p:spPr bwMode="auto">
          <a:xfrm>
            <a:off x="10075771" y="1627928"/>
            <a:ext cx="3175" cy="235426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7" name="Freeform 39"/>
          <p:cNvSpPr>
            <a:spLocks/>
          </p:cNvSpPr>
          <p:nvPr/>
        </p:nvSpPr>
        <p:spPr bwMode="auto">
          <a:xfrm>
            <a:off x="7783420" y="3575790"/>
            <a:ext cx="1835150" cy="406400"/>
          </a:xfrm>
          <a:custGeom>
            <a:avLst/>
            <a:gdLst>
              <a:gd name="T0" fmla="*/ 2147483646 w 2184"/>
              <a:gd name="T1" fmla="*/ 2147483646 h 486"/>
              <a:gd name="T2" fmla="*/ 2147483646 w 2184"/>
              <a:gd name="T3" fmla="*/ 2147483646 h 486"/>
              <a:gd name="T4" fmla="*/ 2147483646 w 2184"/>
              <a:gd name="T5" fmla="*/ 0 h 486"/>
              <a:gd name="T6" fmla="*/ 2147483646 w 2184"/>
              <a:gd name="T7" fmla="*/ 2147483646 h 486"/>
              <a:gd name="T8" fmla="*/ 2147483646 w 2184"/>
              <a:gd name="T9" fmla="*/ 2147483646 h 486"/>
              <a:gd name="T10" fmla="*/ 0 w 2184"/>
              <a:gd name="T11" fmla="*/ 2147483646 h 486"/>
              <a:gd name="T12" fmla="*/ 0 w 2184"/>
              <a:gd name="T13" fmla="*/ 2147483646 h 4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84" h="486">
                <a:moveTo>
                  <a:pt x="2184" y="45"/>
                </a:moveTo>
                <a:lnTo>
                  <a:pt x="1410" y="45"/>
                </a:lnTo>
                <a:cubicBezTo>
                  <a:pt x="1410" y="20"/>
                  <a:pt x="1390" y="0"/>
                  <a:pt x="1365" y="0"/>
                </a:cubicBezTo>
                <a:cubicBezTo>
                  <a:pt x="1340" y="0"/>
                  <a:pt x="1319" y="20"/>
                  <a:pt x="1319" y="45"/>
                </a:cubicBezTo>
                <a:lnTo>
                  <a:pt x="0" y="45"/>
                </a:lnTo>
                <a:lnTo>
                  <a:pt x="0" y="486"/>
                </a:lnTo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8" name="Freeform 40"/>
          <p:cNvSpPr>
            <a:spLocks/>
          </p:cNvSpPr>
          <p:nvPr/>
        </p:nvSpPr>
        <p:spPr bwMode="auto">
          <a:xfrm>
            <a:off x="8242208" y="3720252"/>
            <a:ext cx="1833563" cy="261938"/>
          </a:xfrm>
          <a:custGeom>
            <a:avLst/>
            <a:gdLst>
              <a:gd name="T0" fmla="*/ 2147483646 w 2184"/>
              <a:gd name="T1" fmla="*/ 2147483646 h 312"/>
              <a:gd name="T2" fmla="*/ 2147483646 w 2184"/>
              <a:gd name="T3" fmla="*/ 2147483646 h 312"/>
              <a:gd name="T4" fmla="*/ 2147483646 w 2184"/>
              <a:gd name="T5" fmla="*/ 0 h 312"/>
              <a:gd name="T6" fmla="*/ 2147483646 w 2184"/>
              <a:gd name="T7" fmla="*/ 2147483646 h 312"/>
              <a:gd name="T8" fmla="*/ 2147483646 w 2184"/>
              <a:gd name="T9" fmla="*/ 2147483646 h 312"/>
              <a:gd name="T10" fmla="*/ 2147483646 w 2184"/>
              <a:gd name="T11" fmla="*/ 2147483646 h 312"/>
              <a:gd name="T12" fmla="*/ 2147483646 w 2184"/>
              <a:gd name="T13" fmla="*/ 0 h 312"/>
              <a:gd name="T14" fmla="*/ 2147483646 w 2184"/>
              <a:gd name="T15" fmla="*/ 2147483646 h 312"/>
              <a:gd name="T16" fmla="*/ 2147483646 w 2184"/>
              <a:gd name="T17" fmla="*/ 2147483646 h 312"/>
              <a:gd name="T18" fmla="*/ 0 w 2184"/>
              <a:gd name="T19" fmla="*/ 2147483646 h 312"/>
              <a:gd name="T20" fmla="*/ 0 w 2184"/>
              <a:gd name="T21" fmla="*/ 2147483646 h 3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84" h="312">
                <a:moveTo>
                  <a:pt x="2184" y="45"/>
                </a:moveTo>
                <a:lnTo>
                  <a:pt x="1684" y="45"/>
                </a:lnTo>
                <a:cubicBezTo>
                  <a:pt x="1684" y="20"/>
                  <a:pt x="1663" y="0"/>
                  <a:pt x="1638" y="0"/>
                </a:cubicBezTo>
                <a:cubicBezTo>
                  <a:pt x="1613" y="0"/>
                  <a:pt x="1593" y="20"/>
                  <a:pt x="1593" y="45"/>
                </a:cubicBezTo>
                <a:lnTo>
                  <a:pt x="864" y="45"/>
                </a:lnTo>
                <a:cubicBezTo>
                  <a:pt x="864" y="20"/>
                  <a:pt x="844" y="0"/>
                  <a:pt x="819" y="0"/>
                </a:cubicBezTo>
                <a:cubicBezTo>
                  <a:pt x="794" y="0"/>
                  <a:pt x="773" y="20"/>
                  <a:pt x="773" y="45"/>
                </a:cubicBezTo>
                <a:lnTo>
                  <a:pt x="0" y="45"/>
                </a:lnTo>
                <a:lnTo>
                  <a:pt x="0" y="312"/>
                </a:lnTo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9" name="Line 41"/>
          <p:cNvSpPr>
            <a:spLocks noChangeShapeType="1"/>
          </p:cNvSpPr>
          <p:nvPr/>
        </p:nvSpPr>
        <p:spPr bwMode="auto">
          <a:xfrm>
            <a:off x="10305957" y="4653702"/>
            <a:ext cx="1588" cy="46355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70" name="Freeform 42"/>
          <p:cNvSpPr>
            <a:spLocks/>
          </p:cNvSpPr>
          <p:nvPr/>
        </p:nvSpPr>
        <p:spPr bwMode="auto">
          <a:xfrm>
            <a:off x="10259921" y="5106140"/>
            <a:ext cx="90487" cy="87312"/>
          </a:xfrm>
          <a:custGeom>
            <a:avLst/>
            <a:gdLst>
              <a:gd name="T0" fmla="*/ 2147483646 w 42"/>
              <a:gd name="T1" fmla="*/ 0 h 40"/>
              <a:gd name="T2" fmla="*/ 2147483646 w 42"/>
              <a:gd name="T3" fmla="*/ 2147483646 h 40"/>
              <a:gd name="T4" fmla="*/ 0 w 42"/>
              <a:gd name="T5" fmla="*/ 0 h 40"/>
              <a:gd name="T6" fmla="*/ 2147483646 w 42"/>
              <a:gd name="T7" fmla="*/ 0 h 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" h="40">
                <a:moveTo>
                  <a:pt x="42" y="0"/>
                </a:moveTo>
                <a:lnTo>
                  <a:pt x="21" y="40"/>
                </a:lnTo>
                <a:lnTo>
                  <a:pt x="0" y="0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71" name="Line 43"/>
          <p:cNvSpPr>
            <a:spLocks noChangeShapeType="1"/>
          </p:cNvSpPr>
          <p:nvPr/>
        </p:nvSpPr>
        <p:spPr bwMode="auto">
          <a:xfrm>
            <a:off x="10007507" y="4653702"/>
            <a:ext cx="1588" cy="46355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72" name="Freeform 44"/>
          <p:cNvSpPr>
            <a:spLocks/>
          </p:cNvSpPr>
          <p:nvPr/>
        </p:nvSpPr>
        <p:spPr bwMode="auto">
          <a:xfrm>
            <a:off x="9964645" y="5106140"/>
            <a:ext cx="88900" cy="87312"/>
          </a:xfrm>
          <a:custGeom>
            <a:avLst/>
            <a:gdLst>
              <a:gd name="T0" fmla="*/ 2147483646 w 41"/>
              <a:gd name="T1" fmla="*/ 0 h 40"/>
              <a:gd name="T2" fmla="*/ 2147483646 w 41"/>
              <a:gd name="T3" fmla="*/ 2147483646 h 40"/>
              <a:gd name="T4" fmla="*/ 0 w 41"/>
              <a:gd name="T5" fmla="*/ 0 h 40"/>
              <a:gd name="T6" fmla="*/ 2147483646 w 41"/>
              <a:gd name="T7" fmla="*/ 0 h 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" h="40">
                <a:moveTo>
                  <a:pt x="41" y="0"/>
                </a:moveTo>
                <a:lnTo>
                  <a:pt x="20" y="40"/>
                </a:lnTo>
                <a:lnTo>
                  <a:pt x="0" y="0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73" name="Line 45"/>
          <p:cNvSpPr>
            <a:spLocks noChangeShapeType="1"/>
          </p:cNvSpPr>
          <p:nvPr/>
        </p:nvSpPr>
        <p:spPr bwMode="auto">
          <a:xfrm>
            <a:off x="9696357" y="4653702"/>
            <a:ext cx="1588" cy="46355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74" name="Freeform 46"/>
          <p:cNvSpPr>
            <a:spLocks/>
          </p:cNvSpPr>
          <p:nvPr/>
        </p:nvSpPr>
        <p:spPr bwMode="auto">
          <a:xfrm>
            <a:off x="9650321" y="5106140"/>
            <a:ext cx="90487" cy="87312"/>
          </a:xfrm>
          <a:custGeom>
            <a:avLst/>
            <a:gdLst>
              <a:gd name="T0" fmla="*/ 2147483646 w 42"/>
              <a:gd name="T1" fmla="*/ 0 h 40"/>
              <a:gd name="T2" fmla="*/ 2147483646 w 42"/>
              <a:gd name="T3" fmla="*/ 2147483646 h 40"/>
              <a:gd name="T4" fmla="*/ 0 w 42"/>
              <a:gd name="T5" fmla="*/ 0 h 40"/>
              <a:gd name="T6" fmla="*/ 2147483646 w 42"/>
              <a:gd name="T7" fmla="*/ 0 h 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" h="40">
                <a:moveTo>
                  <a:pt x="42" y="0"/>
                </a:moveTo>
                <a:lnTo>
                  <a:pt x="21" y="40"/>
                </a:lnTo>
                <a:lnTo>
                  <a:pt x="0" y="0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75" name="Line 47"/>
          <p:cNvSpPr>
            <a:spLocks noChangeShapeType="1"/>
          </p:cNvSpPr>
          <p:nvPr/>
        </p:nvSpPr>
        <p:spPr bwMode="auto">
          <a:xfrm>
            <a:off x="9389971" y="4653702"/>
            <a:ext cx="1587" cy="46355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76" name="Freeform 48"/>
          <p:cNvSpPr>
            <a:spLocks/>
          </p:cNvSpPr>
          <p:nvPr/>
        </p:nvSpPr>
        <p:spPr bwMode="auto">
          <a:xfrm>
            <a:off x="9343932" y="5106140"/>
            <a:ext cx="88900" cy="87312"/>
          </a:xfrm>
          <a:custGeom>
            <a:avLst/>
            <a:gdLst>
              <a:gd name="T0" fmla="*/ 2147483646 w 41"/>
              <a:gd name="T1" fmla="*/ 0 h 40"/>
              <a:gd name="T2" fmla="*/ 2147483646 w 41"/>
              <a:gd name="T3" fmla="*/ 2147483646 h 40"/>
              <a:gd name="T4" fmla="*/ 0 w 41"/>
              <a:gd name="T5" fmla="*/ 0 h 40"/>
              <a:gd name="T6" fmla="*/ 2147483646 w 41"/>
              <a:gd name="T7" fmla="*/ 0 h 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" h="40">
                <a:moveTo>
                  <a:pt x="41" y="0"/>
                </a:moveTo>
                <a:lnTo>
                  <a:pt x="21" y="40"/>
                </a:lnTo>
                <a:lnTo>
                  <a:pt x="0" y="0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77" name="Line 49"/>
          <p:cNvSpPr>
            <a:spLocks noChangeShapeType="1"/>
          </p:cNvSpPr>
          <p:nvPr/>
        </p:nvSpPr>
        <p:spPr bwMode="auto">
          <a:xfrm>
            <a:off x="8470808" y="4653702"/>
            <a:ext cx="3175" cy="46355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78" name="Freeform 50"/>
          <p:cNvSpPr>
            <a:spLocks/>
          </p:cNvSpPr>
          <p:nvPr/>
        </p:nvSpPr>
        <p:spPr bwMode="auto">
          <a:xfrm>
            <a:off x="8427945" y="5106140"/>
            <a:ext cx="88900" cy="87312"/>
          </a:xfrm>
          <a:custGeom>
            <a:avLst/>
            <a:gdLst>
              <a:gd name="T0" fmla="*/ 2147483646 w 41"/>
              <a:gd name="T1" fmla="*/ 0 h 40"/>
              <a:gd name="T2" fmla="*/ 2147483646 w 41"/>
              <a:gd name="T3" fmla="*/ 2147483646 h 40"/>
              <a:gd name="T4" fmla="*/ 0 w 41"/>
              <a:gd name="T5" fmla="*/ 0 h 40"/>
              <a:gd name="T6" fmla="*/ 2147483646 w 41"/>
              <a:gd name="T7" fmla="*/ 0 h 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" h="40">
                <a:moveTo>
                  <a:pt x="41" y="0"/>
                </a:moveTo>
                <a:lnTo>
                  <a:pt x="20" y="40"/>
                </a:lnTo>
                <a:lnTo>
                  <a:pt x="0" y="0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79" name="Line 51"/>
          <p:cNvSpPr>
            <a:spLocks noChangeShapeType="1"/>
          </p:cNvSpPr>
          <p:nvPr/>
        </p:nvSpPr>
        <p:spPr bwMode="auto">
          <a:xfrm>
            <a:off x="8151721" y="4653702"/>
            <a:ext cx="1587" cy="46355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80" name="Freeform 52"/>
          <p:cNvSpPr>
            <a:spLocks/>
          </p:cNvSpPr>
          <p:nvPr/>
        </p:nvSpPr>
        <p:spPr bwMode="auto">
          <a:xfrm>
            <a:off x="8105682" y="5106140"/>
            <a:ext cx="88900" cy="87312"/>
          </a:xfrm>
          <a:custGeom>
            <a:avLst/>
            <a:gdLst>
              <a:gd name="T0" fmla="*/ 2147483646 w 41"/>
              <a:gd name="T1" fmla="*/ 0 h 40"/>
              <a:gd name="T2" fmla="*/ 2147483646 w 41"/>
              <a:gd name="T3" fmla="*/ 2147483646 h 40"/>
              <a:gd name="T4" fmla="*/ 0 w 41"/>
              <a:gd name="T5" fmla="*/ 0 h 40"/>
              <a:gd name="T6" fmla="*/ 2147483646 w 41"/>
              <a:gd name="T7" fmla="*/ 0 h 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" h="40">
                <a:moveTo>
                  <a:pt x="41" y="0"/>
                </a:moveTo>
                <a:lnTo>
                  <a:pt x="21" y="40"/>
                </a:lnTo>
                <a:lnTo>
                  <a:pt x="0" y="0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81" name="Line 53"/>
          <p:cNvSpPr>
            <a:spLocks noChangeShapeType="1"/>
          </p:cNvSpPr>
          <p:nvPr/>
        </p:nvSpPr>
        <p:spPr bwMode="auto">
          <a:xfrm>
            <a:off x="7829457" y="4653702"/>
            <a:ext cx="1588" cy="46355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82" name="Freeform 54"/>
          <p:cNvSpPr>
            <a:spLocks/>
          </p:cNvSpPr>
          <p:nvPr/>
        </p:nvSpPr>
        <p:spPr bwMode="auto">
          <a:xfrm>
            <a:off x="7783421" y="5106140"/>
            <a:ext cx="92075" cy="87312"/>
          </a:xfrm>
          <a:custGeom>
            <a:avLst/>
            <a:gdLst>
              <a:gd name="T0" fmla="*/ 2147483646 w 42"/>
              <a:gd name="T1" fmla="*/ 0 h 40"/>
              <a:gd name="T2" fmla="*/ 2147483646 w 42"/>
              <a:gd name="T3" fmla="*/ 2147483646 h 40"/>
              <a:gd name="T4" fmla="*/ 0 w 42"/>
              <a:gd name="T5" fmla="*/ 0 h 40"/>
              <a:gd name="T6" fmla="*/ 2147483646 w 42"/>
              <a:gd name="T7" fmla="*/ 0 h 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" h="40">
                <a:moveTo>
                  <a:pt x="42" y="0"/>
                </a:moveTo>
                <a:lnTo>
                  <a:pt x="21" y="40"/>
                </a:lnTo>
                <a:lnTo>
                  <a:pt x="0" y="0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83" name="Line 55"/>
          <p:cNvSpPr>
            <a:spLocks noChangeShapeType="1"/>
          </p:cNvSpPr>
          <p:nvPr/>
        </p:nvSpPr>
        <p:spPr bwMode="auto">
          <a:xfrm>
            <a:off x="7554821" y="4653702"/>
            <a:ext cx="3175" cy="46355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84" name="Freeform 56"/>
          <p:cNvSpPr>
            <a:spLocks/>
          </p:cNvSpPr>
          <p:nvPr/>
        </p:nvSpPr>
        <p:spPr bwMode="auto">
          <a:xfrm>
            <a:off x="7510370" y="5106140"/>
            <a:ext cx="87312" cy="87312"/>
          </a:xfrm>
          <a:custGeom>
            <a:avLst/>
            <a:gdLst>
              <a:gd name="T0" fmla="*/ 2147483646 w 41"/>
              <a:gd name="T1" fmla="*/ 0 h 40"/>
              <a:gd name="T2" fmla="*/ 2147483646 w 41"/>
              <a:gd name="T3" fmla="*/ 2147483646 h 40"/>
              <a:gd name="T4" fmla="*/ 0 w 41"/>
              <a:gd name="T5" fmla="*/ 0 h 40"/>
              <a:gd name="T6" fmla="*/ 2147483646 w 41"/>
              <a:gd name="T7" fmla="*/ 0 h 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" h="40">
                <a:moveTo>
                  <a:pt x="41" y="0"/>
                </a:moveTo>
                <a:lnTo>
                  <a:pt x="21" y="40"/>
                </a:lnTo>
                <a:lnTo>
                  <a:pt x="0" y="0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85" name="Rectangle 57"/>
          <p:cNvSpPr>
            <a:spLocks noChangeArrowheads="1"/>
          </p:cNvSpPr>
          <p:nvPr/>
        </p:nvSpPr>
        <p:spPr bwMode="auto">
          <a:xfrm>
            <a:off x="7705633" y="5296640"/>
            <a:ext cx="6844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Out[7:4]</a:t>
            </a:r>
            <a:endParaRPr lang="en-US" altLang="zh-TW" sz="1400" b="1">
              <a:ea typeface="新細明體" panose="02020500000000000000" pitchFamily="18" charset="-120"/>
            </a:endParaRPr>
          </a:p>
        </p:txBody>
      </p:sp>
      <p:sp>
        <p:nvSpPr>
          <p:cNvPr id="69686" name="Rectangle 58"/>
          <p:cNvSpPr>
            <a:spLocks noChangeArrowheads="1"/>
          </p:cNvSpPr>
          <p:nvPr/>
        </p:nvSpPr>
        <p:spPr bwMode="auto">
          <a:xfrm>
            <a:off x="9534433" y="5309340"/>
            <a:ext cx="6844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Out[3:0]</a:t>
            </a:r>
            <a:endParaRPr lang="en-US" altLang="zh-TW" sz="1400" b="1">
              <a:ea typeface="新細明體" panose="02020500000000000000" pitchFamily="18" charset="-120"/>
            </a:endParaRPr>
          </a:p>
        </p:txBody>
      </p:sp>
      <p:sp>
        <p:nvSpPr>
          <p:cNvPr id="69687" name="Rectangle 59"/>
          <p:cNvSpPr>
            <a:spLocks noChangeArrowheads="1"/>
          </p:cNvSpPr>
          <p:nvPr/>
        </p:nvSpPr>
        <p:spPr bwMode="auto">
          <a:xfrm>
            <a:off x="8420007" y="1334240"/>
            <a:ext cx="1202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E</a:t>
            </a:r>
            <a:endParaRPr lang="en-US" altLang="zh-TW" sz="1400" b="1">
              <a:ea typeface="新細明體" panose="02020500000000000000" pitchFamily="18" charset="-120"/>
            </a:endParaRPr>
          </a:p>
        </p:txBody>
      </p:sp>
      <p:sp>
        <p:nvSpPr>
          <p:cNvPr id="69688" name="Rectangle 60"/>
          <p:cNvSpPr>
            <a:spLocks noChangeArrowheads="1"/>
          </p:cNvSpPr>
          <p:nvPr/>
        </p:nvSpPr>
        <p:spPr bwMode="auto">
          <a:xfrm>
            <a:off x="9910670" y="1334240"/>
            <a:ext cx="3767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In[0]</a:t>
            </a:r>
            <a:endParaRPr lang="en-US" altLang="zh-TW" sz="1400" b="1">
              <a:ea typeface="新細明體" panose="02020500000000000000" pitchFamily="18" charset="-120"/>
            </a:endParaRPr>
          </a:p>
        </p:txBody>
      </p:sp>
      <p:sp>
        <p:nvSpPr>
          <p:cNvPr id="69689" name="Rectangle 61"/>
          <p:cNvSpPr>
            <a:spLocks noChangeArrowheads="1"/>
          </p:cNvSpPr>
          <p:nvPr/>
        </p:nvSpPr>
        <p:spPr bwMode="auto">
          <a:xfrm>
            <a:off x="9439182" y="1334240"/>
            <a:ext cx="3767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In[1]</a:t>
            </a:r>
            <a:endParaRPr lang="en-US" altLang="zh-TW" sz="1400" b="1">
              <a:ea typeface="新細明體" panose="02020500000000000000" pitchFamily="18" charset="-120"/>
            </a:endParaRPr>
          </a:p>
        </p:txBody>
      </p:sp>
      <p:sp>
        <p:nvSpPr>
          <p:cNvPr id="69690" name="Rectangle 62"/>
          <p:cNvSpPr>
            <a:spLocks noChangeArrowheads="1"/>
          </p:cNvSpPr>
          <p:nvPr/>
        </p:nvSpPr>
        <p:spPr bwMode="auto">
          <a:xfrm>
            <a:off x="8834345" y="1326302"/>
            <a:ext cx="3767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In[2]</a:t>
            </a:r>
            <a:endParaRPr lang="en-US" altLang="zh-TW" sz="1400" b="1">
              <a:ea typeface="新細明體" panose="02020500000000000000" pitchFamily="18" charset="-120"/>
            </a:endParaRPr>
          </a:p>
        </p:txBody>
      </p:sp>
      <p:sp>
        <p:nvSpPr>
          <p:cNvPr id="69691" name="Rectangle 63"/>
          <p:cNvSpPr>
            <a:spLocks noChangeArrowheads="1"/>
          </p:cNvSpPr>
          <p:nvPr/>
        </p:nvSpPr>
        <p:spPr bwMode="auto">
          <a:xfrm>
            <a:off x="9086757" y="2704252"/>
            <a:ext cx="2196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E1</a:t>
            </a:r>
            <a:endParaRPr lang="en-US" altLang="zh-TW" sz="1400" b="1">
              <a:ea typeface="新細明體" panose="02020500000000000000" pitchFamily="18" charset="-120"/>
            </a:endParaRPr>
          </a:p>
        </p:txBody>
      </p:sp>
      <p:sp>
        <p:nvSpPr>
          <p:cNvPr id="69692" name="Rectangle 64"/>
          <p:cNvSpPr>
            <a:spLocks noChangeArrowheads="1"/>
          </p:cNvSpPr>
          <p:nvPr/>
        </p:nvSpPr>
        <p:spPr bwMode="auto">
          <a:xfrm>
            <a:off x="8278720" y="3755177"/>
            <a:ext cx="3767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In[0]</a:t>
            </a:r>
            <a:endParaRPr lang="en-US" altLang="zh-TW" sz="1400" b="1">
              <a:ea typeface="新細明體" panose="02020500000000000000" pitchFamily="18" charset="-120"/>
            </a:endParaRPr>
          </a:p>
        </p:txBody>
      </p:sp>
      <p:sp>
        <p:nvSpPr>
          <p:cNvPr id="69693" name="Rectangle 65"/>
          <p:cNvSpPr>
            <a:spLocks noChangeArrowheads="1"/>
          </p:cNvSpPr>
          <p:nvPr/>
        </p:nvSpPr>
        <p:spPr bwMode="auto">
          <a:xfrm>
            <a:off x="7370670" y="3710727"/>
            <a:ext cx="3767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In[1]</a:t>
            </a:r>
            <a:endParaRPr lang="en-US" altLang="zh-TW" sz="1400" b="1">
              <a:ea typeface="新細明體" panose="02020500000000000000" pitchFamily="18" charset="-120"/>
            </a:endParaRPr>
          </a:p>
        </p:txBody>
      </p:sp>
      <p:sp>
        <p:nvSpPr>
          <p:cNvPr id="69694" name="Rectangle 66"/>
          <p:cNvSpPr>
            <a:spLocks noChangeArrowheads="1"/>
          </p:cNvSpPr>
          <p:nvPr/>
        </p:nvSpPr>
        <p:spPr bwMode="auto">
          <a:xfrm>
            <a:off x="10110695" y="3750415"/>
            <a:ext cx="3767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In[0]</a:t>
            </a:r>
            <a:endParaRPr lang="en-US" altLang="zh-TW" sz="1400" b="1">
              <a:ea typeface="新細明體" panose="02020500000000000000" pitchFamily="18" charset="-120"/>
            </a:endParaRPr>
          </a:p>
        </p:txBody>
      </p:sp>
      <p:sp>
        <p:nvSpPr>
          <p:cNvPr id="69695" name="Rectangle 67"/>
          <p:cNvSpPr>
            <a:spLocks noChangeArrowheads="1"/>
          </p:cNvSpPr>
          <p:nvPr/>
        </p:nvSpPr>
        <p:spPr bwMode="auto">
          <a:xfrm>
            <a:off x="9628095" y="3763115"/>
            <a:ext cx="3767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In[1]</a:t>
            </a:r>
            <a:endParaRPr lang="en-US" altLang="zh-TW" sz="1400" b="1">
              <a:ea typeface="新細明體" panose="02020500000000000000" pitchFamily="18" charset="-120"/>
            </a:endParaRPr>
          </a:p>
        </p:txBody>
      </p:sp>
      <p:sp>
        <p:nvSpPr>
          <p:cNvPr id="69696" name="Rectangle 68"/>
          <p:cNvSpPr>
            <a:spLocks noChangeArrowheads="1"/>
          </p:cNvSpPr>
          <p:nvPr/>
        </p:nvSpPr>
        <p:spPr bwMode="auto">
          <a:xfrm>
            <a:off x="9353128" y="4112366"/>
            <a:ext cx="10531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Decoder 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ea typeface="新細明體" panose="02020500000000000000" pitchFamily="18" charset="-120"/>
              </a:rPr>
              <a:t>2- 4 decoder</a:t>
            </a:r>
            <a:endParaRPr lang="en-US" altLang="zh-TW" sz="1400" b="1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86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788911" y="63502"/>
            <a:ext cx="81534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Parameterized Design (2/2)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341607" y="5246689"/>
            <a:ext cx="83327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Override those values of many parameters when the test_2 module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is instantiated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1800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width = 5; height = 4; length = 4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39132" y="1351757"/>
            <a:ext cx="6400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990600" indent="-5334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752600" indent="-381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209800" indent="-381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module PARAM_1(A , B , C , D);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input [4 : 0] 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input [3 : 0] 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input [3 : 0] C;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output [5 : 0] D;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test_2  #(5 , 4 , 4)  u1(A , B , C , D);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 err="1"/>
              <a:t>endmodule</a:t>
            </a:r>
            <a:endParaRPr lang="en-US" altLang="zh-TW" sz="1800" dirty="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674526" y="1071564"/>
            <a:ext cx="6400800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990600" indent="-5334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752600" indent="-381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209800" indent="-381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module test_2(A , B , C , D);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parameter width = 8;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parameter height = 8;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parameter length = 8;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input [width - 1 : 0] 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input [height - 1 : 0] 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input [length- 1 : 0] C;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output [width : 0] D;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zh-TW" sz="1800" dirty="0"/>
              <a:t>     assign D = A + B + C;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zh-TW" sz="1800" dirty="0" err="1"/>
              <a:t>endmodule</a:t>
            </a:r>
            <a:endParaRPr lang="en-US" altLang="zh-TW" sz="1800" dirty="0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2081814" y="3711052"/>
            <a:ext cx="904875" cy="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60112" y="231775"/>
            <a:ext cx="7807325" cy="663575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Expressions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2893" y="1160279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An expression comprises of operators and operands, see Example, and are covered separately in the following two sections.</a:t>
            </a:r>
          </a:p>
          <a:p>
            <a:pPr eaLnBrk="1" hangingPunct="1"/>
            <a:r>
              <a:rPr lang="en-US" altLang="zh-TW" dirty="0" smtClean="0"/>
              <a:t>Example</a:t>
            </a:r>
          </a:p>
          <a:p>
            <a:pPr eaLnBrk="1" hangingPunct="1"/>
            <a:endParaRPr lang="en-US" altLang="zh-TW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dirty="0" smtClean="0"/>
          </a:p>
        </p:txBody>
      </p:sp>
      <p:sp>
        <p:nvSpPr>
          <p:cNvPr id="43013" name="AutoShape 8"/>
          <p:cNvSpPr>
            <a:spLocks/>
          </p:cNvSpPr>
          <p:nvPr/>
        </p:nvSpPr>
        <p:spPr bwMode="auto">
          <a:xfrm rot="16200000">
            <a:off x="5108314" y="3129009"/>
            <a:ext cx="139700" cy="1295400"/>
          </a:xfrm>
          <a:prstGeom prst="rightBrace">
            <a:avLst>
              <a:gd name="adj1" fmla="val 77273"/>
              <a:gd name="adj2" fmla="val 500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3014" name="Text Box 10"/>
          <p:cNvSpPr txBox="1">
            <a:spLocks noChangeArrowheads="1"/>
          </p:cNvSpPr>
          <p:nvPr/>
        </p:nvSpPr>
        <p:spPr bwMode="auto">
          <a:xfrm>
            <a:off x="4552690" y="3256010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expression</a:t>
            </a:r>
          </a:p>
        </p:txBody>
      </p:sp>
      <p:sp>
        <p:nvSpPr>
          <p:cNvPr id="43015" name="Line 11"/>
          <p:cNvSpPr>
            <a:spLocks noChangeShapeType="1"/>
          </p:cNvSpPr>
          <p:nvPr/>
        </p:nvSpPr>
        <p:spPr bwMode="auto">
          <a:xfrm flipH="1">
            <a:off x="4568564" y="4194223"/>
            <a:ext cx="336550" cy="59213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6" name="Line 12"/>
          <p:cNvSpPr>
            <a:spLocks noChangeShapeType="1"/>
          </p:cNvSpPr>
          <p:nvPr/>
        </p:nvSpPr>
        <p:spPr bwMode="auto">
          <a:xfrm flipH="1">
            <a:off x="4555865" y="4235497"/>
            <a:ext cx="979487" cy="5635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7" name="Line 13"/>
          <p:cNvSpPr>
            <a:spLocks noChangeShapeType="1"/>
          </p:cNvSpPr>
          <p:nvPr/>
        </p:nvSpPr>
        <p:spPr bwMode="auto">
          <a:xfrm>
            <a:off x="4555864" y="4240259"/>
            <a:ext cx="1168400" cy="508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8" name="Line 14"/>
          <p:cNvSpPr>
            <a:spLocks noChangeShapeType="1"/>
          </p:cNvSpPr>
          <p:nvPr/>
        </p:nvSpPr>
        <p:spPr bwMode="auto">
          <a:xfrm>
            <a:off x="5216264" y="4240259"/>
            <a:ext cx="520700" cy="508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9" name="Line 15"/>
          <p:cNvSpPr>
            <a:spLocks noChangeShapeType="1"/>
          </p:cNvSpPr>
          <p:nvPr/>
        </p:nvSpPr>
        <p:spPr bwMode="auto">
          <a:xfrm flipH="1">
            <a:off x="5736964" y="4278359"/>
            <a:ext cx="38100" cy="4699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0" name="Text Box 16"/>
          <p:cNvSpPr txBox="1">
            <a:spLocks noChangeArrowheads="1"/>
          </p:cNvSpPr>
          <p:nvPr/>
        </p:nvSpPr>
        <p:spPr bwMode="auto">
          <a:xfrm>
            <a:off x="3993889" y="481811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operators</a:t>
            </a:r>
          </a:p>
        </p:txBody>
      </p:sp>
      <p:sp>
        <p:nvSpPr>
          <p:cNvPr id="43021" name="Text Box 17"/>
          <p:cNvSpPr txBox="1">
            <a:spLocks noChangeArrowheads="1"/>
          </p:cNvSpPr>
          <p:nvPr/>
        </p:nvSpPr>
        <p:spPr bwMode="auto">
          <a:xfrm>
            <a:off x="5162290" y="4792710"/>
            <a:ext cx="1114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operands</a:t>
            </a:r>
          </a:p>
        </p:txBody>
      </p:sp>
      <p:sp>
        <p:nvSpPr>
          <p:cNvPr id="43022" name="Text Box 18"/>
          <p:cNvSpPr txBox="1">
            <a:spLocks noChangeArrowheads="1"/>
          </p:cNvSpPr>
          <p:nvPr/>
        </p:nvSpPr>
        <p:spPr bwMode="auto">
          <a:xfrm>
            <a:off x="3401751" y="3790997"/>
            <a:ext cx="268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latin typeface="Tahoma" panose="020B0604030504040204" pitchFamily="34" charset="0"/>
                <a:ea typeface="新細明體" panose="02020500000000000000" pitchFamily="18" charset="-120"/>
              </a:rPr>
              <a:t>W&lt;=  X - Y + Z</a:t>
            </a:r>
          </a:p>
        </p:txBody>
      </p:sp>
    </p:spTree>
    <p:extLst>
      <p:ext uri="{BB962C8B-B14F-4D97-AF65-F5344CB8AC3E}">
        <p14:creationId xmlns:p14="http://schemas.microsoft.com/office/powerpoint/2010/main" val="30106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4198" y="253999"/>
            <a:ext cx="7793037" cy="385763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Verilog Operands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5277" y="879444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 sz="2400"/>
              <a:t>Four data objects form the operands of an expression</a:t>
            </a:r>
          </a:p>
        </p:txBody>
      </p:sp>
      <p:graphicFrame>
        <p:nvGraphicFramePr>
          <p:cNvPr id="456752" name="Group 4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1336373"/>
              </p:ext>
            </p:extLst>
          </p:nvPr>
        </p:nvGraphicFramePr>
        <p:xfrm>
          <a:off x="1655178" y="1517619"/>
          <a:ext cx="6556375" cy="3048000"/>
        </p:xfrm>
        <a:graphic>
          <a:graphicData uri="http://schemas.openxmlformats.org/drawingml/2006/table">
            <a:tbl>
              <a:tblPr/>
              <a:tblGrid>
                <a:gridCol w="6556375"/>
              </a:tblGrid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Verilog Operands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Identifiers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Literals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   string (bit &amp; character)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   numeric  (integer, real</a:t>
                      </a:r>
                      <a:r>
                        <a:rPr kumimoji="1" lang="en-US" altLang="zh-TW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)</a:t>
                      </a:r>
                      <a:endParaRPr kumimoji="1" lang="en-US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Function Call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Index &amp; Slice Names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44" name="Rectangle 49"/>
          <p:cNvSpPr>
            <a:spLocks noChangeArrowheads="1"/>
          </p:cNvSpPr>
          <p:nvPr/>
        </p:nvSpPr>
        <p:spPr bwMode="auto">
          <a:xfrm>
            <a:off x="1063039" y="4697383"/>
            <a:ext cx="8364538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800" b="1">
                <a:latin typeface="Tahoma" panose="020B0604030504040204" pitchFamily="34" charset="0"/>
                <a:ea typeface="新細明體" panose="02020500000000000000" pitchFamily="18" charset="-120"/>
              </a:rPr>
              <a:t>Identifiers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 Verilog identifiers consists of letters, digits, underscores (_) and dollar sign ($)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 Verilog is case sensitive, so upper and lower case identifier names are treated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   as different identifiers</a:t>
            </a:r>
          </a:p>
        </p:txBody>
      </p:sp>
      <p:sp>
        <p:nvSpPr>
          <p:cNvPr id="44045" name="Text Box 50"/>
          <p:cNvSpPr txBox="1">
            <a:spLocks noChangeArrowheads="1"/>
          </p:cNvSpPr>
          <p:nvPr/>
        </p:nvSpPr>
        <p:spPr bwMode="auto">
          <a:xfrm>
            <a:off x="6104940" y="3057495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34</a:t>
            </a:r>
          </a:p>
        </p:txBody>
      </p:sp>
      <p:sp>
        <p:nvSpPr>
          <p:cNvPr id="44046" name="Text Box 51"/>
          <p:cNvSpPr txBox="1">
            <a:spLocks noChangeArrowheads="1"/>
          </p:cNvSpPr>
          <p:nvPr/>
        </p:nvSpPr>
        <p:spPr bwMode="auto">
          <a:xfrm>
            <a:off x="5985877" y="2625695"/>
            <a:ext cx="106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4</a:t>
            </a:r>
            <a:r>
              <a:rPr lang="en-US" altLang="zh-TW" sz="1800">
                <a:ea typeface="新細明體" panose="02020500000000000000" pitchFamily="18" charset="-120"/>
              </a:rPr>
              <a:t>’</a:t>
            </a: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b 1101</a:t>
            </a:r>
          </a:p>
        </p:txBody>
      </p:sp>
    </p:spTree>
    <p:extLst>
      <p:ext uri="{BB962C8B-B14F-4D97-AF65-F5344CB8AC3E}">
        <p14:creationId xmlns:p14="http://schemas.microsoft.com/office/powerpoint/2010/main" val="4380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19743" y="174950"/>
            <a:ext cx="10390716" cy="765175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Identifier and Literal Operands (1/2)</a:t>
            </a:r>
          </a:p>
        </p:txBody>
      </p:sp>
      <p:sp>
        <p:nvSpPr>
          <p:cNvPr id="45059" name="AutoShape 1029"/>
          <p:cNvSpPr>
            <a:spLocks/>
          </p:cNvSpPr>
          <p:nvPr/>
        </p:nvSpPr>
        <p:spPr bwMode="auto">
          <a:xfrm>
            <a:off x="6339783" y="5481962"/>
            <a:ext cx="2638425" cy="371475"/>
          </a:xfrm>
          <a:prstGeom prst="borderCallout2">
            <a:avLst>
              <a:gd name="adj1" fmla="val 30769"/>
              <a:gd name="adj2" fmla="val -2889"/>
              <a:gd name="adj3" fmla="val 30769"/>
              <a:gd name="adj4" fmla="val -16426"/>
              <a:gd name="adj5" fmla="val -4699"/>
              <a:gd name="adj6" fmla="val -21963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Numeric (integer) literal</a:t>
            </a:r>
          </a:p>
        </p:txBody>
      </p:sp>
      <p:sp>
        <p:nvSpPr>
          <p:cNvPr id="45060" name="AutoShape 1031"/>
          <p:cNvSpPr>
            <a:spLocks/>
          </p:cNvSpPr>
          <p:nvPr/>
        </p:nvSpPr>
        <p:spPr bwMode="auto">
          <a:xfrm>
            <a:off x="6530282" y="4038925"/>
            <a:ext cx="1866900" cy="409575"/>
          </a:xfrm>
          <a:prstGeom prst="borderCallout2">
            <a:avLst>
              <a:gd name="adj1" fmla="val 27907"/>
              <a:gd name="adj2" fmla="val -4083"/>
              <a:gd name="adj3" fmla="val 27907"/>
              <a:gd name="adj4" fmla="val -21852"/>
              <a:gd name="adj5" fmla="val -121704"/>
              <a:gd name="adj6" fmla="val -40306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Bit string literals</a:t>
            </a:r>
          </a:p>
        </p:txBody>
      </p:sp>
      <p:sp>
        <p:nvSpPr>
          <p:cNvPr id="45061" name="Line 1033"/>
          <p:cNvSpPr>
            <a:spLocks noChangeShapeType="1"/>
          </p:cNvSpPr>
          <p:nvPr/>
        </p:nvSpPr>
        <p:spPr bwMode="auto">
          <a:xfrm flipH="1">
            <a:off x="5515869" y="4162750"/>
            <a:ext cx="598488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2" name="Line 1034"/>
          <p:cNvSpPr>
            <a:spLocks noChangeShapeType="1"/>
          </p:cNvSpPr>
          <p:nvPr/>
        </p:nvSpPr>
        <p:spPr bwMode="auto">
          <a:xfrm flipH="1" flipV="1">
            <a:off x="5558732" y="4124650"/>
            <a:ext cx="582612" cy="33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3" name="AutoShape 1039"/>
          <p:cNvSpPr>
            <a:spLocks/>
          </p:cNvSpPr>
          <p:nvPr/>
        </p:nvSpPr>
        <p:spPr bwMode="auto">
          <a:xfrm>
            <a:off x="4944369" y="5634362"/>
            <a:ext cx="1182688" cy="371475"/>
          </a:xfrm>
          <a:prstGeom prst="borderCallout2">
            <a:avLst>
              <a:gd name="adj1" fmla="val 30769"/>
              <a:gd name="adj2" fmla="val -6444"/>
              <a:gd name="adj3" fmla="val 30769"/>
              <a:gd name="adj4" fmla="val -11407"/>
              <a:gd name="adj5" fmla="val -31625"/>
              <a:gd name="adj6" fmla="val -15301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Identifier</a:t>
            </a:r>
          </a:p>
        </p:txBody>
      </p:sp>
      <p:sp>
        <p:nvSpPr>
          <p:cNvPr id="45064" name="AutoShape 1040"/>
          <p:cNvSpPr>
            <a:spLocks/>
          </p:cNvSpPr>
          <p:nvPr/>
        </p:nvSpPr>
        <p:spPr bwMode="auto">
          <a:xfrm>
            <a:off x="5123758" y="2889575"/>
            <a:ext cx="1182687" cy="371475"/>
          </a:xfrm>
          <a:prstGeom prst="borderCallout2">
            <a:avLst>
              <a:gd name="adj1" fmla="val 30769"/>
              <a:gd name="adj2" fmla="val -6444"/>
              <a:gd name="adj3" fmla="val 30769"/>
              <a:gd name="adj4" fmla="val -11407"/>
              <a:gd name="adj5" fmla="val -31625"/>
              <a:gd name="adj6" fmla="val -15301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Identifier</a:t>
            </a:r>
          </a:p>
        </p:txBody>
      </p:sp>
      <p:sp>
        <p:nvSpPr>
          <p:cNvPr id="45065" name="Rectangle 1044"/>
          <p:cNvSpPr>
            <a:spLocks noChangeArrowheads="1"/>
          </p:cNvSpPr>
          <p:nvPr/>
        </p:nvSpPr>
        <p:spPr bwMode="auto">
          <a:xfrm>
            <a:off x="2412308" y="817886"/>
            <a:ext cx="7775575" cy="565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62000" indent="-3048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81100" indent="-2667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</a:t>
            </a:r>
            <a:r>
              <a:rPr lang="en-US" altLang="zh-TW" sz="1800" b="1" dirty="0"/>
              <a:t>module</a:t>
            </a:r>
            <a:r>
              <a:rPr lang="en-US" altLang="zh-TW" sz="1800" dirty="0"/>
              <a:t> LITERALS(A1, A2, B1, B2, Y1, Y2);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/>
              <a:t>input</a:t>
            </a:r>
            <a:r>
              <a:rPr lang="en-US" altLang="zh-TW" sz="1800" dirty="0"/>
              <a:t>	A1, A2, B1, B2;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/>
              <a:t>output</a:t>
            </a:r>
            <a:r>
              <a:rPr lang="en-US" altLang="zh-TW" sz="1800" dirty="0"/>
              <a:t> [7:0]  Y1;  </a:t>
            </a:r>
            <a:r>
              <a:rPr lang="en-US" altLang="zh-TW" sz="1800" b="1" dirty="0"/>
              <a:t>output</a:t>
            </a:r>
            <a:r>
              <a:rPr lang="en-US" altLang="zh-TW" sz="1800" dirty="0"/>
              <a:t> [5:0] Y2;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/>
              <a:t>parameter</a:t>
            </a:r>
            <a:r>
              <a:rPr lang="en-US" altLang="zh-TW" sz="1800" dirty="0"/>
              <a:t> CST = 4’b 1010, TF=25;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 err="1"/>
              <a:t>reg</a:t>
            </a:r>
            <a:r>
              <a:rPr lang="en-US" altLang="zh-TW" sz="1800" dirty="0"/>
              <a:t> [7:0]	Y1; </a:t>
            </a:r>
            <a:r>
              <a:rPr lang="en-US" altLang="zh-TW" sz="1800" b="1" dirty="0" err="1"/>
              <a:t>reg</a:t>
            </a:r>
            <a:r>
              <a:rPr lang="en-US" altLang="zh-TW" sz="1800" dirty="0"/>
              <a:t> [5:0] Y2;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zh-TW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</a:t>
            </a:r>
            <a:r>
              <a:rPr lang="en-US" altLang="zh-TW" sz="1800" b="1" dirty="0"/>
              <a:t>always</a:t>
            </a:r>
            <a:r>
              <a:rPr lang="en-US" altLang="zh-TW" sz="1800" dirty="0"/>
              <a:t> @(A1 </a:t>
            </a:r>
            <a:r>
              <a:rPr lang="en-US" altLang="zh-TW" sz="1800" b="1" dirty="0"/>
              <a:t>or</a:t>
            </a:r>
            <a:r>
              <a:rPr lang="en-US" altLang="zh-TW" sz="1800" dirty="0"/>
              <a:t> A2 </a:t>
            </a:r>
            <a:r>
              <a:rPr lang="en-US" altLang="zh-TW" sz="1800" b="1" dirty="0"/>
              <a:t>or</a:t>
            </a:r>
            <a:r>
              <a:rPr lang="en-US" altLang="zh-TW" sz="1800" dirty="0"/>
              <a:t> B1 </a:t>
            </a:r>
            <a:r>
              <a:rPr lang="en-US" altLang="zh-TW" sz="1800" b="1" dirty="0"/>
              <a:t>or</a:t>
            </a:r>
            <a:r>
              <a:rPr lang="en-US" altLang="zh-TW" sz="1800" dirty="0"/>
              <a:t> B2)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</a:t>
            </a:r>
            <a:r>
              <a:rPr lang="en-US" altLang="zh-TW" sz="1800" b="1" dirty="0"/>
              <a:t>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/>
              <a:t>if</a:t>
            </a:r>
            <a:r>
              <a:rPr lang="en-US" altLang="zh-TW" sz="1800" dirty="0"/>
              <a:t> (A1 == 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     Y1 = {CST, 4’b 0000};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/>
              <a:t>else</a:t>
            </a:r>
            <a:r>
              <a:rPr lang="en-US" altLang="zh-TW" sz="1800" dirty="0"/>
              <a:t> </a:t>
            </a:r>
            <a:r>
              <a:rPr lang="en-US" altLang="zh-TW" sz="1800" b="1" dirty="0"/>
              <a:t>if</a:t>
            </a:r>
            <a:r>
              <a:rPr lang="en-US" altLang="zh-TW" sz="1800" dirty="0"/>
              <a:t> (A2 == 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     Y1 = {CST, 4’b 0101};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/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     Y1 = {CST, 4’b 1111};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/>
              <a:t>if</a:t>
            </a:r>
            <a:r>
              <a:rPr lang="en-US" altLang="zh-TW" sz="1800" dirty="0"/>
              <a:t> (B1 == 0)    Y2 = 10;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/>
              <a:t>else</a:t>
            </a:r>
            <a:r>
              <a:rPr lang="en-US" altLang="zh-TW" sz="1800" dirty="0"/>
              <a:t> </a:t>
            </a:r>
            <a:r>
              <a:rPr lang="en-US" altLang="zh-TW" sz="1800" b="1" dirty="0"/>
              <a:t>if</a:t>
            </a:r>
            <a:r>
              <a:rPr lang="en-US" altLang="zh-TW" sz="1800" dirty="0"/>
              <a:t> (B2 == 1) Y2 = 15;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/>
              <a:t>else    </a:t>
            </a:r>
            <a:r>
              <a:rPr lang="en-US" altLang="zh-TW" sz="1800" dirty="0"/>
              <a:t>Y2 = TF +10 +15;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 </a:t>
            </a:r>
            <a:r>
              <a:rPr lang="en-US" altLang="zh-TW" sz="1800" b="1" dirty="0"/>
              <a:t>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</a:t>
            </a:r>
            <a:r>
              <a:rPr lang="en-US" altLang="zh-TW" sz="1800" b="1" dirty="0" err="1"/>
              <a:t>endmodule</a:t>
            </a:r>
            <a:endParaRPr lang="en-US" altLang="zh-TW" sz="1800" b="1" dirty="0"/>
          </a:p>
        </p:txBody>
      </p:sp>
    </p:spTree>
    <p:extLst>
      <p:ext uri="{BB962C8B-B14F-4D97-AF65-F5344CB8AC3E}">
        <p14:creationId xmlns:p14="http://schemas.microsoft.com/office/powerpoint/2010/main" val="39878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9729" y="1001713"/>
            <a:ext cx="8683361" cy="965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/>
              <a:t>Index operand specifies a single element of an array and slice operand specifies a sequence of elements within an array</a:t>
            </a:r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2874748" y="1995488"/>
            <a:ext cx="6605587" cy="497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</a:t>
            </a:r>
            <a:r>
              <a:rPr lang="en-US" altLang="zh-TW" sz="1800" b="1" dirty="0"/>
              <a:t>module</a:t>
            </a:r>
            <a:r>
              <a:rPr lang="en-US" altLang="zh-TW" sz="1800" dirty="0"/>
              <a:t> INDEX_SLICE_NAME (A, B, 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/>
              <a:t>input</a:t>
            </a:r>
            <a:r>
              <a:rPr lang="en-US" altLang="zh-TW" sz="1800" dirty="0"/>
              <a:t> [5:0]	A,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/>
              <a:t>output</a:t>
            </a:r>
            <a:r>
              <a:rPr lang="en-US" altLang="zh-TW" sz="1800" dirty="0"/>
              <a:t> [11:0]Y;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/>
              <a:t>parameter</a:t>
            </a:r>
            <a:r>
              <a:rPr lang="en-US" altLang="zh-TW" sz="1800" dirty="0"/>
              <a:t>	C = 3’b111;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</a:t>
            </a:r>
            <a:r>
              <a:rPr lang="en-US" altLang="zh-TW" sz="1800" b="1" dirty="0" err="1"/>
              <a:t>reg</a:t>
            </a:r>
            <a:r>
              <a:rPr lang="en-US" altLang="zh-TW" sz="1800" dirty="0"/>
              <a:t> [11:0]	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zh-TW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</a:t>
            </a:r>
            <a:r>
              <a:rPr lang="en-US" altLang="zh-TW" sz="1800" b="1" dirty="0"/>
              <a:t>always</a:t>
            </a:r>
            <a:r>
              <a:rPr lang="en-US" altLang="zh-TW" sz="1800" dirty="0"/>
              <a:t> @(A or B)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</a:t>
            </a:r>
            <a:r>
              <a:rPr lang="en-US" altLang="zh-TW" sz="1800" b="1" dirty="0"/>
              <a:t>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Y[2:0]	= A[2:0];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Y[3]	= A[3] | B[3];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Y[5:4]	= {A[5] | B[5], A[4] &amp; B[4]};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Y[8:6]	= B[2:0];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	Y[11:9]	= C;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 </a:t>
            </a:r>
            <a:r>
              <a:rPr lang="en-US" altLang="zh-TW" sz="1800" b="1" dirty="0"/>
              <a:t>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1800" dirty="0"/>
              <a:t> </a:t>
            </a:r>
            <a:r>
              <a:rPr lang="en-US" altLang="zh-TW" sz="1800" b="1" dirty="0" err="1"/>
              <a:t>endmodule</a:t>
            </a:r>
            <a:endParaRPr lang="en-US" altLang="zh-TW" sz="1800" b="1" dirty="0"/>
          </a:p>
        </p:txBody>
      </p:sp>
      <p:sp>
        <p:nvSpPr>
          <p:cNvPr id="5" name="Rectangle 1026"/>
          <p:cNvSpPr txBox="1">
            <a:spLocks noChangeArrowheads="1"/>
          </p:cNvSpPr>
          <p:nvPr/>
        </p:nvSpPr>
        <p:spPr bwMode="auto">
          <a:xfrm>
            <a:off x="506027" y="236538"/>
            <a:ext cx="10390716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3200" kern="0" dirty="0" smtClean="0"/>
              <a:t>Identifier and Literal Operands (2/2)</a:t>
            </a:r>
            <a:endParaRPr lang="en-US" altLang="zh-TW" sz="3200" kern="0" dirty="0"/>
          </a:p>
        </p:txBody>
      </p:sp>
    </p:spTree>
    <p:extLst>
      <p:ext uri="{BB962C8B-B14F-4D97-AF65-F5344CB8AC3E}">
        <p14:creationId xmlns:p14="http://schemas.microsoft.com/office/powerpoint/2010/main" val="22221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809" y="176212"/>
            <a:ext cx="7793037" cy="76517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Operators (1/3)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0932" y="843918"/>
            <a:ext cx="9482787" cy="1517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Operators perform an operation on one or more operands within an expression. An expression combines operands with appropriate operators to produce the desired function expression.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</p:txBody>
      </p:sp>
      <p:graphicFrame>
        <p:nvGraphicFramePr>
          <p:cNvPr id="471129" name="Group 8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19489719"/>
              </p:ext>
            </p:extLst>
          </p:nvPr>
        </p:nvGraphicFramePr>
        <p:xfrm>
          <a:off x="2887740" y="2042158"/>
          <a:ext cx="6203950" cy="3838678"/>
        </p:xfrm>
        <a:graphic>
          <a:graphicData uri="http://schemas.openxmlformats.org/drawingml/2006/table">
            <a:tbl>
              <a:tblPr/>
              <a:tblGrid>
                <a:gridCol w="3663950"/>
                <a:gridCol w="2540000"/>
              </a:tblGrid>
              <a:tr h="4920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Name</a:t>
                      </a:r>
                    </a:p>
                  </a:txBody>
                  <a:tcPr marL="90000" marR="90000" marT="46791" marB="4679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Operator</a:t>
                      </a:r>
                    </a:p>
                  </a:txBody>
                  <a:tcPr marL="90000" marR="90000" marT="46791" marB="4679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278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bit-select or part-select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parenthesis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[ 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( )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82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Arithmetic Operators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multiplication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addition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subtraction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modulus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%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Sign Operators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identity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negation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-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4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0931" y="148286"/>
            <a:ext cx="7793037" cy="76517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Operators (2/3)</a:t>
            </a:r>
          </a:p>
        </p:txBody>
      </p:sp>
      <p:graphicFrame>
        <p:nvGraphicFramePr>
          <p:cNvPr id="472118" name="Group 5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0921560"/>
              </p:ext>
            </p:extLst>
          </p:nvPr>
        </p:nvGraphicFramePr>
        <p:xfrm>
          <a:off x="3917550" y="355106"/>
          <a:ext cx="6203950" cy="5835922"/>
        </p:xfrm>
        <a:graphic>
          <a:graphicData uri="http://schemas.openxmlformats.org/drawingml/2006/table">
            <a:tbl>
              <a:tblPr/>
              <a:tblGrid>
                <a:gridCol w="3663950"/>
                <a:gridCol w="2540000"/>
              </a:tblGrid>
              <a:tr h="3689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Name</a:t>
                      </a:r>
                    </a:p>
                  </a:txBody>
                  <a:tcPr marL="90000" marR="90000" marT="46789" marB="4678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Operator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35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Relational Operators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less than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less than or equal 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greater than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greater than or equal to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&lt;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&lt;=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&gt;=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Equality Operators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logic equality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logic inequality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case equality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case inequality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==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!=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===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!==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3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Logical Comparison Operators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NOT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OR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!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&amp;&amp;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||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5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Logical Bit-Wise Operators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unary negation NOT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binary 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binary 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binary XOR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binary XNOR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|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^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^~ or ~^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3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CLAB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ICLAB" id="{3EF4629B-7E55-4D80-828F-904AA00C59B0}" vid="{F04B8EB6-F381-4B79-B2C4-2DEFD431A8B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DICLAB</Template>
  <TotalTime>783</TotalTime>
  <Words>1611</Words>
  <Application>Microsoft Office PowerPoint</Application>
  <PresentationFormat>寬螢幕</PresentationFormat>
  <Paragraphs>712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Tahoma</vt:lpstr>
      <vt:lpstr>Times New Roman</vt:lpstr>
      <vt:lpstr>Wingdings</vt:lpstr>
      <vt:lpstr>DICLAB</vt:lpstr>
      <vt:lpstr>HDL  Part III</vt:lpstr>
      <vt:lpstr>PowerPoint 簡報</vt:lpstr>
      <vt:lpstr>PowerPoint 簡報</vt:lpstr>
      <vt:lpstr>Expressions</vt:lpstr>
      <vt:lpstr>Verilog Operands</vt:lpstr>
      <vt:lpstr>Identifier and Literal Operands (1/2)</vt:lpstr>
      <vt:lpstr>PowerPoint 簡報</vt:lpstr>
      <vt:lpstr>Operators (1/3)</vt:lpstr>
      <vt:lpstr>Operators (2/3)</vt:lpstr>
      <vt:lpstr>Operators (3/3)</vt:lpstr>
      <vt:lpstr>Arithmetic Operators</vt:lpstr>
      <vt:lpstr>Relational Operators</vt:lpstr>
      <vt:lpstr>Shift Operators</vt:lpstr>
      <vt:lpstr>Concatenation &amp; Replication Operators </vt:lpstr>
      <vt:lpstr>Conditional Operators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數位系統實驗 Experiment on Digital System</dc:title>
  <dc:creator>User</dc:creator>
  <cp:lastModifiedBy>User</cp:lastModifiedBy>
  <cp:revision>106</cp:revision>
  <cp:lastPrinted>2015-09-14T01:31:39Z</cp:lastPrinted>
  <dcterms:created xsi:type="dcterms:W3CDTF">2015-05-27T02:17:19Z</dcterms:created>
  <dcterms:modified xsi:type="dcterms:W3CDTF">2015-09-17T07:08:39Z</dcterms:modified>
</cp:coreProperties>
</file>