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373" r:id="rId3"/>
    <p:sldId id="374" r:id="rId4"/>
    <p:sldId id="376" r:id="rId5"/>
    <p:sldId id="377" r:id="rId6"/>
    <p:sldId id="379" r:id="rId7"/>
    <p:sldId id="380" r:id="rId8"/>
    <p:sldId id="381" r:id="rId9"/>
    <p:sldId id="382" r:id="rId10"/>
    <p:sldId id="383" r:id="rId11"/>
    <p:sldId id="384" r:id="rId12"/>
    <p:sldId id="385" r:id="rId13"/>
    <p:sldId id="387" r:id="rId14"/>
    <p:sldId id="388" r:id="rId15"/>
    <p:sldId id="389" r:id="rId16"/>
  </p:sldIdLst>
  <p:sldSz cx="12192000" cy="6858000"/>
  <p:notesSz cx="6799263" cy="9929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86" d="100"/>
          <a:sy n="86"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F26CD83F-FA77-4742-B971-E31EAC7F1508}" type="datetimeFigureOut">
              <a:rPr lang="zh-TW" altLang="en-US" smtClean="0"/>
              <a:t>2015/9/17</a:t>
            </a:fld>
            <a:endParaRPr lang="zh-TW" altLang="en-US"/>
          </a:p>
        </p:txBody>
      </p:sp>
      <p:sp>
        <p:nvSpPr>
          <p:cNvPr id="4" name="投影片圖像版面配置區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DD13DAB9-E3A3-4000-A4EF-1944BC1C07C4}" type="slidenum">
              <a:rPr lang="zh-TW" altLang="en-US" smtClean="0"/>
              <a:t>‹#›</a:t>
            </a:fld>
            <a:endParaRPr lang="zh-TW" altLang="en-US"/>
          </a:p>
        </p:txBody>
      </p:sp>
    </p:spTree>
    <p:extLst>
      <p:ext uri="{BB962C8B-B14F-4D97-AF65-F5344CB8AC3E}">
        <p14:creationId xmlns:p14="http://schemas.microsoft.com/office/powerpoint/2010/main" val="8241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4"/>
          <p:cNvSpPr>
            <a:spLocks noChangeArrowheads="1"/>
          </p:cNvSpPr>
          <p:nvPr/>
        </p:nvSpPr>
        <p:spPr bwMode="auto">
          <a:xfrm>
            <a:off x="812800" y="123825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TW" altLang="en-US" sz="1800"/>
          </a:p>
        </p:txBody>
      </p:sp>
      <p:sp>
        <p:nvSpPr>
          <p:cNvPr id="5" name="Line 5"/>
          <p:cNvSpPr>
            <a:spLocks noChangeShapeType="1"/>
          </p:cNvSpPr>
          <p:nvPr/>
        </p:nvSpPr>
        <p:spPr bwMode="auto">
          <a:xfrm>
            <a:off x="2641600" y="3981450"/>
            <a:ext cx="8682892" cy="0"/>
          </a:xfrm>
          <a:prstGeom prst="line">
            <a:avLst/>
          </a:prstGeom>
          <a:noFill/>
          <a:ln w="19050">
            <a:solidFill>
              <a:schemeClr val="accent1"/>
            </a:solidFill>
            <a:round/>
            <a:headEnd/>
            <a:tailEnd/>
          </a:ln>
        </p:spPr>
        <p:txBody>
          <a:bodyPr/>
          <a:lstStyle/>
          <a:p>
            <a:pPr>
              <a:defRPr/>
            </a:pPr>
            <a:endParaRPr lang="zh-TW" altLang="en-US" sz="1800"/>
          </a:p>
        </p:txBody>
      </p:sp>
      <p:sp>
        <p:nvSpPr>
          <p:cNvPr id="6" name="Text Box 6"/>
          <p:cNvSpPr txBox="1">
            <a:spLocks noChangeArrowheads="1"/>
          </p:cNvSpPr>
          <p:nvPr/>
        </p:nvSpPr>
        <p:spPr bwMode="auto">
          <a:xfrm rot="16200000">
            <a:off x="8692877" y="4263903"/>
            <a:ext cx="400110" cy="4632570"/>
          </a:xfrm>
          <a:prstGeom prst="rect">
            <a:avLst/>
          </a:prstGeom>
          <a:solidFill>
            <a:schemeClr val="bg1"/>
          </a:solidFill>
          <a:ln>
            <a:noFill/>
          </a:ln>
          <a:effectLst/>
          <a:extLst/>
        </p:spPr>
        <p:txBody>
          <a:bodyPr vert="eaVert">
            <a:spAutoFit/>
          </a:bodyPr>
          <a:lstStyle>
            <a:lvl1pPr eaLnBrk="0" hangingPunct="0">
              <a:defRPr kumimoji="1" sz="2000" b="1">
                <a:solidFill>
                  <a:schemeClr val="tx1"/>
                </a:solidFill>
                <a:latin typeface="Arial" pitchFamily="34" charset="0"/>
                <a:ea typeface="新細明體" pitchFamily="18" charset="-120"/>
              </a:defRPr>
            </a:lvl1pPr>
            <a:lvl2pPr marL="742950" indent="-285750" eaLnBrk="0" hangingPunct="0">
              <a:defRPr kumimoji="1" sz="2000" b="1">
                <a:solidFill>
                  <a:schemeClr val="tx1"/>
                </a:solidFill>
                <a:latin typeface="Arial" pitchFamily="34" charset="0"/>
                <a:ea typeface="新細明體" pitchFamily="18" charset="-120"/>
              </a:defRPr>
            </a:lvl2pPr>
            <a:lvl3pPr marL="1143000" indent="-228600" eaLnBrk="0" hangingPunct="0">
              <a:defRPr kumimoji="1" sz="2000" b="1">
                <a:solidFill>
                  <a:schemeClr val="tx1"/>
                </a:solidFill>
                <a:latin typeface="Arial" pitchFamily="34" charset="0"/>
                <a:ea typeface="新細明體" pitchFamily="18" charset="-120"/>
              </a:defRPr>
            </a:lvl3pPr>
            <a:lvl4pPr marL="1600200" indent="-228600" eaLnBrk="0" hangingPunct="0">
              <a:defRPr kumimoji="1" sz="2000" b="1">
                <a:solidFill>
                  <a:schemeClr val="tx1"/>
                </a:solidFill>
                <a:latin typeface="Arial" pitchFamily="34" charset="0"/>
                <a:ea typeface="新細明體" pitchFamily="18" charset="-120"/>
              </a:defRPr>
            </a:lvl4pPr>
            <a:lvl5pPr marL="2057400" indent="-228600" eaLnBrk="0" hangingPunct="0">
              <a:defRPr kumimoji="1" sz="2000"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9pPr>
          </a:lstStyle>
          <a:p>
            <a:pPr algn="ctr" eaLnBrk="1" hangingPunct="1">
              <a:spcBef>
                <a:spcPct val="50000"/>
              </a:spcBef>
              <a:defRPr/>
            </a:pPr>
            <a:r>
              <a:rPr lang="en-US" altLang="zh-TW" sz="1400" i="1" smtClean="0">
                <a:latin typeface="Times New Roman" pitchFamily="18" charset="0"/>
                <a:ea typeface="標楷體" pitchFamily="65" charset="-120"/>
              </a:rPr>
              <a:t>Digital </a:t>
            </a:r>
            <a:r>
              <a:rPr lang="en-US" altLang="zh-TW" sz="1400" i="1" smtClean="0">
                <a:latin typeface="Times New Roman" pitchFamily="18" charset="0"/>
              </a:rPr>
              <a:t>Integrated Circuit </a:t>
            </a:r>
            <a:r>
              <a:rPr lang="en-US" altLang="zh-TW" sz="1400" i="1" smtClean="0">
                <a:latin typeface="Times New Roman" pitchFamily="18" charset="0"/>
                <a:ea typeface="標楷體" pitchFamily="65" charset="-120"/>
              </a:rPr>
              <a:t>Design Laboratory </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7155" y="6092826"/>
            <a:ext cx="101795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93" y="46039"/>
            <a:ext cx="998416"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p:nvSpPr>
        <p:spPr bwMode="auto">
          <a:xfrm rot="16200000">
            <a:off x="4039403" y="-2909949"/>
            <a:ext cx="723275" cy="6621585"/>
          </a:xfrm>
          <a:prstGeom prst="rect">
            <a:avLst/>
          </a:prstGeom>
          <a:solidFill>
            <a:schemeClr val="bg1"/>
          </a:solidFill>
          <a:ln>
            <a:noFill/>
          </a:ln>
          <a:effectLst/>
          <a:extLst/>
        </p:spPr>
        <p:txBody>
          <a:bodyPr vert="eaVert">
            <a:spAutoFit/>
          </a:bodyPr>
          <a:lstStyle>
            <a:lvl1pPr eaLnBrk="0" hangingPunct="0">
              <a:defRPr kumimoji="1" sz="2000" b="1">
                <a:solidFill>
                  <a:schemeClr val="tx1"/>
                </a:solidFill>
                <a:latin typeface="Arial" pitchFamily="34" charset="0"/>
                <a:ea typeface="新細明體" pitchFamily="18" charset="-120"/>
              </a:defRPr>
            </a:lvl1pPr>
            <a:lvl2pPr marL="742950" indent="-285750" eaLnBrk="0" hangingPunct="0">
              <a:defRPr kumimoji="1" sz="2000" b="1">
                <a:solidFill>
                  <a:schemeClr val="tx1"/>
                </a:solidFill>
                <a:latin typeface="Arial" pitchFamily="34" charset="0"/>
                <a:ea typeface="新細明體" pitchFamily="18" charset="-120"/>
              </a:defRPr>
            </a:lvl2pPr>
            <a:lvl3pPr marL="1143000" indent="-228600" eaLnBrk="0" hangingPunct="0">
              <a:defRPr kumimoji="1" sz="2000" b="1">
                <a:solidFill>
                  <a:schemeClr val="tx1"/>
                </a:solidFill>
                <a:latin typeface="Arial" pitchFamily="34" charset="0"/>
                <a:ea typeface="新細明體" pitchFamily="18" charset="-120"/>
              </a:defRPr>
            </a:lvl3pPr>
            <a:lvl4pPr marL="1600200" indent="-228600" eaLnBrk="0" hangingPunct="0">
              <a:defRPr kumimoji="1" sz="2000" b="1">
                <a:solidFill>
                  <a:schemeClr val="tx1"/>
                </a:solidFill>
                <a:latin typeface="Arial" pitchFamily="34" charset="0"/>
                <a:ea typeface="新細明體" pitchFamily="18" charset="-120"/>
              </a:defRPr>
            </a:lvl4pPr>
            <a:lvl5pPr marL="2057400" indent="-228600" eaLnBrk="0" hangingPunct="0">
              <a:defRPr kumimoji="1" sz="2000" b="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sz="2000" b="1">
                <a:solidFill>
                  <a:schemeClr val="tx1"/>
                </a:solidFill>
                <a:latin typeface="Arial" pitchFamily="34" charset="0"/>
                <a:ea typeface="新細明體" pitchFamily="18" charset="-120"/>
              </a:defRPr>
            </a:lvl9pPr>
          </a:lstStyle>
          <a:p>
            <a:pPr eaLnBrk="1" hangingPunct="1">
              <a:spcBef>
                <a:spcPct val="50000"/>
              </a:spcBef>
              <a:defRPr/>
            </a:pPr>
            <a:r>
              <a:rPr lang="en-US" altLang="zh-TW" sz="1400" i="1" smtClean="0">
                <a:latin typeface="Times New Roman" pitchFamily="18" charset="0"/>
                <a:ea typeface="標楷體" pitchFamily="65" charset="-120"/>
              </a:rPr>
              <a:t>Department of Computer Science and Information Engineering</a:t>
            </a:r>
          </a:p>
          <a:p>
            <a:pPr eaLnBrk="1" hangingPunct="1">
              <a:spcBef>
                <a:spcPct val="50000"/>
              </a:spcBef>
              <a:defRPr/>
            </a:pPr>
            <a:r>
              <a:rPr lang="en-US" altLang="zh-TW" sz="1400" i="1" smtClean="0">
                <a:latin typeface="Times New Roman" pitchFamily="18" charset="0"/>
                <a:ea typeface="標楷體" pitchFamily="65" charset="-120"/>
              </a:rPr>
              <a:t>National Cheng Kung University</a:t>
            </a:r>
          </a:p>
        </p:txBody>
      </p:sp>
      <p:sp>
        <p:nvSpPr>
          <p:cNvPr id="339970" name="Rectangle 2"/>
          <p:cNvSpPr>
            <a:spLocks noGrp="1" noChangeArrowheads="1"/>
          </p:cNvSpPr>
          <p:nvPr>
            <p:ph type="ctrTitle"/>
          </p:nvPr>
        </p:nvSpPr>
        <p:spPr>
          <a:xfrm>
            <a:off x="1219200" y="1543050"/>
            <a:ext cx="10163908" cy="1752600"/>
          </a:xfrm>
        </p:spPr>
        <p:txBody>
          <a:bodyPr/>
          <a:lstStyle>
            <a:lvl1pPr>
              <a:defRPr i="1"/>
            </a:lvl1pPr>
          </a:lstStyle>
          <a:p>
            <a:pPr lvl="0"/>
            <a:r>
              <a:rPr lang="zh-TW" altLang="en-US" noProof="0" smtClean="0"/>
              <a:t>按一下以編輯母片標題樣式</a:t>
            </a:r>
          </a:p>
        </p:txBody>
      </p:sp>
      <p:sp>
        <p:nvSpPr>
          <p:cNvPr id="339971" name="Rectangle 3"/>
          <p:cNvSpPr>
            <a:spLocks noGrp="1" noChangeArrowheads="1"/>
          </p:cNvSpPr>
          <p:nvPr>
            <p:ph type="subTitle" idx="1"/>
          </p:nvPr>
        </p:nvSpPr>
        <p:spPr>
          <a:xfrm>
            <a:off x="2641600" y="3981450"/>
            <a:ext cx="8737600" cy="1752600"/>
          </a:xfrm>
        </p:spPr>
        <p:txBody>
          <a:bodyPr/>
          <a:lstStyle>
            <a:lvl1pPr marL="0" indent="0">
              <a:buFont typeface="Wingdings" pitchFamily="2" charset="2"/>
              <a:buNone/>
              <a:defRPr sz="2400" b="0"/>
            </a:lvl1pPr>
          </a:lstStyle>
          <a:p>
            <a:pPr lvl="0"/>
            <a:r>
              <a:rPr lang="zh-TW" altLang="en-US" noProof="0" smtClean="0"/>
              <a:t>按一下以編輯母片副標題樣式</a:t>
            </a:r>
          </a:p>
        </p:txBody>
      </p:sp>
    </p:spTree>
    <p:extLst>
      <p:ext uri="{BB962C8B-B14F-4D97-AF65-F5344CB8AC3E}">
        <p14:creationId xmlns:p14="http://schemas.microsoft.com/office/powerpoint/2010/main" val="428168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405176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118601" y="277814"/>
            <a:ext cx="2835030" cy="577373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09601" y="277814"/>
            <a:ext cx="8321431" cy="57737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347856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215971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247" y="4406901"/>
            <a:ext cx="103632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5" name="Rectangle 5"/>
          <p:cNvSpPr>
            <a:spLocks noGrp="1" noChangeArrowheads="1"/>
          </p:cNvSpPr>
          <p:nvPr>
            <p:ph type="ftr" sz="quarter" idx="11"/>
          </p:nvPr>
        </p:nvSpPr>
        <p:spPr>
          <a:ln/>
        </p:spPr>
        <p:txBody>
          <a:bodyPr/>
          <a:lstStyle>
            <a:lvl1pPr>
              <a:defRPr/>
            </a:lvl1pPr>
          </a:lstStyle>
          <a:p>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78011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1" y="1484313"/>
            <a:ext cx="5578231"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375401" y="1484313"/>
            <a:ext cx="557823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4781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8" name="Rectangle 5"/>
          <p:cNvSpPr>
            <a:spLocks noGrp="1" noChangeArrowheads="1"/>
          </p:cNvSpPr>
          <p:nvPr>
            <p:ph type="ftr" sz="quarter" idx="11"/>
          </p:nvPr>
        </p:nvSpPr>
        <p:spPr>
          <a:ln/>
        </p:spPr>
        <p:txBody>
          <a:bodyPr/>
          <a:lstStyle>
            <a:lvl1pPr>
              <a:defRPr/>
            </a:lvl1pPr>
          </a:lstStyle>
          <a:p>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394309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4" name="Rectangle 5"/>
          <p:cNvSpPr>
            <a:spLocks noGrp="1" noChangeArrowheads="1"/>
          </p:cNvSpPr>
          <p:nvPr>
            <p:ph type="ftr" sz="quarter" idx="11"/>
          </p:nvPr>
        </p:nvSpPr>
        <p:spPr>
          <a:ln/>
        </p:spPr>
        <p:txBody>
          <a:bodyPr/>
          <a:lstStyle>
            <a:lvl1pPr>
              <a:defRPr/>
            </a:lvl1pPr>
          </a:lstStyle>
          <a:p>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332232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3" name="Rectangle 5"/>
          <p:cNvSpPr>
            <a:spLocks noGrp="1" noChangeArrowheads="1"/>
          </p:cNvSpPr>
          <p:nvPr>
            <p:ph type="ftr" sz="quarter" idx="11"/>
          </p:nvPr>
        </p:nvSpPr>
        <p:spPr>
          <a:ln/>
        </p:spPr>
        <p:txBody>
          <a:bodyPr/>
          <a:lstStyle>
            <a:lvl1pPr>
              <a:defRPr/>
            </a:lvl1pPr>
          </a:lstStyle>
          <a:p>
            <a:endParaRPr lang="zh-TW" altLang="en-US"/>
          </a:p>
        </p:txBody>
      </p:sp>
      <p:sp>
        <p:nvSpPr>
          <p:cNvPr id="4"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381877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4011247"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767385" y="273051"/>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09600" y="1435101"/>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292786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554" y="4800600"/>
            <a:ext cx="73152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fld id="{FA86A760-7BE0-4C54-9698-2333DDDB45A3}" type="datetimeFigureOut">
              <a:rPr lang="zh-TW" altLang="en-US" smtClean="0"/>
              <a:t>2015/9/17</a:t>
            </a:fld>
            <a:endParaRPr lang="zh-TW" altLang="en-US"/>
          </a:p>
        </p:txBody>
      </p:sp>
      <p:sp>
        <p:nvSpPr>
          <p:cNvPr id="6" name="Rectangle 5"/>
          <p:cNvSpPr>
            <a:spLocks noGrp="1" noChangeArrowheads="1"/>
          </p:cNvSpPr>
          <p:nvPr>
            <p:ph type="ftr" sz="quarter" idx="11"/>
          </p:nvPr>
        </p:nvSpPr>
        <p:spPr>
          <a:ln/>
        </p:spPr>
        <p:txBody>
          <a:bodyPr/>
          <a:lstStyle>
            <a:lvl1pPr>
              <a:defRPr/>
            </a:lvl1pPr>
          </a:lstStyle>
          <a:p>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AE5C8F1B-910D-4A11-B9BD-2B6C9BED249B}" type="slidenum">
              <a:rPr lang="zh-TW" altLang="en-US" smtClean="0"/>
              <a:t>‹#›</a:t>
            </a:fld>
            <a:endParaRPr lang="zh-TW" altLang="en-US"/>
          </a:p>
        </p:txBody>
      </p:sp>
    </p:spTree>
    <p:extLst>
      <p:ext uri="{BB962C8B-B14F-4D97-AF65-F5344CB8AC3E}">
        <p14:creationId xmlns:p14="http://schemas.microsoft.com/office/powerpoint/2010/main" val="316051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277813"/>
            <a:ext cx="11344031"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609601" y="1484313"/>
            <a:ext cx="11344031"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p:txBody>
      </p:sp>
      <p:sp>
        <p:nvSpPr>
          <p:cNvPr id="338948" name="Rectangle 4"/>
          <p:cNvSpPr>
            <a:spLocks noGrp="1" noChangeArrowheads="1"/>
          </p:cNvSpPr>
          <p:nvPr>
            <p:ph type="dt" sz="half" idx="2"/>
          </p:nvPr>
        </p:nvSpPr>
        <p:spPr bwMode="auto">
          <a:xfrm>
            <a:off x="609600" y="6243638"/>
            <a:ext cx="2844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kumimoji="0" sz="1200">
                <a:latin typeface="+mn-lt"/>
                <a:ea typeface="+mn-ea"/>
              </a:defRPr>
            </a:lvl1pPr>
          </a:lstStyle>
          <a:p>
            <a:fld id="{FA86A760-7BE0-4C54-9698-2333DDDB45A3}" type="datetimeFigureOut">
              <a:rPr lang="zh-TW" altLang="en-US" smtClean="0"/>
              <a:t>2015/9/17</a:t>
            </a:fld>
            <a:endParaRPr lang="zh-TW" altLang="en-US"/>
          </a:p>
        </p:txBody>
      </p:sp>
      <p:sp>
        <p:nvSpPr>
          <p:cNvPr id="338949" name="Rectangle 5"/>
          <p:cNvSpPr>
            <a:spLocks noGrp="1" noChangeArrowheads="1"/>
          </p:cNvSpPr>
          <p:nvPr>
            <p:ph type="ftr" sz="quarter" idx="3"/>
          </p:nvPr>
        </p:nvSpPr>
        <p:spPr bwMode="auto">
          <a:xfrm>
            <a:off x="4165600" y="6248400"/>
            <a:ext cx="3860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eaLnBrk="1" hangingPunct="1">
              <a:defRPr kumimoji="0" sz="1200">
                <a:latin typeface="+mn-lt"/>
                <a:ea typeface="+mn-ea"/>
              </a:defRPr>
            </a:lvl1pPr>
          </a:lstStyle>
          <a:p>
            <a:endParaRPr lang="zh-TW" altLang="en-US"/>
          </a:p>
        </p:txBody>
      </p:sp>
      <p:sp>
        <p:nvSpPr>
          <p:cNvPr id="338950" name="Rectangle 6"/>
          <p:cNvSpPr>
            <a:spLocks noGrp="1" noChangeArrowheads="1"/>
          </p:cNvSpPr>
          <p:nvPr>
            <p:ph type="sldNum" sz="quarter" idx="4"/>
          </p:nvPr>
        </p:nvSpPr>
        <p:spPr bwMode="auto">
          <a:xfrm>
            <a:off x="8737600" y="6243638"/>
            <a:ext cx="2844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kumimoji="0" sz="1200">
                <a:latin typeface="Times New Roman" panose="02020603050405020304" pitchFamily="18" charset="0"/>
                <a:ea typeface="標楷體" panose="03000509000000000000" pitchFamily="65" charset="-120"/>
              </a:defRPr>
            </a:lvl1pPr>
          </a:lstStyle>
          <a:p>
            <a:fld id="{AE5C8F1B-910D-4A11-B9BD-2B6C9BED249B}" type="slidenum">
              <a:rPr lang="zh-TW" altLang="en-US" smtClean="0"/>
              <a:t>‹#›</a:t>
            </a:fld>
            <a:endParaRPr lang="zh-TW" altLang="en-US"/>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zh-TW" altLang="en-US" sz="1800"/>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p:spPr>
        <p:txBody>
          <a:bodyPr/>
          <a:lstStyle/>
          <a:p>
            <a:pPr>
              <a:defRPr/>
            </a:pPr>
            <a:endParaRPr lang="zh-TW" altLang="en-US" sz="1800"/>
          </a:p>
        </p:txBody>
      </p:sp>
    </p:spTree>
    <p:extLst>
      <p:ext uri="{BB962C8B-B14F-4D97-AF65-F5344CB8AC3E}">
        <p14:creationId xmlns:p14="http://schemas.microsoft.com/office/powerpoint/2010/main" val="1819119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kumimoji="1" sz="3600" b="1">
          <a:solidFill>
            <a:schemeClr val="tx1"/>
          </a:solidFill>
          <a:latin typeface="+mj-lt"/>
          <a:ea typeface="+mj-ea"/>
          <a:cs typeface="+mj-cs"/>
        </a:defRPr>
      </a:lvl1pPr>
      <a:lvl2pPr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2pPr>
      <a:lvl3pPr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3pPr>
      <a:lvl4pPr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4pPr>
      <a:lvl5pPr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5pPr>
      <a:lvl6pPr marL="457200"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6pPr>
      <a:lvl7pPr marL="914400"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7pPr>
      <a:lvl8pPr marL="1371600"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8pPr>
      <a:lvl9pPr marL="1828800" algn="l" rtl="0" eaLnBrk="1" fontAlgn="base" hangingPunct="1">
        <a:spcBef>
          <a:spcPct val="0"/>
        </a:spcBef>
        <a:spcAft>
          <a:spcPct val="0"/>
        </a:spcAft>
        <a:defRPr kumimoji="1" sz="3600" b="1">
          <a:solidFill>
            <a:schemeClr val="tx1"/>
          </a:solidFill>
          <a:latin typeface="Times New Roman" pitchFamily="18" charset="0"/>
          <a:ea typeface="標楷體" pitchFamily="65" charset="-12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kumimoji="1" sz="28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kumimoji="1" sz="22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kumimoji="1" sz="20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kumimoji="1"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itchFamily="34" charset="0"/>
          <a:ea typeface="新細明體" pitchFamily="18" charset="-12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57561" y="1543050"/>
            <a:ext cx="10163908"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algn="ctr" eaLnBrk="1" hangingPunct="1"/>
            <a:r>
              <a:rPr lang="en-US" altLang="zh-TW" sz="4000" dirty="0" smtClean="0">
                <a:latin typeface="Arial" panose="020B0604020202020204" pitchFamily="34" charset="0"/>
                <a:cs typeface="Arial" panose="020B0604020202020204" pitchFamily="34" charset="0"/>
              </a:rPr>
              <a:t>HDL</a:t>
            </a:r>
            <a:br>
              <a:rPr lang="en-US" altLang="zh-TW" sz="4000" dirty="0" smtClean="0">
                <a:latin typeface="Arial" panose="020B0604020202020204" pitchFamily="34" charset="0"/>
                <a:cs typeface="Arial" panose="020B0604020202020204" pitchFamily="34" charset="0"/>
              </a:rPr>
            </a:br>
            <a:r>
              <a:rPr lang="en-US" altLang="zh-TW" sz="4000" dirty="0" smtClean="0">
                <a:latin typeface="Arial" panose="020B0604020202020204" pitchFamily="34" charset="0"/>
                <a:cs typeface="Arial" panose="020B0604020202020204" pitchFamily="34" charset="0"/>
              </a:rPr>
              <a:t/>
            </a:r>
            <a:br>
              <a:rPr lang="en-US" altLang="zh-TW" sz="4000" dirty="0" smtClean="0">
                <a:latin typeface="Arial" panose="020B0604020202020204" pitchFamily="34" charset="0"/>
                <a:cs typeface="Arial" panose="020B0604020202020204" pitchFamily="34" charset="0"/>
              </a:rPr>
            </a:br>
            <a:r>
              <a:rPr lang="en-US" altLang="zh-TW" sz="4000" dirty="0">
                <a:latin typeface="Arial" panose="020B0604020202020204" pitchFamily="34" charset="0"/>
                <a:cs typeface="Arial" panose="020B0604020202020204" pitchFamily="34" charset="0"/>
              </a:rPr>
              <a:t>P</a:t>
            </a:r>
            <a:r>
              <a:rPr lang="en-US" altLang="zh-TW" sz="4000" dirty="0" smtClean="0">
                <a:latin typeface="Arial" panose="020B0604020202020204" pitchFamily="34" charset="0"/>
                <a:cs typeface="Arial" panose="020B0604020202020204" pitchFamily="34" charset="0"/>
              </a:rPr>
              <a:t>art </a:t>
            </a:r>
            <a:r>
              <a:rPr lang="en-US" altLang="zh-TW" sz="4000" dirty="0" smtClean="0">
                <a:latin typeface="Arial" panose="020B0604020202020204" pitchFamily="34" charset="0"/>
                <a:cs typeface="Arial" panose="020B0604020202020204" pitchFamily="34" charset="0"/>
              </a:rPr>
              <a:t>IV</a:t>
            </a:r>
            <a:endParaRPr lang="zh-TW" altLang="en-US" sz="4000" dirty="0">
              <a:latin typeface="Arial" panose="020B0604020202020204" pitchFamily="34" charset="0"/>
              <a:cs typeface="Arial" panose="020B0604020202020204" pitchFamily="34" charset="0"/>
            </a:endParaRPr>
          </a:p>
        </p:txBody>
      </p:sp>
      <p:sp>
        <p:nvSpPr>
          <p:cNvPr id="3075" name="Rectangle 3"/>
          <p:cNvSpPr>
            <a:spLocks noGrp="1" noChangeArrowheads="1"/>
          </p:cNvSpPr>
          <p:nvPr>
            <p:ph type="subTitle" idx="1"/>
          </p:nvPr>
        </p:nvSpPr>
        <p:spPr>
          <a:xfrm>
            <a:off x="1434237" y="4904730"/>
            <a:ext cx="8737600"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a:lstStyle/>
          <a:p>
            <a:pPr algn="ctr" eaLnBrk="1" hangingPunct="1"/>
            <a:r>
              <a:rPr lang="zh-TW" altLang="en-US" sz="2800" dirty="0">
                <a:latin typeface="Arial" panose="020B0604020202020204" pitchFamily="34" charset="0"/>
                <a:cs typeface="Arial" panose="020B0604020202020204" pitchFamily="34" charset="0"/>
              </a:rPr>
              <a:t>陳培</a:t>
            </a:r>
            <a:r>
              <a:rPr lang="zh-TW" altLang="en-US" sz="2800" dirty="0" smtClean="0">
                <a:latin typeface="Arial" panose="020B0604020202020204" pitchFamily="34" charset="0"/>
                <a:cs typeface="Arial" panose="020B0604020202020204" pitchFamily="34" charset="0"/>
              </a:rPr>
              <a:t>殷</a:t>
            </a:r>
            <a:endParaRPr lang="en-US" altLang="zh-TW" sz="2800" dirty="0" smtClean="0">
              <a:latin typeface="Arial" panose="020B0604020202020204" pitchFamily="34" charset="0"/>
              <a:cs typeface="Arial" panose="020B0604020202020204" pitchFamily="34" charset="0"/>
            </a:endParaRPr>
          </a:p>
          <a:p>
            <a:pPr algn="ctr" eaLnBrk="1" hangingPunct="1"/>
            <a:r>
              <a:rPr lang="zh-TW" altLang="en-US" sz="2800" dirty="0" smtClean="0">
                <a:latin typeface="Arial" panose="020B0604020202020204" pitchFamily="34" charset="0"/>
                <a:cs typeface="Arial" panose="020B0604020202020204" pitchFamily="34" charset="0"/>
              </a:rPr>
              <a:t>國立成功大學   資訊工程系</a:t>
            </a:r>
            <a:endParaRPr lang="en-US" altLang="zh-TW"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488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577298" y="248554"/>
            <a:ext cx="46783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Always Block (1/3)</a:t>
            </a:r>
          </a:p>
        </p:txBody>
      </p:sp>
      <p:sp>
        <p:nvSpPr>
          <p:cNvPr id="84995" name="Text Box 3"/>
          <p:cNvSpPr txBox="1">
            <a:spLocks noChangeArrowheads="1"/>
          </p:cNvSpPr>
          <p:nvPr/>
        </p:nvSpPr>
        <p:spPr bwMode="auto">
          <a:xfrm>
            <a:off x="1562147" y="899836"/>
            <a:ext cx="7345362"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dirty="0">
                <a:latin typeface="Tahoma" panose="020B0604030504040204" pitchFamily="34" charset="0"/>
                <a:ea typeface="新細明體" panose="02020500000000000000" pitchFamily="18" charset="-120"/>
              </a:rPr>
              <a:t>An always block can imply latches or flip-flops, or it can specify purely</a:t>
            </a:r>
          </a:p>
          <a:p>
            <a:pPr>
              <a:lnSpc>
                <a:spcPct val="120000"/>
              </a:lnSpc>
              <a:spcBef>
                <a:spcPct val="0"/>
              </a:spcBef>
              <a:buClrTx/>
              <a:buSzTx/>
              <a:buFontTx/>
              <a:buNone/>
            </a:pPr>
            <a:r>
              <a:rPr lang="en-US" altLang="zh-TW" sz="1800" dirty="0">
                <a:latin typeface="Tahoma" panose="020B0604030504040204" pitchFamily="34" charset="0"/>
                <a:ea typeface="新細明體" panose="02020500000000000000" pitchFamily="18" charset="-120"/>
              </a:rPr>
              <a:t>combinational logic. An always block can contain logic triggered in</a:t>
            </a:r>
          </a:p>
          <a:p>
            <a:pPr>
              <a:lnSpc>
                <a:spcPct val="120000"/>
              </a:lnSpc>
              <a:spcBef>
                <a:spcPct val="0"/>
              </a:spcBef>
              <a:buClrTx/>
              <a:buSzTx/>
              <a:buFontTx/>
              <a:buNone/>
            </a:pPr>
            <a:r>
              <a:rPr lang="en-US" altLang="zh-TW" sz="1800" dirty="0">
                <a:latin typeface="Tahoma" panose="020B0604030504040204" pitchFamily="34" charset="0"/>
                <a:ea typeface="新細明體" panose="02020500000000000000" pitchFamily="18" charset="-120"/>
              </a:rPr>
              <a:t>response to a change in a level (asynchronous triggers) or the rising or falling edge of a signal (synchronous triggers).</a:t>
            </a:r>
          </a:p>
          <a:p>
            <a:pPr>
              <a:lnSpc>
                <a:spcPct val="120000"/>
              </a:lnSpc>
              <a:spcBef>
                <a:spcPct val="0"/>
              </a:spcBef>
              <a:buClrTx/>
              <a:buSzTx/>
              <a:buFontTx/>
              <a:buNone/>
            </a:pPr>
            <a:r>
              <a:rPr lang="en-US" altLang="zh-TW" sz="1800" dirty="0">
                <a:latin typeface="Tahoma" panose="020B0604030504040204" pitchFamily="34" charset="0"/>
                <a:ea typeface="新細明體" panose="02020500000000000000" pitchFamily="18" charset="-120"/>
              </a:rPr>
              <a:t>The syntax of an always block is</a:t>
            </a:r>
          </a:p>
        </p:txBody>
      </p:sp>
      <p:sp>
        <p:nvSpPr>
          <p:cNvPr id="84996" name="Text Box 4"/>
          <p:cNvSpPr txBox="1">
            <a:spLocks noChangeArrowheads="1"/>
          </p:cNvSpPr>
          <p:nvPr/>
        </p:nvSpPr>
        <p:spPr bwMode="auto">
          <a:xfrm>
            <a:off x="1622473" y="2749273"/>
            <a:ext cx="7272337"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always @  (event-expression )   </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begin</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  . . . statements . . . </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end (combinational circuit) </a:t>
            </a:r>
          </a:p>
        </p:txBody>
      </p:sp>
      <p:sp>
        <p:nvSpPr>
          <p:cNvPr id="84997" name="Text Box 6"/>
          <p:cNvSpPr txBox="1">
            <a:spLocks noChangeArrowheads="1"/>
          </p:cNvSpPr>
          <p:nvPr/>
        </p:nvSpPr>
        <p:spPr bwMode="auto">
          <a:xfrm>
            <a:off x="5211810" y="4284385"/>
            <a:ext cx="30748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2000" b="1">
                <a:latin typeface="Tahoma" panose="020B0604030504040204" pitchFamily="34" charset="0"/>
                <a:ea typeface="新細明體" panose="02020500000000000000" pitchFamily="18" charset="-120"/>
              </a:rPr>
              <a:t>Asynchronous triggers</a:t>
            </a:r>
          </a:p>
        </p:txBody>
      </p:sp>
      <p:sp>
        <p:nvSpPr>
          <p:cNvPr id="84998" name="Text Box 8"/>
          <p:cNvSpPr txBox="1">
            <a:spLocks noChangeArrowheads="1"/>
          </p:cNvSpPr>
          <p:nvPr/>
        </p:nvSpPr>
        <p:spPr bwMode="auto">
          <a:xfrm>
            <a:off x="5440409" y="4611411"/>
            <a:ext cx="2386744"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always@ (a or b or c)</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x=a | b | c;</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end</a:t>
            </a:r>
          </a:p>
        </p:txBody>
      </p:sp>
      <p:sp>
        <p:nvSpPr>
          <p:cNvPr id="84999" name="Rectangle 12"/>
          <p:cNvSpPr>
            <a:spLocks noChangeArrowheads="1"/>
          </p:cNvSpPr>
          <p:nvPr/>
        </p:nvSpPr>
        <p:spPr bwMode="auto">
          <a:xfrm>
            <a:off x="4853035" y="4284385"/>
            <a:ext cx="4010025" cy="1734676"/>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273424" name="Text Box 16"/>
          <p:cNvSpPr txBox="1">
            <a:spLocks noChangeArrowheads="1"/>
          </p:cNvSpPr>
          <p:nvPr/>
        </p:nvSpPr>
        <p:spPr bwMode="auto">
          <a:xfrm>
            <a:off x="4684759" y="3389035"/>
            <a:ext cx="47371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a:solidFill>
                  <a:srgbClr val="FF0000"/>
                </a:solidFill>
                <a:effectLst>
                  <a:outerShdw blurRad="38100" dist="38100" dir="2700000" algn="tl">
                    <a:srgbClr val="C0C0C0"/>
                  </a:outerShdw>
                </a:effectLst>
              </a:rPr>
              <a:t>Completely specify sensitivity lists to avoid error</a:t>
            </a:r>
          </a:p>
        </p:txBody>
      </p:sp>
      <p:sp>
        <p:nvSpPr>
          <p:cNvPr id="85001" name="AutoShape 17"/>
          <p:cNvSpPr>
            <a:spLocks noChangeArrowheads="1"/>
          </p:cNvSpPr>
          <p:nvPr/>
        </p:nvSpPr>
        <p:spPr bwMode="auto">
          <a:xfrm>
            <a:off x="4538710" y="3323947"/>
            <a:ext cx="5267325" cy="495300"/>
          </a:xfrm>
          <a:prstGeom prst="wedgeRoundRectCallout">
            <a:avLst>
              <a:gd name="adj1" fmla="val 1444"/>
              <a:gd name="adj2" fmla="val 23718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gn="ctr">
              <a:spcBef>
                <a:spcPct val="0"/>
              </a:spcBef>
              <a:buClrTx/>
              <a:buSzTx/>
              <a:buFontTx/>
              <a:buNone/>
            </a:pPr>
            <a:endParaRPr lang="zh-TW" altLang="zh-TW" sz="1800">
              <a:latin typeface="Tahoma" panose="020B0604030504040204" pitchFamily="34" charset="0"/>
              <a:ea typeface="新細明體" panose="02020500000000000000" pitchFamily="18" charset="-120"/>
            </a:endParaRPr>
          </a:p>
        </p:txBody>
      </p:sp>
      <p:sp>
        <p:nvSpPr>
          <p:cNvPr id="85002" name="Text Box 18"/>
          <p:cNvSpPr txBox="1">
            <a:spLocks noChangeArrowheads="1"/>
          </p:cNvSpPr>
          <p:nvPr/>
        </p:nvSpPr>
        <p:spPr bwMode="auto">
          <a:xfrm>
            <a:off x="1198610" y="4684436"/>
            <a:ext cx="3608167" cy="117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x is recalculated as soon as</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any input (a or b or c) has a</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level transition (0 to 1 or 1 to 0). </a:t>
            </a:r>
          </a:p>
        </p:txBody>
      </p:sp>
      <p:sp>
        <p:nvSpPr>
          <p:cNvPr id="85003" name="AutoShape 19"/>
          <p:cNvSpPr>
            <a:spLocks/>
          </p:cNvSpPr>
          <p:nvPr/>
        </p:nvSpPr>
        <p:spPr bwMode="auto">
          <a:xfrm>
            <a:off x="1195434" y="4714598"/>
            <a:ext cx="3390900" cy="1190625"/>
          </a:xfrm>
          <a:prstGeom prst="borderCallout2">
            <a:avLst>
              <a:gd name="adj1" fmla="val 9602"/>
              <a:gd name="adj2" fmla="val 102245"/>
              <a:gd name="adj3" fmla="val 9602"/>
              <a:gd name="adj4" fmla="val 113579"/>
              <a:gd name="adj5" fmla="val 72801"/>
              <a:gd name="adj6" fmla="val 125282"/>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gn="ctr">
              <a:spcBef>
                <a:spcPct val="0"/>
              </a:spcBef>
              <a:buClrTx/>
              <a:buSzTx/>
              <a:buFontTx/>
              <a:buNone/>
            </a:pPr>
            <a:endParaRPr lang="zh-TW" altLang="zh-TW" sz="180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1914368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9"/>
          <p:cNvSpPr txBox="1">
            <a:spLocks noChangeArrowheads="1"/>
          </p:cNvSpPr>
          <p:nvPr/>
        </p:nvSpPr>
        <p:spPr bwMode="auto">
          <a:xfrm>
            <a:off x="798514" y="244476"/>
            <a:ext cx="46783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Always Block (2/3)</a:t>
            </a:r>
          </a:p>
        </p:txBody>
      </p:sp>
      <p:sp>
        <p:nvSpPr>
          <p:cNvPr id="86019" name="Text Box 10"/>
          <p:cNvSpPr txBox="1">
            <a:spLocks noChangeArrowheads="1"/>
          </p:cNvSpPr>
          <p:nvPr/>
        </p:nvSpPr>
        <p:spPr bwMode="auto">
          <a:xfrm>
            <a:off x="5729951" y="4047155"/>
            <a:ext cx="29290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2000" b="1">
                <a:latin typeface="Tahoma" panose="020B0604030504040204" pitchFamily="34" charset="0"/>
                <a:ea typeface="新細明體" panose="02020500000000000000" pitchFamily="18" charset="-120"/>
              </a:rPr>
              <a:t>Synchronous triggers</a:t>
            </a:r>
          </a:p>
        </p:txBody>
      </p:sp>
      <p:sp>
        <p:nvSpPr>
          <p:cNvPr id="86020" name="Text Box 11"/>
          <p:cNvSpPr txBox="1">
            <a:spLocks noChangeArrowheads="1"/>
          </p:cNvSpPr>
          <p:nvPr/>
        </p:nvSpPr>
        <p:spPr bwMode="auto">
          <a:xfrm>
            <a:off x="5228301" y="4371006"/>
            <a:ext cx="379412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always@ (posedge c or negedge d)</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x=a +b;</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end</a:t>
            </a:r>
          </a:p>
        </p:txBody>
      </p:sp>
      <p:sp>
        <p:nvSpPr>
          <p:cNvPr id="86021" name="Text Box 12"/>
          <p:cNvSpPr txBox="1">
            <a:spLocks noChangeArrowheads="1"/>
          </p:cNvSpPr>
          <p:nvPr/>
        </p:nvSpPr>
        <p:spPr bwMode="auto">
          <a:xfrm>
            <a:off x="3082001" y="3059730"/>
            <a:ext cx="5051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solidFill>
                  <a:srgbClr val="FF0000"/>
                </a:solidFill>
                <a:latin typeface="Tahoma" panose="020B0604030504040204" pitchFamily="34" charset="0"/>
                <a:ea typeface="新細明體" panose="02020500000000000000" pitchFamily="18" charset="-120"/>
              </a:rPr>
              <a:t>Rising edge or positive edge (posedge)</a:t>
            </a:r>
          </a:p>
          <a:p>
            <a:pPr>
              <a:spcBef>
                <a:spcPct val="0"/>
              </a:spcBef>
              <a:buClrTx/>
              <a:buSzTx/>
              <a:buFontTx/>
              <a:buNone/>
            </a:pPr>
            <a:r>
              <a:rPr lang="en-US" altLang="zh-TW" sz="1800">
                <a:solidFill>
                  <a:srgbClr val="FF0000"/>
                </a:solidFill>
                <a:latin typeface="Tahoma" panose="020B0604030504040204" pitchFamily="34" charset="0"/>
                <a:ea typeface="新細明體" panose="02020500000000000000" pitchFamily="18" charset="-120"/>
              </a:rPr>
              <a:t>Falling edge or negative edge (negedge)</a:t>
            </a:r>
          </a:p>
        </p:txBody>
      </p:sp>
      <p:sp>
        <p:nvSpPr>
          <p:cNvPr id="86022" name="Rectangle 13"/>
          <p:cNvSpPr>
            <a:spLocks noChangeArrowheads="1"/>
          </p:cNvSpPr>
          <p:nvPr/>
        </p:nvSpPr>
        <p:spPr bwMode="auto">
          <a:xfrm>
            <a:off x="2802600" y="3074018"/>
            <a:ext cx="4572000" cy="612775"/>
          </a:xfrm>
          <a:prstGeom prst="rect">
            <a:avLst/>
          </a:prstGeom>
          <a:noFill/>
          <a:ln w="9525">
            <a:solidFill>
              <a:schemeClr va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6023" name="Rectangle 14"/>
          <p:cNvSpPr>
            <a:spLocks noChangeArrowheads="1"/>
          </p:cNvSpPr>
          <p:nvPr/>
        </p:nvSpPr>
        <p:spPr bwMode="auto">
          <a:xfrm>
            <a:off x="5040975" y="4023342"/>
            <a:ext cx="4470400" cy="1917700"/>
          </a:xfrm>
          <a:prstGeom prst="rect">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6024" name="Text Box 15"/>
          <p:cNvSpPr txBox="1">
            <a:spLocks noChangeArrowheads="1"/>
          </p:cNvSpPr>
          <p:nvPr/>
        </p:nvSpPr>
        <p:spPr bwMode="auto">
          <a:xfrm>
            <a:off x="7933400" y="5507655"/>
            <a:ext cx="13994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storage unit</a:t>
            </a:r>
          </a:p>
        </p:txBody>
      </p:sp>
      <p:sp>
        <p:nvSpPr>
          <p:cNvPr id="86025" name="Text Box 16"/>
          <p:cNvSpPr txBox="1">
            <a:spLocks noChangeArrowheads="1"/>
          </p:cNvSpPr>
          <p:nvPr/>
        </p:nvSpPr>
        <p:spPr bwMode="auto">
          <a:xfrm>
            <a:off x="2150139" y="1045193"/>
            <a:ext cx="7272337"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always @  ( [posedge or negedge] event)   </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begin</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  . . . statements . . . </a:t>
            </a:r>
          </a:p>
          <a:p>
            <a:pPr>
              <a:spcBef>
                <a:spcPct val="5000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end (sequential circuit)</a:t>
            </a:r>
          </a:p>
        </p:txBody>
      </p:sp>
      <p:sp>
        <p:nvSpPr>
          <p:cNvPr id="86026" name="Text Box 17"/>
          <p:cNvSpPr txBox="1">
            <a:spLocks noChangeArrowheads="1"/>
          </p:cNvSpPr>
          <p:nvPr/>
        </p:nvSpPr>
        <p:spPr bwMode="auto">
          <a:xfrm>
            <a:off x="1669125" y="4498006"/>
            <a:ext cx="2990850"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x is recalculated as soon as</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c changes from 0 to 1 or </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d changes from 1 to 0. </a:t>
            </a:r>
          </a:p>
        </p:txBody>
      </p:sp>
      <p:sp>
        <p:nvSpPr>
          <p:cNvPr id="86027" name="Line 18"/>
          <p:cNvSpPr>
            <a:spLocks noChangeShapeType="1"/>
          </p:cNvSpPr>
          <p:nvPr/>
        </p:nvSpPr>
        <p:spPr bwMode="auto">
          <a:xfrm>
            <a:off x="8103263" y="1937367"/>
            <a:ext cx="53975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28" name="Freeform 19"/>
          <p:cNvSpPr>
            <a:spLocks/>
          </p:cNvSpPr>
          <p:nvPr/>
        </p:nvSpPr>
        <p:spPr bwMode="auto">
          <a:xfrm flipH="1">
            <a:off x="7852438" y="1591292"/>
            <a:ext cx="246062" cy="406400"/>
          </a:xfrm>
          <a:custGeom>
            <a:avLst/>
            <a:gdLst>
              <a:gd name="T0" fmla="*/ 2147483646 w 137"/>
              <a:gd name="T1" fmla="*/ 2147483646 h 329"/>
              <a:gd name="T2" fmla="*/ 2147483646 w 137"/>
              <a:gd name="T3" fmla="*/ 2147483646 h 329"/>
              <a:gd name="T4" fmla="*/ 2147483646 w 137"/>
              <a:gd name="T5" fmla="*/ 2147483646 h 329"/>
              <a:gd name="T6" fmla="*/ 0 w 137"/>
              <a:gd name="T7" fmla="*/ 0 h 3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 h="329">
                <a:moveTo>
                  <a:pt x="128" y="329"/>
                </a:moveTo>
                <a:cubicBezTo>
                  <a:pt x="132" y="227"/>
                  <a:pt x="137" y="125"/>
                  <a:pt x="128" y="73"/>
                </a:cubicBezTo>
                <a:cubicBezTo>
                  <a:pt x="119" y="21"/>
                  <a:pt x="94" y="30"/>
                  <a:pt x="73" y="18"/>
                </a:cubicBezTo>
                <a:cubicBezTo>
                  <a:pt x="52" y="6"/>
                  <a:pt x="26" y="3"/>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29" name="Text Box 20"/>
          <p:cNvSpPr txBox="1">
            <a:spLocks noChangeArrowheads="1"/>
          </p:cNvSpPr>
          <p:nvPr/>
        </p:nvSpPr>
        <p:spPr bwMode="auto">
          <a:xfrm>
            <a:off x="6482425" y="2019917"/>
            <a:ext cx="13676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b="1">
                <a:latin typeface="Tahoma" panose="020B0604030504040204" pitchFamily="34" charset="0"/>
                <a:ea typeface="新細明體" panose="02020500000000000000" pitchFamily="18" charset="-120"/>
              </a:rPr>
              <a:t>rising </a:t>
            </a:r>
          </a:p>
          <a:p>
            <a:pPr>
              <a:spcBef>
                <a:spcPct val="0"/>
              </a:spcBef>
              <a:buClrTx/>
              <a:buSzTx/>
              <a:buFontTx/>
              <a:buNone/>
            </a:pPr>
            <a:r>
              <a:rPr lang="en-US" altLang="zh-TW" sz="1800" b="1">
                <a:latin typeface="Tahoma" panose="020B0604030504040204" pitchFamily="34" charset="0"/>
                <a:ea typeface="新細明體" panose="02020500000000000000" pitchFamily="18" charset="-120"/>
              </a:rPr>
              <a:t>edge</a:t>
            </a:r>
          </a:p>
          <a:p>
            <a:pPr>
              <a:spcBef>
                <a:spcPct val="0"/>
              </a:spcBef>
              <a:buClrTx/>
              <a:buSzTx/>
              <a:buFontTx/>
              <a:buNone/>
            </a:pPr>
            <a:r>
              <a:rPr lang="en-US" altLang="zh-TW" sz="1800" b="1">
                <a:latin typeface="Tahoma" panose="020B0604030504040204" pitchFamily="34" charset="0"/>
                <a:ea typeface="新細明體" panose="02020500000000000000" pitchFamily="18" charset="-120"/>
              </a:rPr>
              <a:t>(posedge)</a:t>
            </a:r>
          </a:p>
        </p:txBody>
      </p:sp>
      <p:sp>
        <p:nvSpPr>
          <p:cNvPr id="86030" name="Text Box 21"/>
          <p:cNvSpPr txBox="1">
            <a:spLocks noChangeArrowheads="1"/>
          </p:cNvSpPr>
          <p:nvPr/>
        </p:nvSpPr>
        <p:spPr bwMode="auto">
          <a:xfrm>
            <a:off x="7709563" y="1988167"/>
            <a:ext cx="139172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b="1">
                <a:latin typeface="Tahoma" panose="020B0604030504040204" pitchFamily="34" charset="0"/>
                <a:ea typeface="新細明體" panose="02020500000000000000" pitchFamily="18" charset="-120"/>
              </a:rPr>
              <a:t>falling </a:t>
            </a:r>
          </a:p>
          <a:p>
            <a:pPr>
              <a:spcBef>
                <a:spcPct val="0"/>
              </a:spcBef>
              <a:buClrTx/>
              <a:buSzTx/>
              <a:buFontTx/>
              <a:buNone/>
            </a:pPr>
            <a:r>
              <a:rPr lang="en-US" altLang="zh-TW" sz="1800" b="1">
                <a:latin typeface="Tahoma" panose="020B0604030504040204" pitchFamily="34" charset="0"/>
                <a:ea typeface="新細明體" panose="02020500000000000000" pitchFamily="18" charset="-120"/>
              </a:rPr>
              <a:t>edge</a:t>
            </a:r>
          </a:p>
          <a:p>
            <a:pPr>
              <a:spcBef>
                <a:spcPct val="0"/>
              </a:spcBef>
              <a:buClrTx/>
              <a:buSzTx/>
              <a:buFontTx/>
              <a:buNone/>
            </a:pPr>
            <a:r>
              <a:rPr lang="en-US" altLang="zh-TW" sz="1800" b="1">
                <a:latin typeface="Tahoma" panose="020B0604030504040204" pitchFamily="34" charset="0"/>
                <a:ea typeface="新細明體" panose="02020500000000000000" pitchFamily="18" charset="-120"/>
              </a:rPr>
              <a:t>(negedge)</a:t>
            </a:r>
          </a:p>
        </p:txBody>
      </p:sp>
      <p:sp>
        <p:nvSpPr>
          <p:cNvPr id="86031" name="Freeform 22"/>
          <p:cNvSpPr>
            <a:spLocks/>
          </p:cNvSpPr>
          <p:nvPr/>
        </p:nvSpPr>
        <p:spPr bwMode="auto">
          <a:xfrm flipH="1">
            <a:off x="6933276" y="1583355"/>
            <a:ext cx="246063" cy="449262"/>
          </a:xfrm>
          <a:custGeom>
            <a:avLst/>
            <a:gdLst>
              <a:gd name="T0" fmla="*/ 2147483646 w 137"/>
              <a:gd name="T1" fmla="*/ 2147483646 h 329"/>
              <a:gd name="T2" fmla="*/ 2147483646 w 137"/>
              <a:gd name="T3" fmla="*/ 2147483646 h 329"/>
              <a:gd name="T4" fmla="*/ 2147483646 w 137"/>
              <a:gd name="T5" fmla="*/ 2147483646 h 329"/>
              <a:gd name="T6" fmla="*/ 0 w 137"/>
              <a:gd name="T7" fmla="*/ 0 h 3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 h="329">
                <a:moveTo>
                  <a:pt x="128" y="329"/>
                </a:moveTo>
                <a:cubicBezTo>
                  <a:pt x="132" y="227"/>
                  <a:pt x="137" y="125"/>
                  <a:pt x="128" y="73"/>
                </a:cubicBezTo>
                <a:cubicBezTo>
                  <a:pt x="119" y="21"/>
                  <a:pt x="94" y="30"/>
                  <a:pt x="73" y="18"/>
                </a:cubicBezTo>
                <a:cubicBezTo>
                  <a:pt x="52" y="6"/>
                  <a:pt x="26" y="3"/>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32" name="Line 23"/>
          <p:cNvSpPr>
            <a:spLocks noChangeShapeType="1"/>
          </p:cNvSpPr>
          <p:nvPr/>
        </p:nvSpPr>
        <p:spPr bwMode="auto">
          <a:xfrm>
            <a:off x="8104850" y="1315067"/>
            <a:ext cx="0" cy="64293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33" name="Line 24"/>
          <p:cNvSpPr>
            <a:spLocks noChangeShapeType="1"/>
          </p:cNvSpPr>
          <p:nvPr/>
        </p:nvSpPr>
        <p:spPr bwMode="auto">
          <a:xfrm flipH="1">
            <a:off x="7174575" y="1329355"/>
            <a:ext cx="939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34" name="Line 25"/>
          <p:cNvSpPr>
            <a:spLocks noChangeShapeType="1"/>
          </p:cNvSpPr>
          <p:nvPr/>
        </p:nvSpPr>
        <p:spPr bwMode="auto">
          <a:xfrm>
            <a:off x="7180925" y="1318243"/>
            <a:ext cx="0" cy="61912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35" name="Line 26"/>
          <p:cNvSpPr>
            <a:spLocks noChangeShapeType="1"/>
          </p:cNvSpPr>
          <p:nvPr/>
        </p:nvSpPr>
        <p:spPr bwMode="auto">
          <a:xfrm flipH="1">
            <a:off x="6580850" y="1918317"/>
            <a:ext cx="59055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036" name="AutoShape 27"/>
          <p:cNvSpPr>
            <a:spLocks/>
          </p:cNvSpPr>
          <p:nvPr/>
        </p:nvSpPr>
        <p:spPr bwMode="auto">
          <a:xfrm>
            <a:off x="1665951" y="4528168"/>
            <a:ext cx="2943225" cy="1190625"/>
          </a:xfrm>
          <a:prstGeom prst="borderCallout2">
            <a:avLst>
              <a:gd name="adj1" fmla="val 9602"/>
              <a:gd name="adj2" fmla="val 102588"/>
              <a:gd name="adj3" fmla="val 9602"/>
              <a:gd name="adj4" fmla="val 112458"/>
              <a:gd name="adj5" fmla="val 68801"/>
              <a:gd name="adj6" fmla="val 122653"/>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gn="ctr">
              <a:spcBef>
                <a:spcPct val="0"/>
              </a:spcBef>
              <a:buClrTx/>
              <a:buSzTx/>
              <a:buFontTx/>
              <a:buNone/>
            </a:pPr>
            <a:endParaRPr lang="zh-TW" altLang="zh-TW" sz="180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1822242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1413461" y="1008156"/>
            <a:ext cx="4765675"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90600" indent="-5334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52600" indent="-3810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209800" indent="-3810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670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1242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814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386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Font typeface="Wingdings" panose="05000000000000000000" pitchFamily="2" charset="2"/>
              <a:buNone/>
            </a:pPr>
            <a:r>
              <a:rPr lang="en-US" altLang="zh-TW" sz="1800"/>
              <a:t>module ALWAYS_BLOCK(IN , OUT);</a:t>
            </a:r>
          </a:p>
          <a:p>
            <a:pPr>
              <a:lnSpc>
                <a:spcPct val="80000"/>
              </a:lnSpc>
              <a:buFont typeface="Wingdings" panose="05000000000000000000" pitchFamily="2" charset="2"/>
              <a:buNone/>
            </a:pPr>
            <a:r>
              <a:rPr lang="en-US" altLang="zh-TW" sz="1800"/>
              <a:t>input [3 : 0]IN; output OUT;  reg OUT;</a:t>
            </a:r>
          </a:p>
          <a:p>
            <a:pPr>
              <a:lnSpc>
                <a:spcPct val="80000"/>
              </a:lnSpc>
              <a:buFont typeface="Wingdings" panose="05000000000000000000" pitchFamily="2" charset="2"/>
              <a:buNone/>
            </a:pPr>
            <a:endParaRPr lang="en-US" altLang="zh-TW" sz="1800"/>
          </a:p>
          <a:p>
            <a:pPr>
              <a:lnSpc>
                <a:spcPct val="80000"/>
              </a:lnSpc>
              <a:buFont typeface="Wingdings" panose="05000000000000000000" pitchFamily="2" charset="2"/>
              <a:buNone/>
            </a:pPr>
            <a:r>
              <a:rPr lang="en-US" altLang="zh-TW" sz="1800"/>
              <a:t>always @(IN)</a:t>
            </a:r>
          </a:p>
          <a:p>
            <a:pPr>
              <a:lnSpc>
                <a:spcPct val="80000"/>
              </a:lnSpc>
              <a:buFont typeface="Wingdings" panose="05000000000000000000" pitchFamily="2" charset="2"/>
              <a:buNone/>
            </a:pPr>
            <a:r>
              <a:rPr lang="en-US" altLang="zh-TW" sz="1800"/>
              <a:t>begin</a:t>
            </a:r>
          </a:p>
          <a:p>
            <a:pPr>
              <a:lnSpc>
                <a:spcPct val="80000"/>
              </a:lnSpc>
              <a:buFont typeface="Wingdings" panose="05000000000000000000" pitchFamily="2" charset="2"/>
              <a:buNone/>
            </a:pPr>
            <a:r>
              <a:rPr lang="en-US" altLang="zh-TW" sz="1800"/>
              <a:t>	OUT = (IN[0] | IN[1]) &amp; (IN[2] | IN[3]);</a:t>
            </a:r>
          </a:p>
          <a:p>
            <a:pPr>
              <a:lnSpc>
                <a:spcPct val="80000"/>
              </a:lnSpc>
              <a:buFont typeface="Wingdings" panose="05000000000000000000" pitchFamily="2" charset="2"/>
              <a:buNone/>
            </a:pPr>
            <a:r>
              <a:rPr lang="en-US" altLang="zh-TW" sz="1800"/>
              <a:t>end</a:t>
            </a:r>
          </a:p>
          <a:p>
            <a:pPr>
              <a:lnSpc>
                <a:spcPct val="80000"/>
              </a:lnSpc>
              <a:buFont typeface="Wingdings" panose="05000000000000000000" pitchFamily="2" charset="2"/>
              <a:buNone/>
            </a:pPr>
            <a:r>
              <a:rPr lang="en-US" altLang="zh-TW" sz="1800"/>
              <a:t>endmodule</a:t>
            </a:r>
          </a:p>
        </p:txBody>
      </p:sp>
      <p:pic>
        <p:nvPicPr>
          <p:cNvPr id="87043" name="Picture 4"/>
          <p:cNvPicPr>
            <a:picLocks noChangeAspect="1" noChangeArrowheads="1"/>
          </p:cNvPicPr>
          <p:nvPr/>
        </p:nvPicPr>
        <p:blipFill>
          <a:blip r:embed="rId2">
            <a:extLst>
              <a:ext uri="{28A0092B-C50C-407E-A947-70E740481C1C}">
                <a14:useLocalDpi xmlns:a14="http://schemas.microsoft.com/office/drawing/2010/main" val="0"/>
              </a:ext>
            </a:extLst>
          </a:blip>
          <a:srcRect l="37451" t="28595" r="18262" b="41846"/>
          <a:stretch>
            <a:fillRect/>
          </a:stretch>
        </p:blipFill>
        <p:spPr bwMode="auto">
          <a:xfrm>
            <a:off x="1195974" y="3584668"/>
            <a:ext cx="4611687"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4" name="Text Box 5"/>
          <p:cNvSpPr txBox="1">
            <a:spLocks noChangeArrowheads="1"/>
          </p:cNvSpPr>
          <p:nvPr/>
        </p:nvSpPr>
        <p:spPr bwMode="auto">
          <a:xfrm>
            <a:off x="665287" y="282636"/>
            <a:ext cx="46783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Always Block (3/3)</a:t>
            </a:r>
          </a:p>
        </p:txBody>
      </p:sp>
      <p:sp>
        <p:nvSpPr>
          <p:cNvPr id="87045" name="Rectangle 6"/>
          <p:cNvSpPr>
            <a:spLocks noChangeArrowheads="1"/>
          </p:cNvSpPr>
          <p:nvPr/>
        </p:nvSpPr>
        <p:spPr bwMode="auto">
          <a:xfrm>
            <a:off x="6655387" y="919256"/>
            <a:ext cx="2735263"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module D_FF(Clk, D, Q);</a:t>
            </a:r>
          </a:p>
          <a:p>
            <a:pPr>
              <a:spcBef>
                <a:spcPct val="0"/>
              </a:spcBef>
              <a:buClrTx/>
              <a:buSzTx/>
              <a:buFontTx/>
              <a:buNone/>
            </a:pPr>
            <a:r>
              <a:rPr lang="en-US" altLang="zh-TW" sz="1800">
                <a:latin typeface="Tahoma" panose="020B0604030504040204" pitchFamily="34" charset="0"/>
                <a:ea typeface="新細明體" panose="02020500000000000000" pitchFamily="18" charset="-120"/>
              </a:rPr>
              <a:t>input  Clk, D;</a:t>
            </a:r>
          </a:p>
          <a:p>
            <a:pPr>
              <a:spcBef>
                <a:spcPct val="0"/>
              </a:spcBef>
              <a:buClrTx/>
              <a:buSzTx/>
              <a:buFontTx/>
              <a:buNone/>
            </a:pPr>
            <a:r>
              <a:rPr lang="en-US" altLang="zh-TW" sz="1800">
                <a:latin typeface="Tahoma" panose="020B0604030504040204" pitchFamily="34" charset="0"/>
                <a:ea typeface="新細明體" panose="02020500000000000000" pitchFamily="18" charset="-120"/>
              </a:rPr>
              <a:t>output Q;</a:t>
            </a:r>
          </a:p>
          <a:p>
            <a:pPr>
              <a:spcBef>
                <a:spcPct val="0"/>
              </a:spcBef>
              <a:buClrTx/>
              <a:buSzTx/>
              <a:buFontTx/>
              <a:buNone/>
            </a:pPr>
            <a:r>
              <a:rPr lang="en-US" altLang="zh-TW" sz="1800">
                <a:latin typeface="Tahoma" panose="020B0604030504040204" pitchFamily="34" charset="0"/>
                <a:ea typeface="新細明體" panose="02020500000000000000" pitchFamily="18" charset="-120"/>
              </a:rPr>
              <a:t>Reg    Q;</a:t>
            </a:r>
          </a:p>
          <a:p>
            <a:pPr>
              <a:spcBef>
                <a:spcPct val="0"/>
              </a:spcBef>
              <a:buClrTx/>
              <a:buSzTx/>
              <a:buFontTx/>
              <a:buNone/>
            </a:pPr>
            <a:endParaRPr lang="en-US" altLang="zh-TW" sz="1800">
              <a:latin typeface="Tahoma" panose="020B0604030504040204" pitchFamily="34" charset="0"/>
              <a:ea typeface="新細明體" panose="02020500000000000000" pitchFamily="18" charset="-120"/>
            </a:endParaRPr>
          </a:p>
          <a:p>
            <a:pPr>
              <a:spcBef>
                <a:spcPct val="0"/>
              </a:spcBef>
              <a:buClrTx/>
              <a:buSzTx/>
              <a:buFontTx/>
              <a:buNone/>
            </a:pPr>
            <a:r>
              <a:rPr lang="en-US" altLang="zh-TW" sz="1800">
                <a:latin typeface="Tahoma" panose="020B0604030504040204" pitchFamily="34" charset="0"/>
                <a:ea typeface="新細明體" panose="02020500000000000000" pitchFamily="18" charset="-120"/>
              </a:rPr>
              <a:t>always @(posedge Clk)</a:t>
            </a:r>
          </a:p>
          <a:p>
            <a:pPr>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spcBef>
                <a:spcPct val="0"/>
              </a:spcBef>
              <a:buClrTx/>
              <a:buSzTx/>
              <a:buFontTx/>
              <a:buNone/>
            </a:pPr>
            <a:r>
              <a:rPr lang="en-US" altLang="zh-TW" sz="1800">
                <a:latin typeface="Tahoma" panose="020B0604030504040204" pitchFamily="34" charset="0"/>
                <a:ea typeface="新細明體" panose="02020500000000000000" pitchFamily="18" charset="-120"/>
              </a:rPr>
              <a:t>	Q=D;</a:t>
            </a:r>
          </a:p>
          <a:p>
            <a:pPr>
              <a:spcBef>
                <a:spcPct val="0"/>
              </a:spcBef>
              <a:buClrTx/>
              <a:buSzTx/>
              <a:buFontTx/>
              <a:buNone/>
            </a:pPr>
            <a:r>
              <a:rPr lang="en-US" altLang="zh-TW" sz="1800">
                <a:latin typeface="Tahoma" panose="020B0604030504040204" pitchFamily="34" charset="0"/>
                <a:ea typeface="新細明體" panose="02020500000000000000" pitchFamily="18" charset="-120"/>
              </a:rPr>
              <a:t>end</a:t>
            </a:r>
          </a:p>
          <a:p>
            <a:pPr>
              <a:spcBef>
                <a:spcPct val="0"/>
              </a:spcBef>
              <a:buClrTx/>
              <a:buSzTx/>
              <a:buFontTx/>
              <a:buNone/>
            </a:pPr>
            <a:r>
              <a:rPr lang="en-US" altLang="zh-TW" sz="1800">
                <a:latin typeface="Tahoma" panose="020B0604030504040204" pitchFamily="34" charset="0"/>
                <a:ea typeface="新細明體" panose="02020500000000000000" pitchFamily="18" charset="-120"/>
              </a:rPr>
              <a:t>endmodule</a:t>
            </a:r>
          </a:p>
        </p:txBody>
      </p:sp>
      <p:sp>
        <p:nvSpPr>
          <p:cNvPr id="87046" name="Text Box 8"/>
          <p:cNvSpPr txBox="1">
            <a:spLocks noChangeArrowheads="1"/>
          </p:cNvSpPr>
          <p:nvPr/>
        </p:nvSpPr>
        <p:spPr bwMode="auto">
          <a:xfrm>
            <a:off x="6179136" y="5370607"/>
            <a:ext cx="38036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At every positive edge of signal Clk,</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Q is set as D.</a:t>
            </a:r>
          </a:p>
        </p:txBody>
      </p:sp>
      <p:sp>
        <p:nvSpPr>
          <p:cNvPr id="87047" name="Rectangle 9"/>
          <p:cNvSpPr>
            <a:spLocks noChangeArrowheads="1"/>
          </p:cNvSpPr>
          <p:nvPr/>
        </p:nvSpPr>
        <p:spPr bwMode="auto">
          <a:xfrm>
            <a:off x="7880936" y="4308568"/>
            <a:ext cx="1041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7048" name="Line 10"/>
          <p:cNvSpPr>
            <a:spLocks noChangeShapeType="1"/>
          </p:cNvSpPr>
          <p:nvPr/>
        </p:nvSpPr>
        <p:spPr bwMode="auto">
          <a:xfrm>
            <a:off x="7563436" y="4537168"/>
            <a:ext cx="31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049" name="Line 11"/>
          <p:cNvSpPr>
            <a:spLocks noChangeShapeType="1"/>
          </p:cNvSpPr>
          <p:nvPr/>
        </p:nvSpPr>
        <p:spPr bwMode="auto">
          <a:xfrm>
            <a:off x="7563436" y="5032468"/>
            <a:ext cx="31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050" name="Line 12"/>
          <p:cNvSpPr>
            <a:spLocks noChangeShapeType="1"/>
          </p:cNvSpPr>
          <p:nvPr/>
        </p:nvSpPr>
        <p:spPr bwMode="auto">
          <a:xfrm>
            <a:off x="8922336" y="4499068"/>
            <a:ext cx="317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051" name="Text Box 13"/>
          <p:cNvSpPr txBox="1">
            <a:spLocks noChangeArrowheads="1"/>
          </p:cNvSpPr>
          <p:nvPr/>
        </p:nvSpPr>
        <p:spPr bwMode="auto">
          <a:xfrm>
            <a:off x="7268161" y="4357781"/>
            <a:ext cx="252505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D                            Q</a:t>
            </a:r>
          </a:p>
        </p:txBody>
      </p:sp>
      <p:sp>
        <p:nvSpPr>
          <p:cNvPr id="87052" name="Freeform 14"/>
          <p:cNvSpPr>
            <a:spLocks/>
          </p:cNvSpPr>
          <p:nvPr/>
        </p:nvSpPr>
        <p:spPr bwMode="auto">
          <a:xfrm>
            <a:off x="7887286" y="4943568"/>
            <a:ext cx="88900" cy="177800"/>
          </a:xfrm>
          <a:custGeom>
            <a:avLst/>
            <a:gdLst>
              <a:gd name="T0" fmla="*/ 0 w 56"/>
              <a:gd name="T1" fmla="*/ 0 h 112"/>
              <a:gd name="T2" fmla="*/ 2147483646 w 56"/>
              <a:gd name="T3" fmla="*/ 2147483646 h 112"/>
              <a:gd name="T4" fmla="*/ 0 w 56"/>
              <a:gd name="T5" fmla="*/ 2147483646 h 112"/>
              <a:gd name="T6" fmla="*/ 0 60000 65536"/>
              <a:gd name="T7" fmla="*/ 0 60000 65536"/>
              <a:gd name="T8" fmla="*/ 0 60000 65536"/>
            </a:gdLst>
            <a:ahLst/>
            <a:cxnLst>
              <a:cxn ang="T6">
                <a:pos x="T0" y="T1"/>
              </a:cxn>
              <a:cxn ang="T7">
                <a:pos x="T2" y="T3"/>
              </a:cxn>
              <a:cxn ang="T8">
                <a:pos x="T4" y="T5"/>
              </a:cxn>
            </a:cxnLst>
            <a:rect l="0" t="0" r="r" b="b"/>
            <a:pathLst>
              <a:path w="56" h="112">
                <a:moveTo>
                  <a:pt x="0" y="0"/>
                </a:moveTo>
                <a:lnTo>
                  <a:pt x="56" y="56"/>
                </a:lnTo>
                <a:lnTo>
                  <a:pt x="0" y="112"/>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053" name="Rectangle 15"/>
          <p:cNvSpPr>
            <a:spLocks noChangeArrowheads="1"/>
          </p:cNvSpPr>
          <p:nvPr/>
        </p:nvSpPr>
        <p:spPr bwMode="auto">
          <a:xfrm>
            <a:off x="7052261" y="4824506"/>
            <a:ext cx="49084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Clk</a:t>
            </a:r>
          </a:p>
        </p:txBody>
      </p:sp>
    </p:spTree>
    <p:extLst>
      <p:ext uri="{BB962C8B-B14F-4D97-AF65-F5344CB8AC3E}">
        <p14:creationId xmlns:p14="http://schemas.microsoft.com/office/powerpoint/2010/main" val="1547800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574613" y="270231"/>
            <a:ext cx="20954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b="1" dirty="0">
                <a:ea typeface="新細明體" panose="02020500000000000000" pitchFamily="18" charset="-120"/>
                <a:cs typeface="Arial" panose="020B0604020202020204" pitchFamily="34" charset="0"/>
              </a:rPr>
              <a:t>Function </a:t>
            </a:r>
          </a:p>
        </p:txBody>
      </p:sp>
      <p:sp>
        <p:nvSpPr>
          <p:cNvPr id="89091" name="Text Box 3"/>
          <p:cNvSpPr txBox="1">
            <a:spLocks noChangeArrowheads="1"/>
          </p:cNvSpPr>
          <p:nvPr/>
        </p:nvSpPr>
        <p:spPr bwMode="auto">
          <a:xfrm>
            <a:off x="2613117" y="931539"/>
            <a:ext cx="57594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function </a:t>
            </a:r>
            <a:r>
              <a:rPr lang="en-US" altLang="zh-TW" sz="1800">
                <a:solidFill>
                  <a:schemeClr val="hlink"/>
                </a:solidFill>
                <a:latin typeface="Tahoma" panose="020B0604030504040204" pitchFamily="34" charset="0"/>
                <a:ea typeface="新細明體" panose="02020500000000000000" pitchFamily="18" charset="-120"/>
              </a:rPr>
              <a:t>[range]</a:t>
            </a:r>
            <a:r>
              <a:rPr lang="en-US" altLang="zh-TW" sz="1800">
                <a:solidFill>
                  <a:schemeClr val="folHlink"/>
                </a:solidFill>
                <a:latin typeface="Tahoma" panose="020B0604030504040204" pitchFamily="34" charset="0"/>
                <a:ea typeface="新細明體" panose="02020500000000000000" pitchFamily="18" charset="-120"/>
              </a:rPr>
              <a:t> name_of_function;</a:t>
            </a:r>
          </a:p>
          <a:p>
            <a:pPr>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                  function declaration</a:t>
            </a:r>
          </a:p>
          <a:p>
            <a:pPr>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                  statement </a:t>
            </a:r>
          </a:p>
          <a:p>
            <a:pPr>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endfunction</a:t>
            </a:r>
          </a:p>
          <a:p>
            <a:pPr>
              <a:spcBef>
                <a:spcPct val="0"/>
              </a:spcBef>
              <a:buClrTx/>
              <a:buSzTx/>
              <a:buFontTx/>
              <a:buNone/>
            </a:pPr>
            <a:endParaRPr lang="en-US" altLang="zh-TW" sz="1800">
              <a:solidFill>
                <a:schemeClr val="folHlink"/>
              </a:solidFill>
              <a:latin typeface="Tahoma" panose="020B0604030504040204" pitchFamily="34" charset="0"/>
              <a:ea typeface="新細明體" panose="02020500000000000000" pitchFamily="18" charset="-120"/>
            </a:endParaRPr>
          </a:p>
          <a:p>
            <a:pPr>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      </a:t>
            </a:r>
          </a:p>
        </p:txBody>
      </p:sp>
      <p:sp>
        <p:nvSpPr>
          <p:cNvPr id="89092" name="Text Box 5"/>
          <p:cNvSpPr txBox="1">
            <a:spLocks noChangeArrowheads="1"/>
          </p:cNvSpPr>
          <p:nvPr/>
        </p:nvSpPr>
        <p:spPr bwMode="auto">
          <a:xfrm>
            <a:off x="1635217" y="2198364"/>
            <a:ext cx="85090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a:solidFill>
                  <a:schemeClr val="tx1"/>
                </a:solidFill>
                <a:latin typeface="Tahoma" panose="020B0604030504040204" pitchFamily="34" charset="0"/>
                <a:ea typeface="新細明體" panose="02020500000000000000" pitchFamily="18" charset="-120"/>
              </a:defRPr>
            </a:lvl1pPr>
            <a:lvl2pPr marL="914400" indent="-457200">
              <a:defRPr kumimoji="1">
                <a:solidFill>
                  <a:schemeClr val="tx1"/>
                </a:solidFill>
                <a:latin typeface="Tahoma" panose="020B0604030504040204" pitchFamily="34" charset="0"/>
                <a:ea typeface="新細明體" panose="02020500000000000000" pitchFamily="18" charset="-120"/>
              </a:defRPr>
            </a:lvl2pPr>
            <a:lvl3pPr marL="1371600" indent="-457200">
              <a:defRPr kumimoji="1">
                <a:solidFill>
                  <a:schemeClr val="tx1"/>
                </a:solidFill>
                <a:latin typeface="Tahoma" panose="020B0604030504040204" pitchFamily="34" charset="0"/>
                <a:ea typeface="新細明體" panose="02020500000000000000" pitchFamily="18" charset="-120"/>
              </a:defRPr>
            </a:lvl3pPr>
            <a:lvl4pPr marL="1828800" indent="-457200">
              <a:defRPr kumimoji="1">
                <a:solidFill>
                  <a:schemeClr val="tx1"/>
                </a:solidFill>
                <a:latin typeface="Tahoma" panose="020B0604030504040204" pitchFamily="34" charset="0"/>
                <a:ea typeface="新細明體" panose="02020500000000000000" pitchFamily="18" charset="-120"/>
              </a:defRPr>
            </a:lvl4pPr>
            <a:lvl5pPr marL="2286000" indent="-457200">
              <a:defRPr kumimoji="1">
                <a:solidFill>
                  <a:schemeClr val="tx1"/>
                </a:solidFill>
                <a:latin typeface="Tahoma" panose="020B0604030504040204" pitchFamily="34" charset="0"/>
                <a:ea typeface="新細明體" panose="02020500000000000000" pitchFamily="18" charset="-120"/>
              </a:defRPr>
            </a:lvl5pPr>
            <a:lvl6pPr marL="2743200" indent="-4572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3200400" indent="-4572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657600" indent="-4572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4114800" indent="-4572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nSpc>
                <a:spcPct val="140000"/>
              </a:lnSpc>
              <a:buFontTx/>
              <a:buAutoNum type="arabicPeriod"/>
            </a:pPr>
            <a:r>
              <a:rPr lang="en-US" altLang="zh-TW">
                <a:latin typeface="Arial" panose="020B0604020202020204" pitchFamily="34" charset="0"/>
              </a:rPr>
              <a:t>Begin with function and end with endfunction</a:t>
            </a:r>
          </a:p>
          <a:p>
            <a:pPr>
              <a:lnSpc>
                <a:spcPct val="140000"/>
              </a:lnSpc>
              <a:buFontTx/>
              <a:buAutoNum type="arabicPeriod"/>
            </a:pPr>
            <a:r>
              <a:rPr lang="en-US" altLang="zh-TW">
                <a:latin typeface="Arial" panose="020B0604020202020204" pitchFamily="34" charset="0"/>
              </a:rPr>
              <a:t>[Range] defines the width of the return value of the function (default is 1 bit) Contain one or more statements (enclosed inside a begin-end pair)</a:t>
            </a:r>
          </a:p>
          <a:p>
            <a:pPr>
              <a:lnSpc>
                <a:spcPct val="140000"/>
              </a:lnSpc>
              <a:buFontTx/>
              <a:buAutoNum type="arabicPeriod"/>
            </a:pPr>
            <a:r>
              <a:rPr lang="en-US" altLang="zh-TW">
                <a:latin typeface="Arial" panose="020B0604020202020204" pitchFamily="34" charset="0"/>
              </a:rPr>
              <a:t>You can call function in a continuous assignment, always block or other functions </a:t>
            </a:r>
          </a:p>
        </p:txBody>
      </p:sp>
      <p:sp>
        <p:nvSpPr>
          <p:cNvPr id="89093" name="Text Box 6"/>
          <p:cNvSpPr txBox="1">
            <a:spLocks noChangeArrowheads="1"/>
          </p:cNvSpPr>
          <p:nvPr/>
        </p:nvSpPr>
        <p:spPr bwMode="auto">
          <a:xfrm>
            <a:off x="1495517" y="4192265"/>
            <a:ext cx="8401724"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40000"/>
              </a:lnSpc>
              <a:spcBef>
                <a:spcPct val="0"/>
              </a:spcBef>
              <a:buClrTx/>
              <a:buSzTx/>
              <a:buFontTx/>
              <a:buNone/>
            </a:pPr>
            <a:r>
              <a:rPr lang="en-US" altLang="zh-TW" sz="1800">
                <a:latin typeface="Tahoma" panose="020B0604030504040204" pitchFamily="34" charset="0"/>
                <a:ea typeface="新細明體" panose="02020500000000000000" pitchFamily="18" charset="-120"/>
              </a:rPr>
              <a:t>Function declaration:</a:t>
            </a:r>
          </a:p>
          <a:p>
            <a:pPr>
              <a:lnSpc>
                <a:spcPct val="14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Input declaration</a:t>
            </a:r>
            <a:r>
              <a:rPr lang="en-US" altLang="zh-TW" sz="1800">
                <a:latin typeface="Tahoma" panose="020B0604030504040204" pitchFamily="34" charset="0"/>
                <a:ea typeface="新細明體" panose="02020500000000000000" pitchFamily="18" charset="-120"/>
              </a:rPr>
              <a:t>: specify the input signals for a function </a:t>
            </a:r>
          </a:p>
          <a:p>
            <a:pPr>
              <a:lnSpc>
                <a:spcPct val="14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Output</a:t>
            </a:r>
            <a:r>
              <a:rPr lang="en-US" altLang="zh-TW" sz="1800">
                <a:latin typeface="Tahoma" panose="020B0604030504040204" pitchFamily="34" charset="0"/>
                <a:ea typeface="新細明體" panose="02020500000000000000" pitchFamily="18" charset="-120"/>
              </a:rPr>
              <a:t>: The output from a function is assigned to the function name.</a:t>
            </a:r>
          </a:p>
          <a:p>
            <a:pPr>
              <a:lnSpc>
                <a:spcPct val="140000"/>
              </a:lnSpc>
              <a:spcBef>
                <a:spcPct val="0"/>
              </a:spcBef>
              <a:buClrTx/>
              <a:buSzTx/>
              <a:buFontTx/>
              <a:buNone/>
            </a:pPr>
            <a:r>
              <a:rPr lang="en-US" altLang="zh-TW" sz="1800">
                <a:latin typeface="Tahoma" panose="020B0604030504040204" pitchFamily="34" charset="0"/>
                <a:ea typeface="新細明體" panose="02020500000000000000" pitchFamily="18" charset="-120"/>
              </a:rPr>
              <a:t>             Use concatenation operation to bundle several values for multi-outputs </a:t>
            </a:r>
          </a:p>
        </p:txBody>
      </p:sp>
    </p:spTree>
    <p:extLst>
      <p:ext uri="{BB962C8B-B14F-4D97-AF65-F5344CB8AC3E}">
        <p14:creationId xmlns:p14="http://schemas.microsoft.com/office/powerpoint/2010/main" val="2471927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874761" y="866338"/>
            <a:ext cx="782483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Procedure assignments are assignment statements used inside a function.</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(It is similar to C language,    Note: it cannot be used in module)</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They are similar to the continuous assignments, except that the left side of</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a procedural assignment can contain only reg and integer variables. </a:t>
            </a:r>
          </a:p>
        </p:txBody>
      </p:sp>
      <p:sp>
        <p:nvSpPr>
          <p:cNvPr id="90115" name="Text Box 4"/>
          <p:cNvSpPr txBox="1">
            <a:spLocks noChangeArrowheads="1"/>
          </p:cNvSpPr>
          <p:nvPr/>
        </p:nvSpPr>
        <p:spPr bwMode="auto">
          <a:xfrm>
            <a:off x="571142" y="281563"/>
            <a:ext cx="51908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b="1" dirty="0">
                <a:ea typeface="新細明體" panose="02020500000000000000" pitchFamily="18" charset="-120"/>
                <a:cs typeface="Arial" panose="020B0604020202020204" pitchFamily="34" charset="0"/>
              </a:rPr>
              <a:t>Function Statements (</a:t>
            </a:r>
            <a:r>
              <a:rPr lang="en-US" altLang="zh-TW" b="1" dirty="0" smtClean="0">
                <a:ea typeface="新細明體" panose="02020500000000000000" pitchFamily="18" charset="-120"/>
                <a:cs typeface="Arial" panose="020B0604020202020204" pitchFamily="34" charset="0"/>
              </a:rPr>
              <a:t>1/2)</a:t>
            </a:r>
            <a:endParaRPr lang="en-US" altLang="zh-TW" b="1" dirty="0">
              <a:ea typeface="新細明體" panose="02020500000000000000" pitchFamily="18" charset="-120"/>
              <a:cs typeface="Arial" panose="020B0604020202020204" pitchFamily="34" charset="0"/>
            </a:endParaRPr>
          </a:p>
        </p:txBody>
      </p:sp>
      <p:sp>
        <p:nvSpPr>
          <p:cNvPr id="90116" name="Rectangle 5"/>
          <p:cNvSpPr>
            <a:spLocks noChangeArrowheads="1"/>
          </p:cNvSpPr>
          <p:nvPr/>
        </p:nvSpPr>
        <p:spPr bwMode="auto">
          <a:xfrm>
            <a:off x="1382637" y="2452252"/>
            <a:ext cx="5421313"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90600" indent="-5334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371600" indent="-4572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52600" indent="-3810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209800" indent="-3810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670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1242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814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386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Font typeface="Wingdings" panose="05000000000000000000" pitchFamily="2" charset="2"/>
              <a:buNone/>
            </a:pPr>
            <a:r>
              <a:rPr lang="en-US" altLang="zh-TW" sz="1600"/>
              <a:t>module FUN_STATE(A , B , C1 , C2 , C3 , C4 , C5);</a:t>
            </a:r>
          </a:p>
          <a:p>
            <a:pPr>
              <a:lnSpc>
                <a:spcPct val="80000"/>
              </a:lnSpc>
              <a:buFont typeface="Wingdings" panose="05000000000000000000" pitchFamily="2" charset="2"/>
              <a:buNone/>
            </a:pPr>
            <a:r>
              <a:rPr lang="en-US" altLang="zh-TW" sz="1600"/>
              <a:t>input [3 : 0]A;   input [3 : 0]B;</a:t>
            </a:r>
          </a:p>
          <a:p>
            <a:pPr>
              <a:lnSpc>
                <a:spcPct val="80000"/>
              </a:lnSpc>
              <a:buFont typeface="Wingdings" panose="05000000000000000000" pitchFamily="2" charset="2"/>
              <a:buNone/>
            </a:pPr>
            <a:r>
              <a:rPr lang="en-US" altLang="zh-TW" sz="1600"/>
              <a:t>output [6 : 0]C1;		//0</a:t>
            </a:r>
          </a:p>
          <a:p>
            <a:pPr>
              <a:lnSpc>
                <a:spcPct val="80000"/>
              </a:lnSpc>
              <a:buFont typeface="Wingdings" panose="05000000000000000000" pitchFamily="2" charset="2"/>
              <a:buNone/>
            </a:pPr>
            <a:r>
              <a:rPr lang="en-US" altLang="zh-TW" sz="1600"/>
              <a:t>output [2 : 0]C2;		//discard</a:t>
            </a:r>
          </a:p>
          <a:p>
            <a:pPr>
              <a:lnSpc>
                <a:spcPct val="80000"/>
              </a:lnSpc>
              <a:buFont typeface="Wingdings" panose="05000000000000000000" pitchFamily="2" charset="2"/>
              <a:buNone/>
            </a:pPr>
            <a:r>
              <a:rPr lang="en-US" altLang="zh-TW" sz="1600"/>
              <a:t>output [4 : 0]C3;		//always</a:t>
            </a:r>
          </a:p>
          <a:p>
            <a:pPr>
              <a:lnSpc>
                <a:spcPct val="80000"/>
              </a:lnSpc>
              <a:buFont typeface="Wingdings" panose="05000000000000000000" pitchFamily="2" charset="2"/>
              <a:buNone/>
            </a:pPr>
            <a:r>
              <a:rPr lang="en-US" altLang="zh-TW" sz="1600"/>
              <a:t>output [4 : 0]C4;		//assign</a:t>
            </a:r>
          </a:p>
          <a:p>
            <a:pPr>
              <a:lnSpc>
                <a:spcPct val="80000"/>
              </a:lnSpc>
              <a:buFont typeface="Wingdings" panose="05000000000000000000" pitchFamily="2" charset="2"/>
              <a:buNone/>
            </a:pPr>
            <a:r>
              <a:rPr lang="en-US" altLang="zh-TW" sz="1600"/>
              <a:t>reg [6 : 0]C1;   reg [2 : 0]C2;</a:t>
            </a:r>
          </a:p>
          <a:p>
            <a:pPr>
              <a:lnSpc>
                <a:spcPct val="80000"/>
              </a:lnSpc>
              <a:buFont typeface="Wingdings" panose="05000000000000000000" pitchFamily="2" charset="2"/>
              <a:buNone/>
            </a:pPr>
            <a:r>
              <a:rPr lang="en-US" altLang="zh-TW" sz="1600"/>
              <a:t>reg [4 : 0]C3;   reg [4 : 0]C4;</a:t>
            </a:r>
          </a:p>
          <a:p>
            <a:pPr>
              <a:lnSpc>
                <a:spcPct val="80000"/>
              </a:lnSpc>
              <a:buFont typeface="Wingdings" panose="05000000000000000000" pitchFamily="2" charset="2"/>
              <a:buNone/>
            </a:pPr>
            <a:endParaRPr lang="en-US" altLang="zh-TW" sz="1600"/>
          </a:p>
          <a:p>
            <a:pPr>
              <a:lnSpc>
                <a:spcPct val="80000"/>
              </a:lnSpc>
              <a:buFont typeface="Wingdings" panose="05000000000000000000" pitchFamily="2" charset="2"/>
              <a:buNone/>
            </a:pPr>
            <a:r>
              <a:rPr lang="en-US" altLang="zh-TW" sz="1600"/>
              <a:t>function [4 : 0]Fn1;</a:t>
            </a:r>
          </a:p>
          <a:p>
            <a:pPr>
              <a:lnSpc>
                <a:spcPct val="80000"/>
              </a:lnSpc>
              <a:buFont typeface="Wingdings" panose="05000000000000000000" pitchFamily="2" charset="2"/>
              <a:buNone/>
            </a:pPr>
            <a:r>
              <a:rPr lang="en-US" altLang="zh-TW" sz="1600"/>
              <a:t>input [3 : 0]A;  input [3 : 0]B;</a:t>
            </a:r>
          </a:p>
          <a:p>
            <a:pPr>
              <a:lnSpc>
                <a:spcPct val="80000"/>
              </a:lnSpc>
              <a:buFont typeface="Wingdings" panose="05000000000000000000" pitchFamily="2" charset="2"/>
              <a:buNone/>
            </a:pPr>
            <a:r>
              <a:rPr lang="en-US" altLang="zh-TW" sz="1600"/>
              <a:t>	Fn1 = A + B;          // like C</a:t>
            </a:r>
          </a:p>
          <a:p>
            <a:pPr>
              <a:lnSpc>
                <a:spcPct val="80000"/>
              </a:lnSpc>
              <a:buFont typeface="Wingdings" panose="05000000000000000000" pitchFamily="2" charset="2"/>
              <a:buNone/>
            </a:pPr>
            <a:r>
              <a:rPr lang="en-US" altLang="zh-TW" sz="1600"/>
              <a:t>endfunction</a:t>
            </a:r>
          </a:p>
          <a:p>
            <a:pPr>
              <a:lnSpc>
                <a:spcPct val="80000"/>
              </a:lnSpc>
              <a:buFont typeface="Wingdings" panose="05000000000000000000" pitchFamily="2" charset="2"/>
              <a:buNone/>
            </a:pPr>
            <a:endParaRPr lang="en-US" altLang="zh-TW" sz="1600"/>
          </a:p>
        </p:txBody>
      </p:sp>
      <p:sp>
        <p:nvSpPr>
          <p:cNvPr id="90117" name="Rectangle 6"/>
          <p:cNvSpPr>
            <a:spLocks noChangeArrowheads="1"/>
          </p:cNvSpPr>
          <p:nvPr/>
        </p:nvSpPr>
        <p:spPr bwMode="auto">
          <a:xfrm>
            <a:off x="6588050" y="2234651"/>
            <a:ext cx="4249737"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Font typeface="Wingdings" panose="05000000000000000000" pitchFamily="2" charset="2"/>
              <a:buNone/>
            </a:pPr>
            <a:r>
              <a:rPr lang="en-US" altLang="zh-TW" sz="1600" dirty="0"/>
              <a:t>always @(A or B) </a:t>
            </a:r>
          </a:p>
          <a:p>
            <a:pPr>
              <a:lnSpc>
                <a:spcPct val="80000"/>
              </a:lnSpc>
              <a:buFont typeface="Wingdings" panose="05000000000000000000" pitchFamily="2" charset="2"/>
              <a:buNone/>
            </a:pPr>
            <a:r>
              <a:rPr lang="en-US" altLang="zh-TW" sz="1600" dirty="0"/>
              <a:t>begin</a:t>
            </a:r>
          </a:p>
          <a:p>
            <a:pPr>
              <a:lnSpc>
                <a:spcPct val="80000"/>
              </a:lnSpc>
              <a:buFont typeface="Wingdings" panose="05000000000000000000" pitchFamily="2" charset="2"/>
              <a:buNone/>
            </a:pPr>
            <a:r>
              <a:rPr lang="en-US" altLang="zh-TW" sz="1600" dirty="0"/>
              <a:t>	C1 = Fn1(A , B);</a:t>
            </a:r>
          </a:p>
          <a:p>
            <a:pPr>
              <a:lnSpc>
                <a:spcPct val="80000"/>
              </a:lnSpc>
              <a:buFont typeface="Wingdings" panose="05000000000000000000" pitchFamily="2" charset="2"/>
              <a:buNone/>
            </a:pPr>
            <a:r>
              <a:rPr lang="en-US" altLang="zh-TW" sz="1600" dirty="0"/>
              <a:t>end</a:t>
            </a:r>
          </a:p>
          <a:p>
            <a:pPr>
              <a:lnSpc>
                <a:spcPct val="80000"/>
              </a:lnSpc>
              <a:buFont typeface="Wingdings" panose="05000000000000000000" pitchFamily="2" charset="2"/>
              <a:buNone/>
            </a:pPr>
            <a:r>
              <a:rPr lang="en-US" altLang="zh-TW" sz="1600" dirty="0"/>
              <a:t>always @(A or B)</a:t>
            </a:r>
          </a:p>
          <a:p>
            <a:pPr>
              <a:lnSpc>
                <a:spcPct val="80000"/>
              </a:lnSpc>
              <a:buFont typeface="Wingdings" panose="05000000000000000000" pitchFamily="2" charset="2"/>
              <a:buNone/>
            </a:pPr>
            <a:r>
              <a:rPr lang="en-US" altLang="zh-TW" sz="1600" dirty="0"/>
              <a:t>begin</a:t>
            </a:r>
          </a:p>
          <a:p>
            <a:pPr>
              <a:lnSpc>
                <a:spcPct val="80000"/>
              </a:lnSpc>
              <a:buFont typeface="Wingdings" panose="05000000000000000000" pitchFamily="2" charset="2"/>
              <a:buNone/>
            </a:pPr>
            <a:r>
              <a:rPr lang="en-US" altLang="zh-TW" sz="1600" dirty="0"/>
              <a:t>	C2 = Fn1(A , B);</a:t>
            </a:r>
          </a:p>
          <a:p>
            <a:pPr>
              <a:lnSpc>
                <a:spcPct val="80000"/>
              </a:lnSpc>
              <a:buFont typeface="Wingdings" panose="05000000000000000000" pitchFamily="2" charset="2"/>
              <a:buNone/>
            </a:pPr>
            <a:r>
              <a:rPr lang="en-US" altLang="zh-TW" sz="1600" dirty="0"/>
              <a:t>end</a:t>
            </a:r>
          </a:p>
          <a:p>
            <a:pPr>
              <a:lnSpc>
                <a:spcPct val="80000"/>
              </a:lnSpc>
              <a:buFont typeface="Wingdings" panose="05000000000000000000" pitchFamily="2" charset="2"/>
              <a:buNone/>
            </a:pPr>
            <a:r>
              <a:rPr lang="en-US" altLang="zh-TW" sz="1600" dirty="0"/>
              <a:t>always @(A or B)</a:t>
            </a:r>
          </a:p>
          <a:p>
            <a:pPr>
              <a:lnSpc>
                <a:spcPct val="80000"/>
              </a:lnSpc>
              <a:buFont typeface="Wingdings" panose="05000000000000000000" pitchFamily="2" charset="2"/>
              <a:buNone/>
            </a:pPr>
            <a:r>
              <a:rPr lang="en-US" altLang="zh-TW" sz="1600" dirty="0"/>
              <a:t>begin</a:t>
            </a:r>
          </a:p>
          <a:p>
            <a:pPr>
              <a:lnSpc>
                <a:spcPct val="80000"/>
              </a:lnSpc>
              <a:buFont typeface="Wingdings" panose="05000000000000000000" pitchFamily="2" charset="2"/>
              <a:buNone/>
            </a:pPr>
            <a:r>
              <a:rPr lang="en-US" altLang="zh-TW" sz="1600" dirty="0"/>
              <a:t>	C3 = A + B;</a:t>
            </a:r>
          </a:p>
          <a:p>
            <a:pPr>
              <a:lnSpc>
                <a:spcPct val="80000"/>
              </a:lnSpc>
              <a:buFont typeface="Wingdings" panose="05000000000000000000" pitchFamily="2" charset="2"/>
              <a:buNone/>
            </a:pPr>
            <a:r>
              <a:rPr lang="en-US" altLang="zh-TW" sz="1600" dirty="0"/>
              <a:t>end</a:t>
            </a:r>
          </a:p>
          <a:p>
            <a:pPr>
              <a:lnSpc>
                <a:spcPct val="80000"/>
              </a:lnSpc>
              <a:buFont typeface="Wingdings" panose="05000000000000000000" pitchFamily="2" charset="2"/>
              <a:buNone/>
            </a:pPr>
            <a:endParaRPr lang="en-US" altLang="zh-TW" sz="1600" dirty="0"/>
          </a:p>
          <a:p>
            <a:pPr>
              <a:lnSpc>
                <a:spcPct val="80000"/>
              </a:lnSpc>
              <a:buFont typeface="Wingdings" panose="05000000000000000000" pitchFamily="2" charset="2"/>
              <a:buNone/>
            </a:pPr>
            <a:r>
              <a:rPr lang="en-US" altLang="zh-TW" sz="1600" dirty="0"/>
              <a:t>assign C4 = A + B;</a:t>
            </a:r>
          </a:p>
          <a:p>
            <a:pPr>
              <a:lnSpc>
                <a:spcPct val="80000"/>
              </a:lnSpc>
              <a:buFont typeface="Wingdings" panose="05000000000000000000" pitchFamily="2" charset="2"/>
              <a:buNone/>
            </a:pPr>
            <a:endParaRPr lang="en-US" altLang="zh-TW" sz="1600" dirty="0"/>
          </a:p>
          <a:p>
            <a:pPr>
              <a:lnSpc>
                <a:spcPct val="80000"/>
              </a:lnSpc>
              <a:buFont typeface="Wingdings" panose="05000000000000000000" pitchFamily="2" charset="2"/>
              <a:buNone/>
            </a:pPr>
            <a:r>
              <a:rPr lang="en-US" altLang="zh-TW" sz="1600" dirty="0" err="1"/>
              <a:t>endmodule</a:t>
            </a:r>
            <a:endParaRPr lang="en-US" altLang="zh-TW" sz="1600" dirty="0"/>
          </a:p>
        </p:txBody>
      </p:sp>
      <p:sp>
        <p:nvSpPr>
          <p:cNvPr id="90118" name="Rectangle 7"/>
          <p:cNvSpPr>
            <a:spLocks noChangeArrowheads="1"/>
          </p:cNvSpPr>
          <p:nvPr/>
        </p:nvSpPr>
        <p:spPr bwMode="auto">
          <a:xfrm>
            <a:off x="1960487" y="5130363"/>
            <a:ext cx="1419225" cy="28575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0119" name="Rectangle 8"/>
          <p:cNvSpPr>
            <a:spLocks noChangeArrowheads="1"/>
          </p:cNvSpPr>
          <p:nvPr/>
        </p:nvSpPr>
        <p:spPr bwMode="auto">
          <a:xfrm>
            <a:off x="6569000" y="5361446"/>
            <a:ext cx="1914525" cy="3429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0120" name="Rectangle 9"/>
          <p:cNvSpPr>
            <a:spLocks noChangeArrowheads="1"/>
          </p:cNvSpPr>
          <p:nvPr/>
        </p:nvSpPr>
        <p:spPr bwMode="auto">
          <a:xfrm>
            <a:off x="6567412" y="4178758"/>
            <a:ext cx="1914525" cy="100965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0121" name="AutoShape 10"/>
          <p:cNvSpPr>
            <a:spLocks/>
          </p:cNvSpPr>
          <p:nvPr/>
        </p:nvSpPr>
        <p:spPr bwMode="auto">
          <a:xfrm>
            <a:off x="1290561" y="4768414"/>
            <a:ext cx="88900" cy="714375"/>
          </a:xfrm>
          <a:prstGeom prst="leftBracket">
            <a:avLst>
              <a:gd name="adj" fmla="val 66964"/>
            </a:avLst>
          </a:prstGeom>
          <a:noFill/>
          <a:ln w="222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0122" name="AutoShape 11"/>
          <p:cNvSpPr>
            <a:spLocks/>
          </p:cNvSpPr>
          <p:nvPr/>
        </p:nvSpPr>
        <p:spPr bwMode="auto">
          <a:xfrm>
            <a:off x="6261025" y="4199397"/>
            <a:ext cx="136525" cy="942975"/>
          </a:xfrm>
          <a:prstGeom prst="leftBracket">
            <a:avLst>
              <a:gd name="adj" fmla="val 57558"/>
            </a:avLst>
          </a:prstGeom>
          <a:noFill/>
          <a:ln w="222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0123" name="AutoShape 12"/>
          <p:cNvSpPr>
            <a:spLocks/>
          </p:cNvSpPr>
          <p:nvPr/>
        </p:nvSpPr>
        <p:spPr bwMode="auto">
          <a:xfrm>
            <a:off x="6278487" y="5369384"/>
            <a:ext cx="136525" cy="371475"/>
          </a:xfrm>
          <a:prstGeom prst="leftBracket">
            <a:avLst>
              <a:gd name="adj" fmla="val 22674"/>
            </a:avLst>
          </a:prstGeom>
          <a:noFill/>
          <a:ln w="222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276493" name="Text Box 13"/>
          <p:cNvSpPr txBox="1">
            <a:spLocks noChangeArrowheads="1"/>
          </p:cNvSpPr>
          <p:nvPr/>
        </p:nvSpPr>
        <p:spPr bwMode="auto">
          <a:xfrm>
            <a:off x="1679836" y="5832594"/>
            <a:ext cx="42585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dirty="0">
                <a:solidFill>
                  <a:schemeClr val="folHlink"/>
                </a:solidFill>
                <a:effectLst>
                  <a:outerShdw blurRad="38100" dist="38100" dir="2700000" algn="tl">
                    <a:srgbClr val="C0C0C0"/>
                  </a:outerShdw>
                </a:effectLst>
              </a:rPr>
              <a:t>Three different ways to implement </a:t>
            </a:r>
            <a:r>
              <a:rPr lang="en-US" altLang="zh-TW" dirty="0" smtClean="0">
                <a:solidFill>
                  <a:schemeClr val="folHlink"/>
                </a:solidFill>
                <a:effectLst>
                  <a:outerShdw blurRad="38100" dist="38100" dir="2700000" algn="tl">
                    <a:srgbClr val="C0C0C0"/>
                  </a:outerShdw>
                </a:effectLst>
              </a:rPr>
              <a:t>addition.</a:t>
            </a:r>
            <a:endParaRPr lang="en-US" altLang="zh-TW" dirty="0">
              <a:solidFill>
                <a:schemeClr val="folHlink"/>
              </a:solidFill>
              <a:effectLst>
                <a:outerShdw blurRad="38100" dist="38100" dir="2700000" algn="tl">
                  <a:srgbClr val="C0C0C0"/>
                </a:outerShdw>
              </a:effectLst>
            </a:endParaRPr>
          </a:p>
        </p:txBody>
      </p:sp>
    </p:spTree>
    <p:extLst>
      <p:ext uri="{BB962C8B-B14F-4D97-AF65-F5344CB8AC3E}">
        <p14:creationId xmlns:p14="http://schemas.microsoft.com/office/powerpoint/2010/main" val="200261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1053978" y="1012827"/>
            <a:ext cx="273526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dirty="0">
                <a:latin typeface="Tahoma" panose="020B0604030504040204" pitchFamily="34" charset="0"/>
                <a:ea typeface="新細明體" panose="02020500000000000000" pitchFamily="18" charset="-120"/>
              </a:rPr>
              <a:t>module </a:t>
            </a:r>
            <a:r>
              <a:rPr lang="en-US" altLang="zh-TW" sz="1800" dirty="0" err="1">
                <a:latin typeface="Tahoma" panose="020B0604030504040204" pitchFamily="34" charset="0"/>
                <a:ea typeface="新細明體" panose="02020500000000000000" pitchFamily="18" charset="-120"/>
              </a:rPr>
              <a:t>test_n</a:t>
            </a:r>
            <a:r>
              <a:rPr lang="en-US" altLang="zh-TW" sz="1800" dirty="0">
                <a:latin typeface="Tahoma" panose="020B0604030504040204" pitchFamily="34" charset="0"/>
                <a:ea typeface="新細明體" panose="02020500000000000000" pitchFamily="18" charset="-120"/>
              </a:rPr>
              <a:t>(a, b, x, y);</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input	a, b; output  x, y;</a:t>
            </a:r>
          </a:p>
          <a:p>
            <a:pPr>
              <a:spcBef>
                <a:spcPct val="0"/>
              </a:spcBef>
              <a:buClrTx/>
              <a:buSzTx/>
              <a:buFontTx/>
              <a:buNone/>
            </a:pPr>
            <a:r>
              <a:rPr lang="en-US" altLang="zh-TW" sz="1800" dirty="0" err="1">
                <a:latin typeface="Tahoma" panose="020B0604030504040204" pitchFamily="34" charset="0"/>
                <a:ea typeface="新細明體" panose="02020500000000000000" pitchFamily="18" charset="-120"/>
              </a:rPr>
              <a:t>reg</a:t>
            </a:r>
            <a:r>
              <a:rPr lang="en-US" altLang="zh-TW" sz="1800" dirty="0">
                <a:latin typeface="Tahoma" panose="020B0604030504040204" pitchFamily="34" charset="0"/>
                <a:ea typeface="新細明體" panose="02020500000000000000" pitchFamily="18" charset="-120"/>
              </a:rPr>
              <a:t>	x, y;</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function Fn1;</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input a, b;</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Fn1 = a &amp; b;  </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a:t>
            </a:r>
            <a:r>
              <a:rPr lang="en-US" altLang="zh-TW" sz="1800" dirty="0">
                <a:solidFill>
                  <a:srgbClr val="FF0000"/>
                </a:solidFill>
                <a:latin typeface="Tahoma" panose="020B0604030504040204" pitchFamily="34" charset="0"/>
                <a:ea typeface="新細明體" panose="02020500000000000000" pitchFamily="18" charset="-120"/>
              </a:rPr>
              <a:t>/* begin-end is required </a:t>
            </a:r>
          </a:p>
          <a:p>
            <a:pPr>
              <a:spcBef>
                <a:spcPct val="0"/>
              </a:spcBef>
              <a:buClrTx/>
              <a:buSzTx/>
              <a:buFontTx/>
              <a:buNone/>
            </a:pPr>
            <a:r>
              <a:rPr lang="en-US" altLang="zh-TW" sz="1800" dirty="0">
                <a:solidFill>
                  <a:srgbClr val="FF0000"/>
                </a:solidFill>
                <a:latin typeface="Tahoma" panose="020B0604030504040204" pitchFamily="34" charset="0"/>
                <a:ea typeface="新細明體" panose="02020500000000000000" pitchFamily="18" charset="-120"/>
              </a:rPr>
              <a:t>      for more statements */</a:t>
            </a:r>
            <a:r>
              <a:rPr lang="en-US" altLang="zh-TW" sz="1800" dirty="0">
                <a:latin typeface="Tahoma" panose="020B0604030504040204" pitchFamily="34" charset="0"/>
                <a:ea typeface="新細明體" panose="02020500000000000000" pitchFamily="18" charset="-120"/>
              </a:rPr>
              <a:t> </a:t>
            </a:r>
          </a:p>
          <a:p>
            <a:pPr>
              <a:spcBef>
                <a:spcPct val="0"/>
              </a:spcBef>
              <a:buClrTx/>
              <a:buSzTx/>
              <a:buFontTx/>
              <a:buNone/>
            </a:pPr>
            <a:r>
              <a:rPr lang="en-US" altLang="zh-TW" sz="1800" dirty="0" err="1">
                <a:latin typeface="Tahoma" panose="020B0604030504040204" pitchFamily="34" charset="0"/>
                <a:ea typeface="新細明體" panose="02020500000000000000" pitchFamily="18" charset="-120"/>
              </a:rPr>
              <a:t>endfunction</a:t>
            </a:r>
            <a:endParaRPr lang="en-US" altLang="zh-TW" sz="1800" dirty="0">
              <a:latin typeface="Tahoma" panose="020B0604030504040204" pitchFamily="34" charset="0"/>
              <a:ea typeface="新細明體" panose="02020500000000000000" pitchFamily="18" charset="-120"/>
            </a:endParaRPr>
          </a:p>
          <a:p>
            <a:pPr>
              <a:spcBef>
                <a:spcPct val="30000"/>
              </a:spcBef>
              <a:buClrTx/>
              <a:buSzTx/>
              <a:buFontTx/>
              <a:buNone/>
            </a:pPr>
            <a:r>
              <a:rPr lang="en-US" altLang="zh-TW" sz="1800" dirty="0">
                <a:latin typeface="Tahoma" panose="020B0604030504040204" pitchFamily="34" charset="0"/>
                <a:ea typeface="新細明體" panose="02020500000000000000" pitchFamily="18" charset="-120"/>
              </a:rPr>
              <a:t>function Fn2;</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input a, b;</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Fn2 = a | b;</a:t>
            </a:r>
          </a:p>
          <a:p>
            <a:pPr>
              <a:spcBef>
                <a:spcPct val="0"/>
              </a:spcBef>
              <a:buClrTx/>
              <a:buSzTx/>
              <a:buFontTx/>
              <a:buNone/>
            </a:pPr>
            <a:r>
              <a:rPr lang="en-US" altLang="zh-TW" sz="1800" dirty="0" err="1">
                <a:latin typeface="Tahoma" panose="020B0604030504040204" pitchFamily="34" charset="0"/>
                <a:ea typeface="新細明體" panose="02020500000000000000" pitchFamily="18" charset="-120"/>
              </a:rPr>
              <a:t>endfunction</a:t>
            </a:r>
            <a:endParaRPr lang="en-US" altLang="zh-TW" sz="1800" dirty="0">
              <a:latin typeface="Tahoma" panose="020B0604030504040204" pitchFamily="34" charset="0"/>
              <a:ea typeface="新細明體" panose="02020500000000000000" pitchFamily="18" charset="-120"/>
            </a:endParaRPr>
          </a:p>
          <a:p>
            <a:pPr>
              <a:spcBef>
                <a:spcPct val="25000"/>
              </a:spcBef>
              <a:buClrTx/>
              <a:buSzTx/>
              <a:buFontTx/>
              <a:buNone/>
            </a:pPr>
            <a:r>
              <a:rPr lang="en-US" altLang="zh-TW" sz="1800" dirty="0">
                <a:latin typeface="Tahoma" panose="020B0604030504040204" pitchFamily="34" charset="0"/>
                <a:ea typeface="新細明體" panose="02020500000000000000" pitchFamily="18" charset="-120"/>
              </a:rPr>
              <a:t>always @(a or b)</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begin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x = Fn1(a, b);</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y = Fn2(a, b);</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end</a:t>
            </a:r>
          </a:p>
          <a:p>
            <a:pPr>
              <a:spcBef>
                <a:spcPct val="0"/>
              </a:spcBef>
              <a:buClrTx/>
              <a:buSzTx/>
              <a:buFontTx/>
              <a:buNone/>
            </a:pPr>
            <a:r>
              <a:rPr lang="en-US" altLang="zh-TW" sz="1800" dirty="0" err="1">
                <a:latin typeface="Tahoma" panose="020B0604030504040204" pitchFamily="34" charset="0"/>
                <a:ea typeface="新細明體" panose="02020500000000000000" pitchFamily="18" charset="-120"/>
              </a:rPr>
              <a:t>endmodule</a:t>
            </a:r>
            <a:endParaRPr lang="en-US" altLang="zh-TW" sz="1800" dirty="0">
              <a:latin typeface="Tahoma" panose="020B0604030504040204" pitchFamily="34" charset="0"/>
              <a:ea typeface="新細明體" panose="02020500000000000000" pitchFamily="18" charset="-120"/>
            </a:endParaRPr>
          </a:p>
        </p:txBody>
      </p:sp>
      <p:sp>
        <p:nvSpPr>
          <p:cNvPr id="91139" name="Rectangle 5"/>
          <p:cNvSpPr>
            <a:spLocks noChangeArrowheads="1"/>
          </p:cNvSpPr>
          <p:nvPr/>
        </p:nvSpPr>
        <p:spPr bwMode="auto">
          <a:xfrm>
            <a:off x="3987678" y="874713"/>
            <a:ext cx="273526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module test_n(a, b, x, y);</a:t>
            </a:r>
          </a:p>
          <a:p>
            <a:pPr>
              <a:spcBef>
                <a:spcPct val="0"/>
              </a:spcBef>
              <a:buClrTx/>
              <a:buSzTx/>
              <a:buFontTx/>
              <a:buNone/>
            </a:pPr>
            <a:r>
              <a:rPr lang="en-US" altLang="zh-TW" sz="1800">
                <a:latin typeface="Tahoma" panose="020B0604030504040204" pitchFamily="34" charset="0"/>
                <a:ea typeface="新細明體" panose="02020500000000000000" pitchFamily="18" charset="-120"/>
              </a:rPr>
              <a:t>input	a,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output	x, y;</a:t>
            </a:r>
          </a:p>
          <a:p>
            <a:pPr>
              <a:spcBef>
                <a:spcPct val="0"/>
              </a:spcBef>
              <a:buClrTx/>
              <a:buSzTx/>
              <a:buFontTx/>
              <a:buNone/>
            </a:pPr>
            <a:r>
              <a:rPr lang="en-US" altLang="zh-TW" sz="1800">
                <a:latin typeface="Tahoma" panose="020B0604030504040204" pitchFamily="34" charset="0"/>
                <a:ea typeface="新細明體" panose="02020500000000000000" pitchFamily="18" charset="-120"/>
              </a:rPr>
              <a:t>assign   x=a &amp;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assign  y=a |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endmodule</a:t>
            </a:r>
          </a:p>
        </p:txBody>
      </p:sp>
      <p:sp>
        <p:nvSpPr>
          <p:cNvPr id="91140" name="Rectangle 6"/>
          <p:cNvSpPr>
            <a:spLocks noChangeArrowheads="1"/>
          </p:cNvSpPr>
          <p:nvPr/>
        </p:nvSpPr>
        <p:spPr bwMode="auto">
          <a:xfrm>
            <a:off x="4001965" y="3348039"/>
            <a:ext cx="2735262"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module test_n(a, b, x, y);</a:t>
            </a:r>
          </a:p>
          <a:p>
            <a:pPr>
              <a:spcBef>
                <a:spcPct val="0"/>
              </a:spcBef>
              <a:buClrTx/>
              <a:buSzTx/>
              <a:buFontTx/>
              <a:buNone/>
            </a:pPr>
            <a:r>
              <a:rPr lang="en-US" altLang="zh-TW" sz="1800">
                <a:latin typeface="Tahoma" panose="020B0604030504040204" pitchFamily="34" charset="0"/>
                <a:ea typeface="新細明體" panose="02020500000000000000" pitchFamily="18" charset="-120"/>
              </a:rPr>
              <a:t>input	a,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output	x, y;</a:t>
            </a:r>
          </a:p>
          <a:p>
            <a:pPr>
              <a:spcBef>
                <a:spcPct val="0"/>
              </a:spcBef>
              <a:buClrTx/>
              <a:buSzTx/>
              <a:buFontTx/>
              <a:buNone/>
            </a:pPr>
            <a:r>
              <a:rPr lang="en-US" altLang="zh-TW" sz="1800">
                <a:latin typeface="Tahoma" panose="020B0604030504040204" pitchFamily="34" charset="0"/>
                <a:ea typeface="新細明體" panose="02020500000000000000" pitchFamily="18" charset="-120"/>
              </a:rPr>
              <a:t>reg	x, y;</a:t>
            </a:r>
          </a:p>
          <a:p>
            <a:pPr>
              <a:spcBef>
                <a:spcPct val="0"/>
              </a:spcBef>
              <a:buClrTx/>
              <a:buSzTx/>
              <a:buFontTx/>
              <a:buNone/>
            </a:pPr>
            <a:r>
              <a:rPr lang="en-US" altLang="zh-TW" sz="1800">
                <a:latin typeface="Tahoma" panose="020B0604030504040204" pitchFamily="34" charset="0"/>
                <a:ea typeface="新細明體" panose="02020500000000000000" pitchFamily="18" charset="-120"/>
              </a:rPr>
              <a:t>always @(a or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spcBef>
                <a:spcPct val="0"/>
              </a:spcBef>
              <a:buClrTx/>
              <a:buSzTx/>
              <a:buFontTx/>
              <a:buNone/>
            </a:pPr>
            <a:r>
              <a:rPr lang="en-US" altLang="zh-TW" sz="1800">
                <a:latin typeface="Tahoma" panose="020B0604030504040204" pitchFamily="34" charset="0"/>
                <a:ea typeface="新細明體" panose="02020500000000000000" pitchFamily="18" charset="-120"/>
              </a:rPr>
              <a:t>     x = a &amp; b;</a:t>
            </a:r>
          </a:p>
          <a:p>
            <a:pPr>
              <a:spcBef>
                <a:spcPct val="0"/>
              </a:spcBef>
              <a:buClrTx/>
              <a:buSzTx/>
              <a:buFontTx/>
              <a:buNone/>
            </a:pPr>
            <a:r>
              <a:rPr lang="en-US" altLang="zh-TW" sz="1800">
                <a:latin typeface="Tahoma" panose="020B0604030504040204" pitchFamily="34" charset="0"/>
                <a:ea typeface="新細明體" panose="02020500000000000000" pitchFamily="18" charset="-120"/>
              </a:rPr>
              <a:t>     y = a | b; </a:t>
            </a:r>
          </a:p>
          <a:p>
            <a:pPr>
              <a:spcBef>
                <a:spcPct val="0"/>
              </a:spcBef>
              <a:buClrTx/>
              <a:buSzTx/>
              <a:buFontTx/>
              <a:buNone/>
            </a:pPr>
            <a:r>
              <a:rPr lang="en-US" altLang="zh-TW" sz="1800">
                <a:latin typeface="Tahoma" panose="020B0604030504040204" pitchFamily="34" charset="0"/>
                <a:ea typeface="新細明體" panose="02020500000000000000" pitchFamily="18" charset="-120"/>
              </a:rPr>
              <a:t>end</a:t>
            </a:r>
          </a:p>
          <a:p>
            <a:pPr>
              <a:spcBef>
                <a:spcPct val="0"/>
              </a:spcBef>
              <a:buClrTx/>
              <a:buSzTx/>
              <a:buFontTx/>
              <a:buNone/>
            </a:pPr>
            <a:r>
              <a:rPr lang="en-US" altLang="zh-TW" sz="1800">
                <a:latin typeface="Tahoma" panose="020B0604030504040204" pitchFamily="34" charset="0"/>
                <a:ea typeface="新細明體" panose="02020500000000000000" pitchFamily="18" charset="-120"/>
              </a:rPr>
              <a:t>endmodule</a:t>
            </a:r>
          </a:p>
        </p:txBody>
      </p:sp>
      <p:pic>
        <p:nvPicPr>
          <p:cNvPr id="91141" name="Picture 7"/>
          <p:cNvPicPr>
            <a:picLocks noChangeAspect="1" noChangeArrowheads="1"/>
          </p:cNvPicPr>
          <p:nvPr/>
        </p:nvPicPr>
        <p:blipFill>
          <a:blip r:embed="rId2">
            <a:extLst>
              <a:ext uri="{28A0092B-C50C-407E-A947-70E740481C1C}">
                <a14:useLocalDpi xmlns:a14="http://schemas.microsoft.com/office/drawing/2010/main" val="0"/>
              </a:ext>
            </a:extLst>
          </a:blip>
          <a:srcRect l="41637" t="26096" r="23750" b="42091"/>
          <a:stretch>
            <a:fillRect/>
          </a:stretch>
        </p:blipFill>
        <p:spPr bwMode="auto">
          <a:xfrm>
            <a:off x="6572127" y="985838"/>
            <a:ext cx="316865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2" name="Text Box 9"/>
          <p:cNvSpPr txBox="1">
            <a:spLocks noChangeArrowheads="1"/>
          </p:cNvSpPr>
          <p:nvPr/>
        </p:nvSpPr>
        <p:spPr bwMode="auto">
          <a:xfrm>
            <a:off x="560668" y="289938"/>
            <a:ext cx="51908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b="1" dirty="0">
                <a:ea typeface="新細明體" panose="02020500000000000000" pitchFamily="18" charset="-120"/>
                <a:cs typeface="Arial" panose="020B0604020202020204" pitchFamily="34" charset="0"/>
              </a:rPr>
              <a:t>Function Statements </a:t>
            </a:r>
            <a:r>
              <a:rPr lang="en-US" altLang="zh-TW" b="1" dirty="0" smtClean="0">
                <a:ea typeface="新細明體" panose="02020500000000000000" pitchFamily="18" charset="-120"/>
                <a:cs typeface="Arial" panose="020B0604020202020204" pitchFamily="34" charset="0"/>
              </a:rPr>
              <a:t>(</a:t>
            </a:r>
            <a:r>
              <a:rPr lang="en-US" altLang="zh-TW" b="1" dirty="0">
                <a:ea typeface="新細明體" panose="02020500000000000000" pitchFamily="18" charset="-120"/>
                <a:cs typeface="Arial" panose="020B0604020202020204" pitchFamily="34" charset="0"/>
              </a:rPr>
              <a:t>2</a:t>
            </a:r>
            <a:r>
              <a:rPr lang="en-US" altLang="zh-TW" b="1" dirty="0" smtClean="0">
                <a:ea typeface="新細明體" panose="02020500000000000000" pitchFamily="18" charset="-120"/>
                <a:cs typeface="Arial" panose="020B0604020202020204" pitchFamily="34" charset="0"/>
              </a:rPr>
              <a:t>/2)</a:t>
            </a:r>
            <a:endParaRPr lang="en-US" altLang="zh-TW" b="1" dirty="0">
              <a:ea typeface="新細明體" panose="02020500000000000000" pitchFamily="18" charset="-120"/>
              <a:cs typeface="Arial" panose="020B0604020202020204" pitchFamily="34" charset="0"/>
            </a:endParaRPr>
          </a:p>
        </p:txBody>
      </p:sp>
      <p:sp>
        <p:nvSpPr>
          <p:cNvPr id="91143" name="Rectangle 11"/>
          <p:cNvSpPr>
            <a:spLocks noChangeArrowheads="1"/>
          </p:cNvSpPr>
          <p:nvPr/>
        </p:nvSpPr>
        <p:spPr bwMode="auto">
          <a:xfrm>
            <a:off x="8223681" y="3286699"/>
            <a:ext cx="4572000"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2400" b="1" dirty="0">
                <a:solidFill>
                  <a:srgbClr val="00B0F0"/>
                </a:solidFill>
                <a:latin typeface="Tahoma" panose="020B0604030504040204" pitchFamily="34" charset="0"/>
                <a:ea typeface="新細明體" panose="02020500000000000000" pitchFamily="18" charset="-120"/>
              </a:rPr>
              <a:t>C </a:t>
            </a:r>
            <a:r>
              <a:rPr lang="en-US" altLang="zh-TW" sz="2400" b="1" dirty="0" smtClean="0">
                <a:solidFill>
                  <a:srgbClr val="00B0F0"/>
                </a:solidFill>
                <a:latin typeface="Tahoma" panose="020B0604030504040204" pitchFamily="34" charset="0"/>
                <a:ea typeface="新細明體" panose="02020500000000000000" pitchFamily="18" charset="-120"/>
              </a:rPr>
              <a:t>language ??</a:t>
            </a:r>
            <a:r>
              <a:rPr lang="en-US" altLang="zh-TW" sz="1800" dirty="0" smtClean="0">
                <a:solidFill>
                  <a:srgbClr val="00B0F0"/>
                </a:solidFill>
                <a:latin typeface="Tahoma" panose="020B0604030504040204" pitchFamily="34" charset="0"/>
                <a:ea typeface="新細明體" panose="02020500000000000000" pitchFamily="18" charset="-120"/>
              </a:rPr>
              <a:t> </a:t>
            </a:r>
            <a:endParaRPr lang="en-US" altLang="zh-TW" sz="1800" dirty="0">
              <a:solidFill>
                <a:srgbClr val="00B0F0"/>
              </a:solidFill>
              <a:latin typeface="Tahoma" panose="020B0604030504040204" pitchFamily="34" charset="0"/>
              <a:ea typeface="新細明體" panose="02020500000000000000" pitchFamily="18" charset="-120"/>
            </a:endParaRPr>
          </a:p>
          <a:p>
            <a:pPr>
              <a:lnSpc>
                <a:spcPct val="130000"/>
              </a:lnSpc>
              <a:spcBef>
                <a:spcPct val="0"/>
              </a:spcBef>
              <a:buClrTx/>
              <a:buSzTx/>
              <a:buFontTx/>
              <a:buNone/>
            </a:pPr>
            <a:r>
              <a:rPr lang="en-US" altLang="zh-TW" sz="1800" dirty="0">
                <a:solidFill>
                  <a:srgbClr val="00B0F0"/>
                </a:solidFill>
                <a:latin typeface="Tahoma" panose="020B0604030504040204" pitchFamily="34" charset="0"/>
                <a:ea typeface="新細明體" panose="02020500000000000000" pitchFamily="18" charset="-120"/>
              </a:rPr>
              <a:t>     x = </a:t>
            </a:r>
            <a:r>
              <a:rPr lang="en-US" altLang="zh-TW" sz="1800" dirty="0" err="1">
                <a:solidFill>
                  <a:srgbClr val="00B0F0"/>
                </a:solidFill>
                <a:latin typeface="Tahoma" panose="020B0604030504040204" pitchFamily="34" charset="0"/>
                <a:ea typeface="新細明體" panose="02020500000000000000" pitchFamily="18" charset="-120"/>
              </a:rPr>
              <a:t>a&amp;b</a:t>
            </a:r>
            <a:r>
              <a:rPr lang="en-US" altLang="zh-TW" sz="1800" dirty="0">
                <a:solidFill>
                  <a:srgbClr val="00B0F0"/>
                </a:solidFill>
                <a:latin typeface="Tahoma" panose="020B0604030504040204" pitchFamily="34" charset="0"/>
                <a:ea typeface="新細明體" panose="02020500000000000000" pitchFamily="18" charset="-120"/>
              </a:rPr>
              <a:t>;</a:t>
            </a:r>
          </a:p>
          <a:p>
            <a:pPr>
              <a:lnSpc>
                <a:spcPct val="130000"/>
              </a:lnSpc>
              <a:spcBef>
                <a:spcPct val="0"/>
              </a:spcBef>
              <a:buClrTx/>
              <a:buSzTx/>
              <a:buFontTx/>
              <a:buNone/>
            </a:pPr>
            <a:r>
              <a:rPr lang="en-US" altLang="zh-TW" sz="1800" dirty="0">
                <a:solidFill>
                  <a:srgbClr val="00B0F0"/>
                </a:solidFill>
                <a:latin typeface="Tahoma" panose="020B0604030504040204" pitchFamily="34" charset="0"/>
                <a:ea typeface="新細明體" panose="02020500000000000000" pitchFamily="18" charset="-120"/>
              </a:rPr>
              <a:t>     y = a | b</a:t>
            </a:r>
            <a:r>
              <a:rPr lang="en-US" altLang="zh-TW" sz="1800" dirty="0" smtClean="0">
                <a:solidFill>
                  <a:srgbClr val="00B0F0"/>
                </a:solidFill>
                <a:latin typeface="Tahoma" panose="020B0604030504040204" pitchFamily="34" charset="0"/>
                <a:ea typeface="新細明體" panose="02020500000000000000" pitchFamily="18" charset="-120"/>
              </a:rPr>
              <a:t>;</a:t>
            </a:r>
          </a:p>
          <a:p>
            <a:pPr>
              <a:lnSpc>
                <a:spcPct val="130000"/>
              </a:lnSpc>
              <a:spcBef>
                <a:spcPct val="0"/>
              </a:spcBef>
              <a:buClrTx/>
              <a:buSzTx/>
              <a:buFontTx/>
              <a:buNone/>
            </a:pPr>
            <a:endParaRPr lang="en-US" altLang="zh-TW" sz="1800" dirty="0">
              <a:solidFill>
                <a:srgbClr val="00B0F0"/>
              </a:solidFill>
              <a:latin typeface="Tahoma" panose="020B0604030504040204" pitchFamily="34" charset="0"/>
              <a:ea typeface="新細明體" panose="02020500000000000000" pitchFamily="18" charset="-120"/>
            </a:endParaRPr>
          </a:p>
          <a:p>
            <a:pPr>
              <a:lnSpc>
                <a:spcPct val="130000"/>
              </a:lnSpc>
              <a:spcBef>
                <a:spcPct val="0"/>
              </a:spcBef>
              <a:buClrTx/>
              <a:buSzTx/>
              <a:buNone/>
            </a:pPr>
            <a:r>
              <a:rPr lang="en-US" altLang="zh-TW" sz="1800" dirty="0" smtClean="0">
                <a:solidFill>
                  <a:srgbClr val="00B0F0"/>
                </a:solidFill>
                <a:latin typeface="Tahoma" panose="020B0604030504040204" pitchFamily="34" charset="0"/>
                <a:ea typeface="新細明體" panose="02020500000000000000" pitchFamily="18" charset="-120"/>
              </a:rPr>
              <a:t>     </a:t>
            </a:r>
            <a:r>
              <a:rPr lang="en-US" altLang="zh-TW" sz="1800" dirty="0" err="1" smtClean="0">
                <a:solidFill>
                  <a:srgbClr val="00B0F0"/>
                </a:solidFill>
                <a:latin typeface="Tahoma" panose="020B0604030504040204" pitchFamily="34" charset="0"/>
                <a:ea typeface="新細明體" panose="02020500000000000000" pitchFamily="18" charset="-120"/>
              </a:rPr>
              <a:t>i</a:t>
            </a:r>
            <a:r>
              <a:rPr lang="en-US" altLang="zh-TW" sz="1800" dirty="0" smtClean="0">
                <a:solidFill>
                  <a:srgbClr val="00B0F0"/>
                </a:solidFill>
                <a:latin typeface="Tahoma" panose="020B0604030504040204" pitchFamily="34" charset="0"/>
                <a:ea typeface="新細明體" panose="02020500000000000000" pitchFamily="18" charset="-120"/>
              </a:rPr>
              <a:t>=Fn1(a, </a:t>
            </a:r>
            <a:r>
              <a:rPr lang="en-US" altLang="zh-TW" sz="1800" dirty="0">
                <a:solidFill>
                  <a:srgbClr val="00B0F0"/>
                </a:solidFill>
                <a:latin typeface="Tahoma" panose="020B0604030504040204" pitchFamily="34" charset="0"/>
                <a:ea typeface="新細明體" panose="02020500000000000000" pitchFamily="18" charset="-120"/>
              </a:rPr>
              <a:t>b</a:t>
            </a:r>
            <a:r>
              <a:rPr lang="en-US" altLang="zh-TW" sz="1800" dirty="0" smtClean="0">
                <a:solidFill>
                  <a:srgbClr val="00B0F0"/>
                </a:solidFill>
                <a:latin typeface="Tahoma" panose="020B0604030504040204" pitchFamily="34" charset="0"/>
                <a:ea typeface="新細明體" panose="02020500000000000000" pitchFamily="18" charset="-120"/>
              </a:rPr>
              <a:t>);</a:t>
            </a:r>
          </a:p>
          <a:p>
            <a:pPr>
              <a:lnSpc>
                <a:spcPct val="130000"/>
              </a:lnSpc>
              <a:spcBef>
                <a:spcPct val="0"/>
              </a:spcBef>
              <a:buClrTx/>
              <a:buSzTx/>
              <a:buNone/>
            </a:pPr>
            <a:r>
              <a:rPr lang="en-US" altLang="zh-TW" sz="1800" dirty="0">
                <a:solidFill>
                  <a:srgbClr val="00B0F0"/>
                </a:solidFill>
                <a:latin typeface="Tahoma" panose="020B0604030504040204" pitchFamily="34" charset="0"/>
                <a:ea typeface="新細明體" panose="02020500000000000000" pitchFamily="18" charset="-120"/>
              </a:rPr>
              <a:t> </a:t>
            </a:r>
            <a:r>
              <a:rPr lang="en-US" altLang="zh-TW" sz="1800" dirty="0" smtClean="0">
                <a:solidFill>
                  <a:srgbClr val="00B0F0"/>
                </a:solidFill>
                <a:latin typeface="Tahoma" panose="020B0604030504040204" pitchFamily="34" charset="0"/>
                <a:ea typeface="新細明體" panose="02020500000000000000" pitchFamily="18" charset="-120"/>
              </a:rPr>
              <a:t>    j=Fn1(a</a:t>
            </a:r>
            <a:r>
              <a:rPr lang="en-US" altLang="zh-TW" sz="1800" dirty="0">
                <a:solidFill>
                  <a:srgbClr val="00B0F0"/>
                </a:solidFill>
                <a:latin typeface="Tahoma" panose="020B0604030504040204" pitchFamily="34" charset="0"/>
                <a:ea typeface="新細明體" panose="02020500000000000000" pitchFamily="18" charset="-120"/>
              </a:rPr>
              <a:t>, b</a:t>
            </a:r>
            <a:r>
              <a:rPr lang="en-US" altLang="zh-TW" sz="1800" dirty="0" smtClean="0">
                <a:solidFill>
                  <a:srgbClr val="00B0F0"/>
                </a:solidFill>
                <a:latin typeface="Tahoma" panose="020B0604030504040204" pitchFamily="34" charset="0"/>
                <a:ea typeface="新細明體" panose="02020500000000000000" pitchFamily="18" charset="-120"/>
              </a:rPr>
              <a:t>);</a:t>
            </a:r>
          </a:p>
          <a:p>
            <a:pPr>
              <a:lnSpc>
                <a:spcPct val="130000"/>
              </a:lnSpc>
              <a:spcBef>
                <a:spcPct val="0"/>
              </a:spcBef>
              <a:buClrTx/>
              <a:buSzTx/>
              <a:buNone/>
            </a:pPr>
            <a:r>
              <a:rPr lang="en-US" altLang="zh-TW" sz="1800" dirty="0">
                <a:solidFill>
                  <a:srgbClr val="00B0F0"/>
                </a:solidFill>
                <a:latin typeface="Tahoma" panose="020B0604030504040204" pitchFamily="34" charset="0"/>
                <a:ea typeface="新細明體" panose="02020500000000000000" pitchFamily="18" charset="-120"/>
              </a:rPr>
              <a:t> </a:t>
            </a:r>
            <a:r>
              <a:rPr lang="en-US" altLang="zh-TW" sz="1800" dirty="0" smtClean="0">
                <a:solidFill>
                  <a:srgbClr val="00B0F0"/>
                </a:solidFill>
                <a:latin typeface="Tahoma" panose="020B0604030504040204" pitchFamily="34" charset="0"/>
                <a:ea typeface="新細明體" panose="02020500000000000000" pitchFamily="18" charset="-120"/>
              </a:rPr>
              <a:t>    k=Fn1(a</a:t>
            </a:r>
            <a:r>
              <a:rPr lang="en-US" altLang="zh-TW" sz="1800" dirty="0">
                <a:solidFill>
                  <a:srgbClr val="00B0F0"/>
                </a:solidFill>
                <a:latin typeface="Tahoma" panose="020B0604030504040204" pitchFamily="34" charset="0"/>
                <a:ea typeface="新細明體" panose="02020500000000000000" pitchFamily="18" charset="-120"/>
              </a:rPr>
              <a:t>, b</a:t>
            </a:r>
            <a:r>
              <a:rPr lang="en-US" altLang="zh-TW" sz="1800" dirty="0" smtClean="0">
                <a:solidFill>
                  <a:srgbClr val="00B0F0"/>
                </a:solidFill>
                <a:latin typeface="Tahoma" panose="020B0604030504040204" pitchFamily="34" charset="0"/>
                <a:ea typeface="新細明體" panose="02020500000000000000" pitchFamily="18" charset="-120"/>
              </a:rPr>
              <a:t>);</a:t>
            </a:r>
            <a:endParaRPr lang="en-US" altLang="zh-TW" sz="1800" dirty="0">
              <a:solidFill>
                <a:srgbClr val="00B0F0"/>
              </a:solidFill>
              <a:latin typeface="Tahoma" panose="020B0604030504040204" pitchFamily="34" charset="0"/>
              <a:ea typeface="新細明體" panose="02020500000000000000" pitchFamily="18" charset="-120"/>
            </a:endParaRPr>
          </a:p>
          <a:p>
            <a:pPr>
              <a:lnSpc>
                <a:spcPct val="130000"/>
              </a:lnSpc>
              <a:spcBef>
                <a:spcPct val="0"/>
              </a:spcBef>
              <a:buClrTx/>
              <a:buSzTx/>
              <a:buNone/>
            </a:pPr>
            <a:endParaRPr lang="en-US" altLang="zh-TW" sz="1800" dirty="0">
              <a:solidFill>
                <a:srgbClr val="00B0F0"/>
              </a:solidFill>
              <a:latin typeface="Tahoma" panose="020B0604030504040204" pitchFamily="34" charset="0"/>
              <a:ea typeface="新細明體" panose="02020500000000000000" pitchFamily="18" charset="-120"/>
            </a:endParaRPr>
          </a:p>
          <a:p>
            <a:pPr>
              <a:lnSpc>
                <a:spcPct val="130000"/>
              </a:lnSpc>
              <a:spcBef>
                <a:spcPct val="0"/>
              </a:spcBef>
              <a:buClrTx/>
              <a:buSzTx/>
              <a:buFontTx/>
              <a:buNone/>
            </a:pPr>
            <a:endParaRPr lang="en-US" altLang="zh-TW" sz="1800" dirty="0">
              <a:solidFill>
                <a:srgbClr val="00B0F0"/>
              </a:solidFill>
              <a:latin typeface="Tahoma" panose="020B0604030504040204" pitchFamily="34" charset="0"/>
              <a:ea typeface="新細明體" panose="02020500000000000000" pitchFamily="18" charset="-120"/>
            </a:endParaRPr>
          </a:p>
        </p:txBody>
      </p:sp>
      <p:sp>
        <p:nvSpPr>
          <p:cNvPr id="91144" name="Rectangle 15"/>
          <p:cNvSpPr>
            <a:spLocks noChangeArrowheads="1"/>
          </p:cNvSpPr>
          <p:nvPr/>
        </p:nvSpPr>
        <p:spPr bwMode="auto">
          <a:xfrm>
            <a:off x="3908302" y="1852614"/>
            <a:ext cx="2057400" cy="5810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1145" name="Rectangle 16"/>
          <p:cNvSpPr>
            <a:spLocks noChangeArrowheads="1"/>
          </p:cNvSpPr>
          <p:nvPr/>
        </p:nvSpPr>
        <p:spPr bwMode="auto">
          <a:xfrm>
            <a:off x="3897190" y="4327526"/>
            <a:ext cx="2057400" cy="1371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1146" name="Rectangle 17"/>
          <p:cNvSpPr>
            <a:spLocks noChangeArrowheads="1"/>
          </p:cNvSpPr>
          <p:nvPr/>
        </p:nvSpPr>
        <p:spPr bwMode="auto">
          <a:xfrm>
            <a:off x="1182565" y="3927476"/>
            <a:ext cx="1504950" cy="2667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91147" name="Rectangle 18"/>
          <p:cNvSpPr>
            <a:spLocks noChangeArrowheads="1"/>
          </p:cNvSpPr>
          <p:nvPr/>
        </p:nvSpPr>
        <p:spPr bwMode="auto">
          <a:xfrm>
            <a:off x="1180977" y="2192338"/>
            <a:ext cx="1504950" cy="2667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3535558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3"/>
          <p:cNvPicPr>
            <a:picLocks noChangeAspect="1" noChangeArrowheads="1"/>
          </p:cNvPicPr>
          <p:nvPr/>
        </p:nvPicPr>
        <p:blipFill>
          <a:blip r:embed="rId2">
            <a:extLst>
              <a:ext uri="{28A0092B-C50C-407E-A947-70E740481C1C}">
                <a14:useLocalDpi xmlns:a14="http://schemas.microsoft.com/office/drawing/2010/main" val="0"/>
              </a:ext>
            </a:extLst>
          </a:blip>
          <a:srcRect l="34213" t="33472" r="15428" b="47632"/>
          <a:stretch>
            <a:fillRect/>
          </a:stretch>
        </p:blipFill>
        <p:spPr bwMode="auto">
          <a:xfrm>
            <a:off x="5363485" y="4365914"/>
            <a:ext cx="4878387"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5" name="Text Box 2"/>
          <p:cNvSpPr txBox="1">
            <a:spLocks noChangeArrowheads="1"/>
          </p:cNvSpPr>
          <p:nvPr/>
        </p:nvSpPr>
        <p:spPr bwMode="auto">
          <a:xfrm>
            <a:off x="581026" y="282290"/>
            <a:ext cx="524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If-Else Statements (</a:t>
            </a:r>
            <a:r>
              <a:rPr lang="en-US" altLang="zh-TW" b="1" dirty="0" smtClean="0">
                <a:ea typeface="新細明體" panose="02020500000000000000" pitchFamily="18" charset="-120"/>
                <a:cs typeface="Arial" panose="020B0604020202020204" pitchFamily="34" charset="0"/>
              </a:rPr>
              <a:t>1/3)  </a:t>
            </a:r>
            <a:endParaRPr lang="en-US" altLang="zh-TW" b="1" dirty="0">
              <a:ea typeface="新細明體" panose="02020500000000000000" pitchFamily="18" charset="-120"/>
              <a:cs typeface="Arial" panose="020B0604020202020204" pitchFamily="34" charset="0"/>
            </a:endParaRPr>
          </a:p>
        </p:txBody>
      </p:sp>
      <p:sp>
        <p:nvSpPr>
          <p:cNvPr id="262148" name="Text Box 4"/>
          <p:cNvSpPr txBox="1">
            <a:spLocks noChangeArrowheads="1"/>
          </p:cNvSpPr>
          <p:nvPr/>
        </p:nvSpPr>
        <p:spPr bwMode="auto">
          <a:xfrm>
            <a:off x="7138126" y="900403"/>
            <a:ext cx="60483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TW" dirty="0">
                <a:solidFill>
                  <a:schemeClr val="folHlink"/>
                </a:solidFill>
              </a:rPr>
              <a:t>If (expression)</a:t>
            </a:r>
          </a:p>
          <a:p>
            <a:pPr>
              <a:defRPr/>
            </a:pPr>
            <a:r>
              <a:rPr lang="en-US" altLang="zh-TW" dirty="0">
                <a:solidFill>
                  <a:schemeClr val="folHlink"/>
                </a:solidFill>
              </a:rPr>
              <a:t>     begin</a:t>
            </a:r>
          </a:p>
          <a:p>
            <a:pPr>
              <a:defRPr/>
            </a:pPr>
            <a:r>
              <a:rPr lang="en-US" altLang="zh-TW" dirty="0">
                <a:solidFill>
                  <a:schemeClr val="folHlink"/>
                </a:solidFill>
              </a:rPr>
              <a:t>     . . . statements . . .</a:t>
            </a:r>
          </a:p>
          <a:p>
            <a:pPr>
              <a:defRPr/>
            </a:pPr>
            <a:r>
              <a:rPr lang="en-US" altLang="zh-TW" dirty="0">
                <a:solidFill>
                  <a:schemeClr val="folHlink"/>
                </a:solidFill>
              </a:rPr>
              <a:t>     end</a:t>
            </a:r>
          </a:p>
          <a:p>
            <a:pPr>
              <a:defRPr/>
            </a:pPr>
            <a:r>
              <a:rPr lang="en-US" altLang="zh-TW" dirty="0">
                <a:solidFill>
                  <a:srgbClr val="FF0000"/>
                </a:solidFill>
                <a:effectLst>
                  <a:outerShdw blurRad="38100" dist="38100" dir="2700000" algn="tl">
                    <a:srgbClr val="C0C0C0"/>
                  </a:outerShdw>
                </a:effectLst>
              </a:rPr>
              <a:t>[</a:t>
            </a:r>
            <a:r>
              <a:rPr lang="en-US" altLang="zh-TW" dirty="0" smtClean="0">
                <a:solidFill>
                  <a:srgbClr val="FF0000"/>
                </a:solidFill>
                <a:effectLst>
                  <a:outerShdw blurRad="38100" dist="38100" dir="2700000" algn="tl">
                    <a:srgbClr val="C0C0C0"/>
                  </a:outerShdw>
                </a:effectLst>
              </a:rPr>
              <a:t>else</a:t>
            </a:r>
            <a:endParaRPr lang="en-US" altLang="zh-TW" dirty="0">
              <a:solidFill>
                <a:srgbClr val="FF0000"/>
              </a:solidFill>
              <a:effectLst>
                <a:outerShdw blurRad="38100" dist="38100" dir="2700000" algn="tl">
                  <a:srgbClr val="C0C0C0"/>
                </a:outerShdw>
              </a:effectLst>
            </a:endParaRPr>
          </a:p>
          <a:p>
            <a:pPr>
              <a:defRPr/>
            </a:pPr>
            <a:r>
              <a:rPr lang="en-US" altLang="zh-TW" dirty="0">
                <a:solidFill>
                  <a:srgbClr val="FF0000"/>
                </a:solidFill>
                <a:effectLst>
                  <a:outerShdw blurRad="38100" dist="38100" dir="2700000" algn="tl">
                    <a:srgbClr val="C0C0C0"/>
                  </a:outerShdw>
                </a:effectLst>
              </a:rPr>
              <a:t>     begin</a:t>
            </a:r>
          </a:p>
          <a:p>
            <a:pPr>
              <a:defRPr/>
            </a:pPr>
            <a:r>
              <a:rPr lang="en-US" altLang="zh-TW" dirty="0">
                <a:solidFill>
                  <a:srgbClr val="FF0000"/>
                </a:solidFill>
                <a:effectLst>
                  <a:outerShdw blurRad="38100" dist="38100" dir="2700000" algn="tl">
                    <a:srgbClr val="C0C0C0"/>
                  </a:outerShdw>
                </a:effectLst>
              </a:rPr>
              <a:t>     . . . statements . . .</a:t>
            </a:r>
          </a:p>
          <a:p>
            <a:pPr>
              <a:defRPr/>
            </a:pPr>
            <a:r>
              <a:rPr lang="en-US" altLang="zh-TW" dirty="0">
                <a:solidFill>
                  <a:srgbClr val="FF0000"/>
                </a:solidFill>
              </a:rPr>
              <a:t>    end]</a:t>
            </a:r>
          </a:p>
        </p:txBody>
      </p:sp>
      <p:sp>
        <p:nvSpPr>
          <p:cNvPr id="262150" name="Text Box 6"/>
          <p:cNvSpPr txBox="1">
            <a:spLocks noChangeArrowheads="1"/>
          </p:cNvSpPr>
          <p:nvPr/>
        </p:nvSpPr>
        <p:spPr bwMode="auto">
          <a:xfrm>
            <a:off x="712140" y="835333"/>
            <a:ext cx="574992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新細明體" panose="02020500000000000000" pitchFamily="18" charset="-120"/>
              </a:defRPr>
            </a:lvl1pPr>
            <a:lvl2pPr marL="914400" indent="-457200">
              <a:defRPr kumimoji="1" sz="2400">
                <a:solidFill>
                  <a:schemeClr val="tx1"/>
                </a:solidFill>
                <a:latin typeface="Times New Roman" panose="02020603050405020304" pitchFamily="18" charset="0"/>
                <a:ea typeface="新細明體" panose="02020500000000000000" pitchFamily="18" charset="-120"/>
              </a:defRPr>
            </a:lvl2pPr>
            <a:lvl3pPr marL="1371600" indent="-457200">
              <a:defRPr kumimoji="1" sz="2400">
                <a:solidFill>
                  <a:schemeClr val="tx1"/>
                </a:solidFill>
                <a:latin typeface="Times New Roman" panose="02020603050405020304" pitchFamily="18" charset="0"/>
                <a:ea typeface="新細明體" panose="02020500000000000000" pitchFamily="18" charset="-120"/>
              </a:defRPr>
            </a:lvl3pPr>
            <a:lvl4pPr marL="1828800" indent="-457200">
              <a:defRPr kumimoji="1" sz="2400">
                <a:solidFill>
                  <a:schemeClr val="tx1"/>
                </a:solidFill>
                <a:latin typeface="Times New Roman" panose="02020603050405020304" pitchFamily="18" charset="0"/>
                <a:ea typeface="新細明體" panose="02020500000000000000" pitchFamily="18" charset="-120"/>
              </a:defRPr>
            </a:lvl4pPr>
            <a:lvl5pPr marL="2286000" indent="-457200">
              <a:defRPr kumimoji="1" sz="2400">
                <a:solidFill>
                  <a:schemeClr val="tx1"/>
                </a:solidFill>
                <a:latin typeface="Times New Roman" panose="02020603050405020304" pitchFamily="18" charset="0"/>
                <a:ea typeface="新細明體" panose="02020500000000000000" pitchFamily="18" charset="-120"/>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nSpc>
                <a:spcPct val="130000"/>
              </a:lnSpc>
              <a:buFontTx/>
              <a:buAutoNum type="arabicPeriod"/>
              <a:defRPr/>
            </a:pPr>
            <a:r>
              <a:rPr lang="en-US" altLang="zh-TW" sz="1800" dirty="0">
                <a:latin typeface="Arial" panose="020B0604020202020204" pitchFamily="34" charset="0"/>
              </a:rPr>
              <a:t>The if statement is followed by a statement or block of statements enclosed by begin and end. </a:t>
            </a:r>
          </a:p>
          <a:p>
            <a:pPr>
              <a:lnSpc>
                <a:spcPct val="130000"/>
              </a:lnSpc>
              <a:buFontTx/>
              <a:buAutoNum type="arabicPeriod"/>
              <a:defRPr/>
            </a:pPr>
            <a:r>
              <a:rPr lang="en-US" altLang="zh-TW" sz="1800" dirty="0">
                <a:latin typeface="Arial" panose="020B0604020202020204" pitchFamily="34" charset="0"/>
              </a:rPr>
              <a:t>If the value of the expression is nonzero, the expression is true and the statement block that follows is executed. If the value of the expression is zero, the expression is false and the statement block following else is executed.</a:t>
            </a:r>
          </a:p>
          <a:p>
            <a:pPr>
              <a:lnSpc>
                <a:spcPct val="130000"/>
              </a:lnSpc>
              <a:buFontTx/>
              <a:buAutoNum type="arabicPeriod"/>
              <a:defRPr/>
            </a:pPr>
            <a:r>
              <a:rPr lang="en-US" altLang="zh-TW" sz="1800" dirty="0" err="1">
                <a:solidFill>
                  <a:srgbClr val="FF0000"/>
                </a:solidFill>
                <a:effectLst>
                  <a:outerShdw blurRad="38100" dist="38100" dir="2700000" algn="tl">
                    <a:srgbClr val="C0C0C0"/>
                  </a:outerShdw>
                </a:effectLst>
                <a:latin typeface="Arial" panose="020B0604020202020204" pitchFamily="34" charset="0"/>
              </a:rPr>
              <a:t>If..else</a:t>
            </a:r>
            <a:r>
              <a:rPr lang="en-US" altLang="zh-TW" sz="1800" dirty="0">
                <a:solidFill>
                  <a:srgbClr val="FF0000"/>
                </a:solidFill>
                <a:effectLst>
                  <a:outerShdw blurRad="38100" dist="38100" dir="2700000" algn="tl">
                    <a:srgbClr val="C0C0C0"/>
                  </a:outerShdw>
                </a:effectLst>
                <a:latin typeface="Arial" panose="020B0604020202020204" pitchFamily="34" charset="0"/>
              </a:rPr>
              <a:t> statements can cause synthesis of latches.</a:t>
            </a:r>
          </a:p>
        </p:txBody>
      </p:sp>
      <p:sp>
        <p:nvSpPr>
          <p:cNvPr id="74758" name="Rectangle 11"/>
          <p:cNvSpPr>
            <a:spLocks noChangeArrowheads="1"/>
          </p:cNvSpPr>
          <p:nvPr/>
        </p:nvSpPr>
        <p:spPr bwMode="auto">
          <a:xfrm>
            <a:off x="1856744" y="3753175"/>
            <a:ext cx="37433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295400" indent="-3810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14500" indent="-3429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171700" indent="-3429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Clr>
                <a:schemeClr val="tx1"/>
              </a:buClr>
              <a:buFont typeface="Wingdings" panose="05000000000000000000" pitchFamily="2" charset="2"/>
              <a:buNone/>
            </a:pPr>
            <a:r>
              <a:rPr lang="en-US" altLang="zh-TW" sz="1600" dirty="0"/>
              <a:t>module IF_ELSE(IN1 , IN2 , E , OUT);</a:t>
            </a:r>
          </a:p>
          <a:p>
            <a:pPr>
              <a:lnSpc>
                <a:spcPct val="80000"/>
              </a:lnSpc>
              <a:buClr>
                <a:schemeClr val="tx1"/>
              </a:buClr>
              <a:buFont typeface="Wingdings" panose="05000000000000000000" pitchFamily="2" charset="2"/>
              <a:buNone/>
            </a:pPr>
            <a:r>
              <a:rPr lang="en-US" altLang="zh-TW" sz="1600" dirty="0"/>
              <a:t>input IN1, IN2, E;</a:t>
            </a:r>
          </a:p>
          <a:p>
            <a:pPr>
              <a:lnSpc>
                <a:spcPct val="80000"/>
              </a:lnSpc>
              <a:buClr>
                <a:schemeClr val="tx1"/>
              </a:buClr>
              <a:buFont typeface="Wingdings" panose="05000000000000000000" pitchFamily="2" charset="2"/>
              <a:buNone/>
            </a:pPr>
            <a:r>
              <a:rPr lang="en-US" altLang="zh-TW" sz="1600" dirty="0"/>
              <a:t>output [1 : 0]  OUT;   </a:t>
            </a:r>
            <a:r>
              <a:rPr lang="en-US" altLang="zh-TW" sz="1600" dirty="0" err="1"/>
              <a:t>reg</a:t>
            </a:r>
            <a:r>
              <a:rPr lang="en-US" altLang="zh-TW" sz="1600" dirty="0"/>
              <a:t> [1 : 0]OUT;</a:t>
            </a:r>
          </a:p>
          <a:p>
            <a:pPr>
              <a:lnSpc>
                <a:spcPct val="80000"/>
              </a:lnSpc>
              <a:buClr>
                <a:schemeClr val="tx1"/>
              </a:buClr>
              <a:buFont typeface="Wingdings" panose="05000000000000000000" pitchFamily="2" charset="2"/>
              <a:buNone/>
            </a:pPr>
            <a:r>
              <a:rPr lang="en-US" altLang="zh-TW" sz="1600" dirty="0"/>
              <a:t>always @(IN1 or IN2 or E)</a:t>
            </a:r>
          </a:p>
          <a:p>
            <a:pPr>
              <a:lnSpc>
                <a:spcPct val="80000"/>
              </a:lnSpc>
              <a:buClr>
                <a:schemeClr val="tx1"/>
              </a:buClr>
              <a:buFont typeface="Wingdings" panose="05000000000000000000" pitchFamily="2" charset="2"/>
              <a:buNone/>
            </a:pPr>
            <a:r>
              <a:rPr lang="en-US" altLang="zh-TW" sz="1600" dirty="0"/>
              <a:t>begin</a:t>
            </a:r>
          </a:p>
          <a:p>
            <a:pPr>
              <a:lnSpc>
                <a:spcPct val="80000"/>
              </a:lnSpc>
              <a:buClr>
                <a:schemeClr val="tx1"/>
              </a:buClr>
              <a:buFont typeface="Wingdings" panose="05000000000000000000" pitchFamily="2" charset="2"/>
              <a:buNone/>
            </a:pPr>
            <a:r>
              <a:rPr lang="en-US" altLang="zh-TW" sz="1600" dirty="0"/>
              <a:t>	if(E == 1)</a:t>
            </a:r>
          </a:p>
          <a:p>
            <a:pPr>
              <a:lnSpc>
                <a:spcPct val="80000"/>
              </a:lnSpc>
              <a:buClr>
                <a:schemeClr val="tx1"/>
              </a:buClr>
              <a:buFont typeface="Wingdings" panose="05000000000000000000" pitchFamily="2" charset="2"/>
              <a:buNone/>
            </a:pPr>
            <a:r>
              <a:rPr lang="en-US" altLang="zh-TW" sz="1600" dirty="0"/>
              <a:t>		OUT = IN1 + IN2;</a:t>
            </a:r>
          </a:p>
          <a:p>
            <a:pPr>
              <a:lnSpc>
                <a:spcPct val="80000"/>
              </a:lnSpc>
              <a:buClr>
                <a:schemeClr val="tx1"/>
              </a:buClr>
              <a:buFont typeface="Wingdings" panose="05000000000000000000" pitchFamily="2" charset="2"/>
              <a:buNone/>
            </a:pPr>
            <a:r>
              <a:rPr lang="en-US" altLang="zh-TW" sz="1600" dirty="0"/>
              <a:t>	else</a:t>
            </a:r>
          </a:p>
          <a:p>
            <a:pPr>
              <a:lnSpc>
                <a:spcPct val="80000"/>
              </a:lnSpc>
              <a:buClr>
                <a:schemeClr val="tx1"/>
              </a:buClr>
              <a:buFont typeface="Wingdings" panose="05000000000000000000" pitchFamily="2" charset="2"/>
              <a:buNone/>
            </a:pPr>
            <a:r>
              <a:rPr lang="en-US" altLang="zh-TW" sz="1600" dirty="0"/>
              <a:t>		OUT = IN1;        end</a:t>
            </a:r>
          </a:p>
          <a:p>
            <a:pPr>
              <a:lnSpc>
                <a:spcPct val="80000"/>
              </a:lnSpc>
              <a:buClr>
                <a:schemeClr val="tx1"/>
              </a:buClr>
              <a:buFont typeface="Wingdings" panose="05000000000000000000" pitchFamily="2" charset="2"/>
              <a:buNone/>
            </a:pPr>
            <a:r>
              <a:rPr lang="en-US" altLang="zh-TW" sz="1600" dirty="0" err="1"/>
              <a:t>endmodule</a:t>
            </a:r>
            <a:endParaRPr lang="en-US" altLang="zh-TW" sz="1600" dirty="0"/>
          </a:p>
        </p:txBody>
      </p:sp>
      <p:sp>
        <p:nvSpPr>
          <p:cNvPr id="74759" name="Rectangle 5"/>
          <p:cNvSpPr>
            <a:spLocks noChangeArrowheads="1"/>
          </p:cNvSpPr>
          <p:nvPr/>
        </p:nvSpPr>
        <p:spPr bwMode="auto">
          <a:xfrm>
            <a:off x="6965271" y="867065"/>
            <a:ext cx="2451100" cy="2270125"/>
          </a:xfrm>
          <a:prstGeom prst="rect">
            <a:avLst/>
          </a:prstGeom>
          <a:noFill/>
          <a:ln w="9525">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Tree>
    <p:extLst>
      <p:ext uri="{BB962C8B-B14F-4D97-AF65-F5344CB8AC3E}">
        <p14:creationId xmlns:p14="http://schemas.microsoft.com/office/powerpoint/2010/main" val="163033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7"/>
          <p:cNvSpPr>
            <a:spLocks noChangeArrowheads="1"/>
          </p:cNvSpPr>
          <p:nvPr/>
        </p:nvSpPr>
        <p:spPr bwMode="auto">
          <a:xfrm>
            <a:off x="1150322" y="790867"/>
            <a:ext cx="28797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dirty="0">
                <a:latin typeface="Tahoma" panose="020B0604030504040204" pitchFamily="34" charset="0"/>
                <a:ea typeface="新細明體" panose="02020500000000000000" pitchFamily="18" charset="-120"/>
              </a:rPr>
              <a:t>Module Latch(In, Enable, Out);</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input           Enable;</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Input   [3:0] 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output [3:0] Out;</a:t>
            </a:r>
          </a:p>
          <a:p>
            <a:pPr>
              <a:spcBef>
                <a:spcPct val="30000"/>
              </a:spcBef>
              <a:buClrTx/>
              <a:buSzTx/>
              <a:buFontTx/>
              <a:buNone/>
            </a:pPr>
            <a:r>
              <a:rPr lang="en-US" altLang="zh-TW" sz="1800" dirty="0">
                <a:latin typeface="Tahoma" panose="020B0604030504040204" pitchFamily="34" charset="0"/>
                <a:ea typeface="新細明體" panose="02020500000000000000" pitchFamily="18" charset="-120"/>
              </a:rPr>
              <a:t>always @(In or Enable)</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begin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if(Enable)</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Out=In;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else</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Out=0;</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end</a:t>
            </a:r>
          </a:p>
          <a:p>
            <a:pPr>
              <a:spcBef>
                <a:spcPct val="0"/>
              </a:spcBef>
              <a:buClrTx/>
              <a:buSzTx/>
              <a:buFontTx/>
              <a:buNone/>
            </a:pPr>
            <a:r>
              <a:rPr lang="en-US" altLang="zh-TW" sz="1800" dirty="0" err="1">
                <a:latin typeface="Tahoma" panose="020B0604030504040204" pitchFamily="34" charset="0"/>
                <a:ea typeface="新細明體" panose="02020500000000000000" pitchFamily="18" charset="-120"/>
              </a:rPr>
              <a:t>endmodule</a:t>
            </a:r>
            <a:endParaRPr lang="en-US" altLang="zh-TW" sz="1800" dirty="0">
              <a:latin typeface="Tahoma" panose="020B0604030504040204" pitchFamily="34" charset="0"/>
              <a:ea typeface="新細明體" panose="02020500000000000000" pitchFamily="18" charset="-120"/>
            </a:endParaRPr>
          </a:p>
        </p:txBody>
      </p:sp>
      <p:sp>
        <p:nvSpPr>
          <p:cNvPr id="75779" name="Text Box 1028"/>
          <p:cNvSpPr txBox="1">
            <a:spLocks noChangeArrowheads="1"/>
          </p:cNvSpPr>
          <p:nvPr/>
        </p:nvSpPr>
        <p:spPr bwMode="auto">
          <a:xfrm>
            <a:off x="3374409" y="2711651"/>
            <a:ext cx="20256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solidFill>
                  <a:schemeClr val="hlink"/>
                </a:solidFill>
                <a:latin typeface="Tahoma" panose="020B0604030504040204" pitchFamily="34" charset="0"/>
                <a:ea typeface="新細明體" panose="02020500000000000000" pitchFamily="18" charset="-120"/>
              </a:rPr>
              <a:t>No latch inference</a:t>
            </a:r>
          </a:p>
        </p:txBody>
      </p:sp>
      <p:pic>
        <p:nvPicPr>
          <p:cNvPr id="75780" name="Picture 1030"/>
          <p:cNvPicPr>
            <a:picLocks noChangeAspect="1" noChangeArrowheads="1"/>
          </p:cNvPicPr>
          <p:nvPr/>
        </p:nvPicPr>
        <p:blipFill>
          <a:blip r:embed="rId2">
            <a:extLst>
              <a:ext uri="{28A0092B-C50C-407E-A947-70E740481C1C}">
                <a14:useLocalDpi xmlns:a14="http://schemas.microsoft.com/office/drawing/2010/main" val="0"/>
              </a:ext>
            </a:extLst>
          </a:blip>
          <a:srcRect l="64030" t="25391" r="14568" b="44098"/>
          <a:stretch>
            <a:fillRect/>
          </a:stretch>
        </p:blipFill>
        <p:spPr bwMode="auto">
          <a:xfrm>
            <a:off x="3374409" y="3148959"/>
            <a:ext cx="2120107" cy="283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1" name="Rectangle 1032"/>
          <p:cNvSpPr>
            <a:spLocks noChangeArrowheads="1"/>
          </p:cNvSpPr>
          <p:nvPr/>
        </p:nvSpPr>
        <p:spPr bwMode="auto">
          <a:xfrm>
            <a:off x="5736610" y="1206702"/>
            <a:ext cx="28797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Module Latch(In, Enable, Out);</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input           Enable;</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input   [3:0] In;</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output [3:0] Out;</a:t>
            </a:r>
          </a:p>
          <a:p>
            <a:pPr>
              <a:lnSpc>
                <a:spcPct val="120000"/>
              </a:lnSpc>
              <a:spcBef>
                <a:spcPct val="0"/>
              </a:spcBef>
              <a:buClrTx/>
              <a:buSzTx/>
              <a:buFontTx/>
              <a:buNone/>
            </a:pPr>
            <a:endParaRPr lang="en-US" altLang="zh-TW" sz="1800">
              <a:latin typeface="Tahoma" panose="020B0604030504040204" pitchFamily="34" charset="0"/>
              <a:ea typeface="新細明體" panose="02020500000000000000" pitchFamily="18" charset="-120"/>
            </a:endParaRP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always @(In or Enable)</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  if(Enable)</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           Out=In;</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end</a:t>
            </a:r>
          </a:p>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endmodule</a:t>
            </a:r>
          </a:p>
        </p:txBody>
      </p:sp>
      <p:pic>
        <p:nvPicPr>
          <p:cNvPr id="75782" name="Picture 1033"/>
          <p:cNvPicPr>
            <a:picLocks noChangeAspect="1" noChangeArrowheads="1"/>
          </p:cNvPicPr>
          <p:nvPr/>
        </p:nvPicPr>
        <p:blipFill>
          <a:blip r:embed="rId3">
            <a:extLst>
              <a:ext uri="{28A0092B-C50C-407E-A947-70E740481C1C}">
                <a14:useLocalDpi xmlns:a14="http://schemas.microsoft.com/office/drawing/2010/main" val="0"/>
              </a:ext>
            </a:extLst>
          </a:blip>
          <a:srcRect l="61816" t="10634" r="15300" b="29318"/>
          <a:stretch>
            <a:fillRect/>
          </a:stretch>
        </p:blipFill>
        <p:spPr bwMode="auto">
          <a:xfrm>
            <a:off x="8616335" y="2711651"/>
            <a:ext cx="2014537"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3" name="Text Box 1034"/>
          <p:cNvSpPr txBox="1">
            <a:spLocks noChangeArrowheads="1"/>
          </p:cNvSpPr>
          <p:nvPr/>
        </p:nvSpPr>
        <p:spPr bwMode="auto">
          <a:xfrm>
            <a:off x="5714384" y="4797627"/>
            <a:ext cx="2459328"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If Enable ==1</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Out (new) = In</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If Enable==0</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Out (new) = Out (old)</a:t>
            </a:r>
          </a:p>
        </p:txBody>
      </p:sp>
      <p:sp>
        <p:nvSpPr>
          <p:cNvPr id="75784" name="Text Box 1035"/>
          <p:cNvSpPr txBox="1">
            <a:spLocks noChangeArrowheads="1"/>
          </p:cNvSpPr>
          <p:nvPr/>
        </p:nvSpPr>
        <p:spPr bwMode="auto">
          <a:xfrm>
            <a:off x="620712" y="206092"/>
            <a:ext cx="524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If-Else Statements (</a:t>
            </a:r>
            <a:r>
              <a:rPr lang="en-US" altLang="zh-TW" b="1" dirty="0" smtClean="0">
                <a:ea typeface="新細明體" panose="02020500000000000000" pitchFamily="18" charset="-120"/>
                <a:cs typeface="Arial" panose="020B0604020202020204" pitchFamily="34" charset="0"/>
              </a:rPr>
              <a:t>2/3)  </a:t>
            </a:r>
            <a:endParaRPr lang="en-US" altLang="zh-TW" b="1" dirty="0">
              <a:ea typeface="新細明體" panose="02020500000000000000" pitchFamily="18" charset="-120"/>
              <a:cs typeface="Arial" panose="020B0604020202020204" pitchFamily="34" charset="0"/>
            </a:endParaRPr>
          </a:p>
        </p:txBody>
      </p:sp>
      <p:sp>
        <p:nvSpPr>
          <p:cNvPr id="302092" name="Text Box 1036"/>
          <p:cNvSpPr txBox="1">
            <a:spLocks noChangeArrowheads="1"/>
          </p:cNvSpPr>
          <p:nvPr/>
        </p:nvSpPr>
        <p:spPr bwMode="auto">
          <a:xfrm>
            <a:off x="5469910" y="695527"/>
            <a:ext cx="41274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400">
                <a:solidFill>
                  <a:srgbClr val="FF0000"/>
                </a:solidFill>
                <a:effectLst>
                  <a:outerShdw blurRad="38100" dist="38100" dir="2700000" algn="tl">
                    <a:srgbClr val="C0C0C0"/>
                  </a:outerShdw>
                </a:effectLst>
              </a:rPr>
              <a:t>Watch for unintentional Latches</a:t>
            </a:r>
          </a:p>
        </p:txBody>
      </p:sp>
      <p:sp>
        <p:nvSpPr>
          <p:cNvPr id="75786" name="Rectangle 1037"/>
          <p:cNvSpPr>
            <a:spLocks noChangeArrowheads="1"/>
          </p:cNvSpPr>
          <p:nvPr/>
        </p:nvSpPr>
        <p:spPr bwMode="auto">
          <a:xfrm>
            <a:off x="661373" y="4417658"/>
            <a:ext cx="2493168" cy="166855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5787" name="Rectangle 1038"/>
          <p:cNvSpPr>
            <a:spLocks noChangeArrowheads="1"/>
          </p:cNvSpPr>
          <p:nvPr/>
        </p:nvSpPr>
        <p:spPr bwMode="auto">
          <a:xfrm>
            <a:off x="661373" y="4417658"/>
            <a:ext cx="25789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dirty="0">
                <a:latin typeface="Tahoma" panose="020B0604030504040204" pitchFamily="34" charset="0"/>
                <a:ea typeface="新細明體" panose="02020500000000000000" pitchFamily="18" charset="-120"/>
              </a:rPr>
              <a:t>Always@ (In </a:t>
            </a:r>
            <a:r>
              <a:rPr lang="en-US" altLang="zh-TW" sz="1800" dirty="0" smtClean="0">
                <a:latin typeface="Tahoma" panose="020B0604030504040204" pitchFamily="34" charset="0"/>
                <a:ea typeface="新細明體" panose="02020500000000000000" pitchFamily="18" charset="-120"/>
              </a:rPr>
              <a:t>or Enable</a:t>
            </a:r>
            <a:r>
              <a:rPr lang="en-US" altLang="zh-TW" sz="1800" dirty="0">
                <a:latin typeface="Tahoma" panose="020B0604030504040204" pitchFamily="34" charset="0"/>
                <a:ea typeface="新細明體" panose="02020500000000000000" pitchFamily="18" charset="-120"/>
              </a:rPr>
              <a:t>)</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begin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Out=0;</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if(Enable)</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    Out=In;</a:t>
            </a:r>
          </a:p>
          <a:p>
            <a:pPr>
              <a:spcBef>
                <a:spcPct val="0"/>
              </a:spcBef>
              <a:buClrTx/>
              <a:buSzTx/>
              <a:buFontTx/>
              <a:buNone/>
            </a:pPr>
            <a:r>
              <a:rPr lang="en-US" altLang="zh-TW" sz="1800" dirty="0">
                <a:latin typeface="Tahoma" panose="020B0604030504040204" pitchFamily="34" charset="0"/>
                <a:ea typeface="新細明體" panose="02020500000000000000" pitchFamily="18" charset="-120"/>
              </a:rPr>
              <a:t>end   </a:t>
            </a:r>
            <a:r>
              <a:rPr lang="en-US" altLang="zh-TW" sz="1800" dirty="0">
                <a:solidFill>
                  <a:schemeClr val="hlink"/>
                </a:solidFill>
                <a:latin typeface="Tahoma" panose="020B0604030504040204" pitchFamily="34" charset="0"/>
                <a:ea typeface="新細明體" panose="02020500000000000000" pitchFamily="18" charset="-120"/>
              </a:rPr>
              <a:t>// no latch </a:t>
            </a:r>
          </a:p>
        </p:txBody>
      </p:sp>
    </p:spTree>
    <p:extLst>
      <p:ext uri="{BB962C8B-B14F-4D97-AF65-F5344CB8AC3E}">
        <p14:creationId xmlns:p14="http://schemas.microsoft.com/office/powerpoint/2010/main" val="601473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549275" y="181161"/>
            <a:ext cx="52498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If-Else Statements </a:t>
            </a:r>
            <a:r>
              <a:rPr lang="en-US" altLang="zh-TW" b="1" dirty="0" smtClean="0">
                <a:ea typeface="新細明體" panose="02020500000000000000" pitchFamily="18" charset="-120"/>
                <a:cs typeface="Arial" panose="020B0604020202020204" pitchFamily="34" charset="0"/>
              </a:rPr>
              <a:t>(3/3)  </a:t>
            </a:r>
            <a:endParaRPr lang="en-US" altLang="zh-TW" b="1" dirty="0">
              <a:ea typeface="新細明體" panose="02020500000000000000" pitchFamily="18" charset="-120"/>
              <a:cs typeface="Arial" panose="020B0604020202020204" pitchFamily="34" charset="0"/>
            </a:endParaRPr>
          </a:p>
        </p:txBody>
      </p:sp>
      <p:sp>
        <p:nvSpPr>
          <p:cNvPr id="77827" name="Rectangle 5"/>
          <p:cNvSpPr>
            <a:spLocks noChangeArrowheads="1"/>
          </p:cNvSpPr>
          <p:nvPr/>
        </p:nvSpPr>
        <p:spPr bwMode="auto">
          <a:xfrm>
            <a:off x="1146699" y="1094173"/>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buFont typeface="Wingdings" panose="05000000000000000000" pitchFamily="2" charset="2"/>
              <a:buNone/>
            </a:pPr>
            <a:r>
              <a:rPr lang="en-US" altLang="zh-TW" sz="2400" i="1"/>
              <a:t>if-then-else</a:t>
            </a:r>
            <a:r>
              <a:rPr lang="en-US" altLang="zh-TW" sz="2400"/>
              <a:t> statement implies priority-encoded MUXs</a:t>
            </a:r>
          </a:p>
        </p:txBody>
      </p:sp>
      <p:sp>
        <p:nvSpPr>
          <p:cNvPr id="77828" name="Text Box 6"/>
          <p:cNvSpPr txBox="1">
            <a:spLocks noChangeArrowheads="1"/>
          </p:cNvSpPr>
          <p:nvPr/>
        </p:nvSpPr>
        <p:spPr bwMode="auto">
          <a:xfrm>
            <a:off x="1127649" y="2592773"/>
            <a:ext cx="3836988" cy="28448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always @(sel or a or b or c or d)</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if (sel[2] == 1’b1)</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out = a;       </a:t>
            </a:r>
            <a:r>
              <a:rPr lang="en-US" altLang="zh-TW" sz="2000" b="1">
                <a:solidFill>
                  <a:schemeClr val="folHlink"/>
                </a:solidFill>
                <a:latin typeface="Times New Roman" panose="02020603050405020304" pitchFamily="18" charset="0"/>
                <a:ea typeface="新細明體" panose="02020500000000000000" pitchFamily="18" charset="-120"/>
              </a:rPr>
              <a:t>//sel=1XX</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else if (sel[1] == 1’b1)</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out = b;      </a:t>
            </a:r>
            <a:r>
              <a:rPr lang="en-US" altLang="zh-TW" sz="2000" b="1">
                <a:solidFill>
                  <a:schemeClr val="folHlink"/>
                </a:solidFill>
                <a:latin typeface="Times New Roman" panose="02020603050405020304" pitchFamily="18" charset="0"/>
                <a:ea typeface="新細明體" panose="02020500000000000000" pitchFamily="18" charset="-120"/>
              </a:rPr>
              <a:t>//sel=01X</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else if (sel[0] == 1’b1)</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out = c;      </a:t>
            </a:r>
            <a:r>
              <a:rPr lang="en-US" altLang="zh-TW" sz="2000" b="1">
                <a:solidFill>
                  <a:schemeClr val="folHlink"/>
                </a:solidFill>
                <a:latin typeface="Times New Roman" panose="02020603050405020304" pitchFamily="18" charset="0"/>
                <a:ea typeface="新細明體" panose="02020500000000000000" pitchFamily="18" charset="-120"/>
              </a:rPr>
              <a:t>//sel=001</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else</a:t>
            </a:r>
          </a:p>
          <a:p>
            <a:pPr>
              <a:spcBef>
                <a:spcPct val="0"/>
              </a:spcBef>
              <a:buClrTx/>
              <a:buSzTx/>
              <a:buFontTx/>
              <a:buNone/>
            </a:pPr>
            <a:r>
              <a:rPr lang="en-US" altLang="zh-TW" sz="2000" b="1">
                <a:latin typeface="Times New Roman" panose="02020603050405020304" pitchFamily="18" charset="0"/>
                <a:ea typeface="新細明體" panose="02020500000000000000" pitchFamily="18" charset="-120"/>
              </a:rPr>
              <a:t>        out = d;     </a:t>
            </a:r>
            <a:r>
              <a:rPr lang="en-US" altLang="zh-TW" sz="2000" b="1">
                <a:solidFill>
                  <a:schemeClr val="folHlink"/>
                </a:solidFill>
                <a:latin typeface="Times New Roman" panose="02020603050405020304" pitchFamily="18" charset="0"/>
                <a:ea typeface="新細明體" panose="02020500000000000000" pitchFamily="18" charset="-120"/>
              </a:rPr>
              <a:t>//sel=000</a:t>
            </a:r>
          </a:p>
        </p:txBody>
      </p:sp>
      <p:sp>
        <p:nvSpPr>
          <p:cNvPr id="77829" name="AutoShape 7"/>
          <p:cNvSpPr>
            <a:spLocks noChangeArrowheads="1"/>
          </p:cNvSpPr>
          <p:nvPr/>
        </p:nvSpPr>
        <p:spPr bwMode="auto">
          <a:xfrm rot="-5400000">
            <a:off x="7422102" y="2732473"/>
            <a:ext cx="609600" cy="228600"/>
          </a:xfrm>
          <a:custGeom>
            <a:avLst/>
            <a:gdLst>
              <a:gd name="T0" fmla="*/ 424849798 w 21600"/>
              <a:gd name="T1" fmla="*/ 12802394 h 21600"/>
              <a:gd name="T2" fmla="*/ 242771309 w 21600"/>
              <a:gd name="T3" fmla="*/ 25604788 h 21600"/>
              <a:gd name="T4" fmla="*/ 60692820 w 21600"/>
              <a:gd name="T5" fmla="*/ 12802394 h 21600"/>
              <a:gd name="T6" fmla="*/ 2427713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30" name="Line 8"/>
          <p:cNvSpPr>
            <a:spLocks noChangeShapeType="1"/>
          </p:cNvSpPr>
          <p:nvPr/>
        </p:nvSpPr>
        <p:spPr bwMode="auto">
          <a:xfrm>
            <a:off x="6317202" y="2694373"/>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31" name="Line 9"/>
          <p:cNvSpPr>
            <a:spLocks noChangeShapeType="1"/>
          </p:cNvSpPr>
          <p:nvPr/>
        </p:nvSpPr>
        <p:spPr bwMode="auto">
          <a:xfrm>
            <a:off x="6317202" y="2999173"/>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32" name="Text Box 10"/>
          <p:cNvSpPr txBox="1">
            <a:spLocks noChangeArrowheads="1"/>
          </p:cNvSpPr>
          <p:nvPr/>
        </p:nvSpPr>
        <p:spPr bwMode="auto">
          <a:xfrm>
            <a:off x="7536402" y="2527686"/>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0</a:t>
            </a:r>
          </a:p>
        </p:txBody>
      </p:sp>
      <p:sp>
        <p:nvSpPr>
          <p:cNvPr id="77833" name="Text Box 11"/>
          <p:cNvSpPr txBox="1">
            <a:spLocks noChangeArrowheads="1"/>
          </p:cNvSpPr>
          <p:nvPr/>
        </p:nvSpPr>
        <p:spPr bwMode="auto">
          <a:xfrm>
            <a:off x="7536402" y="2815023"/>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1</a:t>
            </a:r>
          </a:p>
        </p:txBody>
      </p:sp>
      <p:sp>
        <p:nvSpPr>
          <p:cNvPr id="77834" name="AutoShape 12"/>
          <p:cNvSpPr>
            <a:spLocks noChangeArrowheads="1"/>
          </p:cNvSpPr>
          <p:nvPr/>
        </p:nvSpPr>
        <p:spPr bwMode="auto">
          <a:xfrm>
            <a:off x="6088602" y="261817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35" name="AutoShape 13"/>
          <p:cNvSpPr>
            <a:spLocks noChangeArrowheads="1"/>
          </p:cNvSpPr>
          <p:nvPr/>
        </p:nvSpPr>
        <p:spPr bwMode="auto">
          <a:xfrm>
            <a:off x="6088602" y="292297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36" name="Text Box 14"/>
          <p:cNvSpPr txBox="1">
            <a:spLocks noChangeArrowheads="1"/>
          </p:cNvSpPr>
          <p:nvPr/>
        </p:nvSpPr>
        <p:spPr bwMode="auto">
          <a:xfrm>
            <a:off x="5860002" y="2503874"/>
            <a:ext cx="298450" cy="3667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d</a:t>
            </a:r>
          </a:p>
        </p:txBody>
      </p:sp>
      <p:sp>
        <p:nvSpPr>
          <p:cNvPr id="77837" name="Text Box 15"/>
          <p:cNvSpPr txBox="1">
            <a:spLocks noChangeArrowheads="1"/>
          </p:cNvSpPr>
          <p:nvPr/>
        </p:nvSpPr>
        <p:spPr bwMode="auto">
          <a:xfrm>
            <a:off x="5860002" y="2784861"/>
            <a:ext cx="285750"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c</a:t>
            </a:r>
          </a:p>
        </p:txBody>
      </p:sp>
      <p:sp>
        <p:nvSpPr>
          <p:cNvPr id="77838" name="Text Box 16"/>
          <p:cNvSpPr txBox="1">
            <a:spLocks noChangeArrowheads="1"/>
          </p:cNvSpPr>
          <p:nvPr/>
        </p:nvSpPr>
        <p:spPr bwMode="auto">
          <a:xfrm>
            <a:off x="6499765" y="3289686"/>
            <a:ext cx="110331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sel[0] = ‘1’</a:t>
            </a:r>
          </a:p>
        </p:txBody>
      </p:sp>
      <p:sp>
        <p:nvSpPr>
          <p:cNvPr id="77839" name="AutoShape 17"/>
          <p:cNvSpPr>
            <a:spLocks noChangeArrowheads="1"/>
          </p:cNvSpPr>
          <p:nvPr/>
        </p:nvSpPr>
        <p:spPr bwMode="auto">
          <a:xfrm>
            <a:off x="6088602" y="338017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40" name="Text Box 18"/>
          <p:cNvSpPr txBox="1">
            <a:spLocks noChangeArrowheads="1"/>
          </p:cNvSpPr>
          <p:nvPr/>
        </p:nvSpPr>
        <p:spPr bwMode="auto">
          <a:xfrm>
            <a:off x="5707602" y="3265874"/>
            <a:ext cx="438150" cy="3667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sel</a:t>
            </a:r>
          </a:p>
        </p:txBody>
      </p:sp>
      <p:sp>
        <p:nvSpPr>
          <p:cNvPr id="77841" name="Line 19"/>
          <p:cNvSpPr>
            <a:spLocks noChangeShapeType="1"/>
          </p:cNvSpPr>
          <p:nvPr/>
        </p:nvSpPr>
        <p:spPr bwMode="auto">
          <a:xfrm>
            <a:off x="6317202" y="345637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42" name="Rectangle 20"/>
          <p:cNvSpPr>
            <a:spLocks noChangeArrowheads="1"/>
          </p:cNvSpPr>
          <p:nvPr/>
        </p:nvSpPr>
        <p:spPr bwMode="auto">
          <a:xfrm>
            <a:off x="6545802" y="3303973"/>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43" name="Freeform 21"/>
          <p:cNvSpPr>
            <a:spLocks/>
          </p:cNvSpPr>
          <p:nvPr/>
        </p:nvSpPr>
        <p:spPr bwMode="auto">
          <a:xfrm>
            <a:off x="7622128" y="3037273"/>
            <a:ext cx="142875" cy="419100"/>
          </a:xfrm>
          <a:custGeom>
            <a:avLst/>
            <a:gdLst>
              <a:gd name="T0" fmla="*/ 0 w 144"/>
              <a:gd name="T1" fmla="*/ 2147483646 h 240"/>
              <a:gd name="T2" fmla="*/ 2147483646 w 144"/>
              <a:gd name="T3" fmla="*/ 2147483646 h 240"/>
              <a:gd name="T4" fmla="*/ 2147483646 w 144"/>
              <a:gd name="T5" fmla="*/ 0 h 240"/>
              <a:gd name="T6" fmla="*/ 0 60000 65536"/>
              <a:gd name="T7" fmla="*/ 0 60000 65536"/>
              <a:gd name="T8" fmla="*/ 0 60000 65536"/>
            </a:gdLst>
            <a:ahLst/>
            <a:cxnLst>
              <a:cxn ang="T6">
                <a:pos x="T0" y="T1"/>
              </a:cxn>
              <a:cxn ang="T7">
                <a:pos x="T2" y="T3"/>
              </a:cxn>
              <a:cxn ang="T8">
                <a:pos x="T4" y="T5"/>
              </a:cxn>
            </a:cxnLst>
            <a:rect l="0" t="0" r="r" b="b"/>
            <a:pathLst>
              <a:path w="144" h="240">
                <a:moveTo>
                  <a:pt x="0" y="240"/>
                </a:moveTo>
                <a:lnTo>
                  <a:pt x="144" y="240"/>
                </a:lnTo>
                <a:lnTo>
                  <a:pt x="144"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44" name="AutoShape 22"/>
          <p:cNvSpPr>
            <a:spLocks noChangeArrowheads="1"/>
          </p:cNvSpPr>
          <p:nvPr/>
        </p:nvSpPr>
        <p:spPr bwMode="auto">
          <a:xfrm rot="-5400000">
            <a:off x="8184102" y="3646873"/>
            <a:ext cx="609600" cy="228600"/>
          </a:xfrm>
          <a:custGeom>
            <a:avLst/>
            <a:gdLst>
              <a:gd name="T0" fmla="*/ 424849798 w 21600"/>
              <a:gd name="T1" fmla="*/ 12802394 h 21600"/>
              <a:gd name="T2" fmla="*/ 242771309 w 21600"/>
              <a:gd name="T3" fmla="*/ 25604788 h 21600"/>
              <a:gd name="T4" fmla="*/ 60692820 w 21600"/>
              <a:gd name="T5" fmla="*/ 12802394 h 21600"/>
              <a:gd name="T6" fmla="*/ 2427713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45" name="Text Box 23"/>
          <p:cNvSpPr txBox="1">
            <a:spLocks noChangeArrowheads="1"/>
          </p:cNvSpPr>
          <p:nvPr/>
        </p:nvSpPr>
        <p:spPr bwMode="auto">
          <a:xfrm>
            <a:off x="8298402" y="3442086"/>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0</a:t>
            </a:r>
          </a:p>
        </p:txBody>
      </p:sp>
      <p:sp>
        <p:nvSpPr>
          <p:cNvPr id="77846" name="Text Box 24"/>
          <p:cNvSpPr txBox="1">
            <a:spLocks noChangeArrowheads="1"/>
          </p:cNvSpPr>
          <p:nvPr/>
        </p:nvSpPr>
        <p:spPr bwMode="auto">
          <a:xfrm>
            <a:off x="8298402" y="3729423"/>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1</a:t>
            </a:r>
          </a:p>
        </p:txBody>
      </p:sp>
      <p:sp>
        <p:nvSpPr>
          <p:cNvPr id="77847" name="Line 25"/>
          <p:cNvSpPr>
            <a:spLocks noChangeShapeType="1"/>
          </p:cNvSpPr>
          <p:nvPr/>
        </p:nvSpPr>
        <p:spPr bwMode="auto">
          <a:xfrm>
            <a:off x="6317202" y="3913573"/>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48" name="AutoShape 26"/>
          <p:cNvSpPr>
            <a:spLocks noChangeArrowheads="1"/>
          </p:cNvSpPr>
          <p:nvPr/>
        </p:nvSpPr>
        <p:spPr bwMode="auto">
          <a:xfrm>
            <a:off x="6088602" y="383737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49" name="Text Box 27"/>
          <p:cNvSpPr txBox="1">
            <a:spLocks noChangeArrowheads="1"/>
          </p:cNvSpPr>
          <p:nvPr/>
        </p:nvSpPr>
        <p:spPr bwMode="auto">
          <a:xfrm>
            <a:off x="5860002" y="3699261"/>
            <a:ext cx="298450"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b</a:t>
            </a:r>
          </a:p>
        </p:txBody>
      </p:sp>
      <p:sp>
        <p:nvSpPr>
          <p:cNvPr id="77850" name="Freeform 28"/>
          <p:cNvSpPr>
            <a:spLocks/>
          </p:cNvSpPr>
          <p:nvPr/>
        </p:nvSpPr>
        <p:spPr bwMode="auto">
          <a:xfrm>
            <a:off x="7841202" y="2846773"/>
            <a:ext cx="533400" cy="762000"/>
          </a:xfrm>
          <a:custGeom>
            <a:avLst/>
            <a:gdLst>
              <a:gd name="T0" fmla="*/ 0 w 336"/>
              <a:gd name="T1" fmla="*/ 0 h 480"/>
              <a:gd name="T2" fmla="*/ 2147483646 w 336"/>
              <a:gd name="T3" fmla="*/ 0 h 480"/>
              <a:gd name="T4" fmla="*/ 2147483646 w 336"/>
              <a:gd name="T5" fmla="*/ 2147483646 h 480"/>
              <a:gd name="T6" fmla="*/ 2147483646 w 336"/>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480">
                <a:moveTo>
                  <a:pt x="0" y="0"/>
                </a:moveTo>
                <a:lnTo>
                  <a:pt x="192" y="0"/>
                </a:lnTo>
                <a:lnTo>
                  <a:pt x="192" y="480"/>
                </a:lnTo>
                <a:lnTo>
                  <a:pt x="336" y="48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51" name="Text Box 29"/>
          <p:cNvSpPr txBox="1">
            <a:spLocks noChangeArrowheads="1"/>
          </p:cNvSpPr>
          <p:nvPr/>
        </p:nvSpPr>
        <p:spPr bwMode="auto">
          <a:xfrm>
            <a:off x="6880765" y="4180273"/>
            <a:ext cx="110331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sel[1] = ‘1’</a:t>
            </a:r>
          </a:p>
        </p:txBody>
      </p:sp>
      <p:sp>
        <p:nvSpPr>
          <p:cNvPr id="77852" name="Rectangle 30"/>
          <p:cNvSpPr>
            <a:spLocks noChangeArrowheads="1"/>
          </p:cNvSpPr>
          <p:nvPr/>
        </p:nvSpPr>
        <p:spPr bwMode="auto">
          <a:xfrm>
            <a:off x="6926802" y="4194561"/>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53" name="Freeform 31"/>
          <p:cNvSpPr>
            <a:spLocks/>
          </p:cNvSpPr>
          <p:nvPr/>
        </p:nvSpPr>
        <p:spPr bwMode="auto">
          <a:xfrm>
            <a:off x="6393402" y="3456373"/>
            <a:ext cx="533400" cy="914400"/>
          </a:xfrm>
          <a:custGeom>
            <a:avLst/>
            <a:gdLst>
              <a:gd name="T0" fmla="*/ 0 w 96"/>
              <a:gd name="T1" fmla="*/ 0 h 576"/>
              <a:gd name="T2" fmla="*/ 0 w 96"/>
              <a:gd name="T3" fmla="*/ 2147483646 h 576"/>
              <a:gd name="T4" fmla="*/ 2147483646 w 96"/>
              <a:gd name="T5" fmla="*/ 2147483646 h 576"/>
              <a:gd name="T6" fmla="*/ 0 60000 65536"/>
              <a:gd name="T7" fmla="*/ 0 60000 65536"/>
              <a:gd name="T8" fmla="*/ 0 60000 65536"/>
            </a:gdLst>
            <a:ahLst/>
            <a:cxnLst>
              <a:cxn ang="T6">
                <a:pos x="T0" y="T1"/>
              </a:cxn>
              <a:cxn ang="T7">
                <a:pos x="T2" y="T3"/>
              </a:cxn>
              <a:cxn ang="T8">
                <a:pos x="T4" y="T5"/>
              </a:cxn>
            </a:cxnLst>
            <a:rect l="0" t="0" r="r" b="b"/>
            <a:pathLst>
              <a:path w="96" h="576">
                <a:moveTo>
                  <a:pt x="0" y="0"/>
                </a:moveTo>
                <a:lnTo>
                  <a:pt x="0" y="576"/>
                </a:lnTo>
                <a:lnTo>
                  <a:pt x="96" y="576"/>
                </a:lnTo>
              </a:path>
            </a:pathLst>
          </a:custGeom>
          <a:noFill/>
          <a:ln w="9525" cap="flat" cmpd="sng">
            <a:solidFill>
              <a:schemeClr val="tx1"/>
            </a:solidFill>
            <a:prstDash val="solid"/>
            <a:round/>
            <a:headEnd type="oval" w="sm" len="sm"/>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54" name="Freeform 32"/>
          <p:cNvSpPr>
            <a:spLocks/>
          </p:cNvSpPr>
          <p:nvPr/>
        </p:nvSpPr>
        <p:spPr bwMode="auto">
          <a:xfrm>
            <a:off x="7993602" y="3970723"/>
            <a:ext cx="533400" cy="400050"/>
          </a:xfrm>
          <a:custGeom>
            <a:avLst/>
            <a:gdLst>
              <a:gd name="T0" fmla="*/ 0 w 576"/>
              <a:gd name="T1" fmla="*/ 2147483646 h 240"/>
              <a:gd name="T2" fmla="*/ 2147483646 w 576"/>
              <a:gd name="T3" fmla="*/ 2147483646 h 240"/>
              <a:gd name="T4" fmla="*/ 214748364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240"/>
                </a:moveTo>
                <a:lnTo>
                  <a:pt x="576" y="240"/>
                </a:lnTo>
                <a:lnTo>
                  <a:pt x="576"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55" name="AutoShape 33"/>
          <p:cNvSpPr>
            <a:spLocks noChangeArrowheads="1"/>
          </p:cNvSpPr>
          <p:nvPr/>
        </p:nvSpPr>
        <p:spPr bwMode="auto">
          <a:xfrm rot="-5400000">
            <a:off x="8946102" y="4575561"/>
            <a:ext cx="609600" cy="228600"/>
          </a:xfrm>
          <a:custGeom>
            <a:avLst/>
            <a:gdLst>
              <a:gd name="T0" fmla="*/ 424849798 w 21600"/>
              <a:gd name="T1" fmla="*/ 12802394 h 21600"/>
              <a:gd name="T2" fmla="*/ 242771309 w 21600"/>
              <a:gd name="T3" fmla="*/ 25604788 h 21600"/>
              <a:gd name="T4" fmla="*/ 60692820 w 21600"/>
              <a:gd name="T5" fmla="*/ 12802394 h 21600"/>
              <a:gd name="T6" fmla="*/ 24277130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56" name="Text Box 34"/>
          <p:cNvSpPr txBox="1">
            <a:spLocks noChangeArrowheads="1"/>
          </p:cNvSpPr>
          <p:nvPr/>
        </p:nvSpPr>
        <p:spPr bwMode="auto">
          <a:xfrm>
            <a:off x="9060402" y="4370773"/>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0</a:t>
            </a:r>
          </a:p>
        </p:txBody>
      </p:sp>
      <p:sp>
        <p:nvSpPr>
          <p:cNvPr id="77857" name="Text Box 35"/>
          <p:cNvSpPr txBox="1">
            <a:spLocks noChangeArrowheads="1"/>
          </p:cNvSpPr>
          <p:nvPr/>
        </p:nvSpPr>
        <p:spPr bwMode="auto">
          <a:xfrm>
            <a:off x="9060402" y="4658111"/>
            <a:ext cx="285750"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1</a:t>
            </a:r>
          </a:p>
        </p:txBody>
      </p:sp>
      <p:sp>
        <p:nvSpPr>
          <p:cNvPr id="77858" name="Freeform 36"/>
          <p:cNvSpPr>
            <a:spLocks/>
          </p:cNvSpPr>
          <p:nvPr/>
        </p:nvSpPr>
        <p:spPr bwMode="auto">
          <a:xfrm>
            <a:off x="8603202" y="3761173"/>
            <a:ext cx="533400" cy="762000"/>
          </a:xfrm>
          <a:custGeom>
            <a:avLst/>
            <a:gdLst>
              <a:gd name="T0" fmla="*/ 0 w 336"/>
              <a:gd name="T1" fmla="*/ 0 h 528"/>
              <a:gd name="T2" fmla="*/ 2147483646 w 336"/>
              <a:gd name="T3" fmla="*/ 0 h 528"/>
              <a:gd name="T4" fmla="*/ 2147483646 w 336"/>
              <a:gd name="T5" fmla="*/ 2147483646 h 528"/>
              <a:gd name="T6" fmla="*/ 2147483646 w 336"/>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528">
                <a:moveTo>
                  <a:pt x="0" y="0"/>
                </a:moveTo>
                <a:lnTo>
                  <a:pt x="192" y="0"/>
                </a:lnTo>
                <a:lnTo>
                  <a:pt x="192" y="528"/>
                </a:lnTo>
                <a:lnTo>
                  <a:pt x="336" y="528"/>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59" name="Line 37"/>
          <p:cNvSpPr>
            <a:spLocks noChangeShapeType="1"/>
          </p:cNvSpPr>
          <p:nvPr/>
        </p:nvSpPr>
        <p:spPr bwMode="auto">
          <a:xfrm flipV="1">
            <a:off x="6317202" y="4827973"/>
            <a:ext cx="2819400"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60" name="AutoShape 38"/>
          <p:cNvSpPr>
            <a:spLocks noChangeArrowheads="1"/>
          </p:cNvSpPr>
          <p:nvPr/>
        </p:nvSpPr>
        <p:spPr bwMode="auto">
          <a:xfrm>
            <a:off x="6088602" y="475812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61" name="Text Box 39"/>
          <p:cNvSpPr txBox="1">
            <a:spLocks noChangeArrowheads="1"/>
          </p:cNvSpPr>
          <p:nvPr/>
        </p:nvSpPr>
        <p:spPr bwMode="auto">
          <a:xfrm>
            <a:off x="7414165" y="5101023"/>
            <a:ext cx="110331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sel[2] = ‘1’</a:t>
            </a:r>
          </a:p>
        </p:txBody>
      </p:sp>
      <p:sp>
        <p:nvSpPr>
          <p:cNvPr id="77862" name="Rectangle 40"/>
          <p:cNvSpPr>
            <a:spLocks noChangeArrowheads="1"/>
          </p:cNvSpPr>
          <p:nvPr/>
        </p:nvSpPr>
        <p:spPr bwMode="auto">
          <a:xfrm>
            <a:off x="7460202" y="5115311"/>
            <a:ext cx="1066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63" name="Freeform 41"/>
          <p:cNvSpPr>
            <a:spLocks/>
          </p:cNvSpPr>
          <p:nvPr/>
        </p:nvSpPr>
        <p:spPr bwMode="auto">
          <a:xfrm>
            <a:off x="6393402" y="4370773"/>
            <a:ext cx="1066800" cy="914400"/>
          </a:xfrm>
          <a:custGeom>
            <a:avLst/>
            <a:gdLst>
              <a:gd name="T0" fmla="*/ 0 w 672"/>
              <a:gd name="T1" fmla="*/ 0 h 576"/>
              <a:gd name="T2" fmla="*/ 0 w 672"/>
              <a:gd name="T3" fmla="*/ 2147483646 h 576"/>
              <a:gd name="T4" fmla="*/ 2147483646 w 672"/>
              <a:gd name="T5" fmla="*/ 2147483646 h 576"/>
              <a:gd name="T6" fmla="*/ 0 60000 65536"/>
              <a:gd name="T7" fmla="*/ 0 60000 65536"/>
              <a:gd name="T8" fmla="*/ 0 60000 65536"/>
            </a:gdLst>
            <a:ahLst/>
            <a:cxnLst>
              <a:cxn ang="T6">
                <a:pos x="T0" y="T1"/>
              </a:cxn>
              <a:cxn ang="T7">
                <a:pos x="T2" y="T3"/>
              </a:cxn>
              <a:cxn ang="T8">
                <a:pos x="T4" y="T5"/>
              </a:cxn>
            </a:cxnLst>
            <a:rect l="0" t="0" r="r" b="b"/>
            <a:pathLst>
              <a:path w="672" h="576">
                <a:moveTo>
                  <a:pt x="0" y="0"/>
                </a:moveTo>
                <a:lnTo>
                  <a:pt x="0" y="576"/>
                </a:lnTo>
                <a:lnTo>
                  <a:pt x="672" y="576"/>
                </a:lnTo>
              </a:path>
            </a:pathLst>
          </a:custGeom>
          <a:noFill/>
          <a:ln w="9525" cap="flat" cmpd="sng">
            <a:solidFill>
              <a:schemeClr val="tx1"/>
            </a:solidFill>
            <a:prstDash val="solid"/>
            <a:round/>
            <a:headEnd type="oval" w="sm" len="sm"/>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64" name="Freeform 42"/>
          <p:cNvSpPr>
            <a:spLocks/>
          </p:cNvSpPr>
          <p:nvPr/>
        </p:nvSpPr>
        <p:spPr bwMode="auto">
          <a:xfrm>
            <a:off x="8527002" y="4904173"/>
            <a:ext cx="762000" cy="381000"/>
          </a:xfrm>
          <a:custGeom>
            <a:avLst/>
            <a:gdLst>
              <a:gd name="T0" fmla="*/ 0 w 480"/>
              <a:gd name="T1" fmla="*/ 2147483646 h 240"/>
              <a:gd name="T2" fmla="*/ 2147483646 w 480"/>
              <a:gd name="T3" fmla="*/ 2147483646 h 240"/>
              <a:gd name="T4" fmla="*/ 2147483646 w 480"/>
              <a:gd name="T5" fmla="*/ 0 h 240"/>
              <a:gd name="T6" fmla="*/ 0 60000 65536"/>
              <a:gd name="T7" fmla="*/ 0 60000 65536"/>
              <a:gd name="T8" fmla="*/ 0 60000 65536"/>
            </a:gdLst>
            <a:ahLst/>
            <a:cxnLst>
              <a:cxn ang="T6">
                <a:pos x="T0" y="T1"/>
              </a:cxn>
              <a:cxn ang="T7">
                <a:pos x="T2" y="T3"/>
              </a:cxn>
              <a:cxn ang="T8">
                <a:pos x="T4" y="T5"/>
              </a:cxn>
            </a:cxnLst>
            <a:rect l="0" t="0" r="r" b="b"/>
            <a:pathLst>
              <a:path w="480" h="240">
                <a:moveTo>
                  <a:pt x="0" y="240"/>
                </a:moveTo>
                <a:lnTo>
                  <a:pt x="480" y="240"/>
                </a:lnTo>
                <a:lnTo>
                  <a:pt x="480"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65" name="Line 43"/>
          <p:cNvSpPr>
            <a:spLocks noChangeShapeType="1"/>
          </p:cNvSpPr>
          <p:nvPr/>
        </p:nvSpPr>
        <p:spPr bwMode="auto">
          <a:xfrm>
            <a:off x="9365202" y="467557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7866" name="Text Box 44"/>
          <p:cNvSpPr txBox="1">
            <a:spLocks noChangeArrowheads="1"/>
          </p:cNvSpPr>
          <p:nvPr/>
        </p:nvSpPr>
        <p:spPr bwMode="auto">
          <a:xfrm>
            <a:off x="5879052" y="4613661"/>
            <a:ext cx="285750"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a</a:t>
            </a:r>
          </a:p>
        </p:txBody>
      </p:sp>
      <p:sp>
        <p:nvSpPr>
          <p:cNvPr id="77867" name="AutoShape 45"/>
          <p:cNvSpPr>
            <a:spLocks noChangeArrowheads="1"/>
          </p:cNvSpPr>
          <p:nvPr/>
        </p:nvSpPr>
        <p:spPr bwMode="auto">
          <a:xfrm>
            <a:off x="9670002" y="4599373"/>
            <a:ext cx="228600" cy="152400"/>
          </a:xfrm>
          <a:prstGeom prst="homePlate">
            <a:avLst>
              <a:gd name="adj" fmla="val 37500"/>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7868" name="Text Box 46"/>
          <p:cNvSpPr txBox="1">
            <a:spLocks noChangeArrowheads="1"/>
          </p:cNvSpPr>
          <p:nvPr/>
        </p:nvSpPr>
        <p:spPr bwMode="auto">
          <a:xfrm>
            <a:off x="9879552" y="4461261"/>
            <a:ext cx="476250" cy="3667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out</a:t>
            </a:r>
          </a:p>
        </p:txBody>
      </p:sp>
    </p:spTree>
    <p:extLst>
      <p:ext uri="{BB962C8B-B14F-4D97-AF65-F5344CB8AC3E}">
        <p14:creationId xmlns:p14="http://schemas.microsoft.com/office/powerpoint/2010/main" val="424399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620712" y="226844"/>
            <a:ext cx="50784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Case Statements (</a:t>
            </a:r>
            <a:r>
              <a:rPr lang="en-US" altLang="zh-TW" b="1" dirty="0" smtClean="0">
                <a:ea typeface="新細明體" panose="02020500000000000000" pitchFamily="18" charset="-120"/>
                <a:cs typeface="Arial" panose="020B0604020202020204" pitchFamily="34" charset="0"/>
              </a:rPr>
              <a:t>1/3)</a:t>
            </a:r>
            <a:endParaRPr lang="en-US" altLang="zh-TW" b="1" dirty="0">
              <a:ea typeface="新細明體" panose="02020500000000000000" pitchFamily="18" charset="-120"/>
              <a:cs typeface="Arial" panose="020B0604020202020204" pitchFamily="34" charset="0"/>
            </a:endParaRPr>
          </a:p>
        </p:txBody>
      </p:sp>
      <p:sp>
        <p:nvSpPr>
          <p:cNvPr id="78851" name="Text Box 3"/>
          <p:cNvSpPr txBox="1">
            <a:spLocks noChangeArrowheads="1"/>
          </p:cNvSpPr>
          <p:nvPr/>
        </p:nvSpPr>
        <p:spPr bwMode="auto">
          <a:xfrm>
            <a:off x="712110" y="759231"/>
            <a:ext cx="64357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dirty="0">
                <a:latin typeface="Tahoma" panose="020B0604030504040204" pitchFamily="34" charset="0"/>
                <a:ea typeface="新細明體" panose="02020500000000000000" pitchFamily="18" charset="-120"/>
              </a:rPr>
              <a:t>The case statement consists of the keyword case, followed by an expression in parentheses, followed by one or more case items (and associated statements to be executed), followed by the keyword </a:t>
            </a:r>
            <a:r>
              <a:rPr lang="en-US" altLang="zh-TW" sz="1800" dirty="0" err="1">
                <a:latin typeface="Tahoma" panose="020B0604030504040204" pitchFamily="34" charset="0"/>
                <a:ea typeface="新細明體" panose="02020500000000000000" pitchFamily="18" charset="-120"/>
              </a:rPr>
              <a:t>endcase</a:t>
            </a:r>
            <a:r>
              <a:rPr lang="en-US" altLang="zh-TW" sz="1800" dirty="0">
                <a:latin typeface="Tahoma" panose="020B0604030504040204" pitchFamily="34" charset="0"/>
                <a:ea typeface="新細明體" panose="02020500000000000000" pitchFamily="18" charset="-120"/>
              </a:rPr>
              <a:t>. A case item consists of an expression (usually a simple constant) or a list of expressions separated by commas, followed by a colon (: ).</a:t>
            </a:r>
          </a:p>
          <a:p>
            <a:pPr>
              <a:lnSpc>
                <a:spcPct val="130000"/>
              </a:lnSpc>
              <a:spcBef>
                <a:spcPct val="0"/>
              </a:spcBef>
              <a:buClrTx/>
              <a:buSzTx/>
              <a:buFontTx/>
              <a:buNone/>
            </a:pPr>
            <a:endParaRPr lang="en-US" altLang="zh-TW" sz="1800" dirty="0">
              <a:latin typeface="Tahoma" panose="020B0604030504040204" pitchFamily="34" charset="0"/>
              <a:ea typeface="新細明體" panose="02020500000000000000" pitchFamily="18" charset="-120"/>
            </a:endParaRPr>
          </a:p>
        </p:txBody>
      </p:sp>
      <p:sp>
        <p:nvSpPr>
          <p:cNvPr id="78852" name="Rectangle 4"/>
          <p:cNvSpPr>
            <a:spLocks noChangeArrowheads="1"/>
          </p:cNvSpPr>
          <p:nvPr/>
        </p:nvSpPr>
        <p:spPr bwMode="auto">
          <a:xfrm>
            <a:off x="8450494" y="226844"/>
            <a:ext cx="4572000" cy="47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en-US" altLang="zh-TW" sz="1800" b="1" dirty="0">
              <a:solidFill>
                <a:schemeClr val="folHlink"/>
              </a:solidFill>
              <a:latin typeface="Tahoma" panose="020B0604030504040204" pitchFamily="34" charset="0"/>
              <a:ea typeface="新細明體" panose="02020500000000000000" pitchFamily="18" charset="-120"/>
            </a:endParaRP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case (expression)</a:t>
            </a:r>
          </a:p>
          <a:p>
            <a:pPr>
              <a:spcBef>
                <a:spcPct val="0"/>
              </a:spcBef>
              <a:buClrTx/>
              <a:buSzTx/>
              <a:buFontTx/>
              <a:buNone/>
            </a:pPr>
            <a:endParaRPr lang="en-US" altLang="zh-TW" sz="1800" dirty="0">
              <a:solidFill>
                <a:schemeClr val="folHlink"/>
              </a:solidFill>
              <a:latin typeface="Tahoma" panose="020B0604030504040204" pitchFamily="34" charset="0"/>
              <a:ea typeface="新細明體" panose="02020500000000000000" pitchFamily="18" charset="-120"/>
            </a:endParaRP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a:t>
            </a:r>
            <a:r>
              <a:rPr lang="en-US" altLang="zh-TW" sz="1800" dirty="0" err="1">
                <a:solidFill>
                  <a:schemeClr val="folHlink"/>
                </a:solidFill>
                <a:latin typeface="Tahoma" panose="020B0604030504040204" pitchFamily="34" charset="0"/>
                <a:ea typeface="新細明體" panose="02020500000000000000" pitchFamily="18" charset="-120"/>
              </a:rPr>
              <a:t>case_item</a:t>
            </a:r>
            <a:r>
              <a:rPr lang="en-US" altLang="zh-TW" sz="1800" dirty="0">
                <a:solidFill>
                  <a:schemeClr val="folHlink"/>
                </a:solidFill>
                <a:latin typeface="Tahoma" panose="020B0604030504040204" pitchFamily="34" charset="0"/>
                <a:ea typeface="新細明體" panose="02020500000000000000" pitchFamily="18" charset="-120"/>
              </a:rPr>
              <a:t> 1: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begin</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 statements .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end</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a:t>
            </a:r>
            <a:r>
              <a:rPr lang="en-US" altLang="zh-TW" sz="1800" dirty="0" err="1">
                <a:solidFill>
                  <a:schemeClr val="folHlink"/>
                </a:solidFill>
                <a:latin typeface="Tahoma" panose="020B0604030504040204" pitchFamily="34" charset="0"/>
                <a:ea typeface="新細明體" panose="02020500000000000000" pitchFamily="18" charset="-120"/>
              </a:rPr>
              <a:t>case_item</a:t>
            </a:r>
            <a:r>
              <a:rPr lang="en-US" altLang="zh-TW" sz="1800" dirty="0">
                <a:solidFill>
                  <a:schemeClr val="folHlink"/>
                </a:solidFill>
                <a:latin typeface="Tahoma" panose="020B0604030504040204" pitchFamily="34" charset="0"/>
                <a:ea typeface="新細明體" panose="02020500000000000000" pitchFamily="18" charset="-120"/>
              </a:rPr>
              <a:t> 2: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begin</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 statements.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end</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a:t>
            </a:r>
            <a:r>
              <a:rPr lang="en-US" altLang="zh-TW" sz="1800" dirty="0">
                <a:solidFill>
                  <a:srgbClr val="FF0000"/>
                </a:solidFill>
                <a:latin typeface="Tahoma" panose="020B0604030504040204" pitchFamily="34" charset="0"/>
                <a:ea typeface="新細明體" panose="02020500000000000000" pitchFamily="18" charset="-120"/>
              </a:rPr>
              <a:t>. . . .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default: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begin</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 statements. .</a:t>
            </a:r>
          </a:p>
          <a:p>
            <a:pPr>
              <a:spcBef>
                <a:spcPct val="0"/>
              </a:spcBef>
              <a:buClrTx/>
              <a:buSzTx/>
              <a:buFontTx/>
              <a:buNone/>
            </a:pPr>
            <a:r>
              <a:rPr lang="en-US" altLang="zh-TW" sz="1800" dirty="0">
                <a:solidFill>
                  <a:schemeClr val="folHlink"/>
                </a:solidFill>
                <a:latin typeface="Tahoma" panose="020B0604030504040204" pitchFamily="34" charset="0"/>
                <a:ea typeface="新細明體" panose="02020500000000000000" pitchFamily="18" charset="-120"/>
              </a:rPr>
              <a:t>         end</a:t>
            </a:r>
          </a:p>
          <a:p>
            <a:pPr>
              <a:spcBef>
                <a:spcPct val="0"/>
              </a:spcBef>
              <a:buClrTx/>
              <a:buSzTx/>
              <a:buFontTx/>
              <a:buNone/>
            </a:pPr>
            <a:r>
              <a:rPr lang="en-US" altLang="zh-TW" sz="1800" dirty="0" err="1">
                <a:solidFill>
                  <a:schemeClr val="folHlink"/>
                </a:solidFill>
                <a:latin typeface="Tahoma" panose="020B0604030504040204" pitchFamily="34" charset="0"/>
                <a:ea typeface="新細明體" panose="02020500000000000000" pitchFamily="18" charset="-120"/>
              </a:rPr>
              <a:t>endcase</a:t>
            </a:r>
            <a:endParaRPr lang="en-US" altLang="zh-TW" sz="1800" dirty="0">
              <a:solidFill>
                <a:schemeClr val="folHlink"/>
              </a:solidFill>
              <a:latin typeface="Tahoma" panose="020B0604030504040204" pitchFamily="34" charset="0"/>
              <a:ea typeface="新細明體" panose="02020500000000000000" pitchFamily="18" charset="-120"/>
            </a:endParaRPr>
          </a:p>
        </p:txBody>
      </p:sp>
      <p:sp>
        <p:nvSpPr>
          <p:cNvPr id="78853" name="Rectangle 5"/>
          <p:cNvSpPr>
            <a:spLocks noChangeArrowheads="1"/>
          </p:cNvSpPr>
          <p:nvPr/>
        </p:nvSpPr>
        <p:spPr bwMode="auto">
          <a:xfrm>
            <a:off x="8324511" y="407480"/>
            <a:ext cx="2298700" cy="4635500"/>
          </a:xfrm>
          <a:prstGeom prst="rect">
            <a:avLst/>
          </a:prstGeom>
          <a:noFill/>
          <a:ln w="9525">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78854" name="Rectangle 8"/>
          <p:cNvSpPr>
            <a:spLocks noChangeArrowheads="1"/>
          </p:cNvSpPr>
          <p:nvPr/>
        </p:nvSpPr>
        <p:spPr bwMode="auto">
          <a:xfrm>
            <a:off x="1057290" y="2990463"/>
            <a:ext cx="3810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295400" indent="-3810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14500" indent="-3429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171700" indent="-3429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Clr>
                <a:schemeClr val="tx1"/>
              </a:buClr>
              <a:buFont typeface="Wingdings" panose="05000000000000000000" pitchFamily="2" charset="2"/>
              <a:buNone/>
            </a:pPr>
            <a:r>
              <a:rPr lang="en-US" altLang="zh-TW" sz="1600" dirty="0"/>
              <a:t>module FULL_CASE(IN , OUT);</a:t>
            </a:r>
          </a:p>
          <a:p>
            <a:pPr>
              <a:lnSpc>
                <a:spcPct val="80000"/>
              </a:lnSpc>
              <a:buClr>
                <a:schemeClr val="tx1"/>
              </a:buClr>
              <a:buFont typeface="Wingdings" panose="05000000000000000000" pitchFamily="2" charset="2"/>
              <a:buNone/>
            </a:pPr>
            <a:r>
              <a:rPr lang="en-US" altLang="zh-TW" sz="1600" dirty="0"/>
              <a:t>input  [1 : 0]</a:t>
            </a:r>
            <a:r>
              <a:rPr lang="en-US" altLang="zh-TW" sz="1600" dirty="0" err="1"/>
              <a:t>IN;output</a:t>
            </a:r>
            <a:r>
              <a:rPr lang="en-US" altLang="zh-TW" sz="1600" dirty="0"/>
              <a:t> [3 : 0] OUT;</a:t>
            </a:r>
          </a:p>
          <a:p>
            <a:pPr>
              <a:lnSpc>
                <a:spcPct val="80000"/>
              </a:lnSpc>
              <a:buClr>
                <a:schemeClr val="tx1"/>
              </a:buClr>
              <a:buFont typeface="Wingdings" panose="05000000000000000000" pitchFamily="2" charset="2"/>
              <a:buNone/>
            </a:pPr>
            <a:r>
              <a:rPr lang="en-US" altLang="zh-TW" sz="1600" dirty="0" err="1"/>
              <a:t>reg</a:t>
            </a:r>
            <a:r>
              <a:rPr lang="en-US" altLang="zh-TW" sz="1600" dirty="0"/>
              <a:t> [3 : 0]OUT;</a:t>
            </a:r>
          </a:p>
          <a:p>
            <a:pPr>
              <a:lnSpc>
                <a:spcPct val="80000"/>
              </a:lnSpc>
              <a:buClr>
                <a:schemeClr val="tx1"/>
              </a:buClr>
              <a:buFont typeface="Wingdings" panose="05000000000000000000" pitchFamily="2" charset="2"/>
              <a:buNone/>
            </a:pPr>
            <a:r>
              <a:rPr lang="en-US" altLang="zh-TW" sz="1600" dirty="0"/>
              <a:t>always @(IN)</a:t>
            </a:r>
          </a:p>
          <a:p>
            <a:pPr>
              <a:lnSpc>
                <a:spcPct val="80000"/>
              </a:lnSpc>
              <a:buClr>
                <a:schemeClr val="tx1"/>
              </a:buClr>
              <a:buFont typeface="Wingdings" panose="05000000000000000000" pitchFamily="2" charset="2"/>
              <a:buNone/>
            </a:pPr>
            <a:r>
              <a:rPr lang="en-US" altLang="zh-TW" sz="1600" dirty="0"/>
              <a:t>begin</a:t>
            </a:r>
          </a:p>
          <a:p>
            <a:pPr>
              <a:lnSpc>
                <a:spcPct val="80000"/>
              </a:lnSpc>
              <a:buClr>
                <a:schemeClr val="tx1"/>
              </a:buClr>
              <a:buFont typeface="Wingdings" panose="05000000000000000000" pitchFamily="2" charset="2"/>
              <a:buNone/>
            </a:pPr>
            <a:r>
              <a:rPr lang="en-US" altLang="zh-TW" sz="1600" dirty="0"/>
              <a:t>	case(IN)</a:t>
            </a:r>
          </a:p>
          <a:p>
            <a:pPr>
              <a:lnSpc>
                <a:spcPct val="80000"/>
              </a:lnSpc>
              <a:buClr>
                <a:schemeClr val="tx1"/>
              </a:buClr>
              <a:buFont typeface="Wingdings" panose="05000000000000000000" pitchFamily="2" charset="2"/>
              <a:buNone/>
            </a:pPr>
            <a:r>
              <a:rPr lang="en-US" altLang="zh-TW" sz="1600" dirty="0"/>
              <a:t>	2'b00: OUT = 4'b0001;</a:t>
            </a:r>
          </a:p>
          <a:p>
            <a:pPr>
              <a:lnSpc>
                <a:spcPct val="80000"/>
              </a:lnSpc>
              <a:buClr>
                <a:schemeClr val="tx1"/>
              </a:buClr>
              <a:buFont typeface="Wingdings" panose="05000000000000000000" pitchFamily="2" charset="2"/>
              <a:buNone/>
            </a:pPr>
            <a:r>
              <a:rPr lang="en-US" altLang="zh-TW" sz="1600" dirty="0"/>
              <a:t>	2'b01: OUT = 4'b0010;</a:t>
            </a:r>
          </a:p>
          <a:p>
            <a:pPr>
              <a:lnSpc>
                <a:spcPct val="80000"/>
              </a:lnSpc>
              <a:buClr>
                <a:schemeClr val="tx1"/>
              </a:buClr>
              <a:buFont typeface="Wingdings" panose="05000000000000000000" pitchFamily="2" charset="2"/>
              <a:buNone/>
            </a:pPr>
            <a:r>
              <a:rPr lang="en-US" altLang="zh-TW" sz="1600" dirty="0"/>
              <a:t>	2'b10: OUT = 4'b0100;</a:t>
            </a:r>
          </a:p>
          <a:p>
            <a:pPr>
              <a:lnSpc>
                <a:spcPct val="80000"/>
              </a:lnSpc>
              <a:buClr>
                <a:schemeClr val="tx1"/>
              </a:buClr>
              <a:buFont typeface="Wingdings" panose="05000000000000000000" pitchFamily="2" charset="2"/>
              <a:buNone/>
            </a:pPr>
            <a:r>
              <a:rPr lang="en-US" altLang="zh-TW" sz="1600" dirty="0"/>
              <a:t>	2'b11: OUT = 4'b1000;</a:t>
            </a:r>
          </a:p>
          <a:p>
            <a:pPr>
              <a:lnSpc>
                <a:spcPct val="80000"/>
              </a:lnSpc>
              <a:buClr>
                <a:schemeClr val="tx1"/>
              </a:buClr>
              <a:buFont typeface="Wingdings" panose="05000000000000000000" pitchFamily="2" charset="2"/>
              <a:buNone/>
            </a:pPr>
            <a:r>
              <a:rPr lang="en-US" altLang="zh-TW" sz="1600" dirty="0"/>
              <a:t>	</a:t>
            </a:r>
            <a:r>
              <a:rPr lang="en-US" altLang="zh-TW" sz="1600" dirty="0" err="1"/>
              <a:t>endcase</a:t>
            </a:r>
            <a:endParaRPr lang="en-US" altLang="zh-TW" sz="1600" dirty="0"/>
          </a:p>
          <a:p>
            <a:pPr>
              <a:lnSpc>
                <a:spcPct val="80000"/>
              </a:lnSpc>
              <a:buClr>
                <a:schemeClr val="tx1"/>
              </a:buClr>
              <a:buFont typeface="Wingdings" panose="05000000000000000000" pitchFamily="2" charset="2"/>
              <a:buNone/>
            </a:pPr>
            <a:r>
              <a:rPr lang="en-US" altLang="zh-TW" sz="1600" dirty="0"/>
              <a:t>end</a:t>
            </a:r>
          </a:p>
          <a:p>
            <a:pPr>
              <a:lnSpc>
                <a:spcPct val="80000"/>
              </a:lnSpc>
              <a:buClr>
                <a:schemeClr val="tx1"/>
              </a:buClr>
              <a:buFont typeface="Wingdings" panose="05000000000000000000" pitchFamily="2" charset="2"/>
              <a:buNone/>
            </a:pPr>
            <a:r>
              <a:rPr lang="en-US" altLang="zh-TW" sz="1600" dirty="0" err="1"/>
              <a:t>endmodule</a:t>
            </a:r>
            <a:endParaRPr lang="en-US" altLang="zh-TW" sz="1600" dirty="0"/>
          </a:p>
        </p:txBody>
      </p:sp>
      <p:sp>
        <p:nvSpPr>
          <p:cNvPr id="78855" name="Rectangle 10"/>
          <p:cNvSpPr>
            <a:spLocks noChangeArrowheads="1"/>
          </p:cNvSpPr>
          <p:nvPr/>
        </p:nvSpPr>
        <p:spPr bwMode="auto">
          <a:xfrm>
            <a:off x="4425611" y="3025302"/>
            <a:ext cx="50482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295400" indent="-3810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14500" indent="-3429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171700" indent="-3429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80000"/>
              </a:lnSpc>
              <a:buClr>
                <a:schemeClr val="tx1"/>
              </a:buClr>
              <a:buFont typeface="Wingdings" panose="05000000000000000000" pitchFamily="2" charset="2"/>
              <a:buNone/>
            </a:pPr>
            <a:r>
              <a:rPr lang="en-US" altLang="zh-TW" sz="1600" dirty="0"/>
              <a:t>module FULL_CASE(IN , OUT);</a:t>
            </a:r>
          </a:p>
          <a:p>
            <a:pPr>
              <a:lnSpc>
                <a:spcPct val="80000"/>
              </a:lnSpc>
              <a:buClr>
                <a:schemeClr val="tx1"/>
              </a:buClr>
              <a:buFont typeface="Wingdings" panose="05000000000000000000" pitchFamily="2" charset="2"/>
              <a:buNone/>
            </a:pPr>
            <a:r>
              <a:rPr lang="en-US" altLang="zh-TW" sz="1600" dirty="0"/>
              <a:t>input  [1 : 0]</a:t>
            </a:r>
            <a:r>
              <a:rPr lang="en-US" altLang="zh-TW" sz="1600" dirty="0" err="1"/>
              <a:t>IN;output</a:t>
            </a:r>
            <a:r>
              <a:rPr lang="en-US" altLang="zh-TW" sz="1600" dirty="0"/>
              <a:t> [3 : 0] OUT;</a:t>
            </a:r>
          </a:p>
          <a:p>
            <a:pPr>
              <a:lnSpc>
                <a:spcPct val="80000"/>
              </a:lnSpc>
              <a:buClr>
                <a:schemeClr val="tx1"/>
              </a:buClr>
              <a:buFont typeface="Wingdings" panose="05000000000000000000" pitchFamily="2" charset="2"/>
              <a:buNone/>
            </a:pPr>
            <a:r>
              <a:rPr lang="en-US" altLang="zh-TW" sz="1600" dirty="0" err="1"/>
              <a:t>reg</a:t>
            </a:r>
            <a:r>
              <a:rPr lang="en-US" altLang="zh-TW" sz="1600" dirty="0"/>
              <a:t> [3 : 0]OUT;</a:t>
            </a:r>
          </a:p>
          <a:p>
            <a:pPr>
              <a:lnSpc>
                <a:spcPct val="80000"/>
              </a:lnSpc>
              <a:buClr>
                <a:schemeClr val="tx1"/>
              </a:buClr>
              <a:buFont typeface="Wingdings" panose="05000000000000000000" pitchFamily="2" charset="2"/>
              <a:buNone/>
            </a:pPr>
            <a:r>
              <a:rPr lang="en-US" altLang="zh-TW" sz="1600" dirty="0"/>
              <a:t>always @(IN)</a:t>
            </a:r>
          </a:p>
          <a:p>
            <a:pPr>
              <a:lnSpc>
                <a:spcPct val="80000"/>
              </a:lnSpc>
              <a:buClr>
                <a:schemeClr val="tx1"/>
              </a:buClr>
              <a:buFont typeface="Wingdings" panose="05000000000000000000" pitchFamily="2" charset="2"/>
              <a:buNone/>
            </a:pPr>
            <a:r>
              <a:rPr lang="en-US" altLang="zh-TW" sz="1600" dirty="0"/>
              <a:t>begin</a:t>
            </a:r>
          </a:p>
          <a:p>
            <a:pPr>
              <a:lnSpc>
                <a:spcPct val="80000"/>
              </a:lnSpc>
              <a:buClr>
                <a:schemeClr val="tx1"/>
              </a:buClr>
              <a:buFont typeface="Wingdings" panose="05000000000000000000" pitchFamily="2" charset="2"/>
              <a:buNone/>
            </a:pPr>
            <a:r>
              <a:rPr lang="en-US" altLang="zh-TW" sz="1600" dirty="0"/>
              <a:t>	case(IN)</a:t>
            </a:r>
          </a:p>
          <a:p>
            <a:pPr>
              <a:lnSpc>
                <a:spcPct val="80000"/>
              </a:lnSpc>
              <a:buClr>
                <a:schemeClr val="tx1"/>
              </a:buClr>
              <a:buFont typeface="Wingdings" panose="05000000000000000000" pitchFamily="2" charset="2"/>
              <a:buNone/>
            </a:pPr>
            <a:r>
              <a:rPr lang="en-US" altLang="zh-TW" sz="1600" dirty="0"/>
              <a:t>	2'b00: OUT = 4'b0001;</a:t>
            </a:r>
          </a:p>
          <a:p>
            <a:pPr>
              <a:lnSpc>
                <a:spcPct val="80000"/>
              </a:lnSpc>
              <a:buClr>
                <a:schemeClr val="tx1"/>
              </a:buClr>
              <a:buFont typeface="Wingdings" panose="05000000000000000000" pitchFamily="2" charset="2"/>
              <a:buNone/>
            </a:pPr>
            <a:r>
              <a:rPr lang="en-US" altLang="zh-TW" sz="1600" dirty="0"/>
              <a:t>	2'b01: OUT = 4'b0010;</a:t>
            </a:r>
          </a:p>
          <a:p>
            <a:pPr>
              <a:lnSpc>
                <a:spcPct val="80000"/>
              </a:lnSpc>
              <a:buClr>
                <a:schemeClr val="tx1"/>
              </a:buClr>
              <a:buFont typeface="Wingdings" panose="05000000000000000000" pitchFamily="2" charset="2"/>
              <a:buNone/>
            </a:pPr>
            <a:r>
              <a:rPr lang="en-US" altLang="zh-TW" sz="1600" dirty="0"/>
              <a:t>	2'b10: OUT = 4'b0100;</a:t>
            </a:r>
          </a:p>
          <a:p>
            <a:pPr>
              <a:lnSpc>
                <a:spcPct val="80000"/>
              </a:lnSpc>
              <a:buClr>
                <a:schemeClr val="tx1"/>
              </a:buClr>
              <a:buFont typeface="Wingdings" panose="05000000000000000000" pitchFamily="2" charset="2"/>
              <a:buNone/>
            </a:pPr>
            <a:r>
              <a:rPr lang="en-US" altLang="zh-TW" sz="1600" dirty="0"/>
              <a:t>	</a:t>
            </a:r>
            <a:r>
              <a:rPr lang="en-US" altLang="zh-TW" sz="1600" dirty="0" err="1"/>
              <a:t>endcase</a:t>
            </a:r>
            <a:r>
              <a:rPr lang="en-US" altLang="zh-TW" sz="1600" dirty="0"/>
              <a:t> </a:t>
            </a:r>
            <a:r>
              <a:rPr lang="en-US" altLang="zh-TW" sz="1600" dirty="0">
                <a:solidFill>
                  <a:srgbClr val="FF0000"/>
                </a:solidFill>
              </a:rPr>
              <a:t>// not full-case, latches are inferred</a:t>
            </a:r>
            <a:r>
              <a:rPr lang="en-US" altLang="zh-TW" sz="1600" dirty="0"/>
              <a:t> </a:t>
            </a:r>
          </a:p>
          <a:p>
            <a:pPr>
              <a:lnSpc>
                <a:spcPct val="80000"/>
              </a:lnSpc>
              <a:buClr>
                <a:schemeClr val="tx1"/>
              </a:buClr>
              <a:buFont typeface="Wingdings" panose="05000000000000000000" pitchFamily="2" charset="2"/>
              <a:buNone/>
            </a:pPr>
            <a:r>
              <a:rPr lang="en-US" altLang="zh-TW" sz="1600" dirty="0"/>
              <a:t>end</a:t>
            </a:r>
          </a:p>
          <a:p>
            <a:pPr>
              <a:lnSpc>
                <a:spcPct val="80000"/>
              </a:lnSpc>
              <a:buClr>
                <a:schemeClr val="tx1"/>
              </a:buClr>
              <a:buFont typeface="Wingdings" panose="05000000000000000000" pitchFamily="2" charset="2"/>
              <a:buNone/>
            </a:pPr>
            <a:r>
              <a:rPr lang="en-US" altLang="zh-TW" sz="1600" dirty="0" err="1"/>
              <a:t>endmodule</a:t>
            </a:r>
            <a:endParaRPr lang="en-US" altLang="zh-TW" sz="1600" dirty="0"/>
          </a:p>
        </p:txBody>
      </p:sp>
    </p:spTree>
    <p:extLst>
      <p:ext uri="{BB962C8B-B14F-4D97-AF65-F5344CB8AC3E}">
        <p14:creationId xmlns:p14="http://schemas.microsoft.com/office/powerpoint/2010/main" val="252071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666844" y="5355043"/>
            <a:ext cx="790466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2000">
                <a:solidFill>
                  <a:schemeClr val="hlink"/>
                </a:solidFill>
                <a:latin typeface="Tahoma" panose="020B0604030504040204" pitchFamily="34" charset="0"/>
                <a:ea typeface="新細明體" panose="02020500000000000000" pitchFamily="18" charset="-120"/>
              </a:rPr>
              <a:t>It is always a good idea to use default-case-item in all conditions to </a:t>
            </a:r>
          </a:p>
          <a:p>
            <a:pPr>
              <a:lnSpc>
                <a:spcPct val="130000"/>
              </a:lnSpc>
              <a:spcBef>
                <a:spcPct val="0"/>
              </a:spcBef>
              <a:buClrTx/>
              <a:buSzTx/>
              <a:buFontTx/>
              <a:buNone/>
            </a:pPr>
            <a:r>
              <a:rPr lang="en-US" altLang="zh-TW" sz="2000">
                <a:solidFill>
                  <a:schemeClr val="hlink"/>
                </a:solidFill>
                <a:latin typeface="Tahoma" panose="020B0604030504040204" pitchFamily="34" charset="0"/>
                <a:ea typeface="新細明體" panose="02020500000000000000" pitchFamily="18" charset="-120"/>
              </a:rPr>
              <a:t>make sure no latch is inferred.</a:t>
            </a:r>
          </a:p>
        </p:txBody>
      </p:sp>
      <p:sp>
        <p:nvSpPr>
          <p:cNvPr id="80899" name="Rectangle 6"/>
          <p:cNvSpPr>
            <a:spLocks noChangeArrowheads="1"/>
          </p:cNvSpPr>
          <p:nvPr/>
        </p:nvSpPr>
        <p:spPr bwMode="auto">
          <a:xfrm>
            <a:off x="1558894" y="811619"/>
            <a:ext cx="3810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295400" indent="-3810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14500" indent="-3429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171700" indent="-3429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buClr>
                <a:schemeClr val="tx1"/>
              </a:buClr>
              <a:buFont typeface="Wingdings" panose="05000000000000000000" pitchFamily="2" charset="2"/>
              <a:buNone/>
            </a:pPr>
            <a:r>
              <a:rPr lang="en-US" altLang="zh-TW" sz="1600"/>
              <a:t>module FULL_CASE(IN , OUT);</a:t>
            </a:r>
          </a:p>
          <a:p>
            <a:pPr>
              <a:lnSpc>
                <a:spcPct val="120000"/>
              </a:lnSpc>
              <a:buClr>
                <a:schemeClr val="tx1"/>
              </a:buClr>
              <a:buFont typeface="Wingdings" panose="05000000000000000000" pitchFamily="2" charset="2"/>
              <a:buNone/>
            </a:pPr>
            <a:r>
              <a:rPr lang="en-US" altLang="zh-TW" sz="1600"/>
              <a:t>input  [1 : 0]IN;  output [3 : 0] OUT;</a:t>
            </a:r>
          </a:p>
          <a:p>
            <a:pPr>
              <a:lnSpc>
                <a:spcPct val="120000"/>
              </a:lnSpc>
              <a:buClr>
                <a:schemeClr val="tx1"/>
              </a:buClr>
              <a:buFont typeface="Wingdings" panose="05000000000000000000" pitchFamily="2" charset="2"/>
              <a:buNone/>
            </a:pPr>
            <a:r>
              <a:rPr lang="en-US" altLang="zh-TW" sz="1600"/>
              <a:t>reg [3 : 0]OUT;</a:t>
            </a:r>
          </a:p>
          <a:p>
            <a:pPr>
              <a:lnSpc>
                <a:spcPct val="120000"/>
              </a:lnSpc>
              <a:buClr>
                <a:schemeClr val="tx1"/>
              </a:buClr>
              <a:buFont typeface="Wingdings" panose="05000000000000000000" pitchFamily="2" charset="2"/>
              <a:buNone/>
            </a:pPr>
            <a:r>
              <a:rPr lang="en-US" altLang="zh-TW" sz="1600"/>
              <a:t>always @(IN)</a:t>
            </a:r>
          </a:p>
          <a:p>
            <a:pPr>
              <a:lnSpc>
                <a:spcPct val="120000"/>
              </a:lnSpc>
              <a:buClr>
                <a:schemeClr val="tx1"/>
              </a:buClr>
              <a:buFont typeface="Wingdings" panose="05000000000000000000" pitchFamily="2" charset="2"/>
              <a:buNone/>
            </a:pPr>
            <a:r>
              <a:rPr lang="en-US" altLang="zh-TW" sz="1600"/>
              <a:t>begin</a:t>
            </a:r>
          </a:p>
          <a:p>
            <a:pPr>
              <a:lnSpc>
                <a:spcPct val="120000"/>
              </a:lnSpc>
              <a:buClr>
                <a:schemeClr val="tx1"/>
              </a:buClr>
              <a:buFont typeface="Wingdings" panose="05000000000000000000" pitchFamily="2" charset="2"/>
              <a:buNone/>
            </a:pPr>
            <a:r>
              <a:rPr lang="en-US" altLang="zh-TW" sz="1600"/>
              <a:t>	case(IN)</a:t>
            </a:r>
          </a:p>
          <a:p>
            <a:pPr>
              <a:lnSpc>
                <a:spcPct val="120000"/>
              </a:lnSpc>
              <a:buClr>
                <a:schemeClr val="tx1"/>
              </a:buClr>
              <a:buFont typeface="Wingdings" panose="05000000000000000000" pitchFamily="2" charset="2"/>
              <a:buNone/>
            </a:pPr>
            <a:r>
              <a:rPr lang="en-US" altLang="zh-TW" sz="1600"/>
              <a:t>	2'b00: OUT = 4'b0001;</a:t>
            </a:r>
          </a:p>
          <a:p>
            <a:pPr>
              <a:lnSpc>
                <a:spcPct val="120000"/>
              </a:lnSpc>
              <a:buClr>
                <a:schemeClr val="tx1"/>
              </a:buClr>
              <a:buFont typeface="Wingdings" panose="05000000000000000000" pitchFamily="2" charset="2"/>
              <a:buNone/>
            </a:pPr>
            <a:r>
              <a:rPr lang="en-US" altLang="zh-TW" sz="1600"/>
              <a:t>	2'b01: OUT = 4'b0010;</a:t>
            </a:r>
          </a:p>
          <a:p>
            <a:pPr>
              <a:lnSpc>
                <a:spcPct val="120000"/>
              </a:lnSpc>
              <a:buClr>
                <a:schemeClr val="tx1"/>
              </a:buClr>
              <a:buFont typeface="Wingdings" panose="05000000000000000000" pitchFamily="2" charset="2"/>
              <a:buNone/>
            </a:pPr>
            <a:r>
              <a:rPr lang="en-US" altLang="zh-TW" sz="1600"/>
              <a:t>	2'b10: OUT = 4'b0100;</a:t>
            </a:r>
          </a:p>
          <a:p>
            <a:pPr>
              <a:lnSpc>
                <a:spcPct val="120000"/>
              </a:lnSpc>
              <a:buClr>
                <a:schemeClr val="tx1"/>
              </a:buClr>
              <a:buFont typeface="Wingdings" panose="05000000000000000000" pitchFamily="2" charset="2"/>
              <a:buNone/>
            </a:pPr>
            <a:r>
              <a:rPr lang="en-US" altLang="zh-TW" sz="1600"/>
              <a:t>	2'b11: OUT = 4'b1000;</a:t>
            </a:r>
          </a:p>
          <a:p>
            <a:pPr>
              <a:lnSpc>
                <a:spcPct val="120000"/>
              </a:lnSpc>
              <a:buClr>
                <a:schemeClr val="tx1"/>
              </a:buClr>
              <a:buFont typeface="Wingdings" panose="05000000000000000000" pitchFamily="2" charset="2"/>
              <a:buNone/>
            </a:pPr>
            <a:r>
              <a:rPr lang="en-US" altLang="zh-TW" sz="1600"/>
              <a:t>	endcase</a:t>
            </a:r>
          </a:p>
          <a:p>
            <a:pPr>
              <a:lnSpc>
                <a:spcPct val="120000"/>
              </a:lnSpc>
              <a:buClr>
                <a:schemeClr val="tx1"/>
              </a:buClr>
              <a:buFont typeface="Wingdings" panose="05000000000000000000" pitchFamily="2" charset="2"/>
              <a:buNone/>
            </a:pPr>
            <a:r>
              <a:rPr lang="en-US" altLang="zh-TW" sz="1600"/>
              <a:t>end</a:t>
            </a:r>
          </a:p>
          <a:p>
            <a:pPr>
              <a:lnSpc>
                <a:spcPct val="120000"/>
              </a:lnSpc>
              <a:buClr>
                <a:schemeClr val="tx1"/>
              </a:buClr>
              <a:buFont typeface="Wingdings" panose="05000000000000000000" pitchFamily="2" charset="2"/>
              <a:buNone/>
            </a:pPr>
            <a:r>
              <a:rPr lang="en-US" altLang="zh-TW" sz="1600"/>
              <a:t>endmodule</a:t>
            </a:r>
          </a:p>
        </p:txBody>
      </p:sp>
      <p:sp>
        <p:nvSpPr>
          <p:cNvPr id="80900" name="Rectangle 7"/>
          <p:cNvSpPr>
            <a:spLocks noChangeArrowheads="1"/>
          </p:cNvSpPr>
          <p:nvPr/>
        </p:nvSpPr>
        <p:spPr bwMode="auto">
          <a:xfrm>
            <a:off x="5578444" y="821144"/>
            <a:ext cx="38100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295400" indent="-3810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714500" indent="-3429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171700" indent="-3429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6289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30861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5433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4000500" indent="-3429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buClr>
                <a:schemeClr val="tx1"/>
              </a:buClr>
              <a:buFont typeface="Wingdings" panose="05000000000000000000" pitchFamily="2" charset="2"/>
              <a:buNone/>
            </a:pPr>
            <a:r>
              <a:rPr lang="en-US" altLang="zh-TW" sz="1600"/>
              <a:t>module FULL_CASE(IN , OUT);</a:t>
            </a:r>
          </a:p>
          <a:p>
            <a:pPr>
              <a:lnSpc>
                <a:spcPct val="120000"/>
              </a:lnSpc>
              <a:buClr>
                <a:schemeClr val="tx1"/>
              </a:buClr>
              <a:buFont typeface="Wingdings" panose="05000000000000000000" pitchFamily="2" charset="2"/>
              <a:buNone/>
            </a:pPr>
            <a:r>
              <a:rPr lang="en-US" altLang="zh-TW" sz="1600"/>
              <a:t>input  [1 : 0]IN;  output [3 : 0] OUT;</a:t>
            </a:r>
          </a:p>
          <a:p>
            <a:pPr>
              <a:lnSpc>
                <a:spcPct val="120000"/>
              </a:lnSpc>
              <a:buClr>
                <a:schemeClr val="tx1"/>
              </a:buClr>
              <a:buFont typeface="Wingdings" panose="05000000000000000000" pitchFamily="2" charset="2"/>
              <a:buNone/>
            </a:pPr>
            <a:r>
              <a:rPr lang="en-US" altLang="zh-TW" sz="1600"/>
              <a:t>reg [3 : 0]OUT;</a:t>
            </a:r>
          </a:p>
          <a:p>
            <a:pPr>
              <a:lnSpc>
                <a:spcPct val="120000"/>
              </a:lnSpc>
              <a:buClr>
                <a:schemeClr val="tx1"/>
              </a:buClr>
              <a:buFont typeface="Wingdings" panose="05000000000000000000" pitchFamily="2" charset="2"/>
              <a:buNone/>
            </a:pPr>
            <a:r>
              <a:rPr lang="en-US" altLang="zh-TW" sz="1600"/>
              <a:t>always @(IN)</a:t>
            </a:r>
          </a:p>
          <a:p>
            <a:pPr>
              <a:lnSpc>
                <a:spcPct val="120000"/>
              </a:lnSpc>
              <a:buClr>
                <a:schemeClr val="tx1"/>
              </a:buClr>
              <a:buFont typeface="Wingdings" panose="05000000000000000000" pitchFamily="2" charset="2"/>
              <a:buNone/>
            </a:pPr>
            <a:r>
              <a:rPr lang="en-US" altLang="zh-TW" sz="1600"/>
              <a:t>begin</a:t>
            </a:r>
          </a:p>
          <a:p>
            <a:pPr>
              <a:lnSpc>
                <a:spcPct val="120000"/>
              </a:lnSpc>
              <a:buClr>
                <a:schemeClr val="tx1"/>
              </a:buClr>
              <a:buFont typeface="Wingdings" panose="05000000000000000000" pitchFamily="2" charset="2"/>
              <a:buNone/>
            </a:pPr>
            <a:r>
              <a:rPr lang="en-US" altLang="zh-TW" sz="1600"/>
              <a:t>	case(IN)</a:t>
            </a:r>
          </a:p>
          <a:p>
            <a:pPr>
              <a:lnSpc>
                <a:spcPct val="120000"/>
              </a:lnSpc>
              <a:buClr>
                <a:schemeClr val="tx1"/>
              </a:buClr>
              <a:buFont typeface="Wingdings" panose="05000000000000000000" pitchFamily="2" charset="2"/>
              <a:buNone/>
            </a:pPr>
            <a:r>
              <a:rPr lang="en-US" altLang="zh-TW" sz="1600"/>
              <a:t>	2'b00: OUT = 4'b0001;</a:t>
            </a:r>
          </a:p>
          <a:p>
            <a:pPr>
              <a:lnSpc>
                <a:spcPct val="120000"/>
              </a:lnSpc>
              <a:buClr>
                <a:schemeClr val="tx1"/>
              </a:buClr>
              <a:buFont typeface="Wingdings" panose="05000000000000000000" pitchFamily="2" charset="2"/>
              <a:buNone/>
            </a:pPr>
            <a:r>
              <a:rPr lang="en-US" altLang="zh-TW" sz="1600"/>
              <a:t>	2'b01: OUT = 4'b0010;</a:t>
            </a:r>
          </a:p>
          <a:p>
            <a:pPr>
              <a:lnSpc>
                <a:spcPct val="120000"/>
              </a:lnSpc>
              <a:buClr>
                <a:schemeClr val="tx1"/>
              </a:buClr>
              <a:buFont typeface="Wingdings" panose="05000000000000000000" pitchFamily="2" charset="2"/>
              <a:buNone/>
            </a:pPr>
            <a:r>
              <a:rPr lang="en-US" altLang="zh-TW" sz="1600"/>
              <a:t>	2'b10: OUT = 4'b0100;</a:t>
            </a:r>
          </a:p>
          <a:p>
            <a:pPr>
              <a:lnSpc>
                <a:spcPct val="120000"/>
              </a:lnSpc>
              <a:buClr>
                <a:schemeClr val="tx1"/>
              </a:buClr>
              <a:buFont typeface="Wingdings" panose="05000000000000000000" pitchFamily="2" charset="2"/>
              <a:buNone/>
            </a:pPr>
            <a:r>
              <a:rPr lang="en-US" altLang="zh-TW" sz="1600"/>
              <a:t>	</a:t>
            </a:r>
            <a:r>
              <a:rPr lang="en-US" altLang="zh-TW" sz="1600">
                <a:solidFill>
                  <a:srgbClr val="FF0000"/>
                </a:solidFill>
              </a:rPr>
              <a:t>default: OUT = 4'b1000;</a:t>
            </a:r>
          </a:p>
          <a:p>
            <a:pPr>
              <a:lnSpc>
                <a:spcPct val="120000"/>
              </a:lnSpc>
              <a:buClr>
                <a:schemeClr val="tx1"/>
              </a:buClr>
              <a:buFont typeface="Wingdings" panose="05000000000000000000" pitchFamily="2" charset="2"/>
              <a:buNone/>
            </a:pPr>
            <a:r>
              <a:rPr lang="en-US" altLang="zh-TW" sz="1600"/>
              <a:t>	endcase</a:t>
            </a:r>
          </a:p>
          <a:p>
            <a:pPr>
              <a:lnSpc>
                <a:spcPct val="120000"/>
              </a:lnSpc>
              <a:buClr>
                <a:schemeClr val="tx1"/>
              </a:buClr>
              <a:buFont typeface="Wingdings" panose="05000000000000000000" pitchFamily="2" charset="2"/>
              <a:buNone/>
            </a:pPr>
            <a:r>
              <a:rPr lang="en-US" altLang="zh-TW" sz="1600"/>
              <a:t>end</a:t>
            </a:r>
          </a:p>
          <a:p>
            <a:pPr>
              <a:lnSpc>
                <a:spcPct val="120000"/>
              </a:lnSpc>
              <a:buClr>
                <a:schemeClr val="tx1"/>
              </a:buClr>
              <a:buFont typeface="Wingdings" panose="05000000000000000000" pitchFamily="2" charset="2"/>
              <a:buNone/>
            </a:pPr>
            <a:r>
              <a:rPr lang="en-US" altLang="zh-TW" sz="1600"/>
              <a:t>endmodule</a:t>
            </a:r>
          </a:p>
        </p:txBody>
      </p:sp>
      <p:sp>
        <p:nvSpPr>
          <p:cNvPr id="6" name="Text Box 2"/>
          <p:cNvSpPr txBox="1">
            <a:spLocks noChangeArrowheads="1"/>
          </p:cNvSpPr>
          <p:nvPr/>
        </p:nvSpPr>
        <p:spPr bwMode="auto">
          <a:xfrm>
            <a:off x="620712" y="226844"/>
            <a:ext cx="50784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Case Statements </a:t>
            </a:r>
            <a:r>
              <a:rPr lang="en-US" altLang="zh-TW" b="1" dirty="0" smtClean="0">
                <a:ea typeface="新細明體" panose="02020500000000000000" pitchFamily="18" charset="-120"/>
                <a:cs typeface="Arial" panose="020B0604020202020204" pitchFamily="34" charset="0"/>
              </a:rPr>
              <a:t>(</a:t>
            </a:r>
            <a:r>
              <a:rPr lang="en-US" altLang="zh-TW" b="1" dirty="0">
                <a:ea typeface="新細明體" panose="02020500000000000000" pitchFamily="18" charset="-120"/>
                <a:cs typeface="Arial" panose="020B0604020202020204" pitchFamily="34" charset="0"/>
              </a:rPr>
              <a:t>2</a:t>
            </a:r>
            <a:r>
              <a:rPr lang="en-US" altLang="zh-TW" b="1" dirty="0" smtClean="0">
                <a:ea typeface="新細明體" panose="02020500000000000000" pitchFamily="18" charset="-120"/>
                <a:cs typeface="Arial" panose="020B0604020202020204" pitchFamily="34" charset="0"/>
              </a:rPr>
              <a:t>/3)</a:t>
            </a:r>
            <a:endParaRPr lang="en-US" altLang="zh-TW" b="1" dirty="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790397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4395787" y="3755593"/>
            <a:ext cx="2606675"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ahoma" panose="020B0604030504040204" pitchFamily="34" charset="0"/>
                <a:ea typeface="新細明體" panose="02020500000000000000" pitchFamily="18" charset="-120"/>
              </a:rPr>
              <a:t>always @ (d) </a:t>
            </a:r>
          </a:p>
          <a:p>
            <a:pPr>
              <a:spcBef>
                <a:spcPct val="0"/>
              </a:spcBef>
              <a:buClrTx/>
              <a:buSzTx/>
              <a:buFontTx/>
              <a:buNone/>
            </a:pPr>
            <a:r>
              <a:rPr lang="en-US" altLang="zh-TW" sz="1600">
                <a:latin typeface="Tahoma" panose="020B0604030504040204" pitchFamily="34" charset="0"/>
                <a:ea typeface="新細明體" panose="02020500000000000000" pitchFamily="18" charset="-120"/>
              </a:rPr>
              <a:t>begin</a:t>
            </a:r>
          </a:p>
          <a:p>
            <a:pPr>
              <a:spcBef>
                <a:spcPct val="0"/>
              </a:spcBef>
              <a:buClrTx/>
              <a:buSzTx/>
              <a:buFontTx/>
              <a:buNone/>
            </a:pPr>
            <a:r>
              <a:rPr lang="en-US" altLang="zh-TW" sz="1600">
                <a:latin typeface="Tahoma" panose="020B0604030504040204" pitchFamily="34" charset="0"/>
                <a:ea typeface="新細明體" panose="02020500000000000000" pitchFamily="18" charset="-120"/>
              </a:rPr>
              <a:t>   case (d)</a:t>
            </a:r>
          </a:p>
          <a:p>
            <a:pPr>
              <a:spcBef>
                <a:spcPct val="0"/>
              </a:spcBef>
              <a:buClrTx/>
              <a:buSzTx/>
              <a:buFontTx/>
              <a:buNone/>
            </a:pPr>
            <a:r>
              <a:rPr lang="en-US" altLang="zh-TW" sz="1600">
                <a:latin typeface="Tahoma" panose="020B0604030504040204" pitchFamily="34" charset="0"/>
                <a:ea typeface="新細明體" panose="02020500000000000000" pitchFamily="18" charset="-120"/>
              </a:rPr>
              <a:t>	2’b00: z = 1’b0;</a:t>
            </a:r>
          </a:p>
          <a:p>
            <a:pPr>
              <a:spcBef>
                <a:spcPct val="0"/>
              </a:spcBef>
              <a:buClrTx/>
              <a:buSzTx/>
              <a:buFontTx/>
              <a:buNone/>
            </a:pPr>
            <a:r>
              <a:rPr lang="en-US" altLang="zh-TW" sz="1600">
                <a:latin typeface="Tahoma" panose="020B0604030504040204" pitchFamily="34" charset="0"/>
                <a:ea typeface="新細明體" panose="02020500000000000000" pitchFamily="18" charset="-120"/>
              </a:rPr>
              <a:t>	2’b01: z = 1’b0;</a:t>
            </a:r>
          </a:p>
          <a:p>
            <a:pPr>
              <a:spcBef>
                <a:spcPct val="0"/>
              </a:spcBef>
              <a:buClrTx/>
              <a:buSzTx/>
              <a:buFontTx/>
              <a:buNone/>
            </a:pPr>
            <a:r>
              <a:rPr lang="en-US" altLang="zh-TW" sz="1600">
                <a:latin typeface="Tahoma" panose="020B0604030504040204" pitchFamily="34" charset="0"/>
                <a:ea typeface="新細明體" panose="02020500000000000000" pitchFamily="18" charset="-120"/>
              </a:rPr>
              <a:t>	2’b10:          ;</a:t>
            </a:r>
          </a:p>
          <a:p>
            <a:pPr>
              <a:spcBef>
                <a:spcPct val="0"/>
              </a:spcBef>
              <a:buClrTx/>
              <a:buSzTx/>
              <a:buFontTx/>
              <a:buNone/>
            </a:pPr>
            <a:r>
              <a:rPr lang="en-US" altLang="zh-TW" sz="1600">
                <a:latin typeface="Tahoma" panose="020B0604030504040204" pitchFamily="34" charset="0"/>
                <a:ea typeface="新細明體" panose="02020500000000000000" pitchFamily="18" charset="-120"/>
              </a:rPr>
              <a:t>   endcase</a:t>
            </a:r>
          </a:p>
          <a:p>
            <a:pPr>
              <a:spcBef>
                <a:spcPct val="0"/>
              </a:spcBef>
              <a:buClrTx/>
              <a:buSzTx/>
              <a:buFontTx/>
              <a:buNone/>
            </a:pPr>
            <a:r>
              <a:rPr lang="en-US" altLang="zh-TW" sz="1600">
                <a:latin typeface="Tahoma" panose="020B0604030504040204" pitchFamily="34" charset="0"/>
                <a:ea typeface="新細明體" panose="02020500000000000000" pitchFamily="18" charset="-120"/>
              </a:rPr>
              <a:t>end</a:t>
            </a:r>
          </a:p>
        </p:txBody>
      </p:sp>
      <p:sp>
        <p:nvSpPr>
          <p:cNvPr id="81923" name="Text Box 1027"/>
          <p:cNvSpPr txBox="1">
            <a:spLocks noChangeArrowheads="1"/>
          </p:cNvSpPr>
          <p:nvPr/>
        </p:nvSpPr>
        <p:spPr bwMode="auto">
          <a:xfrm>
            <a:off x="2566986" y="4149293"/>
            <a:ext cx="1486304" cy="369332"/>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Missing Case</a:t>
            </a:r>
          </a:p>
        </p:txBody>
      </p:sp>
      <p:sp>
        <p:nvSpPr>
          <p:cNvPr id="81924" name="Freeform 1028"/>
          <p:cNvSpPr>
            <a:spLocks/>
          </p:cNvSpPr>
          <p:nvPr/>
        </p:nvSpPr>
        <p:spPr bwMode="auto">
          <a:xfrm>
            <a:off x="3421061" y="4603318"/>
            <a:ext cx="1752600" cy="304800"/>
          </a:xfrm>
          <a:custGeom>
            <a:avLst/>
            <a:gdLst>
              <a:gd name="T0" fmla="*/ 0 w 1056"/>
              <a:gd name="T1" fmla="*/ 0 h 192"/>
              <a:gd name="T2" fmla="*/ 0 w 1056"/>
              <a:gd name="T3" fmla="*/ 2147483646 h 192"/>
              <a:gd name="T4" fmla="*/ 2147483646 w 1056"/>
              <a:gd name="T5" fmla="*/ 2147483646 h 192"/>
              <a:gd name="T6" fmla="*/ 0 60000 65536"/>
              <a:gd name="T7" fmla="*/ 0 60000 65536"/>
              <a:gd name="T8" fmla="*/ 0 60000 65536"/>
            </a:gdLst>
            <a:ahLst/>
            <a:cxnLst>
              <a:cxn ang="T6">
                <a:pos x="T0" y="T1"/>
              </a:cxn>
              <a:cxn ang="T7">
                <a:pos x="T2" y="T3"/>
              </a:cxn>
              <a:cxn ang="T8">
                <a:pos x="T4" y="T5"/>
              </a:cxn>
            </a:cxnLst>
            <a:rect l="0" t="0" r="r" b="b"/>
            <a:pathLst>
              <a:path w="1056" h="192">
                <a:moveTo>
                  <a:pt x="0" y="0"/>
                </a:moveTo>
                <a:lnTo>
                  <a:pt x="0" y="192"/>
                </a:lnTo>
                <a:lnTo>
                  <a:pt x="1056" y="192"/>
                </a:ln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25" name="AutoShape 1029"/>
          <p:cNvSpPr>
            <a:spLocks/>
          </p:cNvSpPr>
          <p:nvPr/>
        </p:nvSpPr>
        <p:spPr bwMode="auto">
          <a:xfrm>
            <a:off x="5249861" y="4679518"/>
            <a:ext cx="76200" cy="4572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1926" name="Text Box 1030"/>
          <p:cNvSpPr txBox="1">
            <a:spLocks noChangeArrowheads="1"/>
          </p:cNvSpPr>
          <p:nvPr/>
        </p:nvSpPr>
        <p:spPr bwMode="auto">
          <a:xfrm>
            <a:off x="7373937" y="4131832"/>
            <a:ext cx="1831975" cy="376237"/>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ahoma" panose="020B0604030504040204" pitchFamily="34" charset="0"/>
                <a:ea typeface="新細明體" panose="02020500000000000000" pitchFamily="18" charset="-120"/>
              </a:rPr>
              <a:t>Missing Outputs</a:t>
            </a:r>
          </a:p>
        </p:txBody>
      </p:sp>
      <p:sp>
        <p:nvSpPr>
          <p:cNvPr id="81927" name="Freeform 1031"/>
          <p:cNvSpPr>
            <a:spLocks/>
          </p:cNvSpPr>
          <p:nvPr/>
        </p:nvSpPr>
        <p:spPr bwMode="auto">
          <a:xfrm>
            <a:off x="6824661" y="4514418"/>
            <a:ext cx="1371600" cy="381000"/>
          </a:xfrm>
          <a:custGeom>
            <a:avLst/>
            <a:gdLst>
              <a:gd name="T0" fmla="*/ 2147483646 w 864"/>
              <a:gd name="T1" fmla="*/ 0 h 240"/>
              <a:gd name="T2" fmla="*/ 2147483646 w 864"/>
              <a:gd name="T3" fmla="*/ 2147483646 h 240"/>
              <a:gd name="T4" fmla="*/ 0 w 864"/>
              <a:gd name="T5" fmla="*/ 2147483646 h 240"/>
              <a:gd name="T6" fmla="*/ 0 60000 65536"/>
              <a:gd name="T7" fmla="*/ 0 60000 65536"/>
              <a:gd name="T8" fmla="*/ 0 60000 65536"/>
            </a:gdLst>
            <a:ahLst/>
            <a:cxnLst>
              <a:cxn ang="T6">
                <a:pos x="T0" y="T1"/>
              </a:cxn>
              <a:cxn ang="T7">
                <a:pos x="T2" y="T3"/>
              </a:cxn>
              <a:cxn ang="T8">
                <a:pos x="T4" y="T5"/>
              </a:cxn>
            </a:cxnLst>
            <a:rect l="0" t="0" r="r" b="b"/>
            <a:pathLst>
              <a:path w="864" h="240">
                <a:moveTo>
                  <a:pt x="864" y="0"/>
                </a:moveTo>
                <a:lnTo>
                  <a:pt x="816" y="240"/>
                </a:lnTo>
                <a:lnTo>
                  <a:pt x="0" y="240"/>
                </a:ln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28" name="Freeform 1032"/>
          <p:cNvSpPr>
            <a:spLocks/>
          </p:cNvSpPr>
          <p:nvPr/>
        </p:nvSpPr>
        <p:spPr bwMode="auto">
          <a:xfrm>
            <a:off x="6824661" y="4514418"/>
            <a:ext cx="1600200" cy="685800"/>
          </a:xfrm>
          <a:custGeom>
            <a:avLst/>
            <a:gdLst>
              <a:gd name="T0" fmla="*/ 2147483646 w 1008"/>
              <a:gd name="T1" fmla="*/ 0 h 432"/>
              <a:gd name="T2" fmla="*/ 2147483646 w 1008"/>
              <a:gd name="T3" fmla="*/ 2147483646 h 432"/>
              <a:gd name="T4" fmla="*/ 0 w 1008"/>
              <a:gd name="T5" fmla="*/ 2147483646 h 432"/>
              <a:gd name="T6" fmla="*/ 0 60000 65536"/>
              <a:gd name="T7" fmla="*/ 0 60000 65536"/>
              <a:gd name="T8" fmla="*/ 0 60000 65536"/>
            </a:gdLst>
            <a:ahLst/>
            <a:cxnLst>
              <a:cxn ang="T6">
                <a:pos x="T0" y="T1"/>
              </a:cxn>
              <a:cxn ang="T7">
                <a:pos x="T2" y="T3"/>
              </a:cxn>
              <a:cxn ang="T8">
                <a:pos x="T4" y="T5"/>
              </a:cxn>
            </a:cxnLst>
            <a:rect l="0" t="0" r="r" b="b"/>
            <a:pathLst>
              <a:path w="1008" h="432">
                <a:moveTo>
                  <a:pt x="1008" y="0"/>
                </a:moveTo>
                <a:lnTo>
                  <a:pt x="1008" y="432"/>
                </a:lnTo>
                <a:lnTo>
                  <a:pt x="0" y="432"/>
                </a:ln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29" name="Freeform 1033"/>
          <p:cNvSpPr>
            <a:spLocks/>
          </p:cNvSpPr>
          <p:nvPr/>
        </p:nvSpPr>
        <p:spPr bwMode="auto">
          <a:xfrm>
            <a:off x="6824661" y="4514418"/>
            <a:ext cx="1066800" cy="152400"/>
          </a:xfrm>
          <a:custGeom>
            <a:avLst/>
            <a:gdLst>
              <a:gd name="T0" fmla="*/ 2147483646 w 672"/>
              <a:gd name="T1" fmla="*/ 0 h 96"/>
              <a:gd name="T2" fmla="*/ 2147483646 w 672"/>
              <a:gd name="T3" fmla="*/ 2147483646 h 96"/>
              <a:gd name="T4" fmla="*/ 0 w 672"/>
              <a:gd name="T5" fmla="*/ 2147483646 h 96"/>
              <a:gd name="T6" fmla="*/ 0 60000 65536"/>
              <a:gd name="T7" fmla="*/ 0 60000 65536"/>
              <a:gd name="T8" fmla="*/ 0 60000 65536"/>
            </a:gdLst>
            <a:ahLst/>
            <a:cxnLst>
              <a:cxn ang="T6">
                <a:pos x="T0" y="T1"/>
              </a:cxn>
              <a:cxn ang="T7">
                <a:pos x="T2" y="T3"/>
              </a:cxn>
              <a:cxn ang="T8">
                <a:pos x="T4" y="T5"/>
              </a:cxn>
            </a:cxnLst>
            <a:rect l="0" t="0" r="r" b="b"/>
            <a:pathLst>
              <a:path w="672" h="96">
                <a:moveTo>
                  <a:pt x="672" y="0"/>
                </a:moveTo>
                <a:lnTo>
                  <a:pt x="576" y="96"/>
                </a:lnTo>
                <a:lnTo>
                  <a:pt x="0" y="96"/>
                </a:ln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1930" name="Rectangle 1034"/>
          <p:cNvSpPr>
            <a:spLocks noChangeArrowheads="1"/>
          </p:cNvSpPr>
          <p:nvPr/>
        </p:nvSpPr>
        <p:spPr bwMode="auto">
          <a:xfrm>
            <a:off x="5173661" y="449172"/>
            <a:ext cx="853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2800" b="1" dirty="0">
                <a:solidFill>
                  <a:srgbClr val="FF0000"/>
                </a:solidFill>
              </a:rPr>
              <a:t>Watch Out for Unintentional </a:t>
            </a:r>
            <a:r>
              <a:rPr lang="en-US" altLang="zh-TW" sz="2800" b="1" dirty="0" smtClean="0">
                <a:solidFill>
                  <a:srgbClr val="FF0000"/>
                </a:solidFill>
              </a:rPr>
              <a:t>Latches!!</a:t>
            </a:r>
            <a:endParaRPr lang="en-US" altLang="zh-TW" sz="2800" b="1" dirty="0">
              <a:solidFill>
                <a:srgbClr val="FF0000"/>
              </a:solidFill>
            </a:endParaRPr>
          </a:p>
        </p:txBody>
      </p:sp>
      <p:sp>
        <p:nvSpPr>
          <p:cNvPr id="81931" name="Rectangle 1035"/>
          <p:cNvSpPr>
            <a:spLocks noChangeArrowheads="1"/>
          </p:cNvSpPr>
          <p:nvPr/>
        </p:nvSpPr>
        <p:spPr bwMode="auto">
          <a:xfrm>
            <a:off x="1719261" y="971118"/>
            <a:ext cx="8394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pPr>
            <a:r>
              <a:rPr lang="en-US" altLang="zh-TW" sz="2400" dirty="0"/>
              <a:t>Completely specify all clauses for every </a:t>
            </a:r>
            <a:r>
              <a:rPr lang="en-US" altLang="zh-TW" sz="2400" b="1" i="1" dirty="0">
                <a:solidFill>
                  <a:srgbClr val="FF3300"/>
                </a:solidFill>
              </a:rPr>
              <a:t>case</a:t>
            </a:r>
            <a:r>
              <a:rPr lang="en-US" altLang="zh-TW" sz="2400" dirty="0"/>
              <a:t> and </a:t>
            </a:r>
            <a:r>
              <a:rPr lang="en-US" altLang="zh-TW" sz="2400" b="1" i="1" dirty="0">
                <a:solidFill>
                  <a:srgbClr val="FF3300"/>
                </a:solidFill>
              </a:rPr>
              <a:t>if</a:t>
            </a:r>
            <a:r>
              <a:rPr lang="en-US" altLang="zh-TW" sz="2400" dirty="0">
                <a:solidFill>
                  <a:srgbClr val="FF3300"/>
                </a:solidFill>
              </a:rPr>
              <a:t> </a:t>
            </a:r>
            <a:r>
              <a:rPr lang="en-US" altLang="zh-TW" sz="2400" dirty="0"/>
              <a:t>statement</a:t>
            </a:r>
          </a:p>
          <a:p>
            <a:pPr>
              <a:lnSpc>
                <a:spcPct val="130000"/>
              </a:lnSpc>
              <a:spcBef>
                <a:spcPct val="0"/>
              </a:spcBef>
            </a:pPr>
            <a:r>
              <a:rPr lang="en-US" altLang="zh-TW" sz="2400" dirty="0"/>
              <a:t>Completely specify all output for every clause of each </a:t>
            </a:r>
            <a:r>
              <a:rPr lang="en-US" altLang="zh-TW" sz="2400" b="1" i="1" dirty="0">
                <a:solidFill>
                  <a:srgbClr val="FF3300"/>
                </a:solidFill>
              </a:rPr>
              <a:t>case</a:t>
            </a:r>
            <a:r>
              <a:rPr lang="en-US" altLang="zh-TW" sz="2400" dirty="0"/>
              <a:t> or </a:t>
            </a:r>
            <a:r>
              <a:rPr lang="en-US" altLang="zh-TW" sz="2400" b="1" i="1" dirty="0">
                <a:solidFill>
                  <a:srgbClr val="FF3300"/>
                </a:solidFill>
              </a:rPr>
              <a:t>if</a:t>
            </a:r>
            <a:r>
              <a:rPr lang="en-US" altLang="zh-TW" sz="2400" dirty="0">
                <a:solidFill>
                  <a:srgbClr val="FF3300"/>
                </a:solidFill>
              </a:rPr>
              <a:t> </a:t>
            </a:r>
            <a:r>
              <a:rPr lang="en-US" altLang="zh-TW" sz="2400" dirty="0"/>
              <a:t>statement</a:t>
            </a:r>
          </a:p>
          <a:p>
            <a:pPr>
              <a:lnSpc>
                <a:spcPct val="130000"/>
              </a:lnSpc>
              <a:spcBef>
                <a:spcPct val="0"/>
              </a:spcBef>
            </a:pPr>
            <a:r>
              <a:rPr lang="en-US" altLang="zh-TW" sz="2400" dirty="0"/>
              <a:t>Failure to do so will cause latches or flip-flops to be synthesized</a:t>
            </a:r>
            <a:endParaRPr lang="en-US" altLang="zh-TW" sz="2800" dirty="0"/>
          </a:p>
        </p:txBody>
      </p:sp>
      <p:sp>
        <p:nvSpPr>
          <p:cNvPr id="81933" name="Text Box 1037"/>
          <p:cNvSpPr txBox="1">
            <a:spLocks noChangeArrowheads="1"/>
          </p:cNvSpPr>
          <p:nvPr/>
        </p:nvSpPr>
        <p:spPr bwMode="auto">
          <a:xfrm>
            <a:off x="1528761" y="4911294"/>
            <a:ext cx="2789546"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d ==00     z = 0</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d ==01     z=0    </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d ==10     z(new)=z(old)</a:t>
            </a:r>
          </a:p>
          <a:p>
            <a:pPr>
              <a:spcBef>
                <a:spcPct val="0"/>
              </a:spcBef>
              <a:buClrTx/>
              <a:buSzTx/>
              <a:buFontTx/>
              <a:buNone/>
            </a:pPr>
            <a:r>
              <a:rPr lang="en-US" altLang="zh-TW" sz="1800">
                <a:solidFill>
                  <a:schemeClr val="tx2"/>
                </a:solidFill>
                <a:latin typeface="Tahoma" panose="020B0604030504040204" pitchFamily="34" charset="0"/>
                <a:ea typeface="新細明體" panose="02020500000000000000" pitchFamily="18" charset="-120"/>
              </a:rPr>
              <a:t>d ==11     z(new)=z(old)</a:t>
            </a:r>
          </a:p>
        </p:txBody>
      </p:sp>
      <p:sp>
        <p:nvSpPr>
          <p:cNvPr id="14" name="Text Box 2"/>
          <p:cNvSpPr txBox="1">
            <a:spLocks noChangeArrowheads="1"/>
          </p:cNvSpPr>
          <p:nvPr/>
        </p:nvSpPr>
        <p:spPr bwMode="auto">
          <a:xfrm>
            <a:off x="620712" y="226844"/>
            <a:ext cx="50784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Case Statements </a:t>
            </a:r>
            <a:r>
              <a:rPr lang="en-US" altLang="zh-TW" b="1" dirty="0" smtClean="0">
                <a:ea typeface="新細明體" panose="02020500000000000000" pitchFamily="18" charset="-120"/>
                <a:cs typeface="Arial" panose="020B0604020202020204" pitchFamily="34" charset="0"/>
              </a:rPr>
              <a:t>(</a:t>
            </a:r>
            <a:r>
              <a:rPr lang="en-US" altLang="zh-TW" b="1" dirty="0">
                <a:ea typeface="新細明體" panose="02020500000000000000" pitchFamily="18" charset="-120"/>
                <a:cs typeface="Arial" panose="020B0604020202020204" pitchFamily="34" charset="0"/>
              </a:rPr>
              <a:t>3</a:t>
            </a:r>
            <a:r>
              <a:rPr lang="en-US" altLang="zh-TW" b="1" dirty="0" smtClean="0">
                <a:ea typeface="新細明體" panose="02020500000000000000" pitchFamily="18" charset="-120"/>
                <a:cs typeface="Arial" panose="020B0604020202020204" pitchFamily="34" charset="0"/>
              </a:rPr>
              <a:t>/3)</a:t>
            </a:r>
            <a:endParaRPr lang="en-US" altLang="zh-TW" b="1" dirty="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455780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221897" y="810133"/>
            <a:ext cx="8647112"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a:latin typeface="Tahoma" panose="020B0604030504040204" pitchFamily="34" charset="0"/>
                <a:ea typeface="新細明體" panose="02020500000000000000" pitchFamily="18" charset="-120"/>
              </a:rPr>
              <a:t>The for loop repeatedly executes a single statement or block of statements. The repetitions are performed over a range determined by the range expressions assigned to an index. Two range expressions appear in each for loop: low_range and high_range. In the syntax lines that follow, high_range is greater than or equal to low_range. HDL Compiler recognizes incrementing as well as decrementing loops. The statement to be duplicated is surrounded by begin and end statements.</a:t>
            </a:r>
          </a:p>
        </p:txBody>
      </p:sp>
      <p:sp>
        <p:nvSpPr>
          <p:cNvPr id="82947" name="Text Box 3"/>
          <p:cNvSpPr txBox="1">
            <a:spLocks noChangeArrowheads="1"/>
          </p:cNvSpPr>
          <p:nvPr/>
        </p:nvSpPr>
        <p:spPr bwMode="auto">
          <a:xfrm>
            <a:off x="592523" y="225358"/>
            <a:ext cx="6859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For Loop Statements (1/2)</a:t>
            </a:r>
          </a:p>
        </p:txBody>
      </p:sp>
      <p:sp>
        <p:nvSpPr>
          <p:cNvPr id="82948" name="Text Box 6"/>
          <p:cNvSpPr txBox="1">
            <a:spLocks noChangeArrowheads="1"/>
          </p:cNvSpPr>
          <p:nvPr/>
        </p:nvSpPr>
        <p:spPr bwMode="auto">
          <a:xfrm>
            <a:off x="1769585" y="4375658"/>
            <a:ext cx="691197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for (i = 0; i &lt;= 31; i = i +1)  </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begin</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    s[i] = a[i] ^ b[I] ^ carry;</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    carry = (a[i] &amp; b[i]) | (a[i] &amp; carry) | (b[i] &amp; carry);</a:t>
            </a:r>
          </a:p>
          <a:p>
            <a:pPr>
              <a:lnSpc>
                <a:spcPct val="130000"/>
              </a:lnSpc>
              <a:spcBef>
                <a:spcPct val="0"/>
              </a:spcBef>
              <a:buClrTx/>
              <a:buSzTx/>
              <a:buFontTx/>
              <a:buNone/>
            </a:pPr>
            <a:r>
              <a:rPr lang="en-US" altLang="zh-TW" sz="1800">
                <a:latin typeface="Tahoma" panose="020B0604030504040204" pitchFamily="34" charset="0"/>
                <a:ea typeface="新細明體" panose="02020500000000000000" pitchFamily="18" charset="-120"/>
              </a:rPr>
              <a:t>end</a:t>
            </a:r>
          </a:p>
        </p:txBody>
      </p:sp>
      <p:sp>
        <p:nvSpPr>
          <p:cNvPr id="82949" name="Text Box 7"/>
          <p:cNvSpPr txBox="1">
            <a:spLocks noChangeArrowheads="1"/>
          </p:cNvSpPr>
          <p:nvPr/>
        </p:nvSpPr>
        <p:spPr bwMode="auto">
          <a:xfrm>
            <a:off x="1348897" y="2907221"/>
            <a:ext cx="7345362"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lnSpc>
                <a:spcPct val="12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for (index = low_range; index &lt; high_range; index = index + step)</a:t>
            </a:r>
          </a:p>
          <a:p>
            <a:pPr>
              <a:lnSpc>
                <a:spcPct val="12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for (index = high_range; index &gt; low_range; index = index - step)</a:t>
            </a:r>
          </a:p>
          <a:p>
            <a:pPr>
              <a:lnSpc>
                <a:spcPct val="12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for (index = low_range; index &lt;= high_range; index = index + step)</a:t>
            </a:r>
          </a:p>
          <a:p>
            <a:pPr>
              <a:lnSpc>
                <a:spcPct val="120000"/>
              </a:lnSpc>
              <a:spcBef>
                <a:spcPct val="0"/>
              </a:spcBef>
              <a:buClrTx/>
              <a:buSzTx/>
              <a:buFontTx/>
              <a:buNone/>
            </a:pPr>
            <a:r>
              <a:rPr lang="en-US" altLang="zh-TW" sz="1800">
                <a:solidFill>
                  <a:schemeClr val="folHlink"/>
                </a:solidFill>
                <a:latin typeface="Tahoma" panose="020B0604030504040204" pitchFamily="34" charset="0"/>
                <a:ea typeface="新細明體" panose="02020500000000000000" pitchFamily="18" charset="-120"/>
              </a:rPr>
              <a:t>for (index = high_range; index &gt;= low_range; index = index - step)</a:t>
            </a:r>
          </a:p>
        </p:txBody>
      </p:sp>
      <p:sp>
        <p:nvSpPr>
          <p:cNvPr id="82950" name="Rectangle 8"/>
          <p:cNvSpPr>
            <a:spLocks noChangeArrowheads="1"/>
          </p:cNvSpPr>
          <p:nvPr/>
        </p:nvSpPr>
        <p:spPr bwMode="auto">
          <a:xfrm>
            <a:off x="1283809" y="2896107"/>
            <a:ext cx="6934200" cy="1511300"/>
          </a:xfrm>
          <a:prstGeom prst="rect">
            <a:avLst/>
          </a:prstGeom>
          <a:noFill/>
          <a:ln w="9525">
            <a:solidFill>
              <a:schemeClr val="folHlink"/>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271369" name="Text Box 9"/>
          <p:cNvSpPr txBox="1">
            <a:spLocks noChangeArrowheads="1"/>
          </p:cNvSpPr>
          <p:nvPr/>
        </p:nvSpPr>
        <p:spPr bwMode="auto">
          <a:xfrm>
            <a:off x="5147784" y="4729670"/>
            <a:ext cx="3275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a:solidFill>
                  <a:schemeClr val="hlink"/>
                </a:solidFill>
                <a:effectLst>
                  <a:outerShdw blurRad="38100" dist="38100" dir="2700000" algn="tl">
                    <a:srgbClr val="C0C0C0"/>
                  </a:outerShdw>
                </a:effectLst>
              </a:rPr>
              <a:t>For statement: unrolling the logic</a:t>
            </a:r>
          </a:p>
        </p:txBody>
      </p:sp>
    </p:spTree>
    <p:extLst>
      <p:ext uri="{BB962C8B-B14F-4D97-AF65-F5344CB8AC3E}">
        <p14:creationId xmlns:p14="http://schemas.microsoft.com/office/powerpoint/2010/main" val="3245724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594519" y="230406"/>
            <a:ext cx="68595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50000"/>
              </a:spcBef>
              <a:buClrTx/>
              <a:buSzTx/>
              <a:buFontTx/>
              <a:buNone/>
            </a:pPr>
            <a:r>
              <a:rPr lang="en-US" altLang="zh-TW" b="1" dirty="0">
                <a:ea typeface="新細明體" panose="02020500000000000000" pitchFamily="18" charset="-120"/>
                <a:cs typeface="Arial" panose="020B0604020202020204" pitchFamily="34" charset="0"/>
              </a:rPr>
              <a:t>For Loop Statements (2/2)</a:t>
            </a:r>
          </a:p>
        </p:txBody>
      </p:sp>
      <p:sp>
        <p:nvSpPr>
          <p:cNvPr id="83971" name="Text Box 5"/>
          <p:cNvSpPr txBox="1">
            <a:spLocks noChangeArrowheads="1"/>
          </p:cNvSpPr>
          <p:nvPr/>
        </p:nvSpPr>
        <p:spPr bwMode="auto">
          <a:xfrm>
            <a:off x="1700444" y="1502570"/>
            <a:ext cx="320675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integer i;</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always @(a r b)</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begin</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    for (i = 0; i &lt; 6; i = i+1)</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        example[i] &lt;= a[i] &amp; b[5-i];</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end</a:t>
            </a:r>
          </a:p>
        </p:txBody>
      </p:sp>
      <p:sp>
        <p:nvSpPr>
          <p:cNvPr id="83972" name="Text Box 6"/>
          <p:cNvSpPr txBox="1">
            <a:spLocks noChangeArrowheads="1"/>
          </p:cNvSpPr>
          <p:nvPr/>
        </p:nvSpPr>
        <p:spPr bwMode="auto">
          <a:xfrm>
            <a:off x="1657582" y="4020345"/>
            <a:ext cx="29210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[0] &lt;= a[0] and b[5];</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[1] &lt;= a[1] and b[4];</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[2] &lt;= a[2] and b[3];</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[3] &lt;= a[3] and b[2];</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[4] &lt;= a[4] and b[1];</a:t>
            </a:r>
          </a:p>
          <a:p>
            <a:pPr>
              <a:spcBef>
                <a:spcPct val="0"/>
              </a:spcBef>
              <a:buClrTx/>
              <a:buSzTx/>
              <a:buFontTx/>
              <a:buNone/>
            </a:pPr>
            <a:r>
              <a:rPr lang="en-US" altLang="zh-TW" sz="1800">
                <a:latin typeface="Times New Roman" panose="02020603050405020304" pitchFamily="18" charset="0"/>
                <a:ea typeface="新細明體" panose="02020500000000000000" pitchFamily="18" charset="-120"/>
              </a:rPr>
              <a:t>example [5] &lt;= a[5] and b[0];</a:t>
            </a:r>
          </a:p>
        </p:txBody>
      </p:sp>
      <p:sp>
        <p:nvSpPr>
          <p:cNvPr id="83973" name="Line 7"/>
          <p:cNvSpPr>
            <a:spLocks noChangeShapeType="1"/>
          </p:cNvSpPr>
          <p:nvPr/>
        </p:nvSpPr>
        <p:spPr bwMode="auto">
          <a:xfrm>
            <a:off x="3172057" y="3631406"/>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74" name="Text Box 8"/>
          <p:cNvSpPr txBox="1">
            <a:spLocks noChangeArrowheads="1"/>
          </p:cNvSpPr>
          <p:nvPr/>
        </p:nvSpPr>
        <p:spPr bwMode="auto">
          <a:xfrm>
            <a:off x="2400533" y="5820569"/>
            <a:ext cx="1903085" cy="33855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b="1">
                <a:latin typeface="Tahoma" panose="020B0604030504040204" pitchFamily="34" charset="0"/>
                <a:ea typeface="新細明體" panose="02020500000000000000" pitchFamily="18" charset="-120"/>
              </a:rPr>
              <a:t>for loop unrolled</a:t>
            </a:r>
          </a:p>
        </p:txBody>
      </p:sp>
      <p:sp>
        <p:nvSpPr>
          <p:cNvPr id="83975" name="Line 9"/>
          <p:cNvSpPr>
            <a:spLocks noChangeShapeType="1"/>
          </p:cNvSpPr>
          <p:nvPr/>
        </p:nvSpPr>
        <p:spPr bwMode="auto">
          <a:xfrm>
            <a:off x="4862744" y="3987006"/>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76" name="AutoShape 10"/>
          <p:cNvSpPr>
            <a:spLocks noChangeArrowheads="1"/>
          </p:cNvSpPr>
          <p:nvPr/>
        </p:nvSpPr>
        <p:spPr bwMode="auto">
          <a:xfrm>
            <a:off x="6767744" y="21582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77" name="Line 11"/>
          <p:cNvSpPr>
            <a:spLocks noChangeShapeType="1"/>
          </p:cNvSpPr>
          <p:nvPr/>
        </p:nvSpPr>
        <p:spPr bwMode="auto">
          <a:xfrm>
            <a:off x="6386744" y="22344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78" name="Line 12"/>
          <p:cNvSpPr>
            <a:spLocks noChangeShapeType="1"/>
          </p:cNvSpPr>
          <p:nvPr/>
        </p:nvSpPr>
        <p:spPr bwMode="auto">
          <a:xfrm>
            <a:off x="6386744" y="25392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79" name="Line 13"/>
          <p:cNvSpPr>
            <a:spLocks noChangeShapeType="1"/>
          </p:cNvSpPr>
          <p:nvPr/>
        </p:nvSpPr>
        <p:spPr bwMode="auto">
          <a:xfrm>
            <a:off x="7224944" y="23868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80" name="AutoShape 14"/>
          <p:cNvSpPr>
            <a:spLocks noChangeArrowheads="1"/>
          </p:cNvSpPr>
          <p:nvPr/>
        </p:nvSpPr>
        <p:spPr bwMode="auto">
          <a:xfrm>
            <a:off x="6158144" y="21582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81" name="AutoShape 15"/>
          <p:cNvSpPr>
            <a:spLocks noChangeArrowheads="1"/>
          </p:cNvSpPr>
          <p:nvPr/>
        </p:nvSpPr>
        <p:spPr bwMode="auto">
          <a:xfrm>
            <a:off x="6158144" y="24630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82" name="AutoShape 16"/>
          <p:cNvSpPr>
            <a:spLocks noChangeArrowheads="1"/>
          </p:cNvSpPr>
          <p:nvPr/>
        </p:nvSpPr>
        <p:spPr bwMode="auto">
          <a:xfrm>
            <a:off x="7605944" y="23106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83" name="Text Box 17"/>
          <p:cNvSpPr txBox="1">
            <a:spLocks noChangeArrowheads="1"/>
          </p:cNvSpPr>
          <p:nvPr/>
        </p:nvSpPr>
        <p:spPr bwMode="auto">
          <a:xfrm>
            <a:off x="5721582" y="20502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a[0]</a:t>
            </a:r>
          </a:p>
        </p:txBody>
      </p:sp>
      <p:sp>
        <p:nvSpPr>
          <p:cNvPr id="83984" name="Text Box 18"/>
          <p:cNvSpPr txBox="1">
            <a:spLocks noChangeArrowheads="1"/>
          </p:cNvSpPr>
          <p:nvPr/>
        </p:nvSpPr>
        <p:spPr bwMode="auto">
          <a:xfrm>
            <a:off x="5721583" y="23550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b[5]</a:t>
            </a:r>
          </a:p>
        </p:txBody>
      </p:sp>
      <p:sp>
        <p:nvSpPr>
          <p:cNvPr id="83985" name="Text Box 19"/>
          <p:cNvSpPr txBox="1">
            <a:spLocks noChangeArrowheads="1"/>
          </p:cNvSpPr>
          <p:nvPr/>
        </p:nvSpPr>
        <p:spPr bwMode="auto">
          <a:xfrm>
            <a:off x="7788508" y="22026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example[0]</a:t>
            </a:r>
          </a:p>
        </p:txBody>
      </p:sp>
      <p:sp>
        <p:nvSpPr>
          <p:cNvPr id="83986" name="AutoShape 20"/>
          <p:cNvSpPr>
            <a:spLocks noChangeArrowheads="1"/>
          </p:cNvSpPr>
          <p:nvPr/>
        </p:nvSpPr>
        <p:spPr bwMode="auto">
          <a:xfrm>
            <a:off x="6767744" y="26916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87" name="Line 21"/>
          <p:cNvSpPr>
            <a:spLocks noChangeShapeType="1"/>
          </p:cNvSpPr>
          <p:nvPr/>
        </p:nvSpPr>
        <p:spPr bwMode="auto">
          <a:xfrm>
            <a:off x="6386744" y="27678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88" name="Line 22"/>
          <p:cNvSpPr>
            <a:spLocks noChangeShapeType="1"/>
          </p:cNvSpPr>
          <p:nvPr/>
        </p:nvSpPr>
        <p:spPr bwMode="auto">
          <a:xfrm>
            <a:off x="6386744" y="30726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89" name="Line 23"/>
          <p:cNvSpPr>
            <a:spLocks noChangeShapeType="1"/>
          </p:cNvSpPr>
          <p:nvPr/>
        </p:nvSpPr>
        <p:spPr bwMode="auto">
          <a:xfrm>
            <a:off x="7224944" y="29202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90" name="AutoShape 24"/>
          <p:cNvSpPr>
            <a:spLocks noChangeArrowheads="1"/>
          </p:cNvSpPr>
          <p:nvPr/>
        </p:nvSpPr>
        <p:spPr bwMode="auto">
          <a:xfrm>
            <a:off x="6158144" y="26916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91" name="AutoShape 25"/>
          <p:cNvSpPr>
            <a:spLocks noChangeArrowheads="1"/>
          </p:cNvSpPr>
          <p:nvPr/>
        </p:nvSpPr>
        <p:spPr bwMode="auto">
          <a:xfrm>
            <a:off x="6158144" y="29964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92" name="AutoShape 26"/>
          <p:cNvSpPr>
            <a:spLocks noChangeArrowheads="1"/>
          </p:cNvSpPr>
          <p:nvPr/>
        </p:nvSpPr>
        <p:spPr bwMode="auto">
          <a:xfrm>
            <a:off x="7605944" y="28440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93" name="Text Box 27"/>
          <p:cNvSpPr txBox="1">
            <a:spLocks noChangeArrowheads="1"/>
          </p:cNvSpPr>
          <p:nvPr/>
        </p:nvSpPr>
        <p:spPr bwMode="auto">
          <a:xfrm>
            <a:off x="5721582" y="25836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a[1]</a:t>
            </a:r>
          </a:p>
        </p:txBody>
      </p:sp>
      <p:sp>
        <p:nvSpPr>
          <p:cNvPr id="83994" name="Text Box 28"/>
          <p:cNvSpPr txBox="1">
            <a:spLocks noChangeArrowheads="1"/>
          </p:cNvSpPr>
          <p:nvPr/>
        </p:nvSpPr>
        <p:spPr bwMode="auto">
          <a:xfrm>
            <a:off x="5721583" y="28884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b[4]</a:t>
            </a:r>
          </a:p>
        </p:txBody>
      </p:sp>
      <p:sp>
        <p:nvSpPr>
          <p:cNvPr id="83995" name="Text Box 29"/>
          <p:cNvSpPr txBox="1">
            <a:spLocks noChangeArrowheads="1"/>
          </p:cNvSpPr>
          <p:nvPr/>
        </p:nvSpPr>
        <p:spPr bwMode="auto">
          <a:xfrm>
            <a:off x="7788508" y="27360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example[1]</a:t>
            </a:r>
          </a:p>
        </p:txBody>
      </p:sp>
      <p:sp>
        <p:nvSpPr>
          <p:cNvPr id="83996" name="AutoShape 30"/>
          <p:cNvSpPr>
            <a:spLocks noChangeArrowheads="1"/>
          </p:cNvSpPr>
          <p:nvPr/>
        </p:nvSpPr>
        <p:spPr bwMode="auto">
          <a:xfrm>
            <a:off x="6767744" y="32250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3997" name="Line 31"/>
          <p:cNvSpPr>
            <a:spLocks noChangeShapeType="1"/>
          </p:cNvSpPr>
          <p:nvPr/>
        </p:nvSpPr>
        <p:spPr bwMode="auto">
          <a:xfrm>
            <a:off x="6386744" y="33012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98" name="Line 32"/>
          <p:cNvSpPr>
            <a:spLocks noChangeShapeType="1"/>
          </p:cNvSpPr>
          <p:nvPr/>
        </p:nvSpPr>
        <p:spPr bwMode="auto">
          <a:xfrm>
            <a:off x="6386744" y="36060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3999" name="Line 33"/>
          <p:cNvSpPr>
            <a:spLocks noChangeShapeType="1"/>
          </p:cNvSpPr>
          <p:nvPr/>
        </p:nvSpPr>
        <p:spPr bwMode="auto">
          <a:xfrm>
            <a:off x="7224944" y="34536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00" name="AutoShape 34"/>
          <p:cNvSpPr>
            <a:spLocks noChangeArrowheads="1"/>
          </p:cNvSpPr>
          <p:nvPr/>
        </p:nvSpPr>
        <p:spPr bwMode="auto">
          <a:xfrm>
            <a:off x="6158144" y="32250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01" name="AutoShape 35"/>
          <p:cNvSpPr>
            <a:spLocks noChangeArrowheads="1"/>
          </p:cNvSpPr>
          <p:nvPr/>
        </p:nvSpPr>
        <p:spPr bwMode="auto">
          <a:xfrm>
            <a:off x="6158144" y="35298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02" name="AutoShape 36"/>
          <p:cNvSpPr>
            <a:spLocks noChangeArrowheads="1"/>
          </p:cNvSpPr>
          <p:nvPr/>
        </p:nvSpPr>
        <p:spPr bwMode="auto">
          <a:xfrm>
            <a:off x="7605944" y="33774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03" name="Text Box 37"/>
          <p:cNvSpPr txBox="1">
            <a:spLocks noChangeArrowheads="1"/>
          </p:cNvSpPr>
          <p:nvPr/>
        </p:nvSpPr>
        <p:spPr bwMode="auto">
          <a:xfrm>
            <a:off x="5721582" y="31170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a[2]</a:t>
            </a:r>
          </a:p>
        </p:txBody>
      </p:sp>
      <p:sp>
        <p:nvSpPr>
          <p:cNvPr id="84004" name="Text Box 38"/>
          <p:cNvSpPr txBox="1">
            <a:spLocks noChangeArrowheads="1"/>
          </p:cNvSpPr>
          <p:nvPr/>
        </p:nvSpPr>
        <p:spPr bwMode="auto">
          <a:xfrm>
            <a:off x="5721583" y="34218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b[3]</a:t>
            </a:r>
          </a:p>
        </p:txBody>
      </p:sp>
      <p:sp>
        <p:nvSpPr>
          <p:cNvPr id="84005" name="Text Box 39"/>
          <p:cNvSpPr txBox="1">
            <a:spLocks noChangeArrowheads="1"/>
          </p:cNvSpPr>
          <p:nvPr/>
        </p:nvSpPr>
        <p:spPr bwMode="auto">
          <a:xfrm>
            <a:off x="7788508" y="32694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example[2]</a:t>
            </a:r>
          </a:p>
        </p:txBody>
      </p:sp>
      <p:sp>
        <p:nvSpPr>
          <p:cNvPr id="84006" name="AutoShape 40"/>
          <p:cNvSpPr>
            <a:spLocks noChangeArrowheads="1"/>
          </p:cNvSpPr>
          <p:nvPr/>
        </p:nvSpPr>
        <p:spPr bwMode="auto">
          <a:xfrm>
            <a:off x="6767744" y="37584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07" name="Line 41"/>
          <p:cNvSpPr>
            <a:spLocks noChangeShapeType="1"/>
          </p:cNvSpPr>
          <p:nvPr/>
        </p:nvSpPr>
        <p:spPr bwMode="auto">
          <a:xfrm>
            <a:off x="6386744" y="38346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08" name="Line 42"/>
          <p:cNvSpPr>
            <a:spLocks noChangeShapeType="1"/>
          </p:cNvSpPr>
          <p:nvPr/>
        </p:nvSpPr>
        <p:spPr bwMode="auto">
          <a:xfrm>
            <a:off x="6386744" y="41394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09" name="Line 43"/>
          <p:cNvSpPr>
            <a:spLocks noChangeShapeType="1"/>
          </p:cNvSpPr>
          <p:nvPr/>
        </p:nvSpPr>
        <p:spPr bwMode="auto">
          <a:xfrm>
            <a:off x="7224944" y="39870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10" name="AutoShape 44"/>
          <p:cNvSpPr>
            <a:spLocks noChangeArrowheads="1"/>
          </p:cNvSpPr>
          <p:nvPr/>
        </p:nvSpPr>
        <p:spPr bwMode="auto">
          <a:xfrm>
            <a:off x="6158144" y="37584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11" name="AutoShape 45"/>
          <p:cNvSpPr>
            <a:spLocks noChangeArrowheads="1"/>
          </p:cNvSpPr>
          <p:nvPr/>
        </p:nvSpPr>
        <p:spPr bwMode="auto">
          <a:xfrm>
            <a:off x="6158144" y="40632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12" name="AutoShape 46"/>
          <p:cNvSpPr>
            <a:spLocks noChangeArrowheads="1"/>
          </p:cNvSpPr>
          <p:nvPr/>
        </p:nvSpPr>
        <p:spPr bwMode="auto">
          <a:xfrm>
            <a:off x="7605944" y="39108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13" name="Text Box 47"/>
          <p:cNvSpPr txBox="1">
            <a:spLocks noChangeArrowheads="1"/>
          </p:cNvSpPr>
          <p:nvPr/>
        </p:nvSpPr>
        <p:spPr bwMode="auto">
          <a:xfrm>
            <a:off x="5721582" y="36504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a[3]</a:t>
            </a:r>
          </a:p>
        </p:txBody>
      </p:sp>
      <p:sp>
        <p:nvSpPr>
          <p:cNvPr id="84014" name="Text Box 48"/>
          <p:cNvSpPr txBox="1">
            <a:spLocks noChangeArrowheads="1"/>
          </p:cNvSpPr>
          <p:nvPr/>
        </p:nvSpPr>
        <p:spPr bwMode="auto">
          <a:xfrm>
            <a:off x="5721583" y="39552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b[2]</a:t>
            </a:r>
          </a:p>
        </p:txBody>
      </p:sp>
      <p:sp>
        <p:nvSpPr>
          <p:cNvPr id="84015" name="Text Box 49"/>
          <p:cNvSpPr txBox="1">
            <a:spLocks noChangeArrowheads="1"/>
          </p:cNvSpPr>
          <p:nvPr/>
        </p:nvSpPr>
        <p:spPr bwMode="auto">
          <a:xfrm>
            <a:off x="7788508" y="38028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example[3]</a:t>
            </a:r>
          </a:p>
        </p:txBody>
      </p:sp>
      <p:sp>
        <p:nvSpPr>
          <p:cNvPr id="84016" name="AutoShape 50"/>
          <p:cNvSpPr>
            <a:spLocks noChangeArrowheads="1"/>
          </p:cNvSpPr>
          <p:nvPr/>
        </p:nvSpPr>
        <p:spPr bwMode="auto">
          <a:xfrm>
            <a:off x="6767744" y="42918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17" name="Line 51"/>
          <p:cNvSpPr>
            <a:spLocks noChangeShapeType="1"/>
          </p:cNvSpPr>
          <p:nvPr/>
        </p:nvSpPr>
        <p:spPr bwMode="auto">
          <a:xfrm>
            <a:off x="6386744" y="43680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18" name="Line 52"/>
          <p:cNvSpPr>
            <a:spLocks noChangeShapeType="1"/>
          </p:cNvSpPr>
          <p:nvPr/>
        </p:nvSpPr>
        <p:spPr bwMode="auto">
          <a:xfrm>
            <a:off x="6386744" y="46728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19" name="Line 53"/>
          <p:cNvSpPr>
            <a:spLocks noChangeShapeType="1"/>
          </p:cNvSpPr>
          <p:nvPr/>
        </p:nvSpPr>
        <p:spPr bwMode="auto">
          <a:xfrm>
            <a:off x="7224944" y="45204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20" name="AutoShape 54"/>
          <p:cNvSpPr>
            <a:spLocks noChangeArrowheads="1"/>
          </p:cNvSpPr>
          <p:nvPr/>
        </p:nvSpPr>
        <p:spPr bwMode="auto">
          <a:xfrm>
            <a:off x="6158144" y="42918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21" name="AutoShape 55"/>
          <p:cNvSpPr>
            <a:spLocks noChangeArrowheads="1"/>
          </p:cNvSpPr>
          <p:nvPr/>
        </p:nvSpPr>
        <p:spPr bwMode="auto">
          <a:xfrm>
            <a:off x="6158144" y="45966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22" name="AutoShape 56"/>
          <p:cNvSpPr>
            <a:spLocks noChangeArrowheads="1"/>
          </p:cNvSpPr>
          <p:nvPr/>
        </p:nvSpPr>
        <p:spPr bwMode="auto">
          <a:xfrm>
            <a:off x="7605944" y="44442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23" name="Text Box 57"/>
          <p:cNvSpPr txBox="1">
            <a:spLocks noChangeArrowheads="1"/>
          </p:cNvSpPr>
          <p:nvPr/>
        </p:nvSpPr>
        <p:spPr bwMode="auto">
          <a:xfrm>
            <a:off x="5721582" y="41838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a[4]</a:t>
            </a:r>
          </a:p>
        </p:txBody>
      </p:sp>
      <p:sp>
        <p:nvSpPr>
          <p:cNvPr id="84024" name="Text Box 58"/>
          <p:cNvSpPr txBox="1">
            <a:spLocks noChangeArrowheads="1"/>
          </p:cNvSpPr>
          <p:nvPr/>
        </p:nvSpPr>
        <p:spPr bwMode="auto">
          <a:xfrm>
            <a:off x="5721583" y="44886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b[1]</a:t>
            </a:r>
          </a:p>
        </p:txBody>
      </p:sp>
      <p:sp>
        <p:nvSpPr>
          <p:cNvPr id="84025" name="Text Box 59"/>
          <p:cNvSpPr txBox="1">
            <a:spLocks noChangeArrowheads="1"/>
          </p:cNvSpPr>
          <p:nvPr/>
        </p:nvSpPr>
        <p:spPr bwMode="auto">
          <a:xfrm>
            <a:off x="7788508" y="43362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example[4]</a:t>
            </a:r>
          </a:p>
        </p:txBody>
      </p:sp>
      <p:sp>
        <p:nvSpPr>
          <p:cNvPr id="84026" name="AutoShape 60"/>
          <p:cNvSpPr>
            <a:spLocks noChangeArrowheads="1"/>
          </p:cNvSpPr>
          <p:nvPr/>
        </p:nvSpPr>
        <p:spPr bwMode="auto">
          <a:xfrm>
            <a:off x="6767744" y="4825206"/>
            <a:ext cx="457200" cy="457200"/>
          </a:xfrm>
          <a:prstGeom prst="flowChartDelay">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27" name="Line 61"/>
          <p:cNvSpPr>
            <a:spLocks noChangeShapeType="1"/>
          </p:cNvSpPr>
          <p:nvPr/>
        </p:nvSpPr>
        <p:spPr bwMode="auto">
          <a:xfrm>
            <a:off x="6386744" y="49014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28" name="Line 62"/>
          <p:cNvSpPr>
            <a:spLocks noChangeShapeType="1"/>
          </p:cNvSpPr>
          <p:nvPr/>
        </p:nvSpPr>
        <p:spPr bwMode="auto">
          <a:xfrm>
            <a:off x="6386744" y="52062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29" name="Line 63"/>
          <p:cNvSpPr>
            <a:spLocks noChangeShapeType="1"/>
          </p:cNvSpPr>
          <p:nvPr/>
        </p:nvSpPr>
        <p:spPr bwMode="auto">
          <a:xfrm>
            <a:off x="7224944" y="5053806"/>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4030" name="AutoShape 64"/>
          <p:cNvSpPr>
            <a:spLocks noChangeArrowheads="1"/>
          </p:cNvSpPr>
          <p:nvPr/>
        </p:nvSpPr>
        <p:spPr bwMode="auto">
          <a:xfrm>
            <a:off x="6158144" y="48252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31" name="AutoShape 65"/>
          <p:cNvSpPr>
            <a:spLocks noChangeArrowheads="1"/>
          </p:cNvSpPr>
          <p:nvPr/>
        </p:nvSpPr>
        <p:spPr bwMode="auto">
          <a:xfrm>
            <a:off x="6158144" y="51300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32" name="AutoShape 66"/>
          <p:cNvSpPr>
            <a:spLocks noChangeArrowheads="1"/>
          </p:cNvSpPr>
          <p:nvPr/>
        </p:nvSpPr>
        <p:spPr bwMode="auto">
          <a:xfrm>
            <a:off x="7605944" y="4977606"/>
            <a:ext cx="228600" cy="152400"/>
          </a:xfrm>
          <a:prstGeom prst="homePlate">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33" name="Text Box 67"/>
          <p:cNvSpPr txBox="1">
            <a:spLocks noChangeArrowheads="1"/>
          </p:cNvSpPr>
          <p:nvPr/>
        </p:nvSpPr>
        <p:spPr bwMode="auto">
          <a:xfrm>
            <a:off x="5721582" y="4717256"/>
            <a:ext cx="512762"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a[5]</a:t>
            </a:r>
          </a:p>
        </p:txBody>
      </p:sp>
      <p:sp>
        <p:nvSpPr>
          <p:cNvPr id="84034" name="Text Box 68"/>
          <p:cNvSpPr txBox="1">
            <a:spLocks noChangeArrowheads="1"/>
          </p:cNvSpPr>
          <p:nvPr/>
        </p:nvSpPr>
        <p:spPr bwMode="auto">
          <a:xfrm>
            <a:off x="5721583" y="5022056"/>
            <a:ext cx="523875"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b[0]</a:t>
            </a:r>
          </a:p>
        </p:txBody>
      </p:sp>
      <p:sp>
        <p:nvSpPr>
          <p:cNvPr id="84035" name="Text Box 69"/>
          <p:cNvSpPr txBox="1">
            <a:spLocks noChangeArrowheads="1"/>
          </p:cNvSpPr>
          <p:nvPr/>
        </p:nvSpPr>
        <p:spPr bwMode="auto">
          <a:xfrm>
            <a:off x="7788508" y="4869656"/>
            <a:ext cx="1112837" cy="33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a:latin typeface="Times New Roman" panose="02020603050405020304" pitchFamily="18" charset="0"/>
                <a:ea typeface="新細明體" panose="02020500000000000000" pitchFamily="18" charset="-120"/>
              </a:rPr>
              <a:t>example[5]</a:t>
            </a:r>
          </a:p>
        </p:txBody>
      </p:sp>
      <p:sp>
        <p:nvSpPr>
          <p:cNvPr id="84036" name="Rectangle 70"/>
          <p:cNvSpPr>
            <a:spLocks noChangeArrowheads="1"/>
          </p:cNvSpPr>
          <p:nvPr/>
        </p:nvSpPr>
        <p:spPr bwMode="auto">
          <a:xfrm>
            <a:off x="5700944" y="2005806"/>
            <a:ext cx="3200400"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zh-TW" altLang="en-US" sz="1800">
              <a:latin typeface="Tahoma" panose="020B0604030504040204" pitchFamily="34" charset="0"/>
              <a:ea typeface="新細明體" panose="02020500000000000000" pitchFamily="18" charset="-120"/>
            </a:endParaRPr>
          </a:p>
        </p:txBody>
      </p:sp>
      <p:sp>
        <p:nvSpPr>
          <p:cNvPr id="84037" name="Text Box 71"/>
          <p:cNvSpPr txBox="1">
            <a:spLocks noChangeArrowheads="1"/>
          </p:cNvSpPr>
          <p:nvPr/>
        </p:nvSpPr>
        <p:spPr bwMode="auto">
          <a:xfrm>
            <a:off x="2489433" y="3298031"/>
            <a:ext cx="1778051" cy="33855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b="1">
                <a:latin typeface="Tahoma" panose="020B0604030504040204" pitchFamily="34" charset="0"/>
                <a:ea typeface="新細明體" panose="02020500000000000000" pitchFamily="18" charset="-120"/>
              </a:rPr>
              <a:t>Verilog for loop</a:t>
            </a:r>
          </a:p>
        </p:txBody>
      </p:sp>
      <p:sp>
        <p:nvSpPr>
          <p:cNvPr id="84038" name="Text Box 72"/>
          <p:cNvSpPr txBox="1">
            <a:spLocks noChangeArrowheads="1"/>
          </p:cNvSpPr>
          <p:nvPr/>
        </p:nvSpPr>
        <p:spPr bwMode="auto">
          <a:xfrm>
            <a:off x="5827945" y="5433219"/>
            <a:ext cx="3167855" cy="33855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r>
              <a:rPr lang="en-US" altLang="zh-TW" sz="1600" b="1">
                <a:latin typeface="Tahoma" panose="020B0604030504040204" pitchFamily="34" charset="0"/>
                <a:ea typeface="新細明體" panose="02020500000000000000" pitchFamily="18" charset="-120"/>
              </a:rPr>
              <a:t>for loop synthesized to gates</a:t>
            </a:r>
          </a:p>
        </p:txBody>
      </p:sp>
      <p:sp>
        <p:nvSpPr>
          <p:cNvPr id="84039" name="Rectangle 73"/>
          <p:cNvSpPr>
            <a:spLocks noChangeArrowheads="1"/>
          </p:cNvSpPr>
          <p:nvPr/>
        </p:nvSpPr>
        <p:spPr bwMode="auto">
          <a:xfrm>
            <a:off x="1681394" y="815181"/>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Arial" panose="020B0604020202020204" pitchFamily="34"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Arial" panose="020B0604020202020204" pitchFamily="34"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Arial" panose="020B0604020202020204" pitchFamily="34"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Arial" panose="020B0604020202020204" pitchFamily="34" charset="0"/>
                <a:ea typeface="標楷體" panose="03000509000000000000" pitchFamily="65" charset="-120"/>
              </a:defRPr>
            </a:lvl9pPr>
          </a:lstStyle>
          <a:p>
            <a:pPr>
              <a:buFont typeface="Wingdings" panose="05000000000000000000" pitchFamily="2" charset="2"/>
              <a:buNone/>
            </a:pPr>
            <a:r>
              <a:rPr lang="en-US" altLang="zh-TW" sz="2800" i="1">
                <a:solidFill>
                  <a:srgbClr val="FF3300"/>
                </a:solidFill>
              </a:rPr>
              <a:t>for</a:t>
            </a:r>
            <a:r>
              <a:rPr lang="en-US" altLang="zh-TW" sz="2800"/>
              <a:t> loop are “unrolled”, and then synthesized.</a:t>
            </a:r>
          </a:p>
        </p:txBody>
      </p:sp>
    </p:spTree>
    <p:extLst>
      <p:ext uri="{BB962C8B-B14F-4D97-AF65-F5344CB8AC3E}">
        <p14:creationId xmlns:p14="http://schemas.microsoft.com/office/powerpoint/2010/main" val="3538891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CLAB">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tx1"/>
            </a:solidFill>
            <a:effectLst/>
            <a:latin typeface="Arial"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tx1"/>
            </a:solidFill>
            <a:effectLst/>
            <a:latin typeface="Arial" pitchFamily="34" charset="0"/>
            <a:ea typeface="新細明體"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ICLAB" id="{3EF4629B-7E55-4D80-828F-904AA00C59B0}" vid="{F04B8EB6-F381-4B79-B2C4-2DEFD431A8B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DICLAB</Template>
  <TotalTime>679</TotalTime>
  <Words>1681</Words>
  <Application>Microsoft Office PowerPoint</Application>
  <PresentationFormat>寬螢幕</PresentationFormat>
  <Paragraphs>381</Paragraphs>
  <Slides>15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15</vt:i4>
      </vt:variant>
    </vt:vector>
  </HeadingPairs>
  <TitlesOfParts>
    <vt:vector size="23" baseType="lpstr">
      <vt:lpstr>新細明體</vt:lpstr>
      <vt:lpstr>標楷體</vt:lpstr>
      <vt:lpstr>Arial</vt:lpstr>
      <vt:lpstr>Calibri</vt:lpstr>
      <vt:lpstr>Tahoma</vt:lpstr>
      <vt:lpstr>Times New Roman</vt:lpstr>
      <vt:lpstr>Wingdings</vt:lpstr>
      <vt:lpstr>DICLAB</vt:lpstr>
      <vt:lpstr>HDL  Part IV</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數位系統實驗 Experiment on Digital System</dc:title>
  <dc:creator>User</dc:creator>
  <cp:lastModifiedBy>User</cp:lastModifiedBy>
  <cp:revision>104</cp:revision>
  <cp:lastPrinted>2015-09-14T01:31:39Z</cp:lastPrinted>
  <dcterms:created xsi:type="dcterms:W3CDTF">2015-05-27T02:17:19Z</dcterms:created>
  <dcterms:modified xsi:type="dcterms:W3CDTF">2015-09-17T07:08:54Z</dcterms:modified>
</cp:coreProperties>
</file>