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391" r:id="rId3"/>
    <p:sldId id="392" r:id="rId4"/>
    <p:sldId id="393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D83F-FA77-4742-B971-E31EAC7F1508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3DAB9-E3A3-4000-A4EF-1944BC1C0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1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01283C8-25FB-4D66-B245-642584E96101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2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6591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9BB8F3E8-0097-4DC1-B3DA-410BBAC1F1FA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11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8311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9CB01DE-C9A3-491A-B8D3-EC33F3BF6046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12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54736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9B0379C5-6512-446B-9E0D-8F0356588A38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13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21658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EE80EA62-6940-454F-BF70-0CEB8F34DCBC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14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2618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2366CF6B-3475-4F49-8864-460048A3A9A3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3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62160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299AD1A-3244-4286-BDB4-092E473283E1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4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17171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5751E53-E8D1-45D8-9710-20DF57F91F7B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5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46976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ED464B0C-0A6C-481F-81B3-7CD5C98447E0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6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612884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B0876DC-039C-4C48-8E08-85A9AB88C47C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7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68994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EEA867E7-BE88-41DA-9B49-799DC0CDC749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8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04803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20A383ED-3765-4F1E-9914-6766F106B219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9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21391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182CBC84-64D0-468F-A7F0-7B1D6F74323E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10</a:t>
            </a:fld>
            <a:endParaRPr lang="en-US" altLang="zh-TW" smtClean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40902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0" y="398145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2877" y="4263903"/>
            <a:ext cx="400110" cy="463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Digital </a:t>
            </a:r>
            <a:r>
              <a:rPr lang="en-US" altLang="zh-TW" sz="1400" i="1" smtClean="0">
                <a:latin typeface="Times New Roman" pitchFamily="18" charset="0"/>
              </a:rPr>
              <a:t>Integrated Circuit </a:t>
            </a: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9403" y="-2909949"/>
            <a:ext cx="723275" cy="6621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Department of Computer Science and Information Engineering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28168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76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5030" cy="57737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321431" cy="57737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56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71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11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7823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5401" y="1484313"/>
            <a:ext cx="557823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1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09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32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77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6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5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fld id="{FA86A760-7BE0-4C54-9698-2333DDDB45A3}" type="datetimeFigureOut">
              <a:rPr lang="zh-TW" altLang="en-US" smtClean="0"/>
              <a:t>2015/9/20</a:t>
            </a:fld>
            <a:endParaRPr lang="zh-TW" altLang="en-US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81911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7561" y="1543050"/>
            <a:ext cx="10163908" cy="1752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HDL</a:t>
            </a:r>
            <a:b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40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4000" smtClean="0">
                <a:latin typeface="Arial" panose="020B0604020202020204" pitchFamily="34" charset="0"/>
                <a:cs typeface="Arial" panose="020B0604020202020204" pitchFamily="34" charset="0"/>
              </a:rPr>
              <a:t>art V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4237" y="4904730"/>
            <a:ext cx="8737600" cy="1752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</a:t>
            </a:r>
            <a:r>
              <a:rPr lang="zh-TW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殷</a:t>
            </a: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5"/>
          <p:cNvSpPr txBox="1">
            <a:spLocks noChangeArrowheads="1"/>
          </p:cNvSpPr>
          <p:nvPr/>
        </p:nvSpPr>
        <p:spPr bwMode="auto">
          <a:xfrm>
            <a:off x="457200" y="274639"/>
            <a:ext cx="54216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Example – Decoder (2 to 4)</a:t>
            </a:r>
          </a:p>
        </p:txBody>
      </p:sp>
      <p:graphicFrame>
        <p:nvGraphicFramePr>
          <p:cNvPr id="282689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67418"/>
              </p:ext>
            </p:extLst>
          </p:nvPr>
        </p:nvGraphicFramePr>
        <p:xfrm>
          <a:off x="1714346" y="3285047"/>
          <a:ext cx="3538538" cy="2194128"/>
        </p:xfrm>
        <a:graphic>
          <a:graphicData uri="http://schemas.openxmlformats.org/drawingml/2006/table">
            <a:tbl>
              <a:tblPr/>
              <a:tblGrid>
                <a:gridCol w="588963"/>
                <a:gridCol w="590550"/>
                <a:gridCol w="593725"/>
                <a:gridCol w="585787"/>
                <a:gridCol w="590550"/>
                <a:gridCol w="588963"/>
              </a:tblGrid>
              <a:tr h="365654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inputs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outputs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A[1]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A[0]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Y[3]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Y[2]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Y[1]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Y[0]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90" name="Rectangle 55"/>
          <p:cNvSpPr>
            <a:spLocks noChangeArrowheads="1"/>
          </p:cNvSpPr>
          <p:nvPr/>
        </p:nvSpPr>
        <p:spPr bwMode="auto">
          <a:xfrm>
            <a:off x="2711297" y="1510222"/>
            <a:ext cx="1781175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2691" name="Text Box 56"/>
          <p:cNvSpPr txBox="1">
            <a:spLocks noChangeArrowheads="1"/>
          </p:cNvSpPr>
          <p:nvPr/>
        </p:nvSpPr>
        <p:spPr bwMode="auto">
          <a:xfrm>
            <a:off x="3124046" y="1575309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2 to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decoder</a:t>
            </a:r>
          </a:p>
        </p:txBody>
      </p:sp>
      <p:sp>
        <p:nvSpPr>
          <p:cNvPr id="112692" name="Line 57"/>
          <p:cNvSpPr>
            <a:spLocks noChangeShapeType="1"/>
          </p:cNvSpPr>
          <p:nvPr/>
        </p:nvSpPr>
        <p:spPr bwMode="auto">
          <a:xfrm>
            <a:off x="4501996" y="1614996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93" name="Line 58"/>
          <p:cNvSpPr>
            <a:spLocks noChangeShapeType="1"/>
          </p:cNvSpPr>
          <p:nvPr/>
        </p:nvSpPr>
        <p:spPr bwMode="auto">
          <a:xfrm>
            <a:off x="4501996" y="1794384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94" name="Line 59"/>
          <p:cNvSpPr>
            <a:spLocks noChangeShapeType="1"/>
          </p:cNvSpPr>
          <p:nvPr/>
        </p:nvSpPr>
        <p:spPr bwMode="auto">
          <a:xfrm>
            <a:off x="4501996" y="1973771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95" name="Line 60"/>
          <p:cNvSpPr>
            <a:spLocks noChangeShapeType="1"/>
          </p:cNvSpPr>
          <p:nvPr/>
        </p:nvSpPr>
        <p:spPr bwMode="auto">
          <a:xfrm>
            <a:off x="4501996" y="2153159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96" name="Line 61"/>
          <p:cNvSpPr>
            <a:spLocks noChangeShapeType="1"/>
          </p:cNvSpPr>
          <p:nvPr/>
        </p:nvSpPr>
        <p:spPr bwMode="auto">
          <a:xfrm>
            <a:off x="2462059" y="1775334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97" name="Line 62"/>
          <p:cNvSpPr>
            <a:spLocks noChangeShapeType="1"/>
          </p:cNvSpPr>
          <p:nvPr/>
        </p:nvSpPr>
        <p:spPr bwMode="auto">
          <a:xfrm>
            <a:off x="2460471" y="2002346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98" name="Text Box 63"/>
          <p:cNvSpPr txBox="1">
            <a:spLocks noChangeArrowheads="1"/>
          </p:cNvSpPr>
          <p:nvPr/>
        </p:nvSpPr>
        <p:spPr bwMode="auto">
          <a:xfrm>
            <a:off x="6958752" y="1134786"/>
            <a:ext cx="3230562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module       decoder(A,Y);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parameter   size=4;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input          [1:0]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output        [size-1:0] 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err="1">
                <a:ea typeface="新細明體" panose="02020500000000000000" pitchFamily="18" charset="-120"/>
              </a:rPr>
              <a:t>reg</a:t>
            </a:r>
            <a:r>
              <a:rPr lang="en-US" altLang="zh-TW" sz="1800" dirty="0">
                <a:ea typeface="新細明體" panose="02020500000000000000" pitchFamily="18" charset="-120"/>
              </a:rPr>
              <a:t>             [size-1:0] 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always@(A)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case(A)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0:Y = 4'b0001;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1:Y = 4'b0010;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2:Y = 4'b0100;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</a:t>
            </a:r>
            <a:r>
              <a:rPr lang="en-US" altLang="zh-TW" sz="1800" dirty="0" err="1">
                <a:ea typeface="新細明體" panose="02020500000000000000" pitchFamily="18" charset="-120"/>
              </a:rPr>
              <a:t>default:Y</a:t>
            </a:r>
            <a:r>
              <a:rPr lang="en-US" altLang="zh-TW" sz="1800" dirty="0">
                <a:ea typeface="新細明體" panose="02020500000000000000" pitchFamily="18" charset="-120"/>
              </a:rPr>
              <a:t> = 4'b1000;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</a:t>
            </a:r>
            <a:r>
              <a:rPr lang="en-US" altLang="zh-TW" sz="1800" dirty="0" err="1">
                <a:ea typeface="新細明體" panose="02020500000000000000" pitchFamily="18" charset="-120"/>
              </a:rPr>
              <a:t>endcase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err="1">
                <a:ea typeface="新細明體" panose="02020500000000000000" pitchFamily="18" charset="-120"/>
              </a:rPr>
              <a:t>endmodule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13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532845" y="224901"/>
            <a:ext cx="54216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Example – Decoder (3 to 6)</a:t>
            </a:r>
          </a:p>
        </p:txBody>
      </p:sp>
      <p:graphicFrame>
        <p:nvGraphicFramePr>
          <p:cNvPr id="286738" name="Group 18"/>
          <p:cNvGraphicFramePr>
            <a:graphicFrameLocks noGrp="1"/>
          </p:cNvGraphicFramePr>
          <p:nvPr/>
        </p:nvGraphicFramePr>
        <p:xfrm>
          <a:off x="2085975" y="1498600"/>
          <a:ext cx="3695700" cy="3735551"/>
        </p:xfrm>
        <a:graphic>
          <a:graphicData uri="http://schemas.openxmlformats.org/drawingml/2006/table">
            <a:tbl>
              <a:tblPr/>
              <a:tblGrid>
                <a:gridCol w="1506538"/>
                <a:gridCol w="2189162"/>
              </a:tblGrid>
              <a:tr h="7363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     input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En A2 A1 A0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         outputs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Y5 Y4 Y3 Y2 Y1 Y0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9039"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   X   X   X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1   0   0    0   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1   0   0    1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1   0   1    0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1   0   1    1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1   1   0    0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1   1   0    1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1   1   1    0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1   1   1    1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0    0   0   0   0    0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0    0   0   0   0    1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0    0   0   0   1    0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0    0   0   1   0    0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0    0   1   0   0    0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0    1   0   0   0    0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1    0   0   0   0    0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0    0   0   0   0    0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0    0   0   0   0    0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702" name="Text Box 16"/>
          <p:cNvSpPr txBox="1">
            <a:spLocks noChangeArrowheads="1"/>
          </p:cNvSpPr>
          <p:nvPr/>
        </p:nvSpPr>
        <p:spPr bwMode="auto">
          <a:xfrm>
            <a:off x="6638078" y="517288"/>
            <a:ext cx="4824412" cy="599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module  decoder3_6_case1(</a:t>
            </a:r>
            <a:r>
              <a:rPr lang="en-US" altLang="zh-TW" sz="1800" dirty="0" err="1">
                <a:ea typeface="新細明體" panose="02020500000000000000" pitchFamily="18" charset="-120"/>
              </a:rPr>
              <a:t>A,En,Y</a:t>
            </a:r>
            <a:r>
              <a:rPr lang="en-US" altLang="zh-TW" sz="1800" dirty="0">
                <a:ea typeface="新細明體" panose="02020500000000000000" pitchFamily="18" charset="-12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input   </a:t>
            </a:r>
            <a:r>
              <a:rPr lang="en-US" altLang="zh-TW" sz="1800" dirty="0" err="1">
                <a:ea typeface="新細明體" panose="02020500000000000000" pitchFamily="18" charset="-120"/>
              </a:rPr>
              <a:t>En</a:t>
            </a:r>
            <a:r>
              <a:rPr lang="en-US" altLang="zh-TW" sz="1800" dirty="0">
                <a:ea typeface="新細明體" panose="02020500000000000000" pitchFamily="18" charset="-120"/>
              </a:rPr>
              <a:t>;      input   [2:0] A;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output  [5:0] Y;   </a:t>
            </a:r>
            <a:r>
              <a:rPr lang="en-US" altLang="zh-TW" sz="1800" dirty="0" err="1">
                <a:ea typeface="新細明體" panose="02020500000000000000" pitchFamily="18" charset="-120"/>
              </a:rPr>
              <a:t>reg</a:t>
            </a:r>
            <a:r>
              <a:rPr lang="en-US" altLang="zh-TW" sz="1800" dirty="0">
                <a:ea typeface="新細明體" panose="02020500000000000000" pitchFamily="18" charset="-120"/>
              </a:rPr>
              <a:t>     [5:0] 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always@(</a:t>
            </a:r>
            <a:r>
              <a:rPr lang="en-US" altLang="zh-TW" sz="1800" dirty="0" err="1">
                <a:ea typeface="新細明體" panose="02020500000000000000" pitchFamily="18" charset="-120"/>
              </a:rPr>
              <a:t>En</a:t>
            </a:r>
            <a:r>
              <a:rPr lang="en-US" altLang="zh-TW" sz="1800" dirty="0">
                <a:ea typeface="新細明體" panose="02020500000000000000" pitchFamily="18" charset="-120"/>
              </a:rPr>
              <a:t> or 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if(!</a:t>
            </a:r>
            <a:r>
              <a:rPr lang="en-US" altLang="zh-TW" sz="1800" dirty="0" err="1">
                <a:ea typeface="新細明體" panose="02020500000000000000" pitchFamily="18" charset="-120"/>
              </a:rPr>
              <a:t>En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Y = 6'b0;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case(A)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0:Y = 6'b000001;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1:Y = 6'b000010;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2:Y = 6'b000100;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3:Y = 6'b001000;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4:Y = 6'b010000;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5:Y = 6'b100000;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</a:t>
            </a:r>
            <a:r>
              <a:rPr lang="en-US" altLang="zh-TW" sz="1800" dirty="0" err="1">
                <a:ea typeface="新細明體" panose="02020500000000000000" pitchFamily="18" charset="-120"/>
              </a:rPr>
              <a:t>default:Y</a:t>
            </a:r>
            <a:r>
              <a:rPr lang="en-US" altLang="zh-TW" sz="1800" dirty="0">
                <a:ea typeface="新細明體" panose="02020500000000000000" pitchFamily="18" charset="-120"/>
              </a:rPr>
              <a:t> = 6'b0;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</a:t>
            </a:r>
            <a:r>
              <a:rPr lang="en-US" altLang="zh-TW" sz="1800" dirty="0" err="1">
                <a:ea typeface="新細明體" panose="02020500000000000000" pitchFamily="18" charset="-120"/>
              </a:rPr>
              <a:t>endcase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err="1">
                <a:ea typeface="新細明體" panose="02020500000000000000" pitchFamily="18" charset="-120"/>
              </a:rPr>
              <a:t>endmodule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18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9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471256" y="259097"/>
            <a:ext cx="26228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 smtClean="0"/>
              <a:t>Comparator </a:t>
            </a:r>
            <a:endParaRPr lang="en-US" altLang="zh-TW" b="1" dirty="0"/>
          </a:p>
        </p:txBody>
      </p:sp>
      <p:sp>
        <p:nvSpPr>
          <p:cNvPr id="116739" name="Text Box 5"/>
          <p:cNvSpPr txBox="1">
            <a:spLocks noChangeArrowheads="1"/>
          </p:cNvSpPr>
          <p:nvPr/>
        </p:nvSpPr>
        <p:spPr bwMode="auto">
          <a:xfrm>
            <a:off x="1030119" y="1774476"/>
            <a:ext cx="529272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module       comparator(A, B, CLK, AGTB,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     AEQB, ALTB);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input           [7:0] A,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output         AGTB, AEQB, ALTB;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err="1">
                <a:ea typeface="新細明體" panose="02020500000000000000" pitchFamily="18" charset="-120"/>
              </a:rPr>
              <a:t>reg</a:t>
            </a:r>
            <a:r>
              <a:rPr lang="en-US" altLang="zh-TW" sz="1800" dirty="0">
                <a:ea typeface="新細明體" panose="02020500000000000000" pitchFamily="18" charset="-120"/>
              </a:rPr>
              <a:t>              AGTB, AEQB, ALTB;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</a:t>
            </a:r>
          </a:p>
        </p:txBody>
      </p:sp>
      <p:sp>
        <p:nvSpPr>
          <p:cNvPr id="116740" name="Rectangle 7"/>
          <p:cNvSpPr>
            <a:spLocks noChangeArrowheads="1"/>
          </p:cNvSpPr>
          <p:nvPr/>
        </p:nvSpPr>
        <p:spPr bwMode="auto">
          <a:xfrm>
            <a:off x="5895012" y="1690702"/>
            <a:ext cx="45720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always @(A or 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 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    AGTB = (A &gt;  B);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    AEQB = (A == B);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    ALTB = (A &lt;  B);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  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err="1"/>
              <a:t>endmodule</a:t>
            </a:r>
            <a:endParaRPr lang="en-US" altLang="zh-TW" sz="1800" dirty="0"/>
          </a:p>
        </p:txBody>
      </p:sp>
      <p:sp>
        <p:nvSpPr>
          <p:cNvPr id="116741" name="Text Box 8"/>
          <p:cNvSpPr txBox="1">
            <a:spLocks noChangeArrowheads="1"/>
          </p:cNvSpPr>
          <p:nvPr/>
        </p:nvSpPr>
        <p:spPr bwMode="auto">
          <a:xfrm>
            <a:off x="1971163" y="1117807"/>
            <a:ext cx="31213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solidFill>
                  <a:srgbClr val="0070C0"/>
                </a:solidFill>
              </a:rPr>
              <a:t>Combinational comparator</a:t>
            </a:r>
          </a:p>
        </p:txBody>
      </p:sp>
      <p:sp>
        <p:nvSpPr>
          <p:cNvPr id="116742" name="Rectangle 9"/>
          <p:cNvSpPr>
            <a:spLocks noChangeArrowheads="1"/>
          </p:cNvSpPr>
          <p:nvPr/>
        </p:nvSpPr>
        <p:spPr bwMode="auto">
          <a:xfrm>
            <a:off x="6275218" y="872777"/>
            <a:ext cx="1619250" cy="71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6743" name="Text Box 10"/>
          <p:cNvSpPr txBox="1">
            <a:spLocks noChangeArrowheads="1"/>
          </p:cNvSpPr>
          <p:nvPr/>
        </p:nvSpPr>
        <p:spPr bwMode="auto">
          <a:xfrm>
            <a:off x="6402218" y="1052164"/>
            <a:ext cx="144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comparator</a:t>
            </a:r>
          </a:p>
        </p:txBody>
      </p:sp>
      <p:sp>
        <p:nvSpPr>
          <p:cNvPr id="116744" name="Line 11"/>
          <p:cNvSpPr>
            <a:spLocks noChangeShapeType="1"/>
          </p:cNvSpPr>
          <p:nvPr/>
        </p:nvSpPr>
        <p:spPr bwMode="auto">
          <a:xfrm>
            <a:off x="6037093" y="1082326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5" name="Line 12"/>
          <p:cNvSpPr>
            <a:spLocks noChangeShapeType="1"/>
          </p:cNvSpPr>
          <p:nvPr/>
        </p:nvSpPr>
        <p:spPr bwMode="auto">
          <a:xfrm>
            <a:off x="6035506" y="1366489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6" name="Line 13"/>
          <p:cNvSpPr>
            <a:spLocks noChangeShapeType="1"/>
          </p:cNvSpPr>
          <p:nvPr/>
        </p:nvSpPr>
        <p:spPr bwMode="auto">
          <a:xfrm>
            <a:off x="7902406" y="1004539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7" name="Line 14"/>
          <p:cNvSpPr>
            <a:spLocks noChangeShapeType="1"/>
          </p:cNvSpPr>
          <p:nvPr/>
        </p:nvSpPr>
        <p:spPr bwMode="auto">
          <a:xfrm>
            <a:off x="7900818" y="1241076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8" name="Line 15"/>
          <p:cNvSpPr>
            <a:spLocks noChangeShapeType="1"/>
          </p:cNvSpPr>
          <p:nvPr/>
        </p:nvSpPr>
        <p:spPr bwMode="auto">
          <a:xfrm>
            <a:off x="7899231" y="1487139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9" name="Text Box 16"/>
          <p:cNvSpPr txBox="1">
            <a:spLocks noChangeArrowheads="1"/>
          </p:cNvSpPr>
          <p:nvPr/>
        </p:nvSpPr>
        <p:spPr bwMode="auto">
          <a:xfrm>
            <a:off x="5735468" y="923577"/>
            <a:ext cx="3190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B</a:t>
            </a:r>
          </a:p>
        </p:txBody>
      </p:sp>
      <p:sp>
        <p:nvSpPr>
          <p:cNvPr id="116750" name="Text Box 17"/>
          <p:cNvSpPr txBox="1">
            <a:spLocks noChangeArrowheads="1"/>
          </p:cNvSpPr>
          <p:nvPr/>
        </p:nvSpPr>
        <p:spPr bwMode="auto">
          <a:xfrm>
            <a:off x="8126244" y="809276"/>
            <a:ext cx="13303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AGTB (A&gt;B)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AEQB (A=B)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ALTB (A&lt;B)</a:t>
            </a:r>
          </a:p>
        </p:txBody>
      </p:sp>
      <p:pic>
        <p:nvPicPr>
          <p:cNvPr id="116751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26"/>
          <a:stretch>
            <a:fillRect/>
          </a:stretch>
        </p:blipFill>
        <p:spPr bwMode="auto">
          <a:xfrm>
            <a:off x="1631719" y="3705240"/>
            <a:ext cx="8355659" cy="234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0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4"/>
          <p:cNvSpPr txBox="1">
            <a:spLocks noChangeArrowheads="1"/>
          </p:cNvSpPr>
          <p:nvPr/>
        </p:nvSpPr>
        <p:spPr bwMode="auto">
          <a:xfrm>
            <a:off x="535251" y="127894"/>
            <a:ext cx="53976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Arithmetic Logic Unit (1/2) </a:t>
            </a:r>
          </a:p>
        </p:txBody>
      </p:sp>
      <p:graphicFrame>
        <p:nvGraphicFramePr>
          <p:cNvPr id="28879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76693"/>
              </p:ext>
            </p:extLst>
          </p:nvPr>
        </p:nvGraphicFramePr>
        <p:xfrm>
          <a:off x="1990264" y="792568"/>
          <a:ext cx="8220075" cy="5359622"/>
        </p:xfrm>
        <a:graphic>
          <a:graphicData uri="http://schemas.openxmlformats.org/drawingml/2006/table">
            <a:tbl>
              <a:tblPr/>
              <a:tblGrid>
                <a:gridCol w="1962150"/>
                <a:gridCol w="1849438"/>
                <a:gridCol w="2667000"/>
                <a:gridCol w="1741487"/>
              </a:tblGrid>
              <a:tr h="376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S4 S3 S2 S1 S0 </a:t>
                      </a:r>
                      <a:r>
                        <a:rPr kumimoji="1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Cin</a:t>
                      </a:r>
                      <a:endParaRPr kumimoji="1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Operation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Function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Implementation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3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0   0   0   0   0    0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0   0   0   0   0    1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0   0   0   0   1    0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0   0   0   0   1    1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0   0   0   1   0    0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0   0   0   1   0    1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0   0   0   1   1    0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0   0   0   1   1    1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0   0   1   0   0    0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0   0   1   0   1    0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0   0   1   1   0    0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0   0   1   1   1    0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0   0   0   0   0    0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0   1   0   0   0    0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1   0   0   0   0    0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1   1   0   0   0    0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 &lt;=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 &lt;= A + 1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 &lt;= A +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 &lt;= A + B + 1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 &lt;= A + </a:t>
                      </a:r>
                      <a:r>
                        <a:rPr kumimoji="1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Bbar</a:t>
                      </a:r>
                      <a:endParaRPr kumimoji="1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 &lt;= A + </a:t>
                      </a:r>
                      <a:r>
                        <a:rPr kumimoji="1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Bbar</a:t>
                      </a: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+ 1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 &lt;= A - 1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 &lt;=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 &lt;= A and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 &lt;= A or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 &lt;= A </a:t>
                      </a:r>
                      <a:r>
                        <a:rPr kumimoji="1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xor</a:t>
                      </a: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 &lt;= </a:t>
                      </a:r>
                      <a:r>
                        <a:rPr kumimoji="1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Abar</a:t>
                      </a:r>
                      <a:endParaRPr kumimoji="1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 &lt;=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 &lt;= </a:t>
                      </a:r>
                      <a:r>
                        <a:rPr kumimoji="1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shl</a:t>
                      </a: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 &lt;= </a:t>
                      </a:r>
                      <a:r>
                        <a:rPr kumimoji="1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shr</a:t>
                      </a: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 &lt;= 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Transfer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Increment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Addition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Add with carry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 plus 1’s complement of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Subtraction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Decrement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Transfer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XOR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Complement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Transfer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Shift left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Shift right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Transfer 0’s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Arithmetic Unit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Arithmetic Unit Arithmetic Unit Arithmetic Unit Arithmetic Unit Arithmetic Unit Arithmetic Unit Arithmetic Unit Arithmetic Unit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Logic Unit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Logic Unit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Logic Unit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Logic Unit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Shifter Unit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Shifter Unit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Shifter Unit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Shifter Unit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2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1048"/>
          <p:cNvSpPr txBox="1">
            <a:spLocks noChangeArrowheads="1"/>
          </p:cNvSpPr>
          <p:nvPr/>
        </p:nvSpPr>
        <p:spPr bwMode="auto">
          <a:xfrm>
            <a:off x="565120" y="194488"/>
            <a:ext cx="53976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Arithmetic Logic Unit (2/2) </a:t>
            </a:r>
          </a:p>
        </p:txBody>
      </p:sp>
      <p:sp>
        <p:nvSpPr>
          <p:cNvPr id="120835" name="Text Box 1049"/>
          <p:cNvSpPr txBox="1">
            <a:spLocks noChangeArrowheads="1"/>
          </p:cNvSpPr>
          <p:nvPr/>
        </p:nvSpPr>
        <p:spPr bwMode="auto">
          <a:xfrm>
            <a:off x="5789905" y="779263"/>
            <a:ext cx="4032250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always@(Sel or A or B or CarryIn)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     case({Sel[4:0],CarryIn})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         6'b000000 : Y =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         6'b000001 : Y = A + 1;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         6'b000010 : Y = A +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         6'b000011 : Y = A + B + 1;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         6'b000100 : Y = A + !B;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         6'b000101 : Y = A + !B + 1;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         6'b000110 : Y = A - 1;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         6'b000111 : Y =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         6'b001000 : Y = A &amp;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         6'b001010 : Y = A |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         6'b001100 : Y = A ^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         6'b001110 : Y = !A;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         6'b010000 : Y = A &lt;&lt;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         6'b100000 : Y = A &gt;&gt;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         6'b110000 : Y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         default: Y = 8'bX;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     endcase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TW" sz="1600" dirty="0">
                <a:ea typeface="新細明體" panose="02020500000000000000" pitchFamily="18" charset="-120"/>
              </a:rPr>
              <a:t>endmodule</a:t>
            </a:r>
          </a:p>
        </p:txBody>
      </p:sp>
      <p:sp>
        <p:nvSpPr>
          <p:cNvPr id="120836" name="Text Box 1050"/>
          <p:cNvSpPr txBox="1">
            <a:spLocks noChangeArrowheads="1"/>
          </p:cNvSpPr>
          <p:nvPr/>
        </p:nvSpPr>
        <p:spPr bwMode="auto">
          <a:xfrm>
            <a:off x="957387" y="1397941"/>
            <a:ext cx="3960812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module alu_case2(</a:t>
            </a:r>
            <a:r>
              <a:rPr lang="en-US" altLang="zh-TW" sz="1600" dirty="0" err="1">
                <a:ea typeface="新細明體" panose="02020500000000000000" pitchFamily="18" charset="-120"/>
              </a:rPr>
              <a:t>Sel,CarryIn,A,B,Y</a:t>
            </a:r>
            <a:r>
              <a:rPr lang="en-US" altLang="zh-TW" sz="1600" dirty="0">
                <a:ea typeface="新細明體" panose="02020500000000000000" pitchFamily="18" charset="-12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input  [4:0] </a:t>
            </a:r>
            <a:r>
              <a:rPr lang="en-US" altLang="zh-TW" sz="1600" dirty="0" err="1">
                <a:ea typeface="新細明體" panose="02020500000000000000" pitchFamily="18" charset="-120"/>
              </a:rPr>
              <a:t>Sel</a:t>
            </a:r>
            <a:r>
              <a:rPr lang="en-US" altLang="zh-TW" sz="1600" dirty="0"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input  </a:t>
            </a:r>
            <a:r>
              <a:rPr lang="en-US" altLang="zh-TW" sz="1600" dirty="0" err="1">
                <a:ea typeface="新細明體" panose="02020500000000000000" pitchFamily="18" charset="-120"/>
              </a:rPr>
              <a:t>CarryIn</a:t>
            </a:r>
            <a:r>
              <a:rPr lang="en-US" altLang="zh-TW" sz="1600" dirty="0"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input  [7:0] A,B;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output [7:0] 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 err="1">
                <a:ea typeface="新細明體" panose="02020500000000000000" pitchFamily="18" charset="-120"/>
              </a:rPr>
              <a:t>reg</a:t>
            </a:r>
            <a:r>
              <a:rPr lang="en-US" altLang="zh-TW" sz="1600" dirty="0">
                <a:ea typeface="新細明體" panose="02020500000000000000" pitchFamily="18" charset="-120"/>
              </a:rPr>
              <a:t>    [7:0] 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>
              <a:ea typeface="新細明體" panose="02020500000000000000" pitchFamily="18" charset="-120"/>
            </a:endParaRP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2932113" y="3704640"/>
            <a:ext cx="1009650" cy="1481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6" name="Line 18"/>
          <p:cNvSpPr>
            <a:spLocks noChangeShapeType="1"/>
          </p:cNvSpPr>
          <p:nvPr/>
        </p:nvSpPr>
        <p:spPr bwMode="auto">
          <a:xfrm>
            <a:off x="2274888" y="401261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2284413" y="433329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 rot="-5400000">
            <a:off x="3185574" y="5366753"/>
            <a:ext cx="361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679160" y="3781295"/>
            <a:ext cx="35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679160" y="4135646"/>
            <a:ext cx="35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1402935" y="4788387"/>
            <a:ext cx="100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 err="1" smtClean="0">
                <a:ea typeface="新細明體" panose="02020500000000000000" pitchFamily="18" charset="-120"/>
              </a:rPr>
              <a:t>CarryIn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3941763" y="450315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4660901" y="4311066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Y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>
            <a:off x="2293938" y="497305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3112899" y="5547728"/>
            <a:ext cx="670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 err="1" smtClean="0">
                <a:ea typeface="新細明體" panose="02020500000000000000" pitchFamily="18" charset="-120"/>
              </a:rPr>
              <a:t>Sel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3009902" y="4214376"/>
            <a:ext cx="876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 smtClean="0">
                <a:ea typeface="新細明體" panose="02020500000000000000" pitchFamily="18" charset="-120"/>
              </a:rPr>
              <a:t>ALU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H="1">
            <a:off x="2466559" y="3947529"/>
            <a:ext cx="123825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403059" y="4006266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2443749" y="4274553"/>
            <a:ext cx="123825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2380249" y="433329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8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371581" y="5272161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5</a:t>
            </a:r>
            <a:endParaRPr lang="en-US" altLang="zh-TW" sz="1400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3295758" y="5352318"/>
            <a:ext cx="123825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3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0" descr="14-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066" y="2175140"/>
            <a:ext cx="6294437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1" name="Text Box 4"/>
          <p:cNvSpPr txBox="1">
            <a:spLocks noChangeArrowheads="1"/>
          </p:cNvSpPr>
          <p:nvPr/>
        </p:nvSpPr>
        <p:spPr bwMode="auto">
          <a:xfrm>
            <a:off x="561975" y="265115"/>
            <a:ext cx="44422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Combinational Circuit</a:t>
            </a:r>
          </a:p>
        </p:txBody>
      </p:sp>
      <p:sp>
        <p:nvSpPr>
          <p:cNvPr id="94212" name="Text Box 5"/>
          <p:cNvSpPr txBox="1">
            <a:spLocks noChangeArrowheads="1"/>
          </p:cNvSpPr>
          <p:nvPr/>
        </p:nvSpPr>
        <p:spPr bwMode="auto">
          <a:xfrm>
            <a:off x="1636991" y="847990"/>
            <a:ext cx="8250237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A combinational circuit consists of logic gates whose outputs at any time are determined </a:t>
            </a:r>
            <a:r>
              <a:rPr lang="en-US" altLang="zh-TW" sz="2400" i="1" u="sng" dirty="0">
                <a:solidFill>
                  <a:srgbClr val="FF0000"/>
                </a:solidFill>
              </a:rPr>
              <a:t>directly from the present combination of inputs</a:t>
            </a:r>
            <a:r>
              <a:rPr lang="en-US" altLang="zh-TW" sz="2400" dirty="0"/>
              <a:t> without regard to previous inputs.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dirty="0"/>
          </a:p>
        </p:txBody>
      </p:sp>
      <p:sp>
        <p:nvSpPr>
          <p:cNvPr id="94213" name="Rectangle 6"/>
          <p:cNvSpPr>
            <a:spLocks noChangeArrowheads="1"/>
          </p:cNvSpPr>
          <p:nvPr/>
        </p:nvSpPr>
        <p:spPr bwMode="auto">
          <a:xfrm>
            <a:off x="4504016" y="5069151"/>
            <a:ext cx="2084387" cy="966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</a:rPr>
              <a:t>Combinational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</a:rPr>
              <a:t>Logic Circuit</a:t>
            </a:r>
          </a:p>
        </p:txBody>
      </p:sp>
      <p:sp>
        <p:nvSpPr>
          <p:cNvPr id="94214" name="Line 8"/>
          <p:cNvSpPr>
            <a:spLocks noChangeShapeType="1"/>
          </p:cNvSpPr>
          <p:nvPr/>
        </p:nvSpPr>
        <p:spPr bwMode="auto">
          <a:xfrm>
            <a:off x="3691216" y="5324739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5" name="Line 9"/>
          <p:cNvSpPr>
            <a:spLocks noChangeShapeType="1"/>
          </p:cNvSpPr>
          <p:nvPr/>
        </p:nvSpPr>
        <p:spPr bwMode="auto">
          <a:xfrm>
            <a:off x="3691216" y="5504126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6" name="Line 11"/>
          <p:cNvSpPr>
            <a:spLocks noChangeShapeType="1"/>
          </p:cNvSpPr>
          <p:nvPr/>
        </p:nvSpPr>
        <p:spPr bwMode="auto">
          <a:xfrm>
            <a:off x="3691216" y="5862901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7" name="Line 12"/>
          <p:cNvSpPr>
            <a:spLocks noChangeShapeType="1"/>
          </p:cNvSpPr>
          <p:nvPr/>
        </p:nvSpPr>
        <p:spPr bwMode="auto">
          <a:xfrm>
            <a:off x="6593166" y="5331089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8" name="Line 13"/>
          <p:cNvSpPr>
            <a:spLocks noChangeShapeType="1"/>
          </p:cNvSpPr>
          <p:nvPr/>
        </p:nvSpPr>
        <p:spPr bwMode="auto">
          <a:xfrm>
            <a:off x="6593166" y="5510476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9" name="Line 15"/>
          <p:cNvSpPr>
            <a:spLocks noChangeShapeType="1"/>
          </p:cNvSpPr>
          <p:nvPr/>
        </p:nvSpPr>
        <p:spPr bwMode="auto">
          <a:xfrm>
            <a:off x="6593166" y="5869251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20" name="Text Box 16"/>
          <p:cNvSpPr txBox="1">
            <a:spLocks noChangeArrowheads="1"/>
          </p:cNvSpPr>
          <p:nvPr/>
        </p:nvSpPr>
        <p:spPr bwMode="auto">
          <a:xfrm>
            <a:off x="3907116" y="5378714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folHlink"/>
                </a:solidFill>
              </a:rPr>
              <a:t>..</a:t>
            </a:r>
          </a:p>
        </p:txBody>
      </p:sp>
      <p:sp>
        <p:nvSpPr>
          <p:cNvPr id="94221" name="Text Box 17"/>
          <p:cNvSpPr txBox="1">
            <a:spLocks noChangeArrowheads="1"/>
          </p:cNvSpPr>
          <p:nvPr/>
        </p:nvSpPr>
        <p:spPr bwMode="auto">
          <a:xfrm>
            <a:off x="6769378" y="5386651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folHlink"/>
                </a:solidFill>
              </a:rPr>
              <a:t>..</a:t>
            </a:r>
          </a:p>
        </p:txBody>
      </p:sp>
      <p:sp>
        <p:nvSpPr>
          <p:cNvPr id="94222" name="Text Box 18"/>
          <p:cNvSpPr txBox="1">
            <a:spLocks noChangeArrowheads="1"/>
          </p:cNvSpPr>
          <p:nvPr/>
        </p:nvSpPr>
        <p:spPr bwMode="auto">
          <a:xfrm>
            <a:off x="2473602" y="5218376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solidFill>
                  <a:schemeClr val="folHlink"/>
                </a:solidFill>
              </a:rPr>
              <a:t>  n</a:t>
            </a:r>
            <a:r>
              <a:rPr lang="en-US" altLang="zh-TW" sz="1800">
                <a:solidFill>
                  <a:schemeClr val="folHlink"/>
                </a:solidFill>
              </a:rPr>
              <a:t> input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</a:rPr>
              <a:t>variables</a:t>
            </a:r>
          </a:p>
        </p:txBody>
      </p:sp>
      <p:sp>
        <p:nvSpPr>
          <p:cNvPr id="94223" name="Text Box 19"/>
          <p:cNvSpPr txBox="1">
            <a:spLocks noChangeArrowheads="1"/>
          </p:cNvSpPr>
          <p:nvPr/>
        </p:nvSpPr>
        <p:spPr bwMode="auto">
          <a:xfrm>
            <a:off x="7599640" y="5234251"/>
            <a:ext cx="1136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solidFill>
                  <a:schemeClr val="folHlink"/>
                </a:solidFill>
              </a:rPr>
              <a:t>m</a:t>
            </a:r>
            <a:r>
              <a:rPr lang="en-US" altLang="zh-TW" sz="1800">
                <a:solidFill>
                  <a:schemeClr val="folHlink"/>
                </a:solidFill>
              </a:rPr>
              <a:t> output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</a:rPr>
              <a:t>variables</a:t>
            </a:r>
          </a:p>
        </p:txBody>
      </p:sp>
      <p:sp>
        <p:nvSpPr>
          <p:cNvPr id="94224" name="Rectangle 21"/>
          <p:cNvSpPr>
            <a:spLocks noChangeArrowheads="1"/>
          </p:cNvSpPr>
          <p:nvPr/>
        </p:nvSpPr>
        <p:spPr bwMode="auto">
          <a:xfrm>
            <a:off x="2787927" y="3570551"/>
            <a:ext cx="20510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94225" name="Rectangle 22"/>
          <p:cNvSpPr>
            <a:spLocks noChangeArrowheads="1"/>
          </p:cNvSpPr>
          <p:nvPr/>
        </p:nvSpPr>
        <p:spPr bwMode="auto">
          <a:xfrm>
            <a:off x="2570440" y="3278451"/>
            <a:ext cx="20510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94226" name="Rectangle 24"/>
          <p:cNvSpPr>
            <a:spLocks noChangeArrowheads="1"/>
          </p:cNvSpPr>
          <p:nvPr/>
        </p:nvSpPr>
        <p:spPr bwMode="auto">
          <a:xfrm>
            <a:off x="1527452" y="3049851"/>
            <a:ext cx="2565400" cy="96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701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486192" y="206375"/>
            <a:ext cx="47716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Example – Alarm    (1/2)</a:t>
            </a:r>
          </a:p>
        </p:txBody>
      </p:sp>
      <p:sp>
        <p:nvSpPr>
          <p:cNvPr id="96259" name="Text Box 5"/>
          <p:cNvSpPr txBox="1">
            <a:spLocks noChangeArrowheads="1"/>
          </p:cNvSpPr>
          <p:nvPr/>
        </p:nvSpPr>
        <p:spPr bwMode="auto">
          <a:xfrm>
            <a:off x="2312941" y="684490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96260" name="Text Box 6"/>
          <p:cNvSpPr txBox="1">
            <a:spLocks noChangeArrowheads="1"/>
          </p:cNvSpPr>
          <p:nvPr/>
        </p:nvSpPr>
        <p:spPr bwMode="auto">
          <a:xfrm>
            <a:off x="727228" y="735524"/>
            <a:ext cx="80772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Assume that four </a:t>
            </a:r>
            <a:r>
              <a:rPr lang="en-US" altLang="zh-TW" sz="1800" dirty="0" smtClean="0"/>
              <a:t>dogs </a:t>
            </a:r>
            <a:r>
              <a:rPr lang="en-US" altLang="zh-TW" sz="1800" dirty="0"/>
              <a:t>might come. Alarm is activated when (1) </a:t>
            </a:r>
            <a:r>
              <a:rPr lang="en-US" altLang="zh-TW" sz="1800" dirty="0">
                <a:solidFill>
                  <a:srgbClr val="00B0F0"/>
                </a:solidFill>
              </a:rPr>
              <a:t>more than three </a:t>
            </a:r>
            <a:r>
              <a:rPr lang="en-US" altLang="zh-TW" sz="1800" dirty="0" smtClean="0">
                <a:solidFill>
                  <a:srgbClr val="00B0F0"/>
                </a:solidFill>
              </a:rPr>
              <a:t>dogs </a:t>
            </a:r>
            <a:r>
              <a:rPr lang="en-US" altLang="zh-TW" sz="1800" dirty="0">
                <a:solidFill>
                  <a:srgbClr val="00B0F0"/>
                </a:solidFill>
              </a:rPr>
              <a:t>come</a:t>
            </a:r>
            <a:r>
              <a:rPr lang="en-US" altLang="zh-TW" sz="1800" dirty="0"/>
              <a:t> or (2) </a:t>
            </a:r>
            <a:r>
              <a:rPr lang="en-US" altLang="zh-TW" sz="1800" dirty="0">
                <a:solidFill>
                  <a:srgbClr val="00B0F0"/>
                </a:solidFill>
              </a:rPr>
              <a:t>the fourth </a:t>
            </a:r>
            <a:r>
              <a:rPr lang="en-US" altLang="zh-TW" sz="1800" dirty="0" smtClean="0">
                <a:solidFill>
                  <a:srgbClr val="00B0F0"/>
                </a:solidFill>
              </a:rPr>
              <a:t>dog </a:t>
            </a:r>
            <a:r>
              <a:rPr lang="en-US" altLang="zh-TW" sz="1800" dirty="0">
                <a:solidFill>
                  <a:srgbClr val="00B0F0"/>
                </a:solidFill>
              </a:rPr>
              <a:t>come together with other </a:t>
            </a:r>
            <a:r>
              <a:rPr lang="en-US" altLang="zh-TW" sz="1800" dirty="0" smtClean="0">
                <a:solidFill>
                  <a:srgbClr val="00B0F0"/>
                </a:solidFill>
              </a:rPr>
              <a:t>dogs</a:t>
            </a:r>
            <a:r>
              <a:rPr lang="en-US" altLang="zh-TW" sz="1800" dirty="0" smtClean="0"/>
              <a:t>.</a:t>
            </a:r>
            <a:endParaRPr lang="en-US" altLang="zh-TW" sz="1800" dirty="0"/>
          </a:p>
        </p:txBody>
      </p:sp>
      <p:graphicFrame>
        <p:nvGraphicFramePr>
          <p:cNvPr id="252087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21379"/>
              </p:ext>
            </p:extLst>
          </p:nvPr>
        </p:nvGraphicFramePr>
        <p:xfrm>
          <a:off x="7581499" y="1498876"/>
          <a:ext cx="2667000" cy="4664069"/>
        </p:xfrm>
        <a:graphic>
          <a:graphicData uri="http://schemas.openxmlformats.org/drawingml/2006/table">
            <a:tbl>
              <a:tblPr/>
              <a:tblGrid>
                <a:gridCol w="534988"/>
                <a:gridCol w="531812"/>
                <a:gridCol w="533400"/>
                <a:gridCol w="531813"/>
                <a:gridCol w="534987"/>
              </a:tblGrid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Out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371" name="Text Box 123"/>
          <p:cNvSpPr txBox="1">
            <a:spLocks noChangeArrowheads="1"/>
          </p:cNvSpPr>
          <p:nvPr/>
        </p:nvSpPr>
        <p:spPr bwMode="auto">
          <a:xfrm>
            <a:off x="1739854" y="1394102"/>
            <a:ext cx="4076700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914400" indent="-4572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371600" indent="-4572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828800" indent="-4572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286000" indent="-4572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module four(A , B , C , D , Out);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input A , B , C , D;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output Out;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reg Out , temp;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always @(A or B or C or D)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begin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   case({A , B , C , D})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    4’b0000: Out = 0;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    4’b0001: Out = 0;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    4’b0010: Out = 0;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    4’b0011: Out = 1;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    4’b0100: Out = 0;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    4’b0101: Out = 1;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	</a:t>
            </a:r>
          </a:p>
        </p:txBody>
      </p:sp>
      <p:sp>
        <p:nvSpPr>
          <p:cNvPr id="96372" name="Rectangle 124"/>
          <p:cNvSpPr>
            <a:spLocks noChangeArrowheads="1"/>
          </p:cNvSpPr>
          <p:nvPr/>
        </p:nvSpPr>
        <p:spPr bwMode="auto">
          <a:xfrm>
            <a:off x="5278392" y="1675090"/>
            <a:ext cx="3019425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914400" indent="-4572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371600" indent="-4572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828800" indent="-4572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286000" indent="-4572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4’b0110: Out = 0;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4’b0111: Out = 1;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4’b1000: Out = 0;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4’b1001: Out = 1;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4’b1010: Out = 0; 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4’b1011: Out = 1;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4’b1100: Out = 0;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4’b1101: Out = 1;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4’b1110: Out = 1;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default: Out = 1;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endcase  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end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</a:rPr>
              <a:t>endmodule</a:t>
            </a:r>
          </a:p>
        </p:txBody>
      </p:sp>
      <p:sp>
        <p:nvSpPr>
          <p:cNvPr id="96373" name="Text Box 181"/>
          <p:cNvSpPr txBox="1">
            <a:spLocks noChangeArrowheads="1"/>
          </p:cNvSpPr>
          <p:nvPr/>
        </p:nvSpPr>
        <p:spPr bwMode="auto">
          <a:xfrm>
            <a:off x="4043316" y="5513666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</a:rPr>
              <a:t>Optimization is done by tools</a:t>
            </a:r>
          </a:p>
        </p:txBody>
      </p:sp>
    </p:spTree>
    <p:extLst>
      <p:ext uri="{BB962C8B-B14F-4D97-AF65-F5344CB8AC3E}">
        <p14:creationId xmlns:p14="http://schemas.microsoft.com/office/powerpoint/2010/main" val="37324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485776" y="258764"/>
            <a:ext cx="47716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Example – Alarm    (2/2)</a:t>
            </a:r>
          </a:p>
        </p:txBody>
      </p:sp>
      <p:graphicFrame>
        <p:nvGraphicFramePr>
          <p:cNvPr id="253043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72541"/>
              </p:ext>
            </p:extLst>
          </p:nvPr>
        </p:nvGraphicFramePr>
        <p:xfrm>
          <a:off x="4870496" y="1792150"/>
          <a:ext cx="3937000" cy="2112963"/>
        </p:xfrm>
        <a:graphic>
          <a:graphicData uri="http://schemas.openxmlformats.org/drawingml/2006/table">
            <a:tbl>
              <a:tblPr/>
              <a:tblGrid>
                <a:gridCol w="787400"/>
                <a:gridCol w="787400"/>
                <a:gridCol w="787400"/>
                <a:gridCol w="787400"/>
                <a:gridCol w="787400"/>
              </a:tblGrid>
              <a:tr h="6281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CD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AB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00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0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01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11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10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344" name="AutoShape 103"/>
          <p:cNvSpPr>
            <a:spLocks noChangeArrowheads="1"/>
          </p:cNvSpPr>
          <p:nvPr/>
        </p:nvSpPr>
        <p:spPr bwMode="auto">
          <a:xfrm>
            <a:off x="6559596" y="2846249"/>
            <a:ext cx="1422400" cy="622300"/>
          </a:xfrm>
          <a:prstGeom prst="flowChartAlternateProcess">
            <a:avLst/>
          </a:prstGeom>
          <a:noFill/>
          <a:ln w="508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98345" name="AutoShape 104"/>
          <p:cNvSpPr>
            <a:spLocks noChangeArrowheads="1"/>
          </p:cNvSpPr>
          <p:nvPr/>
        </p:nvSpPr>
        <p:spPr bwMode="auto">
          <a:xfrm>
            <a:off x="7424783" y="3203437"/>
            <a:ext cx="1219200" cy="279400"/>
          </a:xfrm>
          <a:prstGeom prst="flowChartAlternateProcess">
            <a:avLst/>
          </a:prstGeom>
          <a:noFill/>
          <a:ln w="50800">
            <a:solidFill>
              <a:srgbClr val="00FF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98346" name="AutoShape 105"/>
          <p:cNvSpPr>
            <a:spLocks noChangeArrowheads="1"/>
          </p:cNvSpPr>
          <p:nvPr/>
        </p:nvSpPr>
        <p:spPr bwMode="auto">
          <a:xfrm>
            <a:off x="7361283" y="2454137"/>
            <a:ext cx="508000" cy="1422400"/>
          </a:xfrm>
          <a:prstGeom prst="flowChartAlternateProcess">
            <a:avLst/>
          </a:prstGeom>
          <a:noFill/>
          <a:ln w="444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98347" name="AutoShape 107"/>
          <p:cNvSpPr>
            <a:spLocks noChangeArrowheads="1"/>
          </p:cNvSpPr>
          <p:nvPr/>
        </p:nvSpPr>
        <p:spPr bwMode="auto">
          <a:xfrm>
            <a:off x="6572296" y="3214549"/>
            <a:ext cx="1409700" cy="622300"/>
          </a:xfrm>
          <a:prstGeom prst="flowChartAlternateProcess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98348" name="Text Box 108"/>
          <p:cNvSpPr txBox="1">
            <a:spLocks noChangeArrowheads="1"/>
          </p:cNvSpPr>
          <p:nvPr/>
        </p:nvSpPr>
        <p:spPr bwMode="auto">
          <a:xfrm>
            <a:off x="5764259" y="4062274"/>
            <a:ext cx="3038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Out = AD + BD + CD + ABC</a:t>
            </a:r>
          </a:p>
        </p:txBody>
      </p:sp>
      <p:sp>
        <p:nvSpPr>
          <p:cNvPr id="98349" name="Text Box 109"/>
          <p:cNvSpPr txBox="1">
            <a:spLocks noChangeArrowheads="1"/>
          </p:cNvSpPr>
          <p:nvPr/>
        </p:nvSpPr>
        <p:spPr bwMode="auto">
          <a:xfrm>
            <a:off x="1446259" y="936488"/>
            <a:ext cx="3038475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module four(A , B , C , D);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input A , B , C , D;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output Out;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wire t1 , t2 , t3 , t4;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and a1(t1 , A , D);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and a2(t2 , B , D);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and a3(t3 , C , D);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and a4(t4 , A , B , C);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or o1(Out , t1 , t2 , t3 , t4);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endmodule</a:t>
            </a:r>
          </a:p>
        </p:txBody>
      </p:sp>
      <p:sp>
        <p:nvSpPr>
          <p:cNvPr id="253039" name="Text Box 111"/>
          <p:cNvSpPr txBox="1">
            <a:spLocks noChangeArrowheads="1"/>
          </p:cNvSpPr>
          <p:nvPr/>
        </p:nvSpPr>
        <p:spPr bwMode="auto">
          <a:xfrm>
            <a:off x="5081634" y="4508363"/>
            <a:ext cx="4163127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TW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Traditional design method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zh-TW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(optimization is done by hand)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zh-TW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not suitable for HDL design</a:t>
            </a:r>
          </a:p>
        </p:txBody>
      </p:sp>
      <p:sp>
        <p:nvSpPr>
          <p:cNvPr id="98351" name="AutoShape 113"/>
          <p:cNvSpPr>
            <a:spLocks noChangeArrowheads="1"/>
          </p:cNvSpPr>
          <p:nvPr/>
        </p:nvSpPr>
        <p:spPr bwMode="auto">
          <a:xfrm>
            <a:off x="5291183" y="5678349"/>
            <a:ext cx="342900" cy="215900"/>
          </a:xfrm>
          <a:prstGeom prst="rightArrow">
            <a:avLst>
              <a:gd name="adj1" fmla="val 50000"/>
              <a:gd name="adj2" fmla="val 397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graphicFrame>
        <p:nvGraphicFramePr>
          <p:cNvPr id="12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95369"/>
              </p:ext>
            </p:extLst>
          </p:nvPr>
        </p:nvGraphicFramePr>
        <p:xfrm>
          <a:off x="9139283" y="691008"/>
          <a:ext cx="2667000" cy="4664069"/>
        </p:xfrm>
        <a:graphic>
          <a:graphicData uri="http://schemas.openxmlformats.org/drawingml/2006/table">
            <a:tbl>
              <a:tblPr/>
              <a:tblGrid>
                <a:gridCol w="534988"/>
                <a:gridCol w="531812"/>
                <a:gridCol w="533400"/>
                <a:gridCol w="531813"/>
                <a:gridCol w="534987"/>
              </a:tblGrid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Out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587375" y="265113"/>
            <a:ext cx="54441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Example – Multiplexer (1/2)</a:t>
            </a:r>
          </a:p>
        </p:txBody>
      </p:sp>
      <p:sp>
        <p:nvSpPr>
          <p:cNvPr id="102403" name="Text Box 5"/>
          <p:cNvSpPr txBox="1">
            <a:spLocks noChangeArrowheads="1"/>
          </p:cNvSpPr>
          <p:nvPr/>
        </p:nvSpPr>
        <p:spPr bwMode="auto">
          <a:xfrm>
            <a:off x="2814924" y="953869"/>
            <a:ext cx="3103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chemeClr val="folHlink"/>
                </a:solidFill>
              </a:rPr>
              <a:t>m</a:t>
            </a:r>
            <a:r>
              <a:rPr lang="en-US" altLang="zh-TW" sz="2400" dirty="0" smtClean="0">
                <a:solidFill>
                  <a:schemeClr val="folHlink"/>
                </a:solidFill>
              </a:rPr>
              <a:t>ultiplexer </a:t>
            </a:r>
            <a:r>
              <a:rPr lang="en-US" altLang="zh-TW" sz="2400" dirty="0">
                <a:solidFill>
                  <a:schemeClr val="folHlink"/>
                </a:solidFill>
              </a:rPr>
              <a:t>= selector</a:t>
            </a:r>
          </a:p>
        </p:txBody>
      </p:sp>
      <p:sp>
        <p:nvSpPr>
          <p:cNvPr id="102404" name="Text Box 10"/>
          <p:cNvSpPr txBox="1">
            <a:spLocks noChangeArrowheads="1"/>
          </p:cNvSpPr>
          <p:nvPr/>
        </p:nvSpPr>
        <p:spPr bwMode="auto">
          <a:xfrm>
            <a:off x="710693" y="1513463"/>
            <a:ext cx="4208462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module   mux2to1a(a, b, Select, Out);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input       a, b, Select;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output     Out;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reg          Out;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always @(</a:t>
            </a:r>
            <a:r>
              <a:rPr lang="en-US" altLang="zh-TW" sz="1800">
                <a:solidFill>
                  <a:schemeClr val="hlink"/>
                </a:solidFill>
                <a:ea typeface="新細明體" panose="02020500000000000000" pitchFamily="18" charset="-120"/>
              </a:rPr>
              <a:t>a or b or Select</a:t>
            </a:r>
            <a:r>
              <a:rPr lang="en-US" altLang="zh-TW" sz="1800"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 if (Select)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   Out =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   Out =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endmodule</a:t>
            </a:r>
          </a:p>
        </p:txBody>
      </p:sp>
      <p:graphicFrame>
        <p:nvGraphicFramePr>
          <p:cNvPr id="283683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63225"/>
              </p:ext>
            </p:extLst>
          </p:nvPr>
        </p:nvGraphicFramePr>
        <p:xfrm>
          <a:off x="6782881" y="1159450"/>
          <a:ext cx="2232025" cy="1676401"/>
        </p:xfrm>
        <a:graphic>
          <a:graphicData uri="http://schemas.openxmlformats.org/drawingml/2006/table">
            <a:tbl>
              <a:tblPr/>
              <a:tblGrid>
                <a:gridCol w="1116013"/>
                <a:gridCol w="1116012"/>
              </a:tblGrid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Select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422" name="Picture 28" descr="mux2to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493" y="2854901"/>
            <a:ext cx="3529012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3" name="Picture 29" descr="mux2to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93" y="4267776"/>
            <a:ext cx="71437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4" name="Text Box 32"/>
          <p:cNvSpPr txBox="1">
            <a:spLocks noChangeArrowheads="1"/>
          </p:cNvSpPr>
          <p:nvPr/>
        </p:nvSpPr>
        <p:spPr bwMode="auto">
          <a:xfrm>
            <a:off x="759905" y="1265813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 to 1 selector</a:t>
            </a:r>
          </a:p>
        </p:txBody>
      </p:sp>
      <p:sp>
        <p:nvSpPr>
          <p:cNvPr id="102425" name="Text Box 33"/>
          <p:cNvSpPr txBox="1">
            <a:spLocks noChangeArrowheads="1"/>
          </p:cNvSpPr>
          <p:nvPr/>
        </p:nvSpPr>
        <p:spPr bwMode="auto">
          <a:xfrm>
            <a:off x="2153730" y="3520064"/>
            <a:ext cx="43068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</a:rPr>
              <a:t>Put all inputs of the combinational circuit into the sensitivity list, otherwise .. error </a:t>
            </a:r>
          </a:p>
        </p:txBody>
      </p:sp>
    </p:spTree>
    <p:extLst>
      <p:ext uri="{BB962C8B-B14F-4D97-AF65-F5344CB8AC3E}">
        <p14:creationId xmlns:p14="http://schemas.microsoft.com/office/powerpoint/2010/main" val="363658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474663" y="223045"/>
            <a:ext cx="54441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Example – Multiplexer (2/2)</a:t>
            </a:r>
          </a:p>
        </p:txBody>
      </p:sp>
      <p:sp>
        <p:nvSpPr>
          <p:cNvPr id="104451" name="Rectangle 5"/>
          <p:cNvSpPr>
            <a:spLocks noChangeArrowheads="1"/>
          </p:cNvSpPr>
          <p:nvPr/>
        </p:nvSpPr>
        <p:spPr bwMode="auto">
          <a:xfrm>
            <a:off x="891652" y="1417611"/>
            <a:ext cx="322897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always @(</a:t>
            </a:r>
            <a:r>
              <a:rPr lang="en-US" altLang="zh-TW" sz="1800">
                <a:solidFill>
                  <a:schemeClr val="folHlink"/>
                </a:solidFill>
              </a:rPr>
              <a:t>a or b or Select</a:t>
            </a:r>
            <a:r>
              <a:rPr lang="en-US" altLang="zh-TW" sz="180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if (Select)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Out =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Out =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</p:txBody>
      </p:sp>
      <p:sp>
        <p:nvSpPr>
          <p:cNvPr id="104452" name="Rectangle 6"/>
          <p:cNvSpPr>
            <a:spLocks noChangeArrowheads="1"/>
          </p:cNvSpPr>
          <p:nvPr/>
        </p:nvSpPr>
        <p:spPr bwMode="auto">
          <a:xfrm>
            <a:off x="8086435" y="209268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assign  Out = Select ? a : b;</a:t>
            </a:r>
          </a:p>
        </p:txBody>
      </p:sp>
      <p:sp>
        <p:nvSpPr>
          <p:cNvPr id="104453" name="Rectangle 7"/>
          <p:cNvSpPr>
            <a:spLocks noChangeArrowheads="1"/>
          </p:cNvSpPr>
          <p:nvPr/>
        </p:nvSpPr>
        <p:spPr bwMode="auto">
          <a:xfrm>
            <a:off x="4381766" y="1425547"/>
            <a:ext cx="32289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always @(</a:t>
            </a:r>
            <a:r>
              <a:rPr lang="en-US" altLang="zh-TW" sz="1800">
                <a:solidFill>
                  <a:schemeClr val="folHlink"/>
                </a:solidFill>
              </a:rPr>
              <a:t>a or b or Select</a:t>
            </a:r>
            <a:r>
              <a:rPr lang="en-US" altLang="zh-TW" sz="180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Out=b;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if (Select)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Out =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</p:txBody>
      </p:sp>
      <p:sp>
        <p:nvSpPr>
          <p:cNvPr id="104454" name="Rectangle 8"/>
          <p:cNvSpPr>
            <a:spLocks noChangeArrowheads="1"/>
          </p:cNvSpPr>
          <p:nvPr/>
        </p:nvSpPr>
        <p:spPr bwMode="auto">
          <a:xfrm>
            <a:off x="945626" y="1260448"/>
            <a:ext cx="2782888" cy="21812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04455" name="Rectangle 9"/>
          <p:cNvSpPr>
            <a:spLocks noChangeArrowheads="1"/>
          </p:cNvSpPr>
          <p:nvPr/>
        </p:nvSpPr>
        <p:spPr bwMode="auto">
          <a:xfrm>
            <a:off x="4416691" y="1277911"/>
            <a:ext cx="2782887" cy="21812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04456" name="Rectangle 10"/>
          <p:cNvSpPr>
            <a:spLocks noChangeArrowheads="1"/>
          </p:cNvSpPr>
          <p:nvPr/>
        </p:nvSpPr>
        <p:spPr bwMode="auto">
          <a:xfrm>
            <a:off x="8129682" y="2063906"/>
            <a:ext cx="2887663" cy="542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04457" name="Text Box 11"/>
          <p:cNvSpPr txBox="1">
            <a:spLocks noChangeArrowheads="1"/>
          </p:cNvSpPr>
          <p:nvPr/>
        </p:nvSpPr>
        <p:spPr bwMode="auto">
          <a:xfrm>
            <a:off x="601860" y="878924"/>
            <a:ext cx="530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chemeClr val="folHlink"/>
                </a:solidFill>
              </a:rPr>
              <a:t>There are three ways to derive a 2-to-1 multiplexer</a:t>
            </a:r>
          </a:p>
        </p:txBody>
      </p:sp>
      <p:sp>
        <p:nvSpPr>
          <p:cNvPr id="104458" name="Rectangle 12"/>
          <p:cNvSpPr>
            <a:spLocks noChangeArrowheads="1"/>
          </p:cNvSpPr>
          <p:nvPr/>
        </p:nvSpPr>
        <p:spPr bwMode="auto">
          <a:xfrm>
            <a:off x="1739376" y="3503769"/>
            <a:ext cx="4572000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always @(A or B or C or D or S1 or S0)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case ({S1, S0})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2'b00: Out =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2'b01: Out =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2'b10: Out =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  default: Out = 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endcase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end</a:t>
            </a:r>
          </a:p>
        </p:txBody>
      </p:sp>
      <p:sp>
        <p:nvSpPr>
          <p:cNvPr id="104459" name="Rectangle 13"/>
          <p:cNvSpPr>
            <a:spLocks noChangeArrowheads="1"/>
          </p:cNvSpPr>
          <p:nvPr/>
        </p:nvSpPr>
        <p:spPr bwMode="auto">
          <a:xfrm>
            <a:off x="799576" y="3541686"/>
            <a:ext cx="8669338" cy="252589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04460" name="Text Box 14"/>
          <p:cNvSpPr txBox="1">
            <a:spLocks noChangeArrowheads="1"/>
          </p:cNvSpPr>
          <p:nvPr/>
        </p:nvSpPr>
        <p:spPr bwMode="auto">
          <a:xfrm>
            <a:off x="932926" y="4611844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</a:rPr>
              <a:t>    4-to-1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</a:rPr>
              <a:t>multiplexer</a:t>
            </a:r>
          </a:p>
        </p:txBody>
      </p:sp>
      <p:sp>
        <p:nvSpPr>
          <p:cNvPr id="104461" name="Rectangle 17"/>
          <p:cNvSpPr>
            <a:spLocks noChangeArrowheads="1"/>
          </p:cNvSpPr>
          <p:nvPr/>
        </p:nvSpPr>
        <p:spPr bwMode="auto">
          <a:xfrm>
            <a:off x="7054326" y="3991131"/>
            <a:ext cx="1009650" cy="1481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04462" name="Line 18"/>
          <p:cNvSpPr>
            <a:spLocks noChangeShapeType="1"/>
          </p:cNvSpPr>
          <p:nvPr/>
        </p:nvSpPr>
        <p:spPr bwMode="auto">
          <a:xfrm>
            <a:off x="6397101" y="4299106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3" name="Line 19"/>
          <p:cNvSpPr>
            <a:spLocks noChangeShapeType="1"/>
          </p:cNvSpPr>
          <p:nvPr/>
        </p:nvSpPr>
        <p:spPr bwMode="auto">
          <a:xfrm>
            <a:off x="6406626" y="4619781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4" name="Line 20"/>
          <p:cNvSpPr>
            <a:spLocks noChangeShapeType="1"/>
          </p:cNvSpPr>
          <p:nvPr/>
        </p:nvSpPr>
        <p:spPr bwMode="auto">
          <a:xfrm>
            <a:off x="6406626" y="4948394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5" name="Line 21"/>
          <p:cNvSpPr>
            <a:spLocks noChangeShapeType="1"/>
          </p:cNvSpPr>
          <p:nvPr/>
        </p:nvSpPr>
        <p:spPr bwMode="auto">
          <a:xfrm rot="-5400000">
            <a:off x="7147989" y="5648481"/>
            <a:ext cx="361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6" name="Text Box 22"/>
          <p:cNvSpPr txBox="1">
            <a:spLocks noChangeArrowheads="1"/>
          </p:cNvSpPr>
          <p:nvPr/>
        </p:nvSpPr>
        <p:spPr bwMode="auto">
          <a:xfrm>
            <a:off x="5963715" y="4095907"/>
            <a:ext cx="35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04467" name="Text Box 23"/>
          <p:cNvSpPr txBox="1">
            <a:spLocks noChangeArrowheads="1"/>
          </p:cNvSpPr>
          <p:nvPr/>
        </p:nvSpPr>
        <p:spPr bwMode="auto">
          <a:xfrm>
            <a:off x="5963715" y="4461032"/>
            <a:ext cx="35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104468" name="Text Box 24"/>
          <p:cNvSpPr txBox="1">
            <a:spLocks noChangeArrowheads="1"/>
          </p:cNvSpPr>
          <p:nvPr/>
        </p:nvSpPr>
        <p:spPr bwMode="auto">
          <a:xfrm>
            <a:off x="5963715" y="4780119"/>
            <a:ext cx="35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104469" name="Text Box 25"/>
          <p:cNvSpPr txBox="1">
            <a:spLocks noChangeArrowheads="1"/>
          </p:cNvSpPr>
          <p:nvPr/>
        </p:nvSpPr>
        <p:spPr bwMode="auto">
          <a:xfrm>
            <a:off x="5981177" y="5088094"/>
            <a:ext cx="35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104470" name="Line 26"/>
          <p:cNvSpPr>
            <a:spLocks noChangeShapeType="1"/>
          </p:cNvSpPr>
          <p:nvPr/>
        </p:nvSpPr>
        <p:spPr bwMode="auto">
          <a:xfrm>
            <a:off x="8063976" y="4789644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71" name="Text Box 27"/>
          <p:cNvSpPr txBox="1">
            <a:spLocks noChangeArrowheads="1"/>
          </p:cNvSpPr>
          <p:nvPr/>
        </p:nvSpPr>
        <p:spPr bwMode="auto">
          <a:xfrm>
            <a:off x="8783114" y="4597557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Out</a:t>
            </a:r>
          </a:p>
        </p:txBody>
      </p:sp>
      <p:sp>
        <p:nvSpPr>
          <p:cNvPr id="104472" name="Line 28"/>
          <p:cNvSpPr>
            <a:spLocks noChangeShapeType="1"/>
          </p:cNvSpPr>
          <p:nvPr/>
        </p:nvSpPr>
        <p:spPr bwMode="auto">
          <a:xfrm rot="-5400000">
            <a:off x="7660752" y="5643719"/>
            <a:ext cx="32385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73" name="Line 29"/>
          <p:cNvSpPr>
            <a:spLocks noChangeShapeType="1"/>
          </p:cNvSpPr>
          <p:nvPr/>
        </p:nvSpPr>
        <p:spPr bwMode="auto">
          <a:xfrm>
            <a:off x="6416151" y="5259544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74" name="Text Box 30"/>
          <p:cNvSpPr txBox="1">
            <a:spLocks noChangeArrowheads="1"/>
          </p:cNvSpPr>
          <p:nvPr/>
        </p:nvSpPr>
        <p:spPr bwMode="auto">
          <a:xfrm>
            <a:off x="7119415" y="5761194"/>
            <a:ext cx="471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S1</a:t>
            </a:r>
          </a:p>
        </p:txBody>
      </p:sp>
      <p:sp>
        <p:nvSpPr>
          <p:cNvPr id="104475" name="Text Box 31"/>
          <p:cNvSpPr txBox="1">
            <a:spLocks noChangeArrowheads="1"/>
          </p:cNvSpPr>
          <p:nvPr/>
        </p:nvSpPr>
        <p:spPr bwMode="auto">
          <a:xfrm>
            <a:off x="7602015" y="5748494"/>
            <a:ext cx="471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S0</a:t>
            </a:r>
          </a:p>
        </p:txBody>
      </p:sp>
      <p:sp>
        <p:nvSpPr>
          <p:cNvPr id="104476" name="Text Box 32"/>
          <p:cNvSpPr txBox="1">
            <a:spLocks noChangeArrowheads="1"/>
          </p:cNvSpPr>
          <p:nvPr/>
        </p:nvSpPr>
        <p:spPr bwMode="auto">
          <a:xfrm>
            <a:off x="7368651" y="4330856"/>
            <a:ext cx="431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MUX</a:t>
            </a:r>
          </a:p>
        </p:txBody>
      </p:sp>
      <p:sp>
        <p:nvSpPr>
          <p:cNvPr id="104477" name="Text Box 33"/>
          <p:cNvSpPr txBox="1">
            <a:spLocks noChangeArrowheads="1"/>
          </p:cNvSpPr>
          <p:nvPr/>
        </p:nvSpPr>
        <p:spPr bwMode="auto">
          <a:xfrm>
            <a:off x="2482327" y="3043211"/>
            <a:ext cx="1312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folHlink"/>
                </a:solidFill>
              </a:rPr>
              <a:t>Method_1</a:t>
            </a:r>
          </a:p>
        </p:txBody>
      </p:sp>
      <p:sp>
        <p:nvSpPr>
          <p:cNvPr id="104478" name="Text Box 36"/>
          <p:cNvSpPr txBox="1">
            <a:spLocks noChangeArrowheads="1"/>
          </p:cNvSpPr>
          <p:nvPr/>
        </p:nvSpPr>
        <p:spPr bwMode="auto">
          <a:xfrm>
            <a:off x="5893065" y="3044798"/>
            <a:ext cx="1312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folHlink"/>
                </a:solidFill>
              </a:rPr>
              <a:t>Method_2</a:t>
            </a:r>
          </a:p>
        </p:txBody>
      </p:sp>
      <p:sp>
        <p:nvSpPr>
          <p:cNvPr id="104479" name="Text Box 37"/>
          <p:cNvSpPr txBox="1">
            <a:spLocks noChangeArrowheads="1"/>
          </p:cNvSpPr>
          <p:nvPr/>
        </p:nvSpPr>
        <p:spPr bwMode="auto">
          <a:xfrm>
            <a:off x="9359376" y="1625756"/>
            <a:ext cx="1312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solidFill>
                  <a:schemeClr val="folHlink"/>
                </a:solidFill>
              </a:rPr>
              <a:t>Method_3</a:t>
            </a:r>
          </a:p>
        </p:txBody>
      </p:sp>
    </p:spTree>
    <p:extLst>
      <p:ext uri="{BB962C8B-B14F-4D97-AF65-F5344CB8AC3E}">
        <p14:creationId xmlns:p14="http://schemas.microsoft.com/office/powerpoint/2010/main" val="38451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598139" y="276752"/>
            <a:ext cx="6240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Example – Multi-Bit Multiplexer</a:t>
            </a:r>
          </a:p>
        </p:txBody>
      </p:sp>
      <p:pic>
        <p:nvPicPr>
          <p:cNvPr id="1064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6" y="1312953"/>
            <a:ext cx="3744913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500" name="Text Box 7"/>
          <p:cNvSpPr txBox="1">
            <a:spLocks noChangeArrowheads="1"/>
          </p:cNvSpPr>
          <p:nvPr/>
        </p:nvSpPr>
        <p:spPr bwMode="auto">
          <a:xfrm>
            <a:off x="1619990" y="885916"/>
            <a:ext cx="4248150" cy="270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module   multibit2(a, b, Select, Out);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input    [3:0] a, b;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input    Select;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output   [3:0] Out;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wire     [3:0] Out;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assign   Out = Select ? a :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endmodule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1800">
              <a:ea typeface="新細明體" panose="02020500000000000000" pitchFamily="18" charset="-120"/>
            </a:endParaRPr>
          </a:p>
        </p:txBody>
      </p:sp>
      <p:sp>
        <p:nvSpPr>
          <p:cNvPr id="106501" name="Text Box 8"/>
          <p:cNvSpPr txBox="1">
            <a:spLocks noChangeArrowheads="1"/>
          </p:cNvSpPr>
          <p:nvPr/>
        </p:nvSpPr>
        <p:spPr bwMode="auto">
          <a:xfrm>
            <a:off x="3337665" y="2868704"/>
            <a:ext cx="593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folHlink"/>
                </a:solidFill>
              </a:rPr>
              <a:t>Actually four 1-bit 2-to-1 multiplexers are used here</a:t>
            </a:r>
          </a:p>
        </p:txBody>
      </p:sp>
      <p:sp>
        <p:nvSpPr>
          <p:cNvPr id="106502" name="Text Box 9"/>
          <p:cNvSpPr txBox="1">
            <a:spLocks noChangeArrowheads="1"/>
          </p:cNvSpPr>
          <p:nvPr/>
        </p:nvSpPr>
        <p:spPr bwMode="auto">
          <a:xfrm>
            <a:off x="1637453" y="3618003"/>
            <a:ext cx="4248150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module   multibit2(a, b, Select, Out);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parameter width=8;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input    [width-1:0] a, b;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input    Select;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output   [width-1:0] Out;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wire     [width-1:0] Out;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assign   Out = Select ? a :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endmodule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1800">
              <a:ea typeface="新細明體" panose="02020500000000000000" pitchFamily="18" charset="-120"/>
            </a:endParaRPr>
          </a:p>
        </p:txBody>
      </p:sp>
      <p:sp>
        <p:nvSpPr>
          <p:cNvPr id="106503" name="Text Box 10"/>
          <p:cNvSpPr txBox="1">
            <a:spLocks noChangeArrowheads="1"/>
          </p:cNvSpPr>
          <p:nvPr/>
        </p:nvSpPr>
        <p:spPr bwMode="auto">
          <a:xfrm>
            <a:off x="5693516" y="5581741"/>
            <a:ext cx="270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folHlink"/>
                </a:solidFill>
              </a:rPr>
              <a:t>8-bit 2-to-1 multiplexer</a:t>
            </a:r>
          </a:p>
        </p:txBody>
      </p:sp>
      <p:sp>
        <p:nvSpPr>
          <p:cNvPr id="106504" name="Freeform 11"/>
          <p:cNvSpPr>
            <a:spLocks/>
          </p:cNvSpPr>
          <p:nvPr/>
        </p:nvSpPr>
        <p:spPr bwMode="auto">
          <a:xfrm>
            <a:off x="6868265" y="4076791"/>
            <a:ext cx="457200" cy="828675"/>
          </a:xfrm>
          <a:custGeom>
            <a:avLst/>
            <a:gdLst>
              <a:gd name="T0" fmla="*/ 0 w 150"/>
              <a:gd name="T1" fmla="*/ 0 h 474"/>
              <a:gd name="T2" fmla="*/ 2147483646 w 150"/>
              <a:gd name="T3" fmla="*/ 2147483646 h 474"/>
              <a:gd name="T4" fmla="*/ 2147483646 w 150"/>
              <a:gd name="T5" fmla="*/ 2147483646 h 474"/>
              <a:gd name="T6" fmla="*/ 2147483646 w 150"/>
              <a:gd name="T7" fmla="*/ 2147483646 h 474"/>
              <a:gd name="T8" fmla="*/ 0 w 150"/>
              <a:gd name="T9" fmla="*/ 0 h 4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0" h="474">
                <a:moveTo>
                  <a:pt x="0" y="0"/>
                </a:moveTo>
                <a:lnTo>
                  <a:pt x="150" y="87"/>
                </a:lnTo>
                <a:lnTo>
                  <a:pt x="150" y="336"/>
                </a:lnTo>
                <a:lnTo>
                  <a:pt x="12" y="474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05" name="Line 12"/>
          <p:cNvSpPr>
            <a:spLocks noChangeShapeType="1"/>
          </p:cNvSpPr>
          <p:nvPr/>
        </p:nvSpPr>
        <p:spPr bwMode="auto">
          <a:xfrm>
            <a:off x="7325465" y="443874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06" name="Line 13"/>
          <p:cNvSpPr>
            <a:spLocks noChangeShapeType="1"/>
          </p:cNvSpPr>
          <p:nvPr/>
        </p:nvSpPr>
        <p:spPr bwMode="auto">
          <a:xfrm>
            <a:off x="6493615" y="428475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07" name="Line 14"/>
          <p:cNvSpPr>
            <a:spLocks noChangeShapeType="1"/>
          </p:cNvSpPr>
          <p:nvPr/>
        </p:nvSpPr>
        <p:spPr bwMode="auto">
          <a:xfrm>
            <a:off x="6512665" y="464511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08" name="Text Box 15"/>
          <p:cNvSpPr txBox="1">
            <a:spLocks noChangeArrowheads="1"/>
          </p:cNvSpPr>
          <p:nvPr/>
        </p:nvSpPr>
        <p:spPr bwMode="auto">
          <a:xfrm>
            <a:off x="6204690" y="4192679"/>
            <a:ext cx="3111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</a:t>
            </a:r>
          </a:p>
        </p:txBody>
      </p:sp>
      <p:sp>
        <p:nvSpPr>
          <p:cNvPr id="106509" name="Text Box 16"/>
          <p:cNvSpPr txBox="1">
            <a:spLocks noChangeArrowheads="1"/>
          </p:cNvSpPr>
          <p:nvPr/>
        </p:nvSpPr>
        <p:spPr bwMode="auto">
          <a:xfrm>
            <a:off x="7766790" y="427522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Out</a:t>
            </a:r>
          </a:p>
        </p:txBody>
      </p:sp>
      <p:sp>
        <p:nvSpPr>
          <p:cNvPr id="106510" name="Line 17"/>
          <p:cNvSpPr>
            <a:spLocks noChangeShapeType="1"/>
          </p:cNvSpPr>
          <p:nvPr/>
        </p:nvSpPr>
        <p:spPr bwMode="auto">
          <a:xfrm flipV="1">
            <a:off x="7134965" y="4753066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11" name="Text Box 18"/>
          <p:cNvSpPr txBox="1">
            <a:spLocks noChangeArrowheads="1"/>
          </p:cNvSpPr>
          <p:nvPr/>
        </p:nvSpPr>
        <p:spPr bwMode="auto">
          <a:xfrm>
            <a:off x="6814290" y="511342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Select</a:t>
            </a:r>
          </a:p>
        </p:txBody>
      </p:sp>
      <p:sp>
        <p:nvSpPr>
          <p:cNvPr id="106512" name="Line 19"/>
          <p:cNvSpPr>
            <a:spLocks noChangeShapeType="1"/>
          </p:cNvSpPr>
          <p:nvPr/>
        </p:nvSpPr>
        <p:spPr bwMode="auto">
          <a:xfrm flipH="1">
            <a:off x="7058766" y="4867366"/>
            <a:ext cx="123825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13" name="Text Box 20"/>
          <p:cNvSpPr txBox="1">
            <a:spLocks noChangeArrowheads="1"/>
          </p:cNvSpPr>
          <p:nvPr/>
        </p:nvSpPr>
        <p:spPr bwMode="auto">
          <a:xfrm>
            <a:off x="7100041" y="486895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1</a:t>
            </a:r>
          </a:p>
        </p:txBody>
      </p:sp>
      <p:sp>
        <p:nvSpPr>
          <p:cNvPr id="106514" name="Line 21"/>
          <p:cNvSpPr>
            <a:spLocks noChangeShapeType="1"/>
          </p:cNvSpPr>
          <p:nvPr/>
        </p:nvSpPr>
        <p:spPr bwMode="auto">
          <a:xfrm flipH="1">
            <a:off x="6590454" y="4237129"/>
            <a:ext cx="123825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15" name="Text Box 22"/>
          <p:cNvSpPr txBox="1">
            <a:spLocks noChangeArrowheads="1"/>
          </p:cNvSpPr>
          <p:nvPr/>
        </p:nvSpPr>
        <p:spPr bwMode="auto">
          <a:xfrm>
            <a:off x="6526954" y="429586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8</a:t>
            </a:r>
          </a:p>
        </p:txBody>
      </p:sp>
      <p:sp>
        <p:nvSpPr>
          <p:cNvPr id="106516" name="Line 23"/>
          <p:cNvSpPr>
            <a:spLocks noChangeShapeType="1"/>
          </p:cNvSpPr>
          <p:nvPr/>
        </p:nvSpPr>
        <p:spPr bwMode="auto">
          <a:xfrm flipH="1">
            <a:off x="6571404" y="4608604"/>
            <a:ext cx="123825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17" name="Text Box 24"/>
          <p:cNvSpPr txBox="1">
            <a:spLocks noChangeArrowheads="1"/>
          </p:cNvSpPr>
          <p:nvPr/>
        </p:nvSpPr>
        <p:spPr bwMode="auto">
          <a:xfrm>
            <a:off x="6507904" y="466734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8</a:t>
            </a:r>
          </a:p>
        </p:txBody>
      </p:sp>
      <p:sp>
        <p:nvSpPr>
          <p:cNvPr id="106518" name="Line 25"/>
          <p:cNvSpPr>
            <a:spLocks noChangeShapeType="1"/>
          </p:cNvSpPr>
          <p:nvPr/>
        </p:nvSpPr>
        <p:spPr bwMode="auto">
          <a:xfrm flipH="1">
            <a:off x="7382616" y="4391116"/>
            <a:ext cx="123825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19" name="Text Box 26"/>
          <p:cNvSpPr txBox="1">
            <a:spLocks noChangeArrowheads="1"/>
          </p:cNvSpPr>
          <p:nvPr/>
        </p:nvSpPr>
        <p:spPr bwMode="auto">
          <a:xfrm>
            <a:off x="7319116" y="444985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354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550600" y="220663"/>
            <a:ext cx="54216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Example – Encoder (4 to 2)</a:t>
            </a:r>
          </a:p>
        </p:txBody>
      </p:sp>
      <p:graphicFrame>
        <p:nvGraphicFramePr>
          <p:cNvPr id="284746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88921"/>
              </p:ext>
            </p:extLst>
          </p:nvPr>
        </p:nvGraphicFramePr>
        <p:xfrm>
          <a:off x="1778955" y="3294927"/>
          <a:ext cx="3841750" cy="2244725"/>
        </p:xfrm>
        <a:graphic>
          <a:graphicData uri="http://schemas.openxmlformats.org/drawingml/2006/table">
            <a:tbl>
              <a:tblPr/>
              <a:tblGrid>
                <a:gridCol w="636588"/>
                <a:gridCol w="642937"/>
                <a:gridCol w="639763"/>
                <a:gridCol w="639762"/>
                <a:gridCol w="642938"/>
                <a:gridCol w="639762"/>
              </a:tblGrid>
              <a:tr h="14446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inputs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outputs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A[3]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594" name="Text Box 59"/>
          <p:cNvSpPr txBox="1">
            <a:spLocks noChangeArrowheads="1"/>
          </p:cNvSpPr>
          <p:nvPr/>
        </p:nvSpPr>
        <p:spPr bwMode="auto">
          <a:xfrm>
            <a:off x="6430331" y="972414"/>
            <a:ext cx="3656013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module       encoder(A,Y);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parameter   size=4;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input          [size-1:0]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output        [1:0] 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reg             [1:0] 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always@(A)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   case(A)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      4'b 0001 : Y=0;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      4'b 0010 : Y=1;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      4'b 0100 : Y=2;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      4'b 1000 : Y=3;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      default:  Y=2'b00;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   endcase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endmodule</a:t>
            </a:r>
          </a:p>
        </p:txBody>
      </p:sp>
      <p:sp>
        <p:nvSpPr>
          <p:cNvPr id="108595" name="Rectangle 61"/>
          <p:cNvSpPr>
            <a:spLocks noChangeArrowheads="1"/>
          </p:cNvSpPr>
          <p:nvPr/>
        </p:nvSpPr>
        <p:spPr bwMode="auto">
          <a:xfrm>
            <a:off x="2826706" y="1483589"/>
            <a:ext cx="1781175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08596" name="Text Box 62"/>
          <p:cNvSpPr txBox="1">
            <a:spLocks noChangeArrowheads="1"/>
          </p:cNvSpPr>
          <p:nvPr/>
        </p:nvSpPr>
        <p:spPr bwMode="auto">
          <a:xfrm>
            <a:off x="3239455" y="1548676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4 to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encoder</a:t>
            </a:r>
          </a:p>
        </p:txBody>
      </p:sp>
      <p:sp>
        <p:nvSpPr>
          <p:cNvPr id="108597" name="Line 63"/>
          <p:cNvSpPr>
            <a:spLocks noChangeShapeType="1"/>
          </p:cNvSpPr>
          <p:nvPr/>
        </p:nvSpPr>
        <p:spPr bwMode="auto">
          <a:xfrm>
            <a:off x="2579055" y="1607413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8598" name="Line 64"/>
          <p:cNvSpPr>
            <a:spLocks noChangeShapeType="1"/>
          </p:cNvSpPr>
          <p:nvPr/>
        </p:nvSpPr>
        <p:spPr bwMode="auto">
          <a:xfrm>
            <a:off x="2579055" y="1786801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8599" name="Line 65"/>
          <p:cNvSpPr>
            <a:spLocks noChangeShapeType="1"/>
          </p:cNvSpPr>
          <p:nvPr/>
        </p:nvSpPr>
        <p:spPr bwMode="auto">
          <a:xfrm>
            <a:off x="2579055" y="19661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8600" name="Line 66"/>
          <p:cNvSpPr>
            <a:spLocks noChangeShapeType="1"/>
          </p:cNvSpPr>
          <p:nvPr/>
        </p:nvSpPr>
        <p:spPr bwMode="auto">
          <a:xfrm>
            <a:off x="2579055" y="2145576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8601" name="Line 67"/>
          <p:cNvSpPr>
            <a:spLocks noChangeShapeType="1"/>
          </p:cNvSpPr>
          <p:nvPr/>
        </p:nvSpPr>
        <p:spPr bwMode="auto">
          <a:xfrm>
            <a:off x="4615818" y="1767751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8602" name="Line 68"/>
          <p:cNvSpPr>
            <a:spLocks noChangeShapeType="1"/>
          </p:cNvSpPr>
          <p:nvPr/>
        </p:nvSpPr>
        <p:spPr bwMode="auto">
          <a:xfrm>
            <a:off x="4614230" y="1994763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7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522026" y="180513"/>
            <a:ext cx="69717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Example – Priority Encoder (4 to 2)</a:t>
            </a:r>
          </a:p>
        </p:txBody>
      </p:sp>
      <p:graphicFrame>
        <p:nvGraphicFramePr>
          <p:cNvPr id="309324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091518"/>
              </p:ext>
            </p:extLst>
          </p:nvPr>
        </p:nvGraphicFramePr>
        <p:xfrm>
          <a:off x="6374431" y="1737496"/>
          <a:ext cx="4402137" cy="3027360"/>
        </p:xfrm>
        <a:graphic>
          <a:graphicData uri="http://schemas.openxmlformats.org/drawingml/2006/table">
            <a:tbl>
              <a:tblPr/>
              <a:tblGrid>
                <a:gridCol w="630237"/>
                <a:gridCol w="625475"/>
                <a:gridCol w="631825"/>
                <a:gridCol w="627063"/>
                <a:gridCol w="631825"/>
                <a:gridCol w="541337"/>
                <a:gridCol w="714375"/>
              </a:tblGrid>
              <a:tr h="365798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inputs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outputs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A[3]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A[2]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A[1]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A[0]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Y[1]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Y[0]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Valid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74">
                <a:tc gridSpan="7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x : don’t care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0658" name="Text Box 70"/>
          <p:cNvSpPr txBox="1">
            <a:spLocks noChangeArrowheads="1"/>
          </p:cNvSpPr>
          <p:nvPr/>
        </p:nvSpPr>
        <p:spPr bwMode="auto">
          <a:xfrm>
            <a:off x="936595" y="698948"/>
            <a:ext cx="626745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module       encoder (</a:t>
            </a:r>
            <a:r>
              <a:rPr lang="en-US" altLang="zh-TW" sz="1800" dirty="0" err="1">
                <a:ea typeface="新細明體" panose="02020500000000000000" pitchFamily="18" charset="-120"/>
              </a:rPr>
              <a:t>A,Valid,Y</a:t>
            </a:r>
            <a:r>
              <a:rPr lang="en-US" altLang="zh-TW" sz="1800" dirty="0">
                <a:ea typeface="新細明體" panose="02020500000000000000" pitchFamily="18" charset="-12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input           [3:0]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output         Valid;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output         [1:0] 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err="1">
                <a:ea typeface="新細明體" panose="02020500000000000000" pitchFamily="18" charset="-120"/>
              </a:rPr>
              <a:t>reg</a:t>
            </a:r>
            <a:r>
              <a:rPr lang="en-US" altLang="zh-TW" sz="1800" dirty="0">
                <a:ea typeface="新細明體" panose="02020500000000000000" pitchFamily="18" charset="-120"/>
              </a:rPr>
              <a:t>              Valid;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err="1">
                <a:ea typeface="新細明體" panose="02020500000000000000" pitchFamily="18" charset="-120"/>
              </a:rPr>
              <a:t>reg</a:t>
            </a:r>
            <a:r>
              <a:rPr lang="en-US" altLang="zh-TW" sz="1800" dirty="0">
                <a:ea typeface="新細明體" panose="02020500000000000000" pitchFamily="18" charset="-120"/>
              </a:rPr>
              <a:t>              [1:0] 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always@(A)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Valid=1;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</a:t>
            </a:r>
            <a:r>
              <a:rPr lang="en-US" altLang="zh-TW" sz="1800" dirty="0" err="1">
                <a:ea typeface="新細明體" panose="02020500000000000000" pitchFamily="18" charset="-120"/>
              </a:rPr>
              <a:t>casex</a:t>
            </a:r>
            <a:r>
              <a:rPr lang="en-US" altLang="zh-TW" sz="1800" dirty="0">
                <a:ea typeface="新細明體" panose="02020500000000000000" pitchFamily="18" charset="-120"/>
              </a:rPr>
              <a:t>(A)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4'b 1xxx : Y=3;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4'b 01xx : Y=2;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4'b 001x : Y=1;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4'b 0001 : Y=0;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default: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begin Valid=0; Y=2'b00;  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</a:t>
            </a:r>
            <a:r>
              <a:rPr lang="en-US" altLang="zh-TW" sz="1800" dirty="0" err="1">
                <a:ea typeface="新細明體" panose="02020500000000000000" pitchFamily="18" charset="-120"/>
              </a:rPr>
              <a:t>endcase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err="1">
                <a:ea typeface="新細明體" panose="02020500000000000000" pitchFamily="18" charset="-120"/>
              </a:rPr>
              <a:t>endmodule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367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CLAB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ICLAB" id="{3EF4629B-7E55-4D80-828F-904AA00C59B0}" vid="{F04B8EB6-F381-4B79-B2C4-2DEFD431A8B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DICLAB</Template>
  <TotalTime>715</TotalTime>
  <Words>2040</Words>
  <Application>Microsoft Office PowerPoint</Application>
  <PresentationFormat>寬螢幕</PresentationFormat>
  <Paragraphs>704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Times New Roman</vt:lpstr>
      <vt:lpstr>Wingdings</vt:lpstr>
      <vt:lpstr>DICLAB</vt:lpstr>
      <vt:lpstr>HDL  Part V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數位系統實驗 Experiment on Digital System</dc:title>
  <dc:creator>User</dc:creator>
  <cp:lastModifiedBy>User</cp:lastModifiedBy>
  <cp:revision>118</cp:revision>
  <cp:lastPrinted>2015-09-14T01:31:39Z</cp:lastPrinted>
  <dcterms:created xsi:type="dcterms:W3CDTF">2015-05-27T02:17:19Z</dcterms:created>
  <dcterms:modified xsi:type="dcterms:W3CDTF">2015-09-20T02:27:19Z</dcterms:modified>
</cp:coreProperties>
</file>