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405" r:id="rId3"/>
    <p:sldId id="406" r:id="rId4"/>
    <p:sldId id="407" r:id="rId5"/>
    <p:sldId id="408" r:id="rId6"/>
    <p:sldId id="415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9" r:id="rId16"/>
    <p:sldId id="431" r:id="rId17"/>
    <p:sldId id="432" r:id="rId18"/>
    <p:sldId id="433" r:id="rId19"/>
    <p:sldId id="434" r:id="rId20"/>
    <p:sldId id="436" r:id="rId21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0E2380-CC7B-424F-B6A0-81761B260D2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2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7815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D332ACF-ABDA-447D-ABD1-592E8F1E0925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12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537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2A0E3D9-BE49-4DC9-A6E3-BF707BF8DF51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13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8397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819A7FC-B81F-4FBE-B17A-49BBE031EF96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14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1447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9A2A472-5D9D-478E-A0C0-B346198079C3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15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6715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C3FCCEB-1C26-4A35-BAFD-F75EB189C4A7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16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035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200B26D-032C-4FF2-A10B-F1B1CA1C5AD1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3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1579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A0E8992-C720-4A01-82E5-D806774942C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4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921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5F00FDE-2FEB-42C4-B681-38A4F5EE09F3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5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7988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5B2C55D-FF51-4DA9-A2A1-A5E759B959B3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7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0962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6A16AD6-A907-4F85-8B87-075ED8C38BFA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8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750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A53E863-BCBF-4FB8-86E4-644A94248527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9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58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49E8670-BF0E-49AE-B3D2-B7E787E2CBDE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10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8138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86E95A5-A12E-4D39-BEC5-588904B1337D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11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3228975"/>
            <a:ext cx="7943850" cy="30607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8642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smtClean="0">
                <a:latin typeface="Arial" panose="020B0604020202020204" pitchFamily="34" charset="0"/>
                <a:cs typeface="Arial" panose="020B0604020202020204" pitchFamily="34" charset="0"/>
              </a:rPr>
              <a:t>art VI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993573" y="821988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Watch Out for Unintentional Latches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942773" y="1469688"/>
            <a:ext cx="8394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TW" sz="2400"/>
              <a:t>Completely specify all clauses for every </a:t>
            </a:r>
            <a:r>
              <a:rPr lang="en-US" altLang="zh-TW" sz="2400" b="1" i="1">
                <a:solidFill>
                  <a:srgbClr val="FF3300"/>
                </a:solidFill>
              </a:rPr>
              <a:t>case</a:t>
            </a:r>
            <a:r>
              <a:rPr lang="en-US" altLang="zh-TW" sz="2400"/>
              <a:t> and </a:t>
            </a:r>
            <a:r>
              <a:rPr lang="en-US" altLang="zh-TW" sz="2400" b="1" i="1">
                <a:solidFill>
                  <a:srgbClr val="FF3300"/>
                </a:solidFill>
              </a:rPr>
              <a:t>if</a:t>
            </a:r>
            <a:r>
              <a:rPr lang="en-US" altLang="zh-TW" sz="2400">
                <a:solidFill>
                  <a:srgbClr val="FF3300"/>
                </a:solidFill>
              </a:rPr>
              <a:t> </a:t>
            </a:r>
            <a:r>
              <a:rPr lang="en-US" altLang="zh-TW" sz="2400"/>
              <a:t>statement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TW" sz="2400"/>
              <a:t>Completely specify all output for every clause of each </a:t>
            </a:r>
            <a:r>
              <a:rPr lang="en-US" altLang="zh-TW" sz="2400" b="1" i="1">
                <a:solidFill>
                  <a:srgbClr val="FF3300"/>
                </a:solidFill>
              </a:rPr>
              <a:t>case</a:t>
            </a:r>
            <a:r>
              <a:rPr lang="en-US" altLang="zh-TW" sz="2400"/>
              <a:t> or </a:t>
            </a:r>
            <a:r>
              <a:rPr lang="en-US" altLang="zh-TW" sz="2400" b="1" i="1">
                <a:solidFill>
                  <a:srgbClr val="FF3300"/>
                </a:solidFill>
              </a:rPr>
              <a:t>if</a:t>
            </a:r>
            <a:r>
              <a:rPr lang="en-US" altLang="zh-TW" sz="2400">
                <a:solidFill>
                  <a:srgbClr val="FF3300"/>
                </a:solidFill>
              </a:rPr>
              <a:t> </a:t>
            </a:r>
            <a:r>
              <a:rPr lang="en-US" altLang="zh-TW" sz="2400"/>
              <a:t>statement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TW" sz="2400"/>
              <a:t>Fail to do so will cause latches or flip-flops to be synthesized</a:t>
            </a:r>
            <a:endParaRPr lang="en-US" altLang="zh-TW" sz="280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488901" y="4138513"/>
            <a:ext cx="2606675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Always @ (d)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        cased (d)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2’b00: z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2’b01: z = 1’b0;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2’b10:            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    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    end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660101" y="4278212"/>
            <a:ext cx="1565275" cy="376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Missing Case</a:t>
            </a:r>
          </a:p>
        </p:txBody>
      </p:sp>
      <p:sp>
        <p:nvSpPr>
          <p:cNvPr id="150534" name="Freeform 6"/>
          <p:cNvSpPr>
            <a:spLocks/>
          </p:cNvSpPr>
          <p:nvPr/>
        </p:nvSpPr>
        <p:spPr bwMode="auto">
          <a:xfrm>
            <a:off x="4514175" y="4732237"/>
            <a:ext cx="1752600" cy="304800"/>
          </a:xfrm>
          <a:custGeom>
            <a:avLst/>
            <a:gdLst>
              <a:gd name="T0" fmla="*/ 0 w 1056"/>
              <a:gd name="T1" fmla="*/ 0 h 192"/>
              <a:gd name="T2" fmla="*/ 0 w 1056"/>
              <a:gd name="T3" fmla="*/ 2147483646 h 192"/>
              <a:gd name="T4" fmla="*/ 2147483646 w 105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92">
                <a:moveTo>
                  <a:pt x="0" y="0"/>
                </a:moveTo>
                <a:lnTo>
                  <a:pt x="0" y="192"/>
                </a:lnTo>
                <a:lnTo>
                  <a:pt x="1056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35" name="AutoShape 7"/>
          <p:cNvSpPr>
            <a:spLocks/>
          </p:cNvSpPr>
          <p:nvPr/>
        </p:nvSpPr>
        <p:spPr bwMode="auto">
          <a:xfrm>
            <a:off x="6342975" y="4808437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8416251" y="4273451"/>
            <a:ext cx="1831975" cy="3762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Missing Outputs</a:t>
            </a:r>
          </a:p>
        </p:txBody>
      </p:sp>
      <p:sp>
        <p:nvSpPr>
          <p:cNvPr id="150537" name="Freeform 9"/>
          <p:cNvSpPr>
            <a:spLocks/>
          </p:cNvSpPr>
          <p:nvPr/>
        </p:nvSpPr>
        <p:spPr bwMode="auto">
          <a:xfrm>
            <a:off x="7866975" y="4656037"/>
            <a:ext cx="1371600" cy="381000"/>
          </a:xfrm>
          <a:custGeom>
            <a:avLst/>
            <a:gdLst>
              <a:gd name="T0" fmla="*/ 2147483646 w 864"/>
              <a:gd name="T1" fmla="*/ 0 h 240"/>
              <a:gd name="T2" fmla="*/ 2147483646 w 864"/>
              <a:gd name="T3" fmla="*/ 2147483646 h 240"/>
              <a:gd name="T4" fmla="*/ 0 w 864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864" y="0"/>
                </a:moveTo>
                <a:lnTo>
                  <a:pt x="816" y="240"/>
                </a:lnTo>
                <a:lnTo>
                  <a:pt x="0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38" name="Freeform 10"/>
          <p:cNvSpPr>
            <a:spLocks/>
          </p:cNvSpPr>
          <p:nvPr/>
        </p:nvSpPr>
        <p:spPr bwMode="auto">
          <a:xfrm>
            <a:off x="7866975" y="4656037"/>
            <a:ext cx="1600200" cy="685800"/>
          </a:xfrm>
          <a:custGeom>
            <a:avLst/>
            <a:gdLst>
              <a:gd name="T0" fmla="*/ 2147483646 w 1008"/>
              <a:gd name="T1" fmla="*/ 0 h 432"/>
              <a:gd name="T2" fmla="*/ 2147483646 w 1008"/>
              <a:gd name="T3" fmla="*/ 2147483646 h 432"/>
              <a:gd name="T4" fmla="*/ 0 w 1008"/>
              <a:gd name="T5" fmla="*/ 2147483646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432">
                <a:moveTo>
                  <a:pt x="1008" y="0"/>
                </a:moveTo>
                <a:lnTo>
                  <a:pt x="1008" y="432"/>
                </a:lnTo>
                <a:lnTo>
                  <a:pt x="0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39" name="Freeform 11"/>
          <p:cNvSpPr>
            <a:spLocks/>
          </p:cNvSpPr>
          <p:nvPr/>
        </p:nvSpPr>
        <p:spPr bwMode="auto">
          <a:xfrm>
            <a:off x="7866975" y="4656037"/>
            <a:ext cx="1066800" cy="152400"/>
          </a:xfrm>
          <a:custGeom>
            <a:avLst/>
            <a:gdLst>
              <a:gd name="T0" fmla="*/ 2147483646 w 672"/>
              <a:gd name="T1" fmla="*/ 0 h 96"/>
              <a:gd name="T2" fmla="*/ 2147483646 w 672"/>
              <a:gd name="T3" fmla="*/ 2147483646 h 96"/>
              <a:gd name="T4" fmla="*/ 0 w 672"/>
              <a:gd name="T5" fmla="*/ 2147483646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96">
                <a:moveTo>
                  <a:pt x="672" y="0"/>
                </a:move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492126" y="177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Watch Out for Unintentional Latches (</a:t>
            </a:r>
            <a:r>
              <a:rPr lang="en-US" altLang="zh-TW" b="1" dirty="0" smtClean="0"/>
              <a:t>3/3)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328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512" y="217432"/>
            <a:ext cx="8264525" cy="700088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Synchronous/Asynchronous Counter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489082" y="750701"/>
            <a:ext cx="8024812" cy="4876800"/>
          </a:xfr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TW" sz="2400" dirty="0"/>
              <a:t>Synchronous counter: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All flip-flops in a synchronous counter receive the same clock pulse and so change state simultaneously.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TW" sz="2400" dirty="0"/>
              <a:t>Asynchronous (Ripple) counter: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Flip-flops transitions ripple through from one flip-flop to the next in sequence until all flip-flops reach a new stable value (state). Each single flip-flop stage divides the frequency of its input signal by two.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zh-TW" sz="2400" dirty="0"/>
          </a:p>
          <a:p>
            <a:pPr marL="0" indent="0">
              <a:spcBef>
                <a:spcPts val="500"/>
              </a:spcBef>
              <a:buNone/>
            </a:pPr>
            <a:endParaRPr lang="en-US" altLang="zh-TW" sz="2400" dirty="0"/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1524001" y="24775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152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99842"/>
              </p:ext>
            </p:extLst>
          </p:nvPr>
        </p:nvGraphicFramePr>
        <p:xfrm>
          <a:off x="1394838" y="3927109"/>
          <a:ext cx="48958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6" name="Microsoft Drawing" r:id="rId4" imgW="10096500" imgH="7804150" progId="MSDraw">
                  <p:embed/>
                </p:oleObj>
              </mc:Choice>
              <mc:Fallback>
                <p:oleObj name="Microsoft Drawing" r:id="rId4" imgW="10096500" imgH="7804150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923" t="18687" r="43019" b="60979"/>
                      <a:stretch>
                        <a:fillRect/>
                      </a:stretch>
                    </p:blipFill>
                    <p:spPr bwMode="auto">
                      <a:xfrm>
                        <a:off x="1394838" y="3927109"/>
                        <a:ext cx="489585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115439" y="36711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83" name="Rectangle 8"/>
          <p:cNvSpPr>
            <a:spLocks noChangeArrowheads="1"/>
          </p:cNvSpPr>
          <p:nvPr/>
        </p:nvSpPr>
        <p:spPr bwMode="auto">
          <a:xfrm>
            <a:off x="1524001" y="2710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1525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44711"/>
              </p:ext>
            </p:extLst>
          </p:nvPr>
        </p:nvGraphicFramePr>
        <p:xfrm>
          <a:off x="6712084" y="3870806"/>
          <a:ext cx="4546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7" name="Microsoft Drawing" r:id="rId6" imgW="3743325" imgH="1185863" progId="MSDraw">
                  <p:embed/>
                </p:oleObj>
              </mc:Choice>
              <mc:Fallback>
                <p:oleObj name="Microsoft Drawing" r:id="rId6" imgW="3743325" imgH="1185863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084" y="3870806"/>
                        <a:ext cx="45466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1524001" y="3777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86" name="Rectangle 11"/>
          <p:cNvSpPr>
            <a:spLocks noChangeArrowheads="1"/>
          </p:cNvSpPr>
          <p:nvPr/>
        </p:nvSpPr>
        <p:spPr bwMode="auto">
          <a:xfrm>
            <a:off x="1524001" y="2620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87" name="Rectangle 12"/>
          <p:cNvSpPr>
            <a:spLocks noChangeArrowheads="1"/>
          </p:cNvSpPr>
          <p:nvPr/>
        </p:nvSpPr>
        <p:spPr bwMode="auto">
          <a:xfrm>
            <a:off x="1115439" y="35283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88" name="Rectangle 13"/>
          <p:cNvSpPr>
            <a:spLocks noChangeArrowheads="1"/>
          </p:cNvSpPr>
          <p:nvPr/>
        </p:nvSpPr>
        <p:spPr bwMode="auto">
          <a:xfrm>
            <a:off x="7801109" y="4848706"/>
            <a:ext cx="23241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89" name="Rectangle 14"/>
          <p:cNvSpPr>
            <a:spLocks noChangeArrowheads="1"/>
          </p:cNvSpPr>
          <p:nvPr/>
        </p:nvSpPr>
        <p:spPr bwMode="auto">
          <a:xfrm>
            <a:off x="6523172" y="4227994"/>
            <a:ext cx="73660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90" name="Rectangle 15"/>
          <p:cNvSpPr>
            <a:spLocks noChangeArrowheads="1"/>
          </p:cNvSpPr>
          <p:nvPr/>
        </p:nvSpPr>
        <p:spPr bwMode="auto">
          <a:xfrm>
            <a:off x="1305938" y="4887545"/>
            <a:ext cx="215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1525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34424"/>
              </p:ext>
            </p:extLst>
          </p:nvPr>
        </p:nvGraphicFramePr>
        <p:xfrm>
          <a:off x="7404235" y="4840770"/>
          <a:ext cx="3800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Microsoft Drawing" r:id="rId8" imgW="4225925" imgH="1522413" progId="MSDraw">
                  <p:embed/>
                </p:oleObj>
              </mc:Choice>
              <mc:Fallback>
                <p:oleObj name="Microsoft Drawing" r:id="rId8" imgW="4225925" imgH="1522413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9258"/>
                      <a:stretch>
                        <a:fillRect/>
                      </a:stretch>
                    </p:blipFill>
                    <p:spPr bwMode="auto">
                      <a:xfrm>
                        <a:off x="7404235" y="4840770"/>
                        <a:ext cx="38004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2026873" y="5282280"/>
            <a:ext cx="39292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chemeClr val="folHlink"/>
                </a:solidFill>
              </a:rPr>
              <a:t>0                  0                  0                 0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chemeClr val="folHlink"/>
                </a:solidFill>
              </a:rPr>
              <a:t>0                  0                  0                 1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chemeClr val="folHlink"/>
                </a:solidFill>
              </a:rPr>
              <a:t>0                  0                  1                 </a:t>
            </a:r>
            <a:r>
              <a:rPr lang="en-US" altLang="zh-TW" sz="1600" dirty="0" smtClean="0">
                <a:solidFill>
                  <a:schemeClr val="folHlink"/>
                </a:solidFill>
              </a:rPr>
              <a:t>0 …</a:t>
            </a:r>
            <a:endParaRPr lang="en-US" altLang="zh-TW" sz="1600" dirty="0">
              <a:solidFill>
                <a:schemeClr val="folHlink"/>
              </a:solidFill>
            </a:endParaRP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9145594" y="5913884"/>
            <a:ext cx="736600" cy="199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128264" y="400965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S_C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7447098" y="4483581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AS_C</a:t>
            </a:r>
          </a:p>
        </p:txBody>
      </p:sp>
    </p:spTree>
    <p:extLst>
      <p:ext uri="{BB962C8B-B14F-4D97-AF65-F5344CB8AC3E}">
        <p14:creationId xmlns:p14="http://schemas.microsoft.com/office/powerpoint/2010/main" val="1217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191294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Counter Implementation</a:t>
            </a:r>
          </a:p>
        </p:txBody>
      </p:sp>
      <p:sp>
        <p:nvSpPr>
          <p:cNvPr id="154627" name="Rectangle 26"/>
          <p:cNvSpPr>
            <a:spLocks noChangeArrowheads="1"/>
          </p:cNvSpPr>
          <p:nvPr/>
        </p:nvSpPr>
        <p:spPr bwMode="auto">
          <a:xfrm>
            <a:off x="1026067" y="828709"/>
            <a:ext cx="3363421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TW" sz="2400" b="1"/>
              <a:t>Synchronous counter</a:t>
            </a:r>
          </a:p>
        </p:txBody>
      </p:sp>
      <p:sp>
        <p:nvSpPr>
          <p:cNvPr id="154629" name="Rectangle 71"/>
          <p:cNvSpPr>
            <a:spLocks noChangeArrowheads="1"/>
          </p:cNvSpPr>
          <p:nvPr/>
        </p:nvSpPr>
        <p:spPr bwMode="auto">
          <a:xfrm>
            <a:off x="3219991" y="2116171"/>
            <a:ext cx="508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4630" name="Freeform 72"/>
          <p:cNvSpPr>
            <a:spLocks/>
          </p:cNvSpPr>
          <p:nvPr/>
        </p:nvSpPr>
        <p:spPr bwMode="auto">
          <a:xfrm>
            <a:off x="3226341" y="2751171"/>
            <a:ext cx="88900" cy="177800"/>
          </a:xfrm>
          <a:custGeom>
            <a:avLst/>
            <a:gdLst>
              <a:gd name="T0" fmla="*/ 0 w 56"/>
              <a:gd name="T1" fmla="*/ 0 h 112"/>
              <a:gd name="T2" fmla="*/ 2147483646 w 56"/>
              <a:gd name="T3" fmla="*/ 2147483646 h 112"/>
              <a:gd name="T4" fmla="*/ 0 w 56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0"/>
                </a:moveTo>
                <a:lnTo>
                  <a:pt x="56" y="56"/>
                </a:lnTo>
                <a:lnTo>
                  <a:pt x="0" y="1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1" name="Rectangle 73"/>
          <p:cNvSpPr>
            <a:spLocks noChangeArrowheads="1"/>
          </p:cNvSpPr>
          <p:nvPr/>
        </p:nvSpPr>
        <p:spPr bwMode="auto">
          <a:xfrm>
            <a:off x="4555079" y="2130459"/>
            <a:ext cx="508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4632" name="Freeform 74"/>
          <p:cNvSpPr>
            <a:spLocks/>
          </p:cNvSpPr>
          <p:nvPr/>
        </p:nvSpPr>
        <p:spPr bwMode="auto">
          <a:xfrm>
            <a:off x="4561429" y="2765459"/>
            <a:ext cx="88900" cy="177800"/>
          </a:xfrm>
          <a:custGeom>
            <a:avLst/>
            <a:gdLst>
              <a:gd name="T0" fmla="*/ 0 w 56"/>
              <a:gd name="T1" fmla="*/ 0 h 112"/>
              <a:gd name="T2" fmla="*/ 2147483646 w 56"/>
              <a:gd name="T3" fmla="*/ 2147483646 h 112"/>
              <a:gd name="T4" fmla="*/ 0 w 56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0"/>
                </a:moveTo>
                <a:lnTo>
                  <a:pt x="56" y="56"/>
                </a:lnTo>
                <a:lnTo>
                  <a:pt x="0" y="1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3" name="Rectangle 75"/>
          <p:cNvSpPr>
            <a:spLocks noChangeArrowheads="1"/>
          </p:cNvSpPr>
          <p:nvPr/>
        </p:nvSpPr>
        <p:spPr bwMode="auto">
          <a:xfrm>
            <a:off x="5786979" y="2130459"/>
            <a:ext cx="508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4634" name="Freeform 76"/>
          <p:cNvSpPr>
            <a:spLocks/>
          </p:cNvSpPr>
          <p:nvPr/>
        </p:nvSpPr>
        <p:spPr bwMode="auto">
          <a:xfrm>
            <a:off x="5793329" y="2765459"/>
            <a:ext cx="88900" cy="177800"/>
          </a:xfrm>
          <a:custGeom>
            <a:avLst/>
            <a:gdLst>
              <a:gd name="T0" fmla="*/ 0 w 56"/>
              <a:gd name="T1" fmla="*/ 0 h 112"/>
              <a:gd name="T2" fmla="*/ 2147483646 w 56"/>
              <a:gd name="T3" fmla="*/ 2147483646 h 112"/>
              <a:gd name="T4" fmla="*/ 0 w 56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0"/>
                </a:moveTo>
                <a:lnTo>
                  <a:pt x="56" y="56"/>
                </a:lnTo>
                <a:lnTo>
                  <a:pt x="0" y="1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5" name="Freeform 77"/>
          <p:cNvSpPr>
            <a:spLocks/>
          </p:cNvSpPr>
          <p:nvPr/>
        </p:nvSpPr>
        <p:spPr bwMode="auto">
          <a:xfrm>
            <a:off x="2083341" y="2846421"/>
            <a:ext cx="3683000" cy="571500"/>
          </a:xfrm>
          <a:custGeom>
            <a:avLst/>
            <a:gdLst>
              <a:gd name="T0" fmla="*/ 0 w 2320"/>
              <a:gd name="T1" fmla="*/ 2147483646 h 360"/>
              <a:gd name="T2" fmla="*/ 2147483646 w 2320"/>
              <a:gd name="T3" fmla="*/ 2147483646 h 360"/>
              <a:gd name="T4" fmla="*/ 2147483646 w 2320"/>
              <a:gd name="T5" fmla="*/ 0 h 360"/>
              <a:gd name="T6" fmla="*/ 2147483646 w 2320"/>
              <a:gd name="T7" fmla="*/ 0 h 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20" h="360">
                <a:moveTo>
                  <a:pt x="0" y="360"/>
                </a:moveTo>
                <a:lnTo>
                  <a:pt x="2208" y="360"/>
                </a:lnTo>
                <a:lnTo>
                  <a:pt x="2208" y="0"/>
                </a:lnTo>
                <a:lnTo>
                  <a:pt x="23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6" name="Freeform 78"/>
          <p:cNvSpPr>
            <a:spLocks/>
          </p:cNvSpPr>
          <p:nvPr/>
        </p:nvSpPr>
        <p:spPr bwMode="auto">
          <a:xfrm>
            <a:off x="4369341" y="2859121"/>
            <a:ext cx="165100" cy="558800"/>
          </a:xfrm>
          <a:custGeom>
            <a:avLst/>
            <a:gdLst>
              <a:gd name="T0" fmla="*/ 2147483646 w 104"/>
              <a:gd name="T1" fmla="*/ 0 h 352"/>
              <a:gd name="T2" fmla="*/ 0 w 104"/>
              <a:gd name="T3" fmla="*/ 0 h 352"/>
              <a:gd name="T4" fmla="*/ 0 w 104"/>
              <a:gd name="T5" fmla="*/ 2147483646 h 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352">
                <a:moveTo>
                  <a:pt x="104" y="0"/>
                </a:moveTo>
                <a:lnTo>
                  <a:pt x="0" y="0"/>
                </a:lnTo>
                <a:lnTo>
                  <a:pt x="0" y="35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7" name="Freeform 79"/>
          <p:cNvSpPr>
            <a:spLocks/>
          </p:cNvSpPr>
          <p:nvPr/>
        </p:nvSpPr>
        <p:spPr bwMode="auto">
          <a:xfrm>
            <a:off x="3010441" y="2846421"/>
            <a:ext cx="203200" cy="571500"/>
          </a:xfrm>
          <a:custGeom>
            <a:avLst/>
            <a:gdLst>
              <a:gd name="T0" fmla="*/ 2147483646 w 128"/>
              <a:gd name="T1" fmla="*/ 0 h 360"/>
              <a:gd name="T2" fmla="*/ 0 w 128"/>
              <a:gd name="T3" fmla="*/ 0 h 360"/>
              <a:gd name="T4" fmla="*/ 0 w 128"/>
              <a:gd name="T5" fmla="*/ 2147483646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" h="360">
                <a:moveTo>
                  <a:pt x="128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38" name="Text Box 80"/>
          <p:cNvSpPr txBox="1">
            <a:spLocks noChangeArrowheads="1"/>
          </p:cNvSpPr>
          <p:nvPr/>
        </p:nvSpPr>
        <p:spPr bwMode="auto">
          <a:xfrm>
            <a:off x="1597566" y="3200434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clk</a:t>
            </a:r>
          </a:p>
        </p:txBody>
      </p:sp>
      <p:sp>
        <p:nvSpPr>
          <p:cNvPr id="154639" name="Freeform 81"/>
          <p:cNvSpPr>
            <a:spLocks/>
          </p:cNvSpPr>
          <p:nvPr/>
        </p:nvSpPr>
        <p:spPr bwMode="auto">
          <a:xfrm>
            <a:off x="3124741" y="3036921"/>
            <a:ext cx="2921000" cy="635000"/>
          </a:xfrm>
          <a:custGeom>
            <a:avLst/>
            <a:gdLst>
              <a:gd name="T0" fmla="*/ 0 w 1840"/>
              <a:gd name="T1" fmla="*/ 2147483646 h 400"/>
              <a:gd name="T2" fmla="*/ 2147483646 w 1840"/>
              <a:gd name="T3" fmla="*/ 2147483646 h 400"/>
              <a:gd name="T4" fmla="*/ 2147483646 w 1840"/>
              <a:gd name="T5" fmla="*/ 0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40" h="400">
                <a:moveTo>
                  <a:pt x="0" y="400"/>
                </a:moveTo>
                <a:lnTo>
                  <a:pt x="1840" y="400"/>
                </a:lnTo>
                <a:lnTo>
                  <a:pt x="18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0" name="Line 85"/>
          <p:cNvSpPr>
            <a:spLocks noChangeShapeType="1"/>
          </p:cNvSpPr>
          <p:nvPr/>
        </p:nvSpPr>
        <p:spPr bwMode="auto">
          <a:xfrm>
            <a:off x="3467641" y="3024221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1" name="Line 86"/>
          <p:cNvSpPr>
            <a:spLocks noChangeShapeType="1"/>
          </p:cNvSpPr>
          <p:nvPr/>
        </p:nvSpPr>
        <p:spPr bwMode="auto">
          <a:xfrm>
            <a:off x="4801141" y="3049621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2" name="Text Box 87"/>
          <p:cNvSpPr txBox="1">
            <a:spLocks noChangeArrowheads="1"/>
          </p:cNvSpPr>
          <p:nvPr/>
        </p:nvSpPr>
        <p:spPr bwMode="auto">
          <a:xfrm>
            <a:off x="2448466" y="3467134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reset</a:t>
            </a:r>
          </a:p>
        </p:txBody>
      </p:sp>
      <p:sp>
        <p:nvSpPr>
          <p:cNvPr id="154643" name="Freeform 89"/>
          <p:cNvSpPr>
            <a:spLocks/>
          </p:cNvSpPr>
          <p:nvPr/>
        </p:nvSpPr>
        <p:spPr bwMode="auto">
          <a:xfrm>
            <a:off x="3734341" y="1658971"/>
            <a:ext cx="431800" cy="641350"/>
          </a:xfrm>
          <a:custGeom>
            <a:avLst/>
            <a:gdLst>
              <a:gd name="T0" fmla="*/ 0 w 272"/>
              <a:gd name="T1" fmla="*/ 2147483646 h 536"/>
              <a:gd name="T2" fmla="*/ 2147483646 w 272"/>
              <a:gd name="T3" fmla="*/ 2147483646 h 536"/>
              <a:gd name="T4" fmla="*/ 2147483646 w 272"/>
              <a:gd name="T5" fmla="*/ 0 h 5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536">
                <a:moveTo>
                  <a:pt x="0" y="536"/>
                </a:moveTo>
                <a:lnTo>
                  <a:pt x="272" y="536"/>
                </a:lnTo>
                <a:lnTo>
                  <a:pt x="2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4" name="Freeform 90"/>
          <p:cNvSpPr>
            <a:spLocks/>
          </p:cNvSpPr>
          <p:nvPr/>
        </p:nvSpPr>
        <p:spPr bwMode="auto">
          <a:xfrm>
            <a:off x="5069429" y="1746285"/>
            <a:ext cx="292100" cy="555625"/>
          </a:xfrm>
          <a:custGeom>
            <a:avLst/>
            <a:gdLst>
              <a:gd name="T0" fmla="*/ 0 w 272"/>
              <a:gd name="T1" fmla="*/ 2147483646 h 536"/>
              <a:gd name="T2" fmla="*/ 2147483646 w 272"/>
              <a:gd name="T3" fmla="*/ 2147483646 h 536"/>
              <a:gd name="T4" fmla="*/ 2147483646 w 272"/>
              <a:gd name="T5" fmla="*/ 0 h 5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536">
                <a:moveTo>
                  <a:pt x="0" y="536"/>
                </a:moveTo>
                <a:lnTo>
                  <a:pt x="272" y="536"/>
                </a:lnTo>
                <a:lnTo>
                  <a:pt x="2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5" name="Freeform 91"/>
          <p:cNvSpPr>
            <a:spLocks/>
          </p:cNvSpPr>
          <p:nvPr/>
        </p:nvSpPr>
        <p:spPr bwMode="auto">
          <a:xfrm>
            <a:off x="6301329" y="1631985"/>
            <a:ext cx="304800" cy="657225"/>
          </a:xfrm>
          <a:custGeom>
            <a:avLst/>
            <a:gdLst>
              <a:gd name="T0" fmla="*/ 0 w 272"/>
              <a:gd name="T1" fmla="*/ 2147483646 h 536"/>
              <a:gd name="T2" fmla="*/ 2147483646 w 272"/>
              <a:gd name="T3" fmla="*/ 2147483646 h 536"/>
              <a:gd name="T4" fmla="*/ 2147483646 w 272"/>
              <a:gd name="T5" fmla="*/ 0 h 5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536">
                <a:moveTo>
                  <a:pt x="0" y="536"/>
                </a:moveTo>
                <a:lnTo>
                  <a:pt x="272" y="536"/>
                </a:lnTo>
                <a:lnTo>
                  <a:pt x="2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46" name="Oval 92"/>
          <p:cNvSpPr>
            <a:spLocks noChangeArrowheads="1"/>
          </p:cNvSpPr>
          <p:nvPr/>
        </p:nvSpPr>
        <p:spPr bwMode="auto">
          <a:xfrm>
            <a:off x="3934366" y="1360521"/>
            <a:ext cx="28702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4647" name="Text Box 93"/>
          <p:cNvSpPr txBox="1">
            <a:spLocks noChangeArrowheads="1"/>
          </p:cNvSpPr>
          <p:nvPr/>
        </p:nvSpPr>
        <p:spPr bwMode="auto">
          <a:xfrm>
            <a:off x="4693191" y="1371634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combinational</a:t>
            </a:r>
          </a:p>
        </p:txBody>
      </p:sp>
      <p:sp>
        <p:nvSpPr>
          <p:cNvPr id="154648" name="Text Box 94"/>
          <p:cNvSpPr txBox="1">
            <a:spLocks noChangeArrowheads="1"/>
          </p:cNvSpPr>
          <p:nvPr/>
        </p:nvSpPr>
        <p:spPr bwMode="auto">
          <a:xfrm>
            <a:off x="3781966" y="2324134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C[2]</a:t>
            </a:r>
          </a:p>
        </p:txBody>
      </p:sp>
      <p:sp>
        <p:nvSpPr>
          <p:cNvPr id="154649" name="Text Box 95"/>
          <p:cNvSpPr txBox="1">
            <a:spLocks noChangeArrowheads="1"/>
          </p:cNvSpPr>
          <p:nvPr/>
        </p:nvSpPr>
        <p:spPr bwMode="auto">
          <a:xfrm>
            <a:off x="5129754" y="2313022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C[1]</a:t>
            </a:r>
          </a:p>
        </p:txBody>
      </p:sp>
      <p:sp>
        <p:nvSpPr>
          <p:cNvPr id="154650" name="Text Box 96"/>
          <p:cNvSpPr txBox="1">
            <a:spLocks noChangeArrowheads="1"/>
          </p:cNvSpPr>
          <p:nvPr/>
        </p:nvSpPr>
        <p:spPr bwMode="auto">
          <a:xfrm>
            <a:off x="6387054" y="2325722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C[0]</a:t>
            </a:r>
          </a:p>
        </p:txBody>
      </p:sp>
      <p:sp>
        <p:nvSpPr>
          <p:cNvPr id="154651" name="Freeform 97"/>
          <p:cNvSpPr>
            <a:spLocks/>
          </p:cNvSpPr>
          <p:nvPr/>
        </p:nvSpPr>
        <p:spPr bwMode="auto">
          <a:xfrm>
            <a:off x="2899316" y="1566897"/>
            <a:ext cx="1066800" cy="657225"/>
          </a:xfrm>
          <a:custGeom>
            <a:avLst/>
            <a:gdLst>
              <a:gd name="T0" fmla="*/ 2147483646 w 696"/>
              <a:gd name="T1" fmla="*/ 0 h 624"/>
              <a:gd name="T2" fmla="*/ 0 w 696"/>
              <a:gd name="T3" fmla="*/ 0 h 624"/>
              <a:gd name="T4" fmla="*/ 0 w 696"/>
              <a:gd name="T5" fmla="*/ 2147483646 h 624"/>
              <a:gd name="T6" fmla="*/ 2147483646 w 696"/>
              <a:gd name="T7" fmla="*/ 2147483646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24">
                <a:moveTo>
                  <a:pt x="696" y="0"/>
                </a:moveTo>
                <a:lnTo>
                  <a:pt x="0" y="0"/>
                </a:lnTo>
                <a:lnTo>
                  <a:pt x="0" y="624"/>
                </a:lnTo>
                <a:lnTo>
                  <a:pt x="216" y="624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52" name="Freeform 98"/>
          <p:cNvSpPr>
            <a:spLocks/>
          </p:cNvSpPr>
          <p:nvPr/>
        </p:nvSpPr>
        <p:spPr bwMode="auto">
          <a:xfrm>
            <a:off x="4305841" y="1697071"/>
            <a:ext cx="241300" cy="577850"/>
          </a:xfrm>
          <a:custGeom>
            <a:avLst/>
            <a:gdLst>
              <a:gd name="T0" fmla="*/ 0 w 152"/>
              <a:gd name="T1" fmla="*/ 0 h 568"/>
              <a:gd name="T2" fmla="*/ 0 w 152"/>
              <a:gd name="T3" fmla="*/ 2147483646 h 568"/>
              <a:gd name="T4" fmla="*/ 2147483646 w 152"/>
              <a:gd name="T5" fmla="*/ 2147483646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568">
                <a:moveTo>
                  <a:pt x="0" y="0"/>
                </a:moveTo>
                <a:lnTo>
                  <a:pt x="0" y="568"/>
                </a:lnTo>
                <a:lnTo>
                  <a:pt x="152" y="568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53" name="Freeform 99"/>
          <p:cNvSpPr>
            <a:spLocks/>
          </p:cNvSpPr>
          <p:nvPr/>
        </p:nvSpPr>
        <p:spPr bwMode="auto">
          <a:xfrm>
            <a:off x="5588541" y="1754221"/>
            <a:ext cx="247650" cy="533400"/>
          </a:xfrm>
          <a:custGeom>
            <a:avLst/>
            <a:gdLst>
              <a:gd name="T0" fmla="*/ 0 w 120"/>
              <a:gd name="T1" fmla="*/ 0 h 528"/>
              <a:gd name="T2" fmla="*/ 0 w 120"/>
              <a:gd name="T3" fmla="*/ 2147483646 h 528"/>
              <a:gd name="T4" fmla="*/ 2147483646 w 120"/>
              <a:gd name="T5" fmla="*/ 2147483646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528">
                <a:moveTo>
                  <a:pt x="0" y="0"/>
                </a:moveTo>
                <a:lnTo>
                  <a:pt x="0" y="528"/>
                </a:lnTo>
                <a:lnTo>
                  <a:pt x="120" y="528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654" name="Text Box 100"/>
          <p:cNvSpPr txBox="1">
            <a:spLocks noChangeArrowheads="1"/>
          </p:cNvSpPr>
          <p:nvPr/>
        </p:nvSpPr>
        <p:spPr bwMode="auto">
          <a:xfrm>
            <a:off x="7287167" y="1219235"/>
            <a:ext cx="19034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C(old)  C(new)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0 0 0     0 0 1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0 0 1     0 1 0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0 1 0     0 1 1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1 1 0     1 1 1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1 1 1     0 0 0</a:t>
            </a:r>
          </a:p>
        </p:txBody>
      </p:sp>
      <p:pic>
        <p:nvPicPr>
          <p:cNvPr id="154655" name="Picture 1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5429" y="4160872"/>
            <a:ext cx="72136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4628" name="Rectangle 28"/>
          <p:cNvSpPr>
            <a:spLocks noChangeArrowheads="1"/>
          </p:cNvSpPr>
          <p:nvPr/>
        </p:nvSpPr>
        <p:spPr bwMode="auto">
          <a:xfrm>
            <a:off x="1053303" y="3806798"/>
            <a:ext cx="3552576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TW" sz="2400" b="1" dirty="0"/>
              <a:t>Asynchronous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18664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10343"/>
            <a:ext cx="7794625" cy="700088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Counter(1/3)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8591" y="1000328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module  Counter1(Reset, Enable, clk, 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input         Reset, Enable, clk;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output   [2:0] 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reg      [2:0] Out;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always @(posedge clk)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if(Reset)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Out = 3'b0;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6844" y="1000328"/>
            <a:ext cx="3810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if(Enable == 1'b1)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if(Out == 3'd7)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Out = 3'b0;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Out = Out + 1'b1;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endmodule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929116" y="5315154"/>
            <a:ext cx="7965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00CC00"/>
                </a:solidFill>
              </a:rPr>
              <a:t>Reset=1  Out=000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00CC00"/>
                </a:solidFill>
              </a:rPr>
              <a:t>Reset=0, Enable==1, Out=0 </a:t>
            </a:r>
            <a:r>
              <a:rPr lang="en-US" altLang="zh-TW" sz="2000" b="1">
                <a:solidFill>
                  <a:srgbClr val="00CC00"/>
                </a:solidFill>
                <a:sym typeface="Wingdings" panose="05000000000000000000" pitchFamily="2" charset="2"/>
              </a:rPr>
              <a:t>123456701…..</a:t>
            </a:r>
            <a:endParaRPr lang="en-US" altLang="zh-TW" sz="2000" b="1">
              <a:solidFill>
                <a:srgbClr val="00CC00"/>
              </a:solidFill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8845619" y="513100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9074219" y="4229303"/>
            <a:ext cx="660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9074219" y="497860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H="1">
            <a:off x="9074219" y="5131003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8486844" y="495320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clk</a:t>
            </a:r>
          </a:p>
        </p:txBody>
      </p:sp>
      <p:sp>
        <p:nvSpPr>
          <p:cNvPr id="156683" name="Freeform 11"/>
          <p:cNvSpPr>
            <a:spLocks/>
          </p:cNvSpPr>
          <p:nvPr/>
        </p:nvSpPr>
        <p:spPr bwMode="auto">
          <a:xfrm>
            <a:off x="7877244" y="3807028"/>
            <a:ext cx="2311400" cy="736600"/>
          </a:xfrm>
          <a:custGeom>
            <a:avLst/>
            <a:gdLst>
              <a:gd name="T0" fmla="*/ 2147483646 w 1360"/>
              <a:gd name="T1" fmla="*/ 2147483646 h 464"/>
              <a:gd name="T2" fmla="*/ 2147483646 w 1360"/>
              <a:gd name="T3" fmla="*/ 2147483646 h 464"/>
              <a:gd name="T4" fmla="*/ 2147483646 w 1360"/>
              <a:gd name="T5" fmla="*/ 0 h 464"/>
              <a:gd name="T6" fmla="*/ 0 w 1360"/>
              <a:gd name="T7" fmla="*/ 0 h 464"/>
              <a:gd name="T8" fmla="*/ 0 w 1360"/>
              <a:gd name="T9" fmla="*/ 2147483646 h 464"/>
              <a:gd name="T10" fmla="*/ 2147483646 w 1360"/>
              <a:gd name="T11" fmla="*/ 2147483646 h 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464">
                <a:moveTo>
                  <a:pt x="1096" y="464"/>
                </a:moveTo>
                <a:lnTo>
                  <a:pt x="1360" y="464"/>
                </a:lnTo>
                <a:lnTo>
                  <a:pt x="1360" y="0"/>
                </a:lnTo>
                <a:lnTo>
                  <a:pt x="0" y="0"/>
                </a:lnTo>
                <a:lnTo>
                  <a:pt x="0" y="344"/>
                </a:lnTo>
                <a:lnTo>
                  <a:pt x="304" y="3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8385244" y="4264228"/>
            <a:ext cx="279400" cy="27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8664644" y="4391228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H="1">
            <a:off x="8156644" y="4492828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886769" y="461824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8356669" y="4211841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+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9944169" y="4503941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</a:t>
            </a:r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H="1">
            <a:off x="10137844" y="4213428"/>
            <a:ext cx="101600" cy="5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0172769" y="403404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</a:p>
        </p:txBody>
      </p:sp>
      <p:sp>
        <p:nvSpPr>
          <p:cNvPr id="156692" name="Freeform 20"/>
          <p:cNvSpPr>
            <a:spLocks/>
          </p:cNvSpPr>
          <p:nvPr/>
        </p:nvSpPr>
        <p:spPr bwMode="auto">
          <a:xfrm>
            <a:off x="8817044" y="4251528"/>
            <a:ext cx="139700" cy="482600"/>
          </a:xfrm>
          <a:custGeom>
            <a:avLst/>
            <a:gdLst>
              <a:gd name="T0" fmla="*/ 0 w 88"/>
              <a:gd name="T1" fmla="*/ 0 h 304"/>
              <a:gd name="T2" fmla="*/ 0 w 88"/>
              <a:gd name="T3" fmla="*/ 2147483646 h 304"/>
              <a:gd name="T4" fmla="*/ 2147483646 w 88"/>
              <a:gd name="T5" fmla="*/ 2147483646 h 304"/>
              <a:gd name="T6" fmla="*/ 2147483646 w 88"/>
              <a:gd name="T7" fmla="*/ 2147483646 h 304"/>
              <a:gd name="T8" fmla="*/ 0 w 88"/>
              <a:gd name="T9" fmla="*/ 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304">
                <a:moveTo>
                  <a:pt x="0" y="0"/>
                </a:moveTo>
                <a:lnTo>
                  <a:pt x="0" y="304"/>
                </a:lnTo>
                <a:lnTo>
                  <a:pt x="88" y="216"/>
                </a:lnTo>
                <a:lnTo>
                  <a:pt x="88" y="6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8956744" y="4480128"/>
            <a:ext cx="11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4" name="AutoShape 23"/>
          <p:cNvSpPr>
            <a:spLocks noChangeArrowheads="1"/>
          </p:cNvSpPr>
          <p:nvPr/>
        </p:nvSpPr>
        <p:spPr bwMode="auto">
          <a:xfrm>
            <a:off x="8481441" y="1800428"/>
            <a:ext cx="419100" cy="292100"/>
          </a:xfrm>
          <a:prstGeom prst="leftArrow">
            <a:avLst>
              <a:gd name="adj1" fmla="val 50000"/>
              <a:gd name="adj2" fmla="val 35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56695" name="Text Box 24"/>
          <p:cNvSpPr txBox="1">
            <a:spLocks noChangeArrowheads="1"/>
          </p:cNvSpPr>
          <p:nvPr/>
        </p:nvSpPr>
        <p:spPr bwMode="auto">
          <a:xfrm>
            <a:off x="8902129" y="1622629"/>
            <a:ext cx="21788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What happens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folHlink"/>
                </a:solidFill>
              </a:rPr>
              <a:t>if Out== 3'd5  ??</a:t>
            </a:r>
          </a:p>
        </p:txBody>
      </p:sp>
    </p:spTree>
    <p:extLst>
      <p:ext uri="{BB962C8B-B14F-4D97-AF65-F5344CB8AC3E}">
        <p14:creationId xmlns:p14="http://schemas.microsoft.com/office/powerpoint/2010/main" val="28257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238124"/>
            <a:ext cx="7794625" cy="9048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Synchronous Counter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/3)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070" y="82671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module  Counter2 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Reset, Load, Enable,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, 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input        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Reset, Load, Enable;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input    [7:0]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output   [7:0] 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err="1"/>
              <a:t>reg</a:t>
            </a:r>
            <a:r>
              <a:rPr lang="en-US" altLang="zh-TW" sz="2000" dirty="0"/>
              <a:t>      [7:0] Out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always </a:t>
            </a:r>
            <a:r>
              <a:rPr lang="en-US" altLang="zh-TW" sz="2000" dirty="0"/>
              <a:t>@ 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if (Reset)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Out = 0;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if (Load)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Out =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if (Enable)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 Out = Out + 1;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err="1"/>
              <a:t>endmodule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rgbClr val="00CC00"/>
              </a:solidFill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5304044" y="2035206"/>
            <a:ext cx="5012911" cy="188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CC00"/>
                </a:solidFill>
              </a:rPr>
              <a:t>Reset=1                  Out=00000000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CC00"/>
                </a:solidFill>
              </a:rPr>
              <a:t>Reset=0, Load=1,  Out=</a:t>
            </a:r>
            <a:r>
              <a:rPr lang="en-US" altLang="zh-TW" sz="2000" b="1" dirty="0" err="1">
                <a:solidFill>
                  <a:srgbClr val="00CC00"/>
                </a:solidFill>
              </a:rPr>
              <a:t>Data_In</a:t>
            </a:r>
            <a:endParaRPr lang="en-US" altLang="zh-TW" sz="2000" b="1" dirty="0">
              <a:solidFill>
                <a:srgbClr val="00CC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CC00"/>
                </a:solidFill>
              </a:rPr>
              <a:t>Enable==1, Out=x </a:t>
            </a:r>
            <a:r>
              <a:rPr lang="en-US" altLang="zh-TW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x+1…..2550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                            1……2550…</a:t>
            </a:r>
            <a:endParaRPr lang="en-US" altLang="zh-TW" sz="2000" b="1" dirty="0">
              <a:solidFill>
                <a:srgbClr val="00CC00"/>
              </a:solidFill>
            </a:endParaRPr>
          </a:p>
        </p:txBody>
      </p:sp>
      <p:sp>
        <p:nvSpPr>
          <p:cNvPr id="160773" name="Freeform 5"/>
          <p:cNvSpPr>
            <a:spLocks/>
          </p:cNvSpPr>
          <p:nvPr/>
        </p:nvSpPr>
        <p:spPr bwMode="auto">
          <a:xfrm>
            <a:off x="6426200" y="4269629"/>
            <a:ext cx="266700" cy="622300"/>
          </a:xfrm>
          <a:custGeom>
            <a:avLst/>
            <a:gdLst>
              <a:gd name="T0" fmla="*/ 0 w 88"/>
              <a:gd name="T1" fmla="*/ 0 h 304"/>
              <a:gd name="T2" fmla="*/ 0 w 88"/>
              <a:gd name="T3" fmla="*/ 2147483646 h 304"/>
              <a:gd name="T4" fmla="*/ 2147483646 w 88"/>
              <a:gd name="T5" fmla="*/ 2147483646 h 304"/>
              <a:gd name="T6" fmla="*/ 2147483646 w 88"/>
              <a:gd name="T7" fmla="*/ 2147483646 h 304"/>
              <a:gd name="T8" fmla="*/ 0 w 88"/>
              <a:gd name="T9" fmla="*/ 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304">
                <a:moveTo>
                  <a:pt x="0" y="0"/>
                </a:moveTo>
                <a:lnTo>
                  <a:pt x="0" y="304"/>
                </a:lnTo>
                <a:lnTo>
                  <a:pt x="88" y="216"/>
                </a:lnTo>
                <a:lnTo>
                  <a:pt x="88" y="6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74" name="Line 8"/>
          <p:cNvSpPr>
            <a:spLocks noChangeShapeType="1"/>
          </p:cNvSpPr>
          <p:nvPr/>
        </p:nvSpPr>
        <p:spPr bwMode="auto">
          <a:xfrm>
            <a:off x="6591300" y="4790329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75" name="Text Box 9"/>
          <p:cNvSpPr txBox="1">
            <a:spLocks noChangeArrowheads="1"/>
          </p:cNvSpPr>
          <p:nvPr/>
        </p:nvSpPr>
        <p:spPr bwMode="auto">
          <a:xfrm>
            <a:off x="6194425" y="5093542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Enable</a:t>
            </a:r>
          </a:p>
        </p:txBody>
      </p:sp>
      <p:sp>
        <p:nvSpPr>
          <p:cNvPr id="160776" name="Line 16"/>
          <p:cNvSpPr>
            <a:spLocks noChangeShapeType="1"/>
          </p:cNvSpPr>
          <p:nvPr/>
        </p:nvSpPr>
        <p:spPr bwMode="auto">
          <a:xfrm>
            <a:off x="6184900" y="4434729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77" name="Line 17"/>
          <p:cNvSpPr>
            <a:spLocks noChangeShapeType="1"/>
          </p:cNvSpPr>
          <p:nvPr/>
        </p:nvSpPr>
        <p:spPr bwMode="auto">
          <a:xfrm>
            <a:off x="6186488" y="4703017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78" name="Text Box 18"/>
          <p:cNvSpPr txBox="1">
            <a:spLocks noChangeArrowheads="1"/>
          </p:cNvSpPr>
          <p:nvPr/>
        </p:nvSpPr>
        <p:spPr bwMode="auto">
          <a:xfrm>
            <a:off x="6359526" y="4291855"/>
            <a:ext cx="296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</a:t>
            </a:r>
          </a:p>
        </p:txBody>
      </p:sp>
      <p:sp>
        <p:nvSpPr>
          <p:cNvPr id="160779" name="Freeform 19"/>
          <p:cNvSpPr>
            <a:spLocks/>
          </p:cNvSpPr>
          <p:nvPr/>
        </p:nvSpPr>
        <p:spPr bwMode="auto">
          <a:xfrm>
            <a:off x="7291388" y="4576017"/>
            <a:ext cx="266700" cy="622300"/>
          </a:xfrm>
          <a:custGeom>
            <a:avLst/>
            <a:gdLst>
              <a:gd name="T0" fmla="*/ 0 w 88"/>
              <a:gd name="T1" fmla="*/ 0 h 304"/>
              <a:gd name="T2" fmla="*/ 0 w 88"/>
              <a:gd name="T3" fmla="*/ 2147483646 h 304"/>
              <a:gd name="T4" fmla="*/ 2147483646 w 88"/>
              <a:gd name="T5" fmla="*/ 2147483646 h 304"/>
              <a:gd name="T6" fmla="*/ 2147483646 w 88"/>
              <a:gd name="T7" fmla="*/ 2147483646 h 304"/>
              <a:gd name="T8" fmla="*/ 0 w 88"/>
              <a:gd name="T9" fmla="*/ 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304">
                <a:moveTo>
                  <a:pt x="0" y="0"/>
                </a:moveTo>
                <a:lnTo>
                  <a:pt x="0" y="304"/>
                </a:lnTo>
                <a:lnTo>
                  <a:pt x="88" y="216"/>
                </a:lnTo>
                <a:lnTo>
                  <a:pt x="88" y="6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0" name="Line 20"/>
          <p:cNvSpPr>
            <a:spLocks noChangeShapeType="1"/>
          </p:cNvSpPr>
          <p:nvPr/>
        </p:nvSpPr>
        <p:spPr bwMode="auto">
          <a:xfrm>
            <a:off x="7456488" y="5096717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1" name="Text Box 21"/>
          <p:cNvSpPr txBox="1">
            <a:spLocks noChangeArrowheads="1"/>
          </p:cNvSpPr>
          <p:nvPr/>
        </p:nvSpPr>
        <p:spPr bwMode="auto">
          <a:xfrm>
            <a:off x="7059613" y="539993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Load</a:t>
            </a:r>
          </a:p>
        </p:txBody>
      </p:sp>
      <p:sp>
        <p:nvSpPr>
          <p:cNvPr id="160782" name="Line 22"/>
          <p:cNvSpPr>
            <a:spLocks noChangeShapeType="1"/>
          </p:cNvSpPr>
          <p:nvPr/>
        </p:nvSpPr>
        <p:spPr bwMode="auto">
          <a:xfrm>
            <a:off x="7050088" y="4741117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3" name="Line 23"/>
          <p:cNvSpPr>
            <a:spLocks noChangeShapeType="1"/>
          </p:cNvSpPr>
          <p:nvPr/>
        </p:nvSpPr>
        <p:spPr bwMode="auto">
          <a:xfrm>
            <a:off x="7051675" y="5009404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4" name="Text Box 24"/>
          <p:cNvSpPr txBox="1">
            <a:spLocks noChangeArrowheads="1"/>
          </p:cNvSpPr>
          <p:nvPr/>
        </p:nvSpPr>
        <p:spPr bwMode="auto">
          <a:xfrm>
            <a:off x="7224713" y="4598243"/>
            <a:ext cx="296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</a:t>
            </a:r>
          </a:p>
        </p:txBody>
      </p:sp>
      <p:sp>
        <p:nvSpPr>
          <p:cNvPr id="160785" name="Freeform 25"/>
          <p:cNvSpPr>
            <a:spLocks/>
          </p:cNvSpPr>
          <p:nvPr/>
        </p:nvSpPr>
        <p:spPr bwMode="auto">
          <a:xfrm>
            <a:off x="8167688" y="4703017"/>
            <a:ext cx="266700" cy="622300"/>
          </a:xfrm>
          <a:custGeom>
            <a:avLst/>
            <a:gdLst>
              <a:gd name="T0" fmla="*/ 0 w 88"/>
              <a:gd name="T1" fmla="*/ 0 h 304"/>
              <a:gd name="T2" fmla="*/ 0 w 88"/>
              <a:gd name="T3" fmla="*/ 2147483646 h 304"/>
              <a:gd name="T4" fmla="*/ 2147483646 w 88"/>
              <a:gd name="T5" fmla="*/ 2147483646 h 304"/>
              <a:gd name="T6" fmla="*/ 2147483646 w 88"/>
              <a:gd name="T7" fmla="*/ 2147483646 h 304"/>
              <a:gd name="T8" fmla="*/ 0 w 88"/>
              <a:gd name="T9" fmla="*/ 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304">
                <a:moveTo>
                  <a:pt x="0" y="0"/>
                </a:moveTo>
                <a:lnTo>
                  <a:pt x="0" y="304"/>
                </a:lnTo>
                <a:lnTo>
                  <a:pt x="88" y="216"/>
                </a:lnTo>
                <a:lnTo>
                  <a:pt x="88" y="6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6" name="Line 26"/>
          <p:cNvSpPr>
            <a:spLocks noChangeShapeType="1"/>
          </p:cNvSpPr>
          <p:nvPr/>
        </p:nvSpPr>
        <p:spPr bwMode="auto">
          <a:xfrm>
            <a:off x="8332788" y="5223717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7" name="Text Box 27"/>
          <p:cNvSpPr txBox="1">
            <a:spLocks noChangeArrowheads="1"/>
          </p:cNvSpPr>
          <p:nvPr/>
        </p:nvSpPr>
        <p:spPr bwMode="auto">
          <a:xfrm>
            <a:off x="7935913" y="552693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Reset</a:t>
            </a:r>
          </a:p>
        </p:txBody>
      </p:sp>
      <p:sp>
        <p:nvSpPr>
          <p:cNvPr id="160788" name="Line 28"/>
          <p:cNvSpPr>
            <a:spLocks noChangeShapeType="1"/>
          </p:cNvSpPr>
          <p:nvPr/>
        </p:nvSpPr>
        <p:spPr bwMode="auto">
          <a:xfrm>
            <a:off x="7926388" y="4868117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89" name="Line 29"/>
          <p:cNvSpPr>
            <a:spLocks noChangeShapeType="1"/>
          </p:cNvSpPr>
          <p:nvPr/>
        </p:nvSpPr>
        <p:spPr bwMode="auto">
          <a:xfrm>
            <a:off x="7927975" y="5136404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90" name="Text Box 30"/>
          <p:cNvSpPr txBox="1">
            <a:spLocks noChangeArrowheads="1"/>
          </p:cNvSpPr>
          <p:nvPr/>
        </p:nvSpPr>
        <p:spPr bwMode="auto">
          <a:xfrm>
            <a:off x="8101013" y="4725243"/>
            <a:ext cx="296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</a:t>
            </a:r>
          </a:p>
        </p:txBody>
      </p:sp>
      <p:sp>
        <p:nvSpPr>
          <p:cNvPr id="160791" name="Text Box 31"/>
          <p:cNvSpPr txBox="1">
            <a:spLocks noChangeArrowheads="1"/>
          </p:cNvSpPr>
          <p:nvPr/>
        </p:nvSpPr>
        <p:spPr bwMode="auto">
          <a:xfrm>
            <a:off x="7654925" y="495384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CC00"/>
                </a:solidFill>
              </a:rPr>
              <a:t>0</a:t>
            </a:r>
          </a:p>
        </p:txBody>
      </p:sp>
      <p:sp>
        <p:nvSpPr>
          <p:cNvPr id="160792" name="Freeform 33"/>
          <p:cNvSpPr>
            <a:spLocks/>
          </p:cNvSpPr>
          <p:nvPr/>
        </p:nvSpPr>
        <p:spPr bwMode="auto">
          <a:xfrm>
            <a:off x="6692900" y="4536329"/>
            <a:ext cx="355600" cy="190500"/>
          </a:xfrm>
          <a:custGeom>
            <a:avLst/>
            <a:gdLst>
              <a:gd name="T0" fmla="*/ 0 w 224"/>
              <a:gd name="T1" fmla="*/ 0 h 136"/>
              <a:gd name="T2" fmla="*/ 2147483646 w 224"/>
              <a:gd name="T3" fmla="*/ 0 h 136"/>
              <a:gd name="T4" fmla="*/ 2147483646 w 224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136">
                <a:moveTo>
                  <a:pt x="0" y="0"/>
                </a:moveTo>
                <a:lnTo>
                  <a:pt x="224" y="0"/>
                </a:lnTo>
                <a:lnTo>
                  <a:pt x="224" y="1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93" name="Line 34"/>
          <p:cNvSpPr>
            <a:spLocks noChangeShapeType="1"/>
          </p:cNvSpPr>
          <p:nvPr/>
        </p:nvSpPr>
        <p:spPr bwMode="auto">
          <a:xfrm>
            <a:off x="7562851" y="4869704"/>
            <a:ext cx="390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94" name="Text Box 35"/>
          <p:cNvSpPr txBox="1">
            <a:spLocks noChangeArrowheads="1"/>
          </p:cNvSpPr>
          <p:nvPr/>
        </p:nvSpPr>
        <p:spPr bwMode="auto">
          <a:xfrm>
            <a:off x="5127625" y="4229942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CC00"/>
                </a:solidFill>
              </a:rPr>
              <a:t>Out(old)</a:t>
            </a:r>
          </a:p>
        </p:txBody>
      </p:sp>
      <p:sp>
        <p:nvSpPr>
          <p:cNvPr id="160795" name="Text Box 36"/>
          <p:cNvSpPr txBox="1">
            <a:spLocks noChangeArrowheads="1"/>
          </p:cNvSpPr>
          <p:nvPr/>
        </p:nvSpPr>
        <p:spPr bwMode="auto">
          <a:xfrm>
            <a:off x="6538913" y="4739529"/>
            <a:ext cx="82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CC00"/>
                </a:solidFill>
              </a:rPr>
              <a:t>Data_In</a:t>
            </a:r>
          </a:p>
        </p:txBody>
      </p:sp>
      <p:sp>
        <p:nvSpPr>
          <p:cNvPr id="160796" name="Line 37"/>
          <p:cNvSpPr>
            <a:spLocks noChangeShapeType="1"/>
          </p:cNvSpPr>
          <p:nvPr/>
        </p:nvSpPr>
        <p:spPr bwMode="auto">
          <a:xfrm>
            <a:off x="8420100" y="4968129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0797" name="Rectangle 38"/>
          <p:cNvSpPr>
            <a:spLocks noChangeArrowheads="1"/>
          </p:cNvSpPr>
          <p:nvPr/>
        </p:nvSpPr>
        <p:spPr bwMode="auto">
          <a:xfrm>
            <a:off x="8607425" y="4772867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CC00"/>
                </a:solidFill>
              </a:rPr>
              <a:t>Out</a:t>
            </a:r>
          </a:p>
        </p:txBody>
      </p:sp>
      <p:sp>
        <p:nvSpPr>
          <p:cNvPr id="160798" name="Rectangle 39"/>
          <p:cNvSpPr>
            <a:spLocks noChangeArrowheads="1"/>
          </p:cNvSpPr>
          <p:nvPr/>
        </p:nvSpPr>
        <p:spPr bwMode="auto">
          <a:xfrm>
            <a:off x="5383213" y="454585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CC00"/>
                </a:solidFill>
              </a:rPr>
              <a:t>Out+1</a:t>
            </a:r>
          </a:p>
        </p:txBody>
      </p:sp>
    </p:spTree>
    <p:extLst>
      <p:ext uri="{BB962C8B-B14F-4D97-AF65-F5344CB8AC3E}">
        <p14:creationId xmlns:p14="http://schemas.microsoft.com/office/powerpoint/2010/main" val="4135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27963" y="930275"/>
            <a:ext cx="7723188" cy="51006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module  Counter6 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Reset, Load, Enable, </a:t>
            </a:r>
            <a:r>
              <a:rPr lang="en-US" altLang="zh-TW" sz="2000" dirty="0" err="1"/>
              <a:t>Up_Down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, 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input        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Reset, Load, Enable, </a:t>
            </a:r>
            <a:r>
              <a:rPr lang="en-US" altLang="zh-TW" sz="2000" dirty="0" err="1"/>
              <a:t>Up_Down</a:t>
            </a:r>
            <a:r>
              <a:rPr lang="en-US" altLang="zh-TW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input    [7:0]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output   [7:0] 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err="1"/>
              <a:t>reg</a:t>
            </a:r>
            <a:r>
              <a:rPr lang="en-US" altLang="zh-TW" sz="2000" dirty="0"/>
              <a:t>      [7:0] Out;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always @ 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if (Reset)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Out = 0;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if (Load)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Out =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if (Enable)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1" y="150018"/>
            <a:ext cx="7794625" cy="700088"/>
          </a:xfrm>
          <a:noFill/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Counter(3/3)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5750195" y="2743200"/>
            <a:ext cx="472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if (</a:t>
            </a:r>
            <a:r>
              <a:rPr lang="en-US" altLang="zh-TW" sz="2000" b="1" dirty="0" err="1">
                <a:latin typeface="+mn-lt"/>
                <a:ea typeface="+mn-ea"/>
              </a:rPr>
              <a:t>Up_Down</a:t>
            </a:r>
            <a:r>
              <a:rPr lang="en-US" altLang="zh-TW" sz="2000" b="1" dirty="0">
                <a:latin typeface="+mn-lt"/>
                <a:ea typeface="+mn-ea"/>
              </a:rPr>
              <a:t>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            Out = Out + 1;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      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            Out = Out - 1;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        end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+mn-lt"/>
                <a:ea typeface="+mn-ea"/>
              </a:rPr>
              <a:t>  end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 err="1">
                <a:latin typeface="+mn-lt"/>
                <a:ea typeface="+mn-ea"/>
              </a:rPr>
              <a:t>endmodule</a:t>
            </a:r>
            <a:endParaRPr lang="en-US" altLang="zh-TW" sz="20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948646" y="4687888"/>
            <a:ext cx="235192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chemeClr val="folHlink"/>
                </a:solidFill>
              </a:rPr>
              <a:t>If down-by-two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chemeClr val="folHlink"/>
                </a:solidFill>
              </a:rPr>
              <a:t>Out=Out-2;</a:t>
            </a:r>
          </a:p>
        </p:txBody>
      </p:sp>
    </p:spTree>
    <p:extLst>
      <p:ext uri="{BB962C8B-B14F-4D97-AF65-F5344CB8AC3E}">
        <p14:creationId xmlns:p14="http://schemas.microsoft.com/office/powerpoint/2010/main" val="16246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6865" y="217488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Asynchronous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Counter(1/5)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963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4250" y="1954214"/>
            <a:ext cx="4476750" cy="264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8964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9938" y="4197350"/>
            <a:ext cx="8399462" cy="264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8965" name="Rectangle 15"/>
          <p:cNvSpPr>
            <a:spLocks noChangeArrowheads="1"/>
          </p:cNvSpPr>
          <p:nvPr/>
        </p:nvSpPr>
        <p:spPr bwMode="auto">
          <a:xfrm>
            <a:off x="1866900" y="12319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module  FreqMod2 (Reset, clk_In, clk_Mod2_Out);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input    Reset, clk_In; output   clk_Mod2_Out;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reg      clk_Mod2_Out; wire     Not_clk_Mod2_Out;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assign  Not_clk_Mod2_Out = !clk_Mod2_Out;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always @(posedge Reset or posedge clk_In)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  if (Reset)   clk_Mod2_Out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  else            clk_Mod2_Out = Not_clk_Mod2_Out;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endmodule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168966" name="Rectangle 16"/>
          <p:cNvSpPr>
            <a:spLocks noChangeArrowheads="1"/>
          </p:cNvSpPr>
          <p:nvPr/>
        </p:nvSpPr>
        <p:spPr bwMode="auto">
          <a:xfrm>
            <a:off x="6670675" y="1404938"/>
            <a:ext cx="445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Each single flip-flop stage divides the frequency of its input signal by two.</a:t>
            </a:r>
          </a:p>
        </p:txBody>
      </p:sp>
    </p:spTree>
    <p:extLst>
      <p:ext uri="{BB962C8B-B14F-4D97-AF65-F5344CB8AC3E}">
        <p14:creationId xmlns:p14="http://schemas.microsoft.com/office/powerpoint/2010/main" val="36154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5"/>
          <p:cNvSpPr>
            <a:spLocks noChangeArrowheads="1"/>
          </p:cNvSpPr>
          <p:nvPr/>
        </p:nvSpPr>
        <p:spPr bwMode="auto">
          <a:xfrm>
            <a:off x="1821506" y="1028701"/>
            <a:ext cx="51657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2"/>
                </a:solidFill>
              </a:rPr>
              <a:t>Divide by 16 clock divider using an asynchronous (ripple) counter</a:t>
            </a:r>
            <a:br>
              <a:rPr lang="en-US" altLang="zh-TW" sz="2000" b="1">
                <a:solidFill>
                  <a:schemeClr val="tx2"/>
                </a:solidFill>
              </a:rPr>
            </a:br>
            <a:r>
              <a:rPr lang="en-US" altLang="zh-TW" sz="2000" b="1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800" b="1" i="1" u="sng">
                <a:solidFill>
                  <a:srgbClr val="FF0000"/>
                </a:solidFill>
              </a:rPr>
              <a:t>frequency divider</a:t>
            </a:r>
            <a:r>
              <a:rPr lang="en-US" altLang="zh-TW" sz="2000" b="1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71012" name="Rectangle 6"/>
          <p:cNvSpPr>
            <a:spLocks noChangeArrowheads="1"/>
          </p:cNvSpPr>
          <p:nvPr/>
        </p:nvSpPr>
        <p:spPr bwMode="auto">
          <a:xfrm>
            <a:off x="1516705" y="21336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module CNT_ASYNC_CLK_DIV16(clk,reset,Y);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input  clk,reset; output 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reg div2,div4,div8,div16, 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always@(posedge clk or negedge 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if(!reset)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	div2=0;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	div2=!div2;	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always@(posedge div2 or negedge 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if(!reset)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	div4=0;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	div4=!div4;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</a:t>
            </a:r>
          </a:p>
        </p:txBody>
      </p:sp>
      <p:sp>
        <p:nvSpPr>
          <p:cNvPr id="171013" name="Rectangle 7"/>
          <p:cNvSpPr>
            <a:spLocks noChangeArrowheads="1"/>
          </p:cNvSpPr>
          <p:nvPr/>
        </p:nvSpPr>
        <p:spPr bwMode="auto">
          <a:xfrm>
            <a:off x="7003105" y="579606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always@(</a:t>
            </a:r>
            <a:r>
              <a:rPr lang="en-US" altLang="zh-TW" sz="1800" b="1" dirty="0" err="1"/>
              <a:t>posedge</a:t>
            </a:r>
            <a:r>
              <a:rPr lang="en-US" altLang="zh-TW" sz="1800" b="1" dirty="0"/>
              <a:t> div4 or </a:t>
            </a:r>
            <a:r>
              <a:rPr lang="en-US" altLang="zh-TW" sz="1800" b="1" dirty="0" err="1"/>
              <a:t>negedge</a:t>
            </a:r>
            <a:r>
              <a:rPr lang="en-US" altLang="zh-TW" sz="1800" b="1" dirty="0"/>
              <a:t> 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if(!reset)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div8=0;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div8=!div8;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always@(</a:t>
            </a:r>
            <a:r>
              <a:rPr lang="en-US" altLang="zh-TW" sz="1800" b="1" dirty="0" err="1"/>
              <a:t>posedge</a:t>
            </a:r>
            <a:r>
              <a:rPr lang="en-US" altLang="zh-TW" sz="1800" b="1" dirty="0"/>
              <a:t> div8 or </a:t>
            </a:r>
            <a:r>
              <a:rPr lang="en-US" altLang="zh-TW" sz="1800" b="1" dirty="0" err="1"/>
              <a:t>negedge</a:t>
            </a:r>
            <a:r>
              <a:rPr lang="en-US" altLang="zh-TW" sz="1800" b="1" dirty="0"/>
              <a:t> 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if(!reset)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div16=0;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div16=!div16;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always@(</a:t>
            </a:r>
            <a:r>
              <a:rPr lang="en-US" altLang="zh-TW" sz="1800" b="1" dirty="0" err="1"/>
              <a:t>posedge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clk</a:t>
            </a:r>
            <a:r>
              <a:rPr lang="en-US" altLang="zh-TW" sz="1800" b="1" dirty="0"/>
              <a:t> or </a:t>
            </a:r>
            <a:r>
              <a:rPr lang="en-US" altLang="zh-TW" sz="1800" b="1" dirty="0" err="1"/>
              <a:t>negedge</a:t>
            </a:r>
            <a:r>
              <a:rPr lang="en-US" altLang="zh-TW" sz="1800" b="1" dirty="0"/>
              <a:t> 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if(!reset)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Y=0;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			Y=div16;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 err="1"/>
              <a:t>endmodule</a:t>
            </a:r>
            <a:r>
              <a:rPr lang="en-US" altLang="zh-TW" sz="1800" b="1" dirty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b="1" dirty="0"/>
          </a:p>
        </p:txBody>
      </p:sp>
      <p:sp>
        <p:nvSpPr>
          <p:cNvPr id="171014" name="Rectangle 9"/>
          <p:cNvSpPr>
            <a:spLocks noChangeArrowheads="1"/>
          </p:cNvSpPr>
          <p:nvPr/>
        </p:nvSpPr>
        <p:spPr bwMode="auto">
          <a:xfrm>
            <a:off x="4561530" y="168433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u="sng">
                <a:solidFill>
                  <a:srgbClr val="FF0000"/>
                </a:solidFill>
              </a:rPr>
              <a:t>Count-down counter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6865" y="217488"/>
            <a:ext cx="7793037" cy="146208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Counter(2/5)</a:t>
            </a:r>
            <a:endParaRPr lang="en-US" altLang="zh-TW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42" y="3670667"/>
            <a:ext cx="7707717" cy="254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730"/>
            <a:ext cx="8991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7" name="Text Box 10"/>
          <p:cNvSpPr txBox="1">
            <a:spLocks noChangeArrowheads="1"/>
          </p:cNvSpPr>
          <p:nvPr/>
        </p:nvSpPr>
        <p:spPr bwMode="auto">
          <a:xfrm>
            <a:off x="2346325" y="3724643"/>
            <a:ext cx="738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Count-down counter  15</a:t>
            </a:r>
            <a:r>
              <a:rPr lang="en-US" altLang="zh-TW" sz="2000">
                <a:solidFill>
                  <a:schemeClr val="folHlink"/>
                </a:solidFill>
                <a:sym typeface="Wingdings" panose="05000000000000000000" pitchFamily="2" charset="2"/>
              </a:rPr>
              <a:t>1413…….101514…..</a:t>
            </a:r>
            <a:r>
              <a:rPr lang="en-US" altLang="zh-TW" sz="20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72038" name="Text Box 12"/>
          <p:cNvSpPr txBox="1">
            <a:spLocks noChangeArrowheads="1"/>
          </p:cNvSpPr>
          <p:nvPr/>
        </p:nvSpPr>
        <p:spPr bwMode="auto">
          <a:xfrm>
            <a:off x="4200525" y="2241917"/>
            <a:ext cx="549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</a:rPr>
              <a:t>0  1  2   3  4   5   6  7 </a:t>
            </a:r>
            <a:r>
              <a:rPr lang="en-US" altLang="zh-TW" sz="1000" b="1" dirty="0">
                <a:solidFill>
                  <a:schemeClr val="folHlink"/>
                </a:solidFill>
              </a:rPr>
              <a:t> </a:t>
            </a:r>
            <a:r>
              <a:rPr lang="en-US" altLang="zh-TW" sz="1600" b="1" dirty="0">
                <a:solidFill>
                  <a:schemeClr val="folHlink"/>
                </a:solidFill>
              </a:rPr>
              <a:t> 8  </a:t>
            </a:r>
            <a:r>
              <a:rPr lang="en-US" altLang="zh-TW" sz="1000" b="1" dirty="0">
                <a:solidFill>
                  <a:schemeClr val="folHlink"/>
                </a:solidFill>
              </a:rPr>
              <a:t> </a:t>
            </a:r>
            <a:r>
              <a:rPr lang="en-US" altLang="zh-TW" sz="1600" b="1" dirty="0">
                <a:solidFill>
                  <a:schemeClr val="folHlink"/>
                </a:solidFill>
              </a:rPr>
              <a:t>9 10 1112 13 1415 </a:t>
            </a:r>
            <a:r>
              <a:rPr lang="en-US" altLang="zh-TW" sz="1000" b="1" dirty="0">
                <a:solidFill>
                  <a:schemeClr val="folHlink"/>
                </a:solidFill>
              </a:rPr>
              <a:t> </a:t>
            </a:r>
            <a:r>
              <a:rPr lang="en-US" altLang="zh-TW" sz="1600" b="1" dirty="0">
                <a:solidFill>
                  <a:schemeClr val="folHlink"/>
                </a:solidFill>
              </a:rPr>
              <a:t>0 </a:t>
            </a:r>
          </a:p>
        </p:txBody>
      </p:sp>
      <p:sp>
        <p:nvSpPr>
          <p:cNvPr id="172039" name="Text Box 13"/>
          <p:cNvSpPr txBox="1">
            <a:spLocks noChangeArrowheads="1"/>
          </p:cNvSpPr>
          <p:nvPr/>
        </p:nvSpPr>
        <p:spPr bwMode="auto">
          <a:xfrm>
            <a:off x="3895726" y="3430954"/>
            <a:ext cx="155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 15</a:t>
            </a:r>
            <a:r>
              <a:rPr lang="en-US" altLang="zh-TW" sz="1400" b="1"/>
              <a:t> </a:t>
            </a:r>
            <a:r>
              <a:rPr lang="en-US" altLang="zh-TW" sz="1600" b="1"/>
              <a:t>14</a:t>
            </a:r>
            <a:r>
              <a:rPr lang="en-US" altLang="zh-TW" sz="1400" b="1"/>
              <a:t> </a:t>
            </a:r>
            <a:r>
              <a:rPr lang="en-US" altLang="zh-TW" sz="1600" b="1"/>
              <a:t>13</a:t>
            </a:r>
            <a:r>
              <a:rPr lang="en-US" altLang="zh-TW" sz="1200" b="1"/>
              <a:t> </a:t>
            </a:r>
            <a:r>
              <a:rPr lang="en-US" altLang="zh-TW" sz="1600" b="1"/>
              <a:t>12</a:t>
            </a:r>
            <a:r>
              <a:rPr lang="en-US" altLang="zh-TW" sz="1200" b="1"/>
              <a:t> </a:t>
            </a:r>
            <a:r>
              <a:rPr lang="en-US" altLang="zh-TW" sz="1600" b="1"/>
              <a:t>11</a:t>
            </a:r>
          </a:p>
        </p:txBody>
      </p:sp>
      <p:sp>
        <p:nvSpPr>
          <p:cNvPr id="172040" name="Text Box 14"/>
          <p:cNvSpPr txBox="1">
            <a:spLocks noChangeArrowheads="1"/>
          </p:cNvSpPr>
          <p:nvPr/>
        </p:nvSpPr>
        <p:spPr bwMode="auto">
          <a:xfrm>
            <a:off x="7631114" y="3394442"/>
            <a:ext cx="1355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1  0</a:t>
            </a:r>
            <a:r>
              <a:rPr lang="en-US" altLang="zh-TW" sz="1400" b="1"/>
              <a:t>  </a:t>
            </a:r>
            <a:r>
              <a:rPr lang="en-US" altLang="zh-TW" sz="1600" b="1"/>
              <a:t>15 1413</a:t>
            </a:r>
          </a:p>
        </p:txBody>
      </p:sp>
      <p:sp>
        <p:nvSpPr>
          <p:cNvPr id="172041" name="Oval 15"/>
          <p:cNvSpPr>
            <a:spLocks noChangeArrowheads="1"/>
          </p:cNvSpPr>
          <p:nvPr/>
        </p:nvSpPr>
        <p:spPr bwMode="auto">
          <a:xfrm>
            <a:off x="4254500" y="2557829"/>
            <a:ext cx="368300" cy="11684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72042" name="Oval 16"/>
          <p:cNvSpPr>
            <a:spLocks noChangeArrowheads="1"/>
          </p:cNvSpPr>
          <p:nvPr/>
        </p:nvSpPr>
        <p:spPr bwMode="auto">
          <a:xfrm>
            <a:off x="5030788" y="2572117"/>
            <a:ext cx="368300" cy="11684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6865" y="217488"/>
            <a:ext cx="7793037" cy="146208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Counter(3/5)</a:t>
            </a:r>
            <a:endParaRPr lang="en-US" altLang="zh-TW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6"/>
          <p:cNvSpPr>
            <a:spLocks noChangeArrowheads="1"/>
          </p:cNvSpPr>
          <p:nvPr/>
        </p:nvSpPr>
        <p:spPr bwMode="auto">
          <a:xfrm>
            <a:off x="2648153" y="754469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 u="sng">
                <a:solidFill>
                  <a:srgbClr val="FF0000"/>
                </a:solidFill>
              </a:rPr>
              <a:t>Count-up counter</a:t>
            </a:r>
          </a:p>
        </p:txBody>
      </p:sp>
      <p:sp>
        <p:nvSpPr>
          <p:cNvPr id="173060" name="Rectangle 7"/>
          <p:cNvSpPr>
            <a:spLocks noChangeArrowheads="1"/>
          </p:cNvSpPr>
          <p:nvPr/>
        </p:nvSpPr>
        <p:spPr bwMode="auto">
          <a:xfrm>
            <a:off x="1076528" y="1264056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module DIV16(</a:t>
            </a:r>
            <a:r>
              <a:rPr lang="en-US" altLang="zh-TW" sz="2000" dirty="0" err="1"/>
              <a:t>clk,reset,Y</a:t>
            </a:r>
            <a:r>
              <a:rPr lang="en-US" altLang="zh-TW" sz="20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input  </a:t>
            </a:r>
            <a:r>
              <a:rPr lang="en-US" altLang="zh-TW" sz="2000" dirty="0" err="1"/>
              <a:t>clk,reset</a:t>
            </a:r>
            <a:r>
              <a:rPr lang="en-US" altLang="zh-TW" sz="2000" dirty="0"/>
              <a:t>;	output Y;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div2,div4,div8,div16,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always@(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 or </a:t>
            </a:r>
            <a:r>
              <a:rPr lang="en-US" altLang="zh-TW" sz="2000" dirty="0" err="1"/>
              <a:t>negedge</a:t>
            </a:r>
            <a:r>
              <a:rPr lang="en-US" altLang="zh-TW" sz="2000" dirty="0"/>
              <a:t> 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div2=0;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div2=!div2; 	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 assign div2_b=!div2;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always@(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div2_b or </a:t>
            </a:r>
            <a:r>
              <a:rPr lang="en-US" altLang="zh-TW" sz="2000" dirty="0" err="1"/>
              <a:t>negedge</a:t>
            </a:r>
            <a:r>
              <a:rPr lang="en-US" altLang="zh-TW" sz="2000" dirty="0"/>
              <a:t> 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div4=0;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div4=!div4;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assign div4_b=!div4;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</a:p>
        </p:txBody>
      </p:sp>
      <p:sp>
        <p:nvSpPr>
          <p:cNvPr id="173061" name="Rectangle 8"/>
          <p:cNvSpPr>
            <a:spLocks noChangeArrowheads="1"/>
          </p:cNvSpPr>
          <p:nvPr/>
        </p:nvSpPr>
        <p:spPr bwMode="auto">
          <a:xfrm>
            <a:off x="6967436" y="377757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always@(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div4_b or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negedge</a:t>
            </a:r>
            <a:r>
              <a:rPr lang="en-US" altLang="zh-TW" sz="2000" dirty="0"/>
              <a:t> 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div8=0;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	div8=!div8;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assign div8_b=!div8;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always@(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div8_b or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negedge</a:t>
            </a:r>
            <a:r>
              <a:rPr lang="en-US" altLang="zh-TW" sz="2000" dirty="0"/>
              <a:t> 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div16=0;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div16=!div16;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always@(</a:t>
            </a:r>
            <a:r>
              <a:rPr lang="en-US" altLang="zh-TW" sz="2000" dirty="0" err="1"/>
              <a:t>posedge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 or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negedge</a:t>
            </a:r>
            <a:r>
              <a:rPr lang="en-US" altLang="zh-TW" sz="2000" dirty="0"/>
              <a:t> 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Y=0;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Y=div16;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endmodule</a:t>
            </a: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6865" y="217488"/>
            <a:ext cx="7793037" cy="146208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Counter(4/5)</a:t>
            </a:r>
            <a:endParaRPr lang="en-US" altLang="zh-TW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615369" y="272431"/>
            <a:ext cx="46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(1/2)</a:t>
            </a:r>
          </a:p>
        </p:txBody>
      </p:sp>
      <p:sp>
        <p:nvSpPr>
          <p:cNvPr id="122883" name="Text Box 5"/>
          <p:cNvSpPr txBox="1">
            <a:spLocks noChangeArrowheads="1"/>
          </p:cNvSpPr>
          <p:nvPr/>
        </p:nvSpPr>
        <p:spPr bwMode="auto">
          <a:xfrm>
            <a:off x="1892056" y="882199"/>
            <a:ext cx="8250237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A sequential circuit is a system whose outputs at any time are determined </a:t>
            </a:r>
            <a:r>
              <a:rPr lang="en-US" altLang="zh-TW" sz="2400" i="1" u="sng" dirty="0">
                <a:solidFill>
                  <a:srgbClr val="FF0000"/>
                </a:solidFill>
              </a:rPr>
              <a:t>from the present combination of inputs and the previous inputs or outputs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4504099" y="2514121"/>
            <a:ext cx="1920875" cy="966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Combinational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Logic Circuit</a:t>
            </a:r>
          </a:p>
        </p:txBody>
      </p:sp>
      <p:sp>
        <p:nvSpPr>
          <p:cNvPr id="122885" name="Line 7"/>
          <p:cNvSpPr>
            <a:spLocks noChangeShapeType="1"/>
          </p:cNvSpPr>
          <p:nvPr/>
        </p:nvSpPr>
        <p:spPr bwMode="auto">
          <a:xfrm>
            <a:off x="3691299" y="258873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>
            <a:off x="3691299" y="2768121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7" name="Line 9"/>
          <p:cNvSpPr>
            <a:spLocks noChangeShapeType="1"/>
          </p:cNvSpPr>
          <p:nvPr/>
        </p:nvSpPr>
        <p:spPr bwMode="auto">
          <a:xfrm>
            <a:off x="3691299" y="31268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8" name="Line 10"/>
          <p:cNvSpPr>
            <a:spLocks noChangeShapeType="1"/>
          </p:cNvSpPr>
          <p:nvPr/>
        </p:nvSpPr>
        <p:spPr bwMode="auto">
          <a:xfrm>
            <a:off x="6423386" y="25934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9" name="Line 11"/>
          <p:cNvSpPr>
            <a:spLocks noChangeShapeType="1"/>
          </p:cNvSpPr>
          <p:nvPr/>
        </p:nvSpPr>
        <p:spPr bwMode="auto">
          <a:xfrm>
            <a:off x="6423386" y="277288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0" name="Line 12"/>
          <p:cNvSpPr>
            <a:spLocks noChangeShapeType="1"/>
          </p:cNvSpPr>
          <p:nvPr/>
        </p:nvSpPr>
        <p:spPr bwMode="auto">
          <a:xfrm>
            <a:off x="6432911" y="306974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1" name="Text Box 13"/>
          <p:cNvSpPr txBox="1">
            <a:spLocks noChangeArrowheads="1"/>
          </p:cNvSpPr>
          <p:nvPr/>
        </p:nvSpPr>
        <p:spPr bwMode="auto">
          <a:xfrm>
            <a:off x="3907199" y="2642709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2" name="Text Box 14"/>
          <p:cNvSpPr txBox="1">
            <a:spLocks noChangeArrowheads="1"/>
          </p:cNvSpPr>
          <p:nvPr/>
        </p:nvSpPr>
        <p:spPr bwMode="auto">
          <a:xfrm>
            <a:off x="6599599" y="2658584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2473685" y="2663346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  n</a:t>
            </a:r>
            <a:r>
              <a:rPr lang="en-US" altLang="zh-TW" sz="1800"/>
              <a:t> input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4" name="Text Box 16"/>
          <p:cNvSpPr txBox="1">
            <a:spLocks noChangeArrowheads="1"/>
          </p:cNvSpPr>
          <p:nvPr/>
        </p:nvSpPr>
        <p:spPr bwMode="auto">
          <a:xfrm>
            <a:off x="7418748" y="2476021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m</a:t>
            </a:r>
            <a:r>
              <a:rPr lang="en-US" altLang="zh-TW" sz="1800"/>
              <a:t> output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5" name="Rectangle 17"/>
          <p:cNvSpPr>
            <a:spLocks noChangeArrowheads="1"/>
          </p:cNvSpPr>
          <p:nvPr/>
        </p:nvSpPr>
        <p:spPr bwMode="auto">
          <a:xfrm>
            <a:off x="4688248" y="3671410"/>
            <a:ext cx="1504950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Memory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Elements</a:t>
            </a:r>
          </a:p>
        </p:txBody>
      </p:sp>
      <p:sp>
        <p:nvSpPr>
          <p:cNvPr id="122896" name="Freeform 18"/>
          <p:cNvSpPr>
            <a:spLocks/>
          </p:cNvSpPr>
          <p:nvPr/>
        </p:nvSpPr>
        <p:spPr bwMode="auto">
          <a:xfrm>
            <a:off x="6191610" y="3309459"/>
            <a:ext cx="700088" cy="692150"/>
          </a:xfrm>
          <a:custGeom>
            <a:avLst/>
            <a:gdLst>
              <a:gd name="T0" fmla="*/ 2147483646 w 441"/>
              <a:gd name="T1" fmla="*/ 0 h 455"/>
              <a:gd name="T2" fmla="*/ 2147483646 w 441"/>
              <a:gd name="T3" fmla="*/ 0 h 455"/>
              <a:gd name="T4" fmla="*/ 2147483646 w 441"/>
              <a:gd name="T5" fmla="*/ 2147483646 h 455"/>
              <a:gd name="T6" fmla="*/ 0 w 441"/>
              <a:gd name="T7" fmla="*/ 2147483646 h 4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455">
                <a:moveTo>
                  <a:pt x="147" y="0"/>
                </a:moveTo>
                <a:lnTo>
                  <a:pt x="441" y="0"/>
                </a:lnTo>
                <a:lnTo>
                  <a:pt x="441" y="455"/>
                </a:lnTo>
                <a:lnTo>
                  <a:pt x="0" y="45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7" name="Freeform 19"/>
          <p:cNvSpPr>
            <a:spLocks/>
          </p:cNvSpPr>
          <p:nvPr/>
        </p:nvSpPr>
        <p:spPr bwMode="auto">
          <a:xfrm>
            <a:off x="6191611" y="3198335"/>
            <a:ext cx="792163" cy="936625"/>
          </a:xfrm>
          <a:custGeom>
            <a:avLst/>
            <a:gdLst>
              <a:gd name="T0" fmla="*/ 2147483646 w 499"/>
              <a:gd name="T1" fmla="*/ 0 h 499"/>
              <a:gd name="T2" fmla="*/ 2147483646 w 499"/>
              <a:gd name="T3" fmla="*/ 0 h 499"/>
              <a:gd name="T4" fmla="*/ 2147483646 w 499"/>
              <a:gd name="T5" fmla="*/ 2147483646 h 499"/>
              <a:gd name="T6" fmla="*/ 0 w 499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499">
                <a:moveTo>
                  <a:pt x="147" y="0"/>
                </a:moveTo>
                <a:lnTo>
                  <a:pt x="499" y="0"/>
                </a:lnTo>
                <a:lnTo>
                  <a:pt x="499" y="499"/>
                </a:lnTo>
                <a:lnTo>
                  <a:pt x="0" y="49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8" name="Freeform 20"/>
          <p:cNvSpPr>
            <a:spLocks/>
          </p:cNvSpPr>
          <p:nvPr/>
        </p:nvSpPr>
        <p:spPr bwMode="auto">
          <a:xfrm>
            <a:off x="3986573" y="3350735"/>
            <a:ext cx="690562" cy="669925"/>
          </a:xfrm>
          <a:custGeom>
            <a:avLst/>
            <a:gdLst>
              <a:gd name="T0" fmla="*/ 2147483646 w 435"/>
              <a:gd name="T1" fmla="*/ 2147483646 h 422"/>
              <a:gd name="T2" fmla="*/ 0 w 435"/>
              <a:gd name="T3" fmla="*/ 2147483646 h 422"/>
              <a:gd name="T4" fmla="*/ 0 w 435"/>
              <a:gd name="T5" fmla="*/ 0 h 422"/>
              <a:gd name="T6" fmla="*/ 2147483646 w 435"/>
              <a:gd name="T7" fmla="*/ 0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5" h="422">
                <a:moveTo>
                  <a:pt x="435" y="422"/>
                </a:moveTo>
                <a:lnTo>
                  <a:pt x="0" y="422"/>
                </a:ln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9" name="Freeform 21"/>
          <p:cNvSpPr>
            <a:spLocks/>
          </p:cNvSpPr>
          <p:nvPr/>
        </p:nvSpPr>
        <p:spPr bwMode="auto">
          <a:xfrm>
            <a:off x="3864336" y="3249134"/>
            <a:ext cx="822325" cy="893762"/>
          </a:xfrm>
          <a:custGeom>
            <a:avLst/>
            <a:gdLst>
              <a:gd name="T0" fmla="*/ 2147483646 w 518"/>
              <a:gd name="T1" fmla="*/ 2147483646 h 550"/>
              <a:gd name="T2" fmla="*/ 0 w 518"/>
              <a:gd name="T3" fmla="*/ 2147483646 h 550"/>
              <a:gd name="T4" fmla="*/ 0 w 518"/>
              <a:gd name="T5" fmla="*/ 0 h 550"/>
              <a:gd name="T6" fmla="*/ 2147483646 w 518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8" h="550">
                <a:moveTo>
                  <a:pt x="518" y="550"/>
                </a:moveTo>
                <a:lnTo>
                  <a:pt x="0" y="550"/>
                </a:lnTo>
                <a:lnTo>
                  <a:pt x="0" y="0"/>
                </a:lnTo>
                <a:lnTo>
                  <a:pt x="39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0" name="Text Box 23"/>
          <p:cNvSpPr txBox="1">
            <a:spLocks noChangeArrowheads="1"/>
          </p:cNvSpPr>
          <p:nvPr/>
        </p:nvSpPr>
        <p:spPr bwMode="auto">
          <a:xfrm>
            <a:off x="3777023" y="4109559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states</a:t>
            </a:r>
          </a:p>
        </p:txBody>
      </p:sp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1670410" y="4447817"/>
            <a:ext cx="78359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0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Sequential components contain memory elements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The output values of sequential components depend on the input values and the values stored in the memory elements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Example: Ring counter that starts the answering machine after 4 rings</a:t>
            </a:r>
          </a:p>
        </p:txBody>
      </p:sp>
    </p:spTree>
    <p:extLst>
      <p:ext uri="{BB962C8B-B14F-4D97-AF65-F5344CB8AC3E}">
        <p14:creationId xmlns:p14="http://schemas.microsoft.com/office/powerpoint/2010/main" val="18344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284322" y="1206500"/>
            <a:ext cx="46958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tx2"/>
                </a:solidFill>
              </a:rPr>
              <a:t>Divide by 13 clock divider using an asynchronous (ripple) counter</a:t>
            </a:r>
            <a:br>
              <a:rPr lang="en-US" altLang="zh-TW" sz="2000" b="1">
                <a:solidFill>
                  <a:schemeClr val="tx2"/>
                </a:solidFill>
              </a:rPr>
            </a:br>
            <a:endParaRPr lang="en-US" altLang="zh-TW" sz="2000" b="1">
              <a:solidFill>
                <a:schemeClr val="tx2"/>
              </a:solidFill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43021" y="2171699"/>
            <a:ext cx="5562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module CNT_ASYNC_CLK_DIV13(</a:t>
            </a:r>
            <a:r>
              <a:rPr lang="en-US" altLang="zh-TW" sz="1800" dirty="0" err="1"/>
              <a:t>clk,reset,Y</a:t>
            </a:r>
            <a:r>
              <a:rPr lang="en-US" altLang="zh-TW" sz="18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input  </a:t>
            </a:r>
            <a:r>
              <a:rPr lang="en-US" altLang="zh-TW" sz="1800" dirty="0" err="1"/>
              <a:t>clk,reset</a:t>
            </a:r>
            <a:r>
              <a:rPr lang="en-US" altLang="zh-TW" sz="1800" dirty="0"/>
              <a:t>;  output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reg</a:t>
            </a:r>
            <a:r>
              <a:rPr lang="en-US" altLang="zh-TW" sz="1800" dirty="0"/>
              <a:t>  div2,div4,div8,div16,Y;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wire div2_b,div4_b,div8_b,div16_b,clear;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always@(</a:t>
            </a:r>
            <a:r>
              <a:rPr lang="en-US" altLang="zh-TW" sz="1800" dirty="0" err="1"/>
              <a:t>posedge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 or </a:t>
            </a:r>
            <a:r>
              <a:rPr lang="en-US" altLang="zh-TW" sz="1800" dirty="0" err="1"/>
              <a:t>negedge</a:t>
            </a:r>
            <a:r>
              <a:rPr lang="en-US" altLang="zh-TW" sz="1800" dirty="0"/>
              <a:t> reset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      or </a:t>
            </a:r>
            <a:r>
              <a:rPr lang="en-US" altLang="zh-TW" sz="1800" dirty="0" err="1"/>
              <a:t>posedge</a:t>
            </a:r>
            <a:r>
              <a:rPr lang="en-US" altLang="zh-TW" sz="1800" dirty="0"/>
              <a:t> clear)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	div2=0;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else if(clear)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	div2=0;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		div2=!div2;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assign div2_b=!div2;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	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171660" y="817394"/>
            <a:ext cx="82296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always@(posedge div2 or negedge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  reset or posedge clear)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div4=0;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else if(clear)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div4=0;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div4=!div4;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    assign div4_b =!div4;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always@(posedge div4 or negedge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  reset or posedge clear)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if(!reset)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div8=0;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else if(clear)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div8=0;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		div8=!div8;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     assign  div8_b=!div8;    … 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6865" y="217488"/>
            <a:ext cx="7793037" cy="146208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Counter(5/5)</a:t>
            </a:r>
            <a:endParaRPr lang="en-US" altLang="zh-TW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822331" y="544866"/>
            <a:ext cx="8132762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endParaRPr lang="en-US" altLang="zh-TW" sz="20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b="1" dirty="0">
                <a:solidFill>
                  <a:srgbClr val="0070C0"/>
                </a:solidFill>
                <a:latin typeface="Arial" panose="020B0604020202020204" pitchFamily="34" charset="0"/>
              </a:rPr>
              <a:t>Sequential components can be: asynchronous or </a:t>
            </a:r>
            <a:r>
              <a:rPr lang="en-US" altLang="zh-TW" sz="20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synchronous</a:t>
            </a:r>
            <a:endParaRPr lang="en-US" altLang="zh-TW" sz="20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24931" name="Text Box 5"/>
          <p:cNvSpPr txBox="1">
            <a:spLocks noChangeArrowheads="1"/>
          </p:cNvSpPr>
          <p:nvPr/>
        </p:nvSpPr>
        <p:spPr bwMode="auto">
          <a:xfrm>
            <a:off x="520971" y="279113"/>
            <a:ext cx="4623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(2/2)</a:t>
            </a:r>
          </a:p>
        </p:txBody>
      </p:sp>
      <p:sp>
        <p:nvSpPr>
          <p:cNvPr id="124932" name="Rectangle 6"/>
          <p:cNvSpPr>
            <a:spLocks noChangeArrowheads="1"/>
          </p:cNvSpPr>
          <p:nvPr/>
        </p:nvSpPr>
        <p:spPr bwMode="auto">
          <a:xfrm>
            <a:off x="1416054" y="1434202"/>
            <a:ext cx="83121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/>
              <a:t>Asynchronous sequential circuit: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Change their states and outputs whenever a change in inputs occurs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Synchronous sequential circuit: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Change their states and outputs at fixed points of time (specified by clock signal)</a:t>
            </a:r>
          </a:p>
        </p:txBody>
      </p:sp>
      <p:sp>
        <p:nvSpPr>
          <p:cNvPr id="124933" name="Text Box 7"/>
          <p:cNvSpPr txBox="1">
            <a:spLocks noChangeArrowheads="1"/>
          </p:cNvSpPr>
          <p:nvPr/>
        </p:nvSpPr>
        <p:spPr bwMode="auto">
          <a:xfrm>
            <a:off x="1395418" y="3758303"/>
            <a:ext cx="7559675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Synchronous storage components store data and perform some simple operations.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  <a:r>
              <a:rPr lang="en-US" altLang="zh-TW" sz="1800" dirty="0"/>
              <a:t>Synchronous </a:t>
            </a:r>
            <a:r>
              <a:rPr lang="en-US" altLang="zh-TW" sz="1800" dirty="0">
                <a:ea typeface="新細明體" panose="02020500000000000000" pitchFamily="18" charset="-120"/>
              </a:rPr>
              <a:t>storage components include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                                                 (1) registers                          (2) counters                                                                             (3) register files         </a:t>
            </a:r>
            <a:r>
              <a:rPr lang="en-US" altLang="zh-TW" sz="1000" dirty="0"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      (4) memories                                                                            (5) queues                            (6) stacks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1298460" y="3265565"/>
            <a:ext cx="7450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Most circuits are synchronous circuits (easy and tool-supportable).</a:t>
            </a:r>
          </a:p>
        </p:txBody>
      </p:sp>
    </p:spTree>
    <p:extLst>
      <p:ext uri="{BB962C8B-B14F-4D97-AF65-F5344CB8AC3E}">
        <p14:creationId xmlns:p14="http://schemas.microsoft.com/office/powerpoint/2010/main" val="8972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1591440" y="2221953"/>
            <a:ext cx="76517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</a:pPr>
            <a:r>
              <a:rPr lang="en-US" altLang="zh-TW" sz="2000" dirty="0">
                <a:ea typeface="新細明體" panose="02020500000000000000" pitchFamily="18" charset="-120"/>
              </a:rPr>
              <a:t>Clock period  (measured in micro or nanoseconds) is the time                between successive transitions in the same direction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</a:pPr>
            <a:r>
              <a:rPr lang="en-US" altLang="zh-TW" sz="2000" dirty="0">
                <a:ea typeface="新細明體" panose="02020500000000000000" pitchFamily="18" charset="-120"/>
              </a:rPr>
              <a:t>Clock frequency (measured in MHz or GHz) is the reciprocal of clock period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</a:pPr>
            <a:r>
              <a:rPr lang="en-US" altLang="zh-TW" sz="2000" dirty="0">
                <a:ea typeface="新細明體" panose="02020500000000000000" pitchFamily="18" charset="-120"/>
              </a:rPr>
              <a:t>Clock width is the time interval during which clock is equal to 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</a:pPr>
            <a:r>
              <a:rPr lang="en-US" altLang="zh-TW" sz="2000" dirty="0">
                <a:ea typeface="新細明體" panose="02020500000000000000" pitchFamily="18" charset="-120"/>
              </a:rPr>
              <a:t>Duty cycle is the ratio of the clock width and clock period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</a:pPr>
            <a:r>
              <a:rPr lang="en-US" altLang="zh-TW" sz="2000" dirty="0">
                <a:ea typeface="新細明體" panose="02020500000000000000" pitchFamily="18" charset="-120"/>
              </a:rPr>
              <a:t>Clock signal is active high if the changes occur at the rising edge or during the clock width. Otherwise, it is active low</a:t>
            </a:r>
          </a:p>
        </p:txBody>
      </p:sp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622300" y="237796"/>
            <a:ext cx="2690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Clock Period</a:t>
            </a:r>
          </a:p>
        </p:txBody>
      </p:sp>
      <p:sp>
        <p:nvSpPr>
          <p:cNvPr id="126980" name="Freeform 6"/>
          <p:cNvSpPr>
            <a:spLocks/>
          </p:cNvSpPr>
          <p:nvPr/>
        </p:nvSpPr>
        <p:spPr bwMode="auto">
          <a:xfrm>
            <a:off x="3467736" y="1167853"/>
            <a:ext cx="1879600" cy="622300"/>
          </a:xfrm>
          <a:custGeom>
            <a:avLst/>
            <a:gdLst>
              <a:gd name="T0" fmla="*/ 0 w 1184"/>
              <a:gd name="T1" fmla="*/ 2147483646 h 392"/>
              <a:gd name="T2" fmla="*/ 2147483646 w 1184"/>
              <a:gd name="T3" fmla="*/ 2147483646 h 392"/>
              <a:gd name="T4" fmla="*/ 2147483646 w 1184"/>
              <a:gd name="T5" fmla="*/ 0 h 392"/>
              <a:gd name="T6" fmla="*/ 2147483646 w 1184"/>
              <a:gd name="T7" fmla="*/ 0 h 392"/>
              <a:gd name="T8" fmla="*/ 2147483646 w 1184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4" h="392">
                <a:moveTo>
                  <a:pt x="0" y="392"/>
                </a:moveTo>
                <a:lnTo>
                  <a:pt x="584" y="392"/>
                </a:lnTo>
                <a:lnTo>
                  <a:pt x="584" y="0"/>
                </a:lnTo>
                <a:lnTo>
                  <a:pt x="1184" y="0"/>
                </a:lnTo>
                <a:lnTo>
                  <a:pt x="1184" y="39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1" name="Freeform 7"/>
          <p:cNvSpPr>
            <a:spLocks/>
          </p:cNvSpPr>
          <p:nvPr/>
        </p:nvSpPr>
        <p:spPr bwMode="auto">
          <a:xfrm>
            <a:off x="5698174" y="1169440"/>
            <a:ext cx="1879600" cy="622300"/>
          </a:xfrm>
          <a:custGeom>
            <a:avLst/>
            <a:gdLst>
              <a:gd name="T0" fmla="*/ 0 w 1184"/>
              <a:gd name="T1" fmla="*/ 2147483646 h 392"/>
              <a:gd name="T2" fmla="*/ 2147483646 w 1184"/>
              <a:gd name="T3" fmla="*/ 2147483646 h 392"/>
              <a:gd name="T4" fmla="*/ 2147483646 w 1184"/>
              <a:gd name="T5" fmla="*/ 0 h 392"/>
              <a:gd name="T6" fmla="*/ 2147483646 w 1184"/>
              <a:gd name="T7" fmla="*/ 0 h 392"/>
              <a:gd name="T8" fmla="*/ 2147483646 w 1184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4" h="392">
                <a:moveTo>
                  <a:pt x="0" y="392"/>
                </a:moveTo>
                <a:lnTo>
                  <a:pt x="584" y="392"/>
                </a:lnTo>
                <a:lnTo>
                  <a:pt x="584" y="0"/>
                </a:lnTo>
                <a:lnTo>
                  <a:pt x="1184" y="0"/>
                </a:lnTo>
                <a:lnTo>
                  <a:pt x="1184" y="39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2" name="Line 8"/>
          <p:cNvSpPr>
            <a:spLocks noChangeShapeType="1"/>
          </p:cNvSpPr>
          <p:nvPr/>
        </p:nvSpPr>
        <p:spPr bwMode="auto">
          <a:xfrm>
            <a:off x="5328286" y="1790153"/>
            <a:ext cx="4254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3" name="Line 9"/>
          <p:cNvSpPr>
            <a:spLocks noChangeShapeType="1"/>
          </p:cNvSpPr>
          <p:nvPr/>
        </p:nvSpPr>
        <p:spPr bwMode="auto">
          <a:xfrm>
            <a:off x="7557136" y="1790153"/>
            <a:ext cx="5397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4" name="Line 12"/>
          <p:cNvSpPr>
            <a:spLocks noChangeShapeType="1"/>
          </p:cNvSpPr>
          <p:nvPr/>
        </p:nvSpPr>
        <p:spPr bwMode="auto">
          <a:xfrm>
            <a:off x="4394836" y="740815"/>
            <a:ext cx="0" cy="6238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6622099" y="751928"/>
            <a:ext cx="0" cy="6080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6" name="Line 14"/>
          <p:cNvSpPr>
            <a:spLocks noChangeShapeType="1"/>
          </p:cNvSpPr>
          <p:nvPr/>
        </p:nvSpPr>
        <p:spPr bwMode="auto">
          <a:xfrm>
            <a:off x="4380549" y="1024978"/>
            <a:ext cx="223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7" name="Text Box 15"/>
          <p:cNvSpPr txBox="1">
            <a:spLocks noChangeArrowheads="1"/>
          </p:cNvSpPr>
          <p:nvPr/>
        </p:nvSpPr>
        <p:spPr bwMode="auto">
          <a:xfrm>
            <a:off x="4771074" y="661441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/>
              <a:t>clock period</a:t>
            </a:r>
          </a:p>
        </p:txBody>
      </p:sp>
      <p:sp>
        <p:nvSpPr>
          <p:cNvPr id="126988" name="Line 16"/>
          <p:cNvSpPr>
            <a:spLocks noChangeShapeType="1"/>
          </p:cNvSpPr>
          <p:nvPr/>
        </p:nvSpPr>
        <p:spPr bwMode="auto">
          <a:xfrm>
            <a:off x="4413887" y="1539328"/>
            <a:ext cx="900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9" name="Text Box 17"/>
          <p:cNvSpPr txBox="1">
            <a:spLocks noChangeArrowheads="1"/>
          </p:cNvSpPr>
          <p:nvPr/>
        </p:nvSpPr>
        <p:spPr bwMode="auto">
          <a:xfrm>
            <a:off x="4498024" y="1626640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clock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width</a:t>
            </a:r>
          </a:p>
        </p:txBody>
      </p:sp>
      <p:sp>
        <p:nvSpPr>
          <p:cNvPr id="126990" name="Freeform 19"/>
          <p:cNvSpPr>
            <a:spLocks/>
          </p:cNvSpPr>
          <p:nvPr/>
        </p:nvSpPr>
        <p:spPr bwMode="auto">
          <a:xfrm flipH="1">
            <a:off x="7325362" y="1444078"/>
            <a:ext cx="246063" cy="406400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91" name="Text Box 20"/>
          <p:cNvSpPr txBox="1">
            <a:spLocks noChangeArrowheads="1"/>
          </p:cNvSpPr>
          <p:nvPr/>
        </p:nvSpPr>
        <p:spPr bwMode="auto">
          <a:xfrm>
            <a:off x="5592932" y="1806028"/>
            <a:ext cx="1564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/>
              <a:t>r</a:t>
            </a:r>
            <a:r>
              <a:rPr lang="en-US" altLang="zh-TW" sz="1800" b="1" dirty="0" smtClean="0"/>
              <a:t>ising edge</a:t>
            </a:r>
            <a:endParaRPr lang="en-US" altLang="zh-TW" sz="1800" b="1" dirty="0"/>
          </a:p>
        </p:txBody>
      </p:sp>
      <p:sp>
        <p:nvSpPr>
          <p:cNvPr id="126992" name="Text Box 21"/>
          <p:cNvSpPr txBox="1">
            <a:spLocks noChangeArrowheads="1"/>
          </p:cNvSpPr>
          <p:nvPr/>
        </p:nvSpPr>
        <p:spPr bwMode="auto">
          <a:xfrm>
            <a:off x="7163435" y="1840953"/>
            <a:ext cx="1687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/>
              <a:t>f</a:t>
            </a:r>
            <a:r>
              <a:rPr lang="en-US" altLang="zh-TW" sz="1800" b="1" dirty="0" smtClean="0"/>
              <a:t>alling edge</a:t>
            </a:r>
            <a:endParaRPr lang="en-US" altLang="zh-TW" sz="1800" b="1" dirty="0"/>
          </a:p>
        </p:txBody>
      </p:sp>
      <p:sp>
        <p:nvSpPr>
          <p:cNvPr id="126993" name="Freeform 22"/>
          <p:cNvSpPr>
            <a:spLocks/>
          </p:cNvSpPr>
          <p:nvPr/>
        </p:nvSpPr>
        <p:spPr bwMode="auto">
          <a:xfrm flipH="1">
            <a:off x="6387149" y="1436141"/>
            <a:ext cx="246062" cy="449263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259014" y="2484805"/>
            <a:ext cx="82772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36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Latches</a:t>
            </a:r>
            <a:r>
              <a:rPr lang="en-US" altLang="zh-TW" sz="2000" dirty="0">
                <a:latin typeface="Arial" panose="020B0604020202020204" pitchFamily="34" charset="0"/>
              </a:rPr>
              <a:t> are level-sensitive since they respond to input changes during clock width.               Latches are difficult to work with for this reason.</a:t>
            </a:r>
          </a:p>
          <a:p>
            <a:pPr eaLnBrk="1" hangingPunct="1">
              <a:lnSpc>
                <a:spcPct val="130000"/>
              </a:lnSpc>
              <a:spcBef>
                <a:spcPct val="140000"/>
              </a:spcBef>
              <a:defRPr/>
            </a:pPr>
            <a:r>
              <a:rPr lang="en-US" altLang="zh-TW" sz="2000" dirty="0">
                <a:solidFill>
                  <a:schemeClr val="folHlink"/>
                </a:solidFill>
                <a:latin typeface="Arial" panose="020B0604020202020204" pitchFamily="34" charset="0"/>
              </a:rPr>
              <a:t>Flip-Flops</a:t>
            </a:r>
            <a:r>
              <a:rPr lang="en-US" altLang="zh-TW" sz="2000" dirty="0">
                <a:latin typeface="Arial" panose="020B0604020202020204" pitchFamily="34" charset="0"/>
              </a:rPr>
              <a:t> respond to input changes only during the change in clock signal (the rising edge or the falling edge).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</a:rPr>
              <a:t>They are easy to work with though more expensive than latches.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</a:rPr>
              <a:t>Two basic styles of flip-flops are available:</a:t>
            </a:r>
            <a:r>
              <a:rPr lang="en-US" altLang="zh-TW" sz="2000" dirty="0"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                                   (1) master-slave             (2) edge-triggered</a:t>
            </a:r>
            <a:endParaRPr lang="en-US" altLang="zh-TW" sz="2000" dirty="0">
              <a:latin typeface="Arial" panose="020B0604020202020204" pitchFamily="34" charset="0"/>
            </a:endParaRPr>
          </a:p>
        </p:txBody>
      </p:sp>
      <p:sp>
        <p:nvSpPr>
          <p:cNvPr id="129027" name="Text Box 5"/>
          <p:cNvSpPr txBox="1">
            <a:spLocks noChangeArrowheads="1"/>
          </p:cNvSpPr>
          <p:nvPr/>
        </p:nvSpPr>
        <p:spPr bwMode="auto">
          <a:xfrm>
            <a:off x="542896" y="247321"/>
            <a:ext cx="3959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Latch and Flip-Flop</a:t>
            </a:r>
          </a:p>
        </p:txBody>
      </p:sp>
      <p:sp>
        <p:nvSpPr>
          <p:cNvPr id="129028" name="Line 7"/>
          <p:cNvSpPr>
            <a:spLocks noChangeShapeType="1"/>
          </p:cNvSpPr>
          <p:nvPr/>
        </p:nvSpPr>
        <p:spPr bwMode="auto">
          <a:xfrm>
            <a:off x="6179599" y="1679282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29" name="Freeform 9"/>
          <p:cNvSpPr>
            <a:spLocks/>
          </p:cNvSpPr>
          <p:nvPr/>
        </p:nvSpPr>
        <p:spPr bwMode="auto">
          <a:xfrm flipH="1">
            <a:off x="5947824" y="1333207"/>
            <a:ext cx="246062" cy="406400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0" name="Text Box 10"/>
          <p:cNvSpPr txBox="1">
            <a:spLocks noChangeArrowheads="1"/>
          </p:cNvSpPr>
          <p:nvPr/>
        </p:nvSpPr>
        <p:spPr bwMode="auto">
          <a:xfrm>
            <a:off x="4711161" y="1695157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/>
              <a:t>rising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/>
              <a:t>edge</a:t>
            </a:r>
          </a:p>
        </p:txBody>
      </p:sp>
      <p:sp>
        <p:nvSpPr>
          <p:cNvPr id="129031" name="Text Box 11"/>
          <p:cNvSpPr txBox="1">
            <a:spLocks noChangeArrowheads="1"/>
          </p:cNvSpPr>
          <p:nvPr/>
        </p:nvSpPr>
        <p:spPr bwMode="auto">
          <a:xfrm>
            <a:off x="5785899" y="1730082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falling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edge</a:t>
            </a:r>
          </a:p>
        </p:txBody>
      </p:sp>
      <p:sp>
        <p:nvSpPr>
          <p:cNvPr id="129032" name="Freeform 12"/>
          <p:cNvSpPr>
            <a:spLocks/>
          </p:cNvSpPr>
          <p:nvPr/>
        </p:nvSpPr>
        <p:spPr bwMode="auto">
          <a:xfrm flipH="1">
            <a:off x="5009612" y="1325270"/>
            <a:ext cx="246063" cy="449262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>
            <a:off x="6181186" y="1056982"/>
            <a:ext cx="0" cy="6429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4" name="Line 14"/>
          <p:cNvSpPr>
            <a:spLocks noChangeShapeType="1"/>
          </p:cNvSpPr>
          <p:nvPr/>
        </p:nvSpPr>
        <p:spPr bwMode="auto">
          <a:xfrm flipH="1">
            <a:off x="5250911" y="1071270"/>
            <a:ext cx="93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5" name="Line 15"/>
          <p:cNvSpPr>
            <a:spLocks noChangeShapeType="1"/>
          </p:cNvSpPr>
          <p:nvPr/>
        </p:nvSpPr>
        <p:spPr bwMode="auto">
          <a:xfrm>
            <a:off x="5257261" y="1060158"/>
            <a:ext cx="0" cy="6191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6" name="Line 16"/>
          <p:cNvSpPr>
            <a:spLocks noChangeShapeType="1"/>
          </p:cNvSpPr>
          <p:nvPr/>
        </p:nvSpPr>
        <p:spPr bwMode="auto">
          <a:xfrm flipH="1">
            <a:off x="4657186" y="1660232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37" name="AutoShape 17"/>
          <p:cNvSpPr>
            <a:spLocks noChangeArrowheads="1"/>
          </p:cNvSpPr>
          <p:nvPr/>
        </p:nvSpPr>
        <p:spPr bwMode="auto">
          <a:xfrm>
            <a:off x="4048126" y="3057892"/>
            <a:ext cx="466725" cy="231775"/>
          </a:xfrm>
          <a:prstGeom prst="rightArrow">
            <a:avLst>
              <a:gd name="adj1" fmla="val 50000"/>
              <a:gd name="adj2" fmla="val 50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6802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969" y="282574"/>
            <a:ext cx="7794625" cy="1462088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Latch vs. Flip-Flop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1498" y="936624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zh-TW"/>
              <a:t>Level triggered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20924" y="1076324"/>
            <a:ext cx="5578230" cy="4567237"/>
          </a:xfrm>
        </p:spPr>
        <p:txBody>
          <a:bodyPr/>
          <a:lstStyle/>
          <a:p>
            <a:pPr eaLnBrk="1" hangingPunct="1"/>
            <a:r>
              <a:rPr lang="en-US" altLang="zh-TW"/>
              <a:t>Edge triggered</a:t>
            </a: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09718"/>
              </p:ext>
            </p:extLst>
          </p:nvPr>
        </p:nvGraphicFramePr>
        <p:xfrm>
          <a:off x="1361880" y="1537253"/>
          <a:ext cx="34607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點陣圖影像" r:id="rId3" imgW="2905531" imgH="1933333" progId="Paint.Picture">
                  <p:embed/>
                </p:oleObj>
              </mc:Choice>
              <mc:Fallback>
                <p:oleObj name="點陣圖影像" r:id="rId3" imgW="2905531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880" y="1537253"/>
                        <a:ext cx="34607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66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99349"/>
              </p:ext>
            </p:extLst>
          </p:nvPr>
        </p:nvGraphicFramePr>
        <p:xfrm>
          <a:off x="5551048" y="665162"/>
          <a:ext cx="37036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點陣圖影像" r:id="rId5" imgW="3142857" imgH="2085714" progId="Paint.Picture">
                  <p:embed/>
                </p:oleObj>
              </mc:Choice>
              <mc:Fallback>
                <p:oleObj name="點陣圖影像" r:id="rId5" imgW="3142857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048" y="665162"/>
                        <a:ext cx="37036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66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329992" y="3868829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latin typeface="Tahoma" panose="020B0604030504040204" pitchFamily="34" charset="0"/>
                <a:ea typeface="新細明體" panose="02020500000000000000" pitchFamily="18" charset="-120"/>
              </a:rPr>
              <a:t>Latch</a:t>
            </a:r>
          </a:p>
        </p:txBody>
      </p:sp>
      <p:grpSp>
        <p:nvGrpSpPr>
          <p:cNvPr id="137224" name="Group 8"/>
          <p:cNvGrpSpPr>
            <a:grpSpLocks/>
          </p:cNvGrpSpPr>
          <p:nvPr/>
        </p:nvGrpSpPr>
        <p:grpSpPr bwMode="auto">
          <a:xfrm>
            <a:off x="2398255" y="4442618"/>
            <a:ext cx="1757362" cy="1638300"/>
            <a:chOff x="1959" y="2517"/>
            <a:chExt cx="1200" cy="1032"/>
          </a:xfrm>
        </p:grpSpPr>
        <p:graphicFrame>
          <p:nvGraphicFramePr>
            <p:cNvPr id="137241" name="Object 9"/>
            <p:cNvGraphicFramePr>
              <a:graphicFrameLocks noChangeAspect="1"/>
            </p:cNvGraphicFramePr>
            <p:nvPr/>
          </p:nvGraphicFramePr>
          <p:xfrm>
            <a:off x="1959" y="2517"/>
            <a:ext cx="1200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4" name="點陣圖影像" r:id="rId7" imgW="1905165" imgH="1638442" progId="Paint.Picture">
                    <p:embed/>
                  </p:oleObj>
                </mc:Choice>
                <mc:Fallback>
                  <p:oleObj name="點陣圖影像" r:id="rId7" imgW="1905165" imgH="163844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2517"/>
                          <a:ext cx="1200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2" name="Text Box 10"/>
            <p:cNvSpPr txBox="1">
              <a:spLocks noChangeArrowheads="1"/>
            </p:cNvSpPr>
            <p:nvPr/>
          </p:nvSpPr>
          <p:spPr bwMode="auto">
            <a:xfrm>
              <a:off x="2602" y="2660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</a:p>
          </p:txBody>
        </p:sp>
      </p:grpSp>
      <p:sp>
        <p:nvSpPr>
          <p:cNvPr id="137225" name="Text Box 11"/>
          <p:cNvSpPr txBox="1">
            <a:spLocks noChangeArrowheads="1"/>
          </p:cNvSpPr>
          <p:nvPr/>
        </p:nvSpPr>
        <p:spPr bwMode="auto">
          <a:xfrm>
            <a:off x="2895142" y="4672806"/>
            <a:ext cx="3381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i="1">
                <a:latin typeface="Tahoma" panose="020B060403050404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37226" name="Rectangle 12"/>
          <p:cNvSpPr>
            <a:spLocks noChangeArrowheads="1"/>
          </p:cNvSpPr>
          <p:nvPr/>
        </p:nvSpPr>
        <p:spPr bwMode="auto">
          <a:xfrm>
            <a:off x="2241093" y="5493543"/>
            <a:ext cx="620713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7227" name="Rectangle 13"/>
          <p:cNvSpPr>
            <a:spLocks noChangeArrowheads="1"/>
          </p:cNvSpPr>
          <p:nvPr/>
        </p:nvSpPr>
        <p:spPr bwMode="auto">
          <a:xfrm>
            <a:off x="2911018" y="5444331"/>
            <a:ext cx="5619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7228" name="Text Box 14"/>
          <p:cNvSpPr txBox="1">
            <a:spLocks noChangeArrowheads="1"/>
          </p:cNvSpPr>
          <p:nvPr/>
        </p:nvSpPr>
        <p:spPr bwMode="auto">
          <a:xfrm>
            <a:off x="3229496" y="4661693"/>
            <a:ext cx="341312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i="1">
                <a:latin typeface="Tahoma" panose="020B0604030504040204" pitchFamily="34" charset="0"/>
                <a:ea typeface="新細明體" panose="02020500000000000000" pitchFamily="18" charset="-120"/>
              </a:rPr>
              <a:t>Q</a:t>
            </a:r>
          </a:p>
        </p:txBody>
      </p:sp>
      <p:sp>
        <p:nvSpPr>
          <p:cNvPr id="137229" name="Text Box 15"/>
          <p:cNvSpPr txBox="1">
            <a:spLocks noChangeArrowheads="1"/>
          </p:cNvSpPr>
          <p:nvPr/>
        </p:nvSpPr>
        <p:spPr bwMode="auto">
          <a:xfrm>
            <a:off x="7284599" y="2900361"/>
            <a:ext cx="2517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positive-edge triggered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7230" name="Text Box 16"/>
          <p:cNvSpPr txBox="1">
            <a:spLocks noChangeArrowheads="1"/>
          </p:cNvSpPr>
          <p:nvPr/>
        </p:nvSpPr>
        <p:spPr bwMode="auto">
          <a:xfrm>
            <a:off x="7333811" y="3854449"/>
            <a:ext cx="260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negative-edge triggered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7231" name="Line 17"/>
          <p:cNvSpPr>
            <a:spLocks noChangeShapeType="1"/>
          </p:cNvSpPr>
          <p:nvPr/>
        </p:nvSpPr>
        <p:spPr bwMode="auto">
          <a:xfrm>
            <a:off x="7089336" y="1408111"/>
            <a:ext cx="0" cy="21463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32" name="Line 18"/>
          <p:cNvSpPr>
            <a:spLocks noChangeShapeType="1"/>
          </p:cNvSpPr>
          <p:nvPr/>
        </p:nvSpPr>
        <p:spPr bwMode="auto">
          <a:xfrm>
            <a:off x="8508561" y="1422399"/>
            <a:ext cx="0" cy="21463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33" name="Freeform 19"/>
          <p:cNvSpPr>
            <a:spLocks/>
          </p:cNvSpPr>
          <p:nvPr/>
        </p:nvSpPr>
        <p:spPr bwMode="auto">
          <a:xfrm>
            <a:off x="6279711" y="3313111"/>
            <a:ext cx="2755900" cy="469900"/>
          </a:xfrm>
          <a:custGeom>
            <a:avLst/>
            <a:gdLst>
              <a:gd name="T0" fmla="*/ 0 w 1880"/>
              <a:gd name="T1" fmla="*/ 2147483646 h 152"/>
              <a:gd name="T2" fmla="*/ 2147483646 w 1880"/>
              <a:gd name="T3" fmla="*/ 2147483646 h 152"/>
              <a:gd name="T4" fmla="*/ 2147483646 w 1880"/>
              <a:gd name="T5" fmla="*/ 0 h 152"/>
              <a:gd name="T6" fmla="*/ 2147483646 w 188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0" h="152">
                <a:moveTo>
                  <a:pt x="0" y="152"/>
                </a:moveTo>
                <a:lnTo>
                  <a:pt x="1520" y="152"/>
                </a:lnTo>
                <a:lnTo>
                  <a:pt x="1520" y="0"/>
                </a:lnTo>
                <a:lnTo>
                  <a:pt x="18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7234" name="Picture 20"/>
          <p:cNvPicPr>
            <a:picLocks noChangeAspect="1" noChangeArrowheads="1"/>
          </p:cNvPicPr>
          <p:nvPr/>
        </p:nvPicPr>
        <p:blipFill>
          <a:blip r:embed="rId9" cstate="print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12" y="4478337"/>
            <a:ext cx="4395787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35" name="Freeform 21"/>
          <p:cNvSpPr>
            <a:spLocks/>
          </p:cNvSpPr>
          <p:nvPr/>
        </p:nvSpPr>
        <p:spPr bwMode="auto">
          <a:xfrm>
            <a:off x="3165017" y="4368007"/>
            <a:ext cx="139700" cy="255587"/>
          </a:xfrm>
          <a:custGeom>
            <a:avLst/>
            <a:gdLst>
              <a:gd name="T0" fmla="*/ 0 w 112"/>
              <a:gd name="T1" fmla="*/ 0 h 208"/>
              <a:gd name="T2" fmla="*/ 2147483646 w 112"/>
              <a:gd name="T3" fmla="*/ 0 h 208"/>
              <a:gd name="T4" fmla="*/ 2147483646 w 112"/>
              <a:gd name="T5" fmla="*/ 2147483646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208">
                <a:moveTo>
                  <a:pt x="0" y="0"/>
                </a:moveTo>
                <a:lnTo>
                  <a:pt x="112" y="0"/>
                </a:lnTo>
                <a:lnTo>
                  <a:pt x="112" y="20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36" name="Text Box 22"/>
          <p:cNvSpPr txBox="1">
            <a:spLocks noChangeArrowheads="1"/>
          </p:cNvSpPr>
          <p:nvPr/>
        </p:nvSpPr>
        <p:spPr bwMode="auto">
          <a:xfrm>
            <a:off x="2640348" y="4223635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CLK</a:t>
            </a:r>
          </a:p>
        </p:txBody>
      </p:sp>
      <p:sp>
        <p:nvSpPr>
          <p:cNvPr id="137237" name="Text Box 23"/>
          <p:cNvSpPr txBox="1">
            <a:spLocks noChangeArrowheads="1"/>
          </p:cNvSpPr>
          <p:nvPr/>
        </p:nvSpPr>
        <p:spPr bwMode="auto">
          <a:xfrm>
            <a:off x="4852549" y="5372099"/>
            <a:ext cx="569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CLK</a:t>
            </a:r>
          </a:p>
        </p:txBody>
      </p:sp>
      <p:sp>
        <p:nvSpPr>
          <p:cNvPr id="137238" name="Text Box 24"/>
          <p:cNvSpPr txBox="1">
            <a:spLocks noChangeArrowheads="1"/>
          </p:cNvSpPr>
          <p:nvPr/>
        </p:nvSpPr>
        <p:spPr bwMode="auto">
          <a:xfrm>
            <a:off x="7467161" y="5372099"/>
            <a:ext cx="569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CLK</a:t>
            </a:r>
          </a:p>
        </p:txBody>
      </p:sp>
      <p:sp>
        <p:nvSpPr>
          <p:cNvPr id="137239" name="Rectangle 25"/>
          <p:cNvSpPr>
            <a:spLocks noChangeArrowheads="1"/>
          </p:cNvSpPr>
          <p:nvPr/>
        </p:nvSpPr>
        <p:spPr bwMode="auto">
          <a:xfrm>
            <a:off x="6116199" y="5383211"/>
            <a:ext cx="339725" cy="292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7240" name="Rectangle 26"/>
          <p:cNvSpPr>
            <a:spLocks noChangeArrowheads="1"/>
          </p:cNvSpPr>
          <p:nvPr/>
        </p:nvSpPr>
        <p:spPr bwMode="auto">
          <a:xfrm>
            <a:off x="8626037" y="5410199"/>
            <a:ext cx="339725" cy="292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7625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4"/>
          <p:cNvSpPr txBox="1">
            <a:spLocks noChangeArrowheads="1"/>
          </p:cNvSpPr>
          <p:nvPr/>
        </p:nvSpPr>
        <p:spPr bwMode="auto">
          <a:xfrm>
            <a:off x="528639" y="199233"/>
            <a:ext cx="3961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Flip-Flop Inference </a:t>
            </a:r>
          </a:p>
        </p:txBody>
      </p:sp>
      <p:sp>
        <p:nvSpPr>
          <p:cNvPr id="144387" name="Rectangle 5"/>
          <p:cNvSpPr>
            <a:spLocks noChangeArrowheads="1"/>
          </p:cNvSpPr>
          <p:nvPr/>
        </p:nvSpPr>
        <p:spPr bwMode="auto">
          <a:xfrm>
            <a:off x="585895" y="2436901"/>
            <a:ext cx="2735263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module D_FF(Clk, D, 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input  Clk,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output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Reg   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@(posedge Clk)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Q=D;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endmodule</a:t>
            </a:r>
          </a:p>
        </p:txBody>
      </p:sp>
      <p:graphicFrame>
        <p:nvGraphicFramePr>
          <p:cNvPr id="29196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76679"/>
              </p:ext>
            </p:extLst>
          </p:nvPr>
        </p:nvGraphicFramePr>
        <p:xfrm>
          <a:off x="989119" y="893852"/>
          <a:ext cx="2039938" cy="1006476"/>
        </p:xfrm>
        <a:graphic>
          <a:graphicData uri="http://schemas.openxmlformats.org/drawingml/2006/table">
            <a:tbl>
              <a:tblPr/>
              <a:tblGrid>
                <a:gridCol w="1020763"/>
                <a:gridCol w="1019175"/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Q</a:t>
                      </a:r>
                      <a:r>
                        <a:rPr kumimoji="1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(t+1)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02" name="Text Box 25"/>
          <p:cNvSpPr txBox="1">
            <a:spLocks noChangeArrowheads="1"/>
          </p:cNvSpPr>
          <p:nvPr/>
        </p:nvSpPr>
        <p:spPr bwMode="auto">
          <a:xfrm>
            <a:off x="1043094" y="1995576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 Flip-flop</a:t>
            </a:r>
          </a:p>
        </p:txBody>
      </p:sp>
      <p:sp>
        <p:nvSpPr>
          <p:cNvPr id="144403" name="Text Box 26"/>
          <p:cNvSpPr txBox="1">
            <a:spLocks noChangeArrowheads="1"/>
          </p:cNvSpPr>
          <p:nvPr/>
        </p:nvSpPr>
        <p:spPr bwMode="auto">
          <a:xfrm>
            <a:off x="1994430" y="4441151"/>
            <a:ext cx="249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At every positive edge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of </a:t>
            </a:r>
            <a:r>
              <a:rPr lang="en-US" altLang="zh-TW" sz="1800" dirty="0" err="1">
                <a:solidFill>
                  <a:schemeClr val="folHlink"/>
                </a:solidFill>
              </a:rPr>
              <a:t>Clk</a:t>
            </a:r>
            <a:r>
              <a:rPr lang="en-US" altLang="zh-TW" sz="1800" dirty="0">
                <a:solidFill>
                  <a:schemeClr val="folHlink"/>
                </a:solidFill>
              </a:rPr>
              <a:t>, Q is set as D</a:t>
            </a:r>
          </a:p>
        </p:txBody>
      </p:sp>
      <p:sp>
        <p:nvSpPr>
          <p:cNvPr id="144404" name="Rectangle 70"/>
          <p:cNvSpPr>
            <a:spLocks noChangeArrowheads="1"/>
          </p:cNvSpPr>
          <p:nvPr/>
        </p:nvSpPr>
        <p:spPr bwMode="auto">
          <a:xfrm>
            <a:off x="1135169" y="5268152"/>
            <a:ext cx="1041400" cy="85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4405" name="Line 71"/>
          <p:cNvSpPr>
            <a:spLocks noChangeShapeType="1"/>
          </p:cNvSpPr>
          <p:nvPr/>
        </p:nvSpPr>
        <p:spPr bwMode="auto">
          <a:xfrm>
            <a:off x="817669" y="5496752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06" name="Line 72"/>
          <p:cNvSpPr>
            <a:spLocks noChangeShapeType="1"/>
          </p:cNvSpPr>
          <p:nvPr/>
        </p:nvSpPr>
        <p:spPr bwMode="auto">
          <a:xfrm>
            <a:off x="817669" y="5992052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07" name="Line 73"/>
          <p:cNvSpPr>
            <a:spLocks noChangeShapeType="1"/>
          </p:cNvSpPr>
          <p:nvPr/>
        </p:nvSpPr>
        <p:spPr bwMode="auto">
          <a:xfrm>
            <a:off x="2176569" y="5458652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08" name="Text Box 75"/>
          <p:cNvSpPr txBox="1">
            <a:spLocks noChangeArrowheads="1"/>
          </p:cNvSpPr>
          <p:nvPr/>
        </p:nvSpPr>
        <p:spPr bwMode="auto">
          <a:xfrm>
            <a:off x="522394" y="5317365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                            Q</a:t>
            </a:r>
          </a:p>
        </p:txBody>
      </p:sp>
      <p:sp>
        <p:nvSpPr>
          <p:cNvPr id="144409" name="Freeform 77"/>
          <p:cNvSpPr>
            <a:spLocks/>
          </p:cNvSpPr>
          <p:nvPr/>
        </p:nvSpPr>
        <p:spPr bwMode="auto">
          <a:xfrm>
            <a:off x="1141519" y="5903152"/>
            <a:ext cx="88900" cy="177800"/>
          </a:xfrm>
          <a:custGeom>
            <a:avLst/>
            <a:gdLst>
              <a:gd name="T0" fmla="*/ 0 w 56"/>
              <a:gd name="T1" fmla="*/ 0 h 112"/>
              <a:gd name="T2" fmla="*/ 2147483646 w 56"/>
              <a:gd name="T3" fmla="*/ 2147483646 h 112"/>
              <a:gd name="T4" fmla="*/ 0 w 56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0"/>
                </a:moveTo>
                <a:lnTo>
                  <a:pt x="56" y="56"/>
                </a:lnTo>
                <a:lnTo>
                  <a:pt x="0" y="1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10" name="Rectangle 78"/>
          <p:cNvSpPr>
            <a:spLocks noChangeArrowheads="1"/>
          </p:cNvSpPr>
          <p:nvPr/>
        </p:nvSpPr>
        <p:spPr bwMode="auto">
          <a:xfrm>
            <a:off x="7427492" y="575537"/>
            <a:ext cx="2735263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module D_FF(Clk, D, 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input  Clk,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output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Reg   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@(negedge Clk)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Q=D;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endmodule</a:t>
            </a:r>
          </a:p>
        </p:txBody>
      </p:sp>
      <p:sp>
        <p:nvSpPr>
          <p:cNvPr id="144411" name="Oval 111"/>
          <p:cNvSpPr>
            <a:spLocks noChangeArrowheads="1"/>
          </p:cNvSpPr>
          <p:nvPr/>
        </p:nvSpPr>
        <p:spPr bwMode="auto">
          <a:xfrm>
            <a:off x="9691266" y="3039302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4412" name="Rectangle 112"/>
          <p:cNvSpPr>
            <a:spLocks noChangeArrowheads="1"/>
          </p:cNvSpPr>
          <p:nvPr/>
        </p:nvSpPr>
        <p:spPr bwMode="auto">
          <a:xfrm>
            <a:off x="306494" y="5784090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Clk</a:t>
            </a:r>
          </a:p>
        </p:txBody>
      </p:sp>
      <p:sp>
        <p:nvSpPr>
          <p:cNvPr id="144413" name="Rectangle 113"/>
          <p:cNvSpPr>
            <a:spLocks noChangeArrowheads="1"/>
          </p:cNvSpPr>
          <p:nvPr/>
        </p:nvSpPr>
        <p:spPr bwMode="auto">
          <a:xfrm>
            <a:off x="9781754" y="2432912"/>
            <a:ext cx="1041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4414" name="Line 114"/>
          <p:cNvSpPr>
            <a:spLocks noChangeShapeType="1"/>
          </p:cNvSpPr>
          <p:nvPr/>
        </p:nvSpPr>
        <p:spPr bwMode="auto">
          <a:xfrm>
            <a:off x="9464254" y="2661512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15" name="Line 115"/>
          <p:cNvSpPr>
            <a:spLocks noChangeShapeType="1"/>
          </p:cNvSpPr>
          <p:nvPr/>
        </p:nvSpPr>
        <p:spPr bwMode="auto">
          <a:xfrm>
            <a:off x="9362654" y="307899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16" name="Line 116"/>
          <p:cNvSpPr>
            <a:spLocks noChangeShapeType="1"/>
          </p:cNvSpPr>
          <p:nvPr/>
        </p:nvSpPr>
        <p:spPr bwMode="auto">
          <a:xfrm>
            <a:off x="10823154" y="2623412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17" name="Text Box 118"/>
          <p:cNvSpPr txBox="1">
            <a:spLocks noChangeArrowheads="1"/>
          </p:cNvSpPr>
          <p:nvPr/>
        </p:nvSpPr>
        <p:spPr bwMode="auto">
          <a:xfrm>
            <a:off x="9168979" y="2482125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                            Q</a:t>
            </a:r>
          </a:p>
        </p:txBody>
      </p:sp>
      <p:sp>
        <p:nvSpPr>
          <p:cNvPr id="144418" name="Freeform 120"/>
          <p:cNvSpPr>
            <a:spLocks/>
          </p:cNvSpPr>
          <p:nvPr/>
        </p:nvSpPr>
        <p:spPr bwMode="auto">
          <a:xfrm>
            <a:off x="9781754" y="2990090"/>
            <a:ext cx="88900" cy="177800"/>
          </a:xfrm>
          <a:custGeom>
            <a:avLst/>
            <a:gdLst>
              <a:gd name="T0" fmla="*/ 0 w 56"/>
              <a:gd name="T1" fmla="*/ 0 h 112"/>
              <a:gd name="T2" fmla="*/ 2147483646 w 56"/>
              <a:gd name="T3" fmla="*/ 2147483646 h 112"/>
              <a:gd name="T4" fmla="*/ 0 w 56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0"/>
                </a:moveTo>
                <a:lnTo>
                  <a:pt x="56" y="56"/>
                </a:lnTo>
                <a:lnTo>
                  <a:pt x="0" y="1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19" name="Rectangle 121"/>
          <p:cNvSpPr>
            <a:spLocks noChangeArrowheads="1"/>
          </p:cNvSpPr>
          <p:nvPr/>
        </p:nvSpPr>
        <p:spPr bwMode="auto">
          <a:xfrm>
            <a:off x="8851479" y="2871028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Clk</a:t>
            </a:r>
          </a:p>
        </p:txBody>
      </p:sp>
      <p:sp>
        <p:nvSpPr>
          <p:cNvPr id="144420" name="Rectangle 122"/>
          <p:cNvSpPr>
            <a:spLocks noChangeArrowheads="1"/>
          </p:cNvSpPr>
          <p:nvPr/>
        </p:nvSpPr>
        <p:spPr bwMode="auto">
          <a:xfrm>
            <a:off x="7505279" y="3485390"/>
            <a:ext cx="2735262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module Toggle (Clk, 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input  Clk;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output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Reg   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@(posedge Clk)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Q=~Q;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endmodule</a:t>
            </a:r>
          </a:p>
        </p:txBody>
      </p:sp>
      <p:sp>
        <p:nvSpPr>
          <p:cNvPr id="144421" name="Rectangle 123"/>
          <p:cNvSpPr>
            <a:spLocks noChangeArrowheads="1"/>
          </p:cNvSpPr>
          <p:nvPr/>
        </p:nvSpPr>
        <p:spPr bwMode="auto">
          <a:xfrm>
            <a:off x="7405266" y="3445702"/>
            <a:ext cx="3689350" cy="274954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4422" name="Text Box 124"/>
          <p:cNvSpPr txBox="1">
            <a:spLocks noChangeArrowheads="1"/>
          </p:cNvSpPr>
          <p:nvPr/>
        </p:nvSpPr>
        <p:spPr bwMode="auto">
          <a:xfrm>
            <a:off x="9359479" y="4198178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Toggle Flip-flop</a:t>
            </a:r>
          </a:p>
        </p:txBody>
      </p:sp>
      <p:sp>
        <p:nvSpPr>
          <p:cNvPr id="144423" name="Text Box 125"/>
          <p:cNvSpPr txBox="1">
            <a:spLocks noChangeArrowheads="1"/>
          </p:cNvSpPr>
          <p:nvPr/>
        </p:nvSpPr>
        <p:spPr bwMode="auto">
          <a:xfrm>
            <a:off x="9354716" y="1240699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At every negative edge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of Clk, Q is set as D</a:t>
            </a:r>
          </a:p>
        </p:txBody>
      </p:sp>
      <p:sp>
        <p:nvSpPr>
          <p:cNvPr id="64" name="Freeform 7"/>
          <p:cNvSpPr>
            <a:spLocks/>
          </p:cNvSpPr>
          <p:nvPr/>
        </p:nvSpPr>
        <p:spPr bwMode="auto">
          <a:xfrm>
            <a:off x="4575538" y="2562829"/>
            <a:ext cx="707762" cy="427204"/>
          </a:xfrm>
          <a:custGeom>
            <a:avLst/>
            <a:gdLst>
              <a:gd name="T0" fmla="*/ 0 w 1184"/>
              <a:gd name="T1" fmla="*/ 2147483646 h 392"/>
              <a:gd name="T2" fmla="*/ 2147483646 w 1184"/>
              <a:gd name="T3" fmla="*/ 2147483646 h 392"/>
              <a:gd name="T4" fmla="*/ 2147483646 w 1184"/>
              <a:gd name="T5" fmla="*/ 0 h 392"/>
              <a:gd name="T6" fmla="*/ 2147483646 w 1184"/>
              <a:gd name="T7" fmla="*/ 0 h 392"/>
              <a:gd name="T8" fmla="*/ 2147483646 w 1184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4" h="392">
                <a:moveTo>
                  <a:pt x="0" y="392"/>
                </a:moveTo>
                <a:lnTo>
                  <a:pt x="584" y="392"/>
                </a:lnTo>
                <a:lnTo>
                  <a:pt x="584" y="0"/>
                </a:lnTo>
                <a:lnTo>
                  <a:pt x="1184" y="0"/>
                </a:lnTo>
                <a:lnTo>
                  <a:pt x="1184" y="39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5638197" y="2144343"/>
            <a:ext cx="0" cy="42829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4918163" y="2144343"/>
            <a:ext cx="0" cy="41739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4940783" y="2355819"/>
            <a:ext cx="6687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" name="Freeform 19"/>
          <p:cNvSpPr>
            <a:spLocks/>
          </p:cNvSpPr>
          <p:nvPr/>
        </p:nvSpPr>
        <p:spPr bwMode="auto">
          <a:xfrm flipH="1">
            <a:off x="5825498" y="2800280"/>
            <a:ext cx="157470" cy="278991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4075042" y="3048847"/>
            <a:ext cx="13129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>
              <a:spcBef>
                <a:spcPct val="0"/>
              </a:spcBef>
              <a:buClrTx/>
              <a:buSzTx/>
              <a:buFontTx/>
              <a:buNone/>
              <a:defRPr kumimoji="1" sz="2400" b="1"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 dirty="0"/>
              <a:t>r</a:t>
            </a:r>
            <a:r>
              <a:rPr lang="en-US" altLang="zh-TW" sz="2000" dirty="0"/>
              <a:t>ising edge</a:t>
            </a:r>
            <a:endParaRPr lang="en-US" altLang="zh-TW" sz="2000" dirty="0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5442971" y="3079270"/>
            <a:ext cx="1410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/>
              <a:t>f</a:t>
            </a:r>
            <a:r>
              <a:rPr lang="en-US" altLang="zh-TW" sz="2000" b="1" dirty="0" smtClean="0"/>
              <a:t>alling edge</a:t>
            </a:r>
            <a:endParaRPr lang="en-US" altLang="zh-TW" sz="2000" b="1" dirty="0"/>
          </a:p>
        </p:txBody>
      </p:sp>
      <p:sp>
        <p:nvSpPr>
          <p:cNvPr id="71" name="Freeform 22"/>
          <p:cNvSpPr>
            <a:spLocks/>
          </p:cNvSpPr>
          <p:nvPr/>
        </p:nvSpPr>
        <p:spPr bwMode="auto">
          <a:xfrm flipH="1">
            <a:off x="4771950" y="2751366"/>
            <a:ext cx="157469" cy="308416"/>
          </a:xfrm>
          <a:custGeom>
            <a:avLst/>
            <a:gdLst>
              <a:gd name="T0" fmla="*/ 2147483646 w 137"/>
              <a:gd name="T1" fmla="*/ 2147483646 h 329"/>
              <a:gd name="T2" fmla="*/ 2147483646 w 137"/>
              <a:gd name="T3" fmla="*/ 2147483646 h 329"/>
              <a:gd name="T4" fmla="*/ 2147483646 w 137"/>
              <a:gd name="T5" fmla="*/ 2147483646 h 329"/>
              <a:gd name="T6" fmla="*/ 0 w 137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329">
                <a:moveTo>
                  <a:pt x="128" y="329"/>
                </a:moveTo>
                <a:cubicBezTo>
                  <a:pt x="132" y="227"/>
                  <a:pt x="137" y="125"/>
                  <a:pt x="128" y="73"/>
                </a:cubicBezTo>
                <a:cubicBezTo>
                  <a:pt x="119" y="21"/>
                  <a:pt x="94" y="30"/>
                  <a:pt x="73" y="18"/>
                </a:cubicBezTo>
                <a:cubicBezTo>
                  <a:pt x="52" y="6"/>
                  <a:pt x="26" y="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" name="Freeform 7"/>
          <p:cNvSpPr>
            <a:spLocks/>
          </p:cNvSpPr>
          <p:nvPr/>
        </p:nvSpPr>
        <p:spPr bwMode="auto">
          <a:xfrm>
            <a:off x="5287364" y="2562829"/>
            <a:ext cx="707762" cy="427204"/>
          </a:xfrm>
          <a:custGeom>
            <a:avLst/>
            <a:gdLst>
              <a:gd name="T0" fmla="*/ 0 w 1184"/>
              <a:gd name="T1" fmla="*/ 2147483646 h 392"/>
              <a:gd name="T2" fmla="*/ 2147483646 w 1184"/>
              <a:gd name="T3" fmla="*/ 2147483646 h 392"/>
              <a:gd name="T4" fmla="*/ 2147483646 w 1184"/>
              <a:gd name="T5" fmla="*/ 0 h 392"/>
              <a:gd name="T6" fmla="*/ 2147483646 w 1184"/>
              <a:gd name="T7" fmla="*/ 0 h 392"/>
              <a:gd name="T8" fmla="*/ 2147483646 w 1184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4" h="392">
                <a:moveTo>
                  <a:pt x="0" y="392"/>
                </a:moveTo>
                <a:lnTo>
                  <a:pt x="584" y="392"/>
                </a:lnTo>
                <a:lnTo>
                  <a:pt x="584" y="0"/>
                </a:lnTo>
                <a:lnTo>
                  <a:pt x="1184" y="0"/>
                </a:lnTo>
                <a:lnTo>
                  <a:pt x="1184" y="39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5995127" y="2561739"/>
            <a:ext cx="707762" cy="427204"/>
          </a:xfrm>
          <a:custGeom>
            <a:avLst/>
            <a:gdLst>
              <a:gd name="T0" fmla="*/ 0 w 1184"/>
              <a:gd name="T1" fmla="*/ 2147483646 h 392"/>
              <a:gd name="T2" fmla="*/ 2147483646 w 1184"/>
              <a:gd name="T3" fmla="*/ 2147483646 h 392"/>
              <a:gd name="T4" fmla="*/ 2147483646 w 1184"/>
              <a:gd name="T5" fmla="*/ 0 h 392"/>
              <a:gd name="T6" fmla="*/ 2147483646 w 1184"/>
              <a:gd name="T7" fmla="*/ 0 h 392"/>
              <a:gd name="T8" fmla="*/ 2147483646 w 1184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4" h="392">
                <a:moveTo>
                  <a:pt x="0" y="392"/>
                </a:moveTo>
                <a:lnTo>
                  <a:pt x="584" y="392"/>
                </a:lnTo>
                <a:lnTo>
                  <a:pt x="584" y="0"/>
                </a:lnTo>
                <a:lnTo>
                  <a:pt x="1184" y="0"/>
                </a:lnTo>
                <a:lnTo>
                  <a:pt x="1184" y="39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4540621" y="1743143"/>
            <a:ext cx="169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/>
              <a:t>clock period</a:t>
            </a:r>
          </a:p>
        </p:txBody>
      </p:sp>
      <p:sp>
        <p:nvSpPr>
          <p:cNvPr id="75" name="Rectangle 123"/>
          <p:cNvSpPr>
            <a:spLocks noChangeArrowheads="1"/>
          </p:cNvSpPr>
          <p:nvPr/>
        </p:nvSpPr>
        <p:spPr bwMode="auto">
          <a:xfrm>
            <a:off x="4028600" y="1743143"/>
            <a:ext cx="2909373" cy="22557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0176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87" y="4528293"/>
            <a:ext cx="28654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53" y="3742481"/>
            <a:ext cx="43180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508" y="726924"/>
            <a:ext cx="77724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module latch_if1(</a:t>
            </a: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en,A,out</a:t>
            </a: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input </a:t>
            </a: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en</a:t>
            </a: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,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output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reg</a:t>
            </a: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always @(</a:t>
            </a: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en</a:t>
            </a: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	if(</a:t>
            </a: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en</a:t>
            </a: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	  out =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>
                <a:latin typeface="Arial" panose="020B0604020202020204" pitchFamily="34" charset="0"/>
                <a:ea typeface="標楷體" panose="03000509000000000000" pitchFamily="65" charset="-120"/>
              </a:rPr>
              <a:t>	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0" kern="1200" dirty="0" err="1">
                <a:latin typeface="Arial" panose="020B0604020202020204" pitchFamily="34" charset="0"/>
                <a:ea typeface="標楷體" panose="03000509000000000000" pitchFamily="65" charset="-120"/>
              </a:rPr>
              <a:t>endmodule</a:t>
            </a:r>
            <a:endParaRPr lang="en-US" altLang="zh-TW" sz="2000" b="0" kern="12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0" dirty="0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5672003" y="70718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module latch_4(</a:t>
            </a:r>
            <a:r>
              <a:rPr lang="en-US" altLang="zh-TW" sz="2000" dirty="0" err="1"/>
              <a:t>en</a:t>
            </a:r>
            <a:r>
              <a:rPr lang="en-US" altLang="zh-TW" sz="2000" dirty="0"/>
              <a:t>, preset, A, B);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input </a:t>
            </a:r>
            <a:r>
              <a:rPr lang="en-US" altLang="zh-TW" sz="2000" dirty="0" err="1"/>
              <a:t>en</a:t>
            </a:r>
            <a:r>
              <a:rPr lang="en-US" altLang="zh-TW" sz="2000" dirty="0"/>
              <a:t>, preset, 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output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always @(</a:t>
            </a:r>
            <a:r>
              <a:rPr lang="en-US" altLang="zh-TW" sz="2000" dirty="0" err="1"/>
              <a:t>en</a:t>
            </a:r>
            <a:r>
              <a:rPr lang="en-US" altLang="zh-TW" sz="2000" dirty="0"/>
              <a:t> or preset or 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if(preset)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B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else if(</a:t>
            </a:r>
            <a:r>
              <a:rPr lang="en-US" altLang="zh-TW" sz="2000" dirty="0" err="1"/>
              <a:t>en</a:t>
            </a:r>
            <a:r>
              <a:rPr lang="en-US" altLang="zh-TW" sz="20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	B = 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454025" y="109538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Watch Out for Unintentional Latches (</a:t>
            </a:r>
            <a:r>
              <a:rPr lang="en-US" altLang="zh-TW" b="1" dirty="0" smtClean="0"/>
              <a:t>1/3)</a:t>
            </a:r>
            <a:endParaRPr lang="en-US" altLang="zh-TW" b="1" dirty="0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200623" y="5460156"/>
            <a:ext cx="278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If en ==1  out =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else  out (new) = out (old)</a:t>
            </a:r>
          </a:p>
        </p:txBody>
      </p:sp>
    </p:spTree>
    <p:extLst>
      <p:ext uri="{BB962C8B-B14F-4D97-AF65-F5344CB8AC3E}">
        <p14:creationId xmlns:p14="http://schemas.microsoft.com/office/powerpoint/2010/main" val="3328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857779" y="1069670"/>
            <a:ext cx="2879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Latch(In, Enable, Out);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       Enable;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[3:0] In;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[3:0] Out;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always @(In </a:t>
            </a:r>
            <a:r>
              <a:rPr lang="en-US" altLang="zh-TW" sz="1800"/>
              <a:t>or Enable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if(Enable)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  Out=In;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596342" y="990295"/>
            <a:ext cx="2879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Latch(In, Enable, Out);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       Enable;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[3:0] 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[3:0]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always @(In or Enable)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if(Enable)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  Out=In;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  Out=0;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7242578" y="2574619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</a:rPr>
              <a:t>No latch inference</a:t>
            </a:r>
          </a:p>
        </p:txBody>
      </p:sp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6" t="10634" r="15300" b="29318"/>
          <a:stretch>
            <a:fillRect/>
          </a:stretch>
        </p:blipFill>
        <p:spPr bwMode="auto">
          <a:xfrm>
            <a:off x="3738832" y="3132101"/>
            <a:ext cx="1728113" cy="273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0" t="25391" r="14568" b="44098"/>
          <a:stretch>
            <a:fillRect/>
          </a:stretch>
        </p:blipFill>
        <p:spPr bwMode="auto">
          <a:xfrm>
            <a:off x="7932952" y="3044797"/>
            <a:ext cx="1825222" cy="278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298978" y="4647895"/>
            <a:ext cx="233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If Enable ==1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Out (new) = 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If Enable==0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</a:rPr>
              <a:t>Out (new) = Out (old)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8293503" y="149975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Out=0;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if(Enable)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       Out=In;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8293503" y="1369706"/>
            <a:ext cx="1631950" cy="1041400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80979" y="168278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Watch Out for Unintentional Latches (</a:t>
            </a:r>
            <a:r>
              <a:rPr lang="en-US" altLang="zh-TW" b="1" dirty="0" smtClean="0"/>
              <a:t>2/3)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848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812</TotalTime>
  <Words>1467</Words>
  <Application>Microsoft Office PowerPoint</Application>
  <PresentationFormat>寬螢幕</PresentationFormat>
  <Paragraphs>449</Paragraphs>
  <Slides>20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DICLAB</vt:lpstr>
      <vt:lpstr>點陣圖影像</vt:lpstr>
      <vt:lpstr>Microsoft Drawing</vt:lpstr>
      <vt:lpstr>HDL  Part VI</vt:lpstr>
      <vt:lpstr>PowerPoint 簡報</vt:lpstr>
      <vt:lpstr>PowerPoint 簡報</vt:lpstr>
      <vt:lpstr>PowerPoint 簡報</vt:lpstr>
      <vt:lpstr>PowerPoint 簡報</vt:lpstr>
      <vt:lpstr>Latch vs. Flip-Flop</vt:lpstr>
      <vt:lpstr>PowerPoint 簡報</vt:lpstr>
      <vt:lpstr>PowerPoint 簡報</vt:lpstr>
      <vt:lpstr>PowerPoint 簡報</vt:lpstr>
      <vt:lpstr>PowerPoint 簡報</vt:lpstr>
      <vt:lpstr>Synchronous/Asynchronous Counter</vt:lpstr>
      <vt:lpstr>Counter Implementation</vt:lpstr>
      <vt:lpstr>Synchronous Counter(1/3)</vt:lpstr>
      <vt:lpstr>Synchronous Counter (2/3)</vt:lpstr>
      <vt:lpstr>Synchronous Counter(3/3)</vt:lpstr>
      <vt:lpstr>Asynchronous Counter(1/5)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138</cp:revision>
  <cp:lastPrinted>2015-09-14T01:31:39Z</cp:lastPrinted>
  <dcterms:created xsi:type="dcterms:W3CDTF">2015-05-27T02:17:19Z</dcterms:created>
  <dcterms:modified xsi:type="dcterms:W3CDTF">2015-09-20T03:14:43Z</dcterms:modified>
</cp:coreProperties>
</file>