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440" r:id="rId3"/>
    <p:sldId id="441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9" r:id="rId12"/>
    <p:sldId id="466" r:id="rId13"/>
    <p:sldId id="467" r:id="rId14"/>
    <p:sldId id="468" r:id="rId15"/>
    <p:sldId id="469" r:id="rId16"/>
    <p:sldId id="470" r:id="rId17"/>
    <p:sldId id="471" r:id="rId18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D83F-FA77-4742-B971-E31EAC7F1508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3DAB9-E3A3-4000-A4EF-1944BC1C0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1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smtClean="0">
                <a:latin typeface="Times New Roman" pitchFamily="18" charset="0"/>
              </a:rPr>
              <a:t>Integrated Circuit </a:t>
            </a: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8168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76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56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32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7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6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5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8191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7561" y="1543050"/>
            <a:ext cx="10163908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4000" smtClean="0">
                <a:latin typeface="Arial" panose="020B0604020202020204" pitchFamily="34" charset="0"/>
                <a:cs typeface="Arial" panose="020B0604020202020204" pitchFamily="34" charset="0"/>
              </a:rPr>
              <a:t>art VII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4237" y="4904730"/>
            <a:ext cx="8737600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</a:t>
            </a:r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殷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/>
          <p:cNvSpPr>
            <a:spLocks noChangeArrowheads="1"/>
          </p:cNvSpPr>
          <p:nvPr/>
        </p:nvSpPr>
        <p:spPr bwMode="auto">
          <a:xfrm>
            <a:off x="479152" y="185816"/>
            <a:ext cx="4121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Moore Machine (</a:t>
            </a:r>
            <a:r>
              <a:rPr lang="en-US" altLang="zh-TW" b="1" dirty="0" smtClean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1/2)</a:t>
            </a:r>
            <a:endParaRPr lang="en-US" altLang="zh-TW" b="1" dirty="0">
              <a:ea typeface="新細明體" panose="02020500000000000000" pitchFamily="18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337923" name="Group 10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2509"/>
              </p:ext>
            </p:extLst>
          </p:nvPr>
        </p:nvGraphicFramePr>
        <p:xfrm>
          <a:off x="6649372" y="1465571"/>
          <a:ext cx="3657600" cy="1828800"/>
        </p:xfrm>
        <a:graphic>
          <a:graphicData uri="http://schemas.openxmlformats.org/drawingml/2006/table">
            <a:tbl>
              <a:tblPr/>
              <a:tblGrid>
                <a:gridCol w="828675"/>
                <a:gridCol w="742950"/>
                <a:gridCol w="704850"/>
                <a:gridCol w="666750"/>
                <a:gridCol w="714375"/>
              </a:tblGrid>
              <a:tr h="1825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Next State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25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2556" name="Object 10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105589"/>
              </p:ext>
            </p:extLst>
          </p:nvPr>
        </p:nvGraphicFramePr>
        <p:xfrm>
          <a:off x="6798597" y="690871"/>
          <a:ext cx="31575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方程式" r:id="rId3" imgW="1714500" imgH="203200" progId="Equation.3">
                  <p:embed/>
                </p:oleObj>
              </mc:Choice>
              <mc:Fallback>
                <p:oleObj name="方程式" r:id="rId3" imgW="1714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597" y="690871"/>
                        <a:ext cx="31575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7" name="Rectangle 1071"/>
          <p:cNvSpPr>
            <a:spLocks noChangeArrowheads="1"/>
          </p:cNvSpPr>
          <p:nvPr/>
        </p:nvSpPr>
        <p:spPr bwMode="auto">
          <a:xfrm>
            <a:off x="6649372" y="1035361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Next-state and output tables (I=input)</a:t>
            </a:r>
          </a:p>
        </p:txBody>
      </p:sp>
      <p:grpSp>
        <p:nvGrpSpPr>
          <p:cNvPr id="192558" name="Group 1072"/>
          <p:cNvGrpSpPr>
            <a:grpSpLocks/>
          </p:cNvGrpSpPr>
          <p:nvPr/>
        </p:nvGrpSpPr>
        <p:grpSpPr bwMode="auto">
          <a:xfrm>
            <a:off x="1492370" y="1329836"/>
            <a:ext cx="4489512" cy="4604147"/>
            <a:chOff x="636" y="1468"/>
            <a:chExt cx="1758" cy="2156"/>
          </a:xfrm>
        </p:grpSpPr>
        <p:cxnSp>
          <p:nvCxnSpPr>
            <p:cNvPr id="192583" name="AutoShape 1073"/>
            <p:cNvCxnSpPr>
              <a:cxnSpLocks noChangeShapeType="1"/>
            </p:cNvCxnSpPr>
            <p:nvPr/>
          </p:nvCxnSpPr>
          <p:spPr bwMode="auto">
            <a:xfrm>
              <a:off x="992" y="1715"/>
              <a:ext cx="0" cy="1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2584" name="Rectangle 1074"/>
            <p:cNvSpPr>
              <a:spLocks noChangeArrowheads="1"/>
            </p:cNvSpPr>
            <p:nvPr/>
          </p:nvSpPr>
          <p:spPr bwMode="auto">
            <a:xfrm>
              <a:off x="636" y="1468"/>
              <a:ext cx="69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Design description or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timing diagram</a:t>
              </a:r>
            </a:p>
          </p:txBody>
        </p:sp>
        <p:cxnSp>
          <p:nvCxnSpPr>
            <p:cNvPr id="192585" name="AutoShape 1075"/>
            <p:cNvCxnSpPr>
              <a:cxnSpLocks noChangeShapeType="1"/>
            </p:cNvCxnSpPr>
            <p:nvPr/>
          </p:nvCxnSpPr>
          <p:spPr bwMode="auto">
            <a:xfrm>
              <a:off x="995" y="2067"/>
              <a:ext cx="0" cy="1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2586" name="Rectangle 1076"/>
            <p:cNvSpPr>
              <a:spLocks noChangeArrowheads="1"/>
            </p:cNvSpPr>
            <p:nvPr/>
          </p:nvSpPr>
          <p:spPr bwMode="auto">
            <a:xfrm>
              <a:off x="639" y="1820"/>
              <a:ext cx="69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Develop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state diagram</a:t>
              </a:r>
            </a:p>
          </p:txBody>
        </p:sp>
        <p:cxnSp>
          <p:nvCxnSpPr>
            <p:cNvPr id="192587" name="AutoShape 1077"/>
            <p:cNvCxnSpPr>
              <a:cxnSpLocks noChangeShapeType="1"/>
            </p:cNvCxnSpPr>
            <p:nvPr/>
          </p:nvCxnSpPr>
          <p:spPr bwMode="auto">
            <a:xfrm>
              <a:off x="1006" y="2419"/>
              <a:ext cx="0" cy="1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2588" name="Rectangle 1078"/>
            <p:cNvSpPr>
              <a:spLocks noChangeArrowheads="1"/>
            </p:cNvSpPr>
            <p:nvPr/>
          </p:nvSpPr>
          <p:spPr bwMode="auto">
            <a:xfrm>
              <a:off x="650" y="2173"/>
              <a:ext cx="69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Develop next-state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and output tables</a:t>
              </a:r>
            </a:p>
          </p:txBody>
        </p:sp>
        <p:cxnSp>
          <p:nvCxnSpPr>
            <p:cNvPr id="192589" name="AutoShape 1079"/>
            <p:cNvCxnSpPr>
              <a:cxnSpLocks noChangeShapeType="1"/>
            </p:cNvCxnSpPr>
            <p:nvPr/>
          </p:nvCxnSpPr>
          <p:spPr bwMode="auto">
            <a:xfrm>
              <a:off x="1009" y="2772"/>
              <a:ext cx="0" cy="1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2590" name="Rectangle 1080"/>
            <p:cNvSpPr>
              <a:spLocks noChangeArrowheads="1"/>
            </p:cNvSpPr>
            <p:nvPr/>
          </p:nvSpPr>
          <p:spPr bwMode="auto">
            <a:xfrm>
              <a:off x="653" y="2525"/>
              <a:ext cx="69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Minimize states</a:t>
              </a:r>
            </a:p>
          </p:txBody>
        </p:sp>
        <p:cxnSp>
          <p:nvCxnSpPr>
            <p:cNvPr id="192591" name="AutoShape 1081"/>
            <p:cNvCxnSpPr>
              <a:cxnSpLocks noChangeShapeType="1"/>
            </p:cNvCxnSpPr>
            <p:nvPr/>
          </p:nvCxnSpPr>
          <p:spPr bwMode="auto">
            <a:xfrm>
              <a:off x="1016" y="3129"/>
              <a:ext cx="0" cy="1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2592" name="Rectangle 1082"/>
            <p:cNvSpPr>
              <a:spLocks noChangeArrowheads="1"/>
            </p:cNvSpPr>
            <p:nvPr/>
          </p:nvSpPr>
          <p:spPr bwMode="auto">
            <a:xfrm>
              <a:off x="660" y="2883"/>
              <a:ext cx="69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Encode input, states,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and outputs</a:t>
              </a:r>
            </a:p>
          </p:txBody>
        </p:sp>
        <p:sp>
          <p:nvSpPr>
            <p:cNvPr id="192593" name="Rectangle 1083"/>
            <p:cNvSpPr>
              <a:spLocks noChangeArrowheads="1"/>
            </p:cNvSpPr>
            <p:nvPr/>
          </p:nvSpPr>
          <p:spPr bwMode="auto">
            <a:xfrm>
              <a:off x="664" y="3235"/>
              <a:ext cx="69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Decide the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memory elements</a:t>
              </a:r>
            </a:p>
          </p:txBody>
        </p:sp>
        <p:cxnSp>
          <p:nvCxnSpPr>
            <p:cNvPr id="192594" name="AutoShape 1084"/>
            <p:cNvCxnSpPr>
              <a:cxnSpLocks noChangeShapeType="1"/>
            </p:cNvCxnSpPr>
            <p:nvPr/>
          </p:nvCxnSpPr>
          <p:spPr bwMode="auto">
            <a:xfrm>
              <a:off x="2035" y="2067"/>
              <a:ext cx="0" cy="1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2595" name="Rectangle 1085"/>
            <p:cNvSpPr>
              <a:spLocks noChangeArrowheads="1"/>
            </p:cNvSpPr>
            <p:nvPr/>
          </p:nvSpPr>
          <p:spPr bwMode="auto">
            <a:xfrm>
              <a:off x="1679" y="1820"/>
              <a:ext cx="69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Derive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excitation equation</a:t>
              </a:r>
            </a:p>
          </p:txBody>
        </p:sp>
        <p:cxnSp>
          <p:nvCxnSpPr>
            <p:cNvPr id="192596" name="AutoShape 1086"/>
            <p:cNvCxnSpPr>
              <a:cxnSpLocks noChangeShapeType="1"/>
            </p:cNvCxnSpPr>
            <p:nvPr/>
          </p:nvCxnSpPr>
          <p:spPr bwMode="auto">
            <a:xfrm>
              <a:off x="2038" y="2419"/>
              <a:ext cx="0" cy="1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2597" name="Rectangle 1087"/>
            <p:cNvSpPr>
              <a:spLocks noChangeArrowheads="1"/>
            </p:cNvSpPr>
            <p:nvPr/>
          </p:nvSpPr>
          <p:spPr bwMode="auto">
            <a:xfrm>
              <a:off x="1682" y="2173"/>
              <a:ext cx="69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Optimize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logic circuit</a:t>
              </a:r>
            </a:p>
          </p:txBody>
        </p:sp>
        <p:cxnSp>
          <p:nvCxnSpPr>
            <p:cNvPr id="192598" name="AutoShape 1088"/>
            <p:cNvCxnSpPr>
              <a:cxnSpLocks noChangeShapeType="1"/>
            </p:cNvCxnSpPr>
            <p:nvPr/>
          </p:nvCxnSpPr>
          <p:spPr bwMode="auto">
            <a:xfrm>
              <a:off x="2049" y="2772"/>
              <a:ext cx="0" cy="1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2599" name="Rectangle 1089"/>
            <p:cNvSpPr>
              <a:spLocks noChangeArrowheads="1"/>
            </p:cNvSpPr>
            <p:nvPr/>
          </p:nvSpPr>
          <p:spPr bwMode="auto">
            <a:xfrm>
              <a:off x="1693" y="2525"/>
              <a:ext cx="69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Derive logic schematic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and timing diagram  </a:t>
              </a:r>
            </a:p>
          </p:txBody>
        </p:sp>
        <p:cxnSp>
          <p:nvCxnSpPr>
            <p:cNvPr id="192600" name="AutoShape 1090"/>
            <p:cNvCxnSpPr>
              <a:cxnSpLocks noChangeShapeType="1"/>
            </p:cNvCxnSpPr>
            <p:nvPr/>
          </p:nvCxnSpPr>
          <p:spPr bwMode="auto">
            <a:xfrm>
              <a:off x="2052" y="3124"/>
              <a:ext cx="0" cy="1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2601" name="Rectangle 1091"/>
            <p:cNvSpPr>
              <a:spLocks noChangeArrowheads="1"/>
            </p:cNvSpPr>
            <p:nvPr/>
          </p:nvSpPr>
          <p:spPr bwMode="auto">
            <a:xfrm>
              <a:off x="1696" y="2877"/>
              <a:ext cx="69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Simulation</a:t>
              </a:r>
            </a:p>
          </p:txBody>
        </p:sp>
        <p:sp>
          <p:nvSpPr>
            <p:cNvPr id="192602" name="Rectangle 1092"/>
            <p:cNvSpPr>
              <a:spLocks noChangeArrowheads="1"/>
            </p:cNvSpPr>
            <p:nvPr/>
          </p:nvSpPr>
          <p:spPr bwMode="auto">
            <a:xfrm>
              <a:off x="1703" y="3235"/>
              <a:ext cx="69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Functional verification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  <a:ea typeface="新細明體" panose="02020500000000000000" pitchFamily="18" charset="-120"/>
                </a:rPr>
                <a:t>and timing analysis</a:t>
              </a:r>
            </a:p>
          </p:txBody>
        </p:sp>
        <p:sp>
          <p:nvSpPr>
            <p:cNvPr id="192603" name="Freeform 1093"/>
            <p:cNvSpPr>
              <a:spLocks/>
            </p:cNvSpPr>
            <p:nvPr/>
          </p:nvSpPr>
          <p:spPr bwMode="auto">
            <a:xfrm>
              <a:off x="1014" y="1521"/>
              <a:ext cx="1018" cy="2103"/>
            </a:xfrm>
            <a:custGeom>
              <a:avLst/>
              <a:gdLst>
                <a:gd name="T0" fmla="*/ 0 w 2304"/>
                <a:gd name="T1" fmla="*/ 898 h 3104"/>
                <a:gd name="T2" fmla="*/ 0 w 2304"/>
                <a:gd name="T3" fmla="*/ 965 h 3104"/>
                <a:gd name="T4" fmla="*/ 102 w 2304"/>
                <a:gd name="T5" fmla="*/ 965 h 3104"/>
                <a:gd name="T6" fmla="*/ 102 w 2304"/>
                <a:gd name="T7" fmla="*/ 0 h 3104"/>
                <a:gd name="T8" fmla="*/ 199 w 2304"/>
                <a:gd name="T9" fmla="*/ 0 h 3104"/>
                <a:gd name="T10" fmla="*/ 199 w 2304"/>
                <a:gd name="T11" fmla="*/ 140 h 3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04" h="3104">
                  <a:moveTo>
                    <a:pt x="0" y="2888"/>
                  </a:moveTo>
                  <a:lnTo>
                    <a:pt x="0" y="3104"/>
                  </a:lnTo>
                  <a:lnTo>
                    <a:pt x="1184" y="3104"/>
                  </a:lnTo>
                  <a:lnTo>
                    <a:pt x="1184" y="0"/>
                  </a:lnTo>
                  <a:lnTo>
                    <a:pt x="2304" y="0"/>
                  </a:lnTo>
                  <a:lnTo>
                    <a:pt x="2304" y="44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2559" name="Rectangle 1094"/>
          <p:cNvSpPr>
            <a:spLocks noChangeArrowheads="1"/>
          </p:cNvSpPr>
          <p:nvPr/>
        </p:nvSpPr>
        <p:spPr bwMode="auto">
          <a:xfrm>
            <a:off x="1270888" y="932869"/>
            <a:ext cx="4762500" cy="50645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2560" name="Text Box 1095"/>
          <p:cNvSpPr txBox="1">
            <a:spLocks noChangeArrowheads="1"/>
          </p:cNvSpPr>
          <p:nvPr/>
        </p:nvSpPr>
        <p:spPr bwMode="auto">
          <a:xfrm>
            <a:off x="2779563" y="888479"/>
            <a:ext cx="25442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Optimization flow</a:t>
            </a:r>
          </a:p>
        </p:txBody>
      </p:sp>
      <p:grpSp>
        <p:nvGrpSpPr>
          <p:cNvPr id="192561" name="Group 1096"/>
          <p:cNvGrpSpPr>
            <a:grpSpLocks/>
          </p:cNvGrpSpPr>
          <p:nvPr/>
        </p:nvGrpSpPr>
        <p:grpSpPr bwMode="auto">
          <a:xfrm>
            <a:off x="6947822" y="3411846"/>
            <a:ext cx="3367088" cy="2709862"/>
            <a:chOff x="158" y="1026"/>
            <a:chExt cx="2133" cy="2133"/>
          </a:xfrm>
        </p:grpSpPr>
        <p:grpSp>
          <p:nvGrpSpPr>
            <p:cNvPr id="192562" name="Group 1097"/>
            <p:cNvGrpSpPr>
              <a:grpSpLocks/>
            </p:cNvGrpSpPr>
            <p:nvPr/>
          </p:nvGrpSpPr>
          <p:grpSpPr bwMode="auto">
            <a:xfrm>
              <a:off x="158" y="1336"/>
              <a:ext cx="1822" cy="1823"/>
              <a:chOff x="3560" y="2152"/>
              <a:chExt cx="1822" cy="1823"/>
            </a:xfrm>
          </p:grpSpPr>
          <p:sp>
            <p:nvSpPr>
              <p:cNvPr id="192571" name="Oval 1098"/>
              <p:cNvSpPr>
                <a:spLocks noChangeArrowheads="1"/>
              </p:cNvSpPr>
              <p:nvPr/>
            </p:nvSpPr>
            <p:spPr bwMode="auto">
              <a:xfrm>
                <a:off x="4241" y="2160"/>
                <a:ext cx="453" cy="4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Tahoma" panose="020B0604030504040204" pitchFamily="34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800" baseline="-25000">
                    <a:latin typeface="Tahoma" panose="020B0604030504040204" pitchFamily="34" charset="0"/>
                    <a:ea typeface="新細明體" panose="02020500000000000000" pitchFamily="18" charset="-120"/>
                  </a:rPr>
                  <a:t>0</a:t>
                </a:r>
                <a:endPara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92572" name="Oval 1099"/>
              <p:cNvSpPr>
                <a:spLocks noChangeArrowheads="1"/>
              </p:cNvSpPr>
              <p:nvPr/>
            </p:nvSpPr>
            <p:spPr bwMode="auto">
              <a:xfrm>
                <a:off x="3560" y="2840"/>
                <a:ext cx="453" cy="4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Tahoma" panose="020B0604030504040204" pitchFamily="34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800" baseline="-25000">
                    <a:latin typeface="Tahoma" panose="020B0604030504040204" pitchFamily="34" charset="0"/>
                    <a:ea typeface="新細明體" panose="02020500000000000000" pitchFamily="18" charset="-120"/>
                  </a:rPr>
                  <a:t>1</a:t>
                </a:r>
                <a:endPara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92573" name="Oval 1100"/>
              <p:cNvSpPr>
                <a:spLocks noChangeArrowheads="1"/>
              </p:cNvSpPr>
              <p:nvPr/>
            </p:nvSpPr>
            <p:spPr bwMode="auto">
              <a:xfrm>
                <a:off x="4921" y="2840"/>
                <a:ext cx="453" cy="4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Tahoma" panose="020B0604030504040204" pitchFamily="34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800" baseline="-25000">
                    <a:latin typeface="Tahoma" panose="020B0604030504040204" pitchFamily="34" charset="0"/>
                    <a:ea typeface="新細明體" panose="02020500000000000000" pitchFamily="18" charset="-120"/>
                  </a:rPr>
                  <a:t>2</a:t>
                </a:r>
                <a:endPara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92574" name="Oval 1101"/>
              <p:cNvSpPr>
                <a:spLocks noChangeArrowheads="1"/>
              </p:cNvSpPr>
              <p:nvPr/>
            </p:nvSpPr>
            <p:spPr bwMode="auto">
              <a:xfrm>
                <a:off x="4241" y="3521"/>
                <a:ext cx="453" cy="4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Tahoma" panose="020B0604030504040204" pitchFamily="34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800" baseline="-25000">
                    <a:latin typeface="Tahoma" panose="020B0604030504040204" pitchFamily="34" charset="0"/>
                    <a:ea typeface="新細明體" panose="02020500000000000000" pitchFamily="18" charset="-120"/>
                  </a:rPr>
                  <a:t>3</a:t>
                </a:r>
                <a:endPara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92575" name="AutoShape 1102"/>
              <p:cNvCxnSpPr>
                <a:cxnSpLocks noChangeShapeType="1"/>
                <a:stCxn id="192572" idx="0"/>
                <a:endCxn id="192571" idx="2"/>
              </p:cNvCxnSpPr>
              <p:nvPr/>
            </p:nvCxnSpPr>
            <p:spPr bwMode="auto">
              <a:xfrm rot="-5400000">
                <a:off x="3787" y="2387"/>
                <a:ext cx="445" cy="446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576" name="AutoShape 1103"/>
              <p:cNvCxnSpPr>
                <a:cxnSpLocks noChangeShapeType="1"/>
                <a:stCxn id="192574" idx="2"/>
                <a:endCxn id="192572" idx="4"/>
              </p:cNvCxnSpPr>
              <p:nvPr/>
            </p:nvCxnSpPr>
            <p:spPr bwMode="auto">
              <a:xfrm rot="10800000">
                <a:off x="3787" y="3302"/>
                <a:ext cx="446" cy="446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577" name="AutoShape 1104"/>
              <p:cNvCxnSpPr>
                <a:cxnSpLocks noChangeShapeType="1"/>
                <a:stCxn id="192571" idx="6"/>
                <a:endCxn id="192573" idx="0"/>
              </p:cNvCxnSpPr>
              <p:nvPr/>
            </p:nvCxnSpPr>
            <p:spPr bwMode="auto">
              <a:xfrm>
                <a:off x="4702" y="2387"/>
                <a:ext cx="446" cy="445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578" name="AutoShape 1105"/>
              <p:cNvCxnSpPr>
                <a:cxnSpLocks noChangeShapeType="1"/>
                <a:stCxn id="192573" idx="4"/>
                <a:endCxn id="192574" idx="6"/>
              </p:cNvCxnSpPr>
              <p:nvPr/>
            </p:nvCxnSpPr>
            <p:spPr bwMode="auto">
              <a:xfrm rot="5400000">
                <a:off x="4702" y="3302"/>
                <a:ext cx="446" cy="446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579" name="AutoShape 1106"/>
              <p:cNvCxnSpPr>
                <a:cxnSpLocks noChangeShapeType="1"/>
                <a:stCxn id="192571" idx="0"/>
                <a:endCxn id="192571" idx="7"/>
              </p:cNvCxnSpPr>
              <p:nvPr/>
            </p:nvCxnSpPr>
            <p:spPr bwMode="auto">
              <a:xfrm rot="5400000" flipV="1">
                <a:off x="4515" y="2105"/>
                <a:ext cx="66" cy="160"/>
              </a:xfrm>
              <a:prstGeom prst="curvedConnector3">
                <a:avLst>
                  <a:gd name="adj1" fmla="val -262125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580" name="AutoShape 1107"/>
              <p:cNvCxnSpPr>
                <a:cxnSpLocks noChangeShapeType="1"/>
                <a:stCxn id="192573" idx="7"/>
                <a:endCxn id="192573" idx="6"/>
              </p:cNvCxnSpPr>
              <p:nvPr/>
            </p:nvCxnSpPr>
            <p:spPr bwMode="auto">
              <a:xfrm rot="5400000" flipV="1">
                <a:off x="5260" y="2946"/>
                <a:ext cx="169" cy="74"/>
              </a:xfrm>
              <a:prstGeom prst="curvedConnector4">
                <a:avLst>
                  <a:gd name="adj1" fmla="val -119528"/>
                  <a:gd name="adj2" fmla="val 283782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581" name="AutoShape 1108"/>
              <p:cNvCxnSpPr>
                <a:cxnSpLocks noChangeShapeType="1"/>
                <a:stCxn id="192574" idx="1"/>
                <a:endCxn id="192574" idx="7"/>
              </p:cNvCxnSpPr>
              <p:nvPr/>
            </p:nvCxnSpPr>
            <p:spPr bwMode="auto">
              <a:xfrm rot="5400000" flipV="1">
                <a:off x="4467" y="3419"/>
                <a:ext cx="1" cy="321"/>
              </a:xfrm>
              <a:prstGeom prst="curvedConnector3">
                <a:avLst>
                  <a:gd name="adj1" fmla="val -2020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582" name="AutoShape 1109"/>
              <p:cNvCxnSpPr>
                <a:cxnSpLocks noChangeShapeType="1"/>
                <a:stCxn id="192572" idx="6"/>
                <a:endCxn id="192573" idx="2"/>
              </p:cNvCxnSpPr>
              <p:nvPr/>
            </p:nvCxnSpPr>
            <p:spPr bwMode="auto">
              <a:xfrm>
                <a:off x="4021" y="3067"/>
                <a:ext cx="89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92563" name="Rectangle 1110"/>
            <p:cNvSpPr>
              <a:spLocks noChangeArrowheads="1"/>
            </p:cNvSpPr>
            <p:nvPr/>
          </p:nvSpPr>
          <p:spPr bwMode="auto">
            <a:xfrm>
              <a:off x="1156" y="1026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0/0</a:t>
              </a:r>
            </a:p>
          </p:txBody>
        </p:sp>
        <p:sp>
          <p:nvSpPr>
            <p:cNvPr id="192564" name="Rectangle 1111"/>
            <p:cNvSpPr>
              <a:spLocks noChangeArrowheads="1"/>
            </p:cNvSpPr>
            <p:nvPr/>
          </p:nvSpPr>
          <p:spPr bwMode="auto">
            <a:xfrm>
              <a:off x="1474" y="1480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1/0</a:t>
              </a:r>
            </a:p>
          </p:txBody>
        </p:sp>
        <p:sp>
          <p:nvSpPr>
            <p:cNvPr id="192565" name="Rectangle 1112"/>
            <p:cNvSpPr>
              <a:spLocks noChangeArrowheads="1"/>
            </p:cNvSpPr>
            <p:nvPr/>
          </p:nvSpPr>
          <p:spPr bwMode="auto">
            <a:xfrm>
              <a:off x="2064" y="1752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0/1</a:t>
              </a:r>
            </a:p>
          </p:txBody>
        </p:sp>
        <p:sp>
          <p:nvSpPr>
            <p:cNvPr id="192566" name="Rectangle 1113"/>
            <p:cNvSpPr>
              <a:spLocks noChangeArrowheads="1"/>
            </p:cNvSpPr>
            <p:nvPr/>
          </p:nvSpPr>
          <p:spPr bwMode="auto">
            <a:xfrm>
              <a:off x="1156" y="2477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0/0</a:t>
              </a:r>
            </a:p>
          </p:txBody>
        </p:sp>
        <p:sp>
          <p:nvSpPr>
            <p:cNvPr id="192567" name="Rectangle 1114"/>
            <p:cNvSpPr>
              <a:spLocks noChangeArrowheads="1"/>
            </p:cNvSpPr>
            <p:nvPr/>
          </p:nvSpPr>
          <p:spPr bwMode="auto">
            <a:xfrm>
              <a:off x="340" y="1525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0/1</a:t>
              </a:r>
            </a:p>
          </p:txBody>
        </p:sp>
        <p:sp>
          <p:nvSpPr>
            <p:cNvPr id="192568" name="Rectangle 1115"/>
            <p:cNvSpPr>
              <a:spLocks noChangeArrowheads="1"/>
            </p:cNvSpPr>
            <p:nvPr/>
          </p:nvSpPr>
          <p:spPr bwMode="auto">
            <a:xfrm>
              <a:off x="385" y="2840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1/0</a:t>
              </a:r>
            </a:p>
          </p:txBody>
        </p:sp>
        <p:sp>
          <p:nvSpPr>
            <p:cNvPr id="192569" name="Rectangle 1116"/>
            <p:cNvSpPr>
              <a:spLocks noChangeArrowheads="1"/>
            </p:cNvSpPr>
            <p:nvPr/>
          </p:nvSpPr>
          <p:spPr bwMode="auto">
            <a:xfrm>
              <a:off x="1565" y="2794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1/1</a:t>
              </a:r>
            </a:p>
          </p:txBody>
        </p:sp>
        <p:sp>
          <p:nvSpPr>
            <p:cNvPr id="192570" name="Rectangle 1117"/>
            <p:cNvSpPr>
              <a:spLocks noChangeArrowheads="1"/>
            </p:cNvSpPr>
            <p:nvPr/>
          </p:nvSpPr>
          <p:spPr bwMode="auto">
            <a:xfrm>
              <a:off x="975" y="2070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1/1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2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831975" y="6326189"/>
            <a:ext cx="8331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Note: This is a good-style HDL </a:t>
            </a:r>
            <a:r>
              <a:rPr lang="en-US" altLang="zh-TW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(only “State” is implemented with flip-flops)</a:t>
            </a:r>
            <a:r>
              <a:rPr lang="en-US" altLang="zh-TW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98659" name="Text Box 5"/>
          <p:cNvSpPr txBox="1">
            <a:spLocks noChangeArrowheads="1"/>
          </p:cNvSpPr>
          <p:nvPr/>
        </p:nvSpPr>
        <p:spPr bwMode="auto">
          <a:xfrm>
            <a:off x="3434257" y="1185804"/>
            <a:ext cx="3271837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module moore_good(Clk,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Reset, In_Data, Out_Data);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input Clk, Reset, In_Data;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output [1:0] Out_Data;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reg [1:0] Out_Data;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reg [1:0] State, NextState;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parameter S0=2'b00, S1=2'b01,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      S2=2'b10, S3=2'b11;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always @(posedge Clk 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     posedge Reset)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if(Reset)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State = S0;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State = NextState;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end</a:t>
            </a:r>
          </a:p>
        </p:txBody>
      </p:sp>
      <p:sp>
        <p:nvSpPr>
          <p:cNvPr id="198660" name="Text Box 6"/>
          <p:cNvSpPr txBox="1">
            <a:spLocks noChangeArrowheads="1"/>
          </p:cNvSpPr>
          <p:nvPr/>
        </p:nvSpPr>
        <p:spPr bwMode="auto">
          <a:xfrm>
            <a:off x="6425106" y="841316"/>
            <a:ext cx="2684462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always @(In_Data or State)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case(State)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S0: 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 if(In_Data ==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NextState = S2;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NextState = S0;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S1:begin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 if(In_Data ==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NextState = S2;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NextState = S0;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S2: 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  if(In_Data ==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NextState = S3;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NextState = S2;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end</a:t>
            </a:r>
          </a:p>
        </p:txBody>
      </p:sp>
      <p:sp>
        <p:nvSpPr>
          <p:cNvPr id="198661" name="Text Box 7"/>
          <p:cNvSpPr txBox="1">
            <a:spLocks noChangeArrowheads="1"/>
          </p:cNvSpPr>
          <p:nvPr/>
        </p:nvSpPr>
        <p:spPr bwMode="auto">
          <a:xfrm>
            <a:off x="9347693" y="965142"/>
            <a:ext cx="256352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S3: 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  if(In_Data ==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NextState =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NextState = S3;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endcase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always @(State)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case(State)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S0:Out_Data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S1:Out_Data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S2:Out_Data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S3:Out_Data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endcase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endmodule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8662" name="Rectangle 10"/>
          <p:cNvSpPr>
            <a:spLocks noChangeArrowheads="1"/>
          </p:cNvSpPr>
          <p:nvPr/>
        </p:nvSpPr>
        <p:spPr bwMode="auto">
          <a:xfrm>
            <a:off x="3378693" y="3560703"/>
            <a:ext cx="2806700" cy="237490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8663" name="Rectangle 11"/>
          <p:cNvSpPr>
            <a:spLocks noChangeArrowheads="1"/>
          </p:cNvSpPr>
          <p:nvPr/>
        </p:nvSpPr>
        <p:spPr bwMode="auto">
          <a:xfrm>
            <a:off x="9281018" y="3421003"/>
            <a:ext cx="2730500" cy="25527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10563718" y="5451416"/>
            <a:ext cx="13452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Output logic</a:t>
            </a:r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3553318" y="5553016"/>
            <a:ext cx="2467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State register (flip-flops)</a:t>
            </a:r>
          </a:p>
        </p:txBody>
      </p:sp>
      <p:sp>
        <p:nvSpPr>
          <p:cNvPr id="198666" name="Freeform 15"/>
          <p:cNvSpPr>
            <a:spLocks/>
          </p:cNvSpPr>
          <p:nvPr/>
        </p:nvSpPr>
        <p:spPr bwMode="auto">
          <a:xfrm>
            <a:off x="6413993" y="817503"/>
            <a:ext cx="5664200" cy="5219700"/>
          </a:xfrm>
          <a:custGeom>
            <a:avLst/>
            <a:gdLst>
              <a:gd name="T0" fmla="*/ 0 w 3568"/>
              <a:gd name="T1" fmla="*/ 0 h 3256"/>
              <a:gd name="T2" fmla="*/ 0 w 3568"/>
              <a:gd name="T3" fmla="*/ 2147483646 h 3256"/>
              <a:gd name="T4" fmla="*/ 2147483646 w 3568"/>
              <a:gd name="T5" fmla="*/ 2147483646 h 3256"/>
              <a:gd name="T6" fmla="*/ 2147483646 w 3568"/>
              <a:gd name="T7" fmla="*/ 2147483646 h 3256"/>
              <a:gd name="T8" fmla="*/ 2147483646 w 3568"/>
              <a:gd name="T9" fmla="*/ 2147483646 h 3256"/>
              <a:gd name="T10" fmla="*/ 2147483646 w 3568"/>
              <a:gd name="T11" fmla="*/ 0 h 3256"/>
              <a:gd name="T12" fmla="*/ 0 w 3568"/>
              <a:gd name="T13" fmla="*/ 0 h 3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68" h="3256">
                <a:moveTo>
                  <a:pt x="0" y="0"/>
                </a:moveTo>
                <a:lnTo>
                  <a:pt x="0" y="3256"/>
                </a:lnTo>
                <a:lnTo>
                  <a:pt x="1664" y="3256"/>
                </a:lnTo>
                <a:lnTo>
                  <a:pt x="1664" y="1416"/>
                </a:lnTo>
                <a:lnTo>
                  <a:pt x="3568" y="1416"/>
                </a:lnTo>
                <a:lnTo>
                  <a:pt x="3568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10335119" y="2746316"/>
            <a:ext cx="1633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Next state logic</a:t>
            </a:r>
          </a:p>
        </p:txBody>
      </p:sp>
      <p:sp>
        <p:nvSpPr>
          <p:cNvPr id="198668" name="Rectangle 17"/>
          <p:cNvSpPr>
            <a:spLocks noChangeArrowheads="1"/>
          </p:cNvSpPr>
          <p:nvPr/>
        </p:nvSpPr>
        <p:spPr bwMode="auto">
          <a:xfrm>
            <a:off x="512378" y="232728"/>
            <a:ext cx="4121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Moore </a:t>
            </a:r>
            <a:r>
              <a:rPr lang="en-US" altLang="zh-TW" b="1" dirty="0" smtClean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Machine (</a:t>
            </a: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TW" b="1" dirty="0" smtClean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/2)</a:t>
            </a:r>
            <a:endParaRPr lang="en-US" altLang="zh-TW" b="1" dirty="0">
              <a:ea typeface="新細明體" panose="02020500000000000000" pitchFamily="18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13" name="Group 10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67481"/>
              </p:ext>
            </p:extLst>
          </p:nvPr>
        </p:nvGraphicFramePr>
        <p:xfrm>
          <a:off x="-113013" y="1731903"/>
          <a:ext cx="3547270" cy="1828800"/>
        </p:xfrm>
        <a:graphic>
          <a:graphicData uri="http://schemas.openxmlformats.org/drawingml/2006/table">
            <a:tbl>
              <a:tblPr/>
              <a:tblGrid>
                <a:gridCol w="803679"/>
                <a:gridCol w="720539"/>
                <a:gridCol w="683589"/>
                <a:gridCol w="646637"/>
                <a:gridCol w="692826"/>
              </a:tblGrid>
              <a:tr h="1825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Next State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25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4"/>
          <p:cNvSpPr>
            <a:spLocks noChangeArrowheads="1"/>
          </p:cNvSpPr>
          <p:nvPr/>
        </p:nvSpPr>
        <p:spPr bwMode="auto">
          <a:xfrm>
            <a:off x="515293" y="43416"/>
            <a:ext cx="63785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Traffic Light Controller (</a:t>
            </a:r>
            <a:r>
              <a:rPr lang="en-US" altLang="zh-TW" b="1" dirty="0" smtClean="0"/>
              <a:t>1/6)</a:t>
            </a:r>
            <a:endParaRPr lang="en-US" altLang="zh-TW" b="1" dirty="0"/>
          </a:p>
        </p:txBody>
      </p:sp>
      <p:sp>
        <p:nvSpPr>
          <p:cNvPr id="205827" name="Rectangle 91"/>
          <p:cNvSpPr>
            <a:spLocks noChangeArrowheads="1"/>
          </p:cNvSpPr>
          <p:nvPr/>
        </p:nvSpPr>
        <p:spPr bwMode="auto">
          <a:xfrm>
            <a:off x="3295651" y="1208641"/>
            <a:ext cx="2403475" cy="228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828" name="Rectangle 92"/>
          <p:cNvSpPr>
            <a:spLocks noChangeArrowheads="1"/>
          </p:cNvSpPr>
          <p:nvPr/>
        </p:nvSpPr>
        <p:spPr bwMode="auto">
          <a:xfrm>
            <a:off x="6918326" y="1208642"/>
            <a:ext cx="2919413" cy="22574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829" name="Text Box 93"/>
          <p:cNvSpPr txBox="1">
            <a:spLocks noChangeArrowheads="1"/>
          </p:cNvSpPr>
          <p:nvPr/>
        </p:nvSpPr>
        <p:spPr bwMode="auto">
          <a:xfrm>
            <a:off x="3871913" y="722866"/>
            <a:ext cx="179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ea typeface="新細明體" panose="02020500000000000000" pitchFamily="18" charset="-120"/>
              </a:rPr>
              <a:t>Control Unit</a:t>
            </a:r>
          </a:p>
        </p:txBody>
      </p:sp>
      <p:sp>
        <p:nvSpPr>
          <p:cNvPr id="205830" name="Text Box 94"/>
          <p:cNvSpPr txBox="1">
            <a:spLocks noChangeArrowheads="1"/>
          </p:cNvSpPr>
          <p:nvPr/>
        </p:nvSpPr>
        <p:spPr bwMode="auto">
          <a:xfrm>
            <a:off x="7627938" y="730803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ea typeface="新細明體" panose="02020500000000000000" pitchFamily="18" charset="-120"/>
              </a:rPr>
              <a:t>Datapath</a:t>
            </a:r>
          </a:p>
        </p:txBody>
      </p:sp>
      <p:sp>
        <p:nvSpPr>
          <p:cNvPr id="205831" name="Line 95"/>
          <p:cNvSpPr>
            <a:spLocks noChangeShapeType="1"/>
          </p:cNvSpPr>
          <p:nvPr/>
        </p:nvSpPr>
        <p:spPr bwMode="auto">
          <a:xfrm>
            <a:off x="5616575" y="1927778"/>
            <a:ext cx="130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32" name="Line 96"/>
          <p:cNvSpPr>
            <a:spLocks noChangeShapeType="1"/>
          </p:cNvSpPr>
          <p:nvPr/>
        </p:nvSpPr>
        <p:spPr bwMode="auto">
          <a:xfrm>
            <a:off x="5622925" y="2361166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33" name="Line 97"/>
          <p:cNvSpPr>
            <a:spLocks noChangeShapeType="1"/>
          </p:cNvSpPr>
          <p:nvPr/>
        </p:nvSpPr>
        <p:spPr bwMode="auto">
          <a:xfrm>
            <a:off x="5616575" y="2729466"/>
            <a:ext cx="130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34" name="Rectangle 98"/>
          <p:cNvSpPr>
            <a:spLocks noChangeArrowheads="1"/>
          </p:cNvSpPr>
          <p:nvPr/>
        </p:nvSpPr>
        <p:spPr bwMode="auto">
          <a:xfrm>
            <a:off x="8504239" y="2023028"/>
            <a:ext cx="119538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Counter</a:t>
            </a:r>
          </a:p>
        </p:txBody>
      </p:sp>
      <p:sp>
        <p:nvSpPr>
          <p:cNvPr id="205835" name="Rectangle 99"/>
          <p:cNvSpPr>
            <a:spLocks noChangeArrowheads="1"/>
          </p:cNvSpPr>
          <p:nvPr/>
        </p:nvSpPr>
        <p:spPr bwMode="auto">
          <a:xfrm>
            <a:off x="7669213" y="2919966"/>
            <a:ext cx="132715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Comparator</a:t>
            </a:r>
          </a:p>
        </p:txBody>
      </p:sp>
      <p:sp>
        <p:nvSpPr>
          <p:cNvPr id="205836" name="Rectangle 101"/>
          <p:cNvSpPr>
            <a:spLocks noChangeArrowheads="1"/>
          </p:cNvSpPr>
          <p:nvPr/>
        </p:nvSpPr>
        <p:spPr bwMode="auto">
          <a:xfrm>
            <a:off x="4176714" y="1640442"/>
            <a:ext cx="560387" cy="503237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837" name="Rectangle 102"/>
          <p:cNvSpPr>
            <a:spLocks noChangeArrowheads="1"/>
          </p:cNvSpPr>
          <p:nvPr/>
        </p:nvSpPr>
        <p:spPr bwMode="auto">
          <a:xfrm>
            <a:off x="4176714" y="2648503"/>
            <a:ext cx="560387" cy="5032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838" name="Text Box 103"/>
          <p:cNvSpPr txBox="1">
            <a:spLocks noChangeArrowheads="1"/>
          </p:cNvSpPr>
          <p:nvPr/>
        </p:nvSpPr>
        <p:spPr bwMode="auto">
          <a:xfrm>
            <a:off x="4221461" y="1640441"/>
            <a:ext cx="461665" cy="9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839" name="Text Box 104"/>
          <p:cNvSpPr txBox="1">
            <a:spLocks noChangeArrowheads="1"/>
          </p:cNvSpPr>
          <p:nvPr/>
        </p:nvSpPr>
        <p:spPr bwMode="auto">
          <a:xfrm>
            <a:off x="5681663" y="1586466"/>
            <a:ext cx="5732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Red</a:t>
            </a:r>
          </a:p>
        </p:txBody>
      </p:sp>
      <p:sp>
        <p:nvSpPr>
          <p:cNvPr id="205840" name="Text Box 105"/>
          <p:cNvSpPr txBox="1">
            <a:spLocks noChangeArrowheads="1"/>
          </p:cNvSpPr>
          <p:nvPr/>
        </p:nvSpPr>
        <p:spPr bwMode="auto">
          <a:xfrm>
            <a:off x="5659438" y="2013504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Green</a:t>
            </a:r>
          </a:p>
        </p:txBody>
      </p:sp>
      <p:sp>
        <p:nvSpPr>
          <p:cNvPr id="205841" name="Text Box 106"/>
          <p:cNvSpPr txBox="1">
            <a:spLocks noChangeArrowheads="1"/>
          </p:cNvSpPr>
          <p:nvPr/>
        </p:nvSpPr>
        <p:spPr bwMode="auto">
          <a:xfrm>
            <a:off x="5675313" y="2394504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Yellow</a:t>
            </a:r>
          </a:p>
        </p:txBody>
      </p:sp>
      <p:sp>
        <p:nvSpPr>
          <p:cNvPr id="205842" name="Rectangle 107"/>
          <p:cNvSpPr>
            <a:spLocks noChangeArrowheads="1"/>
          </p:cNvSpPr>
          <p:nvPr/>
        </p:nvSpPr>
        <p:spPr bwMode="auto">
          <a:xfrm>
            <a:off x="4976813" y="1640442"/>
            <a:ext cx="641350" cy="1512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843" name="Text Box 108"/>
          <p:cNvSpPr txBox="1">
            <a:spLocks noChangeArrowheads="1"/>
          </p:cNvSpPr>
          <p:nvPr/>
        </p:nvSpPr>
        <p:spPr bwMode="auto">
          <a:xfrm>
            <a:off x="5094586" y="1700766"/>
            <a:ext cx="461665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844" name="Rectangle 109"/>
          <p:cNvSpPr>
            <a:spLocks noChangeArrowheads="1"/>
          </p:cNvSpPr>
          <p:nvPr/>
        </p:nvSpPr>
        <p:spPr bwMode="auto">
          <a:xfrm>
            <a:off x="3375025" y="1640442"/>
            <a:ext cx="641350" cy="1512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845" name="Text Box 110"/>
          <p:cNvSpPr txBox="1">
            <a:spLocks noChangeArrowheads="1"/>
          </p:cNvSpPr>
          <p:nvPr/>
        </p:nvSpPr>
        <p:spPr bwMode="auto">
          <a:xfrm>
            <a:off x="3473749" y="1678542"/>
            <a:ext cx="461665" cy="14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846" name="Line 111"/>
          <p:cNvSpPr>
            <a:spLocks noChangeShapeType="1"/>
          </p:cNvSpPr>
          <p:nvPr/>
        </p:nvSpPr>
        <p:spPr bwMode="auto">
          <a:xfrm>
            <a:off x="4016375" y="1927778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47" name="Line 112"/>
          <p:cNvSpPr>
            <a:spLocks noChangeShapeType="1"/>
          </p:cNvSpPr>
          <p:nvPr/>
        </p:nvSpPr>
        <p:spPr bwMode="auto">
          <a:xfrm>
            <a:off x="4737101" y="1927778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48" name="Line 113"/>
          <p:cNvSpPr>
            <a:spLocks noChangeShapeType="1"/>
          </p:cNvSpPr>
          <p:nvPr/>
        </p:nvSpPr>
        <p:spPr bwMode="auto">
          <a:xfrm>
            <a:off x="4016375" y="2935841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49" name="Line 114"/>
          <p:cNvSpPr>
            <a:spLocks noChangeShapeType="1"/>
          </p:cNvSpPr>
          <p:nvPr/>
        </p:nvSpPr>
        <p:spPr bwMode="auto">
          <a:xfrm>
            <a:off x="4737101" y="2935841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50" name="Text Box 116"/>
          <p:cNvSpPr txBox="1">
            <a:spLocks noChangeArrowheads="1"/>
          </p:cNvSpPr>
          <p:nvPr/>
        </p:nvSpPr>
        <p:spPr bwMode="auto">
          <a:xfrm>
            <a:off x="3390901" y="2042078"/>
            <a:ext cx="7159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Next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State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Logic</a:t>
            </a:r>
          </a:p>
        </p:txBody>
      </p:sp>
      <p:sp>
        <p:nvSpPr>
          <p:cNvPr id="205851" name="Text Box 117"/>
          <p:cNvSpPr txBox="1">
            <a:spLocks noChangeArrowheads="1"/>
          </p:cNvSpPr>
          <p:nvPr/>
        </p:nvSpPr>
        <p:spPr bwMode="auto">
          <a:xfrm>
            <a:off x="6308725" y="526470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852" name="Text Box 118"/>
          <p:cNvSpPr txBox="1">
            <a:spLocks noChangeArrowheads="1"/>
          </p:cNvSpPr>
          <p:nvPr/>
        </p:nvSpPr>
        <p:spPr bwMode="auto">
          <a:xfrm>
            <a:off x="4898127" y="2099229"/>
            <a:ext cx="8098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Output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Logic</a:t>
            </a:r>
          </a:p>
        </p:txBody>
      </p:sp>
      <p:sp>
        <p:nvSpPr>
          <p:cNvPr id="353399" name="Text Box 119"/>
          <p:cNvSpPr txBox="1">
            <a:spLocks noChangeArrowheads="1"/>
          </p:cNvSpPr>
          <p:nvPr/>
        </p:nvSpPr>
        <p:spPr bwMode="auto">
          <a:xfrm>
            <a:off x="3781425" y="3166028"/>
            <a:ext cx="1414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State Registers</a:t>
            </a:r>
          </a:p>
        </p:txBody>
      </p:sp>
      <p:sp>
        <p:nvSpPr>
          <p:cNvPr id="353400" name="Text Box 120"/>
          <p:cNvSpPr txBox="1">
            <a:spLocks noChangeArrowheads="1"/>
          </p:cNvSpPr>
          <p:nvPr/>
        </p:nvSpPr>
        <p:spPr bwMode="auto">
          <a:xfrm>
            <a:off x="4152901" y="1289603"/>
            <a:ext cx="5437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Seq.</a:t>
            </a:r>
          </a:p>
        </p:txBody>
      </p:sp>
      <p:sp>
        <p:nvSpPr>
          <p:cNvPr id="205855" name="Text Box 121"/>
          <p:cNvSpPr txBox="1">
            <a:spLocks noChangeArrowheads="1"/>
          </p:cNvSpPr>
          <p:nvPr/>
        </p:nvSpPr>
        <p:spPr bwMode="auto">
          <a:xfrm>
            <a:off x="3314700" y="1308653"/>
            <a:ext cx="78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Comb.</a:t>
            </a:r>
          </a:p>
        </p:txBody>
      </p:sp>
      <p:sp>
        <p:nvSpPr>
          <p:cNvPr id="205856" name="Text Box 122"/>
          <p:cNvSpPr txBox="1">
            <a:spLocks noChangeArrowheads="1"/>
          </p:cNvSpPr>
          <p:nvPr/>
        </p:nvSpPr>
        <p:spPr bwMode="auto">
          <a:xfrm>
            <a:off x="4932364" y="1335641"/>
            <a:ext cx="782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Comb.</a:t>
            </a:r>
          </a:p>
        </p:txBody>
      </p:sp>
      <p:sp>
        <p:nvSpPr>
          <p:cNvPr id="205857" name="Rectangle 123"/>
          <p:cNvSpPr>
            <a:spLocks noChangeArrowheads="1"/>
          </p:cNvSpPr>
          <p:nvPr/>
        </p:nvSpPr>
        <p:spPr bwMode="auto">
          <a:xfrm>
            <a:off x="7783514" y="3794678"/>
            <a:ext cx="173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Recount_counter</a:t>
            </a:r>
          </a:p>
        </p:txBody>
      </p:sp>
      <p:sp>
        <p:nvSpPr>
          <p:cNvPr id="205858" name="Oval 124"/>
          <p:cNvSpPr>
            <a:spLocks noChangeArrowheads="1"/>
          </p:cNvSpPr>
          <p:nvPr/>
        </p:nvSpPr>
        <p:spPr bwMode="auto">
          <a:xfrm>
            <a:off x="4619625" y="5372653"/>
            <a:ext cx="433388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205859" name="Oval 125"/>
          <p:cNvSpPr>
            <a:spLocks noChangeArrowheads="1"/>
          </p:cNvSpPr>
          <p:nvPr/>
        </p:nvSpPr>
        <p:spPr bwMode="auto">
          <a:xfrm>
            <a:off x="7138989" y="5374241"/>
            <a:ext cx="433387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205860" name="Oval 126"/>
          <p:cNvSpPr>
            <a:spLocks noChangeArrowheads="1"/>
          </p:cNvSpPr>
          <p:nvPr/>
        </p:nvSpPr>
        <p:spPr bwMode="auto">
          <a:xfrm>
            <a:off x="5915025" y="5374241"/>
            <a:ext cx="433388" cy="431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G</a:t>
            </a:r>
          </a:p>
        </p:txBody>
      </p:sp>
      <p:cxnSp>
        <p:nvCxnSpPr>
          <p:cNvPr id="205861" name="AutoShape 127"/>
          <p:cNvCxnSpPr>
            <a:cxnSpLocks noChangeShapeType="1"/>
            <a:stCxn id="205858" idx="6"/>
            <a:endCxn id="205860" idx="2"/>
          </p:cNvCxnSpPr>
          <p:nvPr/>
        </p:nvCxnSpPr>
        <p:spPr bwMode="auto">
          <a:xfrm>
            <a:off x="5053013" y="5588553"/>
            <a:ext cx="8620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62" name="AutoShape 128"/>
          <p:cNvCxnSpPr>
            <a:cxnSpLocks noChangeShapeType="1"/>
            <a:stCxn id="205860" idx="6"/>
            <a:endCxn id="205859" idx="2"/>
          </p:cNvCxnSpPr>
          <p:nvPr/>
        </p:nvCxnSpPr>
        <p:spPr bwMode="auto">
          <a:xfrm>
            <a:off x="6348414" y="5590141"/>
            <a:ext cx="790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63" name="AutoShape 129"/>
          <p:cNvCxnSpPr>
            <a:cxnSpLocks noChangeShapeType="1"/>
            <a:stCxn id="205860" idx="1"/>
            <a:endCxn id="205860" idx="7"/>
          </p:cNvCxnSpPr>
          <p:nvPr/>
        </p:nvCxnSpPr>
        <p:spPr bwMode="auto">
          <a:xfrm rot="5400000" flipV="1">
            <a:off x="6130926" y="5285341"/>
            <a:ext cx="1587" cy="306388"/>
          </a:xfrm>
          <a:prstGeom prst="curvedConnector3">
            <a:avLst>
              <a:gd name="adj1" fmla="val -18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64" name="AutoShape 130"/>
          <p:cNvCxnSpPr>
            <a:cxnSpLocks noChangeShapeType="1"/>
            <a:stCxn id="205859" idx="6"/>
            <a:endCxn id="205858" idx="2"/>
          </p:cNvCxnSpPr>
          <p:nvPr/>
        </p:nvCxnSpPr>
        <p:spPr bwMode="auto">
          <a:xfrm flipH="1" flipV="1">
            <a:off x="4619625" y="5588553"/>
            <a:ext cx="2952750" cy="1588"/>
          </a:xfrm>
          <a:prstGeom prst="curvedConnector5">
            <a:avLst>
              <a:gd name="adj1" fmla="val -7741"/>
              <a:gd name="adj2" fmla="val -31800000"/>
              <a:gd name="adj3" fmla="val 107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65" name="AutoShape 131"/>
          <p:cNvCxnSpPr>
            <a:cxnSpLocks noChangeShapeType="1"/>
            <a:stCxn id="205859" idx="1"/>
            <a:endCxn id="205859" idx="7"/>
          </p:cNvCxnSpPr>
          <p:nvPr/>
        </p:nvCxnSpPr>
        <p:spPr bwMode="auto">
          <a:xfrm rot="5400000" flipV="1">
            <a:off x="7354889" y="5285342"/>
            <a:ext cx="1587" cy="306387"/>
          </a:xfrm>
          <a:prstGeom prst="curvedConnector3">
            <a:avLst>
              <a:gd name="adj1" fmla="val -18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66" name="AutoShape 132"/>
          <p:cNvCxnSpPr>
            <a:cxnSpLocks noChangeShapeType="1"/>
            <a:stCxn id="205858" idx="1"/>
            <a:endCxn id="205858" idx="7"/>
          </p:cNvCxnSpPr>
          <p:nvPr/>
        </p:nvCxnSpPr>
        <p:spPr bwMode="auto">
          <a:xfrm rot="5400000" flipV="1">
            <a:off x="4835525" y="5283753"/>
            <a:ext cx="1588" cy="306388"/>
          </a:xfrm>
          <a:prstGeom prst="curvedConnector3">
            <a:avLst>
              <a:gd name="adj1" fmla="val -18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867" name="Text Box 133"/>
          <p:cNvSpPr txBox="1">
            <a:spLocks noChangeArrowheads="1"/>
          </p:cNvSpPr>
          <p:nvPr/>
        </p:nvSpPr>
        <p:spPr bwMode="auto">
          <a:xfrm>
            <a:off x="5053014" y="5175803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1/100</a:t>
            </a:r>
          </a:p>
        </p:txBody>
      </p:sp>
      <p:sp>
        <p:nvSpPr>
          <p:cNvPr id="205868" name="Text Box 134"/>
          <p:cNvSpPr txBox="1">
            <a:spLocks noChangeArrowheads="1"/>
          </p:cNvSpPr>
          <p:nvPr/>
        </p:nvSpPr>
        <p:spPr bwMode="auto">
          <a:xfrm>
            <a:off x="6351589" y="5150403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1/010</a:t>
            </a:r>
          </a:p>
        </p:txBody>
      </p:sp>
      <p:sp>
        <p:nvSpPr>
          <p:cNvPr id="205869" name="Text Box 135"/>
          <p:cNvSpPr txBox="1">
            <a:spLocks noChangeArrowheads="1"/>
          </p:cNvSpPr>
          <p:nvPr/>
        </p:nvSpPr>
        <p:spPr bwMode="auto">
          <a:xfrm>
            <a:off x="5930901" y="5728463"/>
            <a:ext cx="904156" cy="46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1/001</a:t>
            </a:r>
          </a:p>
        </p:txBody>
      </p:sp>
      <p:sp>
        <p:nvSpPr>
          <p:cNvPr id="205870" name="Text Box 136"/>
          <p:cNvSpPr txBox="1">
            <a:spLocks noChangeArrowheads="1"/>
          </p:cNvSpPr>
          <p:nvPr/>
        </p:nvSpPr>
        <p:spPr bwMode="auto">
          <a:xfrm>
            <a:off x="4548189" y="4744003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0/100</a:t>
            </a:r>
          </a:p>
        </p:txBody>
      </p:sp>
      <p:sp>
        <p:nvSpPr>
          <p:cNvPr id="205871" name="Text Box 137"/>
          <p:cNvSpPr txBox="1">
            <a:spLocks noChangeArrowheads="1"/>
          </p:cNvSpPr>
          <p:nvPr/>
        </p:nvSpPr>
        <p:spPr bwMode="auto">
          <a:xfrm>
            <a:off x="5759450" y="4790041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0/010</a:t>
            </a:r>
          </a:p>
        </p:txBody>
      </p:sp>
      <p:sp>
        <p:nvSpPr>
          <p:cNvPr id="205872" name="Text Box 138"/>
          <p:cNvSpPr txBox="1">
            <a:spLocks noChangeArrowheads="1"/>
          </p:cNvSpPr>
          <p:nvPr/>
        </p:nvSpPr>
        <p:spPr bwMode="auto">
          <a:xfrm>
            <a:off x="6911975" y="474400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0/001</a:t>
            </a:r>
          </a:p>
        </p:txBody>
      </p:sp>
      <p:sp>
        <p:nvSpPr>
          <p:cNvPr id="205873" name="Text Box 139"/>
          <p:cNvSpPr txBox="1">
            <a:spLocks noChangeArrowheads="1"/>
          </p:cNvSpPr>
          <p:nvPr/>
        </p:nvSpPr>
        <p:spPr bwMode="auto">
          <a:xfrm>
            <a:off x="3798889" y="4294741"/>
            <a:ext cx="5005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Recount_Counter16/Red Green Yellow</a:t>
            </a:r>
          </a:p>
        </p:txBody>
      </p:sp>
      <p:sp>
        <p:nvSpPr>
          <p:cNvPr id="205874" name="Text Box 140"/>
          <p:cNvSpPr txBox="1">
            <a:spLocks noChangeArrowheads="1"/>
          </p:cNvSpPr>
          <p:nvPr/>
        </p:nvSpPr>
        <p:spPr bwMode="auto">
          <a:xfrm>
            <a:off x="1936750" y="4309028"/>
            <a:ext cx="13746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Input/Output</a:t>
            </a:r>
          </a:p>
        </p:txBody>
      </p:sp>
      <p:sp>
        <p:nvSpPr>
          <p:cNvPr id="205875" name="Freeform 142"/>
          <p:cNvSpPr>
            <a:spLocks/>
          </p:cNvSpPr>
          <p:nvPr/>
        </p:nvSpPr>
        <p:spPr bwMode="auto">
          <a:xfrm>
            <a:off x="8305800" y="2238928"/>
            <a:ext cx="1854200" cy="1295400"/>
          </a:xfrm>
          <a:custGeom>
            <a:avLst/>
            <a:gdLst>
              <a:gd name="T0" fmla="*/ 0 w 940"/>
              <a:gd name="T1" fmla="*/ 2147483646 h 792"/>
              <a:gd name="T2" fmla="*/ 2147483646 w 940"/>
              <a:gd name="T3" fmla="*/ 2147483646 h 792"/>
              <a:gd name="T4" fmla="*/ 2147483646 w 940"/>
              <a:gd name="T5" fmla="*/ 0 h 792"/>
              <a:gd name="T6" fmla="*/ 2147483646 w 940"/>
              <a:gd name="T7" fmla="*/ 0 h 7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40" h="792">
                <a:moveTo>
                  <a:pt x="0" y="792"/>
                </a:moveTo>
                <a:lnTo>
                  <a:pt x="940" y="792"/>
                </a:lnTo>
                <a:lnTo>
                  <a:pt x="940" y="0"/>
                </a:lnTo>
                <a:lnTo>
                  <a:pt x="70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76" name="Freeform 143"/>
          <p:cNvSpPr>
            <a:spLocks/>
          </p:cNvSpPr>
          <p:nvPr/>
        </p:nvSpPr>
        <p:spPr bwMode="auto">
          <a:xfrm>
            <a:off x="2901950" y="2537378"/>
            <a:ext cx="5397500" cy="1270000"/>
          </a:xfrm>
          <a:custGeom>
            <a:avLst/>
            <a:gdLst>
              <a:gd name="T0" fmla="*/ 2147483646 w 3232"/>
              <a:gd name="T1" fmla="*/ 2147483646 h 800"/>
              <a:gd name="T2" fmla="*/ 2147483646 w 3232"/>
              <a:gd name="T3" fmla="*/ 2147483646 h 800"/>
              <a:gd name="T4" fmla="*/ 0 w 3232"/>
              <a:gd name="T5" fmla="*/ 2147483646 h 800"/>
              <a:gd name="T6" fmla="*/ 0 w 3232"/>
              <a:gd name="T7" fmla="*/ 0 h 800"/>
              <a:gd name="T8" fmla="*/ 2147483646 w 3232"/>
              <a:gd name="T9" fmla="*/ 0 h 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32" h="800">
                <a:moveTo>
                  <a:pt x="3232" y="508"/>
                </a:moveTo>
                <a:lnTo>
                  <a:pt x="3232" y="800"/>
                </a:lnTo>
                <a:lnTo>
                  <a:pt x="0" y="800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77" name="AutoShape 146"/>
          <p:cNvSpPr>
            <a:spLocks noChangeArrowheads="1"/>
          </p:cNvSpPr>
          <p:nvPr/>
        </p:nvSpPr>
        <p:spPr bwMode="auto">
          <a:xfrm>
            <a:off x="7264400" y="2130978"/>
            <a:ext cx="685800" cy="330200"/>
          </a:xfrm>
          <a:custGeom>
            <a:avLst/>
            <a:gdLst>
              <a:gd name="T0" fmla="*/ 604913097 w 21600"/>
              <a:gd name="T1" fmla="*/ 38582800 h 21600"/>
              <a:gd name="T2" fmla="*/ 345664631 w 21600"/>
              <a:gd name="T3" fmla="*/ 77165600 h 21600"/>
              <a:gd name="T4" fmla="*/ 86416166 w 21600"/>
              <a:gd name="T5" fmla="*/ 38582800 h 21600"/>
              <a:gd name="T6" fmla="*/ 34566463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78" name="Freeform 147"/>
          <p:cNvSpPr>
            <a:spLocks/>
          </p:cNvSpPr>
          <p:nvPr/>
        </p:nvSpPr>
        <p:spPr bwMode="auto">
          <a:xfrm>
            <a:off x="7607300" y="2461178"/>
            <a:ext cx="450850" cy="450850"/>
          </a:xfrm>
          <a:custGeom>
            <a:avLst/>
            <a:gdLst>
              <a:gd name="T0" fmla="*/ 0 w 284"/>
              <a:gd name="T1" fmla="*/ 0 h 284"/>
              <a:gd name="T2" fmla="*/ 0 w 284"/>
              <a:gd name="T3" fmla="*/ 2147483646 h 284"/>
              <a:gd name="T4" fmla="*/ 2147483646 w 284"/>
              <a:gd name="T5" fmla="*/ 2147483646 h 284"/>
              <a:gd name="T6" fmla="*/ 2147483646 w 284"/>
              <a:gd name="T7" fmla="*/ 2147483646 h 2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4" h="284">
                <a:moveTo>
                  <a:pt x="0" y="0"/>
                </a:moveTo>
                <a:lnTo>
                  <a:pt x="0" y="120"/>
                </a:lnTo>
                <a:lnTo>
                  <a:pt x="284" y="120"/>
                </a:lnTo>
                <a:lnTo>
                  <a:pt x="284" y="2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79" name="Freeform 148"/>
          <p:cNvSpPr>
            <a:spLocks/>
          </p:cNvSpPr>
          <p:nvPr/>
        </p:nvSpPr>
        <p:spPr bwMode="auto">
          <a:xfrm>
            <a:off x="8470900" y="2454828"/>
            <a:ext cx="514350" cy="469900"/>
          </a:xfrm>
          <a:custGeom>
            <a:avLst/>
            <a:gdLst>
              <a:gd name="T0" fmla="*/ 2147483646 w 324"/>
              <a:gd name="T1" fmla="*/ 0 h 296"/>
              <a:gd name="T2" fmla="*/ 2147483646 w 324"/>
              <a:gd name="T3" fmla="*/ 2147483646 h 296"/>
              <a:gd name="T4" fmla="*/ 0 w 324"/>
              <a:gd name="T5" fmla="*/ 2147483646 h 296"/>
              <a:gd name="T6" fmla="*/ 0 w 324"/>
              <a:gd name="T7" fmla="*/ 2147483646 h 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4" h="296">
                <a:moveTo>
                  <a:pt x="324" y="0"/>
                </a:moveTo>
                <a:lnTo>
                  <a:pt x="324" y="116"/>
                </a:lnTo>
                <a:lnTo>
                  <a:pt x="0" y="116"/>
                </a:lnTo>
                <a:lnTo>
                  <a:pt x="0" y="2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80" name="Freeform 149"/>
          <p:cNvSpPr>
            <a:spLocks/>
          </p:cNvSpPr>
          <p:nvPr/>
        </p:nvSpPr>
        <p:spPr bwMode="auto">
          <a:xfrm>
            <a:off x="6915150" y="1927778"/>
            <a:ext cx="381000" cy="266700"/>
          </a:xfrm>
          <a:custGeom>
            <a:avLst/>
            <a:gdLst>
              <a:gd name="T0" fmla="*/ 0 w 240"/>
              <a:gd name="T1" fmla="*/ 0 h 168"/>
              <a:gd name="T2" fmla="*/ 2147483646 w 240"/>
              <a:gd name="T3" fmla="*/ 0 h 168"/>
              <a:gd name="T4" fmla="*/ 2147483646 w 240"/>
              <a:gd name="T5" fmla="*/ 2147483646 h 168"/>
              <a:gd name="T6" fmla="*/ 2147483646 w 240"/>
              <a:gd name="T7" fmla="*/ 2147483646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0" h="168">
                <a:moveTo>
                  <a:pt x="0" y="0"/>
                </a:moveTo>
                <a:lnTo>
                  <a:pt x="96" y="0"/>
                </a:lnTo>
                <a:lnTo>
                  <a:pt x="96" y="168"/>
                </a:lnTo>
                <a:lnTo>
                  <a:pt x="240" y="16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81" name="Freeform 150"/>
          <p:cNvSpPr>
            <a:spLocks/>
          </p:cNvSpPr>
          <p:nvPr/>
        </p:nvSpPr>
        <p:spPr bwMode="auto">
          <a:xfrm>
            <a:off x="6908800" y="2270678"/>
            <a:ext cx="419100" cy="88900"/>
          </a:xfrm>
          <a:custGeom>
            <a:avLst/>
            <a:gdLst>
              <a:gd name="T0" fmla="*/ 0 w 264"/>
              <a:gd name="T1" fmla="*/ 2147483646 h 56"/>
              <a:gd name="T2" fmla="*/ 2147483646 w 264"/>
              <a:gd name="T3" fmla="*/ 2147483646 h 56"/>
              <a:gd name="T4" fmla="*/ 2147483646 w 264"/>
              <a:gd name="T5" fmla="*/ 0 h 56"/>
              <a:gd name="T6" fmla="*/ 2147483646 w 264"/>
              <a:gd name="T7" fmla="*/ 0 h 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56">
                <a:moveTo>
                  <a:pt x="0" y="56"/>
                </a:moveTo>
                <a:lnTo>
                  <a:pt x="104" y="56"/>
                </a:lnTo>
                <a:lnTo>
                  <a:pt x="104" y="0"/>
                </a:lnTo>
                <a:lnTo>
                  <a:pt x="26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82" name="Freeform 151"/>
          <p:cNvSpPr>
            <a:spLocks/>
          </p:cNvSpPr>
          <p:nvPr/>
        </p:nvSpPr>
        <p:spPr bwMode="auto">
          <a:xfrm>
            <a:off x="6915150" y="2340528"/>
            <a:ext cx="457200" cy="387350"/>
          </a:xfrm>
          <a:custGeom>
            <a:avLst/>
            <a:gdLst>
              <a:gd name="T0" fmla="*/ 0 w 288"/>
              <a:gd name="T1" fmla="*/ 2147483646 h 244"/>
              <a:gd name="T2" fmla="*/ 2147483646 w 288"/>
              <a:gd name="T3" fmla="*/ 2147483646 h 244"/>
              <a:gd name="T4" fmla="*/ 2147483646 w 288"/>
              <a:gd name="T5" fmla="*/ 0 h 244"/>
              <a:gd name="T6" fmla="*/ 2147483646 w 288"/>
              <a:gd name="T7" fmla="*/ 0 h 2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244">
                <a:moveTo>
                  <a:pt x="0" y="244"/>
                </a:moveTo>
                <a:lnTo>
                  <a:pt x="152" y="244"/>
                </a:lnTo>
                <a:lnTo>
                  <a:pt x="152" y="0"/>
                </a:lnTo>
                <a:lnTo>
                  <a:pt x="288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83" name="Line 152"/>
          <p:cNvSpPr>
            <a:spLocks noChangeShapeType="1"/>
          </p:cNvSpPr>
          <p:nvPr/>
        </p:nvSpPr>
        <p:spPr bwMode="auto">
          <a:xfrm>
            <a:off x="7416800" y="1946828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84" name="Line 153"/>
          <p:cNvSpPr>
            <a:spLocks noChangeShapeType="1"/>
          </p:cNvSpPr>
          <p:nvPr/>
        </p:nvSpPr>
        <p:spPr bwMode="auto">
          <a:xfrm>
            <a:off x="7621588" y="1946828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85" name="Line 154"/>
          <p:cNvSpPr>
            <a:spLocks noChangeShapeType="1"/>
          </p:cNvSpPr>
          <p:nvPr/>
        </p:nvSpPr>
        <p:spPr bwMode="auto">
          <a:xfrm>
            <a:off x="7839075" y="1946828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86" name="Text Box 155"/>
          <p:cNvSpPr txBox="1">
            <a:spLocks noChangeArrowheads="1"/>
          </p:cNvSpPr>
          <p:nvPr/>
        </p:nvSpPr>
        <p:spPr bwMode="auto">
          <a:xfrm>
            <a:off x="7229475" y="1659491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ahoma" panose="020B0604030504040204" pitchFamily="34" charset="0"/>
                <a:ea typeface="新細明體" panose="02020500000000000000" pitchFamily="18" charset="-120"/>
              </a:rPr>
              <a:t>R</a:t>
            </a:r>
            <a:r>
              <a:rPr lang="en-US" altLang="zh-TW" sz="1400" baseline="-25000">
                <a:latin typeface="Tahoma" panose="020B0604030504040204" pitchFamily="34" charset="0"/>
                <a:ea typeface="新細明體" panose="02020500000000000000" pitchFamily="18" charset="-120"/>
              </a:rPr>
              <a:t>t</a:t>
            </a:r>
            <a:r>
              <a:rPr lang="en-US" altLang="zh-TW" sz="1400">
                <a:latin typeface="Tahoma" panose="020B0604030504040204" pitchFamily="34" charset="0"/>
                <a:ea typeface="新細明體" panose="02020500000000000000" pitchFamily="18" charset="-120"/>
              </a:rPr>
              <a:t> G</a:t>
            </a:r>
            <a:r>
              <a:rPr lang="en-US" altLang="zh-TW" sz="1400" baseline="-25000">
                <a:latin typeface="Tahoma" panose="020B0604030504040204" pitchFamily="34" charset="0"/>
                <a:ea typeface="新細明體" panose="02020500000000000000" pitchFamily="18" charset="-120"/>
              </a:rPr>
              <a:t>t</a:t>
            </a:r>
            <a:r>
              <a:rPr lang="en-US" altLang="zh-TW" sz="1400">
                <a:latin typeface="Tahoma" panose="020B0604030504040204" pitchFamily="34" charset="0"/>
                <a:ea typeface="新細明體" panose="02020500000000000000" pitchFamily="18" charset="-120"/>
              </a:rPr>
              <a:t> Y</a:t>
            </a:r>
            <a:r>
              <a:rPr lang="en-US" altLang="zh-TW" sz="1400" baseline="-25000">
                <a:latin typeface="Tahoma" panose="020B0604030504040204" pitchFamily="34" charset="0"/>
                <a:ea typeface="新細明體" panose="02020500000000000000" pitchFamily="18" charset="-120"/>
              </a:rPr>
              <a:t>t</a:t>
            </a:r>
            <a:r>
              <a:rPr lang="en-US" altLang="zh-TW" sz="1400">
                <a:latin typeface="Tahoma" panose="020B0604030504040204" pitchFamily="34" charset="0"/>
                <a:ea typeface="新細明體" panose="02020500000000000000" pitchFamily="18" charset="-120"/>
              </a:rPr>
              <a:t> </a:t>
            </a:r>
            <a:endParaRPr lang="en-US" altLang="zh-TW" sz="1400" baseline="-250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887" name="Line 158"/>
          <p:cNvSpPr>
            <a:spLocks noChangeShapeType="1"/>
          </p:cNvSpPr>
          <p:nvPr/>
        </p:nvSpPr>
        <p:spPr bwMode="auto">
          <a:xfrm>
            <a:off x="6489700" y="1927778"/>
            <a:ext cx="0" cy="207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88" name="Line 159"/>
          <p:cNvSpPr>
            <a:spLocks noChangeShapeType="1"/>
          </p:cNvSpPr>
          <p:nvPr/>
        </p:nvSpPr>
        <p:spPr bwMode="auto">
          <a:xfrm>
            <a:off x="6616700" y="2359578"/>
            <a:ext cx="0" cy="163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89" name="Line 160"/>
          <p:cNvSpPr>
            <a:spLocks noChangeShapeType="1"/>
          </p:cNvSpPr>
          <p:nvPr/>
        </p:nvSpPr>
        <p:spPr bwMode="auto">
          <a:xfrm>
            <a:off x="6737350" y="2734228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890" name="Text Box 161"/>
          <p:cNvSpPr txBox="1">
            <a:spLocks noChangeArrowheads="1"/>
          </p:cNvSpPr>
          <p:nvPr/>
        </p:nvSpPr>
        <p:spPr bwMode="auto">
          <a:xfrm>
            <a:off x="8442325" y="2640566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ahoma" panose="020B0604030504040204" pitchFamily="34" charset="0"/>
                <a:ea typeface="新細明體" panose="02020500000000000000" pitchFamily="18" charset="-120"/>
              </a:rPr>
              <a:t>Current_times</a:t>
            </a:r>
          </a:p>
        </p:txBody>
      </p:sp>
      <p:sp>
        <p:nvSpPr>
          <p:cNvPr id="205891" name="Rectangle 162"/>
          <p:cNvSpPr>
            <a:spLocks noChangeArrowheads="1"/>
          </p:cNvSpPr>
          <p:nvPr/>
        </p:nvSpPr>
        <p:spPr bwMode="auto">
          <a:xfrm>
            <a:off x="8937626" y="3497816"/>
            <a:ext cx="173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Recount_counter</a:t>
            </a:r>
          </a:p>
        </p:txBody>
      </p:sp>
      <p:sp>
        <p:nvSpPr>
          <p:cNvPr id="205892" name="Text Box 164"/>
          <p:cNvSpPr txBox="1">
            <a:spLocks noChangeArrowheads="1"/>
          </p:cNvSpPr>
          <p:nvPr/>
        </p:nvSpPr>
        <p:spPr bwMode="auto">
          <a:xfrm>
            <a:off x="7213601" y="1375328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4  2 </a:t>
            </a:r>
            <a:r>
              <a:rPr lang="en-US" altLang="zh-TW" sz="8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5893" name="Text Box 165"/>
          <p:cNvSpPr txBox="1">
            <a:spLocks noChangeArrowheads="1"/>
          </p:cNvSpPr>
          <p:nvPr/>
        </p:nvSpPr>
        <p:spPr bwMode="auto">
          <a:xfrm>
            <a:off x="8147051" y="4994828"/>
            <a:ext cx="22637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R_time: 4+1=5 cycles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G_time: 2+1=3 cycles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Y_time: 0+1=1 cycles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5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ChangeArrowheads="1"/>
          </p:cNvSpPr>
          <p:nvPr/>
        </p:nvSpPr>
        <p:spPr bwMode="auto">
          <a:xfrm>
            <a:off x="518005" y="75121"/>
            <a:ext cx="63785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Traffic Light Controller (</a:t>
            </a:r>
            <a:r>
              <a:rPr lang="en-US" altLang="zh-TW" b="1" dirty="0" smtClean="0"/>
              <a:t>2/6)</a:t>
            </a:r>
            <a:endParaRPr lang="en-US" altLang="zh-TW" b="1" dirty="0"/>
          </a:p>
        </p:txBody>
      </p:sp>
      <p:sp>
        <p:nvSpPr>
          <p:cNvPr id="206851" name="Text Box 9"/>
          <p:cNvSpPr txBox="1">
            <a:spLocks noChangeArrowheads="1"/>
          </p:cNvSpPr>
          <p:nvPr/>
        </p:nvSpPr>
        <p:spPr bwMode="auto">
          <a:xfrm>
            <a:off x="800820" y="794259"/>
            <a:ext cx="6410325" cy="332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module  traffic(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Clock,Reset,Red,Green,Yellow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input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Clock,Reset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  output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Red,Green,Yellow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wire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Recount_conter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  wire [3:0]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Counter_Number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Traffic_Control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(.Clock(Clock),.Reset(Reset),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.Recount_Counter16(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Recount_conter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),.Red(Red),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.Green(Green),.Yellow(Yellow));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Datapath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(.Clock(Clock), .Reset(Reset), .RGY({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Red,Green,Yellow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}),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.Recount(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Recount_conter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));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endmodule</a:t>
            </a:r>
            <a:endParaRPr lang="en-US" altLang="zh-TW" sz="1600" dirty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6852" name="Text Box 10"/>
          <p:cNvSpPr txBox="1">
            <a:spLocks noChangeArrowheads="1"/>
          </p:cNvSpPr>
          <p:nvPr/>
        </p:nvSpPr>
        <p:spPr bwMode="auto">
          <a:xfrm>
            <a:off x="5469806" y="3468403"/>
            <a:ext cx="650240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module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Datapath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(Clock, Reset, RGY, Recount);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input Clock, Reset; input [2:0] RGY;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output Recount; wire [3:0]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Counter_Number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Compare A1(.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current_times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Counter_Number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), .RGY(RGY),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.Recount_conter16(Recount));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Counter16 A2(.Clock(Clock),.Reset(Reset),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.Recount_Counter16(Recount),.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Count_Out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Counter_Number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));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endmodule</a:t>
            </a:r>
            <a:endParaRPr lang="en-US" altLang="zh-TW" sz="1600" dirty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5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ChangeArrowheads="1"/>
          </p:cNvSpPr>
          <p:nvPr/>
        </p:nvSpPr>
        <p:spPr bwMode="auto">
          <a:xfrm>
            <a:off x="492845" y="44390"/>
            <a:ext cx="63785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Traffic Light Controller (</a:t>
            </a:r>
            <a:r>
              <a:rPr lang="en-US" altLang="zh-TW" b="1" dirty="0" smtClean="0"/>
              <a:t>3/6)</a:t>
            </a:r>
            <a:endParaRPr lang="en-US" altLang="zh-TW" b="1" dirty="0"/>
          </a:p>
        </p:txBody>
      </p:sp>
      <p:sp>
        <p:nvSpPr>
          <p:cNvPr id="207875" name="Text Box 8"/>
          <p:cNvSpPr txBox="1">
            <a:spLocks noChangeArrowheads="1"/>
          </p:cNvSpPr>
          <p:nvPr/>
        </p:nvSpPr>
        <p:spPr bwMode="auto">
          <a:xfrm>
            <a:off x="3334888" y="831582"/>
            <a:ext cx="5607050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module  Counter16(Clock,Reset,Recount_Counter16,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		   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Count_Out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input Clock,Reset,Recount_Counter16;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output [3:0] 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Count_Out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reg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[3:0] 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Count_Out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always@(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posedge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Clock)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 if(Reset)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Count_Out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   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        if(Recount_Counter16)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          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Count_Out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          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Count_Out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=Count_Out+1;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endmodule</a:t>
            </a:r>
            <a:endParaRPr lang="en-US" altLang="zh-TW" sz="1800" dirty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13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4"/>
          <p:cNvSpPr>
            <a:spLocks noChangeArrowheads="1"/>
          </p:cNvSpPr>
          <p:nvPr/>
        </p:nvSpPr>
        <p:spPr bwMode="auto">
          <a:xfrm>
            <a:off x="484219" y="81990"/>
            <a:ext cx="63785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Traffic Light Controller (</a:t>
            </a:r>
            <a:r>
              <a:rPr lang="en-US" altLang="zh-TW" b="1" dirty="0" smtClean="0"/>
              <a:t>4/6)</a:t>
            </a:r>
            <a:endParaRPr lang="en-US" altLang="zh-TW" b="1" dirty="0"/>
          </a:p>
        </p:txBody>
      </p:sp>
      <p:sp>
        <p:nvSpPr>
          <p:cNvPr id="208899" name="Text Box 5"/>
          <p:cNvSpPr txBox="1">
            <a:spLocks noChangeArrowheads="1"/>
          </p:cNvSpPr>
          <p:nvPr/>
        </p:nvSpPr>
        <p:spPr bwMode="auto">
          <a:xfrm>
            <a:off x="1436689" y="991871"/>
            <a:ext cx="403918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module compare(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current_times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RGY, Recount_conter16);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input [2:0] RGY;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input [3:0] 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current_times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output Recount_conter16;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reg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Recount_conter16;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parameter  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R_times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=4, 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G_times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=2,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Y_times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always @(RGY)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case(RGY)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3’b100:begin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	if(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current_times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==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R_times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	   Recount_conter16=1;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	   Recount_conter16=0;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	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</a:t>
            </a:r>
          </a:p>
        </p:txBody>
      </p:sp>
      <p:sp>
        <p:nvSpPr>
          <p:cNvPr id="208900" name="Text Box 6"/>
          <p:cNvSpPr txBox="1">
            <a:spLocks noChangeArrowheads="1"/>
          </p:cNvSpPr>
          <p:nvPr/>
        </p:nvSpPr>
        <p:spPr bwMode="auto">
          <a:xfrm>
            <a:off x="6389000" y="1147884"/>
            <a:ext cx="4122539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3’b001:begin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 if(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current_times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==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Y_times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    Recount_conter16=1;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    Recount_conter16=0;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end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3’b010:begin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	 if(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current_times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==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G_times</a:t>
            </a: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	    Recount_conter16=1;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	    Recount_conter16=0;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  default: Recount_conter16=1;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endcase</a:t>
            </a:r>
            <a:endParaRPr lang="en-US" altLang="zh-TW" sz="18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latin typeface="Tahoma" panose="020B0604030504040204" pitchFamily="34" charset="0"/>
                <a:ea typeface="新細明體" panose="02020500000000000000" pitchFamily="18" charset="-120"/>
              </a:rPr>
              <a:t>endmodule</a:t>
            </a:r>
            <a:endParaRPr lang="en-US" altLang="zh-TW" sz="1800" dirty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14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5"/>
          <p:cNvSpPr>
            <a:spLocks noChangeArrowheads="1"/>
          </p:cNvSpPr>
          <p:nvPr/>
        </p:nvSpPr>
        <p:spPr bwMode="auto">
          <a:xfrm>
            <a:off x="466366" y="49158"/>
            <a:ext cx="63785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Traffic Light Controller (</a:t>
            </a:r>
            <a:r>
              <a:rPr lang="en-US" altLang="zh-TW" b="1" dirty="0" smtClean="0"/>
              <a:t>5/6)</a:t>
            </a:r>
            <a:endParaRPr lang="en-US" altLang="zh-TW" b="1" dirty="0"/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2057041" y="5514346"/>
            <a:ext cx="2624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State Register (Seq. C.)</a:t>
            </a:r>
          </a:p>
        </p:txBody>
      </p:sp>
      <p:sp>
        <p:nvSpPr>
          <p:cNvPr id="373768" name="Text Box 8"/>
          <p:cNvSpPr txBox="1">
            <a:spLocks noChangeArrowheads="1"/>
          </p:cNvSpPr>
          <p:nvPr/>
        </p:nvSpPr>
        <p:spPr bwMode="auto">
          <a:xfrm>
            <a:off x="7190179" y="5680584"/>
            <a:ext cx="3159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Next State Logic (Comb. C.)</a:t>
            </a:r>
          </a:p>
        </p:txBody>
      </p:sp>
      <p:sp>
        <p:nvSpPr>
          <p:cNvPr id="209925" name="Text Box 9"/>
          <p:cNvSpPr txBox="1">
            <a:spLocks noChangeArrowheads="1"/>
          </p:cNvSpPr>
          <p:nvPr/>
        </p:nvSpPr>
        <p:spPr bwMode="auto">
          <a:xfrm>
            <a:off x="1541105" y="1140783"/>
            <a:ext cx="440511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module  Traffic_Control(Clock,Reset,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Recount_Counter16,Red,Green,Yellow);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input Clock, Reset,Recount_Counter16;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output Red, Green, Yellow;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reg Red, Green, Yellow;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reg [1:0]	currentstate,nextstate;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parameter [1:0] Red_Light=0, Green_Light=1,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           Yellow_Light=2;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always@(posedge Clock)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if(Reset)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currentstate = Red_Light;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   currentstate = nextstate;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end</a:t>
            </a:r>
          </a:p>
        </p:txBody>
      </p:sp>
      <p:sp>
        <p:nvSpPr>
          <p:cNvPr id="209926" name="Text Box 10"/>
          <p:cNvSpPr txBox="1">
            <a:spLocks noChangeArrowheads="1"/>
          </p:cNvSpPr>
          <p:nvPr/>
        </p:nvSpPr>
        <p:spPr bwMode="auto">
          <a:xfrm>
            <a:off x="6774253" y="552960"/>
            <a:ext cx="407784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always@(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currentstate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    case(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currentstate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       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Red_Light:begin</a:t>
            </a:r>
            <a:endParaRPr lang="en-US" altLang="zh-TW" sz="16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if(Recount_Counter16)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     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nextstate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Green_Light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                  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nextstate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Red_Light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       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Green_Light:begin</a:t>
            </a:r>
            <a:endParaRPr lang="en-US" altLang="zh-TW" sz="16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if(Recount_Counter16)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    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nextstate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Yellow_Light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    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nextstate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Green_Light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       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Yellow_Light:begin</a:t>
            </a:r>
            <a:endParaRPr lang="en-US" altLang="zh-TW" sz="16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if(Recount_Counter16)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     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nextstate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Red_Light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	     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nextstate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Yellow_Light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         default: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nextstate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Red_Light</a:t>
            </a: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1600" dirty="0" err="1">
                <a:latin typeface="Tahoma" panose="020B0604030504040204" pitchFamily="34" charset="0"/>
                <a:ea typeface="新細明體" panose="02020500000000000000" pitchFamily="18" charset="-120"/>
              </a:rPr>
              <a:t>endcase</a:t>
            </a:r>
            <a:endParaRPr lang="en-US" altLang="zh-TW" sz="16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end</a:t>
            </a:r>
          </a:p>
        </p:txBody>
      </p:sp>
      <p:sp>
        <p:nvSpPr>
          <p:cNvPr id="209927" name="Rectangle 11"/>
          <p:cNvSpPr>
            <a:spLocks noChangeArrowheads="1"/>
          </p:cNvSpPr>
          <p:nvPr/>
        </p:nvSpPr>
        <p:spPr bwMode="auto">
          <a:xfrm>
            <a:off x="6783779" y="484696"/>
            <a:ext cx="3933825" cy="560070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9928" name="Rectangle 12"/>
          <p:cNvSpPr>
            <a:spLocks noChangeArrowheads="1"/>
          </p:cNvSpPr>
          <p:nvPr/>
        </p:nvSpPr>
        <p:spPr bwMode="auto">
          <a:xfrm>
            <a:off x="1464904" y="993146"/>
            <a:ext cx="4381500" cy="501015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05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6"/>
          <p:cNvSpPr>
            <a:spLocks noChangeArrowheads="1"/>
          </p:cNvSpPr>
          <p:nvPr/>
        </p:nvSpPr>
        <p:spPr bwMode="auto">
          <a:xfrm>
            <a:off x="484218" y="38101"/>
            <a:ext cx="63785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Traffic Light Controller (</a:t>
            </a:r>
            <a:r>
              <a:rPr lang="en-US" altLang="zh-TW" b="1" dirty="0" smtClean="0"/>
              <a:t>6/6)</a:t>
            </a:r>
            <a:endParaRPr lang="en-US" altLang="zh-TW" b="1" dirty="0"/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5545048" y="3629820"/>
            <a:ext cx="28119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Output Logic (Comb. C.)</a:t>
            </a:r>
          </a:p>
        </p:txBody>
      </p:sp>
      <p:sp>
        <p:nvSpPr>
          <p:cNvPr id="210948" name="Text Box 2"/>
          <p:cNvSpPr txBox="1">
            <a:spLocks noChangeArrowheads="1"/>
          </p:cNvSpPr>
          <p:nvPr/>
        </p:nvSpPr>
        <p:spPr bwMode="auto">
          <a:xfrm>
            <a:off x="2912974" y="854871"/>
            <a:ext cx="2536825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always @(currentstate)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  case(currentstate)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    Red_Light:begin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	Red=1'b1;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	Green=1'b0;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	Yellow=1'b0;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 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    Green_Light:begin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	Red=1'b0;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	Green=1'b1;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	Yellow=1'b0;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 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    Yellow_Light:begin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	Red=1'b0;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	Green=1'b0;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	Yellow=1'b1;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 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    </a:t>
            </a:r>
          </a:p>
        </p:txBody>
      </p:sp>
      <p:sp>
        <p:nvSpPr>
          <p:cNvPr id="210949" name="Rectangle 3"/>
          <p:cNvSpPr>
            <a:spLocks noChangeArrowheads="1"/>
          </p:cNvSpPr>
          <p:nvPr/>
        </p:nvSpPr>
        <p:spPr bwMode="auto">
          <a:xfrm>
            <a:off x="6429375" y="1785939"/>
            <a:ext cx="4572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default:begin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Red=1'b0;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Green=1'b0;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	Yellow=1'b0;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 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endcase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endmodule</a:t>
            </a:r>
          </a:p>
        </p:txBody>
      </p:sp>
      <p:sp>
        <p:nvSpPr>
          <p:cNvPr id="210950" name="Rectangle 4"/>
          <p:cNvSpPr>
            <a:spLocks noChangeArrowheads="1"/>
          </p:cNvSpPr>
          <p:nvPr/>
        </p:nvSpPr>
        <p:spPr bwMode="auto">
          <a:xfrm>
            <a:off x="2585948" y="854871"/>
            <a:ext cx="6248400" cy="5110923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9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ChangeArrowheads="1"/>
          </p:cNvSpPr>
          <p:nvPr/>
        </p:nvSpPr>
        <p:spPr bwMode="auto">
          <a:xfrm>
            <a:off x="1657214" y="370133"/>
            <a:ext cx="40991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Modern Design (</a:t>
            </a:r>
            <a:r>
              <a:rPr lang="en-US" altLang="zh-TW" b="1" dirty="0" smtClean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1/2)</a:t>
            </a:r>
            <a:endParaRPr lang="en-US" altLang="zh-TW" b="1" dirty="0">
              <a:ea typeface="新細明體" panose="02020500000000000000" pitchFamily="18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9203" name="Rectangle 1027"/>
          <p:cNvSpPr>
            <a:spLocks noChangeArrowheads="1"/>
          </p:cNvSpPr>
          <p:nvPr/>
        </p:nvSpPr>
        <p:spPr bwMode="auto">
          <a:xfrm>
            <a:off x="868664" y="1118405"/>
            <a:ext cx="87915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95675" indent="-34956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cs typeface="Arial" panose="020B0604020202020204" pitchFamily="34" charset="0"/>
                <a:sym typeface="Wingdings" panose="05000000000000000000" pitchFamily="2" charset="2"/>
              </a:rPr>
              <a:t>Modern design is composed of (1) </a:t>
            </a:r>
            <a:r>
              <a:rPr lang="en-US" altLang="zh-TW" sz="2400" dirty="0" err="1">
                <a:cs typeface="Arial" panose="020B0604020202020204" pitchFamily="34" charset="0"/>
                <a:sym typeface="Wingdings" panose="05000000000000000000" pitchFamily="2" charset="2"/>
              </a:rPr>
              <a:t>Datapath</a:t>
            </a:r>
            <a:r>
              <a:rPr lang="en-US" altLang="zh-TW" sz="2400" dirty="0">
                <a:cs typeface="Arial" panose="020B0604020202020204" pitchFamily="34" charset="0"/>
                <a:sym typeface="Wingdings" panose="05000000000000000000" pitchFamily="2" charset="2"/>
              </a:rPr>
              <a:t> and</a:t>
            </a:r>
          </a:p>
        </p:txBody>
      </p:sp>
      <p:sp>
        <p:nvSpPr>
          <p:cNvPr id="305156" name="AutoShape 1028"/>
          <p:cNvSpPr>
            <a:spLocks noChangeArrowheads="1"/>
          </p:cNvSpPr>
          <p:nvPr/>
        </p:nvSpPr>
        <p:spPr bwMode="auto">
          <a:xfrm>
            <a:off x="561840" y="260594"/>
            <a:ext cx="904875" cy="685800"/>
          </a:xfrm>
          <a:prstGeom prst="star5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205" name="Rectangle 1030"/>
          <p:cNvSpPr>
            <a:spLocks noChangeArrowheads="1"/>
          </p:cNvSpPr>
          <p:nvPr/>
        </p:nvSpPr>
        <p:spPr bwMode="auto">
          <a:xfrm>
            <a:off x="8986884" y="3606986"/>
            <a:ext cx="13500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(Note)</a:t>
            </a:r>
          </a:p>
        </p:txBody>
      </p:sp>
      <p:sp>
        <p:nvSpPr>
          <p:cNvPr id="179207" name="AutoShape 1032"/>
          <p:cNvSpPr>
            <a:spLocks noChangeAspect="1" noChangeArrowheads="1" noTextEdit="1"/>
          </p:cNvSpPr>
          <p:nvPr/>
        </p:nvSpPr>
        <p:spPr bwMode="auto">
          <a:xfrm>
            <a:off x="2410920" y="2347880"/>
            <a:ext cx="5537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08" name="Rectangle 1034"/>
          <p:cNvSpPr>
            <a:spLocks noChangeArrowheads="1"/>
          </p:cNvSpPr>
          <p:nvPr/>
        </p:nvSpPr>
        <p:spPr bwMode="auto">
          <a:xfrm>
            <a:off x="2428384" y="3646455"/>
            <a:ext cx="1817687" cy="1090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09" name="Rectangle 1035"/>
          <p:cNvSpPr>
            <a:spLocks noChangeArrowheads="1"/>
          </p:cNvSpPr>
          <p:nvPr/>
        </p:nvSpPr>
        <p:spPr bwMode="auto">
          <a:xfrm>
            <a:off x="2428384" y="3646455"/>
            <a:ext cx="1817687" cy="10906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10" name="Rectangle 1036"/>
          <p:cNvSpPr>
            <a:spLocks noChangeArrowheads="1"/>
          </p:cNvSpPr>
          <p:nvPr/>
        </p:nvSpPr>
        <p:spPr bwMode="auto">
          <a:xfrm>
            <a:off x="2928445" y="3886167"/>
            <a:ext cx="81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Control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11" name="Rectangle 1037"/>
          <p:cNvSpPr>
            <a:spLocks noChangeArrowheads="1"/>
          </p:cNvSpPr>
          <p:nvPr/>
        </p:nvSpPr>
        <p:spPr bwMode="auto">
          <a:xfrm>
            <a:off x="3130059" y="4189381"/>
            <a:ext cx="4317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unit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12" name="Rectangle 1038"/>
          <p:cNvSpPr>
            <a:spLocks noChangeArrowheads="1"/>
          </p:cNvSpPr>
          <p:nvPr/>
        </p:nvSpPr>
        <p:spPr bwMode="auto">
          <a:xfrm>
            <a:off x="6214570" y="3646455"/>
            <a:ext cx="1716088" cy="1090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13" name="Rectangle 1039"/>
          <p:cNvSpPr>
            <a:spLocks noChangeArrowheads="1"/>
          </p:cNvSpPr>
          <p:nvPr/>
        </p:nvSpPr>
        <p:spPr bwMode="auto">
          <a:xfrm>
            <a:off x="6214570" y="3646455"/>
            <a:ext cx="1716088" cy="10906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14" name="Rectangle 1040"/>
          <p:cNvSpPr>
            <a:spLocks noChangeArrowheads="1"/>
          </p:cNvSpPr>
          <p:nvPr/>
        </p:nvSpPr>
        <p:spPr bwMode="auto">
          <a:xfrm>
            <a:off x="6549534" y="4038567"/>
            <a:ext cx="1030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Datapath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15" name="Rectangle 1041"/>
          <p:cNvSpPr>
            <a:spLocks noChangeArrowheads="1"/>
          </p:cNvSpPr>
          <p:nvPr/>
        </p:nvSpPr>
        <p:spPr bwMode="auto">
          <a:xfrm>
            <a:off x="4935045" y="3105117"/>
            <a:ext cx="81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Control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16" name="Rectangle 1042"/>
          <p:cNvSpPr>
            <a:spLocks noChangeArrowheads="1"/>
          </p:cNvSpPr>
          <p:nvPr/>
        </p:nvSpPr>
        <p:spPr bwMode="auto">
          <a:xfrm>
            <a:off x="4947746" y="3408330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signals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17" name="Rectangle 1043"/>
          <p:cNvSpPr>
            <a:spLocks noChangeArrowheads="1"/>
          </p:cNvSpPr>
          <p:nvPr/>
        </p:nvSpPr>
        <p:spPr bwMode="auto">
          <a:xfrm>
            <a:off x="4946158" y="4560855"/>
            <a:ext cx="7921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Status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signals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18" name="Line 1045"/>
          <p:cNvSpPr>
            <a:spLocks noChangeShapeType="1"/>
          </p:cNvSpPr>
          <p:nvPr/>
        </p:nvSpPr>
        <p:spPr bwMode="auto">
          <a:xfrm>
            <a:off x="4246070" y="3848067"/>
            <a:ext cx="1900238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19" name="Freeform 1046"/>
          <p:cNvSpPr>
            <a:spLocks/>
          </p:cNvSpPr>
          <p:nvPr/>
        </p:nvSpPr>
        <p:spPr bwMode="auto">
          <a:xfrm>
            <a:off x="6135196" y="3808381"/>
            <a:ext cx="79375" cy="79375"/>
          </a:xfrm>
          <a:custGeom>
            <a:avLst/>
            <a:gdLst>
              <a:gd name="T0" fmla="*/ 0 w 50"/>
              <a:gd name="T1" fmla="*/ 0 h 50"/>
              <a:gd name="T2" fmla="*/ 2147483646 w 50"/>
              <a:gd name="T3" fmla="*/ 2147483646 h 50"/>
              <a:gd name="T4" fmla="*/ 0 w 50"/>
              <a:gd name="T5" fmla="*/ 2147483646 h 50"/>
              <a:gd name="T6" fmla="*/ 0 w 50"/>
              <a:gd name="T7" fmla="*/ 0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" h="50">
                <a:moveTo>
                  <a:pt x="0" y="0"/>
                </a:moveTo>
                <a:lnTo>
                  <a:pt x="50" y="25"/>
                </a:lnTo>
                <a:lnTo>
                  <a:pt x="0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20" name="Line 1047"/>
          <p:cNvSpPr>
            <a:spLocks noChangeShapeType="1"/>
          </p:cNvSpPr>
          <p:nvPr/>
        </p:nvSpPr>
        <p:spPr bwMode="auto">
          <a:xfrm>
            <a:off x="3358659" y="3041618"/>
            <a:ext cx="1587" cy="536575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21" name="Freeform 1048"/>
          <p:cNvSpPr>
            <a:spLocks/>
          </p:cNvSpPr>
          <p:nvPr/>
        </p:nvSpPr>
        <p:spPr bwMode="auto">
          <a:xfrm>
            <a:off x="3318970" y="3568667"/>
            <a:ext cx="77788" cy="77788"/>
          </a:xfrm>
          <a:custGeom>
            <a:avLst/>
            <a:gdLst>
              <a:gd name="T0" fmla="*/ 2147483646 w 49"/>
              <a:gd name="T1" fmla="*/ 0 h 49"/>
              <a:gd name="T2" fmla="*/ 2147483646 w 49"/>
              <a:gd name="T3" fmla="*/ 2147483646 h 49"/>
              <a:gd name="T4" fmla="*/ 0 w 49"/>
              <a:gd name="T5" fmla="*/ 0 h 49"/>
              <a:gd name="T6" fmla="*/ 2147483646 w 49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49">
                <a:moveTo>
                  <a:pt x="49" y="0"/>
                </a:moveTo>
                <a:lnTo>
                  <a:pt x="25" y="49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22" name="Line 1049"/>
          <p:cNvSpPr>
            <a:spLocks noChangeShapeType="1"/>
          </p:cNvSpPr>
          <p:nvPr/>
        </p:nvSpPr>
        <p:spPr bwMode="auto">
          <a:xfrm>
            <a:off x="3358659" y="4737068"/>
            <a:ext cx="1587" cy="536575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23" name="Freeform 1050"/>
          <p:cNvSpPr>
            <a:spLocks/>
          </p:cNvSpPr>
          <p:nvPr/>
        </p:nvSpPr>
        <p:spPr bwMode="auto">
          <a:xfrm>
            <a:off x="3318970" y="5264117"/>
            <a:ext cx="77788" cy="77788"/>
          </a:xfrm>
          <a:custGeom>
            <a:avLst/>
            <a:gdLst>
              <a:gd name="T0" fmla="*/ 2147483646 w 49"/>
              <a:gd name="T1" fmla="*/ 0 h 49"/>
              <a:gd name="T2" fmla="*/ 2147483646 w 49"/>
              <a:gd name="T3" fmla="*/ 2147483646 h 49"/>
              <a:gd name="T4" fmla="*/ 0 w 49"/>
              <a:gd name="T5" fmla="*/ 0 h 49"/>
              <a:gd name="T6" fmla="*/ 2147483646 w 49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49">
                <a:moveTo>
                  <a:pt x="49" y="0"/>
                </a:moveTo>
                <a:lnTo>
                  <a:pt x="25" y="49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24" name="Line 1051"/>
          <p:cNvSpPr>
            <a:spLocks noChangeShapeType="1"/>
          </p:cNvSpPr>
          <p:nvPr/>
        </p:nvSpPr>
        <p:spPr bwMode="auto">
          <a:xfrm>
            <a:off x="7073409" y="3041618"/>
            <a:ext cx="1587" cy="536575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25" name="Freeform 1052"/>
          <p:cNvSpPr>
            <a:spLocks/>
          </p:cNvSpPr>
          <p:nvPr/>
        </p:nvSpPr>
        <p:spPr bwMode="auto">
          <a:xfrm>
            <a:off x="7033720" y="3568667"/>
            <a:ext cx="77788" cy="77788"/>
          </a:xfrm>
          <a:custGeom>
            <a:avLst/>
            <a:gdLst>
              <a:gd name="T0" fmla="*/ 2147483646 w 49"/>
              <a:gd name="T1" fmla="*/ 0 h 49"/>
              <a:gd name="T2" fmla="*/ 2147483646 w 49"/>
              <a:gd name="T3" fmla="*/ 2147483646 h 49"/>
              <a:gd name="T4" fmla="*/ 0 w 49"/>
              <a:gd name="T5" fmla="*/ 0 h 49"/>
              <a:gd name="T6" fmla="*/ 2147483646 w 49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49">
                <a:moveTo>
                  <a:pt x="49" y="0"/>
                </a:moveTo>
                <a:lnTo>
                  <a:pt x="25" y="49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26" name="Line 1053"/>
          <p:cNvSpPr>
            <a:spLocks noChangeShapeType="1"/>
          </p:cNvSpPr>
          <p:nvPr/>
        </p:nvSpPr>
        <p:spPr bwMode="auto">
          <a:xfrm>
            <a:off x="7073409" y="4737068"/>
            <a:ext cx="1587" cy="536575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27" name="Freeform 1054"/>
          <p:cNvSpPr>
            <a:spLocks/>
          </p:cNvSpPr>
          <p:nvPr/>
        </p:nvSpPr>
        <p:spPr bwMode="auto">
          <a:xfrm>
            <a:off x="7033720" y="5264117"/>
            <a:ext cx="77788" cy="77788"/>
          </a:xfrm>
          <a:custGeom>
            <a:avLst/>
            <a:gdLst>
              <a:gd name="T0" fmla="*/ 2147483646 w 49"/>
              <a:gd name="T1" fmla="*/ 0 h 49"/>
              <a:gd name="T2" fmla="*/ 2147483646 w 49"/>
              <a:gd name="T3" fmla="*/ 2147483646 h 49"/>
              <a:gd name="T4" fmla="*/ 0 w 49"/>
              <a:gd name="T5" fmla="*/ 0 h 49"/>
              <a:gd name="T6" fmla="*/ 2147483646 w 49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49">
                <a:moveTo>
                  <a:pt x="49" y="0"/>
                </a:moveTo>
                <a:lnTo>
                  <a:pt x="25" y="49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28" name="Rectangle 1055"/>
          <p:cNvSpPr>
            <a:spLocks noChangeArrowheads="1"/>
          </p:cNvSpPr>
          <p:nvPr/>
        </p:nvSpPr>
        <p:spPr bwMode="auto">
          <a:xfrm>
            <a:off x="6511434" y="5299042"/>
            <a:ext cx="1030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Datapath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29" name="Rectangle 1056"/>
          <p:cNvSpPr>
            <a:spLocks noChangeArrowheads="1"/>
          </p:cNvSpPr>
          <p:nvPr/>
        </p:nvSpPr>
        <p:spPr bwMode="auto">
          <a:xfrm>
            <a:off x="6600333" y="5602256"/>
            <a:ext cx="85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outputs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30" name="Rectangle 1057"/>
          <p:cNvSpPr>
            <a:spLocks noChangeArrowheads="1"/>
          </p:cNvSpPr>
          <p:nvPr/>
        </p:nvSpPr>
        <p:spPr bwMode="auto">
          <a:xfrm>
            <a:off x="2928445" y="5299042"/>
            <a:ext cx="81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Control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31" name="Rectangle 1058"/>
          <p:cNvSpPr>
            <a:spLocks noChangeArrowheads="1"/>
          </p:cNvSpPr>
          <p:nvPr/>
        </p:nvSpPr>
        <p:spPr bwMode="auto">
          <a:xfrm>
            <a:off x="2928445" y="5614956"/>
            <a:ext cx="85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outputs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32" name="Rectangle 1059"/>
          <p:cNvSpPr>
            <a:spLocks noChangeArrowheads="1"/>
          </p:cNvSpPr>
          <p:nvPr/>
        </p:nvSpPr>
        <p:spPr bwMode="auto">
          <a:xfrm>
            <a:off x="6549534" y="2449480"/>
            <a:ext cx="1030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Datapath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33" name="Rectangle 1060"/>
          <p:cNvSpPr>
            <a:spLocks noChangeArrowheads="1"/>
          </p:cNvSpPr>
          <p:nvPr/>
        </p:nvSpPr>
        <p:spPr bwMode="auto">
          <a:xfrm>
            <a:off x="6725746" y="2763806"/>
            <a:ext cx="6860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inputs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34" name="Rectangle 1061"/>
          <p:cNvSpPr>
            <a:spLocks noChangeArrowheads="1"/>
          </p:cNvSpPr>
          <p:nvPr/>
        </p:nvSpPr>
        <p:spPr bwMode="auto">
          <a:xfrm>
            <a:off x="2928445" y="2411380"/>
            <a:ext cx="81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Control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35" name="Rectangle 1062"/>
          <p:cNvSpPr>
            <a:spLocks noChangeArrowheads="1"/>
          </p:cNvSpPr>
          <p:nvPr/>
        </p:nvSpPr>
        <p:spPr bwMode="auto">
          <a:xfrm>
            <a:off x="2991946" y="2713006"/>
            <a:ext cx="6860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inputs</a:t>
            </a: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9236" name="Line 1063"/>
          <p:cNvSpPr>
            <a:spLocks noChangeShapeType="1"/>
          </p:cNvSpPr>
          <p:nvPr/>
        </p:nvSpPr>
        <p:spPr bwMode="auto">
          <a:xfrm flipH="1">
            <a:off x="4314334" y="4535456"/>
            <a:ext cx="1900237" cy="1587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37" name="Freeform 1064"/>
          <p:cNvSpPr>
            <a:spLocks/>
          </p:cNvSpPr>
          <p:nvPr/>
        </p:nvSpPr>
        <p:spPr bwMode="auto">
          <a:xfrm>
            <a:off x="4246071" y="4495767"/>
            <a:ext cx="79375" cy="77788"/>
          </a:xfrm>
          <a:custGeom>
            <a:avLst/>
            <a:gdLst>
              <a:gd name="T0" fmla="*/ 2147483646 w 50"/>
              <a:gd name="T1" fmla="*/ 2147483646 h 49"/>
              <a:gd name="T2" fmla="*/ 0 w 50"/>
              <a:gd name="T3" fmla="*/ 2147483646 h 49"/>
              <a:gd name="T4" fmla="*/ 2147483646 w 50"/>
              <a:gd name="T5" fmla="*/ 0 h 49"/>
              <a:gd name="T6" fmla="*/ 2147483646 w 50"/>
              <a:gd name="T7" fmla="*/ 2147483646 h 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" h="49">
                <a:moveTo>
                  <a:pt x="50" y="49"/>
                </a:moveTo>
                <a:lnTo>
                  <a:pt x="0" y="25"/>
                </a:lnTo>
                <a:lnTo>
                  <a:pt x="50" y="0"/>
                </a:lnTo>
                <a:lnTo>
                  <a:pt x="50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238" name="Rectangle 2086"/>
          <p:cNvSpPr>
            <a:spLocks noChangeArrowheads="1"/>
          </p:cNvSpPr>
          <p:nvPr/>
        </p:nvSpPr>
        <p:spPr bwMode="auto">
          <a:xfrm>
            <a:off x="5086261" y="1543994"/>
            <a:ext cx="673602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5675" indent="-34956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ym typeface="Wingdings" panose="05000000000000000000" pitchFamily="2" charset="2"/>
              </a:rPr>
              <a:t>(2) Controller (control unit or control path)</a:t>
            </a:r>
          </a:p>
        </p:txBody>
      </p:sp>
    </p:spTree>
    <p:extLst>
      <p:ext uri="{BB962C8B-B14F-4D97-AF65-F5344CB8AC3E}">
        <p14:creationId xmlns:p14="http://schemas.microsoft.com/office/powerpoint/2010/main" val="37266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1148" descr="23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39" y="1487470"/>
            <a:ext cx="7697099" cy="491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4837113" y="1550754"/>
            <a:ext cx="2480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Combinational circuit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9127930" y="1575969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TW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Sequential circuit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9247188" y="457335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871344" y="1099789"/>
            <a:ext cx="60805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Register-transfer-level</a:t>
            </a:r>
            <a:r>
              <a:rPr lang="en-US" altLang="zh-TW" sz="2400" b="1" dirty="0">
                <a:latin typeface="Tahoma" panose="020B0604030504040204" pitchFamily="34" charset="0"/>
                <a:ea typeface="新細明體" panose="02020500000000000000" pitchFamily="18" charset="-120"/>
              </a:rPr>
              <a:t> block diagram 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1696085" y="336996"/>
            <a:ext cx="45961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b="1" dirty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Modern Design (</a:t>
            </a:r>
            <a:r>
              <a:rPr lang="en-US" altLang="zh-TW" sz="3600" b="1" dirty="0" smtClean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2/2)</a:t>
            </a:r>
            <a:endParaRPr lang="en-US" altLang="zh-TW" sz="3600" b="1" dirty="0">
              <a:ea typeface="新細明體" panose="02020500000000000000" pitchFamily="18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06184" name="AutoShape 8"/>
          <p:cNvSpPr>
            <a:spLocks noChangeArrowheads="1"/>
          </p:cNvSpPr>
          <p:nvPr/>
        </p:nvSpPr>
        <p:spPr bwMode="auto">
          <a:xfrm>
            <a:off x="587877" y="266147"/>
            <a:ext cx="904875" cy="685800"/>
          </a:xfrm>
          <a:prstGeom prst="star5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8524875" y="2514367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5037138" y="333193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2806700" y="333034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9212263" y="304935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306190" name="Text Box 14"/>
          <p:cNvSpPr txBox="1">
            <a:spLocks noChangeArrowheads="1"/>
          </p:cNvSpPr>
          <p:nvPr/>
        </p:nvSpPr>
        <p:spPr bwMode="auto">
          <a:xfrm>
            <a:off x="7286625" y="279059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306191" name="Text Box 15"/>
          <p:cNvSpPr txBox="1">
            <a:spLocks noChangeArrowheads="1"/>
          </p:cNvSpPr>
          <p:nvPr/>
        </p:nvSpPr>
        <p:spPr bwMode="auto">
          <a:xfrm>
            <a:off x="4037013" y="459875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306194" name="Text Box 18"/>
          <p:cNvSpPr txBox="1">
            <a:spLocks noChangeArrowheads="1"/>
          </p:cNvSpPr>
          <p:nvPr/>
        </p:nvSpPr>
        <p:spPr bwMode="auto">
          <a:xfrm>
            <a:off x="7958138" y="455113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180240" name="Rectangle 19"/>
          <p:cNvSpPr>
            <a:spLocks noChangeArrowheads="1"/>
          </p:cNvSpPr>
          <p:nvPr/>
        </p:nvSpPr>
        <p:spPr bwMode="auto">
          <a:xfrm>
            <a:off x="2025650" y="5767154"/>
            <a:ext cx="8890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0241" name="Rectangle 20"/>
          <p:cNvSpPr>
            <a:spLocks noChangeArrowheads="1"/>
          </p:cNvSpPr>
          <p:nvPr/>
        </p:nvSpPr>
        <p:spPr bwMode="auto">
          <a:xfrm>
            <a:off x="8713788" y="5768742"/>
            <a:ext cx="889000" cy="25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0242" name="Rectangle 21"/>
          <p:cNvSpPr>
            <a:spLocks noChangeArrowheads="1"/>
          </p:cNvSpPr>
          <p:nvPr/>
        </p:nvSpPr>
        <p:spPr bwMode="auto">
          <a:xfrm>
            <a:off x="2008142" y="5408677"/>
            <a:ext cx="8890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06198" name="Text Box 22"/>
          <p:cNvSpPr txBox="1">
            <a:spLocks noChangeArrowheads="1"/>
          </p:cNvSpPr>
          <p:nvPr/>
        </p:nvSpPr>
        <p:spPr bwMode="auto">
          <a:xfrm>
            <a:off x="1554911" y="5501518"/>
            <a:ext cx="179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 Unit</a:t>
            </a:r>
          </a:p>
        </p:txBody>
      </p:sp>
      <p:sp>
        <p:nvSpPr>
          <p:cNvPr id="180245" name="Rectangle 1159"/>
          <p:cNvSpPr>
            <a:spLocks noChangeArrowheads="1"/>
          </p:cNvSpPr>
          <p:nvPr/>
        </p:nvSpPr>
        <p:spPr bwMode="auto">
          <a:xfrm>
            <a:off x="3960814" y="2879493"/>
            <a:ext cx="2952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0246" name="Line 1160"/>
          <p:cNvSpPr>
            <a:spLocks noChangeShapeType="1"/>
          </p:cNvSpPr>
          <p:nvPr/>
        </p:nvSpPr>
        <p:spPr bwMode="auto">
          <a:xfrm>
            <a:off x="3865563" y="3031892"/>
            <a:ext cx="95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0247" name="Line 1161"/>
          <p:cNvSpPr>
            <a:spLocks noChangeShapeType="1"/>
          </p:cNvSpPr>
          <p:nvPr/>
        </p:nvSpPr>
        <p:spPr bwMode="auto">
          <a:xfrm>
            <a:off x="4264025" y="3011254"/>
            <a:ext cx="95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0248" name="Text Box 1162"/>
          <p:cNvSpPr txBox="1">
            <a:spLocks noChangeArrowheads="1"/>
          </p:cNvSpPr>
          <p:nvPr/>
        </p:nvSpPr>
        <p:spPr bwMode="auto">
          <a:xfrm>
            <a:off x="3687763" y="2968392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80249" name="Text Box 1163"/>
          <p:cNvSpPr txBox="1">
            <a:spLocks noChangeArrowheads="1"/>
          </p:cNvSpPr>
          <p:nvPr/>
        </p:nvSpPr>
        <p:spPr bwMode="auto">
          <a:xfrm>
            <a:off x="4211638" y="2739792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Q</a:t>
            </a:r>
          </a:p>
        </p:txBody>
      </p:sp>
      <p:sp>
        <p:nvSpPr>
          <p:cNvPr id="180250" name="Rectangle 1164"/>
          <p:cNvSpPr>
            <a:spLocks noChangeArrowheads="1"/>
          </p:cNvSpPr>
          <p:nvPr/>
        </p:nvSpPr>
        <p:spPr bwMode="auto">
          <a:xfrm>
            <a:off x="3959226" y="3811355"/>
            <a:ext cx="2952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0251" name="Line 1165"/>
          <p:cNvSpPr>
            <a:spLocks noChangeShapeType="1"/>
          </p:cNvSpPr>
          <p:nvPr/>
        </p:nvSpPr>
        <p:spPr bwMode="auto">
          <a:xfrm>
            <a:off x="3863975" y="3963754"/>
            <a:ext cx="95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0252" name="Line 1166"/>
          <p:cNvSpPr>
            <a:spLocks noChangeShapeType="1"/>
          </p:cNvSpPr>
          <p:nvPr/>
        </p:nvSpPr>
        <p:spPr bwMode="auto">
          <a:xfrm>
            <a:off x="4262438" y="3943117"/>
            <a:ext cx="95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0253" name="Text Box 1167"/>
          <p:cNvSpPr txBox="1">
            <a:spLocks noChangeArrowheads="1"/>
          </p:cNvSpPr>
          <p:nvPr/>
        </p:nvSpPr>
        <p:spPr bwMode="auto">
          <a:xfrm>
            <a:off x="3686175" y="3900254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80254" name="Text Box 1168"/>
          <p:cNvSpPr txBox="1">
            <a:spLocks noChangeArrowheads="1"/>
          </p:cNvSpPr>
          <p:nvPr/>
        </p:nvSpPr>
        <p:spPr bwMode="auto">
          <a:xfrm>
            <a:off x="4210050" y="3671654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Q</a:t>
            </a:r>
          </a:p>
        </p:txBody>
      </p:sp>
      <p:sp>
        <p:nvSpPr>
          <p:cNvPr id="180255" name="Text Box 1169"/>
          <p:cNvSpPr txBox="1">
            <a:spLocks noChangeArrowheads="1"/>
          </p:cNvSpPr>
          <p:nvPr/>
        </p:nvSpPr>
        <p:spPr bwMode="auto">
          <a:xfrm>
            <a:off x="3994150" y="3170005"/>
            <a:ext cx="247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80256" name="Rectangle 1170"/>
          <p:cNvSpPr>
            <a:spLocks noChangeArrowheads="1"/>
          </p:cNvSpPr>
          <p:nvPr/>
        </p:nvSpPr>
        <p:spPr bwMode="auto">
          <a:xfrm>
            <a:off x="4075113" y="6124342"/>
            <a:ext cx="4057650" cy="37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4" name="Rectangle 1170"/>
          <p:cNvSpPr>
            <a:spLocks noChangeArrowheads="1"/>
          </p:cNvSpPr>
          <p:nvPr/>
        </p:nvSpPr>
        <p:spPr bwMode="auto">
          <a:xfrm>
            <a:off x="8419396" y="5257460"/>
            <a:ext cx="1457295" cy="37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06199" name="Text Box 23"/>
          <p:cNvSpPr txBox="1">
            <a:spLocks noChangeArrowheads="1"/>
          </p:cNvSpPr>
          <p:nvPr/>
        </p:nvSpPr>
        <p:spPr bwMode="auto">
          <a:xfrm>
            <a:off x="8872628" y="5484662"/>
            <a:ext cx="1293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Datapath</a:t>
            </a:r>
            <a:endParaRPr lang="en-US" altLang="zh-TW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8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508060" y="274519"/>
            <a:ext cx="5709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Optimization for RTL Design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1983582" y="3897713"/>
            <a:ext cx="4111625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9144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3716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8288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2860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TW" sz="2000" b="1" dirty="0">
                <a:solidFill>
                  <a:srgbClr val="00CC00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Optimization for control unit:</a:t>
            </a:r>
          </a:p>
          <a:p>
            <a:pPr>
              <a:lnSpc>
                <a:spcPct val="140000"/>
              </a:lnSpc>
            </a:pPr>
            <a:r>
              <a:rPr lang="en-US" altLang="zh-TW" dirty="0">
                <a:solidFill>
                  <a:srgbClr val="00CC00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1. As suggestion by most textbooks</a:t>
            </a:r>
          </a:p>
          <a:p>
            <a:pPr>
              <a:lnSpc>
                <a:spcPct val="140000"/>
              </a:lnSpc>
            </a:pPr>
            <a:r>
              <a:rPr lang="en-US" altLang="zh-TW" dirty="0">
                <a:solidFill>
                  <a:srgbClr val="00CC00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   of “Logic System Design”</a:t>
            </a:r>
          </a:p>
          <a:p>
            <a:pPr>
              <a:lnSpc>
                <a:spcPct val="140000"/>
              </a:lnSpc>
            </a:pPr>
            <a:r>
              <a:rPr lang="en-US" altLang="zh-TW" dirty="0">
                <a:solidFill>
                  <a:srgbClr val="00CC00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2. Write a good-style HDL descriptions </a:t>
            </a:r>
          </a:p>
          <a:p>
            <a:pPr>
              <a:lnSpc>
                <a:spcPct val="140000"/>
              </a:lnSpc>
            </a:pPr>
            <a:r>
              <a:rPr lang="en-US" altLang="zh-TW" dirty="0">
                <a:solidFill>
                  <a:srgbClr val="00CC00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   which are optimized by EDA tools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62911"/>
              </p:ext>
            </p:extLst>
          </p:nvPr>
        </p:nvGraphicFramePr>
        <p:xfrm>
          <a:off x="3789364" y="984081"/>
          <a:ext cx="4611687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Visio" r:id="rId3" imgW="4179722" imgH="2704186" progId="Visio.Drawing.6">
                  <p:embed/>
                </p:oleObj>
              </mc:Choice>
              <mc:Fallback>
                <p:oleObj name="Visio" r:id="rId3" imgW="4179722" imgH="27041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4" y="984081"/>
                        <a:ext cx="4611687" cy="298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3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394" name="AutoShape 2"/>
          <p:cNvCxnSpPr>
            <a:cxnSpLocks noChangeShapeType="1"/>
          </p:cNvCxnSpPr>
          <p:nvPr/>
        </p:nvCxnSpPr>
        <p:spPr bwMode="auto">
          <a:xfrm>
            <a:off x="5221134" y="1650034"/>
            <a:ext cx="0" cy="2503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3925734" y="1072186"/>
            <a:ext cx="2514600" cy="53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Design description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timing diagram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520853" y="212639"/>
            <a:ext cx="580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Optimization for Control Unit</a:t>
            </a:r>
          </a:p>
        </p:txBody>
      </p:sp>
      <p:cxnSp>
        <p:nvCxnSpPr>
          <p:cNvPr id="187397" name="AutoShape 5"/>
          <p:cNvCxnSpPr>
            <a:cxnSpLocks noChangeShapeType="1"/>
          </p:cNvCxnSpPr>
          <p:nvPr/>
        </p:nvCxnSpPr>
        <p:spPr bwMode="auto">
          <a:xfrm>
            <a:off x="5233834" y="2475534"/>
            <a:ext cx="0" cy="2503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3938434" y="1897686"/>
            <a:ext cx="2514600" cy="53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Develop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state diagram</a:t>
            </a:r>
          </a:p>
        </p:txBody>
      </p:sp>
      <p:cxnSp>
        <p:nvCxnSpPr>
          <p:cNvPr id="187399" name="AutoShape 7"/>
          <p:cNvCxnSpPr>
            <a:cxnSpLocks noChangeShapeType="1"/>
          </p:cNvCxnSpPr>
          <p:nvPr/>
        </p:nvCxnSpPr>
        <p:spPr bwMode="auto">
          <a:xfrm>
            <a:off x="5271934" y="3301034"/>
            <a:ext cx="0" cy="2503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3976534" y="2723186"/>
            <a:ext cx="2514600" cy="53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Develop next-state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and output tables</a:t>
            </a:r>
          </a:p>
        </p:txBody>
      </p:sp>
      <p:cxnSp>
        <p:nvCxnSpPr>
          <p:cNvPr id="187401" name="AutoShape 9"/>
          <p:cNvCxnSpPr>
            <a:cxnSpLocks noChangeShapeType="1"/>
          </p:cNvCxnSpPr>
          <p:nvPr/>
        </p:nvCxnSpPr>
        <p:spPr bwMode="auto">
          <a:xfrm>
            <a:off x="5284634" y="4126534"/>
            <a:ext cx="0" cy="2503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3989234" y="3548686"/>
            <a:ext cx="2514600" cy="53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Minimize states</a:t>
            </a:r>
          </a:p>
        </p:txBody>
      </p:sp>
      <p:cxnSp>
        <p:nvCxnSpPr>
          <p:cNvPr id="187403" name="AutoShape 11"/>
          <p:cNvCxnSpPr>
            <a:cxnSpLocks noChangeShapeType="1"/>
          </p:cNvCxnSpPr>
          <p:nvPr/>
        </p:nvCxnSpPr>
        <p:spPr bwMode="auto">
          <a:xfrm>
            <a:off x="5310034" y="4964734"/>
            <a:ext cx="0" cy="2503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404" name="Rectangle 12"/>
          <p:cNvSpPr>
            <a:spLocks noChangeArrowheads="1"/>
          </p:cNvSpPr>
          <p:nvPr/>
        </p:nvSpPr>
        <p:spPr bwMode="auto">
          <a:xfrm>
            <a:off x="4014634" y="4386886"/>
            <a:ext cx="2514600" cy="53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Encode input, states,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and outputs</a:t>
            </a:r>
          </a:p>
        </p:txBody>
      </p:sp>
      <p:cxnSp>
        <p:nvCxnSpPr>
          <p:cNvPr id="187406" name="AutoShape 14"/>
          <p:cNvCxnSpPr>
            <a:cxnSpLocks noChangeShapeType="1"/>
          </p:cNvCxnSpPr>
          <p:nvPr/>
        </p:nvCxnSpPr>
        <p:spPr bwMode="auto">
          <a:xfrm>
            <a:off x="9018434" y="2475534"/>
            <a:ext cx="0" cy="2503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7723034" y="1897686"/>
            <a:ext cx="2514600" cy="53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Derive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excitation equation</a:t>
            </a:r>
          </a:p>
        </p:txBody>
      </p:sp>
      <p:cxnSp>
        <p:nvCxnSpPr>
          <p:cNvPr id="187408" name="AutoShape 16"/>
          <p:cNvCxnSpPr>
            <a:cxnSpLocks noChangeShapeType="1"/>
          </p:cNvCxnSpPr>
          <p:nvPr/>
        </p:nvCxnSpPr>
        <p:spPr bwMode="auto">
          <a:xfrm>
            <a:off x="9031134" y="3301034"/>
            <a:ext cx="0" cy="2503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7735734" y="2723186"/>
            <a:ext cx="2514600" cy="53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Optimize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logic circuit</a:t>
            </a:r>
          </a:p>
        </p:txBody>
      </p:sp>
      <p:cxnSp>
        <p:nvCxnSpPr>
          <p:cNvPr id="187410" name="AutoShape 18"/>
          <p:cNvCxnSpPr>
            <a:cxnSpLocks noChangeShapeType="1"/>
          </p:cNvCxnSpPr>
          <p:nvPr/>
        </p:nvCxnSpPr>
        <p:spPr bwMode="auto">
          <a:xfrm>
            <a:off x="9069234" y="4126534"/>
            <a:ext cx="0" cy="2503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411" name="Rectangle 19"/>
          <p:cNvSpPr>
            <a:spLocks noChangeArrowheads="1"/>
          </p:cNvSpPr>
          <p:nvPr/>
        </p:nvSpPr>
        <p:spPr bwMode="auto">
          <a:xfrm>
            <a:off x="7773834" y="3548686"/>
            <a:ext cx="2514600" cy="53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Derive logic schematic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and timing diagram  </a:t>
            </a:r>
          </a:p>
        </p:txBody>
      </p:sp>
      <p:cxnSp>
        <p:nvCxnSpPr>
          <p:cNvPr id="187412" name="AutoShape 20"/>
          <p:cNvCxnSpPr>
            <a:cxnSpLocks noChangeShapeType="1"/>
          </p:cNvCxnSpPr>
          <p:nvPr/>
        </p:nvCxnSpPr>
        <p:spPr bwMode="auto">
          <a:xfrm>
            <a:off x="9081934" y="4952034"/>
            <a:ext cx="0" cy="2503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413" name="Rectangle 21"/>
          <p:cNvSpPr>
            <a:spLocks noChangeArrowheads="1"/>
          </p:cNvSpPr>
          <p:nvPr/>
        </p:nvSpPr>
        <p:spPr bwMode="auto">
          <a:xfrm>
            <a:off x="7786534" y="4374186"/>
            <a:ext cx="2514600" cy="53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Simulation</a:t>
            </a:r>
          </a:p>
        </p:txBody>
      </p:sp>
      <p:sp>
        <p:nvSpPr>
          <p:cNvPr id="187414" name="Rectangle 22"/>
          <p:cNvSpPr>
            <a:spLocks noChangeArrowheads="1"/>
          </p:cNvSpPr>
          <p:nvPr/>
        </p:nvSpPr>
        <p:spPr bwMode="auto">
          <a:xfrm>
            <a:off x="7811934" y="5212386"/>
            <a:ext cx="2514600" cy="53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Functional verification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and timing analysis</a:t>
            </a:r>
          </a:p>
        </p:txBody>
      </p:sp>
      <p:sp>
        <p:nvSpPr>
          <p:cNvPr id="187415" name="Freeform 23"/>
          <p:cNvSpPr>
            <a:spLocks/>
          </p:cNvSpPr>
          <p:nvPr/>
        </p:nvSpPr>
        <p:spPr bwMode="auto">
          <a:xfrm>
            <a:off x="5300509" y="1221887"/>
            <a:ext cx="3708400" cy="4709064"/>
          </a:xfrm>
          <a:custGeom>
            <a:avLst/>
            <a:gdLst>
              <a:gd name="T0" fmla="*/ 0 w 2304"/>
              <a:gd name="T1" fmla="*/ 2147483646 h 3104"/>
              <a:gd name="T2" fmla="*/ 0 w 2304"/>
              <a:gd name="T3" fmla="*/ 2147483646 h 3104"/>
              <a:gd name="T4" fmla="*/ 2147483646 w 2304"/>
              <a:gd name="T5" fmla="*/ 2147483646 h 3104"/>
              <a:gd name="T6" fmla="*/ 2147483646 w 2304"/>
              <a:gd name="T7" fmla="*/ 0 h 3104"/>
              <a:gd name="T8" fmla="*/ 2147483646 w 2304"/>
              <a:gd name="T9" fmla="*/ 0 h 3104"/>
              <a:gd name="T10" fmla="*/ 2147483646 w 2304"/>
              <a:gd name="T11" fmla="*/ 2147483646 h 3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4" h="3104">
                <a:moveTo>
                  <a:pt x="0" y="2888"/>
                </a:moveTo>
                <a:lnTo>
                  <a:pt x="0" y="3104"/>
                </a:lnTo>
                <a:lnTo>
                  <a:pt x="1184" y="3104"/>
                </a:lnTo>
                <a:lnTo>
                  <a:pt x="1184" y="0"/>
                </a:lnTo>
                <a:lnTo>
                  <a:pt x="2304" y="0"/>
                </a:lnTo>
                <a:lnTo>
                  <a:pt x="2304" y="44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272" name="Text Box 24"/>
          <p:cNvSpPr txBox="1">
            <a:spLocks noChangeArrowheads="1"/>
          </p:cNvSpPr>
          <p:nvPr/>
        </p:nvSpPr>
        <p:spPr bwMode="auto">
          <a:xfrm>
            <a:off x="435524" y="1851242"/>
            <a:ext cx="34768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Traditional o</a:t>
            </a:r>
            <a:r>
              <a:rPr lang="en-US" altLang="zh-TW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ptimization </a:t>
            </a:r>
          </a:p>
          <a:p>
            <a:pPr>
              <a:defRPr/>
            </a:pPr>
            <a:r>
              <a:rPr lang="en-US" altLang="zh-TW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TW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low for </a:t>
            </a:r>
            <a:r>
              <a:rPr lang="en-US" altLang="zh-TW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ontrol </a:t>
            </a:r>
            <a:r>
              <a:rPr lang="en-US" altLang="zh-TW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TW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nit</a:t>
            </a:r>
            <a:endParaRPr lang="en-US" altLang="zh-TW" sz="24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1041221" y="3092241"/>
            <a:ext cx="22669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Control Unit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solidFill>
                <a:schemeClr val="folHlink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solidFill>
                <a:schemeClr val="folHlink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Finite State Machine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(FSM)</a:t>
            </a:r>
          </a:p>
        </p:txBody>
      </p:sp>
      <p:sp>
        <p:nvSpPr>
          <p:cNvPr id="187418" name="AutoShape 1032"/>
          <p:cNvSpPr>
            <a:spLocks noChangeArrowheads="1"/>
          </p:cNvSpPr>
          <p:nvPr/>
        </p:nvSpPr>
        <p:spPr bwMode="auto">
          <a:xfrm>
            <a:off x="2133422" y="3511341"/>
            <a:ext cx="219075" cy="374722"/>
          </a:xfrm>
          <a:prstGeom prst="downArrow">
            <a:avLst>
              <a:gd name="adj1" fmla="val 50000"/>
              <a:gd name="adj2" fmla="val 447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4027334" y="5212386"/>
            <a:ext cx="2514600" cy="53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Decide the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memory elements</a:t>
            </a:r>
          </a:p>
        </p:txBody>
      </p:sp>
    </p:spTree>
    <p:extLst>
      <p:ext uri="{BB962C8B-B14F-4D97-AF65-F5344CB8AC3E}">
        <p14:creationId xmlns:p14="http://schemas.microsoft.com/office/powerpoint/2010/main" val="30133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575097" y="238523"/>
            <a:ext cx="50994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Finite State Machine (1/4)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582731" y="964955"/>
            <a:ext cx="7391062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Moore machine:                (output is dependent only on current state)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Mealy machine:                 (output is dependent on input and state) </a:t>
            </a: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45780"/>
              </p:ext>
            </p:extLst>
          </p:nvPr>
        </p:nvGraphicFramePr>
        <p:xfrm>
          <a:off x="3381198" y="1078371"/>
          <a:ext cx="100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方程式" r:id="rId3" imgW="660113" imgH="406224" progId="Equation.3">
                  <p:embed/>
                </p:oleObj>
              </mc:Choice>
              <mc:Fallback>
                <p:oleObj name="方程式" r:id="rId3" imgW="66011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198" y="1078371"/>
                        <a:ext cx="100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1688922" y="2098518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State diagram</a:t>
            </a:r>
          </a:p>
        </p:txBody>
      </p:sp>
      <p:grpSp>
        <p:nvGrpSpPr>
          <p:cNvPr id="188422" name="Group 6"/>
          <p:cNvGrpSpPr>
            <a:grpSpLocks/>
          </p:cNvGrpSpPr>
          <p:nvPr/>
        </p:nvGrpSpPr>
        <p:grpSpPr bwMode="auto">
          <a:xfrm>
            <a:off x="1677811" y="3022443"/>
            <a:ext cx="4968875" cy="2665412"/>
            <a:chOff x="295" y="2069"/>
            <a:chExt cx="3130" cy="1679"/>
          </a:xfrm>
        </p:grpSpPr>
        <p:sp>
          <p:nvSpPr>
            <p:cNvPr id="188469" name="Oval 7"/>
            <p:cNvSpPr>
              <a:spLocks noChangeArrowheads="1"/>
            </p:cNvSpPr>
            <p:nvPr/>
          </p:nvSpPr>
          <p:spPr bwMode="auto">
            <a:xfrm>
              <a:off x="1112" y="2342"/>
              <a:ext cx="453" cy="4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800" baseline="-25000">
                  <a:latin typeface="Tahoma" panose="020B0604030504040204" pitchFamily="34" charset="0"/>
                  <a:ea typeface="新細明體" panose="02020500000000000000" pitchFamily="18" charset="-120"/>
                </a:rPr>
                <a:t>0</a:t>
              </a:r>
              <a:endParaRPr lang="en-US" altLang="zh-TW" sz="1800"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8470" name="Oval 8"/>
            <p:cNvSpPr>
              <a:spLocks noChangeArrowheads="1"/>
            </p:cNvSpPr>
            <p:nvPr/>
          </p:nvSpPr>
          <p:spPr bwMode="auto">
            <a:xfrm>
              <a:off x="567" y="2976"/>
              <a:ext cx="453" cy="4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800" baseline="-25000">
                  <a:latin typeface="Tahoma" panose="020B0604030504040204" pitchFamily="34" charset="0"/>
                  <a:ea typeface="新細明體" panose="02020500000000000000" pitchFamily="18" charset="-120"/>
                </a:rPr>
                <a:t>2</a:t>
              </a:r>
              <a:endParaRPr lang="en-US" altLang="zh-TW" sz="1800"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8471" name="Oval 9"/>
            <p:cNvSpPr>
              <a:spLocks noChangeArrowheads="1"/>
            </p:cNvSpPr>
            <p:nvPr/>
          </p:nvSpPr>
          <p:spPr bwMode="auto">
            <a:xfrm>
              <a:off x="1611" y="2976"/>
              <a:ext cx="453" cy="4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800" baseline="-25000">
                  <a:latin typeface="Tahoma" panose="020B0604030504040204" pitchFamily="34" charset="0"/>
                  <a:ea typeface="新細明體" panose="02020500000000000000" pitchFamily="18" charset="-120"/>
                </a:rPr>
                <a:t>1</a:t>
              </a:r>
              <a:endParaRPr lang="en-US" altLang="zh-TW" sz="1800"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8472" name="Oval 10"/>
            <p:cNvSpPr>
              <a:spLocks noChangeArrowheads="1"/>
            </p:cNvSpPr>
            <p:nvPr/>
          </p:nvSpPr>
          <p:spPr bwMode="auto">
            <a:xfrm>
              <a:off x="2745" y="2931"/>
              <a:ext cx="453" cy="4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800" baseline="-25000">
                  <a:latin typeface="Tahoma" panose="020B0604030504040204" pitchFamily="34" charset="0"/>
                  <a:ea typeface="新細明體" panose="02020500000000000000" pitchFamily="18" charset="-120"/>
                </a:rPr>
                <a:t>3</a:t>
              </a:r>
              <a:endParaRPr lang="en-US" altLang="zh-TW" sz="1800"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8473" name="Rectangle 11"/>
            <p:cNvSpPr>
              <a:spLocks noChangeArrowheads="1"/>
            </p:cNvSpPr>
            <p:nvPr/>
          </p:nvSpPr>
          <p:spPr bwMode="auto">
            <a:xfrm>
              <a:off x="1383" y="2069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0/0</a:t>
              </a:r>
            </a:p>
          </p:txBody>
        </p:sp>
        <p:cxnSp>
          <p:nvCxnSpPr>
            <p:cNvPr id="188474" name="AutoShape 12"/>
            <p:cNvCxnSpPr>
              <a:cxnSpLocks noChangeShapeType="1"/>
              <a:stCxn id="188472" idx="1"/>
              <a:endCxn id="188471" idx="7"/>
            </p:cNvCxnSpPr>
            <p:nvPr/>
          </p:nvCxnSpPr>
          <p:spPr bwMode="auto">
            <a:xfrm rot="-5400000" flipH="1" flipV="1">
              <a:off x="2382" y="2605"/>
              <a:ext cx="45" cy="813"/>
            </a:xfrm>
            <a:prstGeom prst="curvedConnector3">
              <a:avLst>
                <a:gd name="adj1" fmla="val -44888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475" name="AutoShape 13"/>
            <p:cNvCxnSpPr>
              <a:cxnSpLocks noChangeShapeType="1"/>
              <a:stCxn id="188470" idx="0"/>
              <a:endCxn id="188469" idx="2"/>
            </p:cNvCxnSpPr>
            <p:nvPr/>
          </p:nvCxnSpPr>
          <p:spPr bwMode="auto">
            <a:xfrm rot="-5400000">
              <a:off x="749" y="2614"/>
              <a:ext cx="399" cy="310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476" name="AutoShape 14"/>
            <p:cNvCxnSpPr>
              <a:cxnSpLocks noChangeShapeType="1"/>
              <a:stCxn id="188469" idx="6"/>
              <a:endCxn id="188471" idx="0"/>
            </p:cNvCxnSpPr>
            <p:nvPr/>
          </p:nvCxnSpPr>
          <p:spPr bwMode="auto">
            <a:xfrm>
              <a:off x="1573" y="2569"/>
              <a:ext cx="265" cy="399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477" name="AutoShape 15"/>
            <p:cNvCxnSpPr>
              <a:cxnSpLocks noChangeShapeType="1"/>
              <a:stCxn id="188469" idx="1"/>
              <a:endCxn id="188469" idx="7"/>
            </p:cNvCxnSpPr>
            <p:nvPr/>
          </p:nvCxnSpPr>
          <p:spPr bwMode="auto">
            <a:xfrm rot="5400000" flipV="1">
              <a:off x="1338" y="2240"/>
              <a:ext cx="1" cy="321"/>
            </a:xfrm>
            <a:prstGeom prst="curvedConnector3">
              <a:avLst>
                <a:gd name="adj1" fmla="val -2020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478" name="AutoShape 16"/>
            <p:cNvCxnSpPr>
              <a:cxnSpLocks noChangeShapeType="1"/>
              <a:stCxn id="188471" idx="6"/>
              <a:endCxn id="188471" idx="4"/>
            </p:cNvCxnSpPr>
            <p:nvPr/>
          </p:nvCxnSpPr>
          <p:spPr bwMode="auto">
            <a:xfrm flipH="1">
              <a:off x="1838" y="3203"/>
              <a:ext cx="234" cy="235"/>
            </a:xfrm>
            <a:prstGeom prst="curvedConnector4">
              <a:avLst>
                <a:gd name="adj1" fmla="val -58120"/>
                <a:gd name="adj2" fmla="val 15787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479" name="AutoShape 17"/>
            <p:cNvCxnSpPr>
              <a:cxnSpLocks noChangeShapeType="1"/>
              <a:stCxn id="188471" idx="3"/>
              <a:endCxn id="188470" idx="5"/>
            </p:cNvCxnSpPr>
            <p:nvPr/>
          </p:nvCxnSpPr>
          <p:spPr bwMode="auto">
            <a:xfrm rot="5400000">
              <a:off x="1315" y="3011"/>
              <a:ext cx="1" cy="723"/>
            </a:xfrm>
            <a:prstGeom prst="curvedConnector3">
              <a:avLst>
                <a:gd name="adj1" fmla="val 2020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480" name="AutoShape 18"/>
            <p:cNvCxnSpPr>
              <a:cxnSpLocks noChangeShapeType="1"/>
              <a:stCxn id="188470" idx="2"/>
              <a:endCxn id="188470" idx="4"/>
            </p:cNvCxnSpPr>
            <p:nvPr/>
          </p:nvCxnSpPr>
          <p:spPr bwMode="auto">
            <a:xfrm rot="10800000" flipH="1" flipV="1">
              <a:off x="559" y="3203"/>
              <a:ext cx="235" cy="235"/>
            </a:xfrm>
            <a:prstGeom prst="curvedConnector4">
              <a:avLst>
                <a:gd name="adj1" fmla="val -57870"/>
                <a:gd name="adj2" fmla="val 15787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481" name="AutoShape 19"/>
            <p:cNvCxnSpPr>
              <a:cxnSpLocks noChangeShapeType="1"/>
              <a:stCxn id="188472" idx="0"/>
              <a:endCxn id="188472" idx="6"/>
            </p:cNvCxnSpPr>
            <p:nvPr/>
          </p:nvCxnSpPr>
          <p:spPr bwMode="auto">
            <a:xfrm rot="5400000" flipV="1">
              <a:off x="2971" y="2924"/>
              <a:ext cx="235" cy="234"/>
            </a:xfrm>
            <a:prstGeom prst="curvedConnector4">
              <a:avLst>
                <a:gd name="adj1" fmla="val -57870"/>
                <a:gd name="adj2" fmla="val 15812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8482" name="Rectangle 20"/>
            <p:cNvSpPr>
              <a:spLocks noChangeArrowheads="1"/>
            </p:cNvSpPr>
            <p:nvPr/>
          </p:nvSpPr>
          <p:spPr bwMode="auto">
            <a:xfrm>
              <a:off x="612" y="2614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1/1</a:t>
              </a:r>
            </a:p>
          </p:txBody>
        </p:sp>
        <p:sp>
          <p:nvSpPr>
            <p:cNvPr id="188483" name="Rectangle 21"/>
            <p:cNvSpPr>
              <a:spLocks noChangeArrowheads="1"/>
            </p:cNvSpPr>
            <p:nvPr/>
          </p:nvSpPr>
          <p:spPr bwMode="auto">
            <a:xfrm>
              <a:off x="1701" y="2432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1/1</a:t>
              </a:r>
            </a:p>
          </p:txBody>
        </p:sp>
        <p:sp>
          <p:nvSpPr>
            <p:cNvPr id="188484" name="Rectangle 22"/>
            <p:cNvSpPr>
              <a:spLocks noChangeArrowheads="1"/>
            </p:cNvSpPr>
            <p:nvPr/>
          </p:nvSpPr>
          <p:spPr bwMode="auto">
            <a:xfrm>
              <a:off x="1202" y="3566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1/0</a:t>
              </a:r>
            </a:p>
          </p:txBody>
        </p:sp>
        <p:sp>
          <p:nvSpPr>
            <p:cNvPr id="188485" name="Rectangle 23"/>
            <p:cNvSpPr>
              <a:spLocks noChangeArrowheads="1"/>
            </p:cNvSpPr>
            <p:nvPr/>
          </p:nvSpPr>
          <p:spPr bwMode="auto">
            <a:xfrm>
              <a:off x="295" y="3521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0/0</a:t>
              </a:r>
            </a:p>
          </p:txBody>
        </p:sp>
        <p:sp>
          <p:nvSpPr>
            <p:cNvPr id="188486" name="Rectangle 24"/>
            <p:cNvSpPr>
              <a:spLocks noChangeArrowheads="1"/>
            </p:cNvSpPr>
            <p:nvPr/>
          </p:nvSpPr>
          <p:spPr bwMode="auto">
            <a:xfrm>
              <a:off x="2109" y="3521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0/1</a:t>
              </a:r>
            </a:p>
          </p:txBody>
        </p:sp>
        <p:sp>
          <p:nvSpPr>
            <p:cNvPr id="188487" name="Rectangle 25"/>
            <p:cNvSpPr>
              <a:spLocks noChangeArrowheads="1"/>
            </p:cNvSpPr>
            <p:nvPr/>
          </p:nvSpPr>
          <p:spPr bwMode="auto">
            <a:xfrm>
              <a:off x="3198" y="2659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0/0</a:t>
              </a:r>
            </a:p>
          </p:txBody>
        </p:sp>
        <p:sp>
          <p:nvSpPr>
            <p:cNvPr id="188488" name="Rectangle 26"/>
            <p:cNvSpPr>
              <a:spLocks noChangeArrowheads="1"/>
            </p:cNvSpPr>
            <p:nvPr/>
          </p:nvSpPr>
          <p:spPr bwMode="auto">
            <a:xfrm>
              <a:off x="2336" y="2614"/>
              <a:ext cx="22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  <a:ea typeface="新細明體" panose="02020500000000000000" pitchFamily="18" charset="-120"/>
                </a:rPr>
                <a:t>1/1</a:t>
              </a:r>
            </a:p>
          </p:txBody>
        </p:sp>
      </p:grpSp>
      <p:sp>
        <p:nvSpPr>
          <p:cNvPr id="188423" name="Text Box 27"/>
          <p:cNvSpPr txBox="1">
            <a:spLocks noChangeArrowheads="1"/>
          </p:cNvSpPr>
          <p:nvPr/>
        </p:nvSpPr>
        <p:spPr bwMode="auto">
          <a:xfrm>
            <a:off x="1488897" y="2422368"/>
            <a:ext cx="27813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Four states: S</a:t>
            </a:r>
            <a:r>
              <a:rPr lang="en-US" altLang="zh-TW" sz="1800" baseline="-250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0</a:t>
            </a:r>
            <a:r>
              <a:rPr lang="en-US" altLang="zh-TW" sz="18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, S</a:t>
            </a:r>
            <a:r>
              <a:rPr lang="en-US" altLang="zh-TW" sz="1800" baseline="-250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1</a:t>
            </a:r>
            <a:r>
              <a:rPr lang="en-US" altLang="zh-TW" sz="18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, S</a:t>
            </a:r>
            <a:r>
              <a:rPr lang="en-US" altLang="zh-TW" sz="1800" baseline="-250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, S</a:t>
            </a:r>
            <a:r>
              <a:rPr lang="en-US" altLang="zh-TW" sz="1800" baseline="-250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3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Input/Output </a:t>
            </a:r>
          </a:p>
        </p:txBody>
      </p:sp>
      <p:sp>
        <p:nvSpPr>
          <p:cNvPr id="188424" name="Rectangle 28"/>
          <p:cNvSpPr>
            <a:spLocks noChangeArrowheads="1"/>
          </p:cNvSpPr>
          <p:nvPr/>
        </p:nvSpPr>
        <p:spPr bwMode="auto">
          <a:xfrm>
            <a:off x="3796526" y="5651621"/>
            <a:ext cx="1522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solidFill>
                  <a:schemeClr val="fol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Input/Output</a:t>
            </a:r>
            <a:endParaRPr lang="en-US" altLang="zh-TW" sz="1800" dirty="0">
              <a:solidFill>
                <a:schemeClr val="folHlink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33692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7590"/>
              </p:ext>
            </p:extLst>
          </p:nvPr>
        </p:nvGraphicFramePr>
        <p:xfrm>
          <a:off x="6816547" y="2635093"/>
          <a:ext cx="3314700" cy="1828800"/>
        </p:xfrm>
        <a:graphic>
          <a:graphicData uri="http://schemas.openxmlformats.org/drawingml/2006/table">
            <a:tbl>
              <a:tblPr/>
              <a:tblGrid>
                <a:gridCol w="815975"/>
                <a:gridCol w="742950"/>
                <a:gridCol w="742950"/>
                <a:gridCol w="506413"/>
                <a:gridCol w="506412"/>
              </a:tblGrid>
              <a:tr h="1825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Next State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Output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25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8466" name="Text Box 72"/>
          <p:cNvSpPr txBox="1">
            <a:spLocks noChangeArrowheads="1"/>
          </p:cNvSpPr>
          <p:nvPr/>
        </p:nvSpPr>
        <p:spPr bwMode="auto">
          <a:xfrm>
            <a:off x="5546548" y="5079843"/>
            <a:ext cx="1328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Initial state</a:t>
            </a:r>
          </a:p>
        </p:txBody>
      </p:sp>
      <p:sp>
        <p:nvSpPr>
          <p:cNvPr id="188467" name="Rectangle 73"/>
          <p:cNvSpPr>
            <a:spLocks noChangeArrowheads="1"/>
          </p:cNvSpPr>
          <p:nvPr/>
        </p:nvSpPr>
        <p:spPr bwMode="auto">
          <a:xfrm>
            <a:off x="6467297" y="2227106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Next-state and output tables (I=input)</a:t>
            </a:r>
          </a:p>
        </p:txBody>
      </p:sp>
      <p:sp>
        <p:nvSpPr>
          <p:cNvPr id="188468" name="Text Box 74"/>
          <p:cNvSpPr txBox="1">
            <a:spLocks noChangeArrowheads="1"/>
          </p:cNvSpPr>
          <p:nvPr/>
        </p:nvSpPr>
        <p:spPr bwMode="auto">
          <a:xfrm>
            <a:off x="7330897" y="4806793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A mealy machine</a:t>
            </a:r>
          </a:p>
        </p:txBody>
      </p:sp>
    </p:spTree>
    <p:extLst>
      <p:ext uri="{BB962C8B-B14F-4D97-AF65-F5344CB8AC3E}">
        <p14:creationId xmlns:p14="http://schemas.microsoft.com/office/powerpoint/2010/main" val="27821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633622" y="257771"/>
            <a:ext cx="50994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Finite State Machine (2/4)</a:t>
            </a:r>
          </a:p>
        </p:txBody>
      </p:sp>
      <p:sp>
        <p:nvSpPr>
          <p:cNvPr id="189443" name="Rectangle 20"/>
          <p:cNvSpPr>
            <a:spLocks noChangeArrowheads="1"/>
          </p:cNvSpPr>
          <p:nvPr/>
        </p:nvSpPr>
        <p:spPr bwMode="auto">
          <a:xfrm>
            <a:off x="2630098" y="1312445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Next State Logic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(combinational)</a:t>
            </a:r>
          </a:p>
        </p:txBody>
      </p:sp>
      <p:sp>
        <p:nvSpPr>
          <p:cNvPr id="189444" name="Rectangle 21"/>
          <p:cNvSpPr>
            <a:spLocks noChangeArrowheads="1"/>
          </p:cNvSpPr>
          <p:nvPr/>
        </p:nvSpPr>
        <p:spPr bwMode="auto">
          <a:xfrm>
            <a:off x="4992298" y="1312445"/>
            <a:ext cx="1828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Current State Register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(sequential)</a:t>
            </a:r>
          </a:p>
        </p:txBody>
      </p:sp>
      <p:sp>
        <p:nvSpPr>
          <p:cNvPr id="189445" name="Rectangle 22"/>
          <p:cNvSpPr>
            <a:spLocks noChangeArrowheads="1"/>
          </p:cNvSpPr>
          <p:nvPr/>
        </p:nvSpPr>
        <p:spPr bwMode="auto">
          <a:xfrm>
            <a:off x="7506898" y="1312445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Output Logic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(combinational)</a:t>
            </a:r>
          </a:p>
        </p:txBody>
      </p:sp>
      <p:sp>
        <p:nvSpPr>
          <p:cNvPr id="189446" name="Line 23"/>
          <p:cNvSpPr>
            <a:spLocks noChangeShapeType="1"/>
          </p:cNvSpPr>
          <p:nvPr/>
        </p:nvSpPr>
        <p:spPr bwMode="auto">
          <a:xfrm>
            <a:off x="1944298" y="154104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47" name="Line 24"/>
          <p:cNvSpPr>
            <a:spLocks noChangeShapeType="1"/>
          </p:cNvSpPr>
          <p:nvPr/>
        </p:nvSpPr>
        <p:spPr bwMode="auto">
          <a:xfrm>
            <a:off x="4306498" y="154104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48" name="Line 25"/>
          <p:cNvSpPr>
            <a:spLocks noChangeShapeType="1"/>
          </p:cNvSpPr>
          <p:nvPr/>
        </p:nvSpPr>
        <p:spPr bwMode="auto">
          <a:xfrm>
            <a:off x="6821098" y="169344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49" name="Line 26"/>
          <p:cNvSpPr>
            <a:spLocks noChangeShapeType="1"/>
          </p:cNvSpPr>
          <p:nvPr/>
        </p:nvSpPr>
        <p:spPr bwMode="auto">
          <a:xfrm>
            <a:off x="9183298" y="169344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50" name="Line 27"/>
          <p:cNvSpPr>
            <a:spLocks noChangeShapeType="1"/>
          </p:cNvSpPr>
          <p:nvPr/>
        </p:nvSpPr>
        <p:spPr bwMode="auto">
          <a:xfrm>
            <a:off x="4458898" y="184584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51" name="Text Box 28"/>
          <p:cNvSpPr txBox="1">
            <a:spLocks noChangeArrowheads="1"/>
          </p:cNvSpPr>
          <p:nvPr/>
        </p:nvSpPr>
        <p:spPr bwMode="auto">
          <a:xfrm>
            <a:off x="4322374" y="158549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clock</a:t>
            </a:r>
          </a:p>
        </p:txBody>
      </p:sp>
      <p:sp>
        <p:nvSpPr>
          <p:cNvPr id="189452" name="Text Box 29"/>
          <p:cNvSpPr txBox="1">
            <a:spLocks noChangeArrowheads="1"/>
          </p:cNvSpPr>
          <p:nvPr/>
        </p:nvSpPr>
        <p:spPr bwMode="auto">
          <a:xfrm>
            <a:off x="1791899" y="1236245"/>
            <a:ext cx="682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inputs</a:t>
            </a:r>
          </a:p>
        </p:txBody>
      </p:sp>
      <p:sp>
        <p:nvSpPr>
          <p:cNvPr id="189453" name="Text Box 32"/>
          <p:cNvSpPr txBox="1">
            <a:spLocks noChangeArrowheads="1"/>
          </p:cNvSpPr>
          <p:nvPr/>
        </p:nvSpPr>
        <p:spPr bwMode="auto">
          <a:xfrm>
            <a:off x="5068498" y="2271295"/>
            <a:ext cx="1739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asynchronous reset</a:t>
            </a:r>
          </a:p>
        </p:txBody>
      </p:sp>
      <p:sp>
        <p:nvSpPr>
          <p:cNvPr id="189454" name="Line 33"/>
          <p:cNvSpPr>
            <a:spLocks noChangeShapeType="1"/>
          </p:cNvSpPr>
          <p:nvPr/>
        </p:nvSpPr>
        <p:spPr bwMode="auto">
          <a:xfrm flipV="1">
            <a:off x="5906698" y="2074445"/>
            <a:ext cx="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55" name="Text Box 34"/>
          <p:cNvSpPr txBox="1">
            <a:spLocks noChangeArrowheads="1"/>
          </p:cNvSpPr>
          <p:nvPr/>
        </p:nvSpPr>
        <p:spPr bwMode="auto">
          <a:xfrm>
            <a:off x="9164249" y="1691859"/>
            <a:ext cx="776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Moore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output</a:t>
            </a:r>
          </a:p>
        </p:txBody>
      </p:sp>
      <p:sp>
        <p:nvSpPr>
          <p:cNvPr id="189456" name="Freeform 35"/>
          <p:cNvSpPr>
            <a:spLocks/>
          </p:cNvSpPr>
          <p:nvPr/>
        </p:nvSpPr>
        <p:spPr bwMode="auto">
          <a:xfrm>
            <a:off x="2401498" y="1693445"/>
            <a:ext cx="4724400" cy="1066800"/>
          </a:xfrm>
          <a:custGeom>
            <a:avLst/>
            <a:gdLst>
              <a:gd name="T0" fmla="*/ 2147483646 w 2976"/>
              <a:gd name="T1" fmla="*/ 0 h 672"/>
              <a:gd name="T2" fmla="*/ 2147483646 w 2976"/>
              <a:gd name="T3" fmla="*/ 2147483646 h 672"/>
              <a:gd name="T4" fmla="*/ 0 w 2976"/>
              <a:gd name="T5" fmla="*/ 2147483646 h 672"/>
              <a:gd name="T6" fmla="*/ 0 w 2976"/>
              <a:gd name="T7" fmla="*/ 2147483646 h 672"/>
              <a:gd name="T8" fmla="*/ 2147483646 w 2976"/>
              <a:gd name="T9" fmla="*/ 214748364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76" h="672">
                <a:moveTo>
                  <a:pt x="2976" y="0"/>
                </a:moveTo>
                <a:lnTo>
                  <a:pt x="2976" y="672"/>
                </a:lnTo>
                <a:lnTo>
                  <a:pt x="0" y="672"/>
                </a:lnTo>
                <a:lnTo>
                  <a:pt x="0" y="144"/>
                </a:lnTo>
                <a:lnTo>
                  <a:pt x="144" y="144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57" name="Line 36"/>
          <p:cNvSpPr>
            <a:spLocks noChangeShapeType="1"/>
          </p:cNvSpPr>
          <p:nvPr/>
        </p:nvSpPr>
        <p:spPr bwMode="auto">
          <a:xfrm>
            <a:off x="7125898" y="2303045"/>
            <a:ext cx="2743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58" name="Text Box 38"/>
          <p:cNvSpPr txBox="1">
            <a:spLocks noChangeArrowheads="1"/>
          </p:cNvSpPr>
          <p:nvPr/>
        </p:nvSpPr>
        <p:spPr bwMode="auto">
          <a:xfrm>
            <a:off x="3563548" y="2857084"/>
            <a:ext cx="61334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ahoma" panose="020B0604030504040204" pitchFamily="34" charset="0"/>
                <a:ea typeface="新細明體" panose="02020500000000000000" pitchFamily="18" charset="-120"/>
              </a:rPr>
              <a:t>Moore Machine (state-based machine)</a:t>
            </a:r>
          </a:p>
        </p:txBody>
      </p:sp>
      <p:sp>
        <p:nvSpPr>
          <p:cNvPr id="189459" name="Rectangle 39"/>
          <p:cNvSpPr>
            <a:spLocks noChangeArrowheads="1"/>
          </p:cNvSpPr>
          <p:nvPr/>
        </p:nvSpPr>
        <p:spPr bwMode="auto">
          <a:xfrm>
            <a:off x="2560248" y="4191991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Next State Logic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(combinational)</a:t>
            </a:r>
          </a:p>
        </p:txBody>
      </p:sp>
      <p:sp>
        <p:nvSpPr>
          <p:cNvPr id="189460" name="Rectangle 40"/>
          <p:cNvSpPr>
            <a:spLocks noChangeArrowheads="1"/>
          </p:cNvSpPr>
          <p:nvPr/>
        </p:nvSpPr>
        <p:spPr bwMode="auto">
          <a:xfrm>
            <a:off x="4922448" y="4191991"/>
            <a:ext cx="1828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Current State Register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(sequential)</a:t>
            </a:r>
          </a:p>
        </p:txBody>
      </p:sp>
      <p:sp>
        <p:nvSpPr>
          <p:cNvPr id="189461" name="Rectangle 41"/>
          <p:cNvSpPr>
            <a:spLocks noChangeArrowheads="1"/>
          </p:cNvSpPr>
          <p:nvPr/>
        </p:nvSpPr>
        <p:spPr bwMode="auto">
          <a:xfrm>
            <a:off x="7437048" y="4191991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Output Logic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(combinational)</a:t>
            </a:r>
          </a:p>
        </p:txBody>
      </p:sp>
      <p:sp>
        <p:nvSpPr>
          <p:cNvPr id="189462" name="Line 42"/>
          <p:cNvSpPr>
            <a:spLocks noChangeShapeType="1"/>
          </p:cNvSpPr>
          <p:nvPr/>
        </p:nvSpPr>
        <p:spPr bwMode="auto">
          <a:xfrm>
            <a:off x="1874448" y="4420591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63" name="Line 43"/>
          <p:cNvSpPr>
            <a:spLocks noChangeShapeType="1"/>
          </p:cNvSpPr>
          <p:nvPr/>
        </p:nvSpPr>
        <p:spPr bwMode="auto">
          <a:xfrm>
            <a:off x="4236648" y="4420591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64" name="Line 44"/>
          <p:cNvSpPr>
            <a:spLocks noChangeShapeType="1"/>
          </p:cNvSpPr>
          <p:nvPr/>
        </p:nvSpPr>
        <p:spPr bwMode="auto">
          <a:xfrm>
            <a:off x="6751248" y="4725391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65" name="Freeform 45"/>
          <p:cNvSpPr>
            <a:spLocks/>
          </p:cNvSpPr>
          <p:nvPr/>
        </p:nvSpPr>
        <p:spPr bwMode="auto">
          <a:xfrm>
            <a:off x="2331648" y="3963391"/>
            <a:ext cx="5105400" cy="457200"/>
          </a:xfrm>
          <a:custGeom>
            <a:avLst/>
            <a:gdLst>
              <a:gd name="T0" fmla="*/ 0 w 3216"/>
              <a:gd name="T1" fmla="*/ 2147483646 h 288"/>
              <a:gd name="T2" fmla="*/ 0 w 3216"/>
              <a:gd name="T3" fmla="*/ 0 h 288"/>
              <a:gd name="T4" fmla="*/ 2147483646 w 3216"/>
              <a:gd name="T5" fmla="*/ 0 h 288"/>
              <a:gd name="T6" fmla="*/ 2147483646 w 3216"/>
              <a:gd name="T7" fmla="*/ 2147483646 h 288"/>
              <a:gd name="T8" fmla="*/ 2147483646 w 3216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6" h="288">
                <a:moveTo>
                  <a:pt x="0" y="288"/>
                </a:moveTo>
                <a:lnTo>
                  <a:pt x="0" y="0"/>
                </a:lnTo>
                <a:lnTo>
                  <a:pt x="2976" y="0"/>
                </a:lnTo>
                <a:lnTo>
                  <a:pt x="2976" y="240"/>
                </a:lnTo>
                <a:lnTo>
                  <a:pt x="3216" y="24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66" name="Line 46"/>
          <p:cNvSpPr>
            <a:spLocks noChangeShapeType="1"/>
          </p:cNvSpPr>
          <p:nvPr/>
        </p:nvSpPr>
        <p:spPr bwMode="auto">
          <a:xfrm>
            <a:off x="9113448" y="4572991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67" name="Line 47"/>
          <p:cNvSpPr>
            <a:spLocks noChangeShapeType="1"/>
          </p:cNvSpPr>
          <p:nvPr/>
        </p:nvSpPr>
        <p:spPr bwMode="auto">
          <a:xfrm>
            <a:off x="4389048" y="4725391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68" name="Text Box 48"/>
          <p:cNvSpPr txBox="1">
            <a:spLocks noChangeArrowheads="1"/>
          </p:cNvSpPr>
          <p:nvPr/>
        </p:nvSpPr>
        <p:spPr bwMode="auto">
          <a:xfrm>
            <a:off x="4252524" y="4465041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clock</a:t>
            </a:r>
          </a:p>
        </p:txBody>
      </p:sp>
      <p:sp>
        <p:nvSpPr>
          <p:cNvPr id="189469" name="Text Box 49"/>
          <p:cNvSpPr txBox="1">
            <a:spLocks noChangeArrowheads="1"/>
          </p:cNvSpPr>
          <p:nvPr/>
        </p:nvSpPr>
        <p:spPr bwMode="auto">
          <a:xfrm>
            <a:off x="1722049" y="4115791"/>
            <a:ext cx="682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inputs</a:t>
            </a:r>
          </a:p>
        </p:txBody>
      </p:sp>
      <p:sp>
        <p:nvSpPr>
          <p:cNvPr id="189470" name="Text Box 52"/>
          <p:cNvSpPr txBox="1">
            <a:spLocks noChangeArrowheads="1"/>
          </p:cNvSpPr>
          <p:nvPr/>
        </p:nvSpPr>
        <p:spPr bwMode="auto">
          <a:xfrm>
            <a:off x="4998648" y="5150841"/>
            <a:ext cx="1739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asynchronous reset</a:t>
            </a:r>
          </a:p>
        </p:txBody>
      </p:sp>
      <p:sp>
        <p:nvSpPr>
          <p:cNvPr id="189471" name="Line 53"/>
          <p:cNvSpPr>
            <a:spLocks noChangeShapeType="1"/>
          </p:cNvSpPr>
          <p:nvPr/>
        </p:nvSpPr>
        <p:spPr bwMode="auto">
          <a:xfrm flipV="1">
            <a:off x="5836848" y="4953991"/>
            <a:ext cx="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72" name="Freeform 54"/>
          <p:cNvSpPr>
            <a:spLocks/>
          </p:cNvSpPr>
          <p:nvPr/>
        </p:nvSpPr>
        <p:spPr bwMode="auto">
          <a:xfrm>
            <a:off x="2331648" y="4725391"/>
            <a:ext cx="4724400" cy="914400"/>
          </a:xfrm>
          <a:custGeom>
            <a:avLst/>
            <a:gdLst>
              <a:gd name="T0" fmla="*/ 2147483646 w 2976"/>
              <a:gd name="T1" fmla="*/ 0 h 576"/>
              <a:gd name="T2" fmla="*/ 2147483646 w 2976"/>
              <a:gd name="T3" fmla="*/ 2147483646 h 576"/>
              <a:gd name="T4" fmla="*/ 2147483646 w 2976"/>
              <a:gd name="T5" fmla="*/ 2147483646 h 576"/>
              <a:gd name="T6" fmla="*/ 0 w 2976"/>
              <a:gd name="T7" fmla="*/ 2147483646 h 576"/>
              <a:gd name="T8" fmla="*/ 0 w 2976"/>
              <a:gd name="T9" fmla="*/ 0 h 576"/>
              <a:gd name="T10" fmla="*/ 2147483646 w 29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6" h="576">
                <a:moveTo>
                  <a:pt x="2976" y="0"/>
                </a:moveTo>
                <a:lnTo>
                  <a:pt x="2976" y="480"/>
                </a:lnTo>
                <a:lnTo>
                  <a:pt x="2976" y="576"/>
                </a:lnTo>
                <a:lnTo>
                  <a:pt x="0" y="576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73" name="Text Box 55"/>
          <p:cNvSpPr txBox="1">
            <a:spLocks noChangeArrowheads="1"/>
          </p:cNvSpPr>
          <p:nvPr/>
        </p:nvSpPr>
        <p:spPr bwMode="auto">
          <a:xfrm>
            <a:off x="9164249" y="4609505"/>
            <a:ext cx="776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Mealy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output</a:t>
            </a:r>
          </a:p>
        </p:txBody>
      </p:sp>
      <p:sp>
        <p:nvSpPr>
          <p:cNvPr id="189474" name="Text Box 56"/>
          <p:cNvSpPr txBox="1">
            <a:spLocks noChangeArrowheads="1"/>
          </p:cNvSpPr>
          <p:nvPr/>
        </p:nvSpPr>
        <p:spPr bwMode="auto">
          <a:xfrm>
            <a:off x="3179373" y="5742980"/>
            <a:ext cx="6101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ahoma" panose="020B0604030504040204" pitchFamily="34" charset="0"/>
                <a:ea typeface="新細明體" panose="02020500000000000000" pitchFamily="18" charset="-120"/>
              </a:rPr>
              <a:t>Mealy Machine (input-based machine)</a:t>
            </a:r>
            <a:endParaRPr lang="en-US" altLang="zh-TW" sz="24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18947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032151"/>
              </p:ext>
            </p:extLst>
          </p:nvPr>
        </p:nvGraphicFramePr>
        <p:xfrm>
          <a:off x="3520686" y="842546"/>
          <a:ext cx="914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4" name="Equation" r:id="rId3" imgW="469696" imgH="177723" progId="Equation.3">
                  <p:embed/>
                </p:oleObj>
              </mc:Choice>
              <mc:Fallback>
                <p:oleObj name="Equation" r:id="rId3" imgW="46969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686" y="842546"/>
                        <a:ext cx="914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7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92942"/>
              </p:ext>
            </p:extLst>
          </p:nvPr>
        </p:nvGraphicFramePr>
        <p:xfrm>
          <a:off x="3050786" y="3518891"/>
          <a:ext cx="14144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5" name="Equation" r:id="rId5" imgW="660113" imgH="177723" progId="Equation.3">
                  <p:embed/>
                </p:oleObj>
              </mc:Choice>
              <mc:Fallback>
                <p:oleObj name="Equation" r:id="rId5" imgW="660113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786" y="3518891"/>
                        <a:ext cx="14144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4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050"/>
          <p:cNvSpPr>
            <a:spLocks noChangeArrowheads="1"/>
          </p:cNvSpPr>
          <p:nvPr/>
        </p:nvSpPr>
        <p:spPr bwMode="auto">
          <a:xfrm>
            <a:off x="556045" y="264121"/>
            <a:ext cx="50994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Finite State Machine (3/4)</a:t>
            </a:r>
          </a:p>
        </p:txBody>
      </p:sp>
      <p:sp>
        <p:nvSpPr>
          <p:cNvPr id="190467" name="Rectangle 2052"/>
          <p:cNvSpPr>
            <a:spLocks noChangeArrowheads="1"/>
          </p:cNvSpPr>
          <p:nvPr/>
        </p:nvSpPr>
        <p:spPr bwMode="auto">
          <a:xfrm>
            <a:off x="800820" y="967117"/>
            <a:ext cx="85439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TW" sz="2400"/>
              <a:t>For best legibility, describe FSM using two or three </a:t>
            </a:r>
            <a:r>
              <a:rPr lang="en-US" altLang="zh-TW" sz="2400" b="1" i="1">
                <a:solidFill>
                  <a:srgbClr val="FF3300"/>
                </a:solidFill>
              </a:rPr>
              <a:t>always@</a:t>
            </a:r>
            <a:r>
              <a:rPr lang="en-US" altLang="zh-TW" sz="2400"/>
              <a:t> statements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(1) current state or state register (sequential circuit)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(2) next state logic (combinational circuit)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(3) output logic (combinational circuit) 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SzPct val="55000"/>
            </a:pPr>
            <a:r>
              <a:rPr lang="en-US" altLang="zh-TW"/>
              <a:t>Two combinational logic can be merged</a:t>
            </a:r>
          </a:p>
          <a:p>
            <a:pPr>
              <a:lnSpc>
                <a:spcPct val="120000"/>
              </a:lnSpc>
            </a:pPr>
            <a:r>
              <a:rPr lang="en-US" altLang="zh-TW" sz="2400"/>
              <a:t>Use </a:t>
            </a:r>
            <a:r>
              <a:rPr lang="en-US" altLang="zh-TW" sz="2400" b="1" i="1">
                <a:solidFill>
                  <a:srgbClr val="FF3300"/>
                </a:solidFill>
              </a:rPr>
              <a:t>parameter</a:t>
            </a:r>
            <a:r>
              <a:rPr lang="en-US" altLang="zh-TW" sz="2400"/>
              <a:t> to describe the state name</a:t>
            </a:r>
          </a:p>
        </p:txBody>
      </p:sp>
      <p:sp>
        <p:nvSpPr>
          <p:cNvPr id="190468" name="Oval 2053"/>
          <p:cNvSpPr>
            <a:spLocks noChangeArrowheads="1"/>
          </p:cNvSpPr>
          <p:nvPr/>
        </p:nvSpPr>
        <p:spPr bwMode="auto">
          <a:xfrm>
            <a:off x="9109495" y="361977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ST0</a:t>
            </a:r>
          </a:p>
        </p:txBody>
      </p:sp>
      <p:sp>
        <p:nvSpPr>
          <p:cNvPr id="190469" name="Oval 2054"/>
          <p:cNvSpPr>
            <a:spLocks noChangeArrowheads="1"/>
          </p:cNvSpPr>
          <p:nvPr/>
        </p:nvSpPr>
        <p:spPr bwMode="auto">
          <a:xfrm>
            <a:off x="10176295" y="415317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ST1</a:t>
            </a:r>
          </a:p>
        </p:txBody>
      </p:sp>
      <p:sp>
        <p:nvSpPr>
          <p:cNvPr id="190470" name="Oval 2055"/>
          <p:cNvSpPr>
            <a:spLocks noChangeArrowheads="1"/>
          </p:cNvSpPr>
          <p:nvPr/>
        </p:nvSpPr>
        <p:spPr bwMode="auto">
          <a:xfrm>
            <a:off x="9185695" y="468657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ST2</a:t>
            </a:r>
          </a:p>
        </p:txBody>
      </p:sp>
      <p:sp>
        <p:nvSpPr>
          <p:cNvPr id="190471" name="Oval 2056"/>
          <p:cNvSpPr>
            <a:spLocks noChangeArrowheads="1"/>
          </p:cNvSpPr>
          <p:nvPr/>
        </p:nvSpPr>
        <p:spPr bwMode="auto">
          <a:xfrm>
            <a:off x="8118895" y="415317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ST3</a:t>
            </a:r>
          </a:p>
        </p:txBody>
      </p:sp>
      <p:sp>
        <p:nvSpPr>
          <p:cNvPr id="190472" name="Freeform 2057"/>
          <p:cNvSpPr>
            <a:spLocks/>
          </p:cNvSpPr>
          <p:nvPr/>
        </p:nvSpPr>
        <p:spPr bwMode="auto">
          <a:xfrm>
            <a:off x="9719095" y="3772170"/>
            <a:ext cx="762000" cy="381000"/>
          </a:xfrm>
          <a:custGeom>
            <a:avLst/>
            <a:gdLst>
              <a:gd name="T0" fmla="*/ 0 w 432"/>
              <a:gd name="T1" fmla="*/ 0 h 240"/>
              <a:gd name="T2" fmla="*/ 2147483646 w 432"/>
              <a:gd name="T3" fmla="*/ 2147483646 h 240"/>
              <a:gd name="T4" fmla="*/ 2147483646 w 432"/>
              <a:gd name="T5" fmla="*/ 2147483646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40">
                <a:moveTo>
                  <a:pt x="0" y="0"/>
                </a:moveTo>
                <a:cubicBezTo>
                  <a:pt x="84" y="4"/>
                  <a:pt x="168" y="8"/>
                  <a:pt x="240" y="48"/>
                </a:cubicBezTo>
                <a:cubicBezTo>
                  <a:pt x="312" y="88"/>
                  <a:pt x="372" y="164"/>
                  <a:pt x="432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0473" name="Freeform 2058"/>
          <p:cNvSpPr>
            <a:spLocks/>
          </p:cNvSpPr>
          <p:nvPr/>
        </p:nvSpPr>
        <p:spPr bwMode="auto">
          <a:xfrm>
            <a:off x="9795295" y="4457970"/>
            <a:ext cx="685800" cy="381000"/>
          </a:xfrm>
          <a:custGeom>
            <a:avLst/>
            <a:gdLst>
              <a:gd name="T0" fmla="*/ 2147483646 w 432"/>
              <a:gd name="T1" fmla="*/ 0 h 240"/>
              <a:gd name="T2" fmla="*/ 2147483646 w 432"/>
              <a:gd name="T3" fmla="*/ 2147483646 h 240"/>
              <a:gd name="T4" fmla="*/ 0 w 432"/>
              <a:gd name="T5" fmla="*/ 2147483646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40">
                <a:moveTo>
                  <a:pt x="432" y="0"/>
                </a:moveTo>
                <a:cubicBezTo>
                  <a:pt x="396" y="76"/>
                  <a:pt x="360" y="152"/>
                  <a:pt x="288" y="192"/>
                </a:cubicBezTo>
                <a:cubicBezTo>
                  <a:pt x="216" y="232"/>
                  <a:pt x="108" y="236"/>
                  <a:pt x="0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0474" name="Freeform 2059"/>
          <p:cNvSpPr>
            <a:spLocks/>
          </p:cNvSpPr>
          <p:nvPr/>
        </p:nvSpPr>
        <p:spPr bwMode="auto">
          <a:xfrm>
            <a:off x="8423695" y="4457970"/>
            <a:ext cx="762000" cy="381000"/>
          </a:xfrm>
          <a:custGeom>
            <a:avLst/>
            <a:gdLst>
              <a:gd name="T0" fmla="*/ 2147483646 w 480"/>
              <a:gd name="T1" fmla="*/ 2147483646 h 240"/>
              <a:gd name="T2" fmla="*/ 2147483646 w 480"/>
              <a:gd name="T3" fmla="*/ 2147483646 h 240"/>
              <a:gd name="T4" fmla="*/ 0 w 480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240">
                <a:moveTo>
                  <a:pt x="480" y="240"/>
                </a:moveTo>
                <a:cubicBezTo>
                  <a:pt x="400" y="236"/>
                  <a:pt x="320" y="232"/>
                  <a:pt x="240" y="192"/>
                </a:cubicBezTo>
                <a:cubicBezTo>
                  <a:pt x="160" y="152"/>
                  <a:pt x="80" y="7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0475" name="Freeform 2060"/>
          <p:cNvSpPr>
            <a:spLocks/>
          </p:cNvSpPr>
          <p:nvPr/>
        </p:nvSpPr>
        <p:spPr bwMode="auto">
          <a:xfrm>
            <a:off x="8423695" y="3772170"/>
            <a:ext cx="685800" cy="381000"/>
          </a:xfrm>
          <a:custGeom>
            <a:avLst/>
            <a:gdLst>
              <a:gd name="T0" fmla="*/ 0 w 432"/>
              <a:gd name="T1" fmla="*/ 2147483646 h 240"/>
              <a:gd name="T2" fmla="*/ 2147483646 w 432"/>
              <a:gd name="T3" fmla="*/ 2147483646 h 240"/>
              <a:gd name="T4" fmla="*/ 2147483646 w 432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40">
                <a:moveTo>
                  <a:pt x="0" y="240"/>
                </a:moveTo>
                <a:cubicBezTo>
                  <a:pt x="60" y="164"/>
                  <a:pt x="120" y="88"/>
                  <a:pt x="192" y="48"/>
                </a:cubicBezTo>
                <a:cubicBezTo>
                  <a:pt x="264" y="8"/>
                  <a:pt x="348" y="4"/>
                  <a:pt x="43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0476" name="Freeform 2061"/>
          <p:cNvSpPr>
            <a:spLocks/>
          </p:cNvSpPr>
          <p:nvPr/>
        </p:nvSpPr>
        <p:spPr bwMode="auto">
          <a:xfrm>
            <a:off x="9185695" y="3289570"/>
            <a:ext cx="381000" cy="330200"/>
          </a:xfrm>
          <a:custGeom>
            <a:avLst/>
            <a:gdLst>
              <a:gd name="T0" fmla="*/ 2147483646 w 240"/>
              <a:gd name="T1" fmla="*/ 2147483646 h 208"/>
              <a:gd name="T2" fmla="*/ 0 w 240"/>
              <a:gd name="T3" fmla="*/ 2147483646 h 208"/>
              <a:gd name="T4" fmla="*/ 2147483646 w 240"/>
              <a:gd name="T5" fmla="*/ 2147483646 h 208"/>
              <a:gd name="T6" fmla="*/ 2147483646 w 240"/>
              <a:gd name="T7" fmla="*/ 2147483646 h 208"/>
              <a:gd name="T8" fmla="*/ 2147483646 w 240"/>
              <a:gd name="T9" fmla="*/ 2147483646 h 208"/>
              <a:gd name="T10" fmla="*/ 2147483646 w 240"/>
              <a:gd name="T11" fmla="*/ 2147483646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0" h="208">
                <a:moveTo>
                  <a:pt x="48" y="208"/>
                </a:moveTo>
                <a:cubicBezTo>
                  <a:pt x="24" y="176"/>
                  <a:pt x="0" y="144"/>
                  <a:pt x="0" y="112"/>
                </a:cubicBezTo>
                <a:cubicBezTo>
                  <a:pt x="0" y="80"/>
                  <a:pt x="16" y="32"/>
                  <a:pt x="48" y="16"/>
                </a:cubicBezTo>
                <a:cubicBezTo>
                  <a:pt x="80" y="0"/>
                  <a:pt x="160" y="0"/>
                  <a:pt x="192" y="16"/>
                </a:cubicBezTo>
                <a:cubicBezTo>
                  <a:pt x="224" y="32"/>
                  <a:pt x="240" y="80"/>
                  <a:pt x="240" y="112"/>
                </a:cubicBezTo>
                <a:cubicBezTo>
                  <a:pt x="240" y="144"/>
                  <a:pt x="216" y="176"/>
                  <a:pt x="192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0477" name="Text Box 2062"/>
          <p:cNvSpPr txBox="1">
            <a:spLocks noChangeArrowheads="1"/>
          </p:cNvSpPr>
          <p:nvPr/>
        </p:nvSpPr>
        <p:spPr bwMode="auto">
          <a:xfrm>
            <a:off x="9033295" y="2986358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Reset</a:t>
            </a:r>
          </a:p>
        </p:txBody>
      </p:sp>
      <p:sp>
        <p:nvSpPr>
          <p:cNvPr id="190478" name="Text Box 2063"/>
          <p:cNvSpPr txBox="1">
            <a:spLocks noChangeArrowheads="1"/>
          </p:cNvSpPr>
          <p:nvPr/>
        </p:nvSpPr>
        <p:spPr bwMode="auto">
          <a:xfrm>
            <a:off x="9490495" y="3405458"/>
            <a:ext cx="592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Y=1</a:t>
            </a:r>
          </a:p>
        </p:txBody>
      </p:sp>
      <p:sp>
        <p:nvSpPr>
          <p:cNvPr id="190479" name="Text Box 2064"/>
          <p:cNvSpPr txBox="1">
            <a:spLocks noChangeArrowheads="1"/>
          </p:cNvSpPr>
          <p:nvPr/>
        </p:nvSpPr>
        <p:spPr bwMode="auto">
          <a:xfrm>
            <a:off x="10727159" y="4153170"/>
            <a:ext cx="592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Y=2</a:t>
            </a:r>
          </a:p>
        </p:txBody>
      </p:sp>
      <p:sp>
        <p:nvSpPr>
          <p:cNvPr id="190480" name="Text Box 2065"/>
          <p:cNvSpPr txBox="1">
            <a:spLocks noChangeArrowheads="1"/>
          </p:cNvSpPr>
          <p:nvPr/>
        </p:nvSpPr>
        <p:spPr bwMode="auto">
          <a:xfrm>
            <a:off x="7585495" y="4153170"/>
            <a:ext cx="592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Y=4</a:t>
            </a:r>
          </a:p>
        </p:txBody>
      </p:sp>
      <p:sp>
        <p:nvSpPr>
          <p:cNvPr id="190481" name="Line 2066"/>
          <p:cNvSpPr>
            <a:spLocks noChangeShapeType="1"/>
          </p:cNvSpPr>
          <p:nvPr/>
        </p:nvSpPr>
        <p:spPr bwMode="auto">
          <a:xfrm flipH="1">
            <a:off x="8728495" y="430557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0482" name="Text Box 2067"/>
          <p:cNvSpPr txBox="1">
            <a:spLocks noChangeArrowheads="1"/>
          </p:cNvSpPr>
          <p:nvPr/>
        </p:nvSpPr>
        <p:spPr bwMode="auto">
          <a:xfrm>
            <a:off x="9033295" y="4015058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Control=0</a:t>
            </a:r>
          </a:p>
        </p:txBody>
      </p:sp>
      <p:sp>
        <p:nvSpPr>
          <p:cNvPr id="190483" name="Text Box 2068"/>
          <p:cNvSpPr txBox="1">
            <a:spLocks noChangeArrowheads="1"/>
          </p:cNvSpPr>
          <p:nvPr/>
        </p:nvSpPr>
        <p:spPr bwMode="auto">
          <a:xfrm>
            <a:off x="10346159" y="4508770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Control=1</a:t>
            </a:r>
          </a:p>
        </p:txBody>
      </p:sp>
      <p:sp>
        <p:nvSpPr>
          <p:cNvPr id="190484" name="Text Box 2070"/>
          <p:cNvSpPr txBox="1">
            <a:spLocks noChangeArrowheads="1"/>
          </p:cNvSpPr>
          <p:nvPr/>
        </p:nvSpPr>
        <p:spPr bwMode="auto">
          <a:xfrm>
            <a:off x="8658645" y="4772295"/>
            <a:ext cx="592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Y=3</a:t>
            </a:r>
          </a:p>
        </p:txBody>
      </p:sp>
    </p:spTree>
    <p:extLst>
      <p:ext uri="{BB962C8B-B14F-4D97-AF65-F5344CB8AC3E}">
        <p14:creationId xmlns:p14="http://schemas.microsoft.com/office/powerpoint/2010/main" val="20320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532888" y="189283"/>
            <a:ext cx="50994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Finite State Machine (4/4)</a:t>
            </a:r>
          </a:p>
        </p:txBody>
      </p:sp>
      <p:sp>
        <p:nvSpPr>
          <p:cNvPr id="191491" name="Text Box 5"/>
          <p:cNvSpPr txBox="1">
            <a:spLocks noChangeArrowheads="1"/>
          </p:cNvSpPr>
          <p:nvPr/>
        </p:nvSpPr>
        <p:spPr bwMode="auto">
          <a:xfrm>
            <a:off x="1743914" y="1007135"/>
            <a:ext cx="4211638" cy="53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module FSM(Clock, Reset, Control, 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input Clock, Reset, Control;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output [2:0]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reg [1:0] CurrentState, Nextstate;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reg [2:0]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parameter [1:0] ST0 = 2’b00,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	         ST1 = 2’b01,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	         ST2 = 2’b10,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	         ST3 = 2’b11;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always @(posedge Clock or posedge Reset)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    if (Reset)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        CurrentState &lt;= ST0;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    else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        CurrentState &lt;= NextState;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492" name="Rectangle 6"/>
          <p:cNvSpPr>
            <a:spLocks noChangeArrowheads="1"/>
          </p:cNvSpPr>
          <p:nvPr/>
        </p:nvSpPr>
        <p:spPr bwMode="auto">
          <a:xfrm>
            <a:off x="6407989" y="293553"/>
            <a:ext cx="3810000" cy="630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always @(Control or 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Currentstate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NextState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= ST0;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case (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CurrentState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ST0: 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NextState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&lt;= ST1;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ST1:  if (Control)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      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NextState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&lt;= ST2;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  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      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NextState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&lt;= ST3;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ST2: 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NextState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&lt;= ST3;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ST3: 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NextState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&lt;= ST0;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endcase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end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always @(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CurrentState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begin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case(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CurrentState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ST0: Y &lt;= 1;   ST1: Y &lt;= 2;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ST2: Y &lt;= 3;   ST3: Y &lt;= 4;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endcase</a:t>
            </a:r>
            <a:endParaRPr lang="en-US" altLang="zh-TW" sz="18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end      </a:t>
            </a:r>
            <a:r>
              <a:rPr lang="en-US" altLang="zh-TW" sz="1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endmodule</a:t>
            </a:r>
            <a:endParaRPr lang="en-US" altLang="zh-TW" sz="18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 dirty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1493" name="AutoShape 7"/>
          <p:cNvSpPr>
            <a:spLocks noChangeArrowheads="1"/>
          </p:cNvSpPr>
          <p:nvPr/>
        </p:nvSpPr>
        <p:spPr bwMode="auto">
          <a:xfrm rot="10800000">
            <a:off x="1366089" y="3445534"/>
            <a:ext cx="990600" cy="762000"/>
          </a:xfrm>
          <a:prstGeom prst="wedgeRoundRectCallout">
            <a:avLst>
              <a:gd name="adj1" fmla="val -107056"/>
              <a:gd name="adj2" fmla="val 2083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State name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(parameter)</a:t>
            </a:r>
          </a:p>
        </p:txBody>
      </p:sp>
      <p:sp>
        <p:nvSpPr>
          <p:cNvPr id="191494" name="AutoShape 8"/>
          <p:cNvSpPr>
            <a:spLocks noChangeArrowheads="1"/>
          </p:cNvSpPr>
          <p:nvPr/>
        </p:nvSpPr>
        <p:spPr bwMode="auto">
          <a:xfrm rot="10800000">
            <a:off x="1188289" y="4906034"/>
            <a:ext cx="749300" cy="889000"/>
          </a:xfrm>
          <a:prstGeom prst="wedgeRoundRectCallout">
            <a:avLst>
              <a:gd name="adj1" fmla="val -98306"/>
              <a:gd name="adj2" fmla="val 11963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State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register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(Seq.C.)</a:t>
            </a:r>
          </a:p>
        </p:txBody>
      </p:sp>
      <p:sp>
        <p:nvSpPr>
          <p:cNvPr id="191495" name="AutoShape 9"/>
          <p:cNvSpPr>
            <a:spLocks noChangeArrowheads="1"/>
          </p:cNvSpPr>
          <p:nvPr/>
        </p:nvSpPr>
        <p:spPr bwMode="auto">
          <a:xfrm rot="10800000">
            <a:off x="5277689" y="1654834"/>
            <a:ext cx="1206500" cy="1168400"/>
          </a:xfrm>
          <a:prstGeom prst="wedgeRoundRectCallout">
            <a:avLst>
              <a:gd name="adj1" fmla="val -84213"/>
              <a:gd name="adj2" fmla="val -13727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Next state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logic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(Comb.C.)</a:t>
            </a:r>
          </a:p>
        </p:txBody>
      </p:sp>
      <p:sp>
        <p:nvSpPr>
          <p:cNvPr id="191496" name="AutoShape 10"/>
          <p:cNvSpPr>
            <a:spLocks noChangeArrowheads="1"/>
          </p:cNvSpPr>
          <p:nvPr/>
        </p:nvSpPr>
        <p:spPr bwMode="auto">
          <a:xfrm rot="10800000">
            <a:off x="5201489" y="4804434"/>
            <a:ext cx="1206500" cy="1168400"/>
          </a:xfrm>
          <a:prstGeom prst="wedgeRoundRectCallout">
            <a:avLst>
              <a:gd name="adj1" fmla="val -87370"/>
              <a:gd name="adj2" fmla="val -7204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Output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logic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(Comb.C.)</a:t>
            </a:r>
          </a:p>
        </p:txBody>
      </p:sp>
      <p:sp>
        <p:nvSpPr>
          <p:cNvPr id="9" name="Oval 2053"/>
          <p:cNvSpPr>
            <a:spLocks noChangeArrowheads="1"/>
          </p:cNvSpPr>
          <p:nvPr/>
        </p:nvSpPr>
        <p:spPr bwMode="auto">
          <a:xfrm>
            <a:off x="10165937" y="3178834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ST0</a:t>
            </a:r>
          </a:p>
        </p:txBody>
      </p:sp>
      <p:sp>
        <p:nvSpPr>
          <p:cNvPr id="10" name="Oval 2054"/>
          <p:cNvSpPr>
            <a:spLocks noChangeArrowheads="1"/>
          </p:cNvSpPr>
          <p:nvPr/>
        </p:nvSpPr>
        <p:spPr bwMode="auto">
          <a:xfrm>
            <a:off x="11232737" y="3712234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ST1</a:t>
            </a:r>
          </a:p>
        </p:txBody>
      </p:sp>
      <p:sp>
        <p:nvSpPr>
          <p:cNvPr id="11" name="Oval 2055"/>
          <p:cNvSpPr>
            <a:spLocks noChangeArrowheads="1"/>
          </p:cNvSpPr>
          <p:nvPr/>
        </p:nvSpPr>
        <p:spPr bwMode="auto">
          <a:xfrm>
            <a:off x="10242137" y="4245634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ST2</a:t>
            </a:r>
          </a:p>
        </p:txBody>
      </p:sp>
      <p:sp>
        <p:nvSpPr>
          <p:cNvPr id="12" name="Oval 2056"/>
          <p:cNvSpPr>
            <a:spLocks noChangeArrowheads="1"/>
          </p:cNvSpPr>
          <p:nvPr/>
        </p:nvSpPr>
        <p:spPr bwMode="auto">
          <a:xfrm>
            <a:off x="9175337" y="3712234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ST3</a:t>
            </a:r>
          </a:p>
        </p:txBody>
      </p:sp>
      <p:sp>
        <p:nvSpPr>
          <p:cNvPr id="13" name="Freeform 2057"/>
          <p:cNvSpPr>
            <a:spLocks/>
          </p:cNvSpPr>
          <p:nvPr/>
        </p:nvSpPr>
        <p:spPr bwMode="auto">
          <a:xfrm>
            <a:off x="10775537" y="3331234"/>
            <a:ext cx="762000" cy="381000"/>
          </a:xfrm>
          <a:custGeom>
            <a:avLst/>
            <a:gdLst>
              <a:gd name="T0" fmla="*/ 0 w 432"/>
              <a:gd name="T1" fmla="*/ 0 h 240"/>
              <a:gd name="T2" fmla="*/ 2147483646 w 432"/>
              <a:gd name="T3" fmla="*/ 2147483646 h 240"/>
              <a:gd name="T4" fmla="*/ 2147483646 w 432"/>
              <a:gd name="T5" fmla="*/ 2147483646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40">
                <a:moveTo>
                  <a:pt x="0" y="0"/>
                </a:moveTo>
                <a:cubicBezTo>
                  <a:pt x="84" y="4"/>
                  <a:pt x="168" y="8"/>
                  <a:pt x="240" y="48"/>
                </a:cubicBezTo>
                <a:cubicBezTo>
                  <a:pt x="312" y="88"/>
                  <a:pt x="372" y="164"/>
                  <a:pt x="432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Freeform 2058"/>
          <p:cNvSpPr>
            <a:spLocks/>
          </p:cNvSpPr>
          <p:nvPr/>
        </p:nvSpPr>
        <p:spPr bwMode="auto">
          <a:xfrm>
            <a:off x="10851737" y="4017034"/>
            <a:ext cx="685800" cy="381000"/>
          </a:xfrm>
          <a:custGeom>
            <a:avLst/>
            <a:gdLst>
              <a:gd name="T0" fmla="*/ 2147483646 w 432"/>
              <a:gd name="T1" fmla="*/ 0 h 240"/>
              <a:gd name="T2" fmla="*/ 2147483646 w 432"/>
              <a:gd name="T3" fmla="*/ 2147483646 h 240"/>
              <a:gd name="T4" fmla="*/ 0 w 432"/>
              <a:gd name="T5" fmla="*/ 2147483646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40">
                <a:moveTo>
                  <a:pt x="432" y="0"/>
                </a:moveTo>
                <a:cubicBezTo>
                  <a:pt x="396" y="76"/>
                  <a:pt x="360" y="152"/>
                  <a:pt x="288" y="192"/>
                </a:cubicBezTo>
                <a:cubicBezTo>
                  <a:pt x="216" y="232"/>
                  <a:pt x="108" y="236"/>
                  <a:pt x="0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Freeform 2059"/>
          <p:cNvSpPr>
            <a:spLocks/>
          </p:cNvSpPr>
          <p:nvPr/>
        </p:nvSpPr>
        <p:spPr bwMode="auto">
          <a:xfrm>
            <a:off x="9480137" y="4017034"/>
            <a:ext cx="762000" cy="381000"/>
          </a:xfrm>
          <a:custGeom>
            <a:avLst/>
            <a:gdLst>
              <a:gd name="T0" fmla="*/ 2147483646 w 480"/>
              <a:gd name="T1" fmla="*/ 2147483646 h 240"/>
              <a:gd name="T2" fmla="*/ 2147483646 w 480"/>
              <a:gd name="T3" fmla="*/ 2147483646 h 240"/>
              <a:gd name="T4" fmla="*/ 0 w 480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240">
                <a:moveTo>
                  <a:pt x="480" y="240"/>
                </a:moveTo>
                <a:cubicBezTo>
                  <a:pt x="400" y="236"/>
                  <a:pt x="320" y="232"/>
                  <a:pt x="240" y="192"/>
                </a:cubicBezTo>
                <a:cubicBezTo>
                  <a:pt x="160" y="152"/>
                  <a:pt x="80" y="7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Freeform 2060"/>
          <p:cNvSpPr>
            <a:spLocks/>
          </p:cNvSpPr>
          <p:nvPr/>
        </p:nvSpPr>
        <p:spPr bwMode="auto">
          <a:xfrm>
            <a:off x="9480137" y="3331234"/>
            <a:ext cx="685800" cy="381000"/>
          </a:xfrm>
          <a:custGeom>
            <a:avLst/>
            <a:gdLst>
              <a:gd name="T0" fmla="*/ 0 w 432"/>
              <a:gd name="T1" fmla="*/ 2147483646 h 240"/>
              <a:gd name="T2" fmla="*/ 2147483646 w 432"/>
              <a:gd name="T3" fmla="*/ 2147483646 h 240"/>
              <a:gd name="T4" fmla="*/ 2147483646 w 432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40">
                <a:moveTo>
                  <a:pt x="0" y="240"/>
                </a:moveTo>
                <a:cubicBezTo>
                  <a:pt x="60" y="164"/>
                  <a:pt x="120" y="88"/>
                  <a:pt x="192" y="48"/>
                </a:cubicBezTo>
                <a:cubicBezTo>
                  <a:pt x="264" y="8"/>
                  <a:pt x="348" y="4"/>
                  <a:pt x="43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Freeform 2061"/>
          <p:cNvSpPr>
            <a:spLocks/>
          </p:cNvSpPr>
          <p:nvPr/>
        </p:nvSpPr>
        <p:spPr bwMode="auto">
          <a:xfrm>
            <a:off x="10242137" y="2848634"/>
            <a:ext cx="381000" cy="330200"/>
          </a:xfrm>
          <a:custGeom>
            <a:avLst/>
            <a:gdLst>
              <a:gd name="T0" fmla="*/ 2147483646 w 240"/>
              <a:gd name="T1" fmla="*/ 2147483646 h 208"/>
              <a:gd name="T2" fmla="*/ 0 w 240"/>
              <a:gd name="T3" fmla="*/ 2147483646 h 208"/>
              <a:gd name="T4" fmla="*/ 2147483646 w 240"/>
              <a:gd name="T5" fmla="*/ 2147483646 h 208"/>
              <a:gd name="T6" fmla="*/ 2147483646 w 240"/>
              <a:gd name="T7" fmla="*/ 2147483646 h 208"/>
              <a:gd name="T8" fmla="*/ 2147483646 w 240"/>
              <a:gd name="T9" fmla="*/ 2147483646 h 208"/>
              <a:gd name="T10" fmla="*/ 2147483646 w 240"/>
              <a:gd name="T11" fmla="*/ 2147483646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0" h="208">
                <a:moveTo>
                  <a:pt x="48" y="208"/>
                </a:moveTo>
                <a:cubicBezTo>
                  <a:pt x="24" y="176"/>
                  <a:pt x="0" y="144"/>
                  <a:pt x="0" y="112"/>
                </a:cubicBezTo>
                <a:cubicBezTo>
                  <a:pt x="0" y="80"/>
                  <a:pt x="16" y="32"/>
                  <a:pt x="48" y="16"/>
                </a:cubicBezTo>
                <a:cubicBezTo>
                  <a:pt x="80" y="0"/>
                  <a:pt x="160" y="0"/>
                  <a:pt x="192" y="16"/>
                </a:cubicBezTo>
                <a:cubicBezTo>
                  <a:pt x="224" y="32"/>
                  <a:pt x="240" y="80"/>
                  <a:pt x="240" y="112"/>
                </a:cubicBezTo>
                <a:cubicBezTo>
                  <a:pt x="240" y="144"/>
                  <a:pt x="216" y="176"/>
                  <a:pt x="192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Text Box 2062"/>
          <p:cNvSpPr txBox="1">
            <a:spLocks noChangeArrowheads="1"/>
          </p:cNvSpPr>
          <p:nvPr/>
        </p:nvSpPr>
        <p:spPr bwMode="auto">
          <a:xfrm>
            <a:off x="10089737" y="2545422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Reset</a:t>
            </a:r>
          </a:p>
        </p:txBody>
      </p:sp>
      <p:sp>
        <p:nvSpPr>
          <p:cNvPr id="19" name="Text Box 2063"/>
          <p:cNvSpPr txBox="1">
            <a:spLocks noChangeArrowheads="1"/>
          </p:cNvSpPr>
          <p:nvPr/>
        </p:nvSpPr>
        <p:spPr bwMode="auto">
          <a:xfrm>
            <a:off x="10546937" y="2964522"/>
            <a:ext cx="592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Y=1</a:t>
            </a:r>
          </a:p>
        </p:txBody>
      </p:sp>
      <p:sp>
        <p:nvSpPr>
          <p:cNvPr id="20" name="Text Box 2064"/>
          <p:cNvSpPr txBox="1">
            <a:spLocks noChangeArrowheads="1"/>
          </p:cNvSpPr>
          <p:nvPr/>
        </p:nvSpPr>
        <p:spPr bwMode="auto">
          <a:xfrm>
            <a:off x="11596275" y="3376251"/>
            <a:ext cx="592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Y=2</a:t>
            </a:r>
          </a:p>
        </p:txBody>
      </p:sp>
      <p:sp>
        <p:nvSpPr>
          <p:cNvPr id="21" name="Text Box 2065"/>
          <p:cNvSpPr txBox="1">
            <a:spLocks noChangeArrowheads="1"/>
          </p:cNvSpPr>
          <p:nvPr/>
        </p:nvSpPr>
        <p:spPr bwMode="auto">
          <a:xfrm>
            <a:off x="8641937" y="3712234"/>
            <a:ext cx="592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Y=4</a:t>
            </a:r>
          </a:p>
        </p:txBody>
      </p:sp>
      <p:sp>
        <p:nvSpPr>
          <p:cNvPr id="22" name="Line 2066"/>
          <p:cNvSpPr>
            <a:spLocks noChangeShapeType="1"/>
          </p:cNvSpPr>
          <p:nvPr/>
        </p:nvSpPr>
        <p:spPr bwMode="auto">
          <a:xfrm flipH="1">
            <a:off x="9784937" y="3864634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Text Box 2067"/>
          <p:cNvSpPr txBox="1">
            <a:spLocks noChangeArrowheads="1"/>
          </p:cNvSpPr>
          <p:nvPr/>
        </p:nvSpPr>
        <p:spPr bwMode="auto">
          <a:xfrm>
            <a:off x="10089737" y="3574122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Control=0</a:t>
            </a:r>
          </a:p>
        </p:txBody>
      </p:sp>
      <p:sp>
        <p:nvSpPr>
          <p:cNvPr id="24" name="Text Box 2068"/>
          <p:cNvSpPr txBox="1">
            <a:spLocks noChangeArrowheads="1"/>
          </p:cNvSpPr>
          <p:nvPr/>
        </p:nvSpPr>
        <p:spPr bwMode="auto">
          <a:xfrm>
            <a:off x="10974768" y="4307546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Control=1</a:t>
            </a:r>
          </a:p>
        </p:txBody>
      </p:sp>
      <p:sp>
        <p:nvSpPr>
          <p:cNvPr id="25" name="Text Box 2070"/>
          <p:cNvSpPr txBox="1">
            <a:spLocks noChangeArrowheads="1"/>
          </p:cNvSpPr>
          <p:nvPr/>
        </p:nvSpPr>
        <p:spPr bwMode="auto">
          <a:xfrm>
            <a:off x="9715087" y="4331359"/>
            <a:ext cx="592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Y=3</a:t>
            </a:r>
          </a:p>
        </p:txBody>
      </p:sp>
    </p:spTree>
    <p:extLst>
      <p:ext uri="{BB962C8B-B14F-4D97-AF65-F5344CB8AC3E}">
        <p14:creationId xmlns:p14="http://schemas.microsoft.com/office/powerpoint/2010/main" val="5813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CLAB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CLAB" id="{3EF4629B-7E55-4D80-828F-904AA00C59B0}" vid="{F04B8EB6-F381-4B79-B2C4-2DEFD431A8B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DICLAB</Template>
  <TotalTime>807</TotalTime>
  <Words>1109</Words>
  <Application>Microsoft Office PowerPoint</Application>
  <PresentationFormat>寬螢幕</PresentationFormat>
  <Paragraphs>571</Paragraphs>
  <Slides>17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Tahoma</vt:lpstr>
      <vt:lpstr>Times New Roman</vt:lpstr>
      <vt:lpstr>Wingdings</vt:lpstr>
      <vt:lpstr>DICLAB</vt:lpstr>
      <vt:lpstr>Visio</vt:lpstr>
      <vt:lpstr>方程式</vt:lpstr>
      <vt:lpstr>Equation</vt:lpstr>
      <vt:lpstr>HDL  Part VII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數位系統實驗 Experiment on Digital System</dc:title>
  <dc:creator>User</dc:creator>
  <cp:lastModifiedBy>User</cp:lastModifiedBy>
  <cp:revision>150</cp:revision>
  <cp:lastPrinted>2015-09-14T01:31:39Z</cp:lastPrinted>
  <dcterms:created xsi:type="dcterms:W3CDTF">2015-05-27T02:17:19Z</dcterms:created>
  <dcterms:modified xsi:type="dcterms:W3CDTF">2015-09-20T04:18:49Z</dcterms:modified>
</cp:coreProperties>
</file>