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35"/>
  </p:notesMasterIdLst>
  <p:sldIdLst>
    <p:sldId id="256" r:id="rId2"/>
    <p:sldId id="257" r:id="rId3"/>
    <p:sldId id="289" r:id="rId4"/>
    <p:sldId id="277" r:id="rId5"/>
    <p:sldId id="287" r:id="rId6"/>
    <p:sldId id="269" r:id="rId7"/>
    <p:sldId id="270" r:id="rId8"/>
    <p:sldId id="260" r:id="rId9"/>
    <p:sldId id="258" r:id="rId10"/>
    <p:sldId id="259" r:id="rId11"/>
    <p:sldId id="261" r:id="rId12"/>
    <p:sldId id="263" r:id="rId13"/>
    <p:sldId id="265" r:id="rId14"/>
    <p:sldId id="271" r:id="rId15"/>
    <p:sldId id="281" r:id="rId16"/>
    <p:sldId id="275" r:id="rId17"/>
    <p:sldId id="276" r:id="rId18"/>
    <p:sldId id="262" r:id="rId19"/>
    <p:sldId id="274" r:id="rId20"/>
    <p:sldId id="296" r:id="rId21"/>
    <p:sldId id="297" r:id="rId22"/>
    <p:sldId id="279" r:id="rId23"/>
    <p:sldId id="298" r:id="rId24"/>
    <p:sldId id="293" r:id="rId25"/>
    <p:sldId id="280" r:id="rId26"/>
    <p:sldId id="282" r:id="rId27"/>
    <p:sldId id="285" r:id="rId28"/>
    <p:sldId id="286" r:id="rId29"/>
    <p:sldId id="288" r:id="rId30"/>
    <p:sldId id="294" r:id="rId31"/>
    <p:sldId id="295" r:id="rId32"/>
    <p:sldId id="290" r:id="rId33"/>
    <p:sldId id="267" r:id="rId34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FF3300"/>
    <a:srgbClr val="FFFF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nri\Downloads\Experim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nri\Downloads\Experiments%20(2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nri\Downloads\Experiments%20(2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enri\Downloads\Experiments%20(2)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GitHub\PP3\Genetic%20Algorithm%20Autom%20Pack\Experiment%20Data%20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imon\Documents\GitHub\PP3\Genetic%20Algorithm%20Autom%20Pack\Experiment%20Data%202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1800" dirty="0"/>
              <a:t>Average score compared to % of unused packages</a:t>
            </a:r>
          </a:p>
        </c:rich>
      </c:tx>
      <c:layout>
        <c:manualLayout>
          <c:xMode val="edge"/>
          <c:yMode val="edge"/>
          <c:x val="0.2801583694795230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t-EE"/>
        </a:p>
      </c:txPr>
    </c:title>
    <c:autoTitleDeleted val="0"/>
    <c:plotArea>
      <c:layout>
        <c:manualLayout>
          <c:layoutTarget val="inner"/>
          <c:xMode val="edge"/>
          <c:yMode val="edge"/>
          <c:x val="4.7755185469073001E-2"/>
          <c:y val="3.913967219343948E-2"/>
          <c:w val="0.92874921608250294"/>
          <c:h val="0.702353689102587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[Experiments.xlsx]Arkusz1!$A$65</c:f>
              <c:strCache>
                <c:ptCount val="1"/>
                <c:pt idx="0">
                  <c:v>Average score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[Experiments.xlsx]Arkusz1!$B$63:$V$63</c:f>
              <c:strCache>
                <c:ptCount val="21"/>
                <c:pt idx="0">
                  <c:v>A (2x2x4)</c:v>
                </c:pt>
                <c:pt idx="1">
                  <c:v>B (2x3x4)</c:v>
                </c:pt>
                <c:pt idx="2">
                  <c:v>C (3x3x3)</c:v>
                </c:pt>
                <c:pt idx="3">
                  <c:v>Pentomino L</c:v>
                </c:pt>
                <c:pt idx="4">
                  <c:v>Pentomino T</c:v>
                </c:pt>
                <c:pt idx="5">
                  <c:v>Pentomino P</c:v>
                </c:pt>
                <c:pt idx="6">
                  <c:v>Small 1 (1x2x1)</c:v>
                </c:pt>
                <c:pt idx="7">
                  <c:v>Small 2 (1x2x3)</c:v>
                </c:pt>
                <c:pt idx="8">
                  <c:v>Small 3 (2x2x2)</c:v>
                </c:pt>
                <c:pt idx="9">
                  <c:v>Big 1 (4x6x6)</c:v>
                </c:pt>
                <c:pt idx="10">
                  <c:v>Big 2 (4x5x6)</c:v>
                </c:pt>
                <c:pt idx="11">
                  <c:v>Big 3 (5x5x5)</c:v>
                </c:pt>
                <c:pt idx="12">
                  <c:v>Compact 1 (2x2x2)</c:v>
                </c:pt>
                <c:pt idx="13">
                  <c:v>Compact 2 (3x3x3)</c:v>
                </c:pt>
                <c:pt idx="14">
                  <c:v>Compact 3 (4x4x4)</c:v>
                </c:pt>
                <c:pt idx="15">
                  <c:v>Long 1 (5x1x1)</c:v>
                </c:pt>
                <c:pt idx="16">
                  <c:v>Long 2 (6x2x2)</c:v>
                </c:pt>
                <c:pt idx="17">
                  <c:v>Long 3 (8x2x1)</c:v>
                </c:pt>
                <c:pt idx="18">
                  <c:v>Flat 1 (4x5x1)</c:v>
                </c:pt>
                <c:pt idx="19">
                  <c:v>Flat 2 (3x3x1)</c:v>
                </c:pt>
                <c:pt idx="20">
                  <c:v>Flat 3 (6x4x2)</c:v>
                </c:pt>
              </c:strCache>
            </c:strRef>
          </c:cat>
          <c:val>
            <c:numRef>
              <c:f>[Experiments.xlsx]Arkusz1!$B$3:$V$3</c:f>
              <c:numCache>
                <c:formatCode>General</c:formatCode>
                <c:ptCount val="21"/>
                <c:pt idx="0">
                  <c:v>187.74</c:v>
                </c:pt>
                <c:pt idx="1">
                  <c:v>164.96</c:v>
                </c:pt>
                <c:pt idx="2">
                  <c:v>110</c:v>
                </c:pt>
                <c:pt idx="3">
                  <c:v>610.26</c:v>
                </c:pt>
                <c:pt idx="4">
                  <c:v>957.8</c:v>
                </c:pt>
                <c:pt idx="5">
                  <c:v>872.12</c:v>
                </c:pt>
                <c:pt idx="6">
                  <c:v>635.65</c:v>
                </c:pt>
                <c:pt idx="7">
                  <c:v>197.68</c:v>
                </c:pt>
                <c:pt idx="8">
                  <c:v>128</c:v>
                </c:pt>
                <c:pt idx="9">
                  <c:v>5</c:v>
                </c:pt>
                <c:pt idx="10">
                  <c:v>7.22</c:v>
                </c:pt>
                <c:pt idx="11">
                  <c:v>6</c:v>
                </c:pt>
                <c:pt idx="12">
                  <c:v>128</c:v>
                </c:pt>
                <c:pt idx="13">
                  <c:v>22</c:v>
                </c:pt>
                <c:pt idx="14">
                  <c:v>16</c:v>
                </c:pt>
                <c:pt idx="15">
                  <c:v>247.87</c:v>
                </c:pt>
                <c:pt idx="16">
                  <c:v>41.05</c:v>
                </c:pt>
                <c:pt idx="17">
                  <c:v>78.92</c:v>
                </c:pt>
                <c:pt idx="18">
                  <c:v>57.14</c:v>
                </c:pt>
                <c:pt idx="19">
                  <c:v>130.63</c:v>
                </c:pt>
                <c:pt idx="20">
                  <c:v>19.809999999999999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323-4C9B-965D-2B4227FB1D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4633664"/>
        <c:axId val="384632880"/>
      </c:barChart>
      <c:lineChart>
        <c:grouping val="standard"/>
        <c:varyColors val="0"/>
        <c:ser>
          <c:idx val="1"/>
          <c:order val="1"/>
          <c:tx>
            <c:strRef>
              <c:f>[Experiments.xlsx]Arkusz1!$A$75</c:f>
              <c:strCache>
                <c:ptCount val="1"/>
                <c:pt idx="0">
                  <c:v>% of unused packages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val>
            <c:numRef>
              <c:f>[Experiments.xlsx]Arkusz1!$B$13:$V$13</c:f>
              <c:numCache>
                <c:formatCode>General</c:formatCode>
                <c:ptCount val="21"/>
                <c:pt idx="0">
                  <c:v>24.60240963855421</c:v>
                </c:pt>
                <c:pt idx="1">
                  <c:v>25.018181818181816</c:v>
                </c:pt>
                <c:pt idx="2">
                  <c:v>56.000000000000007</c:v>
                </c:pt>
                <c:pt idx="3">
                  <c:v>22.946969696969703</c:v>
                </c:pt>
                <c:pt idx="4">
                  <c:v>9.2992424242424274</c:v>
                </c:pt>
                <c:pt idx="5">
                  <c:v>33.93030303030303</c:v>
                </c:pt>
                <c:pt idx="6">
                  <c:v>3.689393939393943</c:v>
                </c:pt>
                <c:pt idx="7">
                  <c:v>10.145454545454543</c:v>
                </c:pt>
                <c:pt idx="8">
                  <c:v>22.424242424242426</c:v>
                </c:pt>
                <c:pt idx="9">
                  <c:v>50</c:v>
                </c:pt>
                <c:pt idx="10">
                  <c:v>34.363636363636367</c:v>
                </c:pt>
                <c:pt idx="11">
                  <c:v>45.454545454545453</c:v>
                </c:pt>
                <c:pt idx="12">
                  <c:v>22.424242424242426</c:v>
                </c:pt>
                <c:pt idx="13">
                  <c:v>55.102040816326522</c:v>
                </c:pt>
                <c:pt idx="14">
                  <c:v>23.809523809523807</c:v>
                </c:pt>
                <c:pt idx="15">
                  <c:v>6.1098484848484835</c:v>
                </c:pt>
                <c:pt idx="16">
                  <c:v>25.36363636363637</c:v>
                </c:pt>
                <c:pt idx="17">
                  <c:v>4.9156626506024077</c:v>
                </c:pt>
                <c:pt idx="18">
                  <c:v>13.424242424242424</c:v>
                </c:pt>
                <c:pt idx="19">
                  <c:v>11.13605442176871</c:v>
                </c:pt>
                <c:pt idx="20">
                  <c:v>29.250000000000004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323-4C9B-965D-2B4227FB1D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4634840"/>
        <c:axId val="384634448"/>
      </c:lineChart>
      <c:catAx>
        <c:axId val="384633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t-EE"/>
          </a:p>
        </c:txPr>
        <c:crossAx val="384632880"/>
        <c:crosses val="autoZero"/>
        <c:auto val="1"/>
        <c:lblAlgn val="ctr"/>
        <c:lblOffset val="100"/>
        <c:noMultiLvlLbl val="0"/>
      </c:catAx>
      <c:valAx>
        <c:axId val="384632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t-EE"/>
          </a:p>
        </c:txPr>
        <c:crossAx val="384633664"/>
        <c:crosses val="autoZero"/>
        <c:crossBetween val="between"/>
      </c:valAx>
      <c:valAx>
        <c:axId val="384634448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t-EE"/>
          </a:p>
        </c:txPr>
        <c:crossAx val="384634840"/>
        <c:crosses val="max"/>
        <c:crossBetween val="between"/>
      </c:valAx>
      <c:catAx>
        <c:axId val="384634840"/>
        <c:scaling>
          <c:orientation val="minMax"/>
        </c:scaling>
        <c:delete val="1"/>
        <c:axPos val="b"/>
        <c:majorTickMark val="none"/>
        <c:minorTickMark val="none"/>
        <c:tickLblPos val="nextTo"/>
        <c:crossAx val="384634448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29818642228538134"/>
          <c:y val="0.94485554860163778"/>
          <c:w val="0.40592542337669668"/>
          <c:h val="4.56232151430539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t-E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t-E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1800"/>
              <a:t>%</a:t>
            </a:r>
            <a:r>
              <a:rPr lang="pl-PL" sz="1800" baseline="0"/>
              <a:t> of packages unused with regard to cargo size</a:t>
            </a:r>
            <a:endParaRPr lang="pl-PL" sz="18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t-E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Original cargo size</c:v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'[Experiments (2).xlsx]Arkusz1'!$B$130:$V$130</c:f>
              <c:strCache>
                <c:ptCount val="21"/>
                <c:pt idx="0">
                  <c:v>A (2x2x4)</c:v>
                </c:pt>
                <c:pt idx="1">
                  <c:v>B (2x3x4)</c:v>
                </c:pt>
                <c:pt idx="2">
                  <c:v>C (3x3x3)</c:v>
                </c:pt>
                <c:pt idx="3">
                  <c:v>Pentomino L</c:v>
                </c:pt>
                <c:pt idx="4">
                  <c:v>Pentomino T</c:v>
                </c:pt>
                <c:pt idx="5">
                  <c:v>Pentomino P</c:v>
                </c:pt>
                <c:pt idx="6">
                  <c:v>Small 1 (1x2x1)</c:v>
                </c:pt>
                <c:pt idx="7">
                  <c:v>Small 2 (1x2x3)</c:v>
                </c:pt>
                <c:pt idx="8">
                  <c:v>Small 3 (2x2x2)</c:v>
                </c:pt>
                <c:pt idx="9">
                  <c:v>Big 1 (4x6x6)</c:v>
                </c:pt>
                <c:pt idx="10">
                  <c:v>Big 2 (4x5x6)</c:v>
                </c:pt>
                <c:pt idx="11">
                  <c:v>Big 3 (5x5x5)</c:v>
                </c:pt>
                <c:pt idx="12">
                  <c:v>Compact 1 (2x2x2)</c:v>
                </c:pt>
                <c:pt idx="13">
                  <c:v>Compact 2 (3x3x3)</c:v>
                </c:pt>
                <c:pt idx="14">
                  <c:v>Compact 3 (4x4x4)</c:v>
                </c:pt>
                <c:pt idx="15">
                  <c:v>Long 1 (5x1x1)</c:v>
                </c:pt>
                <c:pt idx="16">
                  <c:v>Long 2 (6x2x2)</c:v>
                </c:pt>
                <c:pt idx="17">
                  <c:v>Long 3 (8x2x1)</c:v>
                </c:pt>
                <c:pt idx="18">
                  <c:v>Flat 1 (4x5x1)</c:v>
                </c:pt>
                <c:pt idx="19">
                  <c:v>Flat 2 (3x3x1)</c:v>
                </c:pt>
                <c:pt idx="20">
                  <c:v>Flat 3 (6x4x2)</c:v>
                </c:pt>
              </c:strCache>
            </c:strRef>
          </c:cat>
          <c:val>
            <c:numRef>
              <c:f>'[Experiments (2).xlsx]Arkusz1'!$B$13:$V$13</c:f>
              <c:numCache>
                <c:formatCode>General</c:formatCode>
                <c:ptCount val="21"/>
                <c:pt idx="0">
                  <c:v>24.60240963855421</c:v>
                </c:pt>
                <c:pt idx="1">
                  <c:v>25.018181818181816</c:v>
                </c:pt>
                <c:pt idx="2">
                  <c:v>56.000000000000007</c:v>
                </c:pt>
                <c:pt idx="3">
                  <c:v>22.946969696969703</c:v>
                </c:pt>
                <c:pt idx="4">
                  <c:v>9.2992424242424274</c:v>
                </c:pt>
                <c:pt idx="5">
                  <c:v>33.93030303030303</c:v>
                </c:pt>
                <c:pt idx="6">
                  <c:v>3.689393939393943</c:v>
                </c:pt>
                <c:pt idx="7">
                  <c:v>10.145454545454543</c:v>
                </c:pt>
                <c:pt idx="8">
                  <c:v>22.424242424242426</c:v>
                </c:pt>
                <c:pt idx="9">
                  <c:v>50</c:v>
                </c:pt>
                <c:pt idx="10">
                  <c:v>34.363636363636367</c:v>
                </c:pt>
                <c:pt idx="11">
                  <c:v>45.454545454545453</c:v>
                </c:pt>
                <c:pt idx="12">
                  <c:v>22.424242424242426</c:v>
                </c:pt>
                <c:pt idx="13">
                  <c:v>55.102040816326522</c:v>
                </c:pt>
                <c:pt idx="14">
                  <c:v>23.809523809523807</c:v>
                </c:pt>
                <c:pt idx="15">
                  <c:v>6.1098484848484835</c:v>
                </c:pt>
                <c:pt idx="16">
                  <c:v>25.36363636363637</c:v>
                </c:pt>
                <c:pt idx="17">
                  <c:v>4.9156626506024077</c:v>
                </c:pt>
                <c:pt idx="18">
                  <c:v>13.424242424242424</c:v>
                </c:pt>
                <c:pt idx="19">
                  <c:v>11.13605442176871</c:v>
                </c:pt>
                <c:pt idx="20">
                  <c:v>29.250000000000004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CDE-42F0-80ED-69623DCBF5E2}"/>
            </c:ext>
          </c:extLst>
        </c:ser>
        <c:ser>
          <c:idx val="1"/>
          <c:order val="1"/>
          <c:tx>
            <c:v>Cargo dimensions doubled</c:v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'[Experiments (2).xlsx]Arkusz1'!$B$130:$V$130</c:f>
              <c:strCache>
                <c:ptCount val="21"/>
                <c:pt idx="0">
                  <c:v>A (2x2x4)</c:v>
                </c:pt>
                <c:pt idx="1">
                  <c:v>B (2x3x4)</c:v>
                </c:pt>
                <c:pt idx="2">
                  <c:v>C (3x3x3)</c:v>
                </c:pt>
                <c:pt idx="3">
                  <c:v>Pentomino L</c:v>
                </c:pt>
                <c:pt idx="4">
                  <c:v>Pentomino T</c:v>
                </c:pt>
                <c:pt idx="5">
                  <c:v>Pentomino P</c:v>
                </c:pt>
                <c:pt idx="6">
                  <c:v>Small 1 (1x2x1)</c:v>
                </c:pt>
                <c:pt idx="7">
                  <c:v>Small 2 (1x2x3)</c:v>
                </c:pt>
                <c:pt idx="8">
                  <c:v>Small 3 (2x2x2)</c:v>
                </c:pt>
                <c:pt idx="9">
                  <c:v>Big 1 (4x6x6)</c:v>
                </c:pt>
                <c:pt idx="10">
                  <c:v>Big 2 (4x5x6)</c:v>
                </c:pt>
                <c:pt idx="11">
                  <c:v>Big 3 (5x5x5)</c:v>
                </c:pt>
                <c:pt idx="12">
                  <c:v>Compact 1 (2x2x2)</c:v>
                </c:pt>
                <c:pt idx="13">
                  <c:v>Compact 2 (3x3x3)</c:v>
                </c:pt>
                <c:pt idx="14">
                  <c:v>Compact 3 (4x4x4)</c:v>
                </c:pt>
                <c:pt idx="15">
                  <c:v>Long 1 (5x1x1)</c:v>
                </c:pt>
                <c:pt idx="16">
                  <c:v>Long 2 (6x2x2)</c:v>
                </c:pt>
                <c:pt idx="17">
                  <c:v>Long 3 (8x2x1)</c:v>
                </c:pt>
                <c:pt idx="18">
                  <c:v>Flat 1 (4x5x1)</c:v>
                </c:pt>
                <c:pt idx="19">
                  <c:v>Flat 2 (3x3x1)</c:v>
                </c:pt>
                <c:pt idx="20">
                  <c:v>Flat 3 (6x4x2)</c:v>
                </c:pt>
              </c:strCache>
            </c:strRef>
          </c:cat>
          <c:val>
            <c:numRef>
              <c:f>'[Experiments (2).xlsx]Arkusz1'!$B$75:$V$75</c:f>
              <c:numCache>
                <c:formatCode>General</c:formatCode>
                <c:ptCount val="21"/>
                <c:pt idx="0">
                  <c:v>3.6136363636363669</c:v>
                </c:pt>
                <c:pt idx="1">
                  <c:v>20.515909090909087</c:v>
                </c:pt>
                <c:pt idx="2">
                  <c:v>13.612565445026178</c:v>
                </c:pt>
                <c:pt idx="3">
                  <c:v>23.357481060606069</c:v>
                </c:pt>
                <c:pt idx="4">
                  <c:v>8.5321969696969724</c:v>
                </c:pt>
                <c:pt idx="5">
                  <c:v>34.570454545454552</c:v>
                </c:pt>
                <c:pt idx="6">
                  <c:v>4.1034090909090883</c:v>
                </c:pt>
                <c:pt idx="7">
                  <c:v>12.532954545454542</c:v>
                </c:pt>
                <c:pt idx="8">
                  <c:v>0</c:v>
                </c:pt>
                <c:pt idx="9">
                  <c:v>18.162162162162161</c:v>
                </c:pt>
                <c:pt idx="10">
                  <c:v>20.95454545454545</c:v>
                </c:pt>
                <c:pt idx="11">
                  <c:v>8.235294117647058</c:v>
                </c:pt>
                <c:pt idx="12">
                  <c:v>0</c:v>
                </c:pt>
                <c:pt idx="13">
                  <c:v>15.816326530612246</c:v>
                </c:pt>
                <c:pt idx="14">
                  <c:v>22.424242424242426</c:v>
                </c:pt>
                <c:pt idx="15">
                  <c:v>12.948863636363637</c:v>
                </c:pt>
                <c:pt idx="16">
                  <c:v>7.1000000000000023</c:v>
                </c:pt>
                <c:pt idx="17">
                  <c:v>13.92424242424242</c:v>
                </c:pt>
                <c:pt idx="18">
                  <c:v>15.492424242424244</c:v>
                </c:pt>
                <c:pt idx="19">
                  <c:v>13.856899488926741</c:v>
                </c:pt>
                <c:pt idx="20">
                  <c:v>10.263636363636369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CDE-42F0-80ED-69623DCBF5E2}"/>
            </c:ext>
          </c:extLst>
        </c:ser>
        <c:ser>
          <c:idx val="2"/>
          <c:order val="2"/>
          <c:tx>
            <c:v>Cargo dimensions halved</c:v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'[Experiments (2).xlsx]Arkusz1'!$B$130:$V$130</c:f>
              <c:strCache>
                <c:ptCount val="21"/>
                <c:pt idx="0">
                  <c:v>A (2x2x4)</c:v>
                </c:pt>
                <c:pt idx="1">
                  <c:v>B (2x3x4)</c:v>
                </c:pt>
                <c:pt idx="2">
                  <c:v>C (3x3x3)</c:v>
                </c:pt>
                <c:pt idx="3">
                  <c:v>Pentomino L</c:v>
                </c:pt>
                <c:pt idx="4">
                  <c:v>Pentomino T</c:v>
                </c:pt>
                <c:pt idx="5">
                  <c:v>Pentomino P</c:v>
                </c:pt>
                <c:pt idx="6">
                  <c:v>Small 1 (1x2x1)</c:v>
                </c:pt>
                <c:pt idx="7">
                  <c:v>Small 2 (1x2x3)</c:v>
                </c:pt>
                <c:pt idx="8">
                  <c:v>Small 3 (2x2x2)</c:v>
                </c:pt>
                <c:pt idx="9">
                  <c:v>Big 1 (4x6x6)</c:v>
                </c:pt>
                <c:pt idx="10">
                  <c:v>Big 2 (4x5x6)</c:v>
                </c:pt>
                <c:pt idx="11">
                  <c:v>Big 3 (5x5x5)</c:v>
                </c:pt>
                <c:pt idx="12">
                  <c:v>Compact 1 (2x2x2)</c:v>
                </c:pt>
                <c:pt idx="13">
                  <c:v>Compact 2 (3x3x3)</c:v>
                </c:pt>
                <c:pt idx="14">
                  <c:v>Compact 3 (4x4x4)</c:v>
                </c:pt>
                <c:pt idx="15">
                  <c:v>Long 1 (5x1x1)</c:v>
                </c:pt>
                <c:pt idx="16">
                  <c:v>Long 2 (6x2x2)</c:v>
                </c:pt>
                <c:pt idx="17">
                  <c:v>Long 3 (8x2x1)</c:v>
                </c:pt>
                <c:pt idx="18">
                  <c:v>Flat 1 (4x5x1)</c:v>
                </c:pt>
                <c:pt idx="19">
                  <c:v>Flat 2 (3x3x1)</c:v>
                </c:pt>
                <c:pt idx="20">
                  <c:v>Flat 3 (6x4x2)</c:v>
                </c:pt>
              </c:strCache>
            </c:strRef>
          </c:cat>
          <c:val>
            <c:numRef>
              <c:f>'[Experiments (2).xlsx]Arkusz1'!$B$142:$V$142</c:f>
              <c:numCache>
                <c:formatCode>General</c:formatCode>
                <c:ptCount val="21"/>
                <c:pt idx="0">
                  <c:v>10.875000000000002</c:v>
                </c:pt>
                <c:pt idx="1">
                  <c:v>32.5</c:v>
                </c:pt>
                <c:pt idx="2">
                  <c:v>0</c:v>
                </c:pt>
                <c:pt idx="3">
                  <c:v>32.576923076923073</c:v>
                </c:pt>
                <c:pt idx="4">
                  <c:v>35.865384615384613</c:v>
                </c:pt>
                <c:pt idx="5">
                  <c:v>39.476923076923079</c:v>
                </c:pt>
                <c:pt idx="6">
                  <c:v>3.2499999999999973</c:v>
                </c:pt>
                <c:pt idx="7">
                  <c:v>14.363636363636365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8.1153846153846132</c:v>
                </c:pt>
                <c:pt idx="16">
                  <c:v>33.333333333333329</c:v>
                </c:pt>
                <c:pt idx="17">
                  <c:v>17.874999999999996</c:v>
                </c:pt>
                <c:pt idx="18">
                  <c:v>25</c:v>
                </c:pt>
                <c:pt idx="19">
                  <c:v>33.333333333333329</c:v>
                </c:pt>
                <c:pt idx="20">
                  <c:v>40.333333333333329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CDE-42F0-80ED-69623DCBF5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12448744"/>
        <c:axId val="312450312"/>
      </c:barChart>
      <c:catAx>
        <c:axId val="312448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t-EE"/>
          </a:p>
        </c:txPr>
        <c:crossAx val="312450312"/>
        <c:crosses val="autoZero"/>
        <c:auto val="1"/>
        <c:lblAlgn val="ctr"/>
        <c:lblOffset val="100"/>
        <c:noMultiLvlLbl val="0"/>
      </c:catAx>
      <c:valAx>
        <c:axId val="312450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t-EE"/>
          </a:p>
        </c:txPr>
        <c:crossAx val="312448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t-E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t-E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2000"/>
              <a:t>Average</a:t>
            </a:r>
            <a:r>
              <a:rPr lang="pl-PL" sz="2000" baseline="0"/>
              <a:t> runtime with regard to cargo size</a:t>
            </a:r>
          </a:p>
          <a:p>
            <a:pPr>
              <a:defRPr sz="2000"/>
            </a:pPr>
            <a:r>
              <a:rPr lang="pl-PL" sz="2000" baseline="0"/>
              <a:t>(in seconds)</a:t>
            </a:r>
            <a:endParaRPr lang="pl-PL" sz="2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t-E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Original cargo size</c:v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'[Experiments (2).xlsx]Arkusz1'!$B$130:$V$130</c:f>
              <c:strCache>
                <c:ptCount val="21"/>
                <c:pt idx="0">
                  <c:v>A (2x2x4)</c:v>
                </c:pt>
                <c:pt idx="1">
                  <c:v>B (2x3x4)</c:v>
                </c:pt>
                <c:pt idx="2">
                  <c:v>C (3x3x3)</c:v>
                </c:pt>
                <c:pt idx="3">
                  <c:v>Pentomino L</c:v>
                </c:pt>
                <c:pt idx="4">
                  <c:v>Pentomino T</c:v>
                </c:pt>
                <c:pt idx="5">
                  <c:v>Pentomino P</c:v>
                </c:pt>
                <c:pt idx="6">
                  <c:v>Small 1 (1x2x1)</c:v>
                </c:pt>
                <c:pt idx="7">
                  <c:v>Small 2 (1x2x3)</c:v>
                </c:pt>
                <c:pt idx="8">
                  <c:v>Small 3 (2x2x2)</c:v>
                </c:pt>
                <c:pt idx="9">
                  <c:v>Big 1 (4x6x6)</c:v>
                </c:pt>
                <c:pt idx="10">
                  <c:v>Big 2 (4x5x6)</c:v>
                </c:pt>
                <c:pt idx="11">
                  <c:v>Big 3 (5x5x5)</c:v>
                </c:pt>
                <c:pt idx="12">
                  <c:v>Compact 1 (2x2x2)</c:v>
                </c:pt>
                <c:pt idx="13">
                  <c:v>Compact 2 (3x3x3)</c:v>
                </c:pt>
                <c:pt idx="14">
                  <c:v>Compact 3 (4x4x4)</c:v>
                </c:pt>
                <c:pt idx="15">
                  <c:v>Long 1 (5x1x1)</c:v>
                </c:pt>
                <c:pt idx="16">
                  <c:v>Long 2 (6x2x2)</c:v>
                </c:pt>
                <c:pt idx="17">
                  <c:v>Long 3 (8x2x1)</c:v>
                </c:pt>
                <c:pt idx="18">
                  <c:v>Flat 1 (4x5x1)</c:v>
                </c:pt>
                <c:pt idx="19">
                  <c:v>Flat 2 (3x3x1)</c:v>
                </c:pt>
                <c:pt idx="20">
                  <c:v>Flat 3 (6x4x2)</c:v>
                </c:pt>
              </c:strCache>
            </c:strRef>
          </c:cat>
          <c:val>
            <c:numRef>
              <c:f>'[Experiments (2).xlsx]Arkusz1'!$B$6:$V$6</c:f>
              <c:numCache>
                <c:formatCode>General</c:formatCode>
                <c:ptCount val="21"/>
                <c:pt idx="0">
                  <c:v>4.7E-2</c:v>
                </c:pt>
                <c:pt idx="1">
                  <c:v>4.7E-2</c:v>
                </c:pt>
                <c:pt idx="2">
                  <c:v>0.14000000000000001</c:v>
                </c:pt>
                <c:pt idx="3">
                  <c:v>7.0000000000000007E-2</c:v>
                </c:pt>
                <c:pt idx="4">
                  <c:v>0.08</c:v>
                </c:pt>
                <c:pt idx="5">
                  <c:v>0.05</c:v>
                </c:pt>
                <c:pt idx="6">
                  <c:v>0</c:v>
                </c:pt>
                <c:pt idx="7">
                  <c:v>0.02</c:v>
                </c:pt>
                <c:pt idx="8">
                  <c:v>0.03</c:v>
                </c:pt>
                <c:pt idx="9">
                  <c:v>0.13</c:v>
                </c:pt>
                <c:pt idx="10">
                  <c:v>7.0000000000000007E-2</c:v>
                </c:pt>
                <c:pt idx="11">
                  <c:v>0.09</c:v>
                </c:pt>
                <c:pt idx="12">
                  <c:v>0.03</c:v>
                </c:pt>
                <c:pt idx="13">
                  <c:v>0.13</c:v>
                </c:pt>
                <c:pt idx="14">
                  <c:v>0.03</c:v>
                </c:pt>
                <c:pt idx="15">
                  <c:v>0.02</c:v>
                </c:pt>
                <c:pt idx="16">
                  <c:v>0.03</c:v>
                </c:pt>
                <c:pt idx="17">
                  <c:v>0</c:v>
                </c:pt>
                <c:pt idx="18">
                  <c:v>0.01</c:v>
                </c:pt>
                <c:pt idx="19">
                  <c:v>0.01</c:v>
                </c:pt>
                <c:pt idx="20">
                  <c:v>0.05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7CF-4A93-8B1B-F83CDB1C9EAA}"/>
            </c:ext>
          </c:extLst>
        </c:ser>
        <c:ser>
          <c:idx val="1"/>
          <c:order val="1"/>
          <c:tx>
            <c:v>Cargo dimensions doubled</c:v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'[Experiments (2).xlsx]Arkusz1'!$B$130:$V$130</c:f>
              <c:strCache>
                <c:ptCount val="21"/>
                <c:pt idx="0">
                  <c:v>A (2x2x4)</c:v>
                </c:pt>
                <c:pt idx="1">
                  <c:v>B (2x3x4)</c:v>
                </c:pt>
                <c:pt idx="2">
                  <c:v>C (3x3x3)</c:v>
                </c:pt>
                <c:pt idx="3">
                  <c:v>Pentomino L</c:v>
                </c:pt>
                <c:pt idx="4">
                  <c:v>Pentomino T</c:v>
                </c:pt>
                <c:pt idx="5">
                  <c:v>Pentomino P</c:v>
                </c:pt>
                <c:pt idx="6">
                  <c:v>Small 1 (1x2x1)</c:v>
                </c:pt>
                <c:pt idx="7">
                  <c:v>Small 2 (1x2x3)</c:v>
                </c:pt>
                <c:pt idx="8">
                  <c:v>Small 3 (2x2x2)</c:v>
                </c:pt>
                <c:pt idx="9">
                  <c:v>Big 1 (4x6x6)</c:v>
                </c:pt>
                <c:pt idx="10">
                  <c:v>Big 2 (4x5x6)</c:v>
                </c:pt>
                <c:pt idx="11">
                  <c:v>Big 3 (5x5x5)</c:v>
                </c:pt>
                <c:pt idx="12">
                  <c:v>Compact 1 (2x2x2)</c:v>
                </c:pt>
                <c:pt idx="13">
                  <c:v>Compact 2 (3x3x3)</c:v>
                </c:pt>
                <c:pt idx="14">
                  <c:v>Compact 3 (4x4x4)</c:v>
                </c:pt>
                <c:pt idx="15">
                  <c:v>Long 1 (5x1x1)</c:v>
                </c:pt>
                <c:pt idx="16">
                  <c:v>Long 2 (6x2x2)</c:v>
                </c:pt>
                <c:pt idx="17">
                  <c:v>Long 3 (8x2x1)</c:v>
                </c:pt>
                <c:pt idx="18">
                  <c:v>Flat 1 (4x5x1)</c:v>
                </c:pt>
                <c:pt idx="19">
                  <c:v>Flat 2 (3x3x1)</c:v>
                </c:pt>
                <c:pt idx="20">
                  <c:v>Flat 3 (6x4x2)</c:v>
                </c:pt>
              </c:strCache>
            </c:strRef>
          </c:cat>
          <c:val>
            <c:numRef>
              <c:f>'[Experiments (2).xlsx]Arkusz1'!$B$68:$V$68</c:f>
              <c:numCache>
                <c:formatCode>General</c:formatCode>
                <c:ptCount val="21"/>
                <c:pt idx="0">
                  <c:v>0.24</c:v>
                </c:pt>
                <c:pt idx="1">
                  <c:v>4.18</c:v>
                </c:pt>
                <c:pt idx="2">
                  <c:v>1.46</c:v>
                </c:pt>
                <c:pt idx="3">
                  <c:v>6.944</c:v>
                </c:pt>
                <c:pt idx="4">
                  <c:v>8.2200000000000006</c:v>
                </c:pt>
                <c:pt idx="5">
                  <c:v>4.43</c:v>
                </c:pt>
                <c:pt idx="6">
                  <c:v>0.36</c:v>
                </c:pt>
                <c:pt idx="7">
                  <c:v>2.464</c:v>
                </c:pt>
                <c:pt idx="8">
                  <c:v>0.02</c:v>
                </c:pt>
                <c:pt idx="9">
                  <c:v>2.96</c:v>
                </c:pt>
                <c:pt idx="10">
                  <c:v>4.96</c:v>
                </c:pt>
                <c:pt idx="11">
                  <c:v>0.36</c:v>
                </c:pt>
                <c:pt idx="12">
                  <c:v>0.02</c:v>
                </c:pt>
                <c:pt idx="13">
                  <c:v>1.48</c:v>
                </c:pt>
                <c:pt idx="14">
                  <c:v>2.82</c:v>
                </c:pt>
                <c:pt idx="15">
                  <c:v>2.98</c:v>
                </c:pt>
                <c:pt idx="16">
                  <c:v>1.02</c:v>
                </c:pt>
                <c:pt idx="17">
                  <c:v>2.76</c:v>
                </c:pt>
                <c:pt idx="18">
                  <c:v>2.77</c:v>
                </c:pt>
                <c:pt idx="19">
                  <c:v>1.55</c:v>
                </c:pt>
                <c:pt idx="20">
                  <c:v>1.35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7CF-4A93-8B1B-F83CDB1C9EAA}"/>
            </c:ext>
          </c:extLst>
        </c:ser>
        <c:ser>
          <c:idx val="2"/>
          <c:order val="2"/>
          <c:tx>
            <c:v>Cargo dimensions halved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'[Experiments (2).xlsx]Arkusz1'!$B$130:$V$130</c:f>
              <c:strCache>
                <c:ptCount val="21"/>
                <c:pt idx="0">
                  <c:v>A (2x2x4)</c:v>
                </c:pt>
                <c:pt idx="1">
                  <c:v>B (2x3x4)</c:v>
                </c:pt>
                <c:pt idx="2">
                  <c:v>C (3x3x3)</c:v>
                </c:pt>
                <c:pt idx="3">
                  <c:v>Pentomino L</c:v>
                </c:pt>
                <c:pt idx="4">
                  <c:v>Pentomino T</c:v>
                </c:pt>
                <c:pt idx="5">
                  <c:v>Pentomino P</c:v>
                </c:pt>
                <c:pt idx="6">
                  <c:v>Small 1 (1x2x1)</c:v>
                </c:pt>
                <c:pt idx="7">
                  <c:v>Small 2 (1x2x3)</c:v>
                </c:pt>
                <c:pt idx="8">
                  <c:v>Small 3 (2x2x2)</c:v>
                </c:pt>
                <c:pt idx="9">
                  <c:v>Big 1 (4x6x6)</c:v>
                </c:pt>
                <c:pt idx="10">
                  <c:v>Big 2 (4x5x6)</c:v>
                </c:pt>
                <c:pt idx="11">
                  <c:v>Big 3 (5x5x5)</c:v>
                </c:pt>
                <c:pt idx="12">
                  <c:v>Compact 1 (2x2x2)</c:v>
                </c:pt>
                <c:pt idx="13">
                  <c:v>Compact 2 (3x3x3)</c:v>
                </c:pt>
                <c:pt idx="14">
                  <c:v>Compact 3 (4x4x4)</c:v>
                </c:pt>
                <c:pt idx="15">
                  <c:v>Long 1 (5x1x1)</c:v>
                </c:pt>
                <c:pt idx="16">
                  <c:v>Long 2 (6x2x2)</c:v>
                </c:pt>
                <c:pt idx="17">
                  <c:v>Long 3 (8x2x1)</c:v>
                </c:pt>
                <c:pt idx="18">
                  <c:v>Flat 1 (4x5x1)</c:v>
                </c:pt>
                <c:pt idx="19">
                  <c:v>Flat 2 (3x3x1)</c:v>
                </c:pt>
                <c:pt idx="20">
                  <c:v>Flat 3 (6x4x2)</c:v>
                </c:pt>
              </c:strCache>
            </c:strRef>
          </c:cat>
          <c:val>
            <c:numRef>
              <c:f>'[Experiments (2).xlsx]Arkusz1'!$B$135:$V$135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7CF-4A93-8B1B-F83CDB1C9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075072"/>
        <c:axId val="14074288"/>
      </c:barChart>
      <c:catAx>
        <c:axId val="14075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t-EE"/>
          </a:p>
        </c:txPr>
        <c:crossAx val="14074288"/>
        <c:crosses val="autoZero"/>
        <c:auto val="1"/>
        <c:lblAlgn val="ctr"/>
        <c:lblOffset val="100"/>
        <c:noMultiLvlLbl val="0"/>
      </c:catAx>
      <c:valAx>
        <c:axId val="14074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t-EE"/>
          </a:p>
        </c:txPr>
        <c:crossAx val="14075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t-E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t-E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>
              <a:defRPr/>
            </a:pPr>
            <a:r>
              <a:rPr lang="en-US" sz="2000" dirty="0"/>
              <a:t>Score efficiency</a:t>
            </a:r>
            <a:endParaRPr lang="en-US" sz="2000" baseline="0" dirty="0"/>
          </a:p>
          <a:p>
            <a:pPr algn="ctr">
              <a:defRPr/>
            </a:pPr>
            <a:r>
              <a:rPr lang="en-US" sz="2000" b="0" baseline="0" dirty="0"/>
              <a:t>Percentage of maximum score that certain package type achieves on average</a:t>
            </a:r>
            <a:endParaRPr lang="en-US" sz="2000" b="0" dirty="0"/>
          </a:p>
        </c:rich>
      </c:tx>
      <c:layout>
        <c:manualLayout>
          <c:xMode val="edge"/>
          <c:yMode val="edge"/>
          <c:x val="0.16205529238489214"/>
          <c:y val="9.1973462465601459E-3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Original cargo size</c:v>
          </c:tx>
          <c:spPr>
            <a:solidFill>
              <a:srgbClr val="0070C0"/>
            </a:solidFill>
          </c:spPr>
          <c:invertIfNegative val="0"/>
          <c:cat>
            <c:strRef>
              <c:f>'[Experiments (2).xlsx]Arkusz1'!$B$130:$V$130</c:f>
              <c:strCache>
                <c:ptCount val="21"/>
                <c:pt idx="0">
                  <c:v>A (2x2x4)</c:v>
                </c:pt>
                <c:pt idx="1">
                  <c:v>B (2x3x4)</c:v>
                </c:pt>
                <c:pt idx="2">
                  <c:v>C (3x3x3)</c:v>
                </c:pt>
                <c:pt idx="3">
                  <c:v>Pentomino L</c:v>
                </c:pt>
                <c:pt idx="4">
                  <c:v>Pentomino T</c:v>
                </c:pt>
                <c:pt idx="5">
                  <c:v>Pentomino P</c:v>
                </c:pt>
                <c:pt idx="6">
                  <c:v>Small 1 (1x2x1)</c:v>
                </c:pt>
                <c:pt idx="7">
                  <c:v>Small 2 (1x2x3)</c:v>
                </c:pt>
                <c:pt idx="8">
                  <c:v>Small 3 (2x2x2)</c:v>
                </c:pt>
                <c:pt idx="9">
                  <c:v>Big 1 (4x6x6)</c:v>
                </c:pt>
                <c:pt idx="10">
                  <c:v>Big 2 (4x5x6)</c:v>
                </c:pt>
                <c:pt idx="11">
                  <c:v>Big 3 (5x5x5)</c:v>
                </c:pt>
                <c:pt idx="12">
                  <c:v>Compact 1 (2x2x2)</c:v>
                </c:pt>
                <c:pt idx="13">
                  <c:v>Compact 2 (3x3x3)</c:v>
                </c:pt>
                <c:pt idx="14">
                  <c:v>Compact 3 (4x4x4)</c:v>
                </c:pt>
                <c:pt idx="15">
                  <c:v>Long 1 (5x1x1)</c:v>
                </c:pt>
                <c:pt idx="16">
                  <c:v>Long 2 (6x2x2)</c:v>
                </c:pt>
                <c:pt idx="17">
                  <c:v>Long 3 (8x2x1)</c:v>
                </c:pt>
                <c:pt idx="18">
                  <c:v>Flat 1 (4x5x1)</c:v>
                </c:pt>
                <c:pt idx="19">
                  <c:v>Flat 2 (3x3x1)</c:v>
                </c:pt>
                <c:pt idx="20">
                  <c:v>Flat 3 (6x4x2)</c:v>
                </c:pt>
              </c:strCache>
            </c:strRef>
          </c:cat>
          <c:val>
            <c:numRef>
              <c:f>'[Experiments (2).xlsx]Arkusz1'!$B$15:$V$15</c:f>
              <c:numCache>
                <c:formatCode>0%</c:formatCode>
                <c:ptCount val="21"/>
                <c:pt idx="0">
                  <c:v>0.75397590361445788</c:v>
                </c:pt>
                <c:pt idx="1">
                  <c:v>0.74981818181818183</c:v>
                </c:pt>
                <c:pt idx="2">
                  <c:v>0.44</c:v>
                </c:pt>
                <c:pt idx="3">
                  <c:v>0.77053030303030301</c:v>
                </c:pt>
                <c:pt idx="4">
                  <c:v>0.90700757575757573</c:v>
                </c:pt>
                <c:pt idx="5">
                  <c:v>0.66069696969696967</c:v>
                </c:pt>
                <c:pt idx="6">
                  <c:v>0.96310606060606052</c:v>
                </c:pt>
                <c:pt idx="7">
                  <c:v>0.89854545454545454</c:v>
                </c:pt>
                <c:pt idx="8">
                  <c:v>0.77575757575757576</c:v>
                </c:pt>
                <c:pt idx="9">
                  <c:v>0.5</c:v>
                </c:pt>
                <c:pt idx="10">
                  <c:v>0.65636363636363637</c:v>
                </c:pt>
                <c:pt idx="11">
                  <c:v>0.54545454545454541</c:v>
                </c:pt>
                <c:pt idx="12">
                  <c:v>0.77575757575757576</c:v>
                </c:pt>
                <c:pt idx="13">
                  <c:v>0.44897959183673469</c:v>
                </c:pt>
                <c:pt idx="14">
                  <c:v>0.76190476190476186</c:v>
                </c:pt>
                <c:pt idx="15">
                  <c:v>0.93890151515151521</c:v>
                </c:pt>
                <c:pt idx="16">
                  <c:v>0.74636363636363634</c:v>
                </c:pt>
                <c:pt idx="17">
                  <c:v>0.95084337349397596</c:v>
                </c:pt>
                <c:pt idx="18">
                  <c:v>0.86575757575757573</c:v>
                </c:pt>
                <c:pt idx="19">
                  <c:v>0.88863945578231285</c:v>
                </c:pt>
                <c:pt idx="20">
                  <c:v>0.70749999999999991</c:v>
                </c:pt>
              </c:numCache>
            </c:numRef>
          </c:val>
        </c:ser>
        <c:ser>
          <c:idx val="1"/>
          <c:order val="1"/>
          <c:tx>
            <c:v>Doubled cargo dimensions</c:v>
          </c:tx>
          <c:spPr>
            <a:solidFill>
              <a:srgbClr val="FFC000"/>
            </a:solidFill>
          </c:spPr>
          <c:invertIfNegative val="0"/>
          <c:cat>
            <c:strRef>
              <c:f>'[Experiments (2).xlsx]Arkusz1'!$B$130:$V$130</c:f>
              <c:strCache>
                <c:ptCount val="21"/>
                <c:pt idx="0">
                  <c:v>A (2x2x4)</c:v>
                </c:pt>
                <c:pt idx="1">
                  <c:v>B (2x3x4)</c:v>
                </c:pt>
                <c:pt idx="2">
                  <c:v>C (3x3x3)</c:v>
                </c:pt>
                <c:pt idx="3">
                  <c:v>Pentomino L</c:v>
                </c:pt>
                <c:pt idx="4">
                  <c:v>Pentomino T</c:v>
                </c:pt>
                <c:pt idx="5">
                  <c:v>Pentomino P</c:v>
                </c:pt>
                <c:pt idx="6">
                  <c:v>Small 1 (1x2x1)</c:v>
                </c:pt>
                <c:pt idx="7">
                  <c:v>Small 2 (1x2x3)</c:v>
                </c:pt>
                <c:pt idx="8">
                  <c:v>Small 3 (2x2x2)</c:v>
                </c:pt>
                <c:pt idx="9">
                  <c:v>Big 1 (4x6x6)</c:v>
                </c:pt>
                <c:pt idx="10">
                  <c:v>Big 2 (4x5x6)</c:v>
                </c:pt>
                <c:pt idx="11">
                  <c:v>Big 3 (5x5x5)</c:v>
                </c:pt>
                <c:pt idx="12">
                  <c:v>Compact 1 (2x2x2)</c:v>
                </c:pt>
                <c:pt idx="13">
                  <c:v>Compact 2 (3x3x3)</c:v>
                </c:pt>
                <c:pt idx="14">
                  <c:v>Compact 3 (4x4x4)</c:v>
                </c:pt>
                <c:pt idx="15">
                  <c:v>Long 1 (5x1x1)</c:v>
                </c:pt>
                <c:pt idx="16">
                  <c:v>Long 2 (6x2x2)</c:v>
                </c:pt>
                <c:pt idx="17">
                  <c:v>Long 3 (8x2x1)</c:v>
                </c:pt>
                <c:pt idx="18">
                  <c:v>Flat 1 (4x5x1)</c:v>
                </c:pt>
                <c:pt idx="19">
                  <c:v>Flat 2 (3x3x1)</c:v>
                </c:pt>
                <c:pt idx="20">
                  <c:v>Flat 3 (6x4x2)</c:v>
                </c:pt>
              </c:strCache>
            </c:strRef>
          </c:cat>
          <c:val>
            <c:numRef>
              <c:f>'[Experiments (2).xlsx]Arkusz1'!$B$77:$V$77</c:f>
              <c:numCache>
                <c:formatCode>0%</c:formatCode>
                <c:ptCount val="21"/>
                <c:pt idx="0">
                  <c:v>0.96386363636363637</c:v>
                </c:pt>
                <c:pt idx="1">
                  <c:v>0.7948409090909091</c:v>
                </c:pt>
                <c:pt idx="2">
                  <c:v>0.86387434554973819</c:v>
                </c:pt>
                <c:pt idx="3">
                  <c:v>0.76642518939393933</c:v>
                </c:pt>
                <c:pt idx="4">
                  <c:v>0.9146780303030303</c:v>
                </c:pt>
                <c:pt idx="5">
                  <c:v>0.65429545454545457</c:v>
                </c:pt>
                <c:pt idx="6">
                  <c:v>0.95896590909090906</c:v>
                </c:pt>
                <c:pt idx="7">
                  <c:v>0.87467045454545456</c:v>
                </c:pt>
                <c:pt idx="8">
                  <c:v>1</c:v>
                </c:pt>
                <c:pt idx="9">
                  <c:v>0.81837837837837846</c:v>
                </c:pt>
                <c:pt idx="10">
                  <c:v>0.79045454545454552</c:v>
                </c:pt>
                <c:pt idx="11">
                  <c:v>0.91764705882352937</c:v>
                </c:pt>
                <c:pt idx="12">
                  <c:v>1</c:v>
                </c:pt>
                <c:pt idx="13">
                  <c:v>0.84183673469387754</c:v>
                </c:pt>
                <c:pt idx="14">
                  <c:v>0.77575757575757576</c:v>
                </c:pt>
                <c:pt idx="15">
                  <c:v>0.87051136363636361</c:v>
                </c:pt>
                <c:pt idx="16">
                  <c:v>0.92899999999999994</c:v>
                </c:pt>
                <c:pt idx="17">
                  <c:v>0.86075757575757583</c:v>
                </c:pt>
                <c:pt idx="18">
                  <c:v>0.84507575757575759</c:v>
                </c:pt>
                <c:pt idx="19">
                  <c:v>0.86143100511073256</c:v>
                </c:pt>
                <c:pt idx="20">
                  <c:v>0.89736363636363625</c:v>
                </c:pt>
              </c:numCache>
            </c:numRef>
          </c:val>
        </c:ser>
        <c:ser>
          <c:idx val="2"/>
          <c:order val="2"/>
          <c:tx>
            <c:v>Halved cargo dimensions</c:v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strRef>
              <c:f>'[Experiments (2).xlsx]Arkusz1'!$B$130:$V$130</c:f>
              <c:strCache>
                <c:ptCount val="21"/>
                <c:pt idx="0">
                  <c:v>A (2x2x4)</c:v>
                </c:pt>
                <c:pt idx="1">
                  <c:v>B (2x3x4)</c:v>
                </c:pt>
                <c:pt idx="2">
                  <c:v>C (3x3x3)</c:v>
                </c:pt>
                <c:pt idx="3">
                  <c:v>Pentomino L</c:v>
                </c:pt>
                <c:pt idx="4">
                  <c:v>Pentomino T</c:v>
                </c:pt>
                <c:pt idx="5">
                  <c:v>Pentomino P</c:v>
                </c:pt>
                <c:pt idx="6">
                  <c:v>Small 1 (1x2x1)</c:v>
                </c:pt>
                <c:pt idx="7">
                  <c:v>Small 2 (1x2x3)</c:v>
                </c:pt>
                <c:pt idx="8">
                  <c:v>Small 3 (2x2x2)</c:v>
                </c:pt>
                <c:pt idx="9">
                  <c:v>Big 1 (4x6x6)</c:v>
                </c:pt>
                <c:pt idx="10">
                  <c:v>Big 2 (4x5x6)</c:v>
                </c:pt>
                <c:pt idx="11">
                  <c:v>Big 3 (5x5x5)</c:v>
                </c:pt>
                <c:pt idx="12">
                  <c:v>Compact 1 (2x2x2)</c:v>
                </c:pt>
                <c:pt idx="13">
                  <c:v>Compact 2 (3x3x3)</c:v>
                </c:pt>
                <c:pt idx="14">
                  <c:v>Compact 3 (4x4x4)</c:v>
                </c:pt>
                <c:pt idx="15">
                  <c:v>Long 1 (5x1x1)</c:v>
                </c:pt>
                <c:pt idx="16">
                  <c:v>Long 2 (6x2x2)</c:v>
                </c:pt>
                <c:pt idx="17">
                  <c:v>Long 3 (8x2x1)</c:v>
                </c:pt>
                <c:pt idx="18">
                  <c:v>Flat 1 (4x5x1)</c:v>
                </c:pt>
                <c:pt idx="19">
                  <c:v>Flat 2 (3x3x1)</c:v>
                </c:pt>
                <c:pt idx="20">
                  <c:v>Flat 3 (6x4x2)</c:v>
                </c:pt>
              </c:strCache>
            </c:strRef>
          </c:cat>
          <c:val>
            <c:numRef>
              <c:f>'[Experiments (2).xlsx]Arkusz1'!$B$144:$V$144</c:f>
              <c:numCache>
                <c:formatCode>0%</c:formatCode>
                <c:ptCount val="21"/>
                <c:pt idx="0">
                  <c:v>0.89124999999999999</c:v>
                </c:pt>
                <c:pt idx="1">
                  <c:v>0.67499999999999993</c:v>
                </c:pt>
                <c:pt idx="2">
                  <c:v>0</c:v>
                </c:pt>
                <c:pt idx="3">
                  <c:v>0.6742307692307693</c:v>
                </c:pt>
                <c:pt idx="4">
                  <c:v>0.6413461538461539</c:v>
                </c:pt>
                <c:pt idx="5">
                  <c:v>0.60523076923076924</c:v>
                </c:pt>
                <c:pt idx="6">
                  <c:v>0.96750000000000003</c:v>
                </c:pt>
                <c:pt idx="7">
                  <c:v>0.85636363636363633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0.91884615384615387</c:v>
                </c:pt>
                <c:pt idx="16">
                  <c:v>0.66666666666666663</c:v>
                </c:pt>
                <c:pt idx="17">
                  <c:v>0.82125000000000004</c:v>
                </c:pt>
                <c:pt idx="18">
                  <c:v>0.75</c:v>
                </c:pt>
                <c:pt idx="19">
                  <c:v>0.66666666666666663</c:v>
                </c:pt>
                <c:pt idx="20">
                  <c:v>0.59666666666666668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312278280"/>
        <c:axId val="312275144"/>
      </c:barChart>
      <c:catAx>
        <c:axId val="3122782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et-EE"/>
          </a:p>
        </c:txPr>
        <c:crossAx val="312275144"/>
        <c:crosses val="autoZero"/>
        <c:auto val="1"/>
        <c:lblAlgn val="ctr"/>
        <c:lblOffset val="100"/>
        <c:noMultiLvlLbl val="0"/>
      </c:catAx>
      <c:valAx>
        <c:axId val="312275144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et-EE"/>
          </a:p>
        </c:txPr>
        <c:crossAx val="312278280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600"/>
          </a:pPr>
          <a:endParaRPr lang="et-EE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GB" sz="2400" dirty="0">
                <a:solidFill>
                  <a:schemeClr val="tx1"/>
                </a:solidFill>
              </a:rPr>
              <a:t>Effect of population size</a:t>
            </a:r>
          </a:p>
        </c:rich>
      </c:tx>
      <c:layout>
        <c:manualLayout>
          <c:xMode val="edge"/>
          <c:yMode val="edge"/>
          <c:x val="0.3196727967728866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t-E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TS (value)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Tabelle1!$A$9:$A$15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35</c:v>
                </c:pt>
                <c:pt idx="3">
                  <c:v>50</c:v>
                </c:pt>
                <c:pt idx="4">
                  <c:v>70</c:v>
                </c:pt>
                <c:pt idx="5">
                  <c:v>85</c:v>
                </c:pt>
                <c:pt idx="6">
                  <c:v>100</c:v>
                </c:pt>
              </c:numCache>
            </c:numRef>
          </c:xVal>
          <c:yVal>
            <c:numRef>
              <c:f>Tabelle1!$C$9:$C$15</c:f>
              <c:numCache>
                <c:formatCode>General</c:formatCode>
                <c:ptCount val="7"/>
                <c:pt idx="0">
                  <c:v>201.2</c:v>
                </c:pt>
                <c:pt idx="1">
                  <c:v>208.08</c:v>
                </c:pt>
                <c:pt idx="2">
                  <c:v>230.28</c:v>
                </c:pt>
                <c:pt idx="3">
                  <c:v>232.12</c:v>
                </c:pt>
                <c:pt idx="4">
                  <c:v>234.32</c:v>
                </c:pt>
                <c:pt idx="5">
                  <c:v>236.24</c:v>
                </c:pt>
                <c:pt idx="6">
                  <c:v>236.4</c:v>
                </c:pt>
              </c:numCache>
            </c:numRef>
          </c:yVal>
          <c:smooth val="0"/>
        </c:ser>
        <c:ser>
          <c:idx val="1"/>
          <c:order val="1"/>
          <c:tx>
            <c:v>EL (value)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Tabelle1!$A$76:$A$82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35</c:v>
                </c:pt>
                <c:pt idx="3">
                  <c:v>50</c:v>
                </c:pt>
                <c:pt idx="4">
                  <c:v>70</c:v>
                </c:pt>
                <c:pt idx="5">
                  <c:v>85</c:v>
                </c:pt>
                <c:pt idx="6">
                  <c:v>100</c:v>
                </c:pt>
              </c:numCache>
            </c:numRef>
          </c:xVal>
          <c:yVal>
            <c:numRef>
              <c:f>Tabelle1!$C$76:$C$82</c:f>
              <c:numCache>
                <c:formatCode>General</c:formatCode>
                <c:ptCount val="7"/>
                <c:pt idx="0">
                  <c:v>209.48</c:v>
                </c:pt>
                <c:pt idx="1">
                  <c:v>229.6</c:v>
                </c:pt>
                <c:pt idx="2">
                  <c:v>231.48</c:v>
                </c:pt>
                <c:pt idx="3">
                  <c:v>232</c:v>
                </c:pt>
                <c:pt idx="4">
                  <c:v>232.88</c:v>
                </c:pt>
                <c:pt idx="5">
                  <c:v>234.08</c:v>
                </c:pt>
                <c:pt idx="6">
                  <c:v>234.04</c:v>
                </c:pt>
              </c:numCache>
            </c:numRef>
          </c:yVal>
          <c:smooth val="0"/>
        </c:ser>
        <c:ser>
          <c:idx val="2"/>
          <c:order val="2"/>
          <c:tx>
            <c:v>RO (value)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Tabelle1!$A$143:$A$149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35</c:v>
                </c:pt>
                <c:pt idx="3">
                  <c:v>50</c:v>
                </c:pt>
                <c:pt idx="4">
                  <c:v>70</c:v>
                </c:pt>
                <c:pt idx="5">
                  <c:v>85</c:v>
                </c:pt>
                <c:pt idx="6">
                  <c:v>100</c:v>
                </c:pt>
              </c:numCache>
            </c:numRef>
          </c:xVal>
          <c:yVal>
            <c:numRef>
              <c:f>Tabelle1!$C$143:$C$149</c:f>
              <c:numCache>
                <c:formatCode>General</c:formatCode>
                <c:ptCount val="7"/>
                <c:pt idx="0">
                  <c:v>220.88</c:v>
                </c:pt>
                <c:pt idx="1">
                  <c:v>227.08</c:v>
                </c:pt>
                <c:pt idx="2">
                  <c:v>230.92</c:v>
                </c:pt>
                <c:pt idx="3">
                  <c:v>231.2</c:v>
                </c:pt>
                <c:pt idx="4">
                  <c:v>231.88</c:v>
                </c:pt>
                <c:pt idx="5">
                  <c:v>232.08</c:v>
                </c:pt>
                <c:pt idx="6">
                  <c:v>232.76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9674816"/>
        <c:axId val="259668936"/>
      </c:scatterChart>
      <c:scatterChart>
        <c:scatterStyle val="lineMarker"/>
        <c:varyColors val="0"/>
        <c:ser>
          <c:idx val="3"/>
          <c:order val="3"/>
          <c:tx>
            <c:v>TS (time)</c:v>
          </c:tx>
          <c:spPr>
            <a:ln w="19050" cap="rnd">
              <a:solidFill>
                <a:srgbClr val="FF330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9525">
                <a:solidFill>
                  <a:srgbClr val="FF3300"/>
                </a:solidFill>
              </a:ln>
              <a:effectLst/>
            </c:spPr>
          </c:marker>
          <c:xVal>
            <c:numRef>
              <c:f>Tabelle1!$A$9:$A$15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35</c:v>
                </c:pt>
                <c:pt idx="3">
                  <c:v>50</c:v>
                </c:pt>
                <c:pt idx="4">
                  <c:v>70</c:v>
                </c:pt>
                <c:pt idx="5">
                  <c:v>85</c:v>
                </c:pt>
                <c:pt idx="6">
                  <c:v>100</c:v>
                </c:pt>
              </c:numCache>
            </c:numRef>
          </c:xVal>
          <c:yVal>
            <c:numRef>
              <c:f>Tabelle1!$F$9:$F$15</c:f>
              <c:numCache>
                <c:formatCode>General</c:formatCode>
                <c:ptCount val="7"/>
                <c:pt idx="0">
                  <c:v>2837.72</c:v>
                </c:pt>
                <c:pt idx="1">
                  <c:v>7112.32</c:v>
                </c:pt>
                <c:pt idx="2">
                  <c:v>8371.24</c:v>
                </c:pt>
                <c:pt idx="3">
                  <c:v>4008.56</c:v>
                </c:pt>
                <c:pt idx="4">
                  <c:v>4652.84</c:v>
                </c:pt>
                <c:pt idx="5">
                  <c:v>4446.8</c:v>
                </c:pt>
                <c:pt idx="6">
                  <c:v>6531.96</c:v>
                </c:pt>
              </c:numCache>
            </c:numRef>
          </c:yVal>
          <c:smooth val="0"/>
        </c:ser>
        <c:ser>
          <c:idx val="4"/>
          <c:order val="4"/>
          <c:tx>
            <c:v>EL (time)</c:v>
          </c:tx>
          <c:spPr>
            <a:ln w="19050" cap="rnd">
              <a:solidFill>
                <a:srgbClr val="FF3300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rgbClr val="FF3300"/>
                </a:solidFill>
              </a:ln>
              <a:effectLst/>
            </c:spPr>
          </c:marker>
          <c:xVal>
            <c:numRef>
              <c:f>Tabelle1!$A$76:$A$82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35</c:v>
                </c:pt>
                <c:pt idx="3">
                  <c:v>50</c:v>
                </c:pt>
                <c:pt idx="4">
                  <c:v>70</c:v>
                </c:pt>
                <c:pt idx="5">
                  <c:v>85</c:v>
                </c:pt>
                <c:pt idx="6">
                  <c:v>100</c:v>
                </c:pt>
              </c:numCache>
            </c:numRef>
          </c:xVal>
          <c:yVal>
            <c:numRef>
              <c:f>Tabelle1!$F$76:$F$82</c:f>
              <c:numCache>
                <c:formatCode>General</c:formatCode>
                <c:ptCount val="7"/>
                <c:pt idx="0">
                  <c:v>3479.08</c:v>
                </c:pt>
                <c:pt idx="1">
                  <c:v>4954.4399999999996</c:v>
                </c:pt>
                <c:pt idx="2">
                  <c:v>4417.68</c:v>
                </c:pt>
                <c:pt idx="3">
                  <c:v>6860.28</c:v>
                </c:pt>
                <c:pt idx="4">
                  <c:v>7480.04</c:v>
                </c:pt>
                <c:pt idx="5">
                  <c:v>7770.92</c:v>
                </c:pt>
                <c:pt idx="6">
                  <c:v>9141.52</c:v>
                </c:pt>
              </c:numCache>
            </c:numRef>
          </c:yVal>
          <c:smooth val="0"/>
        </c:ser>
        <c:ser>
          <c:idx val="5"/>
          <c:order val="5"/>
          <c:tx>
            <c:v>RO (time)</c:v>
          </c:tx>
          <c:spPr>
            <a:ln w="19050" cap="rnd">
              <a:solidFill>
                <a:srgbClr val="FF3300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2"/>
              </a:solidFill>
              <a:ln w="9525">
                <a:solidFill>
                  <a:srgbClr val="FF3300"/>
                </a:solidFill>
              </a:ln>
              <a:effectLst/>
            </c:spPr>
          </c:marker>
          <c:xVal>
            <c:numRef>
              <c:f>Tabelle1!$A$143:$A$149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35</c:v>
                </c:pt>
                <c:pt idx="3">
                  <c:v>50</c:v>
                </c:pt>
                <c:pt idx="4">
                  <c:v>70</c:v>
                </c:pt>
                <c:pt idx="5">
                  <c:v>85</c:v>
                </c:pt>
                <c:pt idx="6">
                  <c:v>100</c:v>
                </c:pt>
              </c:numCache>
            </c:numRef>
          </c:xVal>
          <c:yVal>
            <c:numRef>
              <c:f>Tabelle1!$F$143:$F$149</c:f>
              <c:numCache>
                <c:formatCode>General</c:formatCode>
                <c:ptCount val="7"/>
                <c:pt idx="0">
                  <c:v>3696.4</c:v>
                </c:pt>
                <c:pt idx="1">
                  <c:v>5618.32</c:v>
                </c:pt>
                <c:pt idx="2">
                  <c:v>5246.8</c:v>
                </c:pt>
                <c:pt idx="3">
                  <c:v>6097.56</c:v>
                </c:pt>
                <c:pt idx="4">
                  <c:v>4758.08</c:v>
                </c:pt>
                <c:pt idx="5">
                  <c:v>4825.24</c:v>
                </c:pt>
                <c:pt idx="6">
                  <c:v>6679.6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1184184"/>
        <c:axId val="261181440"/>
      </c:scatterChart>
      <c:valAx>
        <c:axId val="259674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sz="2400" dirty="0" err="1">
                    <a:solidFill>
                      <a:schemeClr val="tx1"/>
                    </a:solidFill>
                  </a:rPr>
                  <a:t>Populaton</a:t>
                </a:r>
                <a:r>
                  <a:rPr lang="en-GB" sz="2400" dirty="0">
                    <a:solidFill>
                      <a:schemeClr val="tx1"/>
                    </a:solidFill>
                  </a:rPr>
                  <a:t> 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t-E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t-EE"/>
          </a:p>
        </c:txPr>
        <c:crossAx val="259668936"/>
        <c:crosses val="autoZero"/>
        <c:crossBetween val="midCat"/>
      </c:valAx>
      <c:valAx>
        <c:axId val="259668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sz="2000" dirty="0">
                    <a:solidFill>
                      <a:schemeClr val="tx1"/>
                    </a:solidFill>
                  </a:rPr>
                  <a:t>Average value</a:t>
                </a:r>
              </a:p>
            </c:rich>
          </c:tx>
          <c:layout>
            <c:manualLayout>
              <c:xMode val="edge"/>
              <c:yMode val="edge"/>
              <c:x val="2.2371364653243847E-3"/>
              <c:y val="0.330321343315757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t-E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t-EE"/>
          </a:p>
        </c:txPr>
        <c:crossAx val="259674816"/>
        <c:crosses val="autoZero"/>
        <c:crossBetween val="midCat"/>
      </c:valAx>
      <c:valAx>
        <c:axId val="26118144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sz="2000" dirty="0">
                    <a:solidFill>
                      <a:schemeClr val="accent2">
                        <a:lumMod val="75000"/>
                      </a:schemeClr>
                    </a:solidFill>
                  </a:rPr>
                  <a:t>Run</a:t>
                </a:r>
                <a:r>
                  <a:rPr lang="en-GB" sz="2000" baseline="0" dirty="0">
                    <a:solidFill>
                      <a:schemeClr val="accent2">
                        <a:lumMod val="75000"/>
                      </a:schemeClr>
                    </a:solidFill>
                  </a:rPr>
                  <a:t>time (in </a:t>
                </a:r>
                <a:r>
                  <a:rPr lang="en-GB" sz="2000" baseline="0" dirty="0" err="1">
                    <a:solidFill>
                      <a:schemeClr val="accent2">
                        <a:lumMod val="75000"/>
                      </a:schemeClr>
                    </a:solidFill>
                  </a:rPr>
                  <a:t>ms</a:t>
                </a:r>
                <a:r>
                  <a:rPr lang="en-GB" sz="2000" baseline="0" dirty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  <a:endParaRPr lang="en-GB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t-E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accent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t-EE"/>
          </a:p>
        </c:txPr>
        <c:crossAx val="261184184"/>
        <c:crosses val="max"/>
        <c:crossBetween val="midCat"/>
      </c:valAx>
      <c:valAx>
        <c:axId val="2611841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61181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t-E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t-E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GB" sz="2400">
                <a:solidFill>
                  <a:schemeClr val="tx1"/>
                </a:solidFill>
              </a:rPr>
              <a:t>Effect of adding</a:t>
            </a:r>
            <a:r>
              <a:rPr lang="en-GB" sz="2400" baseline="0">
                <a:solidFill>
                  <a:schemeClr val="tx1"/>
                </a:solidFill>
              </a:rPr>
              <a:t> other mutation</a:t>
            </a:r>
            <a:endParaRPr lang="en-GB" sz="240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25877674954636176"/>
          <c:y val="2.033283408487437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t-EE"/>
        </a:p>
      </c:txPr>
    </c:title>
    <c:autoTitleDeleted val="0"/>
    <c:plotArea>
      <c:layout>
        <c:manualLayout>
          <c:layoutTarget val="inner"/>
          <c:xMode val="edge"/>
          <c:yMode val="edge"/>
          <c:x val="8.4374051343195006E-2"/>
          <c:y val="7.2374802975638211E-2"/>
          <c:w val="0.69238315566633413"/>
          <c:h val="0.78412614041983297"/>
        </c:manualLayout>
      </c:layout>
      <c:scatterChart>
        <c:scatterStyle val="lineMarker"/>
        <c:varyColors val="0"/>
        <c:ser>
          <c:idx val="0"/>
          <c:order val="0"/>
          <c:tx>
            <c:v>TS (value)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Tabelle1!$A$62:$A$66</c:f>
              <c:numCache>
                <c:formatCode>General</c:formatCode>
                <c:ptCount val="5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</c:numCache>
            </c:numRef>
          </c:xVal>
          <c:yVal>
            <c:numRef>
              <c:f>Tabelle1!$C$62:$C$66</c:f>
              <c:numCache>
                <c:formatCode>General</c:formatCode>
                <c:ptCount val="5"/>
                <c:pt idx="0">
                  <c:v>235.6</c:v>
                </c:pt>
                <c:pt idx="1">
                  <c:v>234.24</c:v>
                </c:pt>
                <c:pt idx="2">
                  <c:v>232.32</c:v>
                </c:pt>
                <c:pt idx="3">
                  <c:v>231.44</c:v>
                </c:pt>
                <c:pt idx="4">
                  <c:v>229.96</c:v>
                </c:pt>
              </c:numCache>
            </c:numRef>
          </c:yVal>
          <c:smooth val="0"/>
        </c:ser>
        <c:ser>
          <c:idx val="1"/>
          <c:order val="1"/>
          <c:tx>
            <c:v>EL (value)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Tabelle1!$A$129:$A$133</c:f>
              <c:numCache>
                <c:formatCode>General</c:formatCode>
                <c:ptCount val="5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</c:numCache>
            </c:numRef>
          </c:xVal>
          <c:yVal>
            <c:numRef>
              <c:f>Tabelle1!$C$129:$C$133</c:f>
              <c:numCache>
                <c:formatCode>General</c:formatCode>
                <c:ptCount val="5"/>
                <c:pt idx="0">
                  <c:v>234.8</c:v>
                </c:pt>
                <c:pt idx="1">
                  <c:v>233.84</c:v>
                </c:pt>
                <c:pt idx="2">
                  <c:v>233.92</c:v>
                </c:pt>
                <c:pt idx="3">
                  <c:v>233.4</c:v>
                </c:pt>
                <c:pt idx="4">
                  <c:v>232.6</c:v>
                </c:pt>
              </c:numCache>
            </c:numRef>
          </c:yVal>
          <c:smooth val="0"/>
        </c:ser>
        <c:ser>
          <c:idx val="2"/>
          <c:order val="2"/>
          <c:tx>
            <c:v>RO (value)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Tabelle1!$A$183:$A$187</c:f>
              <c:numCache>
                <c:formatCode>General</c:formatCode>
                <c:ptCount val="5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</c:numCache>
            </c:numRef>
          </c:xVal>
          <c:yVal>
            <c:numRef>
              <c:f>Tabelle1!$C$183:$C$187</c:f>
              <c:numCache>
                <c:formatCode>General</c:formatCode>
                <c:ptCount val="5"/>
                <c:pt idx="0">
                  <c:v>232.6</c:v>
                </c:pt>
                <c:pt idx="1">
                  <c:v>230.48</c:v>
                </c:pt>
                <c:pt idx="2">
                  <c:v>226.08</c:v>
                </c:pt>
                <c:pt idx="3">
                  <c:v>222.52</c:v>
                </c:pt>
                <c:pt idx="4">
                  <c:v>219.64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1185752"/>
        <c:axId val="261185360"/>
      </c:scatterChart>
      <c:scatterChart>
        <c:scatterStyle val="lineMarker"/>
        <c:varyColors val="0"/>
        <c:ser>
          <c:idx val="3"/>
          <c:order val="3"/>
          <c:tx>
            <c:v>TS (time)</c:v>
          </c:tx>
          <c:spPr>
            <a:ln w="19050" cap="rnd">
              <a:solidFill>
                <a:srgbClr val="FF330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9525">
                <a:solidFill>
                  <a:srgbClr val="FF3300"/>
                </a:solidFill>
              </a:ln>
              <a:effectLst/>
            </c:spPr>
          </c:marker>
          <c:xVal>
            <c:numRef>
              <c:f>Tabelle1!$A$62:$A$66</c:f>
              <c:numCache>
                <c:formatCode>General</c:formatCode>
                <c:ptCount val="5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</c:numCache>
            </c:numRef>
          </c:xVal>
          <c:yVal>
            <c:numRef>
              <c:f>Tabelle1!$F$62:$F$66</c:f>
              <c:numCache>
                <c:formatCode>General</c:formatCode>
                <c:ptCount val="5"/>
                <c:pt idx="0">
                  <c:v>4666.6400000000003</c:v>
                </c:pt>
                <c:pt idx="1">
                  <c:v>4771.12</c:v>
                </c:pt>
                <c:pt idx="2">
                  <c:v>5839.08</c:v>
                </c:pt>
                <c:pt idx="3">
                  <c:v>11703</c:v>
                </c:pt>
                <c:pt idx="4">
                  <c:v>27093.84</c:v>
                </c:pt>
              </c:numCache>
            </c:numRef>
          </c:yVal>
          <c:smooth val="0"/>
        </c:ser>
        <c:ser>
          <c:idx val="4"/>
          <c:order val="4"/>
          <c:tx>
            <c:v>EL (time)</c:v>
          </c:tx>
          <c:spPr>
            <a:ln w="19050" cap="rnd">
              <a:solidFill>
                <a:srgbClr val="FF3300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rgbClr val="FF3300"/>
                </a:solidFill>
              </a:ln>
              <a:effectLst/>
            </c:spPr>
          </c:marker>
          <c:xVal>
            <c:numRef>
              <c:f>Tabelle1!$A$129:$A$133</c:f>
              <c:numCache>
                <c:formatCode>General</c:formatCode>
                <c:ptCount val="5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</c:numCache>
            </c:numRef>
          </c:xVal>
          <c:yVal>
            <c:numRef>
              <c:f>Tabelle1!$F$129:$F$133</c:f>
              <c:numCache>
                <c:formatCode>General</c:formatCode>
                <c:ptCount val="5"/>
                <c:pt idx="0">
                  <c:v>6738.04</c:v>
                </c:pt>
                <c:pt idx="1">
                  <c:v>9458.76</c:v>
                </c:pt>
                <c:pt idx="2">
                  <c:v>6005.08</c:v>
                </c:pt>
                <c:pt idx="3">
                  <c:v>5875.44</c:v>
                </c:pt>
                <c:pt idx="4">
                  <c:v>6595.24</c:v>
                </c:pt>
              </c:numCache>
            </c:numRef>
          </c:yVal>
          <c:smooth val="0"/>
        </c:ser>
        <c:ser>
          <c:idx val="5"/>
          <c:order val="5"/>
          <c:tx>
            <c:v>RO (time)</c:v>
          </c:tx>
          <c:spPr>
            <a:ln w="19050" cap="rnd">
              <a:solidFill>
                <a:srgbClr val="FF3300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2"/>
              </a:solidFill>
              <a:ln w="9525">
                <a:solidFill>
                  <a:srgbClr val="FF3300"/>
                </a:solidFill>
              </a:ln>
              <a:effectLst/>
            </c:spPr>
          </c:marker>
          <c:xVal>
            <c:numRef>
              <c:f>Tabelle1!$A$183:$A$187</c:f>
              <c:numCache>
                <c:formatCode>General</c:formatCode>
                <c:ptCount val="5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</c:numCache>
            </c:numRef>
          </c:xVal>
          <c:yVal>
            <c:numRef>
              <c:f>Tabelle1!$F$183:$F$187</c:f>
              <c:numCache>
                <c:formatCode>General</c:formatCode>
                <c:ptCount val="5"/>
                <c:pt idx="0">
                  <c:v>5016.88</c:v>
                </c:pt>
                <c:pt idx="1">
                  <c:v>27950.04</c:v>
                </c:pt>
                <c:pt idx="2">
                  <c:v>31712.400000000001</c:v>
                </c:pt>
                <c:pt idx="3">
                  <c:v>31279.96</c:v>
                </c:pt>
                <c:pt idx="4">
                  <c:v>30522.240000000002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1186536"/>
        <c:axId val="261186144"/>
      </c:scatterChart>
      <c:valAx>
        <c:axId val="261185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sz="2400">
                    <a:solidFill>
                      <a:schemeClr val="tx1"/>
                    </a:solidFill>
                  </a:rPr>
                  <a:t>Mutation</a:t>
                </a:r>
                <a:r>
                  <a:rPr lang="en-GB" sz="2400" baseline="0">
                    <a:solidFill>
                      <a:schemeClr val="tx1"/>
                    </a:solidFill>
                  </a:rPr>
                  <a:t> probability</a:t>
                </a:r>
                <a:endParaRPr lang="en-GB" sz="24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3138313818761736"/>
              <c:y val="0.933830233643475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t-E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t-EE"/>
          </a:p>
        </c:txPr>
        <c:crossAx val="261185360"/>
        <c:crosses val="autoZero"/>
        <c:crossBetween val="midCat"/>
      </c:valAx>
      <c:valAx>
        <c:axId val="26118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sz="2000">
                    <a:solidFill>
                      <a:schemeClr val="tx1"/>
                    </a:solidFill>
                  </a:rPr>
                  <a:t>Average value</a:t>
                </a:r>
              </a:p>
            </c:rich>
          </c:tx>
          <c:layout>
            <c:manualLayout>
              <c:xMode val="edge"/>
              <c:yMode val="edge"/>
              <c:x val="0"/>
              <c:y val="0.347000466694577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t-E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t-EE"/>
          </a:p>
        </c:txPr>
        <c:crossAx val="261185752"/>
        <c:crosses val="autoZero"/>
        <c:crossBetween val="midCat"/>
      </c:valAx>
      <c:valAx>
        <c:axId val="2611861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accent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t-EE"/>
          </a:p>
        </c:txPr>
        <c:crossAx val="261186536"/>
        <c:crosses val="max"/>
        <c:crossBetween val="midCat"/>
      </c:valAx>
      <c:valAx>
        <c:axId val="2611865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611861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719135429386963"/>
          <c:y val="0.4073817793791441"/>
          <c:w val="0.12159762064164718"/>
          <c:h val="0.26981094466827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t-E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t-EE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0.82042</cdr:x>
      <cdr:y>0.29955</cdr:y>
    </cdr:from>
    <cdr:to>
      <cdr:x>0.98278</cdr:x>
      <cdr:y>0.36036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9383151" y="1871004"/>
          <a:ext cx="1856936" cy="3798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t-EE" sz="1100" dirty="0"/>
        </a:p>
      </cdr:txBody>
    </cdr:sp>
  </cdr:relSizeAnchor>
  <cdr:relSizeAnchor xmlns:cdr="http://schemas.openxmlformats.org/drawingml/2006/chartDrawing">
    <cdr:from>
      <cdr:x>0.84582</cdr:x>
      <cdr:y>0.37983</cdr:y>
    </cdr:from>
    <cdr:to>
      <cdr:x>0.87903</cdr:x>
      <cdr:y>0.7019</cdr:y>
    </cdr:to>
    <cdr:sp macro="" textlink="">
      <cdr:nvSpPr>
        <cdr:cNvPr id="4" name="TextBox 3"/>
        <cdr:cNvSpPr txBox="1"/>
      </cdr:nvSpPr>
      <cdr:spPr>
        <a:xfrm xmlns:a="http://schemas.openxmlformats.org/drawingml/2006/main" rot="16200000">
          <a:off x="8859390" y="3188349"/>
          <a:ext cx="2011667" cy="37988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Runtime (in </a:t>
          </a:r>
          <a:r>
            <a:rPr lang="en-US" sz="2000" dirty="0" err="1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ms</a:t>
          </a:r>
          <a:r>
            <a:rPr lang="en-US" sz="2000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t-EE" sz="2000" dirty="0">
            <a:solidFill>
              <a:schemeClr val="accent2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D078A-5E72-453B-8FB5-805E4B71B445}" type="datetimeFigureOut">
              <a:rPr lang="et-EE" smtClean="0"/>
              <a:t>21.01.2016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6B24A-68EC-4ACD-81BE-AFA59FF7AC9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555146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6B24A-68EC-4ACD-81BE-AFA59FF7AC94}" type="slidenum">
              <a:rPr lang="et-EE" smtClean="0"/>
              <a:t>29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509633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838F80B-A628-425D-B3A1-2B0695012D5D}" type="datetimeFigureOut">
              <a:rPr lang="et-EE" smtClean="0"/>
              <a:t>21.01.2016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02110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21.01.2016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038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21.01.2016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8980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21.01.2016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17580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38F80B-A628-425D-B3A1-2B0695012D5D}" type="datetimeFigureOut">
              <a:rPr lang="et-EE" smtClean="0"/>
              <a:t>21.01.2016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12115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21.01.2016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4238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21.01.2016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38269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21.01.2016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5981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21.01.2016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06049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38F80B-A628-425D-B3A1-2B0695012D5D}" type="datetimeFigureOut">
              <a:rPr lang="et-EE" smtClean="0"/>
              <a:t>21.01.2016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21081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38F80B-A628-425D-B3A1-2B0695012D5D}" type="datetimeFigureOut">
              <a:rPr lang="et-EE" smtClean="0"/>
              <a:t>21.01.2016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722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838F80B-A628-425D-B3A1-2B0695012D5D}" type="datetimeFigureOut">
              <a:rPr lang="et-EE" smtClean="0"/>
              <a:t>21.01.2016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043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6330" y="3692732"/>
            <a:ext cx="7992925" cy="2479467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8</a:t>
            </a:r>
          </a:p>
          <a:p>
            <a:pPr algn="ctr"/>
            <a:r>
              <a:rPr lang="en-US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Adam </a:t>
            </a:r>
            <a:r>
              <a:rPr lang="en-US" sz="2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Eljasiak</a:t>
            </a:r>
            <a:endParaRPr lang="en-US" sz="2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 </a:t>
            </a:r>
            <a:r>
              <a:rPr lang="et-EE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de-DE" sz="2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</a:t>
            </a:r>
            <a:r>
              <a:rPr lang="et-EE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stner</a:t>
            </a:r>
          </a:p>
          <a:p>
            <a:pPr algn="ctr"/>
            <a:r>
              <a:rPr lang="et-EE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 Wengeler</a:t>
            </a:r>
          </a:p>
          <a:p>
            <a:pPr algn="ctr"/>
            <a:r>
              <a:rPr lang="et-EE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Raffaele Piccini</a:t>
            </a:r>
          </a:p>
          <a:p>
            <a:pPr algn="ctr"/>
            <a:r>
              <a:rPr lang="et-EE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Nicola Gheza</a:t>
            </a:r>
          </a:p>
          <a:p>
            <a:pPr algn="ctr"/>
            <a:r>
              <a:rPr lang="et-EE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Henri Viigimäe</a:t>
            </a:r>
          </a:p>
          <a:p>
            <a:endParaRPr lang="et-EE" dirty="0"/>
          </a:p>
        </p:txBody>
      </p:sp>
      <p:sp>
        <p:nvSpPr>
          <p:cNvPr id="4" name="Rectangle 3"/>
          <p:cNvSpPr/>
          <p:nvPr/>
        </p:nvSpPr>
        <p:spPr>
          <a:xfrm>
            <a:off x="726141" y="699247"/>
            <a:ext cx="3342006" cy="48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" name="Rectangle 4"/>
          <p:cNvSpPr/>
          <p:nvPr/>
        </p:nvSpPr>
        <p:spPr>
          <a:xfrm>
            <a:off x="8119096" y="1402153"/>
            <a:ext cx="3342006" cy="48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862" y="1453245"/>
            <a:ext cx="11465859" cy="1646302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Packing cargo space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efficiently</a:t>
            </a:r>
            <a:endParaRPr lang="et-EE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85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40" y="559837"/>
            <a:ext cx="10612359" cy="5648339"/>
          </a:xfrm>
        </p:spPr>
      </p:pic>
    </p:spTree>
    <p:extLst>
      <p:ext uri="{BB962C8B-B14F-4D97-AF65-F5344CB8AC3E}">
        <p14:creationId xmlns:p14="http://schemas.microsoft.com/office/powerpoint/2010/main" val="35830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2551" y="2897746"/>
            <a:ext cx="10011971" cy="1622739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rgbClr val="0070C0"/>
                </a:solidFill>
              </a:rPr>
              <a:t>HILL </a:t>
            </a:r>
            <a:r>
              <a:rPr lang="en-US" sz="6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CLIMBING</a:t>
            </a:r>
            <a:r>
              <a:rPr lang="en-US" sz="6000" dirty="0" smtClean="0">
                <a:solidFill>
                  <a:srgbClr val="0070C0"/>
                </a:solidFill>
              </a:rPr>
              <a:t> ALGORITHM</a:t>
            </a:r>
            <a:endParaRPr lang="et-EE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71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13" y="270922"/>
            <a:ext cx="10692882" cy="627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0958" y="2857059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GENETIC ALGORITHM</a:t>
            </a:r>
            <a:endParaRPr lang="et-EE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30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53" y="1109953"/>
            <a:ext cx="9103281" cy="195130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t-EE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48" y="289273"/>
            <a:ext cx="10316333" cy="62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3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720" y="2904285"/>
            <a:ext cx="10186577" cy="1485900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EXPERIMENTS AND RESULTS</a:t>
            </a:r>
            <a:endParaRPr lang="et-EE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2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1460" y="1657400"/>
            <a:ext cx="259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Finding the best total value</a:t>
            </a:r>
            <a:endParaRPr lang="et-E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7127" y="191739"/>
            <a:ext cx="936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EXPERIMENTS AND RESULTS (GREEDY ALGORITHM)</a:t>
            </a:r>
            <a:endParaRPr lang="et-EE" sz="3200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40" y="944303"/>
            <a:ext cx="9883588" cy="591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37" y="561735"/>
            <a:ext cx="11418863" cy="582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0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34" y="2410419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Wykres 10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000-00000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9424361"/>
              </p:ext>
            </p:extLst>
          </p:nvPr>
        </p:nvGraphicFramePr>
        <p:xfrm>
          <a:off x="1026367" y="317240"/>
          <a:ext cx="10636898" cy="6291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335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Wykres 14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000-00000F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7096031"/>
              </p:ext>
            </p:extLst>
          </p:nvPr>
        </p:nvGraphicFramePr>
        <p:xfrm>
          <a:off x="802433" y="783771"/>
          <a:ext cx="11252718" cy="5635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385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915" y="576449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70C0"/>
                </a:solidFill>
                <a:cs typeface="Arial" panose="020B0604020202020204" pitchFamily="34" charset="0"/>
              </a:rPr>
              <a:t>CONTENTS</a:t>
            </a:r>
            <a:endParaRPr lang="et-EE" sz="6000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915" y="1897249"/>
            <a:ext cx="8596668" cy="558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Assignment description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Assignment </a:t>
            </a: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Implemented algorithms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Experiments and results	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Conclusions</a:t>
            </a: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17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Wykres 15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000-000010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7182453"/>
              </p:ext>
            </p:extLst>
          </p:nvPr>
        </p:nvGraphicFramePr>
        <p:xfrm>
          <a:off x="783771" y="877079"/>
          <a:ext cx="11234057" cy="5635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10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 title="Score efficiency (average percentage of maximum score to achieve for certain type of package)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466179"/>
              </p:ext>
            </p:extLst>
          </p:nvPr>
        </p:nvGraphicFramePr>
        <p:xfrm>
          <a:off x="765110" y="765108"/>
          <a:ext cx="11426890" cy="5859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598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851" y="237634"/>
            <a:ext cx="9875520" cy="1356360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  <a:cs typeface="Arial" panose="020B0604020202020204" pitchFamily="34" charset="0"/>
              </a:rPr>
              <a:t>EXPERIMENTS AND RESULTS (HILL CLIMBING)</a:t>
            </a:r>
            <a:endParaRPr lang="et-EE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51" y="841169"/>
            <a:ext cx="10779333" cy="570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4865"/>
            <a:ext cx="9601200" cy="426253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Mutation rate can increase average runtime.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Neighbourhood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size is related to the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Better results with rotation disabled.</a:t>
            </a:r>
            <a:endParaRPr lang="et-E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298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17" y="174811"/>
            <a:ext cx="11007727" cy="626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7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1"/>
          <p:cNvGraphicFramePr/>
          <p:nvPr>
            <p:extLst>
              <p:ext uri="{D42A27DB-BD31-4B8C-83A1-F6EECF244321}">
                <p14:modId xmlns:p14="http://schemas.microsoft.com/office/powerpoint/2010/main" val="4209437377"/>
              </p:ext>
            </p:extLst>
          </p:nvPr>
        </p:nvGraphicFramePr>
        <p:xfrm>
          <a:off x="765879" y="928224"/>
          <a:ext cx="11095564" cy="5929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27278" y="128789"/>
            <a:ext cx="10200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EXPERIMENTS AND RESULTS (GENETIC ALGORITHM)</a:t>
            </a:r>
            <a:endParaRPr lang="et-EE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6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627" y="972354"/>
            <a:ext cx="10476964" cy="487465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Increase in population size yields better results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ffects the tournament selection method the most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Large increase in the average result achieved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Significant decrease in runtime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20744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7"/>
          <p:cNvGraphicFramePr/>
          <p:nvPr>
            <p:extLst>
              <p:ext uri="{D42A27DB-BD31-4B8C-83A1-F6EECF244321}">
                <p14:modId xmlns:p14="http://schemas.microsoft.com/office/powerpoint/2010/main" val="882085689"/>
              </p:ext>
            </p:extLst>
          </p:nvPr>
        </p:nvGraphicFramePr>
        <p:xfrm>
          <a:off x="753035" y="295421"/>
          <a:ext cx="11438965" cy="6246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454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053" y="985234"/>
            <a:ext cx="9601200" cy="35814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Increasing the mutation probability </a:t>
            </a:r>
            <a:r>
              <a:rPr lang="en-US" sz="4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decreases</a:t>
            </a: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the performance of the algorithm (both value and runtime wise)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This could be due to the way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solutions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achieved (no rotations)</a:t>
            </a:r>
            <a:endParaRPr lang="et-EE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6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199" y="2144333"/>
            <a:ext cx="9601200" cy="35814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Experiments with different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of packages and new package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types (e.g. small, big, long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Packages used have similar properties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All with value 1</a:t>
            </a: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1199" y="578565"/>
            <a:ext cx="9358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FACTORS</a:t>
            </a:r>
            <a:endParaRPr lang="et-EE" sz="5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03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7060" y="286233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ASSIGNMENT DESCRIPTION</a:t>
            </a:r>
            <a:endParaRPr lang="et-EE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48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1" descr="E:\Simon\Documents\GitHub\PP3\Report, presentation and related stuff\Table 1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6"/>
          <a:stretch/>
        </p:blipFill>
        <p:spPr bwMode="auto">
          <a:xfrm>
            <a:off x="933061" y="559838"/>
            <a:ext cx="10954139" cy="57849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933060" y="2015412"/>
            <a:ext cx="10954139" cy="48519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6" name="Rectangle 5"/>
          <p:cNvSpPr/>
          <p:nvPr/>
        </p:nvSpPr>
        <p:spPr>
          <a:xfrm>
            <a:off x="5635690" y="3396342"/>
            <a:ext cx="1660849" cy="29160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09959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13003" y="1789769"/>
            <a:ext cx="9601200" cy="35814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 worse tha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n with standard packages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Still finds good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Could probably adapt parameters to fit other packages better</a:t>
            </a: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79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7375" y="2952482"/>
            <a:ext cx="9601200" cy="14859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t-EE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52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781" y="358103"/>
            <a:ext cx="10775115" cy="6377548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Greedy algorithm is easy to implement and is easy to change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Hill climbing algorithm is fast and finds a good solution</a:t>
            </a:r>
            <a:endParaRPr lang="en-US" sz="3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Genetic algorithm gets closest to the optimal solution and has a decent runtime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 struggles with high amounts of packages and different package types </a:t>
            </a: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can be improved by changing internal parameters</a:t>
            </a:r>
            <a:endParaRPr lang="en-US" sz="3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58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617" y="541484"/>
            <a:ext cx="9872871" cy="4038600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for solving three-dimensional knapsack problems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packages with certain values and a 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cargo space </a:t>
            </a:r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>
              <a:buClrTx/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A: 1.0 x 1.0 x </a:t>
            </a:r>
            <a:r>
              <a:rPr lang="en-GB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 (m) with a value of 3</a:t>
            </a:r>
          </a:p>
          <a:p>
            <a:pPr marL="685800" lvl="1">
              <a:buClrTx/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B: 1.0 x 1.5 x 2.0 (m</a:t>
            </a:r>
            <a:r>
              <a:rPr lang="en-GB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with a value of 4</a:t>
            </a:r>
          </a:p>
          <a:p>
            <a:pPr marL="685800" lvl="1">
              <a:buClrTx/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 1.5 x 1.5 </a:t>
            </a:r>
            <a:r>
              <a:rPr lang="en-GB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1.5 (</a:t>
            </a:r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GB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with a value of 5</a:t>
            </a:r>
          </a:p>
          <a:p>
            <a:pPr marL="685800" lvl="1">
              <a:buClrTx/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Cargo space</a:t>
            </a:r>
            <a:r>
              <a:rPr lang="en-GB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16.5 x 2.5 x 4.0 (m)</a:t>
            </a:r>
            <a:endParaRPr lang="et-E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559" y="3939421"/>
            <a:ext cx="4066384" cy="23715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9962539" y="5605767"/>
            <a:ext cx="592403" cy="603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319722" y="3855990"/>
            <a:ext cx="3235220" cy="12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365612" y="4778647"/>
            <a:ext cx="0" cy="1430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26065" y="3499536"/>
            <a:ext cx="258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16.5 (m)</a:t>
            </a:r>
            <a:endParaRPr lang="et-EE" dirty="0"/>
          </a:p>
        </p:txBody>
      </p:sp>
      <p:sp>
        <p:nvSpPr>
          <p:cNvPr id="13" name="TextBox 12"/>
          <p:cNvSpPr txBox="1"/>
          <p:nvPr/>
        </p:nvSpPr>
        <p:spPr>
          <a:xfrm>
            <a:off x="10258741" y="5933930"/>
            <a:ext cx="1511956" cy="377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2.5 (m)</a:t>
            </a:r>
            <a:endParaRPr lang="et-EE" dirty="0"/>
          </a:p>
        </p:txBody>
      </p:sp>
      <p:sp>
        <p:nvSpPr>
          <p:cNvPr id="14" name="TextBox 13"/>
          <p:cNvSpPr txBox="1"/>
          <p:nvPr/>
        </p:nvSpPr>
        <p:spPr>
          <a:xfrm>
            <a:off x="5740052" y="5260861"/>
            <a:ext cx="109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(m)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1656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430" y="2980342"/>
            <a:ext cx="9601200" cy="14859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ASSIGNMENT RESULTS</a:t>
            </a:r>
            <a:endParaRPr lang="et-EE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61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104" y="720469"/>
            <a:ext cx="10556882" cy="534548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solution to filling the entire cargo space with A,B and/or C packages has been found.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result found for maximizing a single packing: </a:t>
            </a:r>
            <a:r>
              <a:rPr lang="en-US" sz="4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240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A packages: </a:t>
            </a:r>
            <a:r>
              <a:rPr lang="en-US" sz="4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B packages :</a:t>
            </a:r>
            <a:r>
              <a:rPr lang="en-US" sz="4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C packages: </a:t>
            </a:r>
            <a:r>
              <a:rPr lang="en-US" sz="4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  <a:p>
            <a:endParaRPr lang="et-EE" sz="2800" dirty="0"/>
          </a:p>
        </p:txBody>
      </p:sp>
    </p:spTree>
    <p:extLst>
      <p:ext uri="{BB962C8B-B14F-4D97-AF65-F5344CB8AC3E}">
        <p14:creationId xmlns:p14="http://schemas.microsoft.com/office/powerpoint/2010/main" val="292845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554" y="999025"/>
            <a:ext cx="10177536" cy="38807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possible to fill the entire </a:t>
            </a: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cargo space </a:t>
            </a: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L,P and/or T packages.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result found for maximizing a single packing: </a:t>
            </a:r>
            <a:r>
              <a:rPr lang="en-US" sz="4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1144</a:t>
            </a:r>
            <a:endParaRPr lang="et-EE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02" y="3820896"/>
            <a:ext cx="11006782" cy="27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9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513" y="2993474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6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GREEDY ALGORITHM</a:t>
            </a:r>
            <a:endParaRPr lang="et-EE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5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t-E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01" y="570876"/>
            <a:ext cx="11137177" cy="543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1623</TotalTime>
  <Words>483</Words>
  <Application>Microsoft Office PowerPoint</Application>
  <PresentationFormat>Widescreen</PresentationFormat>
  <Paragraphs>81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Franklin Gothic Book</vt:lpstr>
      <vt:lpstr>Wingdings</vt:lpstr>
      <vt:lpstr>Crop</vt:lpstr>
      <vt:lpstr>Packing cargo spaces efficiently</vt:lpstr>
      <vt:lpstr>CONTENTS</vt:lpstr>
      <vt:lpstr>ASSIGNMENT DESCRIPTION</vt:lpstr>
      <vt:lpstr>PowerPoint Presentation</vt:lpstr>
      <vt:lpstr>ASSIGNMENT RESULTS</vt:lpstr>
      <vt:lpstr>PowerPoint Presentation</vt:lpstr>
      <vt:lpstr>PowerPoint Presentation</vt:lpstr>
      <vt:lpstr>  GREEDY ALGORITHM</vt:lpstr>
      <vt:lpstr>PowerPoint Presentation</vt:lpstr>
      <vt:lpstr>PowerPoint Presentation</vt:lpstr>
      <vt:lpstr>HILL CLIMBING ALGORITHM</vt:lpstr>
      <vt:lpstr>PowerPoint Presentation</vt:lpstr>
      <vt:lpstr>GENETIC ALGORITHM</vt:lpstr>
      <vt:lpstr>PowerPoint Presentation</vt:lpstr>
      <vt:lpstr>EXPERIMENTS AND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EXPERIMENTS AND RESULTS (HILL CLIMBING)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Knapsack problem</dc:title>
  <dc:creator>Henri Viigimäe</dc:creator>
  <cp:lastModifiedBy>Henri Viigimäe</cp:lastModifiedBy>
  <cp:revision>275</cp:revision>
  <dcterms:created xsi:type="dcterms:W3CDTF">2016-01-14T10:26:54Z</dcterms:created>
  <dcterms:modified xsi:type="dcterms:W3CDTF">2016-01-21T11:06:15Z</dcterms:modified>
</cp:coreProperties>
</file>