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0"/>
  </p:notesMasterIdLst>
  <p:sldIdLst>
    <p:sldId id="256" r:id="rId2"/>
    <p:sldId id="257" r:id="rId3"/>
    <p:sldId id="289" r:id="rId4"/>
    <p:sldId id="277" r:id="rId5"/>
    <p:sldId id="287" r:id="rId6"/>
    <p:sldId id="269" r:id="rId7"/>
    <p:sldId id="270" r:id="rId8"/>
    <p:sldId id="260" r:id="rId9"/>
    <p:sldId id="258" r:id="rId10"/>
    <p:sldId id="259" r:id="rId11"/>
    <p:sldId id="261" r:id="rId12"/>
    <p:sldId id="263" r:id="rId13"/>
    <p:sldId id="265" r:id="rId14"/>
    <p:sldId id="271" r:id="rId15"/>
    <p:sldId id="281" r:id="rId16"/>
    <p:sldId id="275" r:id="rId17"/>
    <p:sldId id="276" r:id="rId18"/>
    <p:sldId id="274" r:id="rId19"/>
    <p:sldId id="262" r:id="rId20"/>
    <p:sldId id="279" r:id="rId21"/>
    <p:sldId id="291" r:id="rId22"/>
    <p:sldId id="280" r:id="rId23"/>
    <p:sldId id="282" r:id="rId24"/>
    <p:sldId id="285" r:id="rId25"/>
    <p:sldId id="286" r:id="rId26"/>
    <p:sldId id="288" r:id="rId27"/>
    <p:sldId id="290" r:id="rId28"/>
    <p:sldId id="267" r:id="rId29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F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nri\Documents\Project\PP3\Report,%20presentation%20and%20related%20stuff\Experiments%20Hill%20Climb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itHub\PP3\Genetic%20Algorithm%20Autom%20Pack\Experiment%20Data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imon\Documents\GitHub\PP3\Genetic%20Algorithm%20Autom%20Pack\Experiment%20Data%20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 smtClean="0">
                <a:solidFill>
                  <a:schemeClr val="tx1"/>
                </a:solidFill>
              </a:rPr>
              <a:t>Rotation</a:t>
            </a:r>
            <a:r>
              <a:rPr lang="en-US" sz="2400" baseline="0" dirty="0">
                <a:solidFill>
                  <a:schemeClr val="tx1"/>
                </a:solidFill>
              </a:rPr>
              <a:t>: disabled</a:t>
            </a:r>
            <a:endParaRPr lang="en-US" sz="2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841293256657432"/>
          <c:y val="2.6188617849295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746226672148269E-2"/>
          <c:y val="9.8523676813209518E-2"/>
          <c:w val="0.69093004904135313"/>
          <c:h val="0.74623624539078603"/>
        </c:manualLayout>
      </c:layout>
      <c:scatterChart>
        <c:scatterStyle val="lineMarker"/>
        <c:varyColors val="0"/>
        <c:ser>
          <c:idx val="0"/>
          <c:order val="0"/>
          <c:tx>
            <c:v>Mutation: 1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Sheet1!$A$6:$A$11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Sheet1!$C$6:$C$11</c:f>
              <c:numCache>
                <c:formatCode>General</c:formatCode>
                <c:ptCount val="6"/>
                <c:pt idx="0">
                  <c:v>216.52</c:v>
                </c:pt>
                <c:pt idx="1">
                  <c:v>219</c:v>
                </c:pt>
                <c:pt idx="2">
                  <c:v>220.56</c:v>
                </c:pt>
                <c:pt idx="3">
                  <c:v>221.75</c:v>
                </c:pt>
                <c:pt idx="4">
                  <c:v>221.84</c:v>
                </c:pt>
                <c:pt idx="5">
                  <c:v>223.04</c:v>
                </c:pt>
              </c:numCache>
            </c:numRef>
          </c:yVal>
          <c:smooth val="0"/>
        </c:ser>
        <c:ser>
          <c:idx val="1"/>
          <c:order val="1"/>
          <c:tx>
            <c:v>Mutation: 5 (value)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Sheet1!$A$16:$A$21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Sheet1!$C$16:$C$21</c:f>
              <c:numCache>
                <c:formatCode>General</c:formatCode>
                <c:ptCount val="6"/>
                <c:pt idx="0">
                  <c:v>218.83</c:v>
                </c:pt>
                <c:pt idx="1">
                  <c:v>222.51</c:v>
                </c:pt>
                <c:pt idx="2">
                  <c:v>224.16</c:v>
                </c:pt>
                <c:pt idx="3">
                  <c:v>224.72</c:v>
                </c:pt>
                <c:pt idx="4">
                  <c:v>224.83</c:v>
                </c:pt>
                <c:pt idx="5">
                  <c:v>225.92</c:v>
                </c:pt>
              </c:numCache>
            </c:numRef>
          </c:yVal>
          <c:smooth val="0"/>
        </c:ser>
        <c:ser>
          <c:idx val="2"/>
          <c:order val="2"/>
          <c:tx>
            <c:v>Mutation: 10 (value)</c:v>
          </c:tx>
          <c:spPr>
            <a:ln w="19050" cap="rnd">
              <a:solidFill>
                <a:srgbClr val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0000"/>
                </a:solidFill>
              </a:ln>
              <a:effectLst/>
            </c:spPr>
          </c:marker>
          <c:xVal>
            <c:numRef>
              <c:f>Sheet1!$A$26:$A$31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Sheet1!$C$26:$C$31</c:f>
              <c:numCache>
                <c:formatCode>General</c:formatCode>
                <c:ptCount val="6"/>
                <c:pt idx="0">
                  <c:v>221.09</c:v>
                </c:pt>
                <c:pt idx="1">
                  <c:v>225.76</c:v>
                </c:pt>
                <c:pt idx="2">
                  <c:v>226.94</c:v>
                </c:pt>
                <c:pt idx="3">
                  <c:v>227.55</c:v>
                </c:pt>
                <c:pt idx="4">
                  <c:v>228.31</c:v>
                </c:pt>
                <c:pt idx="5">
                  <c:v>228.41</c:v>
                </c:pt>
              </c:numCache>
            </c:numRef>
          </c:yVal>
          <c:smooth val="0"/>
        </c:ser>
        <c:ser>
          <c:idx val="3"/>
          <c:order val="3"/>
          <c:tx>
            <c:v>Mutation: 20 (value)</c:v>
          </c:tx>
          <c:spPr>
            <a:ln w="19050" cap="rnd">
              <a:solidFill>
                <a:srgbClr val="FFFF0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FF0C"/>
                </a:solidFill>
              </a:ln>
              <a:effectLst/>
            </c:spPr>
          </c:marker>
          <c:xVal>
            <c:numRef>
              <c:f>Sheet1!$A$36:$A$41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Sheet1!$C$36:$C$41</c:f>
              <c:numCache>
                <c:formatCode>General</c:formatCode>
                <c:ptCount val="6"/>
                <c:pt idx="0">
                  <c:v>222.59</c:v>
                </c:pt>
                <c:pt idx="1">
                  <c:v>226.79</c:v>
                </c:pt>
                <c:pt idx="2">
                  <c:v>228.58</c:v>
                </c:pt>
                <c:pt idx="3">
                  <c:v>229.33</c:v>
                </c:pt>
                <c:pt idx="4">
                  <c:v>230.3</c:v>
                </c:pt>
                <c:pt idx="5">
                  <c:v>231.05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673248"/>
        <c:axId val="259668152"/>
      </c:scatterChart>
      <c:scatterChart>
        <c:scatterStyle val="lineMarker"/>
        <c:varyColors val="0"/>
        <c:ser>
          <c:idx val="4"/>
          <c:order val="4"/>
          <c:tx>
            <c:v>Mutation: 1 (runtime)</c:v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Sheet1!$A$6:$A$11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Sheet1!$F$6:$F$11</c:f>
              <c:numCache>
                <c:formatCode>General</c:formatCode>
                <c:ptCount val="6"/>
                <c:pt idx="0">
                  <c:v>2</c:v>
                </c:pt>
                <c:pt idx="1">
                  <c:v>9.7200000000000006</c:v>
                </c:pt>
                <c:pt idx="2">
                  <c:v>25.04</c:v>
                </c:pt>
                <c:pt idx="3">
                  <c:v>55.01</c:v>
                </c:pt>
                <c:pt idx="4">
                  <c:v>84.81</c:v>
                </c:pt>
                <c:pt idx="5">
                  <c:v>130.81</c:v>
                </c:pt>
              </c:numCache>
            </c:numRef>
          </c:yVal>
          <c:smooth val="0"/>
        </c:ser>
        <c:ser>
          <c:idx val="5"/>
          <c:order val="5"/>
          <c:tx>
            <c:v>Mutation: 5 (runtime)</c:v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Sheet1!$A$16:$A$21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Sheet1!$F$16:$F$21</c:f>
              <c:numCache>
                <c:formatCode>General</c:formatCode>
                <c:ptCount val="6"/>
                <c:pt idx="0">
                  <c:v>5.07</c:v>
                </c:pt>
                <c:pt idx="1">
                  <c:v>30.31</c:v>
                </c:pt>
                <c:pt idx="2">
                  <c:v>95.69</c:v>
                </c:pt>
                <c:pt idx="3">
                  <c:v>172.01</c:v>
                </c:pt>
                <c:pt idx="4">
                  <c:v>135.94</c:v>
                </c:pt>
                <c:pt idx="5">
                  <c:v>286.88</c:v>
                </c:pt>
              </c:numCache>
            </c:numRef>
          </c:yVal>
          <c:smooth val="0"/>
        </c:ser>
        <c:ser>
          <c:idx val="6"/>
          <c:order val="6"/>
          <c:tx>
            <c:v>Mutation: 10 (runtime)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Sheet1!$A$26:$A$31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Sheet1!$F$26:$F$31</c:f>
              <c:numCache>
                <c:formatCode>General</c:formatCode>
                <c:ptCount val="6"/>
                <c:pt idx="0">
                  <c:v>9.35</c:v>
                </c:pt>
                <c:pt idx="1">
                  <c:v>44.36</c:v>
                </c:pt>
                <c:pt idx="2">
                  <c:v>100.89</c:v>
                </c:pt>
                <c:pt idx="3">
                  <c:v>329.88</c:v>
                </c:pt>
                <c:pt idx="4">
                  <c:v>233.5</c:v>
                </c:pt>
                <c:pt idx="5">
                  <c:v>770.31</c:v>
                </c:pt>
              </c:numCache>
            </c:numRef>
          </c:yVal>
          <c:smooth val="0"/>
        </c:ser>
        <c:ser>
          <c:idx val="7"/>
          <c:order val="7"/>
          <c:tx>
            <c:v>Mutation: 20 (runtime)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Sheet1!$A$36:$A$41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Sheet1!$F$36:$F$41</c:f>
              <c:numCache>
                <c:formatCode>General</c:formatCode>
                <c:ptCount val="6"/>
                <c:pt idx="0">
                  <c:v>24.38</c:v>
                </c:pt>
                <c:pt idx="1">
                  <c:v>135.30000000000001</c:v>
                </c:pt>
                <c:pt idx="2">
                  <c:v>160.81</c:v>
                </c:pt>
                <c:pt idx="3">
                  <c:v>576.65</c:v>
                </c:pt>
                <c:pt idx="4">
                  <c:v>368.85</c:v>
                </c:pt>
                <c:pt idx="5">
                  <c:v>769.96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674032"/>
        <c:axId val="259673640"/>
      </c:scatterChart>
      <c:valAx>
        <c:axId val="25967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err="1">
                    <a:solidFill>
                      <a:schemeClr val="tx1"/>
                    </a:solidFill>
                  </a:rPr>
                  <a:t>Neighbourhood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 size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377882457724077"/>
              <c:y val="0.92315823046052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59668152"/>
        <c:crosses val="autoZero"/>
        <c:crossBetween val="midCat"/>
      </c:valAx>
      <c:valAx>
        <c:axId val="25966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1.1523343344729345E-3"/>
              <c:y val="0.33888535468564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59673248"/>
        <c:crosses val="autoZero"/>
        <c:crossBetween val="midCat"/>
      </c:valAx>
      <c:valAx>
        <c:axId val="2596736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59674032"/>
        <c:crosses val="max"/>
        <c:crossBetween val="midCat"/>
      </c:valAx>
      <c:valAx>
        <c:axId val="25967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9673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37588039023646"/>
          <c:y val="9.248396978204676E-2"/>
          <c:w val="0.16671011360292573"/>
          <c:h val="0.41829615202595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 dirty="0">
                <a:solidFill>
                  <a:schemeClr val="tx1"/>
                </a:solidFill>
              </a:rPr>
              <a:t>Effect of population size</a:t>
            </a:r>
          </a:p>
        </c:rich>
      </c:tx>
      <c:layout>
        <c:manualLayout>
          <c:xMode val="edge"/>
          <c:yMode val="edge"/>
          <c:x val="0.319672796772886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Tabelle1!$C$9:$C$15</c:f>
              <c:numCache>
                <c:formatCode>General</c:formatCode>
                <c:ptCount val="7"/>
                <c:pt idx="0">
                  <c:v>201.2</c:v>
                </c:pt>
                <c:pt idx="1">
                  <c:v>208.08</c:v>
                </c:pt>
                <c:pt idx="2">
                  <c:v>230.28</c:v>
                </c:pt>
                <c:pt idx="3">
                  <c:v>232.12</c:v>
                </c:pt>
                <c:pt idx="4">
                  <c:v>234.32</c:v>
                </c:pt>
                <c:pt idx="5">
                  <c:v>236.24</c:v>
                </c:pt>
                <c:pt idx="6">
                  <c:v>236.4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Tabelle1!$C$76:$C$82</c:f>
              <c:numCache>
                <c:formatCode>General</c:formatCode>
                <c:ptCount val="7"/>
                <c:pt idx="0">
                  <c:v>209.48</c:v>
                </c:pt>
                <c:pt idx="1">
                  <c:v>229.6</c:v>
                </c:pt>
                <c:pt idx="2">
                  <c:v>231.48</c:v>
                </c:pt>
                <c:pt idx="3">
                  <c:v>232</c:v>
                </c:pt>
                <c:pt idx="4">
                  <c:v>232.88</c:v>
                </c:pt>
                <c:pt idx="5">
                  <c:v>234.08</c:v>
                </c:pt>
                <c:pt idx="6">
                  <c:v>234.04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Tabelle1!$C$143:$C$149</c:f>
              <c:numCache>
                <c:formatCode>General</c:formatCode>
                <c:ptCount val="7"/>
                <c:pt idx="0">
                  <c:v>220.88</c:v>
                </c:pt>
                <c:pt idx="1">
                  <c:v>227.08</c:v>
                </c:pt>
                <c:pt idx="2">
                  <c:v>230.92</c:v>
                </c:pt>
                <c:pt idx="3">
                  <c:v>231.2</c:v>
                </c:pt>
                <c:pt idx="4">
                  <c:v>231.88</c:v>
                </c:pt>
                <c:pt idx="5">
                  <c:v>232.08</c:v>
                </c:pt>
                <c:pt idx="6">
                  <c:v>232.76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674816"/>
        <c:axId val="259668936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Tabelle1!$F$9:$F$15</c:f>
              <c:numCache>
                <c:formatCode>General</c:formatCode>
                <c:ptCount val="7"/>
                <c:pt idx="0">
                  <c:v>2837.72</c:v>
                </c:pt>
                <c:pt idx="1">
                  <c:v>7112.32</c:v>
                </c:pt>
                <c:pt idx="2">
                  <c:v>8371.24</c:v>
                </c:pt>
                <c:pt idx="3">
                  <c:v>4008.56</c:v>
                </c:pt>
                <c:pt idx="4">
                  <c:v>4652.84</c:v>
                </c:pt>
                <c:pt idx="5">
                  <c:v>4446.8</c:v>
                </c:pt>
                <c:pt idx="6">
                  <c:v>6531.96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Tabelle1!$F$76:$F$82</c:f>
              <c:numCache>
                <c:formatCode>General</c:formatCode>
                <c:ptCount val="7"/>
                <c:pt idx="0">
                  <c:v>3479.08</c:v>
                </c:pt>
                <c:pt idx="1">
                  <c:v>4954.4399999999996</c:v>
                </c:pt>
                <c:pt idx="2">
                  <c:v>4417.68</c:v>
                </c:pt>
                <c:pt idx="3">
                  <c:v>6860.28</c:v>
                </c:pt>
                <c:pt idx="4">
                  <c:v>7480.04</c:v>
                </c:pt>
                <c:pt idx="5">
                  <c:v>7770.92</c:v>
                </c:pt>
                <c:pt idx="6">
                  <c:v>9141.52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Tabelle1!$F$143:$F$149</c:f>
              <c:numCache>
                <c:formatCode>General</c:formatCode>
                <c:ptCount val="7"/>
                <c:pt idx="0">
                  <c:v>3696.4</c:v>
                </c:pt>
                <c:pt idx="1">
                  <c:v>5618.32</c:v>
                </c:pt>
                <c:pt idx="2">
                  <c:v>5246.8</c:v>
                </c:pt>
                <c:pt idx="3">
                  <c:v>6097.56</c:v>
                </c:pt>
                <c:pt idx="4">
                  <c:v>4758.08</c:v>
                </c:pt>
                <c:pt idx="5">
                  <c:v>4825.24</c:v>
                </c:pt>
                <c:pt idx="6">
                  <c:v>6679.6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184184"/>
        <c:axId val="261181440"/>
      </c:scatterChart>
      <c:valAx>
        <c:axId val="25967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 dirty="0" err="1">
                    <a:solidFill>
                      <a:schemeClr val="tx1"/>
                    </a:solidFill>
                  </a:rPr>
                  <a:t>Populaton</a:t>
                </a:r>
                <a:r>
                  <a:rPr lang="en-GB" sz="2400" dirty="0">
                    <a:solidFill>
                      <a:schemeClr val="tx1"/>
                    </a:solidFill>
                  </a:rPr>
                  <a:t>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59668936"/>
        <c:crosses val="autoZero"/>
        <c:crossBetween val="midCat"/>
      </c:valAx>
      <c:valAx>
        <c:axId val="2596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tx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2.2371364653243847E-3"/>
              <c:y val="0.33032134331575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59674816"/>
        <c:crosses val="autoZero"/>
        <c:crossBetween val="midCat"/>
      </c:valAx>
      <c:valAx>
        <c:axId val="2611814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Run</a:t>
                </a:r>
                <a:r>
                  <a:rPr lang="en-GB" sz="2000" baseline="0" dirty="0">
                    <a:solidFill>
                      <a:schemeClr val="accent2">
                        <a:lumMod val="75000"/>
                      </a:schemeClr>
                    </a:solidFill>
                  </a:rPr>
                  <a:t>time (in </a:t>
                </a:r>
                <a:r>
                  <a:rPr lang="en-GB" sz="2000" baseline="0" dirty="0" err="1">
                    <a:solidFill>
                      <a:schemeClr val="accent2">
                        <a:lumMod val="75000"/>
                      </a:schemeClr>
                    </a:solidFill>
                  </a:rPr>
                  <a:t>ms</a:t>
                </a:r>
                <a:r>
                  <a:rPr lang="en-GB" sz="2000" baseline="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GB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4184"/>
        <c:crosses val="max"/>
        <c:crossBetween val="midCat"/>
      </c:valAx>
      <c:valAx>
        <c:axId val="261184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18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>
                <a:solidFill>
                  <a:schemeClr val="tx1"/>
                </a:solidFill>
              </a:rPr>
              <a:t>Effect of adding</a:t>
            </a:r>
            <a:r>
              <a:rPr lang="en-GB" sz="2400" baseline="0">
                <a:solidFill>
                  <a:schemeClr val="tx1"/>
                </a:solidFill>
              </a:rPr>
              <a:t> other mutation</a:t>
            </a:r>
            <a:endParaRPr lang="en-GB" sz="24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5877674954636176"/>
          <c:y val="2.03328340848743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4374051343195006E-2"/>
          <c:y val="7.2374802975638211E-2"/>
          <c:w val="0.69238315566633413"/>
          <c:h val="0.78412614041983297"/>
        </c:manualLayout>
      </c:layout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Tabelle1!$C$62:$C$66</c:f>
              <c:numCache>
                <c:formatCode>General</c:formatCode>
                <c:ptCount val="5"/>
                <c:pt idx="0">
                  <c:v>235.6</c:v>
                </c:pt>
                <c:pt idx="1">
                  <c:v>234.24</c:v>
                </c:pt>
                <c:pt idx="2">
                  <c:v>232.32</c:v>
                </c:pt>
                <c:pt idx="3">
                  <c:v>231.44</c:v>
                </c:pt>
                <c:pt idx="4">
                  <c:v>229.96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Tabelle1!$C$129:$C$133</c:f>
              <c:numCache>
                <c:formatCode>General</c:formatCode>
                <c:ptCount val="5"/>
                <c:pt idx="0">
                  <c:v>234.8</c:v>
                </c:pt>
                <c:pt idx="1">
                  <c:v>233.84</c:v>
                </c:pt>
                <c:pt idx="2">
                  <c:v>233.92</c:v>
                </c:pt>
                <c:pt idx="3">
                  <c:v>233.4</c:v>
                </c:pt>
                <c:pt idx="4">
                  <c:v>232.6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Tabelle1!$C$183:$C$187</c:f>
              <c:numCache>
                <c:formatCode>General</c:formatCode>
                <c:ptCount val="5"/>
                <c:pt idx="0">
                  <c:v>232.6</c:v>
                </c:pt>
                <c:pt idx="1">
                  <c:v>230.48</c:v>
                </c:pt>
                <c:pt idx="2">
                  <c:v>226.08</c:v>
                </c:pt>
                <c:pt idx="3">
                  <c:v>222.52</c:v>
                </c:pt>
                <c:pt idx="4">
                  <c:v>219.64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185752"/>
        <c:axId val="261185360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Tabelle1!$F$62:$F$66</c:f>
              <c:numCache>
                <c:formatCode>General</c:formatCode>
                <c:ptCount val="5"/>
                <c:pt idx="0">
                  <c:v>4666.6400000000003</c:v>
                </c:pt>
                <c:pt idx="1">
                  <c:v>4771.12</c:v>
                </c:pt>
                <c:pt idx="2">
                  <c:v>5839.08</c:v>
                </c:pt>
                <c:pt idx="3">
                  <c:v>11703</c:v>
                </c:pt>
                <c:pt idx="4">
                  <c:v>27093.84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Tabelle1!$F$129:$F$133</c:f>
              <c:numCache>
                <c:formatCode>General</c:formatCode>
                <c:ptCount val="5"/>
                <c:pt idx="0">
                  <c:v>6738.04</c:v>
                </c:pt>
                <c:pt idx="1">
                  <c:v>9458.76</c:v>
                </c:pt>
                <c:pt idx="2">
                  <c:v>6005.08</c:v>
                </c:pt>
                <c:pt idx="3">
                  <c:v>5875.44</c:v>
                </c:pt>
                <c:pt idx="4">
                  <c:v>6595.24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Tabelle1!$F$183:$F$187</c:f>
              <c:numCache>
                <c:formatCode>General</c:formatCode>
                <c:ptCount val="5"/>
                <c:pt idx="0">
                  <c:v>5016.88</c:v>
                </c:pt>
                <c:pt idx="1">
                  <c:v>27950.04</c:v>
                </c:pt>
                <c:pt idx="2">
                  <c:v>31712.400000000001</c:v>
                </c:pt>
                <c:pt idx="3">
                  <c:v>31279.96</c:v>
                </c:pt>
                <c:pt idx="4">
                  <c:v>30522.240000000002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186536"/>
        <c:axId val="261186144"/>
      </c:scatterChart>
      <c:valAx>
        <c:axId val="261185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>
                    <a:solidFill>
                      <a:schemeClr val="tx1"/>
                    </a:solidFill>
                  </a:rPr>
                  <a:t>Mutation</a:t>
                </a:r>
                <a:r>
                  <a:rPr lang="en-GB" sz="2400" baseline="0">
                    <a:solidFill>
                      <a:schemeClr val="tx1"/>
                    </a:solidFill>
                  </a:rPr>
                  <a:t> probability</a:t>
                </a:r>
                <a:endParaRPr lang="en-GB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38313818761736"/>
              <c:y val="0.93383023364347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5360"/>
        <c:crosses val="autoZero"/>
        <c:crossBetween val="midCat"/>
      </c:valAx>
      <c:valAx>
        <c:axId val="26118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0"/>
              <c:y val="0.34700046669457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5752"/>
        <c:crosses val="autoZero"/>
        <c:crossBetween val="midCat"/>
      </c:valAx>
      <c:valAx>
        <c:axId val="2611861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6536"/>
        <c:crosses val="max"/>
        <c:crossBetween val="midCat"/>
      </c:valAx>
      <c:valAx>
        <c:axId val="261186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186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719135429386963"/>
          <c:y val="0.4073817793791441"/>
          <c:w val="0.12159762064164718"/>
          <c:h val="0.2698109446682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0.83348</cdr:x>
      <cdr:y>0.5</cdr:y>
    </cdr:from>
    <cdr:to>
      <cdr:x>0.86153</cdr:x>
      <cdr:y>0.80762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8445333" y="3650196"/>
          <a:ext cx="1790164" cy="3090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1600" dirty="0" err="1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1600" dirty="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1600" dirty="0">
            <a:solidFill>
              <a:srgbClr val="FF33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0.82042</cdr:x>
      <cdr:y>0.29955</cdr:y>
    </cdr:from>
    <cdr:to>
      <cdr:x>0.98278</cdr:x>
      <cdr:y>0.36036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383151" y="1871004"/>
          <a:ext cx="1856936" cy="379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t-EE" sz="1100" dirty="0"/>
        </a:p>
      </cdr:txBody>
    </cdr:sp>
  </cdr:relSizeAnchor>
  <cdr:relSizeAnchor xmlns:cdr="http://schemas.openxmlformats.org/drawingml/2006/chartDrawing">
    <cdr:from>
      <cdr:x>0.84582</cdr:x>
      <cdr:y>0.37983</cdr:y>
    </cdr:from>
    <cdr:to>
      <cdr:x>0.87903</cdr:x>
      <cdr:y>0.7019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8859390" y="3188349"/>
          <a:ext cx="2011667" cy="379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2000" dirty="0" err="1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20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078A-5E72-453B-8FB5-805E4B71B445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6B24A-68EC-4ACD-81BE-AFA59FF7AC9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51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6B24A-68EC-4ACD-81BE-AFA59FF7AC94}" type="slidenum">
              <a:rPr lang="et-EE" smtClean="0"/>
              <a:t>26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0963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110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98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58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211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23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826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98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04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10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2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3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0" y="1737147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330" y="3692732"/>
            <a:ext cx="7992925" cy="2479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07" y="2071922"/>
            <a:ext cx="8402492" cy="4472156"/>
          </a:xfrm>
        </p:spPr>
      </p:pic>
      <p:sp>
        <p:nvSpPr>
          <p:cNvPr id="6" name="TextBox 5"/>
          <p:cNvSpPr txBox="1"/>
          <p:nvPr/>
        </p:nvSpPr>
        <p:spPr>
          <a:xfrm>
            <a:off x="809979" y="686927"/>
            <a:ext cx="7920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51" y="2897746"/>
            <a:ext cx="9369341" cy="162273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HILL CLIMBING ALGORITHM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57534"/>
            <a:ext cx="11127346" cy="64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958" y="285705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3" y="1109953"/>
            <a:ext cx="9103281" cy="19513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8" y="289273"/>
            <a:ext cx="10316333" cy="6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574" y="2885624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EXPERIMENTS AND RESULTS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" y="866666"/>
            <a:ext cx="8838028" cy="6498549"/>
          </a:xfrm>
        </p:spPr>
      </p:pic>
      <p:sp>
        <p:nvSpPr>
          <p:cNvPr id="5" name="TextBox 4"/>
          <p:cNvSpPr txBox="1"/>
          <p:nvPr/>
        </p:nvSpPr>
        <p:spPr>
          <a:xfrm>
            <a:off x="3731460" y="1657400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8811" y="2879699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127" y="191739"/>
            <a:ext cx="936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(GREEDY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7" y="437893"/>
            <a:ext cx="8621865" cy="6339606"/>
          </a:xfrm>
        </p:spPr>
      </p:pic>
      <p:sp>
        <p:nvSpPr>
          <p:cNvPr id="5" name="TextBox 4"/>
          <p:cNvSpPr txBox="1"/>
          <p:nvPr/>
        </p:nvSpPr>
        <p:spPr>
          <a:xfrm>
            <a:off x="9514847" y="3284531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956" y="1232678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2" y="500116"/>
            <a:ext cx="8646723" cy="6357884"/>
          </a:xfrm>
        </p:spPr>
      </p:pic>
      <p:sp>
        <p:nvSpPr>
          <p:cNvPr id="5" name="TextBox 4"/>
          <p:cNvSpPr txBox="1"/>
          <p:nvPr/>
        </p:nvSpPr>
        <p:spPr>
          <a:xfrm>
            <a:off x="10025276" y="335215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4148152" y="1254126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2410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4" y="679236"/>
            <a:ext cx="8406951" cy="6181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0082" y="3233290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6993" y="1520137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5" y="14791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cs typeface="Arial" panose="020B0604020202020204" pitchFamily="34" charset="0"/>
              </a:rPr>
              <a:t>CONTENTS</a:t>
            </a:r>
            <a:endParaRPr lang="et-EE" sz="6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15" y="1897249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Assignment description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Implemented algorithms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Experiments and results	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Conclusions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51" y="237634"/>
            <a:ext cx="9875520" cy="135636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EXPERIMENTS AND RESULTS (HILL CLIMBING)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469724"/>
              </p:ext>
            </p:extLst>
          </p:nvPr>
        </p:nvGraphicFramePr>
        <p:xfrm>
          <a:off x="891851" y="759854"/>
          <a:ext cx="11021107" cy="5819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9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29" y="914400"/>
            <a:ext cx="10717306" cy="41685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mutation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Better average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size has no significant affect after a certain point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855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1"/>
          <p:cNvGraphicFramePr/>
          <p:nvPr>
            <p:extLst>
              <p:ext uri="{D42A27DB-BD31-4B8C-83A1-F6EECF244321}">
                <p14:modId xmlns:p14="http://schemas.microsoft.com/office/powerpoint/2010/main" val="4209437377"/>
              </p:ext>
            </p:extLst>
          </p:nvPr>
        </p:nvGraphicFramePr>
        <p:xfrm>
          <a:off x="765879" y="928224"/>
          <a:ext cx="11095564" cy="592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7278" y="128789"/>
            <a:ext cx="1020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(GENETIC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27" y="972354"/>
            <a:ext cx="10476964" cy="48746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population size yields better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ffects the tournament selection method the most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increase in the average result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decrease in runtime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7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7"/>
          <p:cNvGraphicFramePr/>
          <p:nvPr>
            <p:extLst>
              <p:ext uri="{D42A27DB-BD31-4B8C-83A1-F6EECF244321}">
                <p14:modId xmlns:p14="http://schemas.microsoft.com/office/powerpoint/2010/main" val="882085689"/>
              </p:ext>
            </p:extLst>
          </p:nvPr>
        </p:nvGraphicFramePr>
        <p:xfrm>
          <a:off x="753035" y="295421"/>
          <a:ext cx="11438965" cy="624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3" y="985234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mutation probability decreases the performance of the algorithm (both value and runtime wise)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could be due to the way best solution is achieved (no rotations)</a:t>
            </a:r>
            <a:endParaRPr lang="et-E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779" y="2144332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with different number of packages and new package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 correlation between performance and certain package shapes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 has the best performance</a:t>
            </a:r>
            <a:endParaRPr lang="et-E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980" y="360609"/>
            <a:ext cx="576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EXTERNAL FACTORS</a:t>
            </a:r>
            <a:endParaRPr lang="et-EE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375" y="2952482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CONCLUSIONS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81" y="358103"/>
            <a:ext cx="10775115" cy="6377548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achieves good results but might get stuck.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gets closest to the optimal solution.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quickest solution: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reasonably fast and good solutions: Hill Climbing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optimal solution: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060" y="286233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ASSIGNMENT DESCRIPTION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17" y="541484"/>
            <a:ext cx="9872871" cy="403860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 solving three-dimensional knapsack problems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packages with certain values and a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cargosace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1.0 x 1.0 x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(m) with a value of 3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1.0 x 1.5 x 2.0 (m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4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1.5 x 1.5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1.5 (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5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16.5 x 2.5 x 4.0 (m)</a:t>
            </a:r>
            <a:endParaRPr lang="et-E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59" y="3939421"/>
            <a:ext cx="4066384" cy="2371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962539" y="5605767"/>
            <a:ext cx="592403" cy="60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9722" y="3855990"/>
            <a:ext cx="3235220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65612" y="4778647"/>
            <a:ext cx="0" cy="143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6065" y="3499536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16.5 (m)</a:t>
            </a:r>
            <a:endParaRPr lang="et-EE" dirty="0"/>
          </a:p>
        </p:txBody>
      </p:sp>
      <p:sp>
        <p:nvSpPr>
          <p:cNvPr id="13" name="TextBox 12"/>
          <p:cNvSpPr txBox="1"/>
          <p:nvPr/>
        </p:nvSpPr>
        <p:spPr>
          <a:xfrm>
            <a:off x="10258741" y="5933930"/>
            <a:ext cx="1511956" cy="3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(m)</a:t>
            </a:r>
            <a:endParaRPr lang="et-EE" dirty="0"/>
          </a:p>
        </p:txBody>
      </p:sp>
      <p:sp>
        <p:nvSpPr>
          <p:cNvPr id="14" name="TextBox 13"/>
          <p:cNvSpPr txBox="1"/>
          <p:nvPr/>
        </p:nvSpPr>
        <p:spPr>
          <a:xfrm>
            <a:off x="5740052" y="5260861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(m)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6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859" y="3222938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ASSIGNMENT RESULTS</a:t>
            </a:r>
            <a:endParaRPr lang="et-E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04" y="720469"/>
            <a:ext cx="10556882" cy="53454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 packages: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 packages :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 packages: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10" y="345882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L,P and/or T packages.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  <a:endParaRPr lang="et-E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0" y="4044832"/>
            <a:ext cx="10815582" cy="26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13" y="299347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7" y="1056068"/>
            <a:ext cx="11137177" cy="54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1456</TotalTime>
  <Words>499</Words>
  <Application>Microsoft Office PowerPoint</Application>
  <PresentationFormat>Widescreen</PresentationFormat>
  <Paragraphs>94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Franklin Gothic Book</vt:lpstr>
      <vt:lpstr>Crop</vt:lpstr>
      <vt:lpstr>The knapsack problem (3D)</vt:lpstr>
      <vt:lpstr>CONTENTS</vt:lpstr>
      <vt:lpstr>ASSIGNMENT DESCRIPTION</vt:lpstr>
      <vt:lpstr>PowerPoint Presentation</vt:lpstr>
      <vt:lpstr>ASSIGNMENT RESULTS</vt:lpstr>
      <vt:lpstr>PowerPoint Presentation</vt:lpstr>
      <vt:lpstr>PowerPoint Presentation</vt:lpstr>
      <vt:lpstr>  GREEDY ALGORITHM</vt:lpstr>
      <vt:lpstr>PowerPoint Presentation</vt:lpstr>
      <vt:lpstr>PowerPoint Presentation</vt:lpstr>
      <vt:lpstr>HILL CLIMBING ALGORITHM</vt:lpstr>
      <vt:lpstr>PowerPoint Presentation</vt:lpstr>
      <vt:lpstr>GENETIC ALGORITHM</vt:lpstr>
      <vt:lpstr>PowerPoint Presentation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EXPERIMENTS AND RESULTS (HILL CLIMBING)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244</cp:revision>
  <dcterms:created xsi:type="dcterms:W3CDTF">2016-01-14T10:26:54Z</dcterms:created>
  <dcterms:modified xsi:type="dcterms:W3CDTF">2016-01-21T08:20:06Z</dcterms:modified>
</cp:coreProperties>
</file>