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77" r:id="rId4"/>
    <p:sldId id="269" r:id="rId5"/>
    <p:sldId id="270" r:id="rId6"/>
    <p:sldId id="260" r:id="rId7"/>
    <p:sldId id="258" r:id="rId8"/>
    <p:sldId id="259" r:id="rId9"/>
    <p:sldId id="262" r:id="rId10"/>
    <p:sldId id="274" r:id="rId11"/>
    <p:sldId id="275" r:id="rId12"/>
    <p:sldId id="276" r:id="rId13"/>
    <p:sldId id="261" r:id="rId14"/>
    <p:sldId id="263" r:id="rId15"/>
    <p:sldId id="279" r:id="rId16"/>
    <p:sldId id="265" r:id="rId17"/>
    <p:sldId id="271" r:id="rId18"/>
    <p:sldId id="281" r:id="rId19"/>
    <p:sldId id="280" r:id="rId20"/>
    <p:sldId id="282" r:id="rId21"/>
    <p:sldId id="283" r:id="rId22"/>
    <p:sldId id="284" r:id="rId23"/>
    <p:sldId id="285" r:id="rId24"/>
    <p:sldId id="286" r:id="rId25"/>
    <p:sldId id="267" r:id="rId26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itHub\PP3\Genetic%20Algorithm%20Autom%20Pack\Experiment%20Data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imon\Documents\GitHub\PP3\Genetic%20Algorithm%20Autom%20Pack\Experiment%20Data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imon\Documents\GitHub\PP3\Genetic%20Algorithm%20Autom%20Pack\Experiment%20Data%202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sz="2400" dirty="0"/>
              <a:t>Effect of population size</a:t>
            </a:r>
          </a:p>
        </c:rich>
      </c:tx>
      <c:layout>
        <c:manualLayout>
          <c:xMode val="edge"/>
          <c:yMode val="edge"/>
          <c:x val="0.3196727967728866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TS (value)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Tabelle1!$A$9:$A$15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Tabelle1!$C$9:$C$15</c:f>
              <c:numCache>
                <c:formatCode>General</c:formatCode>
                <c:ptCount val="7"/>
                <c:pt idx="0">
                  <c:v>201.2</c:v>
                </c:pt>
                <c:pt idx="1">
                  <c:v>208.08</c:v>
                </c:pt>
                <c:pt idx="2">
                  <c:v>230.28</c:v>
                </c:pt>
                <c:pt idx="3">
                  <c:v>232.12</c:v>
                </c:pt>
                <c:pt idx="4">
                  <c:v>234.32</c:v>
                </c:pt>
                <c:pt idx="5">
                  <c:v>236.24</c:v>
                </c:pt>
                <c:pt idx="6">
                  <c:v>236.4</c:v>
                </c:pt>
              </c:numCache>
            </c:numRef>
          </c:yVal>
          <c:smooth val="0"/>
        </c:ser>
        <c:ser>
          <c:idx val="1"/>
          <c:order val="1"/>
          <c:tx>
            <c:v>EL (value)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Tabelle1!$A$76:$A$82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Tabelle1!$C$76:$C$82</c:f>
              <c:numCache>
                <c:formatCode>General</c:formatCode>
                <c:ptCount val="7"/>
                <c:pt idx="0">
                  <c:v>209.48</c:v>
                </c:pt>
                <c:pt idx="1">
                  <c:v>229.6</c:v>
                </c:pt>
                <c:pt idx="2">
                  <c:v>231.48</c:v>
                </c:pt>
                <c:pt idx="3">
                  <c:v>232</c:v>
                </c:pt>
                <c:pt idx="4">
                  <c:v>232.88</c:v>
                </c:pt>
                <c:pt idx="5">
                  <c:v>234.08</c:v>
                </c:pt>
                <c:pt idx="6">
                  <c:v>234.04</c:v>
                </c:pt>
              </c:numCache>
            </c:numRef>
          </c:yVal>
          <c:smooth val="0"/>
        </c:ser>
        <c:ser>
          <c:idx val="2"/>
          <c:order val="2"/>
          <c:tx>
            <c:v>RO (value)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Tabelle1!$A$143:$A$149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Tabelle1!$C$143:$C$149</c:f>
              <c:numCache>
                <c:formatCode>General</c:formatCode>
                <c:ptCount val="7"/>
                <c:pt idx="0">
                  <c:v>220.88</c:v>
                </c:pt>
                <c:pt idx="1">
                  <c:v>227.08</c:v>
                </c:pt>
                <c:pt idx="2">
                  <c:v>230.92</c:v>
                </c:pt>
                <c:pt idx="3">
                  <c:v>231.2</c:v>
                </c:pt>
                <c:pt idx="4">
                  <c:v>231.88</c:v>
                </c:pt>
                <c:pt idx="5">
                  <c:v>232.08</c:v>
                </c:pt>
                <c:pt idx="6">
                  <c:v>232.76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245664"/>
        <c:axId val="363246448"/>
      </c:scatterChart>
      <c:scatterChart>
        <c:scatterStyle val="lineMarker"/>
        <c:varyColors val="0"/>
        <c:ser>
          <c:idx val="3"/>
          <c:order val="3"/>
          <c:tx>
            <c:v>TS (time)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Tabelle1!$A$9:$A$15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Tabelle1!$F$9:$F$15</c:f>
              <c:numCache>
                <c:formatCode>General</c:formatCode>
                <c:ptCount val="7"/>
                <c:pt idx="0">
                  <c:v>2837.72</c:v>
                </c:pt>
                <c:pt idx="1">
                  <c:v>7112.32</c:v>
                </c:pt>
                <c:pt idx="2">
                  <c:v>8371.24</c:v>
                </c:pt>
                <c:pt idx="3">
                  <c:v>4008.56</c:v>
                </c:pt>
                <c:pt idx="4">
                  <c:v>4652.84</c:v>
                </c:pt>
                <c:pt idx="5">
                  <c:v>4446.8</c:v>
                </c:pt>
                <c:pt idx="6">
                  <c:v>6531.96</c:v>
                </c:pt>
              </c:numCache>
            </c:numRef>
          </c:yVal>
          <c:smooth val="0"/>
        </c:ser>
        <c:ser>
          <c:idx val="4"/>
          <c:order val="4"/>
          <c:tx>
            <c:v>EL (time)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Tabelle1!$A$76:$A$82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Tabelle1!$F$76:$F$82</c:f>
              <c:numCache>
                <c:formatCode>General</c:formatCode>
                <c:ptCount val="7"/>
                <c:pt idx="0">
                  <c:v>3479.08</c:v>
                </c:pt>
                <c:pt idx="1">
                  <c:v>4954.4399999999996</c:v>
                </c:pt>
                <c:pt idx="2">
                  <c:v>4417.68</c:v>
                </c:pt>
                <c:pt idx="3">
                  <c:v>6860.28</c:v>
                </c:pt>
                <c:pt idx="4">
                  <c:v>7480.04</c:v>
                </c:pt>
                <c:pt idx="5">
                  <c:v>7770.92</c:v>
                </c:pt>
                <c:pt idx="6">
                  <c:v>9141.52</c:v>
                </c:pt>
              </c:numCache>
            </c:numRef>
          </c:yVal>
          <c:smooth val="0"/>
        </c:ser>
        <c:ser>
          <c:idx val="5"/>
          <c:order val="5"/>
          <c:tx>
            <c:v>RO (time)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Tabelle1!$A$143:$A$149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Tabelle1!$F$143:$F$149</c:f>
              <c:numCache>
                <c:formatCode>General</c:formatCode>
                <c:ptCount val="7"/>
                <c:pt idx="0">
                  <c:v>3696.4</c:v>
                </c:pt>
                <c:pt idx="1">
                  <c:v>5618.32</c:v>
                </c:pt>
                <c:pt idx="2">
                  <c:v>5246.8</c:v>
                </c:pt>
                <c:pt idx="3">
                  <c:v>6097.56</c:v>
                </c:pt>
                <c:pt idx="4">
                  <c:v>4758.08</c:v>
                </c:pt>
                <c:pt idx="5">
                  <c:v>4825.24</c:v>
                </c:pt>
                <c:pt idx="6">
                  <c:v>6679.6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6393360"/>
        <c:axId val="363246840"/>
      </c:scatterChart>
      <c:valAx>
        <c:axId val="363245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400" dirty="0" err="1"/>
                  <a:t>Populaton</a:t>
                </a:r>
                <a:r>
                  <a:rPr lang="en-GB" sz="2400" dirty="0"/>
                  <a:t>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363246448"/>
        <c:crosses val="autoZero"/>
        <c:crossBetween val="midCat"/>
      </c:valAx>
      <c:valAx>
        <c:axId val="36324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000" dirty="0">
                    <a:solidFill>
                      <a:schemeClr val="accent1"/>
                    </a:solidFill>
                  </a:rPr>
                  <a:t>Average value</a:t>
                </a:r>
              </a:p>
            </c:rich>
          </c:tx>
          <c:layout>
            <c:manualLayout>
              <c:xMode val="edge"/>
              <c:yMode val="edge"/>
              <c:x val="2.2371364653243847E-3"/>
              <c:y val="0.330321343315757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363245664"/>
        <c:crosses val="autoZero"/>
        <c:crossBetween val="midCat"/>
      </c:valAx>
      <c:valAx>
        <c:axId val="36324684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000" dirty="0">
                    <a:solidFill>
                      <a:schemeClr val="accent2"/>
                    </a:solidFill>
                  </a:rPr>
                  <a:t>Run</a:t>
                </a:r>
                <a:r>
                  <a:rPr lang="en-GB" sz="2000" baseline="0" dirty="0">
                    <a:solidFill>
                      <a:schemeClr val="accent2"/>
                    </a:solidFill>
                  </a:rPr>
                  <a:t>time (in </a:t>
                </a:r>
                <a:r>
                  <a:rPr lang="en-GB" sz="2000" baseline="0" dirty="0" err="1">
                    <a:solidFill>
                      <a:schemeClr val="accent2"/>
                    </a:solidFill>
                  </a:rPr>
                  <a:t>ms</a:t>
                </a:r>
                <a:r>
                  <a:rPr lang="en-GB" sz="2000" baseline="0" dirty="0">
                    <a:solidFill>
                      <a:schemeClr val="accent2"/>
                    </a:solidFill>
                  </a:rPr>
                  <a:t>)</a:t>
                </a:r>
                <a:endParaRPr lang="en-GB" sz="2000" dirty="0">
                  <a:solidFill>
                    <a:schemeClr val="accent2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456393360"/>
        <c:crosses val="max"/>
        <c:crossBetween val="midCat"/>
      </c:valAx>
      <c:valAx>
        <c:axId val="4563933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63246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t-E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sz="2400" dirty="0"/>
              <a:t>Effect of different numbers of crossover</a:t>
            </a:r>
            <a:r>
              <a:rPr lang="en-GB" sz="2400" baseline="0" dirty="0"/>
              <a:t> points</a:t>
            </a:r>
            <a:endParaRPr lang="en-GB" sz="2400" dirty="0"/>
          </a:p>
        </c:rich>
      </c:tx>
      <c:layout>
        <c:manualLayout>
          <c:xMode val="edge"/>
          <c:yMode val="edge"/>
          <c:x val="0.17661481550917249"/>
          <c:y val="1.43298067071877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TS (value)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Tabelle1!$A$36:$A$41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Tabelle1!$C$36:$C$41</c:f>
              <c:numCache>
                <c:formatCode>General</c:formatCode>
                <c:ptCount val="6"/>
                <c:pt idx="0">
                  <c:v>226.84</c:v>
                </c:pt>
                <c:pt idx="1">
                  <c:v>226.2</c:v>
                </c:pt>
                <c:pt idx="2">
                  <c:v>236.52</c:v>
                </c:pt>
                <c:pt idx="3">
                  <c:v>236.76</c:v>
                </c:pt>
                <c:pt idx="4">
                  <c:v>237.84</c:v>
                </c:pt>
                <c:pt idx="5">
                  <c:v>237.32</c:v>
                </c:pt>
              </c:numCache>
            </c:numRef>
          </c:yVal>
          <c:smooth val="0"/>
        </c:ser>
        <c:ser>
          <c:idx val="1"/>
          <c:order val="1"/>
          <c:tx>
            <c:v>EL (value)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Tabelle1!$A$103:$A$108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Tabelle1!$C$103:$C$108</c:f>
              <c:numCache>
                <c:formatCode>General</c:formatCode>
                <c:ptCount val="6"/>
                <c:pt idx="0">
                  <c:v>229.72</c:v>
                </c:pt>
                <c:pt idx="1">
                  <c:v>229.08</c:v>
                </c:pt>
                <c:pt idx="2">
                  <c:v>234.12</c:v>
                </c:pt>
                <c:pt idx="3">
                  <c:v>234.2</c:v>
                </c:pt>
                <c:pt idx="4">
                  <c:v>235.16</c:v>
                </c:pt>
                <c:pt idx="5">
                  <c:v>233.48</c:v>
                </c:pt>
              </c:numCache>
            </c:numRef>
          </c:yVal>
          <c:smooth val="0"/>
        </c:ser>
        <c:ser>
          <c:idx val="2"/>
          <c:order val="2"/>
          <c:tx>
            <c:v>RO (value)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Tabelle1!$A$157:$A$162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Tabelle1!$C$157:$C$162</c:f>
              <c:numCache>
                <c:formatCode>General</c:formatCode>
                <c:ptCount val="6"/>
                <c:pt idx="0">
                  <c:v>217.32</c:v>
                </c:pt>
                <c:pt idx="1">
                  <c:v>217.4</c:v>
                </c:pt>
                <c:pt idx="2">
                  <c:v>231.88</c:v>
                </c:pt>
                <c:pt idx="3">
                  <c:v>232.32</c:v>
                </c:pt>
                <c:pt idx="4">
                  <c:v>232.48</c:v>
                </c:pt>
                <c:pt idx="5">
                  <c:v>232.96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527200"/>
        <c:axId val="305534256"/>
      </c:scatterChart>
      <c:scatterChart>
        <c:scatterStyle val="lineMarker"/>
        <c:varyColors val="0"/>
        <c:ser>
          <c:idx val="3"/>
          <c:order val="3"/>
          <c:tx>
            <c:v>TS (time)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Tabelle1!$A$36:$A$41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Tabelle1!$F$36:$F$41</c:f>
              <c:numCache>
                <c:formatCode>General</c:formatCode>
                <c:ptCount val="6"/>
                <c:pt idx="0">
                  <c:v>31417.759999999998</c:v>
                </c:pt>
                <c:pt idx="1">
                  <c:v>31804.6</c:v>
                </c:pt>
                <c:pt idx="2">
                  <c:v>5750.12</c:v>
                </c:pt>
                <c:pt idx="3">
                  <c:v>4583.3999999999996</c:v>
                </c:pt>
                <c:pt idx="4">
                  <c:v>4510.3999999999996</c:v>
                </c:pt>
                <c:pt idx="5">
                  <c:v>4475.2</c:v>
                </c:pt>
              </c:numCache>
            </c:numRef>
          </c:yVal>
          <c:smooth val="0"/>
        </c:ser>
        <c:ser>
          <c:idx val="4"/>
          <c:order val="4"/>
          <c:tx>
            <c:v>EL (time)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Tabelle1!$A$103:$A$108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Tabelle1!$F$103:$F$108</c:f>
              <c:numCache>
                <c:formatCode>General</c:formatCode>
                <c:ptCount val="6"/>
                <c:pt idx="0">
                  <c:v>20952.52</c:v>
                </c:pt>
                <c:pt idx="1">
                  <c:v>26163.8</c:v>
                </c:pt>
                <c:pt idx="2">
                  <c:v>8147.24</c:v>
                </c:pt>
                <c:pt idx="3">
                  <c:v>10400.959999999999</c:v>
                </c:pt>
                <c:pt idx="4">
                  <c:v>6364.36</c:v>
                </c:pt>
                <c:pt idx="5">
                  <c:v>11530.72</c:v>
                </c:pt>
              </c:numCache>
            </c:numRef>
          </c:yVal>
          <c:smooth val="0"/>
        </c:ser>
        <c:ser>
          <c:idx val="5"/>
          <c:order val="5"/>
          <c:tx>
            <c:v>RO (time)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Tabelle1!$A$157:$A$162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Tabelle1!$F$157:$F$162</c:f>
              <c:numCache>
                <c:formatCode>General</c:formatCode>
                <c:ptCount val="6"/>
                <c:pt idx="0">
                  <c:v>28882.32</c:v>
                </c:pt>
                <c:pt idx="1">
                  <c:v>29733.08</c:v>
                </c:pt>
                <c:pt idx="2">
                  <c:v>4575.3599999999997</c:v>
                </c:pt>
                <c:pt idx="3">
                  <c:v>5800.88</c:v>
                </c:pt>
                <c:pt idx="4">
                  <c:v>5189.6000000000004</c:v>
                </c:pt>
                <c:pt idx="5">
                  <c:v>5792.2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530336"/>
        <c:axId val="305527984"/>
      </c:scatterChart>
      <c:valAx>
        <c:axId val="305527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400" dirty="0"/>
                  <a:t>Crossover points</a:t>
                </a:r>
              </a:p>
            </c:rich>
          </c:tx>
          <c:layout>
            <c:manualLayout>
              <c:xMode val="edge"/>
              <c:yMode val="edge"/>
              <c:x val="0.32515423419294809"/>
              <c:y val="0.931227082786630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305534256"/>
        <c:crosses val="autoZero"/>
        <c:crossBetween val="midCat"/>
      </c:valAx>
      <c:valAx>
        <c:axId val="30553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000">
                    <a:solidFill>
                      <a:schemeClr val="accent1"/>
                    </a:solidFill>
                  </a:rPr>
                  <a:t>Average value</a:t>
                </a:r>
              </a:p>
            </c:rich>
          </c:tx>
          <c:layout>
            <c:manualLayout>
              <c:xMode val="edge"/>
              <c:yMode val="edge"/>
              <c:x val="4.4091710758377423E-3"/>
              <c:y val="0.336630693317635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305527200"/>
        <c:crosses val="autoZero"/>
        <c:crossBetween val="midCat"/>
      </c:valAx>
      <c:valAx>
        <c:axId val="30552798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000" dirty="0">
                    <a:solidFill>
                      <a:schemeClr val="accent2"/>
                    </a:solidFill>
                  </a:rPr>
                  <a:t>Runtime</a:t>
                </a:r>
                <a:r>
                  <a:rPr lang="en-GB" sz="2000" baseline="0" dirty="0">
                    <a:solidFill>
                      <a:schemeClr val="accent2"/>
                    </a:solidFill>
                  </a:rPr>
                  <a:t> (in </a:t>
                </a:r>
                <a:r>
                  <a:rPr lang="en-GB" sz="2000" baseline="0" dirty="0" err="1">
                    <a:solidFill>
                      <a:schemeClr val="accent2"/>
                    </a:solidFill>
                  </a:rPr>
                  <a:t>ms</a:t>
                </a:r>
                <a:r>
                  <a:rPr lang="en-GB" sz="2000" baseline="0" dirty="0">
                    <a:solidFill>
                      <a:schemeClr val="accent2"/>
                    </a:solidFill>
                  </a:rPr>
                  <a:t>)</a:t>
                </a:r>
                <a:endParaRPr lang="en-GB" sz="2000" dirty="0">
                  <a:solidFill>
                    <a:schemeClr val="accent2"/>
                  </a:solidFill>
                </a:endParaRPr>
              </a:p>
            </c:rich>
          </c:tx>
          <c:layout>
            <c:manualLayout>
              <c:xMode val="edge"/>
              <c:yMode val="edge"/>
              <c:x val="0.83977054951464403"/>
              <c:y val="0.367721215786579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305530336"/>
        <c:crosses val="max"/>
        <c:crossBetween val="midCat"/>
      </c:valAx>
      <c:valAx>
        <c:axId val="3055303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55279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835079642822422"/>
          <c:y val="0.37350633122775978"/>
          <c:w val="0.11834232526489745"/>
          <c:h val="0.291053364909414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t-E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sz="2400"/>
              <a:t>Effect of adding</a:t>
            </a:r>
            <a:r>
              <a:rPr lang="en-GB" sz="2400" baseline="0"/>
              <a:t> other mutation</a:t>
            </a:r>
            <a:endParaRPr lang="en-GB" sz="2400"/>
          </a:p>
        </c:rich>
      </c:tx>
      <c:layout>
        <c:manualLayout>
          <c:xMode val="edge"/>
          <c:yMode val="edge"/>
          <c:x val="0.25877674954636176"/>
          <c:y val="2.033283408487437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title>
    <c:autoTitleDeleted val="0"/>
    <c:plotArea>
      <c:layout>
        <c:manualLayout>
          <c:layoutTarget val="inner"/>
          <c:xMode val="edge"/>
          <c:yMode val="edge"/>
          <c:x val="8.4374051343195006E-2"/>
          <c:y val="7.2374802975638211E-2"/>
          <c:w val="0.69238315566633413"/>
          <c:h val="0.78412614041983297"/>
        </c:manualLayout>
      </c:layout>
      <c:scatterChart>
        <c:scatterStyle val="lineMarker"/>
        <c:varyColors val="0"/>
        <c:ser>
          <c:idx val="0"/>
          <c:order val="0"/>
          <c:tx>
            <c:v>TS (value)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Tabelle1!$A$62:$A$66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Tabelle1!$C$62:$C$66</c:f>
              <c:numCache>
                <c:formatCode>General</c:formatCode>
                <c:ptCount val="5"/>
                <c:pt idx="0">
                  <c:v>235.6</c:v>
                </c:pt>
                <c:pt idx="1">
                  <c:v>234.24</c:v>
                </c:pt>
                <c:pt idx="2">
                  <c:v>232.32</c:v>
                </c:pt>
                <c:pt idx="3">
                  <c:v>231.44</c:v>
                </c:pt>
                <c:pt idx="4">
                  <c:v>229.96</c:v>
                </c:pt>
              </c:numCache>
            </c:numRef>
          </c:yVal>
          <c:smooth val="0"/>
        </c:ser>
        <c:ser>
          <c:idx val="1"/>
          <c:order val="1"/>
          <c:tx>
            <c:v>EL (value)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Tabelle1!$A$129:$A$133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Tabelle1!$C$129:$C$133</c:f>
              <c:numCache>
                <c:formatCode>General</c:formatCode>
                <c:ptCount val="5"/>
                <c:pt idx="0">
                  <c:v>234.8</c:v>
                </c:pt>
                <c:pt idx="1">
                  <c:v>233.84</c:v>
                </c:pt>
                <c:pt idx="2">
                  <c:v>233.92</c:v>
                </c:pt>
                <c:pt idx="3">
                  <c:v>233.4</c:v>
                </c:pt>
                <c:pt idx="4">
                  <c:v>232.6</c:v>
                </c:pt>
              </c:numCache>
            </c:numRef>
          </c:yVal>
          <c:smooth val="0"/>
        </c:ser>
        <c:ser>
          <c:idx val="2"/>
          <c:order val="2"/>
          <c:tx>
            <c:v>RO (value)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Tabelle1!$A$183:$A$187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Tabelle1!$C$183:$C$187</c:f>
              <c:numCache>
                <c:formatCode>General</c:formatCode>
                <c:ptCount val="5"/>
                <c:pt idx="0">
                  <c:v>232.6</c:v>
                </c:pt>
                <c:pt idx="1">
                  <c:v>230.48</c:v>
                </c:pt>
                <c:pt idx="2">
                  <c:v>226.08</c:v>
                </c:pt>
                <c:pt idx="3">
                  <c:v>222.52</c:v>
                </c:pt>
                <c:pt idx="4">
                  <c:v>219.64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531120"/>
        <c:axId val="305534648"/>
      </c:scatterChart>
      <c:scatterChart>
        <c:scatterStyle val="lineMarker"/>
        <c:varyColors val="0"/>
        <c:ser>
          <c:idx val="3"/>
          <c:order val="3"/>
          <c:tx>
            <c:v>TS (time)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Tabelle1!$A$62:$A$66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Tabelle1!$F$62:$F$66</c:f>
              <c:numCache>
                <c:formatCode>General</c:formatCode>
                <c:ptCount val="5"/>
                <c:pt idx="0">
                  <c:v>4666.6400000000003</c:v>
                </c:pt>
                <c:pt idx="1">
                  <c:v>4771.12</c:v>
                </c:pt>
                <c:pt idx="2">
                  <c:v>5839.08</c:v>
                </c:pt>
                <c:pt idx="3">
                  <c:v>11703</c:v>
                </c:pt>
                <c:pt idx="4">
                  <c:v>27093.84</c:v>
                </c:pt>
              </c:numCache>
            </c:numRef>
          </c:yVal>
          <c:smooth val="0"/>
        </c:ser>
        <c:ser>
          <c:idx val="4"/>
          <c:order val="4"/>
          <c:tx>
            <c:v>EL (time)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Tabelle1!$A$129:$A$133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Tabelle1!$F$129:$F$133</c:f>
              <c:numCache>
                <c:formatCode>General</c:formatCode>
                <c:ptCount val="5"/>
                <c:pt idx="0">
                  <c:v>6738.04</c:v>
                </c:pt>
                <c:pt idx="1">
                  <c:v>9458.76</c:v>
                </c:pt>
                <c:pt idx="2">
                  <c:v>6005.08</c:v>
                </c:pt>
                <c:pt idx="3">
                  <c:v>5875.44</c:v>
                </c:pt>
                <c:pt idx="4">
                  <c:v>6595.24</c:v>
                </c:pt>
              </c:numCache>
            </c:numRef>
          </c:yVal>
          <c:smooth val="0"/>
        </c:ser>
        <c:ser>
          <c:idx val="5"/>
          <c:order val="5"/>
          <c:tx>
            <c:v>RO (time)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Tabelle1!$A$183:$A$187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Tabelle1!$F$183:$F$187</c:f>
              <c:numCache>
                <c:formatCode>General</c:formatCode>
                <c:ptCount val="5"/>
                <c:pt idx="0">
                  <c:v>5016.88</c:v>
                </c:pt>
                <c:pt idx="1">
                  <c:v>27950.04</c:v>
                </c:pt>
                <c:pt idx="2">
                  <c:v>31712.400000000001</c:v>
                </c:pt>
                <c:pt idx="3">
                  <c:v>31279.96</c:v>
                </c:pt>
                <c:pt idx="4">
                  <c:v>30522.240000000002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535432"/>
        <c:axId val="305535040"/>
      </c:scatterChart>
      <c:valAx>
        <c:axId val="305531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400"/>
                  <a:t>Mutation</a:t>
                </a:r>
                <a:r>
                  <a:rPr lang="en-GB" sz="2400" baseline="0"/>
                  <a:t> probability</a:t>
                </a:r>
                <a:endParaRPr lang="en-GB" sz="2400"/>
              </a:p>
            </c:rich>
          </c:tx>
          <c:layout>
            <c:manualLayout>
              <c:xMode val="edge"/>
              <c:yMode val="edge"/>
              <c:x val="0.3138313818761736"/>
              <c:y val="0.933830233643475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305534648"/>
        <c:crosses val="autoZero"/>
        <c:crossBetween val="midCat"/>
      </c:valAx>
      <c:valAx>
        <c:axId val="305534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000">
                    <a:solidFill>
                      <a:schemeClr val="accent1"/>
                    </a:solidFill>
                  </a:rPr>
                  <a:t>Average value</a:t>
                </a:r>
              </a:p>
            </c:rich>
          </c:tx>
          <c:layout>
            <c:manualLayout>
              <c:xMode val="edge"/>
              <c:yMode val="edge"/>
              <c:x val="0"/>
              <c:y val="0.347000466694577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305531120"/>
        <c:crosses val="autoZero"/>
        <c:crossBetween val="midCat"/>
      </c:valAx>
      <c:valAx>
        <c:axId val="30553504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305535432"/>
        <c:crosses val="max"/>
        <c:crossBetween val="midCat"/>
      </c:valAx>
      <c:valAx>
        <c:axId val="3055354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55350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719135429386963"/>
          <c:y val="0.4073817793791441"/>
          <c:w val="0.12159762064164718"/>
          <c:h val="0.2698109446682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t-E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0.82042</cdr:x>
      <cdr:y>0.29955</cdr:y>
    </cdr:from>
    <cdr:to>
      <cdr:x>0.98278</cdr:x>
      <cdr:y>0.36036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9383151" y="1871004"/>
          <a:ext cx="1856936" cy="3798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t-EE" sz="1100" dirty="0"/>
        </a:p>
      </cdr:txBody>
    </cdr:sp>
  </cdr:relSizeAnchor>
  <cdr:relSizeAnchor xmlns:cdr="http://schemas.openxmlformats.org/drawingml/2006/chartDrawing">
    <cdr:from>
      <cdr:x>0.84582</cdr:x>
      <cdr:y>0.37983</cdr:y>
    </cdr:from>
    <cdr:to>
      <cdr:x>0.87903</cdr:x>
      <cdr:y>0.7019</cdr:y>
    </cdr:to>
    <cdr:sp macro="" textlink="">
      <cdr:nvSpPr>
        <cdr:cNvPr id="4" name="TextBox 3"/>
        <cdr:cNvSpPr txBox="1"/>
      </cdr:nvSpPr>
      <cdr:spPr>
        <a:xfrm xmlns:a="http://schemas.openxmlformats.org/drawingml/2006/main" rot="16200000">
          <a:off x="8859390" y="3188349"/>
          <a:ext cx="2011667" cy="3798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Runtime (in </a:t>
          </a:r>
          <a:r>
            <a:rPr lang="en-US" sz="2000" dirty="0" err="1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ms</a:t>
          </a:r>
          <a:r>
            <a:rPr lang="en-US" sz="20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t-EE" sz="2000" dirty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19.01.2016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2110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19.01.2016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03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19.01.2016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8980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19.01.2016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7580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19.01.2016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12115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19.01.2016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4238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19.01.2016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38269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19.01.2016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5981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19.01.2016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6049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19.01.2016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21081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19.01.2016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722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19.01.2016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043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6330" y="1737147"/>
            <a:ext cx="7766936" cy="1646302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The knapsack problem</a:t>
            </a:r>
            <a:b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(3D)</a:t>
            </a:r>
            <a:endParaRPr lang="et-EE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6330" y="3692732"/>
            <a:ext cx="7992925" cy="247946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</a:p>
          <a:p>
            <a:pPr algn="ctr"/>
            <a:r>
              <a:rPr lang="en-US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</a:t>
            </a:r>
            <a:r>
              <a:rPr lang="en-US" sz="2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Eljasiak</a:t>
            </a:r>
            <a:endParaRPr lang="en-US" sz="2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sz="2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</a:t>
            </a:r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stner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Wengeler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Raffaele Piccini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Nicola Gheza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Henri Viigimäe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7718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8" y="1187355"/>
            <a:ext cx="7267494" cy="5343745"/>
          </a:xfrm>
        </p:spPr>
      </p:pic>
      <p:sp>
        <p:nvSpPr>
          <p:cNvPr id="5" name="TextBox 4"/>
          <p:cNvSpPr txBox="1"/>
          <p:nvPr/>
        </p:nvSpPr>
        <p:spPr>
          <a:xfrm>
            <a:off x="8660116" y="3293449"/>
            <a:ext cx="193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100000 runs</a:t>
            </a:r>
          </a:p>
          <a:p>
            <a:endParaRPr lang="et-EE" dirty="0"/>
          </a:p>
        </p:txBody>
      </p:sp>
      <p:sp>
        <p:nvSpPr>
          <p:cNvPr id="6" name="TextBox 5"/>
          <p:cNvSpPr txBox="1"/>
          <p:nvPr/>
        </p:nvSpPr>
        <p:spPr>
          <a:xfrm>
            <a:off x="3390950" y="1862843"/>
            <a:ext cx="2861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Packages that remain unused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62" y="1036623"/>
            <a:ext cx="7261616" cy="5339423"/>
          </a:xfrm>
        </p:spPr>
      </p:pic>
      <p:sp>
        <p:nvSpPr>
          <p:cNvPr id="5" name="TextBox 4"/>
          <p:cNvSpPr txBox="1"/>
          <p:nvPr/>
        </p:nvSpPr>
        <p:spPr>
          <a:xfrm>
            <a:off x="3731460" y="1657400"/>
            <a:ext cx="259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6078" y="3383170"/>
            <a:ext cx="289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0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82" y="928830"/>
            <a:ext cx="7961813" cy="5854274"/>
          </a:xfrm>
        </p:spPr>
      </p:pic>
      <p:sp>
        <p:nvSpPr>
          <p:cNvPr id="5" name="TextBox 4"/>
          <p:cNvSpPr txBox="1"/>
          <p:nvPr/>
        </p:nvSpPr>
        <p:spPr>
          <a:xfrm>
            <a:off x="9514847" y="3284531"/>
            <a:ext cx="312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3925" y="1271315"/>
            <a:ext cx="272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862" y="3120788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HILL CLIMBING ALGORITHM</a:t>
            </a:r>
            <a:endParaRPr lang="et-E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7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947" y="19986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Implementation</a:t>
            </a:r>
            <a:endParaRPr lang="et-EE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947" y="1107669"/>
            <a:ext cx="9419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Start with an arbitrary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neighbouring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solutions (change n random packages and fill the remaining empty space)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best next solution based on an objective function (maximizing the value of a packing)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Repeat until no further improvements can be made</a:t>
            </a:r>
            <a:endParaRPr lang="et-E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4"/>
          <p:cNvSpPr/>
          <p:nvPr/>
        </p:nvSpPr>
        <p:spPr>
          <a:xfrm>
            <a:off x="6009663" y="3219721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Hill Climbing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553911" y="5568715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9" name="Rechteck 8"/>
          <p:cNvSpPr/>
          <p:nvPr/>
        </p:nvSpPr>
        <p:spPr>
          <a:xfrm>
            <a:off x="4574244" y="5559898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</p:txBody>
      </p:sp>
      <p:sp>
        <p:nvSpPr>
          <p:cNvPr id="10" name="Rechteck 9"/>
          <p:cNvSpPr/>
          <p:nvPr/>
        </p:nvSpPr>
        <p:spPr>
          <a:xfrm>
            <a:off x="10431189" y="557753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HeapSort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winkelte Verbindung 14"/>
          <p:cNvCxnSpPr>
            <a:stCxn id="7" idx="2"/>
            <a:endCxn id="9" idx="0"/>
          </p:cNvCxnSpPr>
          <p:nvPr/>
        </p:nvCxnSpPr>
        <p:spPr>
          <a:xfrm rot="5400000">
            <a:off x="5291866" y="4122100"/>
            <a:ext cx="1440177" cy="1435419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8"/>
          <p:cNvCxnSpPr>
            <a:stCxn id="8" idx="1"/>
            <a:endCxn id="9" idx="3"/>
          </p:cNvCxnSpPr>
          <p:nvPr/>
        </p:nvCxnSpPr>
        <p:spPr>
          <a:xfrm flipH="1" flipV="1">
            <a:off x="6014244" y="6009898"/>
            <a:ext cx="1539667" cy="88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6"/>
          <p:cNvCxnSpPr>
            <a:stCxn id="10" idx="1"/>
          </p:cNvCxnSpPr>
          <p:nvPr/>
        </p:nvCxnSpPr>
        <p:spPr>
          <a:xfrm rot="10800000">
            <a:off x="8991191" y="6027531"/>
            <a:ext cx="1439999" cy="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53"/>
          <p:cNvCxnSpPr>
            <a:stCxn id="7" idx="2"/>
            <a:endCxn id="10" idx="0"/>
          </p:cNvCxnSpPr>
          <p:nvPr/>
        </p:nvCxnSpPr>
        <p:spPr>
          <a:xfrm rot="16200000" flipH="1">
            <a:off x="8211520" y="2637864"/>
            <a:ext cx="1457812" cy="44215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8"/>
          <p:cNvSpPr/>
          <p:nvPr/>
        </p:nvSpPr>
        <p:spPr>
          <a:xfrm>
            <a:off x="1833781" y="5559898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</p:txBody>
      </p:sp>
      <p:cxnSp>
        <p:nvCxnSpPr>
          <p:cNvPr id="16" name="Gerade Verbindung mit Pfeil 18"/>
          <p:cNvCxnSpPr>
            <a:stCxn id="9" idx="1"/>
            <a:endCxn id="15" idx="3"/>
          </p:cNvCxnSpPr>
          <p:nvPr/>
        </p:nvCxnSpPr>
        <p:spPr>
          <a:xfrm flipH="1">
            <a:off x="3273781" y="6009898"/>
            <a:ext cx="130046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4"/>
          <p:cNvCxnSpPr>
            <a:stCxn id="7" idx="2"/>
            <a:endCxn id="15" idx="0"/>
          </p:cNvCxnSpPr>
          <p:nvPr/>
        </p:nvCxnSpPr>
        <p:spPr>
          <a:xfrm rot="5400000">
            <a:off x="3921634" y="2751868"/>
            <a:ext cx="1440177" cy="41758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4"/>
          <p:cNvCxnSpPr>
            <a:stCxn id="7" idx="2"/>
            <a:endCxn id="8" idx="0"/>
          </p:cNvCxnSpPr>
          <p:nvPr/>
        </p:nvCxnSpPr>
        <p:spPr>
          <a:xfrm rot="16200000" flipH="1">
            <a:off x="6777290" y="4072094"/>
            <a:ext cx="1448994" cy="1544248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851" y="237634"/>
            <a:ext cx="9875520" cy="135636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Experiments and results</a:t>
            </a:r>
            <a:endParaRPr lang="et-EE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792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749" y="3011606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ALGORITHM</a:t>
            </a:r>
            <a:endParaRPr lang="et-E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453" y="221661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Implementation</a:t>
            </a:r>
            <a:endParaRPr lang="et-EE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53" y="1109953"/>
            <a:ext cx="9103281" cy="1951308"/>
          </a:xfrm>
        </p:spPr>
        <p:txBody>
          <a:bodyPr>
            <a:normAutofit fontScale="475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r>
              <a:rPr lang="en-US" sz="4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(an array consisting of 0’s and 1’s</a:t>
            </a:r>
            <a:r>
              <a:rPr lang="en-US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of each individual are generated randomly for the initial population.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“genes” decide if a certain package in a certain state is included in the solution.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binary string is converted into a packing to evaluate the fitness of an individual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t-EE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4"/>
          <p:cNvSpPr/>
          <p:nvPr/>
        </p:nvSpPr>
        <p:spPr>
          <a:xfrm>
            <a:off x="6695516" y="287528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</a:t>
            </a:r>
            <a:b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7"/>
          <p:cNvSpPr/>
          <p:nvPr/>
        </p:nvSpPr>
        <p:spPr>
          <a:xfrm>
            <a:off x="6695517" y="4592762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6" name="Rechteck 8"/>
          <p:cNvSpPr/>
          <p:nvPr/>
        </p:nvSpPr>
        <p:spPr>
          <a:xfrm>
            <a:off x="4871795" y="4592762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</p:txBody>
      </p:sp>
      <p:sp>
        <p:nvSpPr>
          <p:cNvPr id="7" name="Rechteck 9"/>
          <p:cNvSpPr/>
          <p:nvPr/>
        </p:nvSpPr>
        <p:spPr>
          <a:xfrm>
            <a:off x="8594734" y="4592762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b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8" name="Rechteck 10"/>
          <p:cNvSpPr/>
          <p:nvPr/>
        </p:nvSpPr>
        <p:spPr>
          <a:xfrm>
            <a:off x="3048072" y="4580061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</p:txBody>
      </p:sp>
      <p:cxnSp>
        <p:nvCxnSpPr>
          <p:cNvPr id="9" name="Gewinkelte Verbindung 2"/>
          <p:cNvCxnSpPr>
            <a:stCxn id="4" idx="2"/>
          </p:cNvCxnSpPr>
          <p:nvPr/>
        </p:nvCxnSpPr>
        <p:spPr>
          <a:xfrm rot="16200000" flipH="1">
            <a:off x="8912344" y="2278455"/>
            <a:ext cx="804778" cy="37984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 Verbindung 5"/>
          <p:cNvCxnSpPr>
            <a:stCxn id="4" idx="2"/>
            <a:endCxn id="8" idx="0"/>
          </p:cNvCxnSpPr>
          <p:nvPr/>
        </p:nvCxnSpPr>
        <p:spPr>
          <a:xfrm rot="5400000">
            <a:off x="5189405" y="2353950"/>
            <a:ext cx="804778" cy="3647444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4"/>
          <p:cNvCxnSpPr>
            <a:stCxn id="4" idx="2"/>
            <a:endCxn id="6" idx="0"/>
          </p:cNvCxnSpPr>
          <p:nvPr/>
        </p:nvCxnSpPr>
        <p:spPr>
          <a:xfrm rot="5400000">
            <a:off x="6094917" y="3272162"/>
            <a:ext cx="817479" cy="1823721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6"/>
          <p:cNvCxnSpPr/>
          <p:nvPr/>
        </p:nvCxnSpPr>
        <p:spPr>
          <a:xfrm rot="5400000" flipH="1">
            <a:off x="9311558" y="3584020"/>
            <a:ext cx="6351" cy="3798434"/>
          </a:xfrm>
          <a:prstGeom prst="bentConnector3">
            <a:avLst>
              <a:gd name="adj1" fmla="val -20430609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8"/>
          <p:cNvCxnSpPr/>
          <p:nvPr/>
        </p:nvCxnSpPr>
        <p:spPr>
          <a:xfrm flipH="1">
            <a:off x="6311795" y="5081407"/>
            <a:ext cx="38372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20"/>
          <p:cNvCxnSpPr>
            <a:stCxn id="5" idx="3"/>
            <a:endCxn id="7" idx="1"/>
          </p:cNvCxnSpPr>
          <p:nvPr/>
        </p:nvCxnSpPr>
        <p:spPr>
          <a:xfrm>
            <a:off x="8135517" y="5042762"/>
            <a:ext cx="45921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21"/>
          <p:cNvCxnSpPr>
            <a:stCxn id="4" idx="2"/>
            <a:endCxn id="5" idx="0"/>
          </p:cNvCxnSpPr>
          <p:nvPr/>
        </p:nvCxnSpPr>
        <p:spPr>
          <a:xfrm>
            <a:off x="7415516" y="3775283"/>
            <a:ext cx="1" cy="8174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6"/>
          <p:cNvCxnSpPr/>
          <p:nvPr/>
        </p:nvCxnSpPr>
        <p:spPr>
          <a:xfrm rot="5400000" flipH="1">
            <a:off x="7487836" y="3603071"/>
            <a:ext cx="6351" cy="3798434"/>
          </a:xfrm>
          <a:prstGeom prst="bentConnector3">
            <a:avLst>
              <a:gd name="adj1" fmla="val -16172130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/>
          <p:nvPr/>
        </p:nvCxnSpPr>
        <p:spPr>
          <a:xfrm rot="10800000">
            <a:off x="10034735" y="5081408"/>
            <a:ext cx="459217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53"/>
          <p:cNvCxnSpPr>
            <a:stCxn id="4" idx="2"/>
            <a:endCxn id="7" idx="0"/>
          </p:cNvCxnSpPr>
          <p:nvPr/>
        </p:nvCxnSpPr>
        <p:spPr>
          <a:xfrm rot="16200000" flipH="1">
            <a:off x="7956386" y="3234413"/>
            <a:ext cx="817479" cy="18992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>
            <a:off x="4488073" y="5042762"/>
            <a:ext cx="38372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1"/>
          <p:cNvSpPr/>
          <p:nvPr/>
        </p:nvSpPr>
        <p:spPr>
          <a:xfrm>
            <a:off x="10493951" y="458641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HeapSort</a:t>
            </a:r>
          </a:p>
        </p:txBody>
      </p:sp>
    </p:spTree>
    <p:extLst>
      <p:ext uri="{BB962C8B-B14F-4D97-AF65-F5344CB8AC3E}">
        <p14:creationId xmlns:p14="http://schemas.microsoft.com/office/powerpoint/2010/main" val="6149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095" y="3065928"/>
            <a:ext cx="9601200" cy="14859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EXPERIMENTS AND RESULTS</a:t>
            </a:r>
            <a:endParaRPr lang="et-E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2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1"/>
          <p:cNvGraphicFramePr/>
          <p:nvPr>
            <p:extLst>
              <p:ext uri="{D42A27DB-BD31-4B8C-83A1-F6EECF244321}">
                <p14:modId xmlns:p14="http://schemas.microsoft.com/office/powerpoint/2010/main" val="3385264659"/>
              </p:ext>
            </p:extLst>
          </p:nvPr>
        </p:nvGraphicFramePr>
        <p:xfrm>
          <a:off x="778757" y="471024"/>
          <a:ext cx="11507373" cy="6133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476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45" y="147918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Contents (quick introduction)</a:t>
            </a:r>
            <a:endParaRPr lang="et-EE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399" y="1085879"/>
            <a:ext cx="8596668" cy="558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 description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Using rectangular packages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Using </a:t>
            </a:r>
            <a:r>
              <a:rPr lang="en-US" sz="1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pentomino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-shaped packages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Greedy algorithm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placement method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 and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Hill climbing algorithm	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Implementation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4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 and results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Genetic algorithm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 and results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Conclusions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Population size</a:t>
            </a:r>
            <a:endParaRPr lang="et-EE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in population size yields better results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ffects the tournament selection method the most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Large increase in the average result achieved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Significant decrease in runtime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2074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000779710"/>
              </p:ext>
            </p:extLst>
          </p:nvPr>
        </p:nvGraphicFramePr>
        <p:xfrm>
          <a:off x="670560" y="324178"/>
          <a:ext cx="11521440" cy="6203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07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Crossover points</a:t>
            </a:r>
            <a:endParaRPr lang="et-EE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 recombination of individuals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one crossover point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Both yield very similar results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More than 2 crossover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Significant increase in average results achieved and decrease in runtime</a:t>
            </a:r>
          </a:p>
        </p:txBody>
      </p:sp>
    </p:spTree>
    <p:extLst>
      <p:ext uri="{BB962C8B-B14F-4D97-AF65-F5344CB8AC3E}">
        <p14:creationId xmlns:p14="http://schemas.microsoft.com/office/powerpoint/2010/main" val="29278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7"/>
          <p:cNvGraphicFramePr/>
          <p:nvPr>
            <p:extLst>
              <p:ext uri="{D42A27DB-BD31-4B8C-83A1-F6EECF244321}">
                <p14:modId xmlns:p14="http://schemas.microsoft.com/office/powerpoint/2010/main" val="853364566"/>
              </p:ext>
            </p:extLst>
          </p:nvPr>
        </p:nvGraphicFramePr>
        <p:xfrm>
          <a:off x="753035" y="295421"/>
          <a:ext cx="11438965" cy="6246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5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Mutation probability</a:t>
            </a:r>
            <a:endParaRPr lang="et-EE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the mutation probability decreases the performance of the algorithm (both value and runtime wise)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could be due to the way best solution is achieved (no rotations)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65" y="170399"/>
            <a:ext cx="9875520" cy="135636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Conclusions</a:t>
            </a:r>
            <a:endParaRPr lang="et-EE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265" y="1324018"/>
            <a:ext cx="9872871" cy="5359170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algorithm is the fastest but does not perform as well as other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algorithms.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Hill climbing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achieves good results but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might get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stuck.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algorithm is time consuming and has a lot of parameters that need to be taken into account (difficult to implement) but it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 closest to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optimal solution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quickest solution: Greedy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reasonably fast and good solutions: Hill Climbing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optimal solution: Genetic Algorithm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92" y="190660"/>
            <a:ext cx="9875520" cy="135636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Assignment description</a:t>
            </a:r>
            <a:endParaRPr lang="et-E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648" y="1249960"/>
            <a:ext cx="9872871" cy="403860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for solving three-dimensional knapsack problems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packages with certain values and a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cargosace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 1.0 x 1.0 x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 (m) with a value of 3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 1.0 x 1.5 x 2.0 (m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with a value of 4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 1.5 x 1.5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1.5 (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with a value of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Cargospace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16.5 x 2.5 x 4.0 (m)</a:t>
            </a:r>
            <a:endParaRPr lang="et-E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43" y="3955558"/>
            <a:ext cx="4066384" cy="23715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9762024" y="5622417"/>
            <a:ext cx="592403" cy="603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079407" y="3841724"/>
            <a:ext cx="3235220" cy="12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146671" y="4880246"/>
            <a:ext cx="0" cy="1430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81435" y="3421345"/>
            <a:ext cx="258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16.5 (m)</a:t>
            </a:r>
            <a:endParaRPr lang="et-EE" dirty="0"/>
          </a:p>
        </p:txBody>
      </p:sp>
      <p:sp>
        <p:nvSpPr>
          <p:cNvPr id="13" name="TextBox 12"/>
          <p:cNvSpPr txBox="1"/>
          <p:nvPr/>
        </p:nvSpPr>
        <p:spPr>
          <a:xfrm>
            <a:off x="10058225" y="5822174"/>
            <a:ext cx="1511956" cy="37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 (m)</a:t>
            </a:r>
            <a:endParaRPr lang="et-EE" dirty="0"/>
          </a:p>
        </p:txBody>
      </p:sp>
      <p:sp>
        <p:nvSpPr>
          <p:cNvPr id="14" name="TextBox 13"/>
          <p:cNvSpPr txBox="1"/>
          <p:nvPr/>
        </p:nvSpPr>
        <p:spPr>
          <a:xfrm>
            <a:off x="5393855" y="5364813"/>
            <a:ext cx="109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(m)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1656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756" y="239496"/>
            <a:ext cx="9875520" cy="135636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Using rectangular packages</a:t>
            </a:r>
            <a:endParaRPr lang="et-EE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05" y="1300019"/>
            <a:ext cx="9872871" cy="40386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solution to filling the entire cargo space with A,B and/or C packages has been found.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 found for maximizing a single packing: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240</a:t>
            </a:r>
          </a:p>
          <a:p>
            <a:endParaRPr lang="et-EE" sz="2800" dirty="0"/>
          </a:p>
        </p:txBody>
      </p:sp>
    </p:spTree>
    <p:extLst>
      <p:ext uri="{BB962C8B-B14F-4D97-AF65-F5344CB8AC3E}">
        <p14:creationId xmlns:p14="http://schemas.microsoft.com/office/powerpoint/2010/main" val="29284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46" y="257144"/>
            <a:ext cx="9875520" cy="135636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Using </a:t>
            </a:r>
            <a:r>
              <a:rPr lang="en-US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pentomino</a:t>
            </a:r>
            <a:r>
              <a:rPr 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-shaped packages</a:t>
            </a:r>
            <a:endParaRPr lang="et-EE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910" y="1788316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possible to fill the entire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cargospace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L,P and/or T packages.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 found for maximizing a single packing: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1144</a:t>
            </a:r>
            <a:endParaRPr lang="et-EE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89" y="3409116"/>
            <a:ext cx="10815582" cy="260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513" y="299347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GREEDY ALGORITHM</a:t>
            </a:r>
            <a:endParaRPr lang="et-E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t-EE" dirty="0"/>
          </a:p>
        </p:txBody>
      </p:sp>
      <p:sp>
        <p:nvSpPr>
          <p:cNvPr id="2" name="TextBox 1"/>
          <p:cNvSpPr txBox="1"/>
          <p:nvPr/>
        </p:nvSpPr>
        <p:spPr>
          <a:xfrm>
            <a:off x="814417" y="0"/>
            <a:ext cx="4694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Implementation</a:t>
            </a:r>
            <a:endParaRPr lang="et-EE" sz="4400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17" y="944251"/>
            <a:ext cx="11349096" cy="569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100" y="232088"/>
            <a:ext cx="9875520" cy="135636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The placement method</a:t>
            </a:r>
            <a:endParaRPr lang="et-EE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964" y="3110167"/>
            <a:ext cx="6359446" cy="3384762"/>
          </a:xfrm>
        </p:spPr>
      </p:pic>
      <p:sp>
        <p:nvSpPr>
          <p:cNvPr id="6" name="TextBox 5"/>
          <p:cNvSpPr txBox="1"/>
          <p:nvPr/>
        </p:nvSpPr>
        <p:spPr>
          <a:xfrm>
            <a:off x="797100" y="1588448"/>
            <a:ext cx="7920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there an overlap at the initial position?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Move package as far to the back (y-axis), then as far to left (x-axis) and as far down (z-axis) as possible</a:t>
            </a:r>
          </a:p>
        </p:txBody>
      </p:sp>
    </p:spTree>
    <p:extLst>
      <p:ext uri="{BB962C8B-B14F-4D97-AF65-F5344CB8AC3E}">
        <p14:creationId xmlns:p14="http://schemas.microsoft.com/office/powerpoint/2010/main" val="35830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4" y="165488"/>
            <a:ext cx="9875520" cy="135636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Experiments and results</a:t>
            </a:r>
            <a:endParaRPr lang="et-EE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4" y="2410419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15" y="692115"/>
            <a:ext cx="7545790" cy="5548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69205" y="3143138"/>
            <a:ext cx="210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4716" y="1393311"/>
            <a:ext cx="271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1157</TotalTime>
  <Words>601</Words>
  <Application>Microsoft Office PowerPoint</Application>
  <PresentationFormat>Widescreen</PresentationFormat>
  <Paragraphs>122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Franklin Gothic Book</vt:lpstr>
      <vt:lpstr>Crop</vt:lpstr>
      <vt:lpstr>The knapsack problem (3D)</vt:lpstr>
      <vt:lpstr>Contents (quick introduction)</vt:lpstr>
      <vt:lpstr>Assignment description</vt:lpstr>
      <vt:lpstr>Using rectangular packages</vt:lpstr>
      <vt:lpstr>Using pentomino-shaped packages</vt:lpstr>
      <vt:lpstr>  GREEDY ALGORITHM</vt:lpstr>
      <vt:lpstr>PowerPoint Presentation</vt:lpstr>
      <vt:lpstr>The placement method</vt:lpstr>
      <vt:lpstr>Experiments and results</vt:lpstr>
      <vt:lpstr>PowerPoint Presentation</vt:lpstr>
      <vt:lpstr>PowerPoint Presentation</vt:lpstr>
      <vt:lpstr>PowerPoint Presentation</vt:lpstr>
      <vt:lpstr>HILL CLIMBING ALGORITHM</vt:lpstr>
      <vt:lpstr>Implementation</vt:lpstr>
      <vt:lpstr>Experiments and results</vt:lpstr>
      <vt:lpstr>GENETIC ALGORITHM</vt:lpstr>
      <vt:lpstr>Implementation</vt:lpstr>
      <vt:lpstr>EXPERIMENTS AND RESULTS</vt:lpstr>
      <vt:lpstr>PowerPoint Presentation</vt:lpstr>
      <vt:lpstr>Population size</vt:lpstr>
      <vt:lpstr>PowerPoint Presentation</vt:lpstr>
      <vt:lpstr>Crossover points</vt:lpstr>
      <vt:lpstr>PowerPoint Presentation</vt:lpstr>
      <vt:lpstr>Mutation probability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Knapsack problem</dc:title>
  <dc:creator>Henri Viigimäe</dc:creator>
  <cp:lastModifiedBy>Henri Viigimäe</cp:lastModifiedBy>
  <cp:revision>197</cp:revision>
  <dcterms:created xsi:type="dcterms:W3CDTF">2016-01-14T10:26:54Z</dcterms:created>
  <dcterms:modified xsi:type="dcterms:W3CDTF">2016-01-19T16:46:57Z</dcterms:modified>
</cp:coreProperties>
</file>