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780" r:id="rId5"/>
  </p:sldMasterIdLst>
  <p:notesMasterIdLst>
    <p:notesMasterId r:id="rId22"/>
  </p:notesMasterIdLst>
  <p:handoutMasterIdLst>
    <p:handoutMasterId r:id="rId23"/>
  </p:handoutMasterIdLst>
  <p:sldIdLst>
    <p:sldId id="434" r:id="rId6"/>
    <p:sldId id="256" r:id="rId7"/>
    <p:sldId id="437" r:id="rId8"/>
    <p:sldId id="257" r:id="rId9"/>
    <p:sldId id="258" r:id="rId10"/>
    <p:sldId id="267" r:id="rId11"/>
    <p:sldId id="454" r:id="rId12"/>
    <p:sldId id="451" r:id="rId13"/>
    <p:sldId id="452" r:id="rId14"/>
    <p:sldId id="263" r:id="rId15"/>
    <p:sldId id="416" r:id="rId16"/>
    <p:sldId id="268" r:id="rId17"/>
    <p:sldId id="269" r:id="rId18"/>
    <p:sldId id="270" r:id="rId19"/>
    <p:sldId id="272" r:id="rId20"/>
    <p:sldId id="413" r:id="rId21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3" autoAdjust="0"/>
  </p:normalViewPr>
  <p:slideViewPr>
    <p:cSldViewPr snapToGrid="0" showGuides="1">
      <p:cViewPr varScale="1">
        <p:scale>
          <a:sx n="110" d="100"/>
          <a:sy n="110" d="100"/>
        </p:scale>
        <p:origin x="138" y="12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pes5.sapdevcenter.com/sap/bc/ui5_ui5/ui2/ushell/shells/abap/FioriLaunchpad.html?sap-client=002&amp;sap-language=EN#Shell-ho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from the SAPUI5 Flexibility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9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5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7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4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8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4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different personas</a:t>
            </a:r>
          </a:p>
          <a:p>
            <a:r>
              <a:rPr lang="en-US" dirty="0"/>
              <a:t>--------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the hands-on part now! I will slowly do the stuff and explain what I am doing, and you can follow my steps immediately, if there are questions or issues please raise your hand.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Now assume, we are a developer at an air cargo company. Our company is using an SAP delivered app: Show app: </a:t>
            </a:r>
            <a:r>
              <a:rPr lang="en-US" sz="1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https://sapes5.sapdevcenter.com/sap/bc/ui5_ui5/ui2/ushell/shells/abap/FioriLaunchpad.html?sap-client=002&amp;sap-language=EN#Shell-home</a:t>
            </a:r>
            <a:endParaRPr lang="en-US" sz="14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7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year it was „Lab Preview“ =&gt; now as hands-on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4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</a:t>
            </a:r>
            <a:r>
              <a:rPr lang="en-US" sz="3600"/>
              <a:t>Here.</a:t>
            </a:r>
            <a:endParaRPr lang="en-US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image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screenshot</a:t>
            </a:r>
            <a:endParaRPr lang="en-US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</a:t>
            </a:r>
            <a:r>
              <a:rPr lang="en-US"/>
              <a:t>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86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2" y="4268505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599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599" dirty="0"/>
              <a:t>Presentation Title </a:t>
            </a:r>
            <a:br>
              <a:rPr lang="en-US" sz="3599" dirty="0"/>
            </a:br>
            <a:r>
              <a:rPr lang="en-US" sz="3599" dirty="0"/>
              <a:t>Goes Here and Here.</a:t>
            </a:r>
            <a:endParaRPr lang="de-DE" sz="3599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2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498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74253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03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image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screenshot</a:t>
            </a:r>
            <a:endParaRPr lang="en-US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openui5.org/ui5con/ebd3caeffacf9106b0b4d9f7ff31d6be.png">
            <a:extLst>
              <a:ext uri="{FF2B5EF4-FFF2-40B4-BE49-F238E27FC236}">
                <a16:creationId xmlns:a16="http://schemas.microsoft.com/office/drawing/2014/main" id="{BB34002B-74D5-40ED-B60E-EF10EC37A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63" y="6007704"/>
            <a:ext cx="1906569" cy="7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756975-137D-4A2C-8934-BA76C7BE590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9384" y="192024"/>
            <a:ext cx="740971" cy="7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viewer/4fc8d03390c342da8a60f8ee387bca1a/1805.500/en-US/e144c749695545eba5d5479a40357fa6.html" TargetMode="External"/><Relationship Id="rId3" Type="http://schemas.openxmlformats.org/officeDocument/2006/relationships/hyperlink" Target="https://ui5.sap.com/#/topic/a8e55aa2f8bc4127923b20685a6d1621.html" TargetMode="External"/><Relationship Id="rId7" Type="http://schemas.openxmlformats.org/officeDocument/2006/relationships/hyperlink" Target="https://ui5.sap.com/#/topic/f1430c0337534d469da3a56307ff76af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s.sap.com/2018/12/05/extending-a-sap-fiori-elements-application-using-adaptation-projects-video/" TargetMode="External"/><Relationship Id="rId5" Type="http://schemas.openxmlformats.org/officeDocument/2006/relationships/hyperlink" Target="https://blogs.sap.com/2018/09/28/adaptation-projects-its-time-for-a-new-way-to-extend-your-fiori-elements-applications/" TargetMode="External"/><Relationship Id="rId10" Type="http://schemas.openxmlformats.org/officeDocument/2006/relationships/hyperlink" Target="https://open.sap.com/courses/ui52" TargetMode="External"/><Relationship Id="rId4" Type="http://schemas.openxmlformats.org/officeDocument/2006/relationships/hyperlink" Target="https://blogs.sap.com/2018/06/05/easily-create-app-variants-in-sap-s4hana-cloud/" TargetMode="External"/><Relationship Id="rId9" Type="http://schemas.openxmlformats.org/officeDocument/2006/relationships/hyperlink" Target="https://help.sap.com/viewer/8422cb487c2146999a2a7dab9cc85cf7/Cloud/en-US/f7f671f6c26348d7a662c2c3d120202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ennemers.github.io/ModificationFreeExtensibilityAdaptationProject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3924545" cy="430887"/>
          </a:xfrm>
        </p:spPr>
        <p:txBody>
          <a:bodyPr/>
          <a:lstStyle/>
          <a:p>
            <a:r>
              <a:rPr lang="en-US" dirty="0"/>
              <a:t>Sebastian Wennemers, </a:t>
            </a:r>
            <a:br>
              <a:rPr lang="en-US" dirty="0"/>
            </a:br>
            <a:r>
              <a:rPr lang="en-US" dirty="0"/>
              <a:t>Joaquin Recio Huertas, </a:t>
            </a:r>
            <a:br>
              <a:rPr lang="en-US" dirty="0"/>
            </a:br>
            <a:r>
              <a:rPr lang="en-US" dirty="0"/>
              <a:t>Aditya Bhatia</a:t>
            </a:r>
            <a:br>
              <a:rPr lang="en-US" dirty="0"/>
            </a:br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287999" y="2503564"/>
            <a:ext cx="4094815" cy="1261242"/>
          </a:xfrm>
        </p:spPr>
        <p:txBody>
          <a:bodyPr/>
          <a:lstStyle/>
          <a:p>
            <a:r>
              <a:rPr lang="en-US" dirty="0"/>
              <a:t>Modification-free </a:t>
            </a:r>
            <a:br>
              <a:rPr lang="en-US" dirty="0"/>
            </a:br>
            <a:r>
              <a:rPr lang="en-US" dirty="0"/>
              <a:t>extensibility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for existing apps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Platform Support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FCA0E-03B1-4E89-BCA8-8364564F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74861"/>
              </p:ext>
            </p:extLst>
          </p:nvPr>
        </p:nvGraphicFramePr>
        <p:xfrm>
          <a:off x="324406" y="1139745"/>
          <a:ext cx="11551681" cy="485091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50240">
                  <a:extLst>
                    <a:ext uri="{9D8B030D-6E8A-4147-A177-3AD203B41FA5}">
                      <a16:colId xmlns:a16="http://schemas.microsoft.com/office/drawing/2014/main" val="792727330"/>
                    </a:ext>
                  </a:extLst>
                </a:gridCol>
                <a:gridCol w="2016492">
                  <a:extLst>
                    <a:ext uri="{9D8B030D-6E8A-4147-A177-3AD203B41FA5}">
                      <a16:colId xmlns:a16="http://schemas.microsoft.com/office/drawing/2014/main" val="3271306333"/>
                    </a:ext>
                  </a:extLst>
                </a:gridCol>
                <a:gridCol w="2194983">
                  <a:extLst>
                    <a:ext uri="{9D8B030D-6E8A-4147-A177-3AD203B41FA5}">
                      <a16:colId xmlns:a16="http://schemas.microsoft.com/office/drawing/2014/main" val="2908843347"/>
                    </a:ext>
                  </a:extLst>
                </a:gridCol>
                <a:gridCol w="2194983">
                  <a:extLst>
                    <a:ext uri="{9D8B030D-6E8A-4147-A177-3AD203B41FA5}">
                      <a16:colId xmlns:a16="http://schemas.microsoft.com/office/drawing/2014/main" val="841231871"/>
                    </a:ext>
                  </a:extLst>
                </a:gridCol>
                <a:gridCol w="2194983">
                  <a:extLst>
                    <a:ext uri="{9D8B030D-6E8A-4147-A177-3AD203B41FA5}">
                      <a16:colId xmlns:a16="http://schemas.microsoft.com/office/drawing/2014/main" val="3660838522"/>
                    </a:ext>
                  </a:extLst>
                </a:gridCol>
              </a:tblGrid>
              <a:tr h="30296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On premise (ABAP)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S/4HANA Cloud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SAP Cloud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67735"/>
                  </a:ext>
                </a:extLst>
              </a:tr>
              <a:tr h="302969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Platform (</a:t>
                      </a:r>
                      <a:r>
                        <a:rPr lang="en-US" sz="1800" b="0">
                          <a:effectLst/>
                          <a:latin typeface="+mn-lt"/>
                        </a:rPr>
                        <a:t>NEO)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Cloud Foundry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09063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personalization </a:t>
                      </a:r>
                      <a:br>
                        <a:rPr lang="en-US" sz="1800" dirty="0">
                          <a:effectLst/>
                          <a:latin typeface="+mn-lt"/>
                        </a:rPr>
                      </a:br>
                      <a:r>
                        <a:rPr lang="en-US" sz="1800">
                          <a:effectLst/>
                          <a:latin typeface="+mn-lt"/>
                        </a:rPr>
                        <a:t>Object Pages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08855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experimental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experimental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experimental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9285"/>
                  </a:ext>
                </a:extLst>
              </a:tr>
              <a:tr h="83061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personalization </a:t>
                      </a:r>
                      <a:br>
                        <a:rPr lang="en-US" sz="1800" dirty="0"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effectLst/>
                          <a:latin typeface="+mn-lt"/>
                        </a:rPr>
                        <a:t>smart controls &amp; views*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91018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pers. and adaptation</a:t>
                      </a:r>
                      <a:br>
                        <a:rPr lang="en-US" sz="180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(sap.ui.fl.variant)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76411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Key </a:t>
                      </a:r>
                      <a:r>
                        <a:rPr lang="en-US" sz="1800">
                          <a:effectLst/>
                          <a:latin typeface="+mn-lt"/>
                        </a:rPr>
                        <a:t>User Adaptation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5267"/>
                  </a:ext>
                </a:extLst>
              </a:tr>
              <a:tr h="54534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App Variants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66581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SAPUI5 Visual Editor</a:t>
                      </a:r>
                      <a:br>
                        <a:rPr lang="en-US" sz="1800" dirty="0"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effectLst/>
                          <a:latin typeface="+mn-lt"/>
                        </a:rPr>
                        <a:t>for my </a:t>
                      </a:r>
                      <a:r>
                        <a:rPr lang="en-US" sz="1800">
                          <a:effectLst/>
                          <a:latin typeface="+mn-lt"/>
                        </a:rPr>
                        <a:t>own apps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12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as part of</a:t>
                      </a:r>
                      <a:b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grunt best </a:t>
                      </a:r>
                      <a:r>
                        <a:rPr lang="en-US" sz="1200" noProof="0" dirty="0" err="1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practise</a:t>
                      </a:r>
                      <a: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builds</a:t>
                      </a:r>
                      <a:endParaRPr lang="en-US" sz="2000" noProof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65148"/>
                  </a:ext>
                </a:extLst>
              </a:tr>
              <a:tr h="54534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Adaptation Project &amp; SAPUI5 Visual Editor</a:t>
                      </a: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17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3FFDB9-8620-495C-BCDD-0A8F5108CF6E}"/>
              </a:ext>
            </a:extLst>
          </p:cNvPr>
          <p:cNvSpPr txBox="1"/>
          <p:nvPr/>
        </p:nvSpPr>
        <p:spPr>
          <a:xfrm>
            <a:off x="324406" y="6261091"/>
            <a:ext cx="4830193" cy="246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* views previously known as “control variants”</a:t>
            </a:r>
          </a:p>
        </p:txBody>
      </p:sp>
    </p:spTree>
    <p:extLst>
      <p:ext uri="{BB962C8B-B14F-4D97-AF65-F5344CB8AC3E}">
        <p14:creationId xmlns:p14="http://schemas.microsoft.com/office/powerpoint/2010/main" val="37377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FFFFFF"/>
                </a:solidFill>
                <a:latin typeface="Verdana"/>
              </a:rPr>
              <a:t>           Flexibility – Adaptation Project in SAP Web 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754E1-AA46-4B24-9CA4-41B37DD9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89" y="1913148"/>
            <a:ext cx="3705252" cy="1881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FA9B73-C6DD-48AC-BAB8-278B6B5C2AC6}"/>
              </a:ext>
            </a:extLst>
          </p:cNvPr>
          <p:cNvSpPr/>
          <p:nvPr/>
        </p:nvSpPr>
        <p:spPr>
          <a:xfrm>
            <a:off x="3443371" y="1225686"/>
            <a:ext cx="2331584" cy="644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New type of project in SAP web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A9CC7-0149-4A90-931F-98507D2F0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61"/>
          <a:stretch/>
        </p:blipFill>
        <p:spPr>
          <a:xfrm>
            <a:off x="6659562" y="2462192"/>
            <a:ext cx="3652875" cy="29194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CAB7BB-CBEC-4D9C-8E75-3E8F240FDCAD}"/>
              </a:ext>
            </a:extLst>
          </p:cNvPr>
          <p:cNvSpPr/>
          <p:nvPr/>
        </p:nvSpPr>
        <p:spPr>
          <a:xfrm>
            <a:off x="7994313" y="1712069"/>
            <a:ext cx="2934428" cy="68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…which allows to create variants of existing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4469E-E272-4127-9719-9ECFF382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556" y="4748590"/>
            <a:ext cx="3071835" cy="18145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A886E2-4C13-4355-A11B-73BFB670FCD8}"/>
              </a:ext>
            </a:extLst>
          </p:cNvPr>
          <p:cNvSpPr/>
          <p:nvPr/>
        </p:nvSpPr>
        <p:spPr>
          <a:xfrm>
            <a:off x="1222919" y="4037238"/>
            <a:ext cx="2860931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…and then configure and deploy them separately.</a:t>
            </a:r>
          </a:p>
        </p:txBody>
      </p:sp>
    </p:spTree>
    <p:extLst>
      <p:ext uri="{BB962C8B-B14F-4D97-AF65-F5344CB8AC3E}">
        <p14:creationId xmlns:p14="http://schemas.microsoft.com/office/powerpoint/2010/main" val="27387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FFFFFF"/>
                </a:solidFill>
                <a:latin typeface="Verdana"/>
              </a:rPr>
              <a:t>           Flexibility – Adaptation Project in SAP Web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5DECB-9B0C-41EB-B34D-8B7A8FAF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18" y="2046345"/>
            <a:ext cx="8706080" cy="31093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4E9D08-5318-4AF4-B410-E6E71244D83B}"/>
              </a:ext>
            </a:extLst>
          </p:cNvPr>
          <p:cNvSpPr/>
          <p:nvPr/>
        </p:nvSpPr>
        <p:spPr>
          <a:xfrm>
            <a:off x="2203095" y="1158767"/>
            <a:ext cx="2477496" cy="76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Adaptation project reference original application…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A0E8A3-CF9A-4B0E-83AF-81BE0FEED9FA}"/>
              </a:ext>
            </a:extLst>
          </p:cNvPr>
          <p:cNvSpPr/>
          <p:nvPr/>
        </p:nvSpPr>
        <p:spPr>
          <a:xfrm>
            <a:off x="4816778" y="3069077"/>
            <a:ext cx="2971800" cy="1750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418FDE-6CFB-4EF5-AA41-C2A8735A8FBE}"/>
              </a:ext>
            </a:extLst>
          </p:cNvPr>
          <p:cNvSpPr/>
          <p:nvPr/>
        </p:nvSpPr>
        <p:spPr>
          <a:xfrm>
            <a:off x="6097587" y="1187097"/>
            <a:ext cx="2477496" cy="55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…but has an own application 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F83E9-E3D8-497B-AD03-0C27F2E35D50}"/>
              </a:ext>
            </a:extLst>
          </p:cNvPr>
          <p:cNvSpPr/>
          <p:nvPr/>
        </p:nvSpPr>
        <p:spPr>
          <a:xfrm>
            <a:off x="4816778" y="3244174"/>
            <a:ext cx="1984444" cy="141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01E3CA-383E-4099-8E96-2C9841AD07AB}"/>
              </a:ext>
            </a:extLst>
          </p:cNvPr>
          <p:cNvSpPr/>
          <p:nvPr/>
        </p:nvSpPr>
        <p:spPr>
          <a:xfrm>
            <a:off x="1630970" y="5415387"/>
            <a:ext cx="4182894" cy="7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…and contain separate set of changes.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0F3C4-E885-4906-BAA2-5BBDD67B395C}"/>
              </a:ext>
            </a:extLst>
          </p:cNvPr>
          <p:cNvSpPr/>
          <p:nvPr/>
        </p:nvSpPr>
        <p:spPr>
          <a:xfrm>
            <a:off x="1955944" y="3210104"/>
            <a:ext cx="861801" cy="2091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6DF22-10DC-49BC-81ED-E460F96B7476}"/>
              </a:ext>
            </a:extLst>
          </p:cNvPr>
          <p:cNvSpPr/>
          <p:nvPr/>
        </p:nvSpPr>
        <p:spPr>
          <a:xfrm>
            <a:off x="6567757" y="5323812"/>
            <a:ext cx="3506821" cy="88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In this way you can adapt application variant without touching original artefacts!</a:t>
            </a:r>
          </a:p>
        </p:txBody>
      </p:sp>
    </p:spTree>
    <p:extLst>
      <p:ext uri="{BB962C8B-B14F-4D97-AF65-F5344CB8AC3E}">
        <p14:creationId xmlns:p14="http://schemas.microsoft.com/office/powerpoint/2010/main" val="37542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0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FFFFFF"/>
                </a:solidFill>
                <a:latin typeface="Verdana"/>
              </a:rPr>
              <a:t>           Flexibility – Adaptation Project in SAP Web 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F74237-C48B-4223-9661-D735349C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8" y="1975958"/>
            <a:ext cx="6702358" cy="44634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0B1428-E13E-495D-BB1C-07F98611D999}"/>
              </a:ext>
            </a:extLst>
          </p:cNvPr>
          <p:cNvSpPr/>
          <p:nvPr/>
        </p:nvSpPr>
        <p:spPr>
          <a:xfrm>
            <a:off x="1693297" y="1158766"/>
            <a:ext cx="2715823" cy="116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Extensibility possibilities of adaptation project include all options available for key users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DDF78E-2BAF-4D51-A215-CF79C713DBD8}"/>
              </a:ext>
            </a:extLst>
          </p:cNvPr>
          <p:cNvSpPr/>
          <p:nvPr/>
        </p:nvSpPr>
        <p:spPr>
          <a:xfrm>
            <a:off x="5560944" y="4158575"/>
            <a:ext cx="1128409" cy="12840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C98C1F-B98F-4778-AC16-7DE261A9B5D6}"/>
              </a:ext>
            </a:extLst>
          </p:cNvPr>
          <p:cNvSpPr/>
          <p:nvPr/>
        </p:nvSpPr>
        <p:spPr>
          <a:xfrm>
            <a:off x="5994544" y="1158766"/>
            <a:ext cx="2715823" cy="87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…but developers are also able to change control properties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6E1826-E216-417F-9927-DA9F114CA0E5}"/>
              </a:ext>
            </a:extLst>
          </p:cNvPr>
          <p:cNvSpPr/>
          <p:nvPr/>
        </p:nvSpPr>
        <p:spPr>
          <a:xfrm>
            <a:off x="8027809" y="4106694"/>
            <a:ext cx="1696575" cy="3437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12854-087A-46C0-BD8F-22CEA919D7BA}"/>
              </a:ext>
            </a:extLst>
          </p:cNvPr>
          <p:cNvSpPr/>
          <p:nvPr/>
        </p:nvSpPr>
        <p:spPr>
          <a:xfrm>
            <a:off x="232527" y="3087279"/>
            <a:ext cx="2715823" cy="55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…add XML fragments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9734CF-3A7E-425F-AF68-276EE64B8FC6}"/>
              </a:ext>
            </a:extLst>
          </p:cNvPr>
          <p:cNvSpPr/>
          <p:nvPr/>
        </p:nvSpPr>
        <p:spPr>
          <a:xfrm>
            <a:off x="5591749" y="3887822"/>
            <a:ext cx="1058694" cy="2658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55530D-D41A-4CE1-9788-D214BB1F0CC6}"/>
              </a:ext>
            </a:extLst>
          </p:cNvPr>
          <p:cNvSpPr/>
          <p:nvPr/>
        </p:nvSpPr>
        <p:spPr>
          <a:xfrm>
            <a:off x="9291496" y="2714261"/>
            <a:ext cx="2715823" cy="55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…or even extend controller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D1E01-FE5B-45C1-B67D-88A92A0E7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" t="35378" r="1"/>
          <a:stretch/>
        </p:blipFill>
        <p:spPr>
          <a:xfrm>
            <a:off x="215596" y="3693664"/>
            <a:ext cx="4856998" cy="458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BC73D-8AA8-43CA-A728-89743A1F0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076" y="3329094"/>
            <a:ext cx="5268754" cy="247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5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Learn More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0A5B9A8-CD3C-4530-B8B8-009ED5ED8724}"/>
              </a:ext>
            </a:extLst>
          </p:cNvPr>
          <p:cNvSpPr txBox="1">
            <a:spLocks/>
          </p:cNvSpPr>
          <p:nvPr/>
        </p:nvSpPr>
        <p:spPr>
          <a:xfrm>
            <a:off x="613129" y="1316676"/>
            <a:ext cx="5129183" cy="4257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SAPUI5 Flexibility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hlinkClick r:id="rId3"/>
              </a:rPr>
              <a:t>https://ui5.sap.com/#/topic/a8e55aa2f8bc4127923b20685a6d1621.html</a:t>
            </a:r>
            <a:endParaRPr lang="en-US" sz="1400" dirty="0"/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App Variants for Key Users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0AB00"/>
                </a:solidFill>
                <a:latin typeface="Verdana"/>
                <a:hlinkClick r:id="rId4"/>
              </a:rPr>
              <a:t>https://blogs.sap.com/2018/06/05/easily-create-app-variants-in-sap-s4hana-cloud/</a:t>
            </a: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 Adaptation Project in SAP Web IDE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rId5"/>
              </a:rPr>
              <a:t>Adaptation Projects – it’s time for a new way to extend your Fiori Elements applications</a:t>
            </a:r>
            <a:endParaRPr lang="en-US" sz="1400" dirty="0">
              <a:solidFill>
                <a:srgbClr val="FFFFFF"/>
              </a:solidFill>
              <a:latin typeface="Verdana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rId6"/>
              </a:rPr>
              <a:t>Extending a SAP Fiori Elements application using Adaptation Projects: Video</a:t>
            </a:r>
            <a:endParaRPr lang="en-US" sz="1400" dirty="0">
              <a:solidFill>
                <a:srgbClr val="FFFFFF"/>
              </a:solidFill>
              <a:latin typeface="Verdana"/>
              <a:hlinkClick r:id="" action="ppaction://noaction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" action="ppaction://noaction"/>
              </a:rPr>
              <a:t>Adaptation Projects: A Tutorial</a:t>
            </a:r>
            <a:endParaRPr lang="en-US" sz="1400" dirty="0">
              <a:solidFill>
                <a:srgbClr val="FFFFFF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F2076B2-8901-40B3-9520-F7B65CFA6C3F}"/>
              </a:ext>
            </a:extLst>
          </p:cNvPr>
          <p:cNvSpPr txBox="1">
            <a:spLocks/>
          </p:cNvSpPr>
          <p:nvPr/>
        </p:nvSpPr>
        <p:spPr>
          <a:xfrm>
            <a:off x="6196599" y="1316676"/>
            <a:ext cx="5389331" cy="41347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Key User Adaptation &amp; Personalization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hlinkClick r:id="rId7"/>
              </a:rPr>
              <a:t>https://ui5.sap.com/#/topic/f1430c0337534d469da3a56307ff76af.html</a:t>
            </a:r>
            <a:endParaRPr lang="en-US" sz="1400" dirty="0"/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endParaRPr lang="en-US" sz="1400" dirty="0">
              <a:solidFill>
                <a:srgbClr val="F0AB00"/>
              </a:solidFill>
              <a:latin typeface="Verdana"/>
              <a:hlinkClick r:id="rId8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Key User Adaptation on CP Neo</a:t>
            </a:r>
            <a:endParaRPr lang="en-US" sz="1400" dirty="0">
              <a:solidFill>
                <a:srgbClr val="F0AB00"/>
              </a:solidFill>
              <a:latin typeface="Verdana"/>
              <a:hlinkClick r:id="rId8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hlinkClick r:id="rId9"/>
              </a:rPr>
              <a:t>https://help.sap.com/viewer/8422cb487c2146999a2a7dab9cc85cf7/Cloud/en-US/f7f671f6c26348d7a662c2c3d120202d.html</a:t>
            </a:r>
            <a:endParaRPr lang="en-US" sz="1400" dirty="0"/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Enabled controls and dev guide</a:t>
            </a:r>
            <a:endParaRPr lang="en-US" sz="1400" dirty="0">
              <a:solidFill>
                <a:srgbClr val="F0AB00"/>
              </a:solidFill>
              <a:latin typeface="Verdana"/>
              <a:hlinkClick r:id="" action="ppaction://noaction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0AB00"/>
                </a:solidFill>
                <a:hlinkClick r:id="rId8"/>
              </a:rPr>
              <a:t>https://help.sap.com/viewer/4fc8d03390c342da8a60f8ee387bca1a/1805.500/en-US/e144c749695545eba5d5479a40357fa6.html</a:t>
            </a:r>
            <a:r>
              <a:rPr lang="en-US" sz="1400" dirty="0">
                <a:solidFill>
                  <a:srgbClr val="F0AB00"/>
                </a:solidFill>
              </a:rPr>
              <a:t> </a:t>
            </a:r>
            <a:r>
              <a:rPr lang="en-US" sz="1400" dirty="0">
                <a:solidFill>
                  <a:srgbClr val="F0AB00"/>
                </a:solidFill>
                <a:latin typeface="Verdana"/>
              </a:rPr>
              <a:t> </a:t>
            </a: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 err="1">
                <a:solidFill>
                  <a:srgbClr val="F0AB00"/>
                </a:solidFill>
                <a:latin typeface="Verdana"/>
              </a:rPr>
              <a:t>openSAP</a:t>
            </a:r>
            <a:r>
              <a:rPr lang="en-US" sz="1400" dirty="0">
                <a:solidFill>
                  <a:srgbClr val="F0AB00"/>
                </a:solidFill>
                <a:latin typeface="Verdana"/>
              </a:rPr>
              <a:t> course (Week 5 &amp; 6)</a:t>
            </a:r>
            <a:endParaRPr lang="en-US" sz="1400" dirty="0">
              <a:solidFill>
                <a:srgbClr val="F0AB00"/>
              </a:solidFill>
              <a:latin typeface="Verdana"/>
              <a:hlinkClick r:id="rId8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rId10"/>
              </a:rPr>
              <a:t>https://open.sap.com/courses/ui52</a:t>
            </a: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048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Sebastian Wennemers</a:t>
            </a:r>
          </a:p>
          <a:p>
            <a:pPr lvl="1"/>
            <a:r>
              <a:rPr lang="en-US" dirty="0"/>
              <a:t>Development Architect</a:t>
            </a:r>
          </a:p>
          <a:p>
            <a:pPr lvl="1"/>
            <a:r>
              <a:rPr lang="en-US" dirty="0"/>
              <a:t>@S7nW7s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Our Plan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19E7E65-F5CE-4D81-B34B-CA285F23C75D}"/>
              </a:ext>
            </a:extLst>
          </p:cNvPr>
          <p:cNvSpPr txBox="1">
            <a:spLocks/>
          </p:cNvSpPr>
          <p:nvPr/>
        </p:nvSpPr>
        <p:spPr>
          <a:xfrm>
            <a:off x="326924" y="1248849"/>
            <a:ext cx="11539525" cy="2519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1088558">
              <a:lnSpc>
                <a:spcPct val="120000"/>
              </a:lnSpc>
              <a:spcBef>
                <a:spcPts val="600"/>
              </a:spcBef>
              <a:buClr>
                <a:srgbClr val="F0AB00"/>
              </a:buClr>
              <a:buSzPct val="80000"/>
              <a:buNone/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Extend an existing SAPUI5 application with additional functionality: </a:t>
            </a:r>
            <a:br>
              <a:rPr lang="en-US" sz="2000" dirty="0">
                <a:solidFill>
                  <a:srgbClr val="FFFFFF"/>
                </a:solidFill>
                <a:latin typeface="Verdana"/>
              </a:rPr>
            </a:br>
            <a:r>
              <a:rPr lang="en-US" sz="2000" dirty="0">
                <a:solidFill>
                  <a:srgbClr val="FFFFFF"/>
                </a:solidFill>
                <a:latin typeface="Verdana"/>
              </a:rPr>
              <a:t>New button, new filter, new section</a:t>
            </a:r>
            <a:endParaRPr lang="en-US" sz="1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7F0869A-2735-45FD-8108-2CD7A0A2EFF9}"/>
              </a:ext>
            </a:extLst>
          </p:cNvPr>
          <p:cNvSpPr txBox="1">
            <a:spLocks/>
          </p:cNvSpPr>
          <p:nvPr/>
        </p:nvSpPr>
        <p:spPr>
          <a:xfrm>
            <a:off x="326924" y="3602348"/>
            <a:ext cx="5003410" cy="2857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 err="1">
                <a:solidFill>
                  <a:srgbClr val="FFFFFF"/>
                </a:solidFill>
                <a:latin typeface="Verdana"/>
              </a:rPr>
              <a:t>Prerequisties</a:t>
            </a:r>
            <a:r>
              <a:rPr lang="en-US" sz="2000" b="1" dirty="0">
                <a:solidFill>
                  <a:srgbClr val="FFFFFF"/>
                </a:solidFill>
                <a:latin typeface="Verdana"/>
              </a:rPr>
              <a:t>: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Get the Hands-On document: 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https://swennemers.github.io/ModificationFreeExtensibilityAdaptationProject.docx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endParaRPr lang="en-US" sz="1600" dirty="0">
              <a:solidFill>
                <a:srgbClr val="FFFFFF"/>
              </a:solidFill>
              <a:latin typeface="Verdana"/>
            </a:endParaRP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SAP Cloud Platform trial account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SAP Web IDE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User in </a:t>
            </a:r>
            <a:r>
              <a:rPr lang="en-US" sz="1600" dirty="0">
                <a:solidFill>
                  <a:srgbClr val="FFFFFF"/>
                </a:solidFill>
              </a:rPr>
              <a:t>SAP Gateway Demo Consumption System ES5</a:t>
            </a:r>
            <a:endParaRPr lang="en-US" sz="1600" dirty="0">
              <a:solidFill>
                <a:srgbClr val="FFFFFF"/>
              </a:solidFill>
              <a:latin typeface="Verdana"/>
            </a:endParaRP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endParaRPr lang="en-US" sz="160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580DF-0D09-49F7-85D0-42142FA77A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83385" y="2085915"/>
            <a:ext cx="3005674" cy="2085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0146B1-7B52-4A52-9AB5-42E6E2B138C7}"/>
              </a:ext>
            </a:extLst>
          </p:cNvPr>
          <p:cNvPicPr/>
          <p:nvPr/>
        </p:nvPicPr>
        <p:blipFill rotWithShape="1">
          <a:blip r:embed="rId5"/>
          <a:srcRect l="22350" r="22913" b="39636"/>
          <a:stretch/>
        </p:blipFill>
        <p:spPr bwMode="auto">
          <a:xfrm>
            <a:off x="5783385" y="4458959"/>
            <a:ext cx="3005674" cy="1864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BEED8-AEE3-45FA-8D40-88081201C521}"/>
              </a:ext>
            </a:extLst>
          </p:cNvPr>
          <p:cNvPicPr/>
          <p:nvPr/>
        </p:nvPicPr>
        <p:blipFill rotWithShape="1">
          <a:blip r:embed="rId6"/>
          <a:srcRect l="21274" r="38581" b="18382"/>
          <a:stretch/>
        </p:blipFill>
        <p:spPr bwMode="auto">
          <a:xfrm>
            <a:off x="9242110" y="2392121"/>
            <a:ext cx="2759295" cy="3155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73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- Flexibility is Key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19E7E65-F5CE-4D81-B34B-CA285F23C75D}"/>
              </a:ext>
            </a:extLst>
          </p:cNvPr>
          <p:cNvSpPr txBox="1">
            <a:spLocks/>
          </p:cNvSpPr>
          <p:nvPr/>
        </p:nvSpPr>
        <p:spPr>
          <a:xfrm>
            <a:off x="326924" y="1248849"/>
            <a:ext cx="11539525" cy="2519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1088558">
              <a:lnSpc>
                <a:spcPct val="120000"/>
              </a:lnSpc>
              <a:spcBef>
                <a:spcPts val="600"/>
              </a:spcBef>
              <a:buClr>
                <a:srgbClr val="F0AB00"/>
              </a:buClr>
              <a:buSzPct val="80000"/>
              <a:buNone/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SAPUI5 flexibility enable functions for different user groups to personalize SAP Fiori apps, adapt their user interface at runtime, and develop new apps.</a:t>
            </a:r>
            <a:endParaRPr lang="en-US" sz="1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7F0869A-2735-45FD-8108-2CD7A0A2EFF9}"/>
              </a:ext>
            </a:extLst>
          </p:cNvPr>
          <p:cNvSpPr txBox="1">
            <a:spLocks/>
          </p:cNvSpPr>
          <p:nvPr/>
        </p:nvSpPr>
        <p:spPr>
          <a:xfrm>
            <a:off x="439147" y="2516010"/>
            <a:ext cx="5003410" cy="2857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Verdana"/>
              </a:rPr>
              <a:t>Benefits: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Simplified, cost-effective, and easy to use UI change process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Increased end user acceptance through optimized UI layouts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Adapted UI changes safe for future system updates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Easy and intuitive way to adapt the UI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9126F0-7D78-46D4-8EC5-28876539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558" y="4783151"/>
            <a:ext cx="4336827" cy="14138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3E97BF-0CEC-4045-BE30-44C301778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39"/>
          <a:stretch/>
        </p:blipFill>
        <p:spPr>
          <a:xfrm>
            <a:off x="7031252" y="2422086"/>
            <a:ext cx="2748132" cy="21486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9453F5-8553-42D7-A9E4-0C9D2AFD33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67"/>
          <a:stretch/>
        </p:blipFill>
        <p:spPr>
          <a:xfrm>
            <a:off x="10000468" y="2264040"/>
            <a:ext cx="1865981" cy="28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Layering Approach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3CA886-B9D3-47FC-B7B4-3D477566721A}"/>
              </a:ext>
            </a:extLst>
          </p:cNvPr>
          <p:cNvSpPr/>
          <p:nvPr/>
        </p:nvSpPr>
        <p:spPr bwMode="gray">
          <a:xfrm>
            <a:off x="7003760" y="4245416"/>
            <a:ext cx="1749821" cy="667566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SAP Layer</a:t>
            </a:r>
            <a:endParaRPr lang="en-US" sz="1800" kern="0" dirty="0" err="1">
              <a:solidFill>
                <a:srgbClr val="FFFFFF">
                  <a:lumMod val="95000"/>
                  <a:lumOff val="5000"/>
                </a:srgbClr>
              </a:solidFill>
              <a:latin typeface="Verdana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AA20952-5387-4AE5-8BFA-B7CFF48F2CB1}"/>
              </a:ext>
            </a:extLst>
          </p:cNvPr>
          <p:cNvSpPr/>
          <p:nvPr/>
        </p:nvSpPr>
        <p:spPr bwMode="gray">
          <a:xfrm>
            <a:off x="571752" y="1158767"/>
            <a:ext cx="5366834" cy="5077442"/>
          </a:xfrm>
          <a:prstGeom prst="trapezoid">
            <a:avLst>
              <a:gd name="adj" fmla="val 44152"/>
            </a:avLst>
          </a:prstGeom>
          <a:solidFill>
            <a:srgbClr val="FFAA2E">
              <a:alpha val="62000"/>
            </a:srgbClr>
          </a:solid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b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Flexibility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4D8697C-C0C0-4706-877F-DC1AA61311EE}"/>
              </a:ext>
            </a:extLst>
          </p:cNvPr>
          <p:cNvSpPr/>
          <p:nvPr/>
        </p:nvSpPr>
        <p:spPr>
          <a:xfrm>
            <a:off x="9881056" y="2175886"/>
            <a:ext cx="409901" cy="1665645"/>
          </a:xfrm>
          <a:prstGeom prst="rightBrace">
            <a:avLst>
              <a:gd name="adj1" fmla="val 60057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9D12C-0AEF-41F1-9A7C-CD594CC2A0B1}"/>
              </a:ext>
            </a:extLst>
          </p:cNvPr>
          <p:cNvSpPr/>
          <p:nvPr/>
        </p:nvSpPr>
        <p:spPr bwMode="gray">
          <a:xfrm>
            <a:off x="10571466" y="2589666"/>
            <a:ext cx="1453951" cy="667566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Customer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3256-8CD4-4E92-B2EE-BF3F90F73764}"/>
              </a:ext>
            </a:extLst>
          </p:cNvPr>
          <p:cNvSpPr/>
          <p:nvPr/>
        </p:nvSpPr>
        <p:spPr bwMode="gray">
          <a:xfrm>
            <a:off x="6979994" y="3474716"/>
            <a:ext cx="2469869" cy="3668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Developer adaptation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D9F16-DE0F-486C-8E63-6BEE833D19D2}"/>
              </a:ext>
            </a:extLst>
          </p:cNvPr>
          <p:cNvSpPr/>
          <p:nvPr/>
        </p:nvSpPr>
        <p:spPr bwMode="gray">
          <a:xfrm>
            <a:off x="6982352" y="2865231"/>
            <a:ext cx="2836911" cy="3668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Key User adaptation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E7F40-6E6F-4653-B3AC-C64491C1E236}"/>
              </a:ext>
            </a:extLst>
          </p:cNvPr>
          <p:cNvSpPr/>
          <p:nvPr/>
        </p:nvSpPr>
        <p:spPr bwMode="gray">
          <a:xfrm>
            <a:off x="6984957" y="2175885"/>
            <a:ext cx="2774735" cy="3668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Personalization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A2313B-4B2B-4DA0-BC38-1977CADC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93" y="2805106"/>
            <a:ext cx="4356582" cy="405289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19B203-E29C-406D-9086-AB4E38B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510" y="2303268"/>
            <a:ext cx="4355804" cy="4052181"/>
          </a:xfrm>
          <a:prstGeom prst="rect">
            <a:avLst/>
          </a:prstGeom>
          <a:ln w="38100">
            <a:solidFill>
              <a:srgbClr val="FF6116"/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FA42E3-F9D9-46BC-A367-1E988FD2D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78" y="1448794"/>
            <a:ext cx="4356582" cy="4056823"/>
          </a:xfrm>
          <a:prstGeom prst="rect">
            <a:avLst/>
          </a:prstGeom>
          <a:ln w="38100">
            <a:solidFill>
              <a:srgbClr val="FF8A17"/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6FC897-02C4-4761-94E8-E3B8FCD62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72" y="965850"/>
            <a:ext cx="4352797" cy="4033286"/>
          </a:xfrm>
          <a:prstGeom prst="rect">
            <a:avLst/>
          </a:prstGeom>
          <a:ln w="38100">
            <a:solidFill>
              <a:schemeClr val="accent4"/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E5D822-B66A-4382-8D12-9F768FE9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91" y="340318"/>
            <a:ext cx="4360367" cy="4048976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C8C355-DAF9-4B4A-90BA-52C565A31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166" y="344060"/>
            <a:ext cx="4360367" cy="4048981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7BDAAA6-6FCB-40E4-BCCE-2F87E13660B6}"/>
              </a:ext>
            </a:extLst>
          </p:cNvPr>
          <p:cNvGrpSpPr>
            <a:grpSpLocks noChangeAspect="1"/>
          </p:cNvGrpSpPr>
          <p:nvPr/>
        </p:nvGrpSpPr>
        <p:grpSpPr>
          <a:xfrm>
            <a:off x="7589078" y="3954784"/>
            <a:ext cx="62584" cy="302570"/>
            <a:chOff x="11235909" y="5108554"/>
            <a:chExt cx="73433" cy="34250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F2FBAF0-C84F-4767-ABCE-5CACEBC3DEB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237340" y="5243852"/>
              <a:ext cx="72002" cy="7200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800" kern="0" dirty="0" err="1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D1475C-7567-4B95-BCF7-2093524039B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235909" y="5379055"/>
              <a:ext cx="72002" cy="7200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800" kern="0" dirty="0" err="1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0FA1AB-1F8C-47F6-8F7D-00D888F5403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235909" y="5108554"/>
              <a:ext cx="72002" cy="7200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800" kern="0" dirty="0" err="1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B6B1770-33A8-4886-9516-2CB784DEC9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708" y="2780543"/>
            <a:ext cx="417988" cy="4179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67B09E-7D69-4BE8-B57D-AA8675EFF6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7708" y="3385201"/>
            <a:ext cx="417988" cy="4179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3C22C9D-1654-40D5-AB33-6EB53C0A65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7708" y="2175885"/>
            <a:ext cx="417988" cy="4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Modification-free Changes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CC65F-F859-455A-8B0E-DCDD6C03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25" y="1386938"/>
            <a:ext cx="8334262" cy="3270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2A7B9D-6EE5-43AF-BB98-5C06E516B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" y="1386936"/>
            <a:ext cx="4534070" cy="45952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1F602A-DB1F-4545-BF4B-9DF66DA65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01" y="1386936"/>
            <a:ext cx="6714286" cy="408571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89F7BA-0C7B-400F-B6F4-BB62AD160EF5}"/>
              </a:ext>
            </a:extLst>
          </p:cNvPr>
          <p:cNvCxnSpPr/>
          <p:nvPr/>
        </p:nvCxnSpPr>
        <p:spPr>
          <a:xfrm>
            <a:off x="4583433" y="2666468"/>
            <a:ext cx="5209855" cy="152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C6CA9CE-5B99-4B5F-9575-6CB3565B9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53" y="1386936"/>
            <a:ext cx="8291870" cy="38989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5EC7DF9-28D7-4C4A-A1F9-B595D7EC41AA}"/>
              </a:ext>
            </a:extLst>
          </p:cNvPr>
          <p:cNvSpPr txBox="1"/>
          <p:nvPr/>
        </p:nvSpPr>
        <p:spPr>
          <a:xfrm>
            <a:off x="3507953" y="5208822"/>
            <a:ext cx="2110688" cy="422405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View with a 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470D3-8E16-4E74-9D67-1B2E7009FDC2}"/>
              </a:ext>
            </a:extLst>
          </p:cNvPr>
          <p:cNvSpPr txBox="1"/>
          <p:nvPr/>
        </p:nvSpPr>
        <p:spPr>
          <a:xfrm>
            <a:off x="5154736" y="5219953"/>
            <a:ext cx="4741478" cy="976403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A new field is added into the view using UI adaptation at runtime/design-time* 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BBC25D-B2C8-4754-9CB2-132C3B8F26AC}"/>
              </a:ext>
            </a:extLst>
          </p:cNvPr>
          <p:cNvSpPr txBox="1"/>
          <p:nvPr/>
        </p:nvSpPr>
        <p:spPr>
          <a:xfrm>
            <a:off x="5154736" y="5571944"/>
            <a:ext cx="4482171" cy="699404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… and creates a SAPUI5 flexibility change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6FA8B1-6BDE-4E3A-88D1-4E68B69FCD7E}"/>
              </a:ext>
            </a:extLst>
          </p:cNvPr>
          <p:cNvSpPr txBox="1"/>
          <p:nvPr/>
        </p:nvSpPr>
        <p:spPr>
          <a:xfrm>
            <a:off x="3501529" y="5530004"/>
            <a:ext cx="3843090" cy="699404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The change is applied to the view</a:t>
            </a:r>
          </a:p>
        </p:txBody>
      </p:sp>
    </p:spTree>
    <p:extLst>
      <p:ext uri="{BB962C8B-B14F-4D97-AF65-F5344CB8AC3E}">
        <p14:creationId xmlns:p14="http://schemas.microsoft.com/office/powerpoint/2010/main" val="2861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1"/>
    </mc:Choice>
    <mc:Fallback xmlns="">
      <p:transition spd="slow" advTm="16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99E-6 0.24994 L -0.13721 -0.1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4" y="-1837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/>
                </a:solidFill>
              </a:rPr>
              <a:t>           Flexibility - Personas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E354E-54D1-4A36-B6BA-56B4FC64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03" y="2387626"/>
            <a:ext cx="899534" cy="8995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3A2942-0898-418C-9C9D-9A2DDBE438D2}"/>
              </a:ext>
            </a:extLst>
          </p:cNvPr>
          <p:cNvGrpSpPr/>
          <p:nvPr/>
        </p:nvGrpSpPr>
        <p:grpSpPr>
          <a:xfrm>
            <a:off x="8397935" y="1507385"/>
            <a:ext cx="3315600" cy="3987261"/>
            <a:chOff x="8396348" y="1507384"/>
            <a:chExt cx="3315600" cy="3987261"/>
          </a:xfrm>
        </p:grpSpPr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7A108EDA-35F2-4236-BE6F-20BEE66DB6E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63213" y="1507384"/>
              <a:ext cx="2381871" cy="41243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752"/>
                </a:spcBef>
                <a:buClr>
                  <a:srgbClr val="FFFFFF"/>
                </a:buClr>
                <a:tabLst>
                  <a:tab pos="2222817" algn="r"/>
                  <a:tab pos="2488598" algn="ctr"/>
                  <a:tab pos="2831852" algn="l"/>
                </a:tabLst>
                <a:defRPr/>
              </a:pPr>
              <a:r>
                <a:rPr lang="en-US" sz="1867" b="1" kern="0" dirty="0">
                  <a:ea typeface="Arial Unicode MS"/>
                  <a:cs typeface="SAP Sans 2007 Light"/>
                </a:rPr>
                <a:t>End User</a:t>
              </a:r>
              <a:endParaRPr lang="en-US" sz="1867" u="sng" kern="0" dirty="0">
                <a:ea typeface="Arial Unicode MS"/>
                <a:cs typeface="SAP Sans 2007 Light"/>
              </a:endParaRPr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731063D5-1AC0-4EDC-BC74-D2AF8A93B77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396348" y="3625360"/>
              <a:ext cx="3315600" cy="1433560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I want to </a:t>
              </a:r>
            </a:p>
            <a:p>
              <a:pPr marL="269875" lvl="2" indent="-269875">
                <a:buFont typeface="Wingdings" panose="05000000000000000000" pitchFamily="2" charset="2"/>
                <a:buChar char="ü"/>
              </a:pPr>
              <a:r>
                <a:rPr lang="en-US" sz="1334" dirty="0"/>
                <a:t>Personalize tables and filters</a:t>
              </a:r>
            </a:p>
            <a:p>
              <a:pPr marL="269875" lvl="2" indent="-269875">
                <a:buFont typeface="Wingdings" panose="05000000000000000000" pitchFamily="2" charset="2"/>
                <a:buChar char="ü"/>
              </a:pPr>
              <a:r>
                <a:rPr lang="en-US" sz="1334" dirty="0"/>
                <a:t>Save and manage own variants</a:t>
              </a:r>
            </a:p>
          </p:txBody>
        </p:sp>
        <p:sp>
          <p:nvSpPr>
            <p:cNvPr id="13" name="Content Placeholder 1">
              <a:extLst>
                <a:ext uri="{FF2B5EF4-FFF2-40B4-BE49-F238E27FC236}">
                  <a16:creationId xmlns:a16="http://schemas.microsoft.com/office/drawing/2014/main" id="{EB650127-29F2-4036-84A8-BEEBB983E4E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490835" y="4832530"/>
              <a:ext cx="3126624" cy="66211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1620"/>
                </a:spcBef>
              </a:pPr>
              <a:r>
                <a:rPr lang="en-US" sz="1600" b="1" dirty="0"/>
                <a:t>My changes should not affect other people</a:t>
              </a:r>
            </a:p>
          </p:txBody>
        </p:sp>
        <p:sp>
          <p:nvSpPr>
            <p:cNvPr id="15" name="Chevron 53">
              <a:extLst>
                <a:ext uri="{FF2B5EF4-FFF2-40B4-BE49-F238E27FC236}">
                  <a16:creationId xmlns:a16="http://schemas.microsoft.com/office/drawing/2014/main" id="{FAF81912-742D-493D-A109-029EB1D37E18}"/>
                </a:ext>
              </a:extLst>
            </p:cNvPr>
            <p:cNvSpPr/>
            <p:nvPr/>
          </p:nvSpPr>
          <p:spPr bwMode="gray">
            <a:xfrm rot="5400000">
              <a:off x="9965905" y="4518596"/>
              <a:ext cx="150755" cy="289669"/>
            </a:xfrm>
            <a:prstGeom prst="chevron">
              <a:avLst>
                <a:gd name="adj" fmla="val 70440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671BA04-7B92-4276-951A-A426E454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887" y="2378769"/>
            <a:ext cx="901587" cy="9015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F535F-BE3D-42D8-8DDD-8AEDA1E86503}"/>
              </a:ext>
            </a:extLst>
          </p:cNvPr>
          <p:cNvGrpSpPr/>
          <p:nvPr/>
        </p:nvGrpSpPr>
        <p:grpSpPr>
          <a:xfrm>
            <a:off x="549500" y="1507384"/>
            <a:ext cx="3452587" cy="4867486"/>
            <a:chOff x="547912" y="1507384"/>
            <a:chExt cx="3452587" cy="4867486"/>
          </a:xfrm>
        </p:grpSpPr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4A61C1DD-983D-4D8B-B251-51D056DA94F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95684" y="1507384"/>
              <a:ext cx="2620059" cy="431096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752"/>
                </a:spcBef>
                <a:buClr>
                  <a:srgbClr val="FFFFFF"/>
                </a:buClr>
                <a:tabLst>
                  <a:tab pos="2222817" algn="r"/>
                  <a:tab pos="2488598" algn="ctr"/>
                  <a:tab pos="2831852" algn="l"/>
                </a:tabLst>
                <a:defRPr/>
              </a:pPr>
              <a:r>
                <a:rPr lang="en-US" sz="1867" b="1" kern="0" dirty="0">
                  <a:ea typeface="Arial Unicode MS"/>
                  <a:cs typeface="SAP Sans 2007 Light"/>
                </a:rPr>
                <a:t>Developer</a:t>
              </a:r>
              <a:endParaRPr lang="en-US" sz="1867" dirty="0"/>
            </a:p>
          </p:txBody>
        </p:sp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24C1D991-E0E2-4B5A-96CE-29A3E74BDBA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7912" y="3625360"/>
              <a:ext cx="3452587" cy="1433560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defPPr>
                <a:defRPr lang="de-DE"/>
              </a:defPPr>
              <a:lvl1pPr indent="0" defTabSz="914400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>
                  <a:latin typeface="+mn-lt"/>
                </a:defRPr>
              </a:lvl1pPr>
              <a:lvl2pPr marL="285750" lvl="1" indent="-285750" defTabSz="914400">
                <a:spcBef>
                  <a:spcPts val="752"/>
                </a:spcBef>
                <a:buClr>
                  <a:srgbClr val="F0AB00"/>
                </a:buClr>
                <a:buFont typeface="Wingdings" charset="2"/>
                <a:buChar char="§"/>
                <a:tabLst>
                  <a:tab pos="2223707" algn="r"/>
                  <a:tab pos="2489595" algn="ctr"/>
                  <a:tab pos="2832984" algn="l"/>
                </a:tabLst>
                <a:defRPr kern="0">
                  <a:solidFill>
                    <a:srgbClr val="000000"/>
                  </a:solidFill>
                  <a:latin typeface="+mn-lt"/>
                  <a:ea typeface="Arial Unicode MS"/>
                  <a:cs typeface="SAP Sans 2007 Light"/>
                </a:defRPr>
              </a:lvl2pPr>
              <a:lvl3pPr marL="180000" indent="-180000" defTabSz="914400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>
                  <a:latin typeface="+mn-lt"/>
                </a:defRPr>
              </a:lvl3pPr>
              <a:lvl4pPr marL="360000" indent="-180000" defTabSz="914400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>
                  <a:latin typeface="+mn-lt"/>
                </a:defRPr>
              </a:lvl4pPr>
              <a:lvl5pPr marL="541338" indent="-180000" defTabSz="91440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>
                  <a:latin typeface="+mn-lt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buClr>
                  <a:srgbClr val="F0AB00"/>
                </a:buClr>
              </a:pPr>
              <a:r>
                <a:rPr lang="en-US" sz="1600" dirty="0"/>
                <a:t>I want to </a:t>
              </a:r>
            </a:p>
            <a:p>
              <a:pPr marL="269875" lvl="1" indent="-269875">
                <a:buFont typeface="Wingdings" panose="05000000000000000000" pitchFamily="2" charset="2"/>
                <a:buChar char="ü"/>
              </a:pPr>
              <a:r>
                <a:rPr lang="en-US" sz="1334" dirty="0">
                  <a:solidFill>
                    <a:schemeClr val="accent1"/>
                  </a:solidFill>
                </a:rPr>
                <a:t>Add/change complex business logic*</a:t>
              </a:r>
            </a:p>
            <a:p>
              <a:pPr marL="269875" lvl="1" indent="-269875">
                <a:buFont typeface="Wingdings" panose="05000000000000000000" pitchFamily="2" charset="2"/>
                <a:buChar char="ü"/>
              </a:pPr>
              <a:r>
                <a:rPr lang="en-US" sz="1334" dirty="0">
                  <a:solidFill>
                    <a:schemeClr val="accent1"/>
                  </a:solidFill>
                </a:rPr>
                <a:t>Add new business objects / apps*</a:t>
              </a:r>
            </a:p>
            <a:p>
              <a:pPr marL="269875" lvl="1" indent="-269875">
                <a:buFont typeface="Wingdings" panose="05000000000000000000" pitchFamily="2" charset="2"/>
                <a:buChar char="ü"/>
              </a:pPr>
              <a:r>
                <a:rPr lang="en-US" sz="1334" dirty="0">
                  <a:solidFill>
                    <a:schemeClr val="accent1"/>
                  </a:solidFill>
                </a:rPr>
                <a:t>De-couple software lifecycle of standard and extensions*</a:t>
              </a:r>
              <a:br>
                <a:rPr lang="en-US" sz="1334" dirty="0">
                  <a:solidFill>
                    <a:schemeClr val="tx1"/>
                  </a:solidFill>
                </a:rPr>
              </a:br>
              <a:br>
                <a:rPr lang="en-US" sz="1334" dirty="0">
                  <a:solidFill>
                    <a:schemeClr val="tx1"/>
                  </a:solidFill>
                </a:rPr>
              </a:br>
              <a:endParaRPr lang="en-US" sz="1334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1">
              <a:extLst>
                <a:ext uri="{FF2B5EF4-FFF2-40B4-BE49-F238E27FC236}">
                  <a16:creationId xmlns:a16="http://schemas.microsoft.com/office/drawing/2014/main" id="{C78068F0-B55F-48F1-AC3E-FEA198FF808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6462" y="5712755"/>
              <a:ext cx="3204014" cy="66211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1620"/>
                </a:spcBef>
              </a:pPr>
              <a:r>
                <a:rPr lang="en-US" sz="1600" b="1" dirty="0"/>
                <a:t>My changes should affect </a:t>
              </a:r>
              <a:br>
                <a:rPr lang="en-US" sz="1600" b="1" dirty="0"/>
              </a:br>
              <a:r>
                <a:rPr lang="en-US" sz="1600" b="1" dirty="0"/>
                <a:t>people in my company</a:t>
              </a:r>
              <a:endParaRPr lang="en-US" sz="1334" dirty="0"/>
            </a:p>
          </p:txBody>
        </p:sp>
        <p:sp>
          <p:nvSpPr>
            <p:cNvPr id="23" name="Chevron 51">
              <a:extLst>
                <a:ext uri="{FF2B5EF4-FFF2-40B4-BE49-F238E27FC236}">
                  <a16:creationId xmlns:a16="http://schemas.microsoft.com/office/drawing/2014/main" id="{7A9A2969-299C-41DA-9523-7B64E871DE39}"/>
                </a:ext>
              </a:extLst>
            </p:cNvPr>
            <p:cNvSpPr/>
            <p:nvPr/>
          </p:nvSpPr>
          <p:spPr bwMode="gray">
            <a:xfrm rot="5400000">
              <a:off x="2083091" y="5349810"/>
              <a:ext cx="150755" cy="289669"/>
            </a:xfrm>
            <a:prstGeom prst="chevron">
              <a:avLst>
                <a:gd name="adj" fmla="val 70440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D1E1E7B-6262-4601-BF0C-928EC0F50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71" y="2382064"/>
            <a:ext cx="899152" cy="89915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A4EDF-3DD3-4BB8-A03F-7FDE22293BE0}"/>
              </a:ext>
            </a:extLst>
          </p:cNvPr>
          <p:cNvGrpSpPr/>
          <p:nvPr/>
        </p:nvGrpSpPr>
        <p:grpSpPr>
          <a:xfrm>
            <a:off x="4473717" y="1507385"/>
            <a:ext cx="3582658" cy="4751581"/>
            <a:chOff x="4482175" y="1507384"/>
            <a:chExt cx="3582658" cy="4751581"/>
          </a:xfrm>
        </p:grpSpPr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12CC1EB0-3C6B-4A92-ACA7-78A9A16C503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18149" y="1507384"/>
              <a:ext cx="3243652" cy="862192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752"/>
                </a:spcBef>
                <a:buClr>
                  <a:srgbClr val="FFFFFF"/>
                </a:buClr>
                <a:tabLst>
                  <a:tab pos="2222817" algn="r"/>
                  <a:tab pos="2488598" algn="ctr"/>
                  <a:tab pos="2831852" algn="l"/>
                </a:tabLst>
                <a:defRPr/>
              </a:pPr>
              <a:r>
                <a:rPr lang="en-US" sz="1867" b="1" kern="0" dirty="0">
                  <a:ea typeface="Arial Unicode MS"/>
                </a:rPr>
                <a:t>Business Expert,</a:t>
              </a:r>
              <a:br>
                <a:rPr lang="en-US" sz="1867" b="1" kern="0" dirty="0">
                  <a:ea typeface="Arial Unicode MS"/>
                </a:rPr>
              </a:br>
              <a:r>
                <a:rPr lang="en-US" sz="1867" b="1" kern="0" dirty="0">
                  <a:ea typeface="Arial Unicode MS"/>
                </a:rPr>
                <a:t>Key User</a:t>
              </a:r>
              <a:endParaRPr lang="en-US" sz="1867" kern="0" dirty="0">
                <a:ea typeface="Arial Unicode MS"/>
                <a:cs typeface="SAP Sans 2007 Light"/>
              </a:endParaRPr>
            </a:p>
          </p:txBody>
        </p:sp>
        <p:sp>
          <p:nvSpPr>
            <p:cNvPr id="28" name="Content Placeholder 1">
              <a:extLst>
                <a:ext uri="{FF2B5EF4-FFF2-40B4-BE49-F238E27FC236}">
                  <a16:creationId xmlns:a16="http://schemas.microsoft.com/office/drawing/2014/main" id="{A70C4D3C-6C64-4B15-B967-E8CB9C79048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82175" y="3625360"/>
              <a:ext cx="3582658" cy="1433560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F0AB00"/>
                </a:buClr>
              </a:pPr>
              <a:r>
                <a:rPr lang="en-US" sz="1600" dirty="0"/>
                <a:t>I want to 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Add custom fields 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Change field descriptions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Change order of fields</a:t>
              </a:r>
            </a:p>
            <a:p>
              <a:pPr marL="269875" lvl="2" indent="-269875">
                <a:lnSpc>
                  <a:spcPct val="120000"/>
                </a:lnSpc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Create new app variants</a:t>
              </a:r>
              <a:endParaRPr lang="en-US" sz="1334" dirty="0">
                <a:solidFill>
                  <a:schemeClr val="accent1"/>
                </a:solidFill>
              </a:endParaRPr>
            </a:p>
            <a:p>
              <a:pPr marL="269875" lvl="2" indent="-269875">
                <a:lnSpc>
                  <a:spcPct val="120000"/>
                </a:lnSpc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Add/manage control variants (views)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endParaRPr lang="en-US" sz="1334" dirty="0"/>
            </a:p>
          </p:txBody>
        </p: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1AEA3215-4B88-4DF7-8B13-D080D7EF367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82175" y="5596850"/>
              <a:ext cx="3346980" cy="66211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1620"/>
                </a:spcBef>
              </a:pPr>
              <a:r>
                <a:rPr lang="en-US" sz="1600" b="1" dirty="0"/>
                <a:t>My changes should affect people in my LOB</a:t>
              </a:r>
            </a:p>
          </p:txBody>
        </p:sp>
        <p:sp>
          <p:nvSpPr>
            <p:cNvPr id="31" name="Chevron 52">
              <a:extLst>
                <a:ext uri="{FF2B5EF4-FFF2-40B4-BE49-F238E27FC236}">
                  <a16:creationId xmlns:a16="http://schemas.microsoft.com/office/drawing/2014/main" id="{FB73860A-3724-4364-B0B3-23939009E029}"/>
                </a:ext>
              </a:extLst>
            </p:cNvPr>
            <p:cNvSpPr/>
            <p:nvPr/>
          </p:nvSpPr>
          <p:spPr bwMode="gray">
            <a:xfrm rot="5400000">
              <a:off x="6080288" y="5309283"/>
              <a:ext cx="150755" cy="289669"/>
            </a:xfrm>
            <a:prstGeom prst="chevron">
              <a:avLst>
                <a:gd name="adj" fmla="val 70440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3244A-3EDF-4B83-A1D9-1B3D7C806563}"/>
              </a:ext>
            </a:extLst>
          </p:cNvPr>
          <p:cNvSpPr/>
          <p:nvPr/>
        </p:nvSpPr>
        <p:spPr>
          <a:xfrm>
            <a:off x="9241824" y="135568"/>
            <a:ext cx="3285661" cy="260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* recent innovations</a:t>
            </a:r>
          </a:p>
        </p:txBody>
      </p:sp>
    </p:spTree>
    <p:extLst>
      <p:ext uri="{BB962C8B-B14F-4D97-AF65-F5344CB8AC3E}">
        <p14:creationId xmlns:p14="http://schemas.microsoft.com/office/powerpoint/2010/main" val="15688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"/>
          <p:cNvSpPr>
            <a:spLocks noGrp="1"/>
          </p:cNvSpPr>
          <p:nvPr>
            <p:ph type="body" sz="quarter" idx="10"/>
          </p:nvPr>
        </p:nvSpPr>
        <p:spPr bwMode="gray"/>
        <p:txBody>
          <a:bodyPr>
            <a:normAutofit/>
          </a:bodyPr>
          <a:lstStyle/>
          <a:p>
            <a:pPr marL="0" lvl="1" indent="0" defTabSz="1088231">
              <a:buSzPct val="80000"/>
              <a:buNone/>
            </a:pPr>
            <a:r>
              <a:rPr lang="en-US" sz="1999" b="1" dirty="0"/>
              <a:t>Adaptation project </a:t>
            </a:r>
          </a:p>
          <a:p>
            <a:pPr marL="179910" lvl="2" indent="-179910" defTabSz="1088231">
              <a:spcBef>
                <a:spcPts val="400"/>
              </a:spcBef>
              <a:buClr>
                <a:srgbClr val="F0AB00"/>
              </a:buClr>
              <a:buFont typeface="Wingdings" pitchFamily="2" charset="2"/>
              <a:buChar char=""/>
            </a:pPr>
            <a:r>
              <a:rPr lang="en-US" sz="1999" dirty="0"/>
              <a:t>allows developers to adapt existing SAP Fiori Elements based applications</a:t>
            </a:r>
          </a:p>
          <a:p>
            <a:pPr marL="0" indent="0">
              <a:buNone/>
            </a:pPr>
            <a:endParaRPr lang="en-US" sz="1999" b="1" dirty="0"/>
          </a:p>
          <a:p>
            <a:pPr marL="0" indent="0">
              <a:buNone/>
            </a:pPr>
            <a:r>
              <a:rPr lang="en-US" sz="1999" b="1" dirty="0"/>
              <a:t>Key Features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Semantic changes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Property changes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Add XML fragments to extend views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Assign event handlers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Extend i18n</a:t>
            </a:r>
          </a:p>
          <a:p>
            <a:endParaRPr lang="en-US" sz="1999" b="1" dirty="0"/>
          </a:p>
          <a:p>
            <a:endParaRPr lang="en-US" sz="179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A7FCD-E65B-4A92-97B1-33FAA911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46" y="2781515"/>
            <a:ext cx="5162758" cy="26211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3D67F1-369B-436E-9372-493296D16586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</a:t>
            </a:r>
            <a:r>
              <a:rPr lang="en-US" sz="2400" b="1" dirty="0">
                <a:solidFill>
                  <a:srgbClr val="CCCCCC"/>
                </a:solidFill>
              </a:rPr>
              <a:t>Adaptation Projects in SAP Web IDE</a:t>
            </a:r>
          </a:p>
        </p:txBody>
      </p:sp>
    </p:spTree>
    <p:extLst>
      <p:ext uri="{BB962C8B-B14F-4D97-AF65-F5344CB8AC3E}">
        <p14:creationId xmlns:p14="http://schemas.microsoft.com/office/powerpoint/2010/main" val="314392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C:\Users\D038310\AppData\Local\Temp\SNAGHTML68525e9.PNG">
            <a:extLst>
              <a:ext uri="{FF2B5EF4-FFF2-40B4-BE49-F238E27FC236}">
                <a16:creationId xmlns:a16="http://schemas.microsoft.com/office/drawing/2014/main" id="{C0128C60-F955-44E8-B1EA-0B486FFB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66" y="4349718"/>
            <a:ext cx="1673125" cy="16348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extLst/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520696-6B36-43A8-A0CA-39DCA7D24248}"/>
              </a:ext>
            </a:extLst>
          </p:cNvPr>
          <p:cNvSpPr txBox="1"/>
          <p:nvPr/>
        </p:nvSpPr>
        <p:spPr>
          <a:xfrm>
            <a:off x="6513146" y="5736600"/>
            <a:ext cx="995998" cy="184666"/>
          </a:xfrm>
          <a:prstGeom prst="rect">
            <a:avLst/>
          </a:prstGeom>
          <a:solidFill>
            <a:srgbClr val="FFFFFF">
              <a:alpha val="78000"/>
            </a:srgbClr>
          </a:solidFill>
        </p:spPr>
        <p:txBody>
          <a:bodyPr wrap="none" lIns="35983" tIns="0" rIns="35983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603000000020004" pitchFamily="2" charset="0"/>
                <a:ea typeface="Arial Unicode MS" pitchFamily="34" charset="-128"/>
                <a:cs typeface="Arial Unicode MS" pitchFamily="34" charset="-128"/>
              </a:rPr>
              <a:t>App variant	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ECDD13-F506-4AFF-8039-6EF756FFE37B}"/>
              </a:ext>
            </a:extLst>
          </p:cNvPr>
          <p:cNvGrpSpPr/>
          <p:nvPr/>
        </p:nvGrpSpPr>
        <p:grpSpPr>
          <a:xfrm>
            <a:off x="1192385" y="4300092"/>
            <a:ext cx="1720715" cy="1680294"/>
            <a:chOff x="991543" y="3008766"/>
            <a:chExt cx="1797889" cy="1700924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8635E9-7FA5-4174-9FFF-EAD9A697A065}"/>
                </a:ext>
              </a:extLst>
            </p:cNvPr>
            <p:cNvSpPr/>
            <p:nvPr/>
          </p:nvSpPr>
          <p:spPr bwMode="gray">
            <a:xfrm>
              <a:off x="991544" y="3012528"/>
              <a:ext cx="1797888" cy="1687437"/>
            </a:xfrm>
            <a:prstGeom prst="rect">
              <a:avLst/>
            </a:prstGeom>
            <a:grpFill/>
            <a:ln w="6350" algn="ctr">
              <a:noFill/>
              <a:miter lim="800000"/>
              <a:headEnd/>
              <a:tailEnd/>
            </a:ln>
          </p:spPr>
          <p:txBody>
            <a:bodyPr lIns="89956" tIns="71964" rIns="89956" bIns="71964" rtlCol="0" anchor="ctr"/>
            <a:lstStyle/>
            <a:p>
              <a:pPr marL="0" marR="0" lvl="0" indent="0" algn="ctr" defTabSz="913943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1" name="Picture 6" descr="C:\Users\D038310\AppData\Local\Temp\SNAGHTML68525e9.PNG">
              <a:extLst>
                <a:ext uri="{FF2B5EF4-FFF2-40B4-BE49-F238E27FC236}">
                  <a16:creationId xmlns:a16="http://schemas.microsoft.com/office/drawing/2014/main" id="{5D6A9EFF-8A34-4554-BA8F-E5C75E0E9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43" y="3008766"/>
              <a:ext cx="1797889" cy="1700924"/>
            </a:xfrm>
            <a:prstGeom prst="rect">
              <a:avLst/>
            </a:prstGeom>
            <a:grpFill/>
            <a:extLst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</a:t>
            </a:r>
            <a:r>
              <a:rPr lang="en-US" sz="2400" b="1" dirty="0">
                <a:solidFill>
                  <a:srgbClr val="CCCCCC"/>
                </a:solidFill>
              </a:rPr>
              <a:t>App Variants</a:t>
            </a:r>
            <a:endParaRPr lang="en-US" sz="2400" b="1" dirty="0">
              <a:solidFill>
                <a:srgbClr val="CCCCCC"/>
              </a:solidFill>
              <a:latin typeface="Verdana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7C1F0F-8463-48DD-B7BC-D28FE912B3F4}"/>
              </a:ext>
            </a:extLst>
          </p:cNvPr>
          <p:cNvSpPr/>
          <p:nvPr/>
        </p:nvSpPr>
        <p:spPr bwMode="gray">
          <a:xfrm>
            <a:off x="8858125" y="4371613"/>
            <a:ext cx="1646698" cy="1619345"/>
          </a:xfrm>
          <a:prstGeom prst="rect">
            <a:avLst/>
          </a:prstGeom>
          <a:solidFill>
            <a:srgbClr val="008FD3">
              <a:lumMod val="50000"/>
              <a:alpha val="20000"/>
            </a:srgbClr>
          </a:solidFill>
          <a:ln w="6350" algn="ctr">
            <a:noFill/>
            <a:miter lim="800000"/>
            <a:headEnd/>
            <a:tailEnd/>
          </a:ln>
        </p:spPr>
        <p:txBody>
          <a:bodyPr lIns="89956" tIns="71964" rIns="89956" bIns="71964" rtlCol="0" anchor="ctr"/>
          <a:lstStyle/>
          <a:p>
            <a:pPr marL="0" marR="0" lvl="0" indent="0" algn="ctr" defTabSz="91394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7" name="Picture 12" descr="C:\Users\D038310\AppData\Local\Temp\SNAGHTML6b24bb2.PNG">
            <a:extLst>
              <a:ext uri="{FF2B5EF4-FFF2-40B4-BE49-F238E27FC236}">
                <a16:creationId xmlns:a16="http://schemas.microsoft.com/office/drawing/2014/main" id="{FAE0920F-B82E-4A93-B8F5-3568F59E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25" y="4352883"/>
            <a:ext cx="1675602" cy="16285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extLst/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0AE87DC-1767-4982-8DD9-FCA87F6C57A4}"/>
              </a:ext>
            </a:extLst>
          </p:cNvPr>
          <p:cNvSpPr txBox="1"/>
          <p:nvPr/>
        </p:nvSpPr>
        <p:spPr>
          <a:xfrm>
            <a:off x="8935359" y="5736600"/>
            <a:ext cx="1492230" cy="184575"/>
          </a:xfrm>
          <a:prstGeom prst="rect">
            <a:avLst/>
          </a:prstGeom>
          <a:solidFill>
            <a:srgbClr val="FFFFFF">
              <a:alpha val="78000"/>
            </a:srgbClr>
          </a:solidFill>
        </p:spPr>
        <p:txBody>
          <a:bodyPr wrap="none" lIns="35983" tIns="0" rIns="35983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603000000020004" pitchFamily="2" charset="0"/>
                <a:ea typeface="Arial Unicode MS" pitchFamily="34" charset="-128"/>
                <a:cs typeface="Arial Unicode MS" pitchFamily="34" charset="-128"/>
              </a:rPr>
              <a:t> Add a tab for parts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4692EB-FF59-4DD5-8024-24A9C82492B2}"/>
              </a:ext>
            </a:extLst>
          </p:cNvPr>
          <p:cNvSpPr txBox="1"/>
          <p:nvPr/>
        </p:nvSpPr>
        <p:spPr>
          <a:xfrm>
            <a:off x="1255777" y="5725013"/>
            <a:ext cx="613649" cy="184575"/>
          </a:xfrm>
          <a:prstGeom prst="rect">
            <a:avLst/>
          </a:prstGeom>
          <a:solidFill>
            <a:srgbClr val="FFFFFF">
              <a:alpha val="78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603000000020004" pitchFamily="2" charset="0"/>
                <a:ea typeface="Arial Unicode MS" pitchFamily="34" charset="-128"/>
                <a:cs typeface="Arial Unicode MS" pitchFamily="34" charset="-128"/>
              </a:rPr>
              <a:t> Original</a:t>
            </a:r>
          </a:p>
        </p:txBody>
      </p:sp>
      <p:sp>
        <p:nvSpPr>
          <p:cNvPr id="70" name="Cross 69">
            <a:extLst>
              <a:ext uri="{FF2B5EF4-FFF2-40B4-BE49-F238E27FC236}">
                <a16:creationId xmlns:a16="http://schemas.microsoft.com/office/drawing/2014/main" id="{7EDA9F0E-7617-415E-AC0D-858859AD23DC}"/>
              </a:ext>
            </a:extLst>
          </p:cNvPr>
          <p:cNvSpPr>
            <a:spLocks noChangeAspect="1"/>
          </p:cNvSpPr>
          <p:nvPr/>
        </p:nvSpPr>
        <p:spPr bwMode="gray">
          <a:xfrm>
            <a:off x="8127715" y="4818637"/>
            <a:ext cx="709965" cy="658453"/>
          </a:xfrm>
          <a:prstGeom prst="plus">
            <a:avLst/>
          </a:prstGeom>
          <a:solidFill>
            <a:srgbClr val="F0AB00"/>
          </a:solidFill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lIns="89956" tIns="71964" rIns="89956" bIns="71964" rtlCol="0" anchor="ctr"/>
          <a:lstStyle/>
          <a:p>
            <a:pPr marL="0" marR="0" lvl="0" indent="0" algn="ctr" defTabSz="91394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DCE0338-56F0-469A-A966-85C9B52716BD}"/>
              </a:ext>
            </a:extLst>
          </p:cNvPr>
          <p:cNvSpPr/>
          <p:nvPr/>
        </p:nvSpPr>
        <p:spPr bwMode="gray">
          <a:xfrm>
            <a:off x="3457543" y="4705584"/>
            <a:ext cx="2582601" cy="923159"/>
          </a:xfrm>
          <a:prstGeom prst="rightArrow">
            <a:avLst/>
          </a:prstGeom>
          <a:solidFill>
            <a:srgbClr val="F0AB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89956" tIns="71964" rIns="89956" bIns="71964" rtlCol="0" anchor="ctr"/>
          <a:lstStyle/>
          <a:p>
            <a:pPr marL="0" marR="0" lvl="0" indent="0" algn="ctr" defTabSz="91394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Create variant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D220487-A9EF-4D37-A96E-2EDD05C4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863" y="1577058"/>
            <a:ext cx="5711477" cy="242737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3AD351-CE5D-46A9-AA03-F028D1B0E16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052743" y="3420036"/>
            <a:ext cx="1784874" cy="880056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15F53B-54D4-44F7-A510-7CC21FDD127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254353" y="3459985"/>
            <a:ext cx="1441573" cy="892898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  <a:effectLst/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57E1790-96F3-45BC-BBF1-4919C11332C1}"/>
              </a:ext>
            </a:extLst>
          </p:cNvPr>
          <p:cNvSpPr/>
          <p:nvPr/>
        </p:nvSpPr>
        <p:spPr bwMode="gray">
          <a:xfrm>
            <a:off x="5242142" y="2304702"/>
            <a:ext cx="1684751" cy="200416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F0952C-FBD1-4603-A0C0-71DBF18EB611}"/>
              </a:ext>
            </a:extLst>
          </p:cNvPr>
          <p:cNvSpPr txBox="1"/>
          <p:nvPr/>
        </p:nvSpPr>
        <p:spPr>
          <a:xfrm rot="2123128">
            <a:off x="4534422" y="2048622"/>
            <a:ext cx="826718" cy="246221"/>
          </a:xfrm>
          <a:prstGeom prst="rect">
            <a:avLst/>
          </a:prstGeom>
          <a:solidFill>
            <a:srgbClr val="F0AB00"/>
          </a:solidFill>
          <a:ln w="10000" cap="flat" cmpd="sng" algn="ctr">
            <a:solidFill>
              <a:srgbClr val="F0AB00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original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0281E9-546A-42D7-B519-36FC1732BC6D}"/>
              </a:ext>
            </a:extLst>
          </p:cNvPr>
          <p:cNvSpPr txBox="1"/>
          <p:nvPr/>
        </p:nvSpPr>
        <p:spPr>
          <a:xfrm rot="2123128">
            <a:off x="7992720" y="2053340"/>
            <a:ext cx="1189111" cy="246221"/>
          </a:xfrm>
          <a:prstGeom prst="rect">
            <a:avLst/>
          </a:prstGeom>
          <a:solidFill>
            <a:srgbClr val="F0AB00"/>
          </a:solidFill>
          <a:ln w="10000" cap="flat" cmpd="sng" algn="ctr">
            <a:solidFill>
              <a:srgbClr val="F0AB00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app variant</a:t>
            </a:r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DC6768E7-0F3D-4C2A-84EB-58826E029EE2}"/>
              </a:ext>
            </a:extLst>
          </p:cNvPr>
          <p:cNvSpPr/>
          <p:nvPr/>
        </p:nvSpPr>
        <p:spPr bwMode="gray">
          <a:xfrm>
            <a:off x="9817264" y="4777077"/>
            <a:ext cx="287337" cy="120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B00"/>
          </a:solidFill>
          <a:ln w="254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0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6642-F42A-48F2-AA46-7CF6E319F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defTabSz="1088231">
              <a:buSzPct val="80000"/>
              <a:buNone/>
            </a:pPr>
            <a:r>
              <a:rPr lang="en-US" sz="1999" dirty="0">
                <a:latin typeface="Arial" panose="020B0604020202020204" pitchFamily="34" charset="0"/>
                <a:cs typeface="Arial" panose="020B0604020202020204" pitchFamily="34" charset="0"/>
              </a:rPr>
              <a:t>Adaptation projects allow a developer to create variants of existing SAP Fiori elements based application. What makes adaptation projects different from extension projects?</a:t>
            </a:r>
          </a:p>
        </p:txBody>
      </p:sp>
      <p:sp>
        <p:nvSpPr>
          <p:cNvPr id="17" name="Text Placeholder column 1">
            <a:extLst>
              <a:ext uri="{FF2B5EF4-FFF2-40B4-BE49-F238E27FC236}">
                <a16:creationId xmlns:a16="http://schemas.microsoft.com/office/drawing/2014/main" id="{F1FE9901-76B3-4981-9107-712EF2F80E80}"/>
              </a:ext>
            </a:extLst>
          </p:cNvPr>
          <p:cNvSpPr txBox="1">
            <a:spLocks/>
          </p:cNvSpPr>
          <p:nvPr/>
        </p:nvSpPr>
        <p:spPr bwMode="gray">
          <a:xfrm>
            <a:off x="506152" y="2995321"/>
            <a:ext cx="5326613" cy="30483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Adaptation project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SAP Fiori elements based applications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semantic app variants with separate app descriptors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Extend in multiple places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Expanded set of changes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i18n extensibility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multiple layers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column 2">
            <a:extLst>
              <a:ext uri="{FF2B5EF4-FFF2-40B4-BE49-F238E27FC236}">
                <a16:creationId xmlns:a16="http://schemas.microsoft.com/office/drawing/2014/main" id="{593782A2-AC8C-4250-AEBC-707CE714C191}"/>
              </a:ext>
            </a:extLst>
          </p:cNvPr>
          <p:cNvSpPr txBox="1">
            <a:spLocks/>
          </p:cNvSpPr>
          <p:nvPr/>
        </p:nvSpPr>
        <p:spPr bwMode="gray">
          <a:xfrm>
            <a:off x="6362410" y="2995320"/>
            <a:ext cx="5326613" cy="3048309"/>
          </a:xfrm>
          <a:prstGeom prst="rect">
            <a:avLst/>
          </a:prstGeom>
        </p:spPr>
        <p:txBody>
          <a:bodyPr/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project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Does NOT support SAP Fiori elements based applications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Extension via manifest configurations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Extend only in extension points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Limited options (e.g. no extend for lifecycle methods)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Only one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B46A1-427D-4515-A00E-73625B80F0FD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</a:t>
            </a:r>
            <a:r>
              <a:rPr lang="en-US" sz="2400" b="1" dirty="0">
                <a:solidFill>
                  <a:srgbClr val="CCCCCC"/>
                </a:solidFill>
              </a:rPr>
              <a:t>Adaptation Projects vs Extension Projects</a:t>
            </a:r>
          </a:p>
        </p:txBody>
      </p:sp>
    </p:spTree>
    <p:extLst>
      <p:ext uri="{BB962C8B-B14F-4D97-AF65-F5344CB8AC3E}">
        <p14:creationId xmlns:p14="http://schemas.microsoft.com/office/powerpoint/2010/main" val="3309534654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FFFFFF"/>
      </a:hlink>
      <a:folHlink>
        <a:srgbClr val="FFFFFF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70A8FDF3AD494497D4ED4F2D433465" ma:contentTypeVersion="3" ma:contentTypeDescription="Ein neues Dokument erstellen." ma:contentTypeScope="" ma:versionID="1c8ba6c6494adace0fcfd1ed85eef98e">
  <xsd:schema xmlns:xsd="http://www.w3.org/2001/XMLSchema" xmlns:xs="http://www.w3.org/2001/XMLSchema" xmlns:p="http://schemas.microsoft.com/office/2006/metadata/properties" xmlns:ns2="cf03c0ce-6c1e-4182-97c7-0c3b398a3c19" targetNamespace="http://schemas.microsoft.com/office/2006/metadata/properties" ma:root="true" ma:fieldsID="39c9103c2f5ec7b1ee81454e49b23186" ns2:_="">
    <xsd:import namespace="cf03c0ce-6c1e-4182-97c7-0c3b398a3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3c0ce-6c1e-4182-97c7-0c3b398a3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DE48D2-FFC5-4D27-A0B0-8BEABB099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3c0ce-6c1e-4182-97c7-0c3b398a3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AA3C33-C817-4C29-B68E-48FE50772B54}">
  <ds:schemaRefs>
    <ds:schemaRef ds:uri="cf03c0ce-6c1e-4182-97c7-0c3b398a3c1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0</TotalTime>
  <Words>906</Words>
  <Application>Microsoft Office PowerPoint</Application>
  <PresentationFormat>Custom</PresentationFormat>
  <Paragraphs>187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Unicode MS</vt:lpstr>
      <vt:lpstr>BentonSans Medium</vt:lpstr>
      <vt:lpstr>Courier New</vt:lpstr>
      <vt:lpstr>SAP Sans 2007 Light</vt:lpstr>
      <vt:lpstr>SAPGUI-Icons</vt:lpstr>
      <vt:lpstr>SAPIcons</vt:lpstr>
      <vt:lpstr>Symbol</vt:lpstr>
      <vt:lpstr>Times New Roman</vt:lpstr>
      <vt:lpstr>Verdana</vt:lpstr>
      <vt:lpstr>Wingdings</vt:lpstr>
      <vt:lpstr>Wingdings</vt:lpstr>
      <vt:lpstr>SAP 2018 16x9 black</vt:lpstr>
      <vt:lpstr>Office Theme</vt:lpstr>
      <vt:lpstr>Modification-free  extensibility  for existing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information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free extensibility </dc:title>
  <dc:creator>SAP SE</dc:creator>
  <cp:keywords>2019;ui5con;ui5;SAPUI5, RTA, DTA, Flexibility, Adaptation, Key User</cp:keywords>
  <cp:lastModifiedBy>Wennemers, Sebastian</cp:lastModifiedBy>
  <cp:revision>35</cp:revision>
  <dcterms:created xsi:type="dcterms:W3CDTF">2018-05-14T15:14:40Z</dcterms:created>
  <dcterms:modified xsi:type="dcterms:W3CDTF">2019-06-27T20:17:16Z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0x0101006C70A8FDF3AD494497D4ED4F2D433465</vt:lpwstr>
  </property>
  <property fmtid="{D5CDD505-2E9C-101B-9397-08002B2CF9AE}" pid="9" name="AuthorIds_UIVersion_512">
    <vt:lpwstr>12</vt:lpwstr>
  </property>
</Properties>
</file>