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gDw/qBeX6xuHZ3oSrJcyCktIAH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>
  <p:cSld name="标题幻灯片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>
  <p:cSld name="标题和竖排文字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>
  <p:cSld name="竖排标题与文本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>
  <p:cSld name="比较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>
  <p:cSld name="仅标题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>
  <p:cSld name="内容与标题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>
  <p:cSld name="图片与标题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2EA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" Target="slide4.xml"/><Relationship Id="rId7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/>
          <p:nvPr/>
        </p:nvSpPr>
        <p:spPr>
          <a:xfrm>
            <a:off x="0" y="0"/>
            <a:ext cx="1989056" cy="1748673"/>
          </a:xfrm>
          <a:custGeom>
            <a:avLst/>
            <a:gdLst/>
            <a:ahLst/>
            <a:cxnLst/>
            <a:rect l="l" t="t" r="r" b="b"/>
            <a:pathLst>
              <a:path w="1989056" h="1748673" extrusionOk="0">
                <a:moveTo>
                  <a:pt x="0" y="0"/>
                </a:moveTo>
                <a:lnTo>
                  <a:pt x="1903215" y="0"/>
                </a:lnTo>
                <a:lnTo>
                  <a:pt x="1923154" y="48696"/>
                </a:lnTo>
                <a:cubicBezTo>
                  <a:pt x="1965984" y="171787"/>
                  <a:pt x="1989056" y="302658"/>
                  <a:pt x="1989056" y="438347"/>
                </a:cubicBezTo>
                <a:cubicBezTo>
                  <a:pt x="1989056" y="1162020"/>
                  <a:pt x="1332765" y="1748673"/>
                  <a:pt x="523188" y="1748673"/>
                </a:cubicBezTo>
                <a:cubicBezTo>
                  <a:pt x="371392" y="1748673"/>
                  <a:pt x="224986" y="1728049"/>
                  <a:pt x="87284" y="1689763"/>
                </a:cubicBezTo>
                <a:lnTo>
                  <a:pt x="0" y="1661207"/>
                </a:lnTo>
                <a:close/>
              </a:path>
            </a:pathLst>
          </a:custGeom>
          <a:solidFill>
            <a:srgbClr val="8C9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386500" y="876693"/>
            <a:ext cx="1291472" cy="1206631"/>
          </a:xfrm>
          <a:prstGeom prst="flowChartConnector">
            <a:avLst/>
          </a:prstGeom>
          <a:solidFill>
            <a:srgbClr val="DED5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/>
          <p:nvPr/>
        </p:nvSpPr>
        <p:spPr>
          <a:xfrm rot="-9786938">
            <a:off x="9406490" y="-308013"/>
            <a:ext cx="3170508" cy="2499263"/>
          </a:xfrm>
          <a:custGeom>
            <a:avLst/>
            <a:gdLst/>
            <a:ahLst/>
            <a:cxnLst/>
            <a:rect l="l" t="t" r="r" b="b"/>
            <a:pathLst>
              <a:path w="3170508" h="2499263" extrusionOk="0">
                <a:moveTo>
                  <a:pt x="3170508" y="1752504"/>
                </a:moveTo>
                <a:lnTo>
                  <a:pt x="710223" y="2499263"/>
                </a:lnTo>
                <a:lnTo>
                  <a:pt x="0" y="159347"/>
                </a:lnTo>
                <a:lnTo>
                  <a:pt x="336881" y="80276"/>
                </a:lnTo>
                <a:cubicBezTo>
                  <a:pt x="737754" y="1133"/>
                  <a:pt x="1108292" y="-26419"/>
                  <a:pt x="1299859" y="29219"/>
                </a:cubicBezTo>
                <a:cubicBezTo>
                  <a:pt x="1810707" y="177587"/>
                  <a:pt x="1573051" y="1452034"/>
                  <a:pt x="1832916" y="1649859"/>
                </a:cubicBezTo>
                <a:cubicBezTo>
                  <a:pt x="2092783" y="1847683"/>
                  <a:pt x="2599186" y="1081114"/>
                  <a:pt x="2859052" y="1216167"/>
                </a:cubicBezTo>
                <a:cubicBezTo>
                  <a:pt x="2956502" y="1266812"/>
                  <a:pt x="3040833" y="1416161"/>
                  <a:pt x="3113803" y="1597408"/>
                </a:cubicBezTo>
                <a:close/>
              </a:path>
            </a:pathLst>
          </a:custGeom>
          <a:solidFill>
            <a:srgbClr val="DED5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10009266" y="5050110"/>
            <a:ext cx="2182735" cy="1790261"/>
          </a:xfrm>
          <a:custGeom>
            <a:avLst/>
            <a:gdLst/>
            <a:ahLst/>
            <a:cxnLst/>
            <a:rect l="l" t="t" r="r" b="b"/>
            <a:pathLst>
              <a:path w="2182735" h="1790261" extrusionOk="0">
                <a:moveTo>
                  <a:pt x="1465868" y="0"/>
                </a:moveTo>
                <a:cubicBezTo>
                  <a:pt x="1718861" y="0"/>
                  <a:pt x="1956884" y="57291"/>
                  <a:pt x="2164588" y="158150"/>
                </a:cubicBezTo>
                <a:lnTo>
                  <a:pt x="2182735" y="168004"/>
                </a:lnTo>
                <a:lnTo>
                  <a:pt x="2182735" y="1790261"/>
                </a:lnTo>
                <a:lnTo>
                  <a:pt x="102869" y="1790261"/>
                </a:lnTo>
                <a:lnTo>
                  <a:pt x="65903" y="1699977"/>
                </a:lnTo>
                <a:cubicBezTo>
                  <a:pt x="23073" y="1576887"/>
                  <a:pt x="0" y="1446015"/>
                  <a:pt x="0" y="1310326"/>
                </a:cubicBezTo>
                <a:cubicBezTo>
                  <a:pt x="0" y="586653"/>
                  <a:pt x="656291" y="0"/>
                  <a:pt x="1465868" y="0"/>
                </a:cubicBezTo>
                <a:close/>
              </a:path>
            </a:pathLst>
          </a:custGeom>
          <a:solidFill>
            <a:srgbClr val="8C9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7386243" y="5727237"/>
            <a:ext cx="2157814" cy="1130763"/>
          </a:xfrm>
          <a:custGeom>
            <a:avLst/>
            <a:gdLst/>
            <a:ahLst/>
            <a:cxnLst/>
            <a:rect l="l" t="t" r="r" b="b"/>
            <a:pathLst>
              <a:path w="2157814" h="1130763" extrusionOk="0">
                <a:moveTo>
                  <a:pt x="1078907" y="0"/>
                </a:moveTo>
                <a:cubicBezTo>
                  <a:pt x="1674771" y="0"/>
                  <a:pt x="2157814" y="493375"/>
                  <a:pt x="2157814" y="1101985"/>
                </a:cubicBezTo>
                <a:lnTo>
                  <a:pt x="2156391" y="1130763"/>
                </a:lnTo>
                <a:lnTo>
                  <a:pt x="1423" y="1130763"/>
                </a:lnTo>
                <a:lnTo>
                  <a:pt x="0" y="1101985"/>
                </a:lnTo>
                <a:cubicBezTo>
                  <a:pt x="0" y="493375"/>
                  <a:pt x="483043" y="0"/>
                  <a:pt x="1078907" y="0"/>
                </a:cubicBezTo>
                <a:close/>
              </a:path>
            </a:pathLst>
          </a:custGeom>
          <a:solidFill>
            <a:srgbClr val="DED5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0" y="4613031"/>
            <a:ext cx="2919218" cy="2244969"/>
          </a:xfrm>
          <a:custGeom>
            <a:avLst/>
            <a:gdLst/>
            <a:ahLst/>
            <a:cxnLst/>
            <a:rect l="l" t="t" r="r" b="b"/>
            <a:pathLst>
              <a:path w="2919218" h="2244969" extrusionOk="0">
                <a:moveTo>
                  <a:pt x="0" y="0"/>
                </a:moveTo>
                <a:lnTo>
                  <a:pt x="81077" y="27786"/>
                </a:lnTo>
                <a:cubicBezTo>
                  <a:pt x="176731" y="71732"/>
                  <a:pt x="272906" y="146236"/>
                  <a:pt x="338880" y="212758"/>
                </a:cubicBezTo>
                <a:cubicBezTo>
                  <a:pt x="514809" y="390150"/>
                  <a:pt x="510239" y="1191960"/>
                  <a:pt x="804978" y="1305490"/>
                </a:cubicBezTo>
                <a:cubicBezTo>
                  <a:pt x="1099716" y="1419021"/>
                  <a:pt x="1764591" y="669246"/>
                  <a:pt x="2107312" y="893942"/>
                </a:cubicBezTo>
                <a:cubicBezTo>
                  <a:pt x="2342931" y="1048420"/>
                  <a:pt x="2761058" y="1667960"/>
                  <a:pt x="2896177" y="2146150"/>
                </a:cubicBezTo>
                <a:lnTo>
                  <a:pt x="2919218" y="2244969"/>
                </a:lnTo>
                <a:lnTo>
                  <a:pt x="0" y="2244969"/>
                </a:lnTo>
                <a:close/>
              </a:path>
            </a:pathLst>
          </a:custGeom>
          <a:solidFill>
            <a:srgbClr val="B3C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9629295" y="2271562"/>
            <a:ext cx="1054747" cy="1049154"/>
          </a:xfrm>
          <a:prstGeom prst="flowChartConnector">
            <a:avLst/>
          </a:prstGeom>
          <a:solidFill>
            <a:srgbClr val="8C9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10857297" y="4091141"/>
            <a:ext cx="371764" cy="423706"/>
          </a:xfrm>
          <a:prstGeom prst="flowChartConnector">
            <a:avLst/>
          </a:prstGeom>
          <a:solidFill>
            <a:srgbClr val="E2C3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846354" y="4562824"/>
            <a:ext cx="371764" cy="423706"/>
          </a:xfrm>
          <a:prstGeom prst="flowChartConnector">
            <a:avLst/>
          </a:prstGeom>
          <a:solidFill>
            <a:srgbClr val="8C9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357162" y="2390192"/>
            <a:ext cx="320810" cy="333758"/>
          </a:xfrm>
          <a:prstGeom prst="flowChartConnector">
            <a:avLst/>
          </a:prstGeom>
          <a:noFill/>
          <a:ln w="28575" cap="flat" cmpd="sng">
            <a:solidFill>
              <a:srgbClr val="E2C3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143458" y="2704486"/>
            <a:ext cx="5905083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altLang="zh-TW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</a:t>
            </a:r>
            <a:r>
              <a:rPr lang="zh-TW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智慧系統整合專題</a:t>
            </a:r>
            <a:endParaRPr sz="4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"/>
          <p:cNvCxnSpPr/>
          <p:nvPr/>
        </p:nvCxnSpPr>
        <p:spPr>
          <a:xfrm>
            <a:off x="3463969" y="1762810"/>
            <a:ext cx="209784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7" name="Google Shape;87;p1"/>
          <p:cNvCxnSpPr/>
          <p:nvPr/>
        </p:nvCxnSpPr>
        <p:spPr>
          <a:xfrm>
            <a:off x="6603956" y="1762810"/>
            <a:ext cx="206604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5646655" y="1534210"/>
            <a:ext cx="957301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659765" y="3919619"/>
            <a:ext cx="48724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600" dirty="0">
                <a:solidFill>
                  <a:srgbClr val="8C9B79"/>
                </a:solidFill>
              </a:rPr>
              <a:t>智慧路口號誌系統</a:t>
            </a:r>
            <a:endParaRPr sz="3600" b="0" i="0" u="none" strike="noStrike" cap="none" dirty="0">
              <a:solidFill>
                <a:srgbClr val="8C9B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/>
          <p:nvPr/>
        </p:nvSpPr>
        <p:spPr>
          <a:xfrm>
            <a:off x="2876206" y="1374929"/>
            <a:ext cx="6315959" cy="4534314"/>
          </a:xfrm>
          <a:custGeom>
            <a:avLst/>
            <a:gdLst/>
            <a:ahLst/>
            <a:cxnLst/>
            <a:rect l="l" t="t" r="r" b="b"/>
            <a:pathLst>
              <a:path w="5356680" h="2842574" extrusionOk="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-829558" y="-579770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0"/>
          <p:cNvSpPr/>
          <p:nvPr/>
        </p:nvSpPr>
        <p:spPr>
          <a:xfrm>
            <a:off x="3339667" y="1999444"/>
            <a:ext cx="5512666" cy="3285284"/>
          </a:xfrm>
          <a:custGeom>
            <a:avLst/>
            <a:gdLst/>
            <a:ahLst/>
            <a:cxnLst/>
            <a:rect l="l" t="t" r="r" b="b"/>
            <a:pathLst>
              <a:path w="5356680" h="2842574" extrusionOk="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0"/>
          <p:cNvSpPr/>
          <p:nvPr/>
        </p:nvSpPr>
        <p:spPr>
          <a:xfrm>
            <a:off x="-71241" y="5517304"/>
            <a:ext cx="1769018" cy="1522954"/>
          </a:xfrm>
          <a:custGeom>
            <a:avLst/>
            <a:gdLst/>
            <a:ahLst/>
            <a:cxnLst/>
            <a:rect l="l" t="t" r="r" b="b"/>
            <a:pathLst>
              <a:path w="1769018" h="1522954" extrusionOk="0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10805181" y="-198314"/>
            <a:ext cx="2097450" cy="1821125"/>
          </a:xfrm>
          <a:custGeom>
            <a:avLst/>
            <a:gdLst/>
            <a:ahLst/>
            <a:cxnLst/>
            <a:rect l="l" t="t" r="r" b="b"/>
            <a:pathLst>
              <a:path w="2097450" h="1821125" extrusionOk="0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/>
          <p:nvPr/>
        </p:nvSpPr>
        <p:spPr>
          <a:xfrm rot="8801840" flipH="1">
            <a:off x="11608855" y="5229556"/>
            <a:ext cx="2279825" cy="2098447"/>
          </a:xfrm>
          <a:custGeom>
            <a:avLst/>
            <a:gdLst/>
            <a:ahLst/>
            <a:cxnLst/>
            <a:rect l="l" t="t" r="r" b="b"/>
            <a:pathLst>
              <a:path w="1845755" h="1394381" extrusionOk="0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如何達成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29" name="Google Shape;22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1329641" y="2084003"/>
            <a:ext cx="696686" cy="696686"/>
          </a:xfrm>
          <a:prstGeom prst="ellipse">
            <a:avLst/>
          </a:prstGeom>
          <a:solidFill>
            <a:srgbClr val="E2C3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1329641" y="4108609"/>
            <a:ext cx="696686" cy="696686"/>
          </a:xfrm>
          <a:prstGeom prst="ellipse">
            <a:avLst/>
          </a:prstGeom>
          <a:solidFill>
            <a:srgbClr val="BAC6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6189205" y="2084003"/>
            <a:ext cx="696686" cy="696686"/>
          </a:xfrm>
          <a:prstGeom prst="ellipse">
            <a:avLst/>
          </a:prstGeom>
          <a:solidFill>
            <a:srgbClr val="8C9B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1443095" y="2201514"/>
            <a:ext cx="469778" cy="461665"/>
          </a:xfrm>
          <a:prstGeom prst="rect">
            <a:avLst/>
          </a:prstGeom>
          <a:solidFill>
            <a:srgbClr val="E2C35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6302659" y="2206583"/>
            <a:ext cx="469778" cy="461665"/>
          </a:xfrm>
          <a:prstGeom prst="rect">
            <a:avLst/>
          </a:prstGeom>
          <a:solidFill>
            <a:srgbClr val="8C9B79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1443095" y="4225054"/>
            <a:ext cx="469778" cy="461665"/>
          </a:xfrm>
          <a:prstGeom prst="rect">
            <a:avLst/>
          </a:prstGeom>
          <a:solidFill>
            <a:srgbClr val="BAC680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2137968" y="1863249"/>
            <a:ext cx="199604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硬體架構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2137967" y="2303826"/>
            <a:ext cx="3826714" cy="1244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Arduino硬體設備設置，用於接收超聲波訊息，並提供監控成果</a:t>
            </a:r>
            <a:endParaRPr sz="1600">
              <a:solidFill>
                <a:srgbClr val="A5A5A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透過燈泡用來判別</a:t>
            </a:r>
            <a:r>
              <a:rPr lang="zh-TW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檢測結果是否符合預期設計</a:t>
            </a:r>
            <a:endParaRPr sz="1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6997533" y="1863249"/>
            <a:ext cx="199604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6997531" y="2303827"/>
            <a:ext cx="382671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超聲波感測、並將感測結果傳送給Python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例如: 物體距離 130</a:t>
            </a:r>
            <a:endParaRPr sz="16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2137968" y="3849669"/>
            <a:ext cx="28065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zh-TW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程式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2137966" y="4290246"/>
            <a:ext cx="4051239" cy="784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DFKai-SB"/>
                <a:ea typeface="DFKai-SB"/>
                <a:cs typeface="DFKai-SB"/>
                <a:sym typeface="DFKai-SB"/>
              </a:rPr>
              <a:t>影像處理、影像辨識、接收</a:t>
            </a:r>
            <a:r>
              <a:rPr lang="zh-TW" sz="1600">
                <a:solidFill>
                  <a:srgbClr val="A5A5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</a:t>
            </a:r>
            <a:r>
              <a:rPr lang="zh-TW" sz="1600">
                <a:solidFill>
                  <a:srgbClr val="A5A5A5"/>
                </a:solidFill>
                <a:latin typeface="DFKai-SB"/>
                <a:ea typeface="DFKai-SB"/>
                <a:cs typeface="DFKai-SB"/>
                <a:sym typeface="DFKai-SB"/>
              </a:rPr>
              <a:t>監控結果以利於</a:t>
            </a:r>
            <a:r>
              <a:rPr lang="zh-TW" sz="160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rPr>
              <a:t>驗證設計是否合理</a:t>
            </a:r>
            <a:endParaRPr sz="1600">
              <a:solidFill>
                <a:srgbClr val="BFBFBF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A5A5A5"/>
                </a:solidFill>
                <a:latin typeface="DFKai-SB"/>
                <a:ea typeface="DFKai-SB"/>
                <a:cs typeface="DFKai-SB"/>
                <a:sym typeface="DFKai-SB"/>
              </a:rPr>
              <a:t>將數據與資料庫連結、並顯示在網頁上</a:t>
            </a:r>
            <a:endParaRPr sz="1600">
              <a:solidFill>
                <a:srgbClr val="A5A5A5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6" name="Google Shape;24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47" name="Google Shape;24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329641" y="718051"/>
            <a:ext cx="712620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架構</a:t>
            </a:r>
            <a:endParaRPr/>
          </a:p>
        </p:txBody>
      </p:sp>
      <p:sp>
        <p:nvSpPr>
          <p:cNvPr id="249" name="Google Shape;249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6189205" y="4177805"/>
            <a:ext cx="696686" cy="696686"/>
          </a:xfrm>
          <a:prstGeom prst="ellipse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6356985" y="4306869"/>
            <a:ext cx="361125" cy="418238"/>
          </a:xfrm>
          <a:prstGeom prst="rect">
            <a:avLst/>
          </a:prstGeom>
          <a:solidFill>
            <a:srgbClr val="54813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 txBox="1"/>
          <p:nvPr/>
        </p:nvSpPr>
        <p:spPr>
          <a:xfrm>
            <a:off x="7006199" y="3882720"/>
            <a:ext cx="199604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MySQL資料庫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 descr="e7d195523061f1c0d3ba7f298e59d031c9c3f97027ed136f882110EF8F17BAD1F2C348D17C7856EF46CB4678CC9E44EE1ABA681E3133328A7B4D22AAF822B2429426B2355AA8CC4431B8568D2CF3B73A2AFCC7246F074813C5A0A400C604C2E4AED7B7F7282F7066B2199682A80A29E573F146F815DA2058DF6DA411F2D7BD286C833E58BA5A529C"/>
          <p:cNvSpPr/>
          <p:nvPr/>
        </p:nvSpPr>
        <p:spPr>
          <a:xfrm>
            <a:off x="7006199" y="4306869"/>
            <a:ext cx="382671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將偵測結果作為一筆筆資料進行記錄並儲存</a:t>
            </a:r>
            <a:endParaRPr sz="160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1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1"/>
                            </p:stCondLst>
                            <p:childTnLst>
                              <p:par>
                                <p:cTn id="47" presetID="23" presetClass="entr" presetSubtype="16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258" name="Google Shape;25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59" name="Google Shape;259;p12"/>
          <p:cNvSpPr txBox="1"/>
          <p:nvPr/>
        </p:nvSpPr>
        <p:spPr>
          <a:xfrm>
            <a:off x="932468" y="656702"/>
            <a:ext cx="10515600" cy="70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TW" sz="3000" b="1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流程圖</a:t>
            </a:r>
            <a:endParaRPr/>
          </a:p>
        </p:txBody>
      </p:sp>
      <p:grpSp>
        <p:nvGrpSpPr>
          <p:cNvPr id="260" name="Google Shape;260;p12"/>
          <p:cNvGrpSpPr/>
          <p:nvPr/>
        </p:nvGrpSpPr>
        <p:grpSpPr>
          <a:xfrm>
            <a:off x="722377" y="1453911"/>
            <a:ext cx="10286998" cy="4684405"/>
            <a:chOff x="1" y="15"/>
            <a:chExt cx="10286998" cy="4684405"/>
          </a:xfrm>
        </p:grpSpPr>
        <p:sp>
          <p:nvSpPr>
            <p:cNvPr id="261" name="Google Shape;261;p12"/>
            <p:cNvSpPr/>
            <p:nvPr/>
          </p:nvSpPr>
          <p:spPr>
            <a:xfrm rot="5400000">
              <a:off x="-253549" y="253565"/>
              <a:ext cx="1690331" cy="118323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2"/>
            <p:cNvSpPr txBox="1"/>
            <p:nvPr/>
          </p:nvSpPr>
          <p:spPr>
            <a:xfrm>
              <a:off x="1" y="591631"/>
              <a:ext cx="1183232" cy="50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zh-TW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資料處理</a:t>
              </a:r>
              <a:endParaRPr/>
            </a:p>
          </p:txBody>
        </p:sp>
        <p:sp>
          <p:nvSpPr>
            <p:cNvPr id="263" name="Google Shape;263;p12"/>
            <p:cNvSpPr/>
            <p:nvPr/>
          </p:nvSpPr>
          <p:spPr>
            <a:xfrm rot="5400000">
              <a:off x="5185758" y="-4002510"/>
              <a:ext cx="1098715" cy="9103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2"/>
            <p:cNvSpPr txBox="1"/>
            <p:nvPr/>
          </p:nvSpPr>
          <p:spPr>
            <a:xfrm>
              <a:off x="1183233" y="53650"/>
              <a:ext cx="9050132" cy="991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lang="zh-TW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Arduino</a:t>
              </a:r>
              <a:r>
                <a:rPr lang="zh-TW"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接收距離並呈現距離結果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lang="zh-TW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Python將Arduino資訊調整成可用數據</a:t>
              </a:r>
              <a:endParaRPr/>
            </a:p>
          </p:txBody>
        </p:sp>
        <p:sp>
          <p:nvSpPr>
            <p:cNvPr id="265" name="Google Shape;265;p12"/>
            <p:cNvSpPr/>
            <p:nvPr/>
          </p:nvSpPr>
          <p:spPr>
            <a:xfrm rot="5400000">
              <a:off x="-253549" y="1750602"/>
              <a:ext cx="1690331" cy="118323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2"/>
            <p:cNvSpPr txBox="1"/>
            <p:nvPr/>
          </p:nvSpPr>
          <p:spPr>
            <a:xfrm>
              <a:off x="1" y="2088668"/>
              <a:ext cx="1183232" cy="50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zh-TW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整合數據</a:t>
              </a:r>
              <a:endParaRPr/>
            </a:p>
          </p:txBody>
        </p:sp>
        <p:sp>
          <p:nvSpPr>
            <p:cNvPr id="267" name="Google Shape;267;p12"/>
            <p:cNvSpPr/>
            <p:nvPr/>
          </p:nvSpPr>
          <p:spPr>
            <a:xfrm rot="5400000">
              <a:off x="5185758" y="-2505473"/>
              <a:ext cx="1098715" cy="9103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2"/>
            <p:cNvSpPr txBox="1"/>
            <p:nvPr/>
          </p:nvSpPr>
          <p:spPr>
            <a:xfrm>
              <a:off x="1183233" y="1550687"/>
              <a:ext cx="9050132" cy="991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lang="zh-TW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設定Python影像辨識，判斷人物、車體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lang="zh-TW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將前面接收的數據與圖像整合，並給定一個判斷標準</a:t>
              </a:r>
              <a:endParaRPr/>
            </a:p>
          </p:txBody>
        </p:sp>
        <p:sp>
          <p:nvSpPr>
            <p:cNvPr id="269" name="Google Shape;269;p12"/>
            <p:cNvSpPr/>
            <p:nvPr/>
          </p:nvSpPr>
          <p:spPr>
            <a:xfrm rot="5400000">
              <a:off x="-253549" y="3247639"/>
              <a:ext cx="1690331" cy="118323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F08B54"/>
                </a:gs>
                <a:gs pos="50000">
                  <a:srgbClr val="F67A26"/>
                </a:gs>
                <a:gs pos="100000">
                  <a:srgbClr val="E36A18"/>
                </a:gs>
              </a:gsLst>
              <a:lin ang="5400000" scaled="0"/>
            </a:gra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2"/>
            <p:cNvSpPr txBox="1"/>
            <p:nvPr/>
          </p:nvSpPr>
          <p:spPr>
            <a:xfrm>
              <a:off x="1" y="3585705"/>
              <a:ext cx="1183232" cy="507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3950" tIns="13950" rIns="13950" bIns="139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zh-TW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檢測呈現</a:t>
              </a:r>
              <a:endParaRPr/>
            </a:p>
          </p:txBody>
        </p:sp>
        <p:sp>
          <p:nvSpPr>
            <p:cNvPr id="271" name="Google Shape;271;p12"/>
            <p:cNvSpPr/>
            <p:nvPr/>
          </p:nvSpPr>
          <p:spPr>
            <a:xfrm rot="5400000">
              <a:off x="5185758" y="-1008436"/>
              <a:ext cx="1098715" cy="910376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89803"/>
              </a:schemeClr>
            </a:solidFill>
            <a:ln w="9525" cap="flat" cmpd="sng">
              <a:solidFill>
                <a:schemeClr val="accen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2"/>
            <p:cNvSpPr txBox="1"/>
            <p:nvPr/>
          </p:nvSpPr>
          <p:spPr>
            <a:xfrm>
              <a:off x="1183233" y="3047724"/>
              <a:ext cx="9050132" cy="9914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lang="zh-TW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透過判斷標準用於調整燈號</a:t>
              </a:r>
              <a:endParaRPr/>
            </a:p>
            <a:p>
              <a:pPr marL="285750" marR="0" lvl="1" indent="-285750" algn="l" rtl="0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Times New Roman"/>
                <a:buChar char="•"/>
              </a:pPr>
              <a:r>
                <a:rPr lang="zh-TW" sz="28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將整體結果處存在資料庫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body" idx="1"/>
          </p:nvPr>
        </p:nvSpPr>
        <p:spPr>
          <a:xfrm>
            <a:off x="932468" y="656702"/>
            <a:ext cx="10515600" cy="700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zh-TW" sz="3000" b="1">
                <a:latin typeface="DFKai-SB"/>
                <a:ea typeface="DFKai-SB"/>
                <a:cs typeface="DFKai-SB"/>
                <a:sym typeface="DFKai-SB"/>
              </a:rPr>
              <a:t>硬體設備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pic>
        <p:nvPicPr>
          <p:cNvPr id="280" name="Google Shape;28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3488" y="656702"/>
            <a:ext cx="5469649" cy="5423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>
            <a:spLocks noGrp="1"/>
          </p:cNvSpPr>
          <p:nvPr>
            <p:ph type="body" idx="1"/>
          </p:nvPr>
        </p:nvSpPr>
        <p:spPr>
          <a:xfrm>
            <a:off x="838200" y="6944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Arduino程式(距離感測)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pic>
        <p:nvPicPr>
          <p:cNvPr id="288" name="Google Shape;28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6815" y="1241233"/>
            <a:ext cx="4182059" cy="501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294" name="Google Shape;29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95" name="Google Shape;295;p15"/>
          <p:cNvSpPr txBox="1"/>
          <p:nvPr/>
        </p:nvSpPr>
        <p:spPr>
          <a:xfrm>
            <a:off x="838200" y="6944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Arduino程式(距離感測)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6812" y="1376076"/>
            <a:ext cx="4658375" cy="410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02" name="Google Shape;30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303" name="Google Shape;303;p16"/>
          <p:cNvSpPr txBox="1"/>
          <p:nvPr/>
        </p:nvSpPr>
        <p:spPr>
          <a:xfrm>
            <a:off x="838200" y="69440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Arduino程式(距離感測)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4" name="Google Shape;30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154" y="786545"/>
            <a:ext cx="3606909" cy="5569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body" idx="1"/>
          </p:nvPr>
        </p:nvSpPr>
        <p:spPr>
          <a:xfrm>
            <a:off x="838200" y="6849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b="1">
                <a:latin typeface="Times New Roman"/>
                <a:ea typeface="Times New Roman"/>
                <a:cs typeface="Times New Roman"/>
                <a:sym typeface="Times New Roman"/>
              </a:rPr>
              <a:t>Python程式(基本設定)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11" name="Google Shape;31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pic>
        <p:nvPicPr>
          <p:cNvPr id="312" name="Google Shape;31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8697" y="1610297"/>
            <a:ext cx="7246937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18" name="Google Shape;31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319" name="Google Shape;319;p18"/>
          <p:cNvSpPr txBox="1"/>
          <p:nvPr/>
        </p:nvSpPr>
        <p:spPr>
          <a:xfrm>
            <a:off x="838200" y="6849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Python程式(基本設定)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0" name="Google Shape;32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311" y="1867162"/>
            <a:ext cx="6465887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26" name="Google Shape;3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27" name="Google Shape;327;p19"/>
          <p:cNvSpPr txBox="1"/>
          <p:nvPr/>
        </p:nvSpPr>
        <p:spPr>
          <a:xfrm>
            <a:off x="838200" y="68498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Python程式(基本設定)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8" name="Google Shape;32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368171"/>
            <a:ext cx="10961687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6227042" y="0"/>
            <a:ext cx="4783016" cy="6858000"/>
          </a:xfrm>
          <a:prstGeom prst="rect">
            <a:avLst/>
          </a:prstGeom>
          <a:solidFill>
            <a:srgbClr val="E1E3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2"/>
          <p:cNvCxnSpPr/>
          <p:nvPr/>
        </p:nvCxnSpPr>
        <p:spPr>
          <a:xfrm>
            <a:off x="1389810" y="2692523"/>
            <a:ext cx="0" cy="2828152"/>
          </a:xfrm>
          <a:prstGeom prst="straightConnector1">
            <a:avLst/>
          </a:prstGeom>
          <a:noFill/>
          <a:ln w="9525" cap="rnd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98;p2"/>
          <p:cNvCxnSpPr/>
          <p:nvPr/>
        </p:nvCxnSpPr>
        <p:spPr>
          <a:xfrm>
            <a:off x="1389810" y="1482081"/>
            <a:ext cx="640080" cy="0"/>
          </a:xfrm>
          <a:prstGeom prst="straightConnector1">
            <a:avLst/>
          </a:prstGeom>
          <a:noFill/>
          <a:ln w="571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9" name="Google Shape;99;p2"/>
          <p:cNvGrpSpPr/>
          <p:nvPr/>
        </p:nvGrpSpPr>
        <p:grpSpPr>
          <a:xfrm>
            <a:off x="1389810" y="5861445"/>
            <a:ext cx="1016000" cy="152400"/>
            <a:chOff x="-2407920" y="-1463040"/>
            <a:chExt cx="1828800" cy="274320"/>
          </a:xfrm>
        </p:grpSpPr>
        <p:sp>
          <p:nvSpPr>
            <p:cNvPr id="100" name="Google Shape;100;p2"/>
            <p:cNvSpPr/>
            <p:nvPr/>
          </p:nvSpPr>
          <p:spPr>
            <a:xfrm>
              <a:off x="-240792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188976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137160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853440" y="-1463040"/>
              <a:ext cx="274320" cy="274320"/>
            </a:xfrm>
            <a:prstGeom prst="ellipse">
              <a:avLst/>
            </a:prstGeom>
            <a:solidFill>
              <a:srgbClr val="A3BFA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6939288" y="1463194"/>
            <a:ext cx="3277862" cy="747246"/>
            <a:chOff x="6939288" y="1463194"/>
            <a:chExt cx="3277862" cy="747246"/>
          </a:xfrm>
        </p:grpSpPr>
        <p:sp>
          <p:nvSpPr>
            <p:cNvPr id="105" name="Google Shape;105;p2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2000" b="0" i="0" u="none" strike="noStrike" cap="non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 txBox="1"/>
            <p:nvPr/>
          </p:nvSpPr>
          <p:spPr>
            <a:xfrm>
              <a:off x="7625394" y="1504700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 b="0" i="0" u="none" strike="noStrike" cap="none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設計理念</a:t>
              </a:r>
              <a:endParaRPr sz="2800" b="0" i="0" u="none" strike="noStrike" cap="non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625394" y="1833597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939288" y="2722277"/>
            <a:ext cx="3086224" cy="669542"/>
            <a:chOff x="1828494" y="1391200"/>
            <a:chExt cx="3086224" cy="669542"/>
          </a:xfrm>
        </p:grpSpPr>
        <p:sp>
          <p:nvSpPr>
            <p:cNvPr id="109" name="Google Shape;109;p2"/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2000" b="0" i="0" u="none" strike="noStrike" cap="non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2514600" y="1432706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 b="0" i="0" u="none" strike="noStrike" cap="none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設計架構</a:t>
              </a:r>
              <a:endParaRPr sz="2800" b="0" i="0" u="none" strike="noStrike" cap="non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6939288" y="3916495"/>
            <a:ext cx="3086224" cy="675205"/>
            <a:chOff x="1828494" y="1385537"/>
            <a:chExt cx="3086224" cy="675205"/>
          </a:xfrm>
        </p:grpSpPr>
        <p:sp>
          <p:nvSpPr>
            <p:cNvPr id="112" name="Google Shape;112;p2"/>
            <p:cNvSpPr/>
            <p:nvPr/>
          </p:nvSpPr>
          <p:spPr>
            <a:xfrm>
              <a:off x="1828494" y="1391200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000" b="0" i="0" u="none" strike="noStrike" cap="none">
                  <a:solidFill>
                    <a:srgbClr val="ECD9CA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2000" b="0" i="0" u="none" strike="noStrike" cap="none">
                <a:solidFill>
                  <a:srgbClr val="ECD9C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2514600" y="1385537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 lnSpcReduction="10000"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 b="0" i="0" u="none" strike="noStrike" cap="none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如何達成</a:t>
              </a:r>
              <a:endParaRPr sz="2800" b="0" i="0" u="none" strike="noStrike" cap="none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1389811" y="1616080"/>
            <a:ext cx="2458057" cy="11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目錄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16" name="Google Shape;1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35" name="Google Shape;335;p20"/>
          <p:cNvSpPr txBox="1"/>
          <p:nvPr/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結果呈現</a:t>
            </a:r>
            <a:endParaRPr/>
          </a:p>
        </p:txBody>
      </p:sp>
      <p:pic>
        <p:nvPicPr>
          <p:cNvPr id="336" name="Google Shape;336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0337" y="495986"/>
            <a:ext cx="6811326" cy="5658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42" name="Google Shape;34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結果呈現</a:t>
            </a:r>
            <a:endParaRPr/>
          </a:p>
        </p:txBody>
      </p:sp>
      <p:pic>
        <p:nvPicPr>
          <p:cNvPr id="344" name="Google Shape;34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863" y="633022"/>
            <a:ext cx="6792273" cy="5591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>
            <a:spLocks noGrp="1"/>
          </p:cNvSpPr>
          <p:nvPr>
            <p:ph type="body" idx="1"/>
          </p:nvPr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/>
              <a:t>結果呈現</a:t>
            </a:r>
            <a:endParaRPr/>
          </a:p>
        </p:txBody>
      </p:sp>
      <p:sp>
        <p:nvSpPr>
          <p:cNvPr id="350" name="Google Shape;35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51" name="Google Shape;35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pic>
        <p:nvPicPr>
          <p:cNvPr id="352" name="Google Shape;35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0907" y="963351"/>
            <a:ext cx="6464194" cy="5012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入口行人辨識系統</a:t>
            </a:r>
            <a:endParaRPr/>
          </a:p>
        </p:txBody>
      </p:sp>
      <p:sp>
        <p:nvSpPr>
          <p:cNvPr id="358" name="Google Shape;35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59" name="Google Shape;359;p23"/>
          <p:cNvSpPr txBox="1"/>
          <p:nvPr/>
        </p:nvSpPr>
        <p:spPr>
          <a:xfrm>
            <a:off x="838200" y="88172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zh-TW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結果呈現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4027" y="595213"/>
            <a:ext cx="6090155" cy="5667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4"/>
          <p:cNvSpPr/>
          <p:nvPr/>
        </p:nvSpPr>
        <p:spPr>
          <a:xfrm rot="7991452">
            <a:off x="-2561623" y="-844810"/>
            <a:ext cx="5736697" cy="3287417"/>
          </a:xfrm>
          <a:custGeom>
            <a:avLst/>
            <a:gdLst/>
            <a:ahLst/>
            <a:cxnLst/>
            <a:rect l="l" t="t" r="r" b="b"/>
            <a:pathLst>
              <a:path w="3461557" h="1616777" extrusionOk="0">
                <a:moveTo>
                  <a:pt x="195239" y="387831"/>
                </a:moveTo>
                <a:cubicBezTo>
                  <a:pt x="298934" y="166301"/>
                  <a:pt x="649297" y="-17521"/>
                  <a:pt x="911676" y="1332"/>
                </a:cubicBezTo>
                <a:cubicBezTo>
                  <a:pt x="1174055" y="20185"/>
                  <a:pt x="1458431" y="478956"/>
                  <a:pt x="1769516" y="500952"/>
                </a:cubicBezTo>
                <a:cubicBezTo>
                  <a:pt x="2080601" y="522948"/>
                  <a:pt x="2517376" y="-39518"/>
                  <a:pt x="2778184" y="133307"/>
                </a:cubicBezTo>
                <a:cubicBezTo>
                  <a:pt x="3038992" y="306132"/>
                  <a:pt x="3749144" y="1338367"/>
                  <a:pt x="3334365" y="1537901"/>
                </a:cubicBezTo>
                <a:cubicBezTo>
                  <a:pt x="2919586" y="1737435"/>
                  <a:pt x="812695" y="1517476"/>
                  <a:pt x="289507" y="1330511"/>
                </a:cubicBezTo>
                <a:cubicBezTo>
                  <a:pt x="-233681" y="1143546"/>
                  <a:pt x="91544" y="609361"/>
                  <a:pt x="195239" y="387831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24"/>
          <p:cNvSpPr/>
          <p:nvPr/>
        </p:nvSpPr>
        <p:spPr>
          <a:xfrm rot="7991452">
            <a:off x="-2242539" y="-680370"/>
            <a:ext cx="5736697" cy="3287417"/>
          </a:xfrm>
          <a:custGeom>
            <a:avLst/>
            <a:gdLst/>
            <a:ahLst/>
            <a:cxnLst/>
            <a:rect l="l" t="t" r="r" b="b"/>
            <a:pathLst>
              <a:path w="3461557" h="1616777" extrusionOk="0">
                <a:moveTo>
                  <a:pt x="195239" y="387831"/>
                </a:moveTo>
                <a:cubicBezTo>
                  <a:pt x="298934" y="166301"/>
                  <a:pt x="649297" y="-17521"/>
                  <a:pt x="911676" y="1332"/>
                </a:cubicBezTo>
                <a:cubicBezTo>
                  <a:pt x="1174055" y="20185"/>
                  <a:pt x="1458431" y="478956"/>
                  <a:pt x="1769516" y="500952"/>
                </a:cubicBezTo>
                <a:cubicBezTo>
                  <a:pt x="2080601" y="522948"/>
                  <a:pt x="2517376" y="-39518"/>
                  <a:pt x="2778184" y="133307"/>
                </a:cubicBezTo>
                <a:cubicBezTo>
                  <a:pt x="3038992" y="306132"/>
                  <a:pt x="3749144" y="1338367"/>
                  <a:pt x="3334365" y="1537901"/>
                </a:cubicBezTo>
                <a:cubicBezTo>
                  <a:pt x="2919586" y="1737435"/>
                  <a:pt x="812695" y="1517476"/>
                  <a:pt x="289507" y="1330511"/>
                </a:cubicBezTo>
                <a:cubicBezTo>
                  <a:pt x="-233681" y="1143546"/>
                  <a:pt x="91544" y="609361"/>
                  <a:pt x="195239" y="387831"/>
                </a:cubicBezTo>
                <a:close/>
              </a:path>
            </a:pathLst>
          </a:custGeom>
          <a:noFill/>
          <a:ln w="19050" cap="flat" cmpd="sng">
            <a:solidFill>
              <a:srgbClr val="E2C35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4"/>
          <p:cNvSpPr/>
          <p:nvPr/>
        </p:nvSpPr>
        <p:spPr>
          <a:xfrm rot="9147459">
            <a:off x="9734719" y="-811929"/>
            <a:ext cx="3828731" cy="2902759"/>
          </a:xfrm>
          <a:custGeom>
            <a:avLst/>
            <a:gdLst/>
            <a:ahLst/>
            <a:cxnLst/>
            <a:rect l="l" t="t" r="r" b="b"/>
            <a:pathLst>
              <a:path w="2978765" h="2340186" extrusionOk="0">
                <a:moveTo>
                  <a:pt x="0" y="455634"/>
                </a:moveTo>
                <a:cubicBezTo>
                  <a:pt x="1082842" y="142011"/>
                  <a:pt x="2165684" y="-171612"/>
                  <a:pt x="2618071" y="109125"/>
                </a:cubicBezTo>
                <a:cubicBezTo>
                  <a:pt x="3070458" y="389862"/>
                  <a:pt x="3091313" y="1780712"/>
                  <a:pt x="2714324" y="2140055"/>
                </a:cubicBezTo>
                <a:cubicBezTo>
                  <a:pt x="2337335" y="2499398"/>
                  <a:pt x="356135" y="2265184"/>
                  <a:pt x="356135" y="2265184"/>
                </a:cubicBezTo>
                <a:lnTo>
                  <a:pt x="356135" y="2265184"/>
                </a:lnTo>
                <a:lnTo>
                  <a:pt x="0" y="455634"/>
                </a:lnTo>
                <a:close/>
              </a:path>
            </a:pathLst>
          </a:custGeom>
          <a:solidFill>
            <a:srgbClr val="E2C35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2387461" y="2925281"/>
            <a:ext cx="7421077" cy="503719"/>
          </a:xfrm>
          <a:prstGeom prst="rect">
            <a:avLst/>
          </a:prstGeom>
          <a:solidFill>
            <a:srgbClr val="A3B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1045564" y="4963433"/>
            <a:ext cx="731226" cy="731226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/>
          <p:nvPr/>
        </p:nvSpPr>
        <p:spPr>
          <a:xfrm>
            <a:off x="10293214" y="3429000"/>
            <a:ext cx="1172307" cy="1172307"/>
          </a:xfrm>
          <a:prstGeom prst="ellipse">
            <a:avLst/>
          </a:prstGeom>
          <a:solidFill>
            <a:srgbClr val="B3C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"/>
          <p:cNvSpPr/>
          <p:nvPr/>
        </p:nvSpPr>
        <p:spPr>
          <a:xfrm rot="9147459">
            <a:off x="9627783" y="-2107332"/>
            <a:ext cx="4042609" cy="3946063"/>
          </a:xfrm>
          <a:custGeom>
            <a:avLst/>
            <a:gdLst/>
            <a:ahLst/>
            <a:cxnLst/>
            <a:rect l="l" t="t" r="r" b="b"/>
            <a:pathLst>
              <a:path w="2978765" h="2340186" extrusionOk="0">
                <a:moveTo>
                  <a:pt x="0" y="455634"/>
                </a:moveTo>
                <a:cubicBezTo>
                  <a:pt x="1082842" y="142011"/>
                  <a:pt x="2165684" y="-171612"/>
                  <a:pt x="2618071" y="109125"/>
                </a:cubicBezTo>
                <a:cubicBezTo>
                  <a:pt x="3070458" y="389862"/>
                  <a:pt x="3091313" y="1780712"/>
                  <a:pt x="2714324" y="2140055"/>
                </a:cubicBezTo>
                <a:cubicBezTo>
                  <a:pt x="2337335" y="2499398"/>
                  <a:pt x="356135" y="2265184"/>
                  <a:pt x="356135" y="2265184"/>
                </a:cubicBezTo>
                <a:lnTo>
                  <a:pt x="356135" y="2265184"/>
                </a:lnTo>
                <a:lnTo>
                  <a:pt x="0" y="455634"/>
                </a:lnTo>
                <a:close/>
              </a:path>
            </a:pathLst>
          </a:custGeom>
          <a:noFill/>
          <a:ln w="19050" cap="flat" cmpd="sng">
            <a:solidFill>
              <a:srgbClr val="8C9B7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4"/>
          <p:cNvSpPr txBox="1"/>
          <p:nvPr/>
        </p:nvSpPr>
        <p:spPr>
          <a:xfrm>
            <a:off x="2201280" y="2422361"/>
            <a:ext cx="7607258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報告完畢，謝謝觀看</a:t>
            </a:r>
            <a:endParaRPr/>
          </a:p>
        </p:txBody>
      </p:sp>
      <p:sp>
        <p:nvSpPr>
          <p:cNvPr id="373" name="Google Shape;373;p24"/>
          <p:cNvSpPr txBox="1"/>
          <p:nvPr/>
        </p:nvSpPr>
        <p:spPr>
          <a:xfrm>
            <a:off x="3468303" y="2229608"/>
            <a:ext cx="5255394" cy="5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/>
          <p:nvPr/>
        </p:nvSpPr>
        <p:spPr>
          <a:xfrm>
            <a:off x="2387461" y="5012092"/>
            <a:ext cx="1172307" cy="1172307"/>
          </a:xfrm>
          <a:prstGeom prst="ellipse">
            <a:avLst/>
          </a:prstGeom>
          <a:solidFill>
            <a:srgbClr val="B3C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/>
          <p:nvPr/>
        </p:nvSpPr>
        <p:spPr>
          <a:xfrm>
            <a:off x="8597226" y="4827352"/>
            <a:ext cx="347296" cy="347296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10134911" y="5831557"/>
            <a:ext cx="347296" cy="347296"/>
          </a:xfrm>
          <a:prstGeom prst="ellipse">
            <a:avLst/>
          </a:prstGeom>
          <a:solidFill>
            <a:srgbClr val="DED5A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79" name="Google Shape;3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/>
              <a:t>分工: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Arduino設計: 邱立晟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Python設計: 劉日軒、游茜雯、邱立晟</a:t>
            </a:r>
            <a:endParaRPr lang="en-US" altLang="zh-TW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資料庫及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網頁前端:</a:t>
            </a: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zh-TW" altLang="zh-TW" dirty="0">
                <a:latin typeface="Times New Roman"/>
                <a:ea typeface="Times New Roman"/>
                <a:cs typeface="Times New Roman"/>
                <a:sym typeface="Times New Roman"/>
              </a:rPr>
              <a:t>游茜雯、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陳冠學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zh-TW" altLang="en-US" dirty="0">
                <a:latin typeface="Times New Roman"/>
                <a:ea typeface="Times New Roman"/>
                <a:cs typeface="Times New Roman"/>
                <a:sym typeface="Times New Roman"/>
              </a:rPr>
              <a:t>簡報</a:t>
            </a:r>
            <a:r>
              <a:rPr lang="zh-TW" dirty="0">
                <a:latin typeface="Times New Roman"/>
                <a:ea typeface="Times New Roman"/>
                <a:cs typeface="Times New Roman"/>
                <a:sym typeface="Times New Roman"/>
              </a:rPr>
              <a:t>設計: 林大鈞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85" name="Google Shape;3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386" name="Google Shape;3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3"/>
          <p:cNvGrpSpPr/>
          <p:nvPr/>
        </p:nvGrpSpPr>
        <p:grpSpPr>
          <a:xfrm>
            <a:off x="2032004" y="756266"/>
            <a:ext cx="8114934" cy="5382067"/>
            <a:chOff x="2032004" y="756266"/>
            <a:chExt cx="8114934" cy="5382067"/>
          </a:xfrm>
        </p:grpSpPr>
        <p:pic>
          <p:nvPicPr>
            <p:cNvPr id="122" name="Google Shape;122;p3">
              <a:hlinkClick r:id="rId3" action="ppaction://hlinksldjump"/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032004" y="756266"/>
              <a:ext cx="3657600" cy="2057400"/>
            </a:xfrm>
            <a:prstGeom prst="rect">
              <a:avLst/>
            </a:prstGeom>
            <a:noFill/>
            <a:ln w="9525" cap="flat" cmpd="sng">
              <a:solidFill>
                <a:srgbClr val="D3D3D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3" name="Google Shape;123;p3">
              <a:hlinkClick r:id="rId5" action="ppaction://hlinksldjump"/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184941" y="2585068"/>
              <a:ext cx="3657600" cy="2057400"/>
            </a:xfrm>
            <a:prstGeom prst="rect">
              <a:avLst/>
            </a:prstGeom>
            <a:noFill/>
            <a:ln w="9525" cap="flat" cmpd="sng">
              <a:solidFill>
                <a:srgbClr val="D3D3D3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4" name="Google Shape;124;p3">
              <a:hlinkClick r:id="rId7" action="ppaction://hlinksldjump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489338" y="4080933"/>
              <a:ext cx="3657600" cy="2057400"/>
            </a:xfrm>
            <a:prstGeom prst="rect">
              <a:avLst/>
            </a:prstGeom>
            <a:noFill/>
            <a:ln w="9525" cap="flat" cmpd="sng">
              <a:solidFill>
                <a:srgbClr val="D3D3D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2876206" y="1374929"/>
            <a:ext cx="6315959" cy="4534314"/>
          </a:xfrm>
          <a:custGeom>
            <a:avLst/>
            <a:gdLst/>
            <a:ahLst/>
            <a:cxnLst/>
            <a:rect l="l" t="t" r="r" b="b"/>
            <a:pathLst>
              <a:path w="5356680" h="2842574" extrusionOk="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-829558" y="-579769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3339667" y="1999444"/>
            <a:ext cx="5512666" cy="3285284"/>
          </a:xfrm>
          <a:custGeom>
            <a:avLst/>
            <a:gdLst/>
            <a:ahLst/>
            <a:cxnLst/>
            <a:rect l="l" t="t" r="r" b="b"/>
            <a:pathLst>
              <a:path w="5356680" h="2842574" extrusionOk="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-71241" y="5517304"/>
            <a:ext cx="1769018" cy="1522954"/>
          </a:xfrm>
          <a:custGeom>
            <a:avLst/>
            <a:gdLst/>
            <a:ahLst/>
            <a:cxnLst/>
            <a:rect l="l" t="t" r="r" b="b"/>
            <a:pathLst>
              <a:path w="1769018" h="1522954" extrusionOk="0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0805181" y="-198313"/>
            <a:ext cx="2097450" cy="1821125"/>
          </a:xfrm>
          <a:custGeom>
            <a:avLst/>
            <a:gdLst/>
            <a:ahLst/>
            <a:cxnLst/>
            <a:rect l="l" t="t" r="r" b="b"/>
            <a:pathLst>
              <a:path w="2097450" h="1821125" extrusionOk="0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"/>
          <p:cNvSpPr/>
          <p:nvPr/>
        </p:nvSpPr>
        <p:spPr>
          <a:xfrm rot="8801840" flipH="1">
            <a:off x="11608855" y="5229557"/>
            <a:ext cx="2279825" cy="2098447"/>
          </a:xfrm>
          <a:custGeom>
            <a:avLst/>
            <a:gdLst/>
            <a:ahLst/>
            <a:cxnLst/>
            <a:rect l="l" t="t" r="r" b="b"/>
            <a:pathLst>
              <a:path w="1845755" h="1394381" extrusionOk="0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4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設計理念</a:t>
            </a:r>
            <a:endParaRPr sz="4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5"/>
          <p:cNvGrpSpPr/>
          <p:nvPr/>
        </p:nvGrpSpPr>
        <p:grpSpPr>
          <a:xfrm>
            <a:off x="1135872" y="1341676"/>
            <a:ext cx="9920256" cy="4174647"/>
            <a:chOff x="861492" y="1203598"/>
            <a:chExt cx="7423011" cy="3123755"/>
          </a:xfrm>
        </p:grpSpPr>
        <p:sp>
          <p:nvSpPr>
            <p:cNvPr id="144" name="Google Shape;144;p5"/>
            <p:cNvSpPr/>
            <p:nvPr/>
          </p:nvSpPr>
          <p:spPr>
            <a:xfrm>
              <a:off x="926187" y="1268066"/>
              <a:ext cx="7345680" cy="139559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rgbClr val="E2C35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861492" y="1203598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 extrusionOk="0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 rot="10800000">
              <a:off x="7996471" y="2400102"/>
              <a:ext cx="288032" cy="288032"/>
            </a:xfrm>
            <a:custGeom>
              <a:avLst/>
              <a:gdLst/>
              <a:ahLst/>
              <a:cxnLst/>
              <a:rect l="l" t="t" r="r" b="b"/>
              <a:pathLst>
                <a:path w="504056" h="504056" extrusionOk="0">
                  <a:moveTo>
                    <a:pt x="0" y="0"/>
                  </a:moveTo>
                  <a:lnTo>
                    <a:pt x="504056" y="0"/>
                  </a:lnTo>
                  <a:lnTo>
                    <a:pt x="504056" y="144016"/>
                  </a:lnTo>
                  <a:lnTo>
                    <a:pt x="144016" y="144016"/>
                  </a:lnTo>
                  <a:lnTo>
                    <a:pt x="144016" y="504056"/>
                  </a:lnTo>
                  <a:lnTo>
                    <a:pt x="0" y="504056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3004976" y="3003798"/>
              <a:ext cx="1467988" cy="1323555"/>
            </a:xfrm>
            <a:custGeom>
              <a:avLst/>
              <a:gdLst/>
              <a:ahLst/>
              <a:cxnLst/>
              <a:rect l="l" t="t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8C9B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1410924" y="3003798"/>
              <a:ext cx="1467988" cy="1323555"/>
            </a:xfrm>
            <a:custGeom>
              <a:avLst/>
              <a:gdLst/>
              <a:ahLst/>
              <a:cxnLst/>
              <a:rect l="l" t="t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A3BF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4599028" y="3003798"/>
              <a:ext cx="1467988" cy="1323555"/>
            </a:xfrm>
            <a:custGeom>
              <a:avLst/>
              <a:gdLst/>
              <a:ahLst/>
              <a:cxnLst/>
              <a:rect l="l" t="t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6193080" y="3003798"/>
              <a:ext cx="1467988" cy="1323555"/>
            </a:xfrm>
            <a:custGeom>
              <a:avLst/>
              <a:gdLst/>
              <a:ahLst/>
              <a:cxnLst/>
              <a:rect l="l" t="t" r="r" b="b"/>
              <a:pathLst>
                <a:path w="2740" h="2446" extrusionOk="0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B3C0A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5"/>
            <p:cNvSpPr txBox="1"/>
            <p:nvPr/>
          </p:nvSpPr>
          <p:spPr>
            <a:xfrm>
              <a:off x="1572665" y="3519556"/>
              <a:ext cx="1144507" cy="410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 fontScale="92500"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0" u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特種閃光黃燈號誌</a:t>
              </a:r>
              <a:endParaRPr sz="2200" b="0" u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4734477" y="3519556"/>
              <a:ext cx="1221163" cy="410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rmAutofit fontScale="92500" lnSpcReduction="10000"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200" b="0" u="none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特種閃光紅燈號誌</a:t>
              </a:r>
              <a:endParaRPr sz="2200" b="0" u="none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53" name="Google Shape;153;p5"/>
          <p:cNvSpPr/>
          <p:nvPr/>
        </p:nvSpPr>
        <p:spPr>
          <a:xfrm>
            <a:off x="1464688" y="1534072"/>
            <a:ext cx="9332199" cy="150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交通號誌中，特種閃光黃燈號誌及閃光紅燈號誌是常見的燈號設置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然而真實情況裡面，這兩種號誌並未能改善交通事故的發生，因此我們根據此號誌初始目的去做新設計。</a:t>
            </a:r>
            <a:endParaRPr sz="24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5" name="Google Shape;15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pic>
        <p:nvPicPr>
          <p:cNvPr id="156" name="Google Shape;156;p5" descr="105特種閃光「黃燈」號誌(A)O (B)X -阿摩線上測驗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8750" y="4168044"/>
            <a:ext cx="1285280" cy="92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5" descr="113特種閃光「紅燈」號誌(A)O (B)X -阿摩線上測驗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10600" y="4168044"/>
            <a:ext cx="1285079" cy="927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6"/>
          <p:cNvGrpSpPr/>
          <p:nvPr/>
        </p:nvGrpSpPr>
        <p:grpSpPr>
          <a:xfrm>
            <a:off x="4380139" y="1740443"/>
            <a:ext cx="3431722" cy="3237992"/>
            <a:chOff x="4277179" y="2069723"/>
            <a:chExt cx="3431722" cy="3237992"/>
          </a:xfrm>
        </p:grpSpPr>
        <p:sp>
          <p:nvSpPr>
            <p:cNvPr id="163" name="Google Shape;163;p6"/>
            <p:cNvSpPr/>
            <p:nvPr/>
          </p:nvSpPr>
          <p:spPr>
            <a:xfrm>
              <a:off x="4277179" y="2888068"/>
              <a:ext cx="1614574" cy="741672"/>
            </a:xfrm>
            <a:custGeom>
              <a:avLst/>
              <a:gdLst/>
              <a:ahLst/>
              <a:cxnLst/>
              <a:rect l="l" t="t" r="r" b="b"/>
              <a:pathLst>
                <a:path w="462" h="211" extrusionOk="0">
                  <a:moveTo>
                    <a:pt x="462" y="0"/>
                  </a:moveTo>
                  <a:cubicBezTo>
                    <a:pt x="462" y="0"/>
                    <a:pt x="447" y="36"/>
                    <a:pt x="392" y="36"/>
                  </a:cubicBezTo>
                  <a:cubicBezTo>
                    <a:pt x="108" y="36"/>
                    <a:pt x="108" y="36"/>
                    <a:pt x="108" y="36"/>
                  </a:cubicBezTo>
                  <a:cubicBezTo>
                    <a:pt x="96" y="36"/>
                    <a:pt x="93" y="48"/>
                    <a:pt x="93" y="48"/>
                  </a:cubicBezTo>
                  <a:cubicBezTo>
                    <a:pt x="7" y="199"/>
                    <a:pt x="7" y="199"/>
                    <a:pt x="7" y="199"/>
                  </a:cubicBezTo>
                  <a:cubicBezTo>
                    <a:pt x="7" y="199"/>
                    <a:pt x="0" y="212"/>
                    <a:pt x="22" y="212"/>
                  </a:cubicBezTo>
                  <a:cubicBezTo>
                    <a:pt x="294" y="212"/>
                    <a:pt x="294" y="212"/>
                    <a:pt x="294" y="212"/>
                  </a:cubicBezTo>
                  <a:cubicBezTo>
                    <a:pt x="345" y="212"/>
                    <a:pt x="366" y="176"/>
                    <a:pt x="366" y="176"/>
                  </a:cubicBezTo>
                  <a:lnTo>
                    <a:pt x="462" y="0"/>
                  </a:lnTo>
                  <a:close/>
                </a:path>
              </a:pathLst>
            </a:custGeom>
            <a:solidFill>
              <a:srgbClr val="A3BF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5891753" y="2069723"/>
              <a:ext cx="740197" cy="1618996"/>
            </a:xfrm>
            <a:custGeom>
              <a:avLst/>
              <a:gdLst/>
              <a:ahLst/>
              <a:cxnLst/>
              <a:rect l="l" t="t" r="r" b="b"/>
              <a:pathLst>
                <a:path w="211" h="462" extrusionOk="0">
                  <a:moveTo>
                    <a:pt x="212" y="463"/>
                  </a:moveTo>
                  <a:cubicBezTo>
                    <a:pt x="212" y="463"/>
                    <a:pt x="176" y="448"/>
                    <a:pt x="176" y="392"/>
                  </a:cubicBezTo>
                  <a:cubicBezTo>
                    <a:pt x="176" y="108"/>
                    <a:pt x="176" y="108"/>
                    <a:pt x="176" y="108"/>
                  </a:cubicBezTo>
                  <a:cubicBezTo>
                    <a:pt x="176" y="97"/>
                    <a:pt x="164" y="93"/>
                    <a:pt x="164" y="93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7"/>
                    <a:pt x="0" y="0"/>
                    <a:pt x="0" y="2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46"/>
                    <a:pt x="36" y="366"/>
                    <a:pt x="36" y="366"/>
                  </a:cubicBezTo>
                  <a:lnTo>
                    <a:pt x="212" y="463"/>
                  </a:lnTo>
                  <a:close/>
                </a:path>
              </a:pathLst>
            </a:custGeom>
            <a:solidFill>
              <a:srgbClr val="BAC68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6091378" y="3717133"/>
              <a:ext cx="1617523" cy="740197"/>
            </a:xfrm>
            <a:custGeom>
              <a:avLst/>
              <a:gdLst/>
              <a:ahLst/>
              <a:cxnLst/>
              <a:rect l="l" t="t" r="r" b="b"/>
              <a:pathLst>
                <a:path w="462" h="211" extrusionOk="0">
                  <a:moveTo>
                    <a:pt x="0" y="212"/>
                  </a:moveTo>
                  <a:cubicBezTo>
                    <a:pt x="0" y="212"/>
                    <a:pt x="15" y="176"/>
                    <a:pt x="70" y="176"/>
                  </a:cubicBezTo>
                  <a:cubicBezTo>
                    <a:pt x="354" y="176"/>
                    <a:pt x="354" y="176"/>
                    <a:pt x="354" y="176"/>
                  </a:cubicBezTo>
                  <a:cubicBezTo>
                    <a:pt x="366" y="176"/>
                    <a:pt x="369" y="164"/>
                    <a:pt x="369" y="164"/>
                  </a:cubicBezTo>
                  <a:cubicBezTo>
                    <a:pt x="455" y="13"/>
                    <a:pt x="455" y="13"/>
                    <a:pt x="455" y="13"/>
                  </a:cubicBezTo>
                  <a:cubicBezTo>
                    <a:pt x="455" y="13"/>
                    <a:pt x="463" y="0"/>
                    <a:pt x="441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17" y="0"/>
                    <a:pt x="97" y="36"/>
                    <a:pt x="97" y="36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rgbClr val="79976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"/>
            <p:cNvSpPr/>
            <p:nvPr/>
          </p:nvSpPr>
          <p:spPr>
            <a:xfrm>
              <a:off x="5354130" y="3688719"/>
              <a:ext cx="737248" cy="1618996"/>
            </a:xfrm>
            <a:custGeom>
              <a:avLst/>
              <a:gdLst/>
              <a:ahLst/>
              <a:cxnLst/>
              <a:rect l="l" t="t" r="r" b="b"/>
              <a:pathLst>
                <a:path w="211" h="462" extrusionOk="0">
                  <a:moveTo>
                    <a:pt x="0" y="0"/>
                  </a:moveTo>
                  <a:cubicBezTo>
                    <a:pt x="0" y="0"/>
                    <a:pt x="35" y="15"/>
                    <a:pt x="35" y="70"/>
                  </a:cubicBezTo>
                  <a:cubicBezTo>
                    <a:pt x="35" y="355"/>
                    <a:pt x="35" y="355"/>
                    <a:pt x="35" y="355"/>
                  </a:cubicBezTo>
                  <a:cubicBezTo>
                    <a:pt x="35" y="366"/>
                    <a:pt x="47" y="370"/>
                    <a:pt x="47" y="370"/>
                  </a:cubicBezTo>
                  <a:cubicBezTo>
                    <a:pt x="199" y="456"/>
                    <a:pt x="199" y="456"/>
                    <a:pt x="199" y="456"/>
                  </a:cubicBezTo>
                  <a:cubicBezTo>
                    <a:pt x="199" y="456"/>
                    <a:pt x="211" y="463"/>
                    <a:pt x="211" y="441"/>
                  </a:cubicBezTo>
                  <a:cubicBezTo>
                    <a:pt x="211" y="169"/>
                    <a:pt x="211" y="169"/>
                    <a:pt x="211" y="169"/>
                  </a:cubicBezTo>
                  <a:cubicBezTo>
                    <a:pt x="211" y="117"/>
                    <a:pt x="176" y="97"/>
                    <a:pt x="176" y="9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2C35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6"/>
          <p:cNvGrpSpPr/>
          <p:nvPr/>
        </p:nvGrpSpPr>
        <p:grpSpPr>
          <a:xfrm>
            <a:off x="865236" y="1159114"/>
            <a:ext cx="2684207" cy="1482415"/>
            <a:chOff x="2079929" y="3893492"/>
            <a:chExt cx="2084753" cy="1482415"/>
          </a:xfrm>
        </p:grpSpPr>
        <p:sp>
          <p:nvSpPr>
            <p:cNvPr id="168" name="Google Shape;168;p6"/>
            <p:cNvSpPr txBox="1"/>
            <p:nvPr/>
          </p:nvSpPr>
          <p:spPr>
            <a:xfrm>
              <a:off x="2133419" y="4345565"/>
              <a:ext cx="1886136" cy="10303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閃光黃燈表示</a:t>
              </a:r>
              <a:r>
                <a:rPr lang="zh-TW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“警告”</a:t>
              </a:r>
              <a:endParaRPr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車輛靠近號誌時需減速接近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6"/>
            <p:cNvSpPr/>
            <p:nvPr/>
          </p:nvSpPr>
          <p:spPr>
            <a:xfrm>
              <a:off x="2079929" y="3893492"/>
              <a:ext cx="2084753" cy="461772"/>
            </a:xfrm>
            <a:prstGeom prst="rect">
              <a:avLst/>
            </a:prstGeom>
            <a:gradFill>
              <a:gsLst>
                <a:gs pos="0">
                  <a:srgbClr val="B4D4A5"/>
                </a:gs>
                <a:gs pos="50000">
                  <a:srgbClr val="A8CD97"/>
                </a:gs>
                <a:gs pos="100000">
                  <a:srgbClr val="9BC985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dk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特種閃光黃燈號誌</a:t>
              </a:r>
              <a:endParaRPr sz="24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170" name="Google Shape;170;p6"/>
          <p:cNvGrpSpPr/>
          <p:nvPr/>
        </p:nvGrpSpPr>
        <p:grpSpPr>
          <a:xfrm>
            <a:off x="7177548" y="4462364"/>
            <a:ext cx="4532671" cy="1559671"/>
            <a:chOff x="1298232" y="3897537"/>
            <a:chExt cx="3520406" cy="1559671"/>
          </a:xfrm>
        </p:grpSpPr>
        <p:sp>
          <p:nvSpPr>
            <p:cNvPr id="171" name="Google Shape;171;p6"/>
            <p:cNvSpPr txBox="1"/>
            <p:nvPr/>
          </p:nvSpPr>
          <p:spPr>
            <a:xfrm>
              <a:off x="1298232" y="4418267"/>
              <a:ext cx="3520406" cy="1038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閃光黃燈表示</a:t>
              </a:r>
              <a:r>
                <a:rPr lang="zh-TW" sz="18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“停車再開”</a:t>
              </a:r>
              <a:endParaRPr/>
            </a:p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車輛靠近號誌時需減速接近，並停止在交叉路口前，確認路況後再行駛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6"/>
            <p:cNvSpPr/>
            <p:nvPr/>
          </p:nvSpPr>
          <p:spPr>
            <a:xfrm>
              <a:off x="1788866" y="3897537"/>
              <a:ext cx="2581122" cy="461772"/>
            </a:xfrm>
            <a:prstGeom prst="rect">
              <a:avLst/>
            </a:prstGeom>
            <a:solidFill>
              <a:srgbClr val="A8D08C"/>
            </a:solidFill>
            <a:ln w="9525" cap="flat" cmpd="sng">
              <a:solidFill>
                <a:srgbClr val="C4E0B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400">
                  <a:solidFill>
                    <a:schemeClr val="lt1"/>
                  </a:solidFill>
                  <a:latin typeface="DFKai-SB"/>
                  <a:ea typeface="DFKai-SB"/>
                  <a:cs typeface="DFKai-SB"/>
                  <a:sym typeface="DFKai-SB"/>
                </a:rPr>
                <a:t>特種閃光紅燈號誌</a:t>
              </a:r>
              <a:endParaRPr sz="2400">
                <a:solidFill>
                  <a:schemeClr val="lt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sp>
        <p:nvSpPr>
          <p:cNvPr id="173" name="Google Shape;17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4" name="Google Shape;17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0" name="Google Shape;18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pic>
        <p:nvPicPr>
          <p:cNvPr id="181" name="Google Shape;181;p7" descr="閃黃燈閃紅燈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8103" y="0"/>
            <a:ext cx="6162368" cy="6162368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 rot="5400000">
            <a:off x="432280" y="2850352"/>
            <a:ext cx="54580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rPr>
              <a:t>嘉義交通處，閃光燈宣傳圖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/>
          <p:nvPr/>
        </p:nvSpPr>
        <p:spPr>
          <a:xfrm>
            <a:off x="2876206" y="1374929"/>
            <a:ext cx="6315959" cy="4534314"/>
          </a:xfrm>
          <a:custGeom>
            <a:avLst/>
            <a:gdLst/>
            <a:ahLst/>
            <a:cxnLst/>
            <a:rect l="l" t="t" r="r" b="b"/>
            <a:pathLst>
              <a:path w="5356680" h="2842574" extrusionOk="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noFill/>
          <a:ln w="12700" cap="flat" cmpd="sng">
            <a:solidFill>
              <a:srgbClr val="31538F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-829558" y="-579770"/>
            <a:ext cx="2356700" cy="2366128"/>
          </a:xfrm>
          <a:prstGeom prst="ellipse">
            <a:avLst/>
          </a:prstGeom>
          <a:solidFill>
            <a:srgbClr val="B0B7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339666" y="1999444"/>
            <a:ext cx="5512666" cy="3285284"/>
          </a:xfrm>
          <a:custGeom>
            <a:avLst/>
            <a:gdLst/>
            <a:ahLst/>
            <a:cxnLst/>
            <a:rect l="l" t="t" r="r" b="b"/>
            <a:pathLst>
              <a:path w="5356680" h="2842574" extrusionOk="0">
                <a:moveTo>
                  <a:pt x="2278501" y="170032"/>
                </a:moveTo>
                <a:cubicBezTo>
                  <a:pt x="1456798" y="155892"/>
                  <a:pt x="399424" y="-199185"/>
                  <a:pt x="138616" y="160605"/>
                </a:cubicBezTo>
                <a:cubicBezTo>
                  <a:pt x="-122192" y="520395"/>
                  <a:pt x="-59347" y="1907706"/>
                  <a:pt x="713651" y="2328770"/>
                </a:cubicBezTo>
                <a:cubicBezTo>
                  <a:pt x="1486649" y="2749834"/>
                  <a:pt x="4050740" y="3034209"/>
                  <a:pt x="4776604" y="2686989"/>
                </a:cubicBezTo>
                <a:cubicBezTo>
                  <a:pt x="5502468" y="2339769"/>
                  <a:pt x="5483614" y="664940"/>
                  <a:pt x="5068835" y="245447"/>
                </a:cubicBezTo>
                <a:cubicBezTo>
                  <a:pt x="4654056" y="-174046"/>
                  <a:pt x="3100204" y="184172"/>
                  <a:pt x="2278501" y="170032"/>
                </a:cubicBezTo>
                <a:close/>
              </a:path>
            </a:pathLst>
          </a:custGeom>
          <a:solidFill>
            <a:srgbClr val="A3BFA7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-71241" y="5517304"/>
            <a:ext cx="1769018" cy="1522954"/>
          </a:xfrm>
          <a:custGeom>
            <a:avLst/>
            <a:gdLst/>
            <a:ahLst/>
            <a:cxnLst/>
            <a:rect l="l" t="t" r="r" b="b"/>
            <a:pathLst>
              <a:path w="1769018" h="1522954" extrusionOk="0">
                <a:moveTo>
                  <a:pt x="344618" y="16230"/>
                </a:moveTo>
                <a:cubicBezTo>
                  <a:pt x="621138" y="-107890"/>
                  <a:pt x="1807343" y="512709"/>
                  <a:pt x="1768065" y="760948"/>
                </a:cubicBezTo>
                <a:cubicBezTo>
                  <a:pt x="1728787" y="1009187"/>
                  <a:pt x="352474" y="1634498"/>
                  <a:pt x="108948" y="1505665"/>
                </a:cubicBezTo>
                <a:cubicBezTo>
                  <a:pt x="-134578" y="1376832"/>
                  <a:pt x="68098" y="140350"/>
                  <a:pt x="344618" y="16230"/>
                </a:cubicBezTo>
                <a:close/>
              </a:path>
            </a:pathLst>
          </a:custGeom>
          <a:solidFill>
            <a:srgbClr val="BBC4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10805181" y="-198314"/>
            <a:ext cx="2097450" cy="1821125"/>
          </a:xfrm>
          <a:custGeom>
            <a:avLst/>
            <a:gdLst/>
            <a:ahLst/>
            <a:cxnLst/>
            <a:rect l="l" t="t" r="r" b="b"/>
            <a:pathLst>
              <a:path w="2097450" h="1821125" extrusionOk="0">
                <a:moveTo>
                  <a:pt x="16788" y="292583"/>
                </a:moveTo>
                <a:cubicBezTo>
                  <a:pt x="-104189" y="578529"/>
                  <a:pt x="456706" y="1640615"/>
                  <a:pt x="799213" y="1791444"/>
                </a:cubicBezTo>
                <a:cubicBezTo>
                  <a:pt x="1141720" y="1942273"/>
                  <a:pt x="1950854" y="1483502"/>
                  <a:pt x="2071831" y="1197556"/>
                </a:cubicBezTo>
                <a:cubicBezTo>
                  <a:pt x="2192808" y="911610"/>
                  <a:pt x="1864442" y="229737"/>
                  <a:pt x="1525077" y="75766"/>
                </a:cubicBezTo>
                <a:cubicBezTo>
                  <a:pt x="1185712" y="-78205"/>
                  <a:pt x="137765" y="6637"/>
                  <a:pt x="16788" y="292583"/>
                </a:cubicBezTo>
                <a:close/>
              </a:path>
            </a:pathLst>
          </a:custGeom>
          <a:solidFill>
            <a:srgbClr val="E2C351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 rot="8801840" flipH="1">
            <a:off x="11608855" y="5229556"/>
            <a:ext cx="2279825" cy="2098447"/>
          </a:xfrm>
          <a:custGeom>
            <a:avLst/>
            <a:gdLst/>
            <a:ahLst/>
            <a:cxnLst/>
            <a:rect l="l" t="t" r="r" b="b"/>
            <a:pathLst>
              <a:path w="1845755" h="1394381" extrusionOk="0">
                <a:moveTo>
                  <a:pt x="1079118" y="38613"/>
                </a:moveTo>
                <a:cubicBezTo>
                  <a:pt x="1277081" y="198869"/>
                  <a:pt x="1977807" y="1062993"/>
                  <a:pt x="1823836" y="1264098"/>
                </a:cubicBezTo>
                <a:cubicBezTo>
                  <a:pt x="1669865" y="1465203"/>
                  <a:pt x="438095" y="1413355"/>
                  <a:pt x="155291" y="1245244"/>
                </a:cubicBezTo>
                <a:cubicBezTo>
                  <a:pt x="-127513" y="1077133"/>
                  <a:pt x="46883" y="412543"/>
                  <a:pt x="127011" y="255430"/>
                </a:cubicBezTo>
                <a:cubicBezTo>
                  <a:pt x="207139" y="98317"/>
                  <a:pt x="471089" y="338700"/>
                  <a:pt x="636058" y="302564"/>
                </a:cubicBezTo>
                <a:cubicBezTo>
                  <a:pt x="801027" y="266428"/>
                  <a:pt x="881155" y="-121643"/>
                  <a:pt x="1079118" y="38613"/>
                </a:cubicBezTo>
                <a:close/>
              </a:path>
            </a:pathLst>
          </a:custGeom>
          <a:solidFill>
            <a:srgbClr val="A3BFA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/>
        </p:nvSpPr>
        <p:spPr>
          <a:xfrm>
            <a:off x="5549245" y="2528378"/>
            <a:ext cx="109350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4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8"/>
          <p:cNvSpPr txBox="1"/>
          <p:nvPr/>
        </p:nvSpPr>
        <p:spPr>
          <a:xfrm>
            <a:off x="4795101" y="3645509"/>
            <a:ext cx="2601798" cy="70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設計架構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96" name="Google Shape;19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DFKai-SB"/>
                <a:ea typeface="DFKai-SB"/>
                <a:cs typeface="DFKai-SB"/>
                <a:sym typeface="DFKai-SB"/>
              </a:rPr>
              <a:t>入口行人辨識系統</a:t>
            </a:r>
            <a:endParaRPr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202" name="Google Shape;20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337187" y="776748"/>
            <a:ext cx="9672871" cy="4975123"/>
          </a:xfrm>
          <a:prstGeom prst="rect">
            <a:avLst/>
          </a:prstGeom>
          <a:solidFill>
            <a:srgbClr val="E1E3D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9"/>
          <p:cNvGrpSpPr/>
          <p:nvPr/>
        </p:nvGrpSpPr>
        <p:grpSpPr>
          <a:xfrm>
            <a:off x="2399669" y="890741"/>
            <a:ext cx="7392661" cy="1387511"/>
            <a:chOff x="6939288" y="1463194"/>
            <a:chExt cx="3486231" cy="711614"/>
          </a:xfrm>
        </p:grpSpPr>
        <p:sp>
          <p:nvSpPr>
            <p:cNvPr id="205" name="Google Shape;205;p9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ECD9C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800">
                <a:solidFill>
                  <a:srgbClr val="ECD9C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行人辨識</a:t>
              </a:r>
              <a:endParaRPr sz="2800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7833763" y="1797965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透過影像辨識確保攝影器材可以</a:t>
              </a:r>
              <a:r>
                <a:rPr lang="zh-TW" sz="1800" b="1">
                  <a:solidFill>
                    <a:srgbClr val="C55A11"/>
                  </a:solidFill>
                  <a:latin typeface="DFKai-SB"/>
                  <a:ea typeface="DFKai-SB"/>
                  <a:cs typeface="DFKai-SB"/>
                  <a:sym typeface="DFKai-SB"/>
                </a:rPr>
                <a:t>“正確辨識到行人</a:t>
              </a:r>
              <a:r>
                <a:rPr lang="zh-TW" sz="1400" b="1">
                  <a:solidFill>
                    <a:srgbClr val="C55A11"/>
                  </a:solidFill>
                  <a:latin typeface="DFKai-SB"/>
                  <a:ea typeface="DFKai-SB"/>
                  <a:cs typeface="DFKai-SB"/>
                  <a:sym typeface="DFKai-SB"/>
                </a:rPr>
                <a:t>”</a:t>
              </a:r>
              <a:endParaRPr sz="1400" b="1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08" name="Google Shape;208;p9"/>
          <p:cNvGrpSpPr/>
          <p:nvPr/>
        </p:nvGrpSpPr>
        <p:grpSpPr>
          <a:xfrm>
            <a:off x="2399669" y="2427311"/>
            <a:ext cx="7392661" cy="1387511"/>
            <a:chOff x="6939288" y="1463194"/>
            <a:chExt cx="3486231" cy="711614"/>
          </a:xfrm>
        </p:grpSpPr>
        <p:sp>
          <p:nvSpPr>
            <p:cNvPr id="209" name="Google Shape;209;p9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ECD9C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800">
                <a:solidFill>
                  <a:srgbClr val="ECD9C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行人偵測</a:t>
              </a:r>
              <a:endParaRPr sz="2800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7833763" y="1797965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800" b="1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偵測行人是否經過道路</a:t>
              </a:r>
              <a:endParaRPr sz="1400" b="1">
                <a:solidFill>
                  <a:srgbClr val="C55A1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12" name="Google Shape;212;p9"/>
          <p:cNvGrpSpPr/>
          <p:nvPr/>
        </p:nvGrpSpPr>
        <p:grpSpPr>
          <a:xfrm>
            <a:off x="2399669" y="3927009"/>
            <a:ext cx="7392661" cy="1387511"/>
            <a:chOff x="6939288" y="1463194"/>
            <a:chExt cx="3486231" cy="711614"/>
          </a:xfrm>
        </p:grpSpPr>
        <p:sp>
          <p:nvSpPr>
            <p:cNvPr id="213" name="Google Shape;213;p9"/>
            <p:cNvSpPr/>
            <p:nvPr/>
          </p:nvSpPr>
          <p:spPr>
            <a:xfrm>
              <a:off x="6939288" y="1463194"/>
              <a:ext cx="669542" cy="669542"/>
            </a:xfrm>
            <a:prstGeom prst="ellipse">
              <a:avLst/>
            </a:prstGeom>
            <a:solidFill>
              <a:srgbClr val="B0B78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ECD9CA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2800">
                <a:solidFill>
                  <a:srgbClr val="ECD9CA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7894322" y="1534728"/>
              <a:ext cx="2400118" cy="586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rmAutofit/>
            </a:bodyPr>
            <a:lstStyle/>
            <a:p>
              <a:pPr marL="0" marR="0" lvl="0" indent="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2800">
                  <a:solidFill>
                    <a:srgbClr val="B0B786"/>
                  </a:solidFill>
                  <a:latin typeface="Arial"/>
                  <a:ea typeface="Arial"/>
                  <a:cs typeface="Arial"/>
                  <a:sym typeface="Arial"/>
                </a:rPr>
                <a:t>燈號變換</a:t>
              </a:r>
              <a:endParaRPr sz="2800">
                <a:solidFill>
                  <a:srgbClr val="B0B78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7833763" y="1797965"/>
              <a:ext cx="2591756" cy="37684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rmAutofit/>
            </a:bodyPr>
            <a:lstStyle/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65" b="1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透過</a:t>
              </a:r>
              <a:r>
                <a:rPr lang="zh-TW" sz="1665" b="1">
                  <a:solidFill>
                    <a:srgbClr val="B0B78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AIOT</a:t>
              </a:r>
              <a:r>
                <a:rPr lang="zh-TW" sz="1665" b="1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理念</a:t>
              </a:r>
              <a:r>
                <a:rPr lang="zh-TW" sz="1665" b="1">
                  <a:solidFill>
                    <a:srgbClr val="FF0000"/>
                  </a:solidFill>
                  <a:latin typeface="DFKai-SB"/>
                  <a:ea typeface="DFKai-SB"/>
                  <a:cs typeface="DFKai-SB"/>
                  <a:sym typeface="DFKai-SB"/>
                </a:rPr>
                <a:t>自行控制燈號</a:t>
              </a:r>
              <a:endParaRPr sz="1665" b="1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endParaRPr>
            </a:p>
            <a:p>
              <a:pPr marL="0" marR="0" lvl="0" indent="0" algn="l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665" b="1">
                  <a:solidFill>
                    <a:srgbClr val="B0B786"/>
                  </a:solidFill>
                  <a:latin typeface="DFKai-SB"/>
                  <a:ea typeface="DFKai-SB"/>
                  <a:cs typeface="DFKai-SB"/>
                  <a:sym typeface="DFKai-SB"/>
                </a:rPr>
                <a:t>來調整交通路段的安全性</a:t>
              </a:r>
              <a:endParaRPr sz="1665" b="1">
                <a:solidFill>
                  <a:srgbClr val="B0B786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寬螢幕</PresentationFormat>
  <Paragraphs>128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DFKai-SB</vt:lpstr>
      <vt:lpstr>Arial</vt:lpstr>
      <vt:lpstr>Calibri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guorui05291@outlook.com</dc:creator>
  <cp:lastModifiedBy>Cian-Wun YOU</cp:lastModifiedBy>
  <cp:revision>1</cp:revision>
  <dcterms:created xsi:type="dcterms:W3CDTF">2022-07-12T09:34:53Z</dcterms:created>
  <dcterms:modified xsi:type="dcterms:W3CDTF">2025-07-08T10:41:44Z</dcterms:modified>
</cp:coreProperties>
</file>