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2.xml" ContentType="application/vnd.openxmlformats-officedocument.drawingml.chart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74"/>
  </p:notesMasterIdLst>
  <p:handoutMasterIdLst>
    <p:handoutMasterId r:id="rId75"/>
  </p:handoutMasterIdLst>
  <p:sldIdLst>
    <p:sldId id="484" r:id="rId2"/>
    <p:sldId id="301" r:id="rId3"/>
    <p:sldId id="296" r:id="rId4"/>
    <p:sldId id="265" r:id="rId5"/>
    <p:sldId id="267" r:id="rId6"/>
    <p:sldId id="268" r:id="rId7"/>
    <p:sldId id="269" r:id="rId8"/>
    <p:sldId id="270" r:id="rId9"/>
    <p:sldId id="271" r:id="rId10"/>
    <p:sldId id="274" r:id="rId11"/>
    <p:sldId id="305" r:id="rId12"/>
    <p:sldId id="273" r:id="rId13"/>
    <p:sldId id="272" r:id="rId14"/>
    <p:sldId id="275" r:id="rId15"/>
    <p:sldId id="299" r:id="rId16"/>
    <p:sldId id="675" r:id="rId17"/>
    <p:sldId id="683" r:id="rId18"/>
    <p:sldId id="678" r:id="rId19"/>
    <p:sldId id="282" r:id="rId20"/>
    <p:sldId id="308" r:id="rId21"/>
    <p:sldId id="309" r:id="rId22"/>
    <p:sldId id="277" r:id="rId23"/>
    <p:sldId id="310" r:id="rId24"/>
    <p:sldId id="285" r:id="rId25"/>
    <p:sldId id="349" r:id="rId26"/>
    <p:sldId id="286" r:id="rId27"/>
    <p:sldId id="334" r:id="rId28"/>
    <p:sldId id="352" r:id="rId29"/>
    <p:sldId id="335" r:id="rId30"/>
    <p:sldId id="287" r:id="rId31"/>
    <p:sldId id="688" r:id="rId32"/>
    <p:sldId id="689" r:id="rId33"/>
    <p:sldId id="690" r:id="rId34"/>
    <p:sldId id="691" r:id="rId35"/>
    <p:sldId id="692" r:id="rId36"/>
    <p:sldId id="694" r:id="rId37"/>
    <p:sldId id="280" r:id="rId38"/>
    <p:sldId id="700" r:id="rId39"/>
    <p:sldId id="284" r:id="rId40"/>
    <p:sldId id="278" r:id="rId41"/>
    <p:sldId id="406" r:id="rId42"/>
    <p:sldId id="508" r:id="rId43"/>
    <p:sldId id="507" r:id="rId44"/>
    <p:sldId id="510" r:id="rId45"/>
    <p:sldId id="511" r:id="rId46"/>
    <p:sldId id="516" r:id="rId47"/>
    <p:sldId id="711" r:id="rId48"/>
    <p:sldId id="263" r:id="rId49"/>
    <p:sldId id="327" r:id="rId50"/>
    <p:sldId id="518" r:id="rId51"/>
    <p:sldId id="531" r:id="rId52"/>
    <p:sldId id="520" r:id="rId53"/>
    <p:sldId id="538" r:id="rId54"/>
    <p:sldId id="542" r:id="rId55"/>
    <p:sldId id="550" r:id="rId56"/>
    <p:sldId id="562" r:id="rId57"/>
    <p:sldId id="527" r:id="rId58"/>
    <p:sldId id="522" r:id="rId59"/>
    <p:sldId id="485" r:id="rId60"/>
    <p:sldId id="547" r:id="rId61"/>
    <p:sldId id="712" r:id="rId62"/>
    <p:sldId id="291" r:id="rId63"/>
    <p:sldId id="293" r:id="rId64"/>
    <p:sldId id="294" r:id="rId65"/>
    <p:sldId id="295" r:id="rId66"/>
    <p:sldId id="292" r:id="rId67"/>
    <p:sldId id="297" r:id="rId68"/>
    <p:sldId id="298" r:id="rId69"/>
    <p:sldId id="586" r:id="rId70"/>
    <p:sldId id="544" r:id="rId71"/>
    <p:sldId id="529" r:id="rId72"/>
    <p:sldId id="434" r:id="rId7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9"/>
  </p:normalViewPr>
  <p:slideViewPr>
    <p:cSldViewPr snapToGrid="0">
      <p:cViewPr varScale="1">
        <p:scale>
          <a:sx n="105" d="100"/>
          <a:sy n="105" d="100"/>
        </p:scale>
        <p:origin x="400" y="192"/>
      </p:cViewPr>
      <p:guideLst>
        <p:guide orient="horz" pos="217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4336"/>
    </p:cViewPr>
  </p:sorterViewPr>
  <p:notesViewPr>
    <p:cSldViewPr snapToGrid="0">
      <p:cViewPr varScale="1">
        <p:scale>
          <a:sx n="58" d="100"/>
          <a:sy n="58" d="100"/>
        </p:scale>
        <p:origin x="-124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3-C942-8863-B3ECC41BD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8872"/>
        <c:axId val="208391064"/>
      </c:barChart>
      <c:catAx>
        <c:axId val="20849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majorTickMark val="none"/>
        <c:minorTickMark val="none"/>
        <c:tickLblPos val="nextTo"/>
        <c:crossAx val="208391064"/>
        <c:crosses val="autoZero"/>
        <c:auto val="1"/>
        <c:lblAlgn val="ctr"/>
        <c:lblOffset val="100"/>
        <c:noMultiLvlLbl val="0"/>
      </c:catAx>
      <c:valAx>
        <c:axId val="208391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8498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01"/>
          <c:y val="0.14444693919326601"/>
          <c:w val="0.497424524215483"/>
          <c:h val="0.7704113620506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6099943320399E-3"/>
                  <c:y val="-5.2954169618389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C4-114B-8A16-31123EE6AFB5}"/>
                </c:ext>
              </c:extLst>
            </c:dLbl>
            <c:dLbl>
              <c:idx val="1"/>
              <c:layout>
                <c:manualLayout>
                  <c:x val="-4.8076923076923097E-3"/>
                  <c:y val="-9.0909090909091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C4-114B-8A16-31123EE6AF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114B-8A16-31123EE6AFB5}"/>
            </c:ext>
          </c:extLst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243415612858301E-3"/>
                  <c:y val="-4.1256506739572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C4-114B-8A16-31123EE6AF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C4-114B-8A16-31123EE6AFB5}"/>
            </c:ext>
          </c:extLst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7013710639383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C4-114B-8A16-31123EE6AF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C4-114B-8A16-31123EE6A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43928"/>
        <c:axId val="207640744"/>
      </c:barChart>
      <c:catAx>
        <c:axId val="20764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07640744"/>
        <c:crosses val="autoZero"/>
        <c:auto val="1"/>
        <c:lblAlgn val="ctr"/>
        <c:lblOffset val="100"/>
        <c:noMultiLvlLbl val="0"/>
      </c:catAx>
      <c:valAx>
        <c:axId val="207640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</a:t>
                </a:r>
                <a:r>
                  <a:rPr lang="en-US" baseline="0" dirty="0"/>
                  <a:t> per iteration</a:t>
                </a:r>
                <a:r>
                  <a:rPr lang="en-US" dirty="0"/>
                  <a:t> (s)</a:t>
                </a:r>
              </a:p>
            </c:rich>
          </c:tx>
          <c:layout>
            <c:manualLayout>
              <c:xMode val="edge"/>
              <c:yMode val="edge"/>
              <c:x val="6.1556786493495996E-3"/>
              <c:y val="0.15988283419239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64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03"/>
          <c:y val="0.21392592609145999"/>
          <c:w val="0.33110742878872701"/>
          <c:h val="0.593226205094913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857E9-79D8-4178-944B-40BA04EFD8B9}" type="doc">
      <dgm:prSet loTypeId="urn:microsoft.com/office/officeart/2005/8/layout/pyramid1" loCatId="pyramid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262CAE63-2868-42B6-9A29-7599115C5347}">
      <dgm:prSet custT="1"/>
      <dgm:spPr/>
      <dgm:t>
        <a:bodyPr/>
        <a:lstStyle/>
        <a:p>
          <a:pPr rtl="0"/>
          <a:endParaRPr lang="en-US" sz="1800" dirty="0"/>
        </a:p>
        <a:p>
          <a:pPr rtl="0"/>
          <a:r>
            <a:rPr lang="en-US" sz="1800" dirty="0"/>
            <a:t>User App</a:t>
          </a:r>
          <a:endParaRPr lang="en-IN" sz="1800" dirty="0"/>
        </a:p>
      </dgm:t>
    </dgm:pt>
    <dgm:pt modelId="{90C95941-D99A-472C-9FB1-53B030E7D506}" type="parTrans" cxnId="{0193E91B-A80A-4A74-911D-FC0EF08C19BD}">
      <dgm:prSet/>
      <dgm:spPr/>
      <dgm:t>
        <a:bodyPr/>
        <a:lstStyle/>
        <a:p>
          <a:endParaRPr lang="en-IN"/>
        </a:p>
      </dgm:t>
    </dgm:pt>
    <dgm:pt modelId="{1D0C20AC-8E6B-4A72-B582-87AE7F6A5402}" type="sibTrans" cxnId="{0193E91B-A80A-4A74-911D-FC0EF08C19BD}">
      <dgm:prSet/>
      <dgm:spPr/>
      <dgm:t>
        <a:bodyPr/>
        <a:lstStyle/>
        <a:p>
          <a:endParaRPr lang="en-IN"/>
        </a:p>
      </dgm:t>
    </dgm:pt>
    <dgm:pt modelId="{EB45C206-1044-4977-8105-25820AD9F6D2}">
      <dgm:prSet custT="1"/>
      <dgm:spPr/>
      <dgm:t>
        <a:bodyPr/>
        <a:lstStyle/>
        <a:p>
          <a:pPr rtl="0"/>
          <a:r>
            <a:rPr lang="en-US" sz="2400" dirty="0"/>
            <a:t>MapReduce</a:t>
          </a:r>
          <a:endParaRPr lang="en-IN" sz="2400" dirty="0"/>
        </a:p>
      </dgm:t>
    </dgm:pt>
    <dgm:pt modelId="{E73B4D5B-1510-45EC-84BB-3E0D430283C6}" type="parTrans" cxnId="{506EA628-2A47-40F5-A095-FC5882B7B862}">
      <dgm:prSet/>
      <dgm:spPr/>
      <dgm:t>
        <a:bodyPr/>
        <a:lstStyle/>
        <a:p>
          <a:endParaRPr lang="en-IN"/>
        </a:p>
      </dgm:t>
    </dgm:pt>
    <dgm:pt modelId="{691BAEC7-A042-4C8F-8685-E488EBDC4F4B}" type="sibTrans" cxnId="{506EA628-2A47-40F5-A095-FC5882B7B862}">
      <dgm:prSet/>
      <dgm:spPr/>
      <dgm:t>
        <a:bodyPr/>
        <a:lstStyle/>
        <a:p>
          <a:endParaRPr lang="en-IN"/>
        </a:p>
      </dgm:t>
    </dgm:pt>
    <dgm:pt modelId="{7D60C9CC-E5BA-4283-AF0F-394D34B92070}">
      <dgm:prSet custT="1"/>
      <dgm:spPr/>
      <dgm:t>
        <a:bodyPr/>
        <a:lstStyle/>
        <a:p>
          <a:pPr rtl="0"/>
          <a:r>
            <a:rPr lang="en-US" sz="2400" dirty="0"/>
            <a:t>Distributed File Systems (GFS)</a:t>
          </a:r>
          <a:endParaRPr lang="en-IN" sz="2400" dirty="0"/>
        </a:p>
      </dgm:t>
    </dgm:pt>
    <dgm:pt modelId="{B026F4EB-5B9D-4878-A1EF-486AC3CF9045}" type="parTrans" cxnId="{FBC845BC-7B12-41DC-951D-F998829E7A95}">
      <dgm:prSet/>
      <dgm:spPr/>
      <dgm:t>
        <a:bodyPr/>
        <a:lstStyle/>
        <a:p>
          <a:endParaRPr lang="en-IN"/>
        </a:p>
      </dgm:t>
    </dgm:pt>
    <dgm:pt modelId="{9AFCD0FC-ABBC-4FEA-A174-C5560500B365}" type="sibTrans" cxnId="{FBC845BC-7B12-41DC-951D-F998829E7A95}">
      <dgm:prSet/>
      <dgm:spPr/>
      <dgm:t>
        <a:bodyPr/>
        <a:lstStyle/>
        <a:p>
          <a:endParaRPr lang="en-IN"/>
        </a:p>
      </dgm:t>
    </dgm:pt>
    <dgm:pt modelId="{B8EAF06F-AE1A-49C5-B782-73171C227BAF}" type="pres">
      <dgm:prSet presAssocID="{74C857E9-79D8-4178-944B-40BA04EFD8B9}" presName="Name0" presStyleCnt="0">
        <dgm:presLayoutVars>
          <dgm:dir/>
          <dgm:animLvl val="lvl"/>
          <dgm:resizeHandles val="exact"/>
        </dgm:presLayoutVars>
      </dgm:prSet>
      <dgm:spPr/>
    </dgm:pt>
    <dgm:pt modelId="{A9CC469A-3D22-4E2E-8660-1F08A49A1801}" type="pres">
      <dgm:prSet presAssocID="{262CAE63-2868-42B6-9A29-7599115C5347}" presName="Name8" presStyleCnt="0"/>
      <dgm:spPr/>
    </dgm:pt>
    <dgm:pt modelId="{8DA0DAC3-096A-4552-A507-3C930EE21815}" type="pres">
      <dgm:prSet presAssocID="{262CAE63-2868-42B6-9A29-7599115C5347}" presName="level" presStyleLbl="node1" presStyleIdx="0" presStyleCnt="3">
        <dgm:presLayoutVars>
          <dgm:chMax val="1"/>
          <dgm:bulletEnabled val="1"/>
        </dgm:presLayoutVars>
      </dgm:prSet>
      <dgm:spPr/>
    </dgm:pt>
    <dgm:pt modelId="{93AA7304-BA3A-4F44-81FA-5B1AD641D907}" type="pres">
      <dgm:prSet presAssocID="{262CAE63-2868-42B6-9A29-7599115C53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9742BB-A33A-4CB4-A11F-3753255DCF35}" type="pres">
      <dgm:prSet presAssocID="{EB45C206-1044-4977-8105-25820AD9F6D2}" presName="Name8" presStyleCnt="0"/>
      <dgm:spPr/>
    </dgm:pt>
    <dgm:pt modelId="{97082846-2340-4AD7-998C-C9764BF0CB11}" type="pres">
      <dgm:prSet presAssocID="{EB45C206-1044-4977-8105-25820AD9F6D2}" presName="level" presStyleLbl="node1" presStyleIdx="1" presStyleCnt="3">
        <dgm:presLayoutVars>
          <dgm:chMax val="1"/>
          <dgm:bulletEnabled val="1"/>
        </dgm:presLayoutVars>
      </dgm:prSet>
      <dgm:spPr/>
    </dgm:pt>
    <dgm:pt modelId="{ABF3AE3E-0745-488C-B21F-3FF0665D8FB3}" type="pres">
      <dgm:prSet presAssocID="{EB45C206-1044-4977-8105-25820AD9F6D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78588F4-9BE8-4A17-A602-74A6A8B561E9}" type="pres">
      <dgm:prSet presAssocID="{7D60C9CC-E5BA-4283-AF0F-394D34B92070}" presName="Name8" presStyleCnt="0"/>
      <dgm:spPr/>
    </dgm:pt>
    <dgm:pt modelId="{913BF070-2383-43A6-B577-9199D36BCFF9}" type="pres">
      <dgm:prSet presAssocID="{7D60C9CC-E5BA-4283-AF0F-394D34B92070}" presName="level" presStyleLbl="node1" presStyleIdx="2" presStyleCnt="3" custLinFactNeighborX="-2885" custLinFactNeighborY="-2000">
        <dgm:presLayoutVars>
          <dgm:chMax val="1"/>
          <dgm:bulletEnabled val="1"/>
        </dgm:presLayoutVars>
      </dgm:prSet>
      <dgm:spPr/>
    </dgm:pt>
    <dgm:pt modelId="{4DD7D1DA-2780-43D4-A6AD-42CED0763C61}" type="pres">
      <dgm:prSet presAssocID="{7D60C9CC-E5BA-4283-AF0F-394D34B9207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193E91B-A80A-4A74-911D-FC0EF08C19BD}" srcId="{74C857E9-79D8-4178-944B-40BA04EFD8B9}" destId="{262CAE63-2868-42B6-9A29-7599115C5347}" srcOrd="0" destOrd="0" parTransId="{90C95941-D99A-472C-9FB1-53B030E7D506}" sibTransId="{1D0C20AC-8E6B-4A72-B582-87AE7F6A5402}"/>
    <dgm:cxn modelId="{41C4671C-710B-7E4E-9505-6D65E91984B8}" type="presOf" srcId="{EB45C206-1044-4977-8105-25820AD9F6D2}" destId="{97082846-2340-4AD7-998C-C9764BF0CB11}" srcOrd="0" destOrd="0" presId="urn:microsoft.com/office/officeart/2005/8/layout/pyramid1"/>
    <dgm:cxn modelId="{506EA628-2A47-40F5-A095-FC5882B7B862}" srcId="{74C857E9-79D8-4178-944B-40BA04EFD8B9}" destId="{EB45C206-1044-4977-8105-25820AD9F6D2}" srcOrd="1" destOrd="0" parTransId="{E73B4D5B-1510-45EC-84BB-3E0D430283C6}" sibTransId="{691BAEC7-A042-4C8F-8685-E488EBDC4F4B}"/>
    <dgm:cxn modelId="{D1FC1D33-CF6A-6C4C-9880-E014E229D5B2}" type="presOf" srcId="{EB45C206-1044-4977-8105-25820AD9F6D2}" destId="{ABF3AE3E-0745-488C-B21F-3FF0665D8FB3}" srcOrd="1" destOrd="0" presId="urn:microsoft.com/office/officeart/2005/8/layout/pyramid1"/>
    <dgm:cxn modelId="{F3AEDD7A-C879-9A49-BA57-D56A116AB74B}" type="presOf" srcId="{262CAE63-2868-42B6-9A29-7599115C5347}" destId="{93AA7304-BA3A-4F44-81FA-5B1AD641D907}" srcOrd="1" destOrd="0" presId="urn:microsoft.com/office/officeart/2005/8/layout/pyramid1"/>
    <dgm:cxn modelId="{0A11E585-4627-CE46-ACBF-D1DF51502E14}" type="presOf" srcId="{262CAE63-2868-42B6-9A29-7599115C5347}" destId="{8DA0DAC3-096A-4552-A507-3C930EE21815}" srcOrd="0" destOrd="0" presId="urn:microsoft.com/office/officeart/2005/8/layout/pyramid1"/>
    <dgm:cxn modelId="{FBC845BC-7B12-41DC-951D-F998829E7A95}" srcId="{74C857E9-79D8-4178-944B-40BA04EFD8B9}" destId="{7D60C9CC-E5BA-4283-AF0F-394D34B92070}" srcOrd="2" destOrd="0" parTransId="{B026F4EB-5B9D-4878-A1EF-486AC3CF9045}" sibTransId="{9AFCD0FC-ABBC-4FEA-A174-C5560500B365}"/>
    <dgm:cxn modelId="{C9F608D9-ED78-D34D-B332-1E746A1CC9C2}" type="presOf" srcId="{74C857E9-79D8-4178-944B-40BA04EFD8B9}" destId="{B8EAF06F-AE1A-49C5-B782-73171C227BAF}" srcOrd="0" destOrd="0" presId="urn:microsoft.com/office/officeart/2005/8/layout/pyramid1"/>
    <dgm:cxn modelId="{C27997E1-FAF2-574B-883F-E61ABD440B4C}" type="presOf" srcId="{7D60C9CC-E5BA-4283-AF0F-394D34B92070}" destId="{913BF070-2383-43A6-B577-9199D36BCFF9}" srcOrd="0" destOrd="0" presId="urn:microsoft.com/office/officeart/2005/8/layout/pyramid1"/>
    <dgm:cxn modelId="{28E4DFF9-92E8-5D4F-A79D-A32A697DEA34}" type="presOf" srcId="{7D60C9CC-E5BA-4283-AF0F-394D34B92070}" destId="{4DD7D1DA-2780-43D4-A6AD-42CED0763C61}" srcOrd="1" destOrd="0" presId="urn:microsoft.com/office/officeart/2005/8/layout/pyramid1"/>
    <dgm:cxn modelId="{60F04BCC-0725-9742-AD88-5E68CF75FD20}" type="presParOf" srcId="{B8EAF06F-AE1A-49C5-B782-73171C227BAF}" destId="{A9CC469A-3D22-4E2E-8660-1F08A49A1801}" srcOrd="0" destOrd="0" presId="urn:microsoft.com/office/officeart/2005/8/layout/pyramid1"/>
    <dgm:cxn modelId="{3041E975-3A58-6B47-BFF1-E295AF3FC7C5}" type="presParOf" srcId="{A9CC469A-3D22-4E2E-8660-1F08A49A1801}" destId="{8DA0DAC3-096A-4552-A507-3C930EE21815}" srcOrd="0" destOrd="0" presId="urn:microsoft.com/office/officeart/2005/8/layout/pyramid1"/>
    <dgm:cxn modelId="{9B6A0035-089D-494F-B5F9-9D06F6E2C2F0}" type="presParOf" srcId="{A9CC469A-3D22-4E2E-8660-1F08A49A1801}" destId="{93AA7304-BA3A-4F44-81FA-5B1AD641D907}" srcOrd="1" destOrd="0" presId="urn:microsoft.com/office/officeart/2005/8/layout/pyramid1"/>
    <dgm:cxn modelId="{25FB8B7C-355B-6B4A-B194-93327AB31E55}" type="presParOf" srcId="{B8EAF06F-AE1A-49C5-B782-73171C227BAF}" destId="{AF9742BB-A33A-4CB4-A11F-3753255DCF35}" srcOrd="1" destOrd="0" presId="urn:microsoft.com/office/officeart/2005/8/layout/pyramid1"/>
    <dgm:cxn modelId="{D05598E0-A739-F643-984E-7C101B24219A}" type="presParOf" srcId="{AF9742BB-A33A-4CB4-A11F-3753255DCF35}" destId="{97082846-2340-4AD7-998C-C9764BF0CB11}" srcOrd="0" destOrd="0" presId="urn:microsoft.com/office/officeart/2005/8/layout/pyramid1"/>
    <dgm:cxn modelId="{5DD742D5-0901-3D46-981C-494C1DF5C984}" type="presParOf" srcId="{AF9742BB-A33A-4CB4-A11F-3753255DCF35}" destId="{ABF3AE3E-0745-488C-B21F-3FF0665D8FB3}" srcOrd="1" destOrd="0" presId="urn:microsoft.com/office/officeart/2005/8/layout/pyramid1"/>
    <dgm:cxn modelId="{906675E3-BD35-8948-BFB0-07BD8DCE0DA5}" type="presParOf" srcId="{B8EAF06F-AE1A-49C5-B782-73171C227BAF}" destId="{D78588F4-9BE8-4A17-A602-74A6A8B561E9}" srcOrd="2" destOrd="0" presId="urn:microsoft.com/office/officeart/2005/8/layout/pyramid1"/>
    <dgm:cxn modelId="{F1E4D4E0-1140-1448-987A-51898FAB85A5}" type="presParOf" srcId="{D78588F4-9BE8-4A17-A602-74A6A8B561E9}" destId="{913BF070-2383-43A6-B577-9199D36BCFF9}" srcOrd="0" destOrd="0" presId="urn:microsoft.com/office/officeart/2005/8/layout/pyramid1"/>
    <dgm:cxn modelId="{C9307AD1-5E7D-FB43-BA0D-0E905A8BA3AB}" type="presParOf" srcId="{D78588F4-9BE8-4A17-A602-74A6A8B561E9}" destId="{4DD7D1DA-2780-43D4-A6AD-42CED0763C6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6C5B3-27BD-43B8-9C9A-1F8C3EBDE18E}" type="doc">
      <dgm:prSet loTypeId="urn:microsoft.com/office/officeart/2005/8/layout/hProcess1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E177C2-6E3E-4C4F-9494-A6A22AEAEB02}">
      <dgm:prSet/>
      <dgm:spPr/>
      <dgm:t>
        <a:bodyPr/>
        <a:lstStyle/>
        <a:p>
          <a:pPr rtl="0"/>
          <a:r>
            <a:rPr lang="en-IN" dirty="0"/>
            <a:t>Divide collection of document among the class.</a:t>
          </a:r>
        </a:p>
      </dgm:t>
    </dgm:pt>
    <dgm:pt modelId="{1E91D4D5-7E33-4892-B40D-BE311528CFA5}" type="parTrans" cxnId="{4FB976CA-1F58-4922-A053-87C5F927BC76}">
      <dgm:prSet/>
      <dgm:spPr/>
      <dgm:t>
        <a:bodyPr/>
        <a:lstStyle/>
        <a:p>
          <a:endParaRPr lang="en-IN"/>
        </a:p>
      </dgm:t>
    </dgm:pt>
    <dgm:pt modelId="{5DBCEA16-C7AA-4FD8-A100-45D5E54A4912}" type="sibTrans" cxnId="{4FB976CA-1F58-4922-A053-87C5F927BC76}">
      <dgm:prSet/>
      <dgm:spPr/>
      <dgm:t>
        <a:bodyPr/>
        <a:lstStyle/>
        <a:p>
          <a:endParaRPr lang="en-IN"/>
        </a:p>
      </dgm:t>
    </dgm:pt>
    <dgm:pt modelId="{09D83B82-68CD-4A53-A244-7B7812FBFC96}">
      <dgm:prSet/>
      <dgm:spPr/>
      <dgm:t>
        <a:bodyPr/>
        <a:lstStyle/>
        <a:p>
          <a:pPr rtl="0"/>
          <a:r>
            <a:rPr lang="en-US" dirty="0"/>
            <a:t>Each person gives count of individual word in a document. Repeats for assigned quota of documents.</a:t>
          </a:r>
        </a:p>
        <a:p>
          <a:pPr rtl="0"/>
          <a:r>
            <a:rPr lang="en-US" dirty="0"/>
            <a:t>(Done w/o communication )</a:t>
          </a:r>
          <a:endParaRPr lang="en-IN" dirty="0"/>
        </a:p>
      </dgm:t>
    </dgm:pt>
    <dgm:pt modelId="{A66DFDB3-3BCC-44E7-9F2B-F74171648BA8}" type="parTrans" cxnId="{60006F56-DD47-42AC-AB3E-4D1B7FDE23D1}">
      <dgm:prSet/>
      <dgm:spPr/>
      <dgm:t>
        <a:bodyPr/>
        <a:lstStyle/>
        <a:p>
          <a:endParaRPr lang="en-IN"/>
        </a:p>
      </dgm:t>
    </dgm:pt>
    <dgm:pt modelId="{3B52E92C-D121-45E1-BF8E-13877E7D94E7}" type="sibTrans" cxnId="{60006F56-DD47-42AC-AB3E-4D1B7FDE23D1}">
      <dgm:prSet/>
      <dgm:spPr/>
      <dgm:t>
        <a:bodyPr/>
        <a:lstStyle/>
        <a:p>
          <a:endParaRPr lang="en-IN"/>
        </a:p>
      </dgm:t>
    </dgm:pt>
    <dgm:pt modelId="{7B362B00-310D-4082-892B-78E5A91E5688}">
      <dgm:prSet/>
      <dgm:spPr/>
      <dgm:t>
        <a:bodyPr/>
        <a:lstStyle/>
        <a:p>
          <a:pPr rtl="0"/>
          <a:r>
            <a:rPr lang="en-US" dirty="0"/>
            <a:t>Sum up the counts from all the documents to give final answer.</a:t>
          </a:r>
          <a:endParaRPr lang="en-IN" dirty="0"/>
        </a:p>
      </dgm:t>
    </dgm:pt>
    <dgm:pt modelId="{8AE4CD20-C74F-479C-9AF0-029AA1AFB5EB}" type="parTrans" cxnId="{13BA7699-4C48-4892-A042-F8839B10F08C}">
      <dgm:prSet/>
      <dgm:spPr/>
      <dgm:t>
        <a:bodyPr/>
        <a:lstStyle/>
        <a:p>
          <a:endParaRPr lang="en-IN"/>
        </a:p>
      </dgm:t>
    </dgm:pt>
    <dgm:pt modelId="{29F38F41-12B4-4C34-A12F-8588089266DB}" type="sibTrans" cxnId="{13BA7699-4C48-4892-A042-F8839B10F08C}">
      <dgm:prSet/>
      <dgm:spPr/>
      <dgm:t>
        <a:bodyPr/>
        <a:lstStyle/>
        <a:p>
          <a:endParaRPr lang="en-IN"/>
        </a:p>
      </dgm:t>
    </dgm:pt>
    <dgm:pt modelId="{F4CA632C-846E-49F1-AC86-FB385390533C}" type="pres">
      <dgm:prSet presAssocID="{4706C5B3-27BD-43B8-9C9A-1F8C3EBDE18E}" presName="Name0" presStyleCnt="0">
        <dgm:presLayoutVars>
          <dgm:dir/>
          <dgm:resizeHandles val="exact"/>
        </dgm:presLayoutVars>
      </dgm:prSet>
      <dgm:spPr/>
    </dgm:pt>
    <dgm:pt modelId="{3512BC48-7D95-4AB3-9366-4340E02C5277}" type="pres">
      <dgm:prSet presAssocID="{4706C5B3-27BD-43B8-9C9A-1F8C3EBDE18E}" presName="arrow" presStyleLbl="bgShp" presStyleIdx="0" presStyleCnt="1"/>
      <dgm:spPr/>
    </dgm:pt>
    <dgm:pt modelId="{DF3E8F0E-1451-42BE-ABCD-65560548CD19}" type="pres">
      <dgm:prSet presAssocID="{4706C5B3-27BD-43B8-9C9A-1F8C3EBDE18E}" presName="points" presStyleCnt="0"/>
      <dgm:spPr/>
    </dgm:pt>
    <dgm:pt modelId="{8BAC5AEE-B12E-4532-9733-8AD6B6608652}" type="pres">
      <dgm:prSet presAssocID="{E0E177C2-6E3E-4C4F-9494-A6A22AEAEB02}" presName="compositeA" presStyleCnt="0"/>
      <dgm:spPr/>
    </dgm:pt>
    <dgm:pt modelId="{AAA61712-4623-4FB6-87FC-08F6D28A994F}" type="pres">
      <dgm:prSet presAssocID="{E0E177C2-6E3E-4C4F-9494-A6A22AEAEB02}" presName="textA" presStyleLbl="revTx" presStyleIdx="0" presStyleCnt="3">
        <dgm:presLayoutVars>
          <dgm:bulletEnabled val="1"/>
        </dgm:presLayoutVars>
      </dgm:prSet>
      <dgm:spPr/>
    </dgm:pt>
    <dgm:pt modelId="{C708AF6F-2732-4714-B37D-27D1BE733CB7}" type="pres">
      <dgm:prSet presAssocID="{E0E177C2-6E3E-4C4F-9494-A6A22AEAEB02}" presName="circleA" presStyleLbl="node1" presStyleIdx="0" presStyleCnt="3"/>
      <dgm:spPr/>
    </dgm:pt>
    <dgm:pt modelId="{C16994AE-85F0-4384-B6E6-CC534EAA0A13}" type="pres">
      <dgm:prSet presAssocID="{E0E177C2-6E3E-4C4F-9494-A6A22AEAEB02}" presName="spaceA" presStyleCnt="0"/>
      <dgm:spPr/>
    </dgm:pt>
    <dgm:pt modelId="{46F40657-78A9-4164-8487-DF778892BF95}" type="pres">
      <dgm:prSet presAssocID="{5DBCEA16-C7AA-4FD8-A100-45D5E54A4912}" presName="space" presStyleCnt="0"/>
      <dgm:spPr/>
    </dgm:pt>
    <dgm:pt modelId="{77843551-8E0F-47F7-94E6-69CB7E5ECAE3}" type="pres">
      <dgm:prSet presAssocID="{09D83B82-68CD-4A53-A244-7B7812FBFC96}" presName="compositeB" presStyleCnt="0"/>
      <dgm:spPr/>
    </dgm:pt>
    <dgm:pt modelId="{509D77D6-580B-4538-B108-31687AF7351D}" type="pres">
      <dgm:prSet presAssocID="{09D83B82-68CD-4A53-A244-7B7812FBFC96}" presName="textB" presStyleLbl="revTx" presStyleIdx="1" presStyleCnt="3">
        <dgm:presLayoutVars>
          <dgm:bulletEnabled val="1"/>
        </dgm:presLayoutVars>
      </dgm:prSet>
      <dgm:spPr/>
    </dgm:pt>
    <dgm:pt modelId="{277A6A95-A041-4D28-8B53-EC0D8AE9A918}" type="pres">
      <dgm:prSet presAssocID="{09D83B82-68CD-4A53-A244-7B7812FBFC96}" presName="circleB" presStyleLbl="node1" presStyleIdx="1" presStyleCnt="3"/>
      <dgm:spPr/>
    </dgm:pt>
    <dgm:pt modelId="{02CA2E8E-A00B-441F-8FD0-0BF150528CEE}" type="pres">
      <dgm:prSet presAssocID="{09D83B82-68CD-4A53-A244-7B7812FBFC96}" presName="spaceB" presStyleCnt="0"/>
      <dgm:spPr/>
    </dgm:pt>
    <dgm:pt modelId="{C1A754EE-2B24-4624-BA5E-22A9B82AD23D}" type="pres">
      <dgm:prSet presAssocID="{3B52E92C-D121-45E1-BF8E-13877E7D94E7}" presName="space" presStyleCnt="0"/>
      <dgm:spPr/>
    </dgm:pt>
    <dgm:pt modelId="{96F0D484-9CE6-46E8-B4D3-FBBE3055A4AF}" type="pres">
      <dgm:prSet presAssocID="{7B362B00-310D-4082-892B-78E5A91E5688}" presName="compositeA" presStyleCnt="0"/>
      <dgm:spPr/>
    </dgm:pt>
    <dgm:pt modelId="{92A95557-B5B7-49CF-A523-D30BB2F8D454}" type="pres">
      <dgm:prSet presAssocID="{7B362B00-310D-4082-892B-78E5A91E5688}" presName="textA" presStyleLbl="revTx" presStyleIdx="2" presStyleCnt="3">
        <dgm:presLayoutVars>
          <dgm:bulletEnabled val="1"/>
        </dgm:presLayoutVars>
      </dgm:prSet>
      <dgm:spPr/>
    </dgm:pt>
    <dgm:pt modelId="{1AE64323-7FBB-42A2-9308-A5737704FB9C}" type="pres">
      <dgm:prSet presAssocID="{7B362B00-310D-4082-892B-78E5A91E5688}" presName="circleA" presStyleLbl="node1" presStyleIdx="2" presStyleCnt="3"/>
      <dgm:spPr/>
    </dgm:pt>
    <dgm:pt modelId="{77039E1D-0E7E-4205-BDCA-B1EE9BEDC885}" type="pres">
      <dgm:prSet presAssocID="{7B362B00-310D-4082-892B-78E5A91E5688}" presName="spaceA" presStyleCnt="0"/>
      <dgm:spPr/>
    </dgm:pt>
  </dgm:ptLst>
  <dgm:cxnLst>
    <dgm:cxn modelId="{4B938D29-57C7-3643-8FCB-C4309D490B7A}" type="presOf" srcId="{7B362B00-310D-4082-892B-78E5A91E5688}" destId="{92A95557-B5B7-49CF-A523-D30BB2F8D454}" srcOrd="0" destOrd="0" presId="urn:microsoft.com/office/officeart/2005/8/layout/hProcess11"/>
    <dgm:cxn modelId="{60006F56-DD47-42AC-AB3E-4D1B7FDE23D1}" srcId="{4706C5B3-27BD-43B8-9C9A-1F8C3EBDE18E}" destId="{09D83B82-68CD-4A53-A244-7B7812FBFC96}" srcOrd="1" destOrd="0" parTransId="{A66DFDB3-3BCC-44E7-9F2B-F74171648BA8}" sibTransId="{3B52E92C-D121-45E1-BF8E-13877E7D94E7}"/>
    <dgm:cxn modelId="{EA2E245D-B1E4-C641-96A7-E43EEB98310E}" type="presOf" srcId="{4706C5B3-27BD-43B8-9C9A-1F8C3EBDE18E}" destId="{F4CA632C-846E-49F1-AC86-FB385390533C}" srcOrd="0" destOrd="0" presId="urn:microsoft.com/office/officeart/2005/8/layout/hProcess11"/>
    <dgm:cxn modelId="{BD50BB65-D81F-BA4B-84CC-8CB7B6180473}" type="presOf" srcId="{09D83B82-68CD-4A53-A244-7B7812FBFC96}" destId="{509D77D6-580B-4538-B108-31687AF7351D}" srcOrd="0" destOrd="0" presId="urn:microsoft.com/office/officeart/2005/8/layout/hProcess11"/>
    <dgm:cxn modelId="{13BA7699-4C48-4892-A042-F8839B10F08C}" srcId="{4706C5B3-27BD-43B8-9C9A-1F8C3EBDE18E}" destId="{7B362B00-310D-4082-892B-78E5A91E5688}" srcOrd="2" destOrd="0" parTransId="{8AE4CD20-C74F-479C-9AF0-029AA1AFB5EB}" sibTransId="{29F38F41-12B4-4C34-A12F-8588089266DB}"/>
    <dgm:cxn modelId="{65B142C2-C15D-D745-BCEC-930E102028D9}" type="presOf" srcId="{E0E177C2-6E3E-4C4F-9494-A6A22AEAEB02}" destId="{AAA61712-4623-4FB6-87FC-08F6D28A994F}" srcOrd="0" destOrd="0" presId="urn:microsoft.com/office/officeart/2005/8/layout/hProcess11"/>
    <dgm:cxn modelId="{4FB976CA-1F58-4922-A053-87C5F927BC76}" srcId="{4706C5B3-27BD-43B8-9C9A-1F8C3EBDE18E}" destId="{E0E177C2-6E3E-4C4F-9494-A6A22AEAEB02}" srcOrd="0" destOrd="0" parTransId="{1E91D4D5-7E33-4892-B40D-BE311528CFA5}" sibTransId="{5DBCEA16-C7AA-4FD8-A100-45D5E54A4912}"/>
    <dgm:cxn modelId="{0B193548-A3FB-DB44-8D95-6FA53C0B2CD3}" type="presParOf" srcId="{F4CA632C-846E-49F1-AC86-FB385390533C}" destId="{3512BC48-7D95-4AB3-9366-4340E02C5277}" srcOrd="0" destOrd="0" presId="urn:microsoft.com/office/officeart/2005/8/layout/hProcess11"/>
    <dgm:cxn modelId="{9A9C0299-B9A6-7648-983D-F75719F959CE}" type="presParOf" srcId="{F4CA632C-846E-49F1-AC86-FB385390533C}" destId="{DF3E8F0E-1451-42BE-ABCD-65560548CD19}" srcOrd="1" destOrd="0" presId="urn:microsoft.com/office/officeart/2005/8/layout/hProcess11"/>
    <dgm:cxn modelId="{1F3FC975-8DB8-F540-B506-55FF755CED1D}" type="presParOf" srcId="{DF3E8F0E-1451-42BE-ABCD-65560548CD19}" destId="{8BAC5AEE-B12E-4532-9733-8AD6B6608652}" srcOrd="0" destOrd="0" presId="urn:microsoft.com/office/officeart/2005/8/layout/hProcess11"/>
    <dgm:cxn modelId="{5F188802-5F91-1840-BE4D-902021F40758}" type="presParOf" srcId="{8BAC5AEE-B12E-4532-9733-8AD6B6608652}" destId="{AAA61712-4623-4FB6-87FC-08F6D28A994F}" srcOrd="0" destOrd="0" presId="urn:microsoft.com/office/officeart/2005/8/layout/hProcess11"/>
    <dgm:cxn modelId="{F077C799-2A8C-2C4D-84D4-5FCF09B934D8}" type="presParOf" srcId="{8BAC5AEE-B12E-4532-9733-8AD6B6608652}" destId="{C708AF6F-2732-4714-B37D-27D1BE733CB7}" srcOrd="1" destOrd="0" presId="urn:microsoft.com/office/officeart/2005/8/layout/hProcess11"/>
    <dgm:cxn modelId="{28E183D1-8628-1946-9E78-441BF2EE3F90}" type="presParOf" srcId="{8BAC5AEE-B12E-4532-9733-8AD6B6608652}" destId="{C16994AE-85F0-4384-B6E6-CC534EAA0A13}" srcOrd="2" destOrd="0" presId="urn:microsoft.com/office/officeart/2005/8/layout/hProcess11"/>
    <dgm:cxn modelId="{87184D43-579A-1F45-93B7-5FD51E5D1842}" type="presParOf" srcId="{DF3E8F0E-1451-42BE-ABCD-65560548CD19}" destId="{46F40657-78A9-4164-8487-DF778892BF95}" srcOrd="1" destOrd="0" presId="urn:microsoft.com/office/officeart/2005/8/layout/hProcess11"/>
    <dgm:cxn modelId="{B8DBF36B-A0E9-9E4F-AB22-E9B40721BC71}" type="presParOf" srcId="{DF3E8F0E-1451-42BE-ABCD-65560548CD19}" destId="{77843551-8E0F-47F7-94E6-69CB7E5ECAE3}" srcOrd="2" destOrd="0" presId="urn:microsoft.com/office/officeart/2005/8/layout/hProcess11"/>
    <dgm:cxn modelId="{F78743E4-C1B7-9547-A900-B0674208F079}" type="presParOf" srcId="{77843551-8E0F-47F7-94E6-69CB7E5ECAE3}" destId="{509D77D6-580B-4538-B108-31687AF7351D}" srcOrd="0" destOrd="0" presId="urn:microsoft.com/office/officeart/2005/8/layout/hProcess11"/>
    <dgm:cxn modelId="{ADDC3219-335C-AF45-9B9A-9D10E523A088}" type="presParOf" srcId="{77843551-8E0F-47F7-94E6-69CB7E5ECAE3}" destId="{277A6A95-A041-4D28-8B53-EC0D8AE9A918}" srcOrd="1" destOrd="0" presId="urn:microsoft.com/office/officeart/2005/8/layout/hProcess11"/>
    <dgm:cxn modelId="{4E6C272E-6D52-0340-9236-EB2B62561B8A}" type="presParOf" srcId="{77843551-8E0F-47F7-94E6-69CB7E5ECAE3}" destId="{02CA2E8E-A00B-441F-8FD0-0BF150528CEE}" srcOrd="2" destOrd="0" presId="urn:microsoft.com/office/officeart/2005/8/layout/hProcess11"/>
    <dgm:cxn modelId="{7E09C2F5-E2AB-9349-940C-2BB29D780FA8}" type="presParOf" srcId="{DF3E8F0E-1451-42BE-ABCD-65560548CD19}" destId="{C1A754EE-2B24-4624-BA5E-22A9B82AD23D}" srcOrd="3" destOrd="0" presId="urn:microsoft.com/office/officeart/2005/8/layout/hProcess11"/>
    <dgm:cxn modelId="{517FD084-E956-3C49-97B5-D865373AD3F6}" type="presParOf" srcId="{DF3E8F0E-1451-42BE-ABCD-65560548CD19}" destId="{96F0D484-9CE6-46E8-B4D3-FBBE3055A4AF}" srcOrd="4" destOrd="0" presId="urn:microsoft.com/office/officeart/2005/8/layout/hProcess11"/>
    <dgm:cxn modelId="{DACC72C8-4F20-CC48-AD1C-679DB51193D0}" type="presParOf" srcId="{96F0D484-9CE6-46E8-B4D3-FBBE3055A4AF}" destId="{92A95557-B5B7-49CF-A523-D30BB2F8D454}" srcOrd="0" destOrd="0" presId="urn:microsoft.com/office/officeart/2005/8/layout/hProcess11"/>
    <dgm:cxn modelId="{ECE272F4-67B2-CF44-8434-331C7BCFCED7}" type="presParOf" srcId="{96F0D484-9CE6-46E8-B4D3-FBBE3055A4AF}" destId="{1AE64323-7FBB-42A2-9308-A5737704FB9C}" srcOrd="1" destOrd="0" presId="urn:microsoft.com/office/officeart/2005/8/layout/hProcess11"/>
    <dgm:cxn modelId="{E4B5889F-CC6F-BE49-9E09-BE7B54F119BE}" type="presParOf" srcId="{96F0D484-9CE6-46E8-B4D3-FBBE3055A4AF}" destId="{77039E1D-0E7E-4205-BDCA-B1EE9BEDC88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72821C-8C25-42FE-B255-72B05ACE46D0}" type="doc">
      <dgm:prSet loTypeId="urn:microsoft.com/office/officeart/2005/8/layout/process4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3B7AC314-2132-4AD0-8DD9-E6CD7111EE9E}">
      <dgm:prSet/>
      <dgm:spPr/>
      <dgm:t>
        <a:bodyPr/>
        <a:lstStyle/>
        <a:p>
          <a:pPr rtl="0"/>
          <a:r>
            <a:rPr lang="en-GB" dirty="0"/>
            <a:t>Master Server distributes M </a:t>
          </a:r>
          <a:r>
            <a:rPr lang="en-GB"/>
            <a:t>map task to </a:t>
          </a:r>
          <a:r>
            <a:rPr lang="en-GB" dirty="0" err="1"/>
            <a:t>mappers</a:t>
          </a:r>
          <a:r>
            <a:rPr lang="en-GB" dirty="0"/>
            <a:t> and monitors their progress.</a:t>
          </a:r>
          <a:endParaRPr lang="en-IN" dirty="0"/>
        </a:p>
      </dgm:t>
    </dgm:pt>
    <dgm:pt modelId="{E15B2FEB-2431-4CB7-AA07-3F5F0C89DA0D}" type="parTrans" cxnId="{94114A81-CBDE-494A-8E94-B77FF95BFAD3}">
      <dgm:prSet/>
      <dgm:spPr/>
      <dgm:t>
        <a:bodyPr/>
        <a:lstStyle/>
        <a:p>
          <a:endParaRPr lang="en-IN"/>
        </a:p>
      </dgm:t>
    </dgm:pt>
    <dgm:pt modelId="{A39B02B2-471A-4E86-97C7-4D521FB3367F}" type="sibTrans" cxnId="{94114A81-CBDE-494A-8E94-B77FF95BFAD3}">
      <dgm:prSet/>
      <dgm:spPr/>
      <dgm:t>
        <a:bodyPr/>
        <a:lstStyle/>
        <a:p>
          <a:endParaRPr lang="en-IN"/>
        </a:p>
      </dgm:t>
    </dgm:pt>
    <dgm:pt modelId="{7D701EA2-7736-4039-B585-0AE59EC6139D}">
      <dgm:prSet/>
      <dgm:spPr/>
      <dgm:t>
        <a:bodyPr/>
        <a:lstStyle/>
        <a:p>
          <a:pPr rtl="0"/>
          <a:r>
            <a:rPr lang="en-IN" dirty="0"/>
            <a:t>Map Worker reads the allocated data, saves the map results in local buffer.</a:t>
          </a:r>
          <a:endParaRPr lang="en-IN" b="1" dirty="0"/>
        </a:p>
      </dgm:t>
    </dgm:pt>
    <dgm:pt modelId="{CFB3E63C-1A33-41FB-B8F6-1BB84C858710}" type="parTrans" cxnId="{8DDD402D-D8C6-4FD2-983A-6FBECA5F20B3}">
      <dgm:prSet/>
      <dgm:spPr/>
      <dgm:t>
        <a:bodyPr/>
        <a:lstStyle/>
        <a:p>
          <a:endParaRPr lang="en-IN"/>
        </a:p>
      </dgm:t>
    </dgm:pt>
    <dgm:pt modelId="{B0340FAB-E25A-4473-AE75-4AEE782336AF}" type="sibTrans" cxnId="{8DDD402D-D8C6-4FD2-983A-6FBECA5F20B3}">
      <dgm:prSet/>
      <dgm:spPr/>
      <dgm:t>
        <a:bodyPr/>
        <a:lstStyle/>
        <a:p>
          <a:endParaRPr lang="en-IN"/>
        </a:p>
      </dgm:t>
    </dgm:pt>
    <dgm:pt modelId="{481DFE89-B868-4B4D-AB1C-098E9730DF00}">
      <dgm:prSet/>
      <dgm:spPr/>
      <dgm:t>
        <a:bodyPr/>
        <a:lstStyle/>
        <a:p>
          <a:pPr rtl="0"/>
          <a:r>
            <a:rPr lang="en-IN" dirty="0"/>
            <a:t>Shuffle phase assigns reducers to these buffers, which are remotely read and processed by reducers.</a:t>
          </a:r>
        </a:p>
      </dgm:t>
    </dgm:pt>
    <dgm:pt modelId="{4CA7C7D9-FD53-45E5-B90C-EBD5A39D960C}" type="parTrans" cxnId="{32029028-89A2-4ADC-933F-F759998D3762}">
      <dgm:prSet/>
      <dgm:spPr/>
      <dgm:t>
        <a:bodyPr/>
        <a:lstStyle/>
        <a:p>
          <a:endParaRPr lang="en-IN"/>
        </a:p>
      </dgm:t>
    </dgm:pt>
    <dgm:pt modelId="{706DE724-564F-465C-9AE7-CFBE6132D60F}" type="sibTrans" cxnId="{32029028-89A2-4ADC-933F-F759998D3762}">
      <dgm:prSet/>
      <dgm:spPr/>
      <dgm:t>
        <a:bodyPr/>
        <a:lstStyle/>
        <a:p>
          <a:endParaRPr lang="en-IN"/>
        </a:p>
      </dgm:t>
    </dgm:pt>
    <dgm:pt modelId="{0AB69229-76A0-4200-95AB-0E9F116B0B66}">
      <dgm:prSet/>
      <dgm:spPr/>
      <dgm:t>
        <a:bodyPr/>
        <a:lstStyle/>
        <a:p>
          <a:pPr rtl="0"/>
          <a:r>
            <a:rPr lang="en-US" dirty="0"/>
            <a:t>Reducers o/p the result on stable storage.</a:t>
          </a:r>
          <a:endParaRPr lang="en-IN" dirty="0"/>
        </a:p>
      </dgm:t>
    </dgm:pt>
    <dgm:pt modelId="{08C372C0-EC18-4B7F-96B5-AD55D9896D5E}" type="parTrans" cxnId="{EFCFEF5C-527D-4A7C-B7A5-84F3597D0A9D}">
      <dgm:prSet/>
      <dgm:spPr/>
      <dgm:t>
        <a:bodyPr/>
        <a:lstStyle/>
        <a:p>
          <a:endParaRPr lang="en-IN"/>
        </a:p>
      </dgm:t>
    </dgm:pt>
    <dgm:pt modelId="{C55E1FE2-203D-420A-8932-159C768ADCB6}" type="sibTrans" cxnId="{EFCFEF5C-527D-4A7C-B7A5-84F3597D0A9D}">
      <dgm:prSet/>
      <dgm:spPr/>
      <dgm:t>
        <a:bodyPr/>
        <a:lstStyle/>
        <a:p>
          <a:endParaRPr lang="en-IN"/>
        </a:p>
      </dgm:t>
    </dgm:pt>
    <dgm:pt modelId="{10BEC827-1224-4C32-8014-901A802FD27E}" type="pres">
      <dgm:prSet presAssocID="{DD72821C-8C25-42FE-B255-72B05ACE46D0}" presName="Name0" presStyleCnt="0">
        <dgm:presLayoutVars>
          <dgm:dir/>
          <dgm:animLvl val="lvl"/>
          <dgm:resizeHandles val="exact"/>
        </dgm:presLayoutVars>
      </dgm:prSet>
      <dgm:spPr/>
    </dgm:pt>
    <dgm:pt modelId="{82D95969-1213-442E-9357-E1FA407F9BA0}" type="pres">
      <dgm:prSet presAssocID="{0AB69229-76A0-4200-95AB-0E9F116B0B66}" presName="boxAndChildren" presStyleCnt="0"/>
      <dgm:spPr/>
    </dgm:pt>
    <dgm:pt modelId="{D54BF532-5CC2-4C65-82B9-E737D6929291}" type="pres">
      <dgm:prSet presAssocID="{0AB69229-76A0-4200-95AB-0E9F116B0B66}" presName="parentTextBox" presStyleLbl="node1" presStyleIdx="0" presStyleCnt="4"/>
      <dgm:spPr/>
    </dgm:pt>
    <dgm:pt modelId="{952A9B97-503A-43F7-95CA-170D1EA81AC0}" type="pres">
      <dgm:prSet presAssocID="{706DE724-564F-465C-9AE7-CFBE6132D60F}" presName="sp" presStyleCnt="0"/>
      <dgm:spPr/>
    </dgm:pt>
    <dgm:pt modelId="{ED627AD9-6E15-4E36-9A5D-1D6BA95214B7}" type="pres">
      <dgm:prSet presAssocID="{481DFE89-B868-4B4D-AB1C-098E9730DF00}" presName="arrowAndChildren" presStyleCnt="0"/>
      <dgm:spPr/>
    </dgm:pt>
    <dgm:pt modelId="{CF453EFE-586E-4B00-8B70-AB60D936DBA9}" type="pres">
      <dgm:prSet presAssocID="{481DFE89-B868-4B4D-AB1C-098E9730DF00}" presName="parentTextArrow" presStyleLbl="node1" presStyleIdx="1" presStyleCnt="4"/>
      <dgm:spPr/>
    </dgm:pt>
    <dgm:pt modelId="{4D785FF2-0E99-4CFA-A2CF-973E1F5C1E65}" type="pres">
      <dgm:prSet presAssocID="{B0340FAB-E25A-4473-AE75-4AEE782336AF}" presName="sp" presStyleCnt="0"/>
      <dgm:spPr/>
    </dgm:pt>
    <dgm:pt modelId="{56A3ED52-CAB8-4C5E-A2A7-604877B2E67C}" type="pres">
      <dgm:prSet presAssocID="{7D701EA2-7736-4039-B585-0AE59EC6139D}" presName="arrowAndChildren" presStyleCnt="0"/>
      <dgm:spPr/>
    </dgm:pt>
    <dgm:pt modelId="{75A2A586-3A85-4624-B601-30D4837AEE2E}" type="pres">
      <dgm:prSet presAssocID="{7D701EA2-7736-4039-B585-0AE59EC6139D}" presName="parentTextArrow" presStyleLbl="node1" presStyleIdx="2" presStyleCnt="4"/>
      <dgm:spPr/>
    </dgm:pt>
    <dgm:pt modelId="{EE8A5C37-2623-4021-BA8C-7143BDE1B61A}" type="pres">
      <dgm:prSet presAssocID="{A39B02B2-471A-4E86-97C7-4D521FB3367F}" presName="sp" presStyleCnt="0"/>
      <dgm:spPr/>
    </dgm:pt>
    <dgm:pt modelId="{6D8DA5EC-060E-4AC7-B76D-AF2AC0A80EDF}" type="pres">
      <dgm:prSet presAssocID="{3B7AC314-2132-4AD0-8DD9-E6CD7111EE9E}" presName="arrowAndChildren" presStyleCnt="0"/>
      <dgm:spPr/>
    </dgm:pt>
    <dgm:pt modelId="{74006889-4A86-403F-8377-D45930F5E494}" type="pres">
      <dgm:prSet presAssocID="{3B7AC314-2132-4AD0-8DD9-E6CD7111EE9E}" presName="parentTextArrow" presStyleLbl="node1" presStyleIdx="3" presStyleCnt="4"/>
      <dgm:spPr/>
    </dgm:pt>
  </dgm:ptLst>
  <dgm:cxnLst>
    <dgm:cxn modelId="{4B00391D-5F8C-1548-AE27-505A4C5DFB73}" type="presOf" srcId="{DD72821C-8C25-42FE-B255-72B05ACE46D0}" destId="{10BEC827-1224-4C32-8014-901A802FD27E}" srcOrd="0" destOrd="0" presId="urn:microsoft.com/office/officeart/2005/8/layout/process4"/>
    <dgm:cxn modelId="{32029028-89A2-4ADC-933F-F759998D3762}" srcId="{DD72821C-8C25-42FE-B255-72B05ACE46D0}" destId="{481DFE89-B868-4B4D-AB1C-098E9730DF00}" srcOrd="2" destOrd="0" parTransId="{4CA7C7D9-FD53-45E5-B90C-EBD5A39D960C}" sibTransId="{706DE724-564F-465C-9AE7-CFBE6132D60F}"/>
    <dgm:cxn modelId="{8DDD402D-D8C6-4FD2-983A-6FBECA5F20B3}" srcId="{DD72821C-8C25-42FE-B255-72B05ACE46D0}" destId="{7D701EA2-7736-4039-B585-0AE59EC6139D}" srcOrd="1" destOrd="0" parTransId="{CFB3E63C-1A33-41FB-B8F6-1BB84C858710}" sibTransId="{B0340FAB-E25A-4473-AE75-4AEE782336AF}"/>
    <dgm:cxn modelId="{EFCFEF5C-527D-4A7C-B7A5-84F3597D0A9D}" srcId="{DD72821C-8C25-42FE-B255-72B05ACE46D0}" destId="{0AB69229-76A0-4200-95AB-0E9F116B0B66}" srcOrd="3" destOrd="0" parTransId="{08C372C0-EC18-4B7F-96B5-AD55D9896D5E}" sibTransId="{C55E1FE2-203D-420A-8932-159C768ADCB6}"/>
    <dgm:cxn modelId="{03684B73-3D0B-DF44-82ED-39DC6BCC0E89}" type="presOf" srcId="{481DFE89-B868-4B4D-AB1C-098E9730DF00}" destId="{CF453EFE-586E-4B00-8B70-AB60D936DBA9}" srcOrd="0" destOrd="0" presId="urn:microsoft.com/office/officeart/2005/8/layout/process4"/>
    <dgm:cxn modelId="{94114A81-CBDE-494A-8E94-B77FF95BFAD3}" srcId="{DD72821C-8C25-42FE-B255-72B05ACE46D0}" destId="{3B7AC314-2132-4AD0-8DD9-E6CD7111EE9E}" srcOrd="0" destOrd="0" parTransId="{E15B2FEB-2431-4CB7-AA07-3F5F0C89DA0D}" sibTransId="{A39B02B2-471A-4E86-97C7-4D521FB3367F}"/>
    <dgm:cxn modelId="{4F0C2AB5-8DA0-A642-BD0E-7700B5E3DF5D}" type="presOf" srcId="{7D701EA2-7736-4039-B585-0AE59EC6139D}" destId="{75A2A586-3A85-4624-B601-30D4837AEE2E}" srcOrd="0" destOrd="0" presId="urn:microsoft.com/office/officeart/2005/8/layout/process4"/>
    <dgm:cxn modelId="{B60393BB-D9CB-8B46-A006-C3A6C066D3EC}" type="presOf" srcId="{0AB69229-76A0-4200-95AB-0E9F116B0B66}" destId="{D54BF532-5CC2-4C65-82B9-E737D6929291}" srcOrd="0" destOrd="0" presId="urn:microsoft.com/office/officeart/2005/8/layout/process4"/>
    <dgm:cxn modelId="{BC72C9D9-8704-0F4E-A64D-9BD38C0CF514}" type="presOf" srcId="{3B7AC314-2132-4AD0-8DD9-E6CD7111EE9E}" destId="{74006889-4A86-403F-8377-D45930F5E494}" srcOrd="0" destOrd="0" presId="urn:microsoft.com/office/officeart/2005/8/layout/process4"/>
    <dgm:cxn modelId="{E2DBA09E-5A19-554A-B35A-D11D5C7C98C3}" type="presParOf" srcId="{10BEC827-1224-4C32-8014-901A802FD27E}" destId="{82D95969-1213-442E-9357-E1FA407F9BA0}" srcOrd="0" destOrd="0" presId="urn:microsoft.com/office/officeart/2005/8/layout/process4"/>
    <dgm:cxn modelId="{CC02FE59-EE8D-9349-9356-615CF451AD43}" type="presParOf" srcId="{82D95969-1213-442E-9357-E1FA407F9BA0}" destId="{D54BF532-5CC2-4C65-82B9-E737D6929291}" srcOrd="0" destOrd="0" presId="urn:microsoft.com/office/officeart/2005/8/layout/process4"/>
    <dgm:cxn modelId="{B452AE5C-0CFD-CC4A-939E-F75FDBEC769F}" type="presParOf" srcId="{10BEC827-1224-4C32-8014-901A802FD27E}" destId="{952A9B97-503A-43F7-95CA-170D1EA81AC0}" srcOrd="1" destOrd="0" presId="urn:microsoft.com/office/officeart/2005/8/layout/process4"/>
    <dgm:cxn modelId="{2C89A109-7851-A146-84CA-DFCE5234A352}" type="presParOf" srcId="{10BEC827-1224-4C32-8014-901A802FD27E}" destId="{ED627AD9-6E15-4E36-9A5D-1D6BA95214B7}" srcOrd="2" destOrd="0" presId="urn:microsoft.com/office/officeart/2005/8/layout/process4"/>
    <dgm:cxn modelId="{7493BD25-606F-FB40-9C98-8A00C09BB998}" type="presParOf" srcId="{ED627AD9-6E15-4E36-9A5D-1D6BA95214B7}" destId="{CF453EFE-586E-4B00-8B70-AB60D936DBA9}" srcOrd="0" destOrd="0" presId="urn:microsoft.com/office/officeart/2005/8/layout/process4"/>
    <dgm:cxn modelId="{A958D130-A6B1-3546-8ACE-2D6828154129}" type="presParOf" srcId="{10BEC827-1224-4C32-8014-901A802FD27E}" destId="{4D785FF2-0E99-4CFA-A2CF-973E1F5C1E65}" srcOrd="3" destOrd="0" presId="urn:microsoft.com/office/officeart/2005/8/layout/process4"/>
    <dgm:cxn modelId="{6723A06B-6185-194F-9A2A-06E148B72AA9}" type="presParOf" srcId="{10BEC827-1224-4C32-8014-901A802FD27E}" destId="{56A3ED52-CAB8-4C5E-A2A7-604877B2E67C}" srcOrd="4" destOrd="0" presId="urn:microsoft.com/office/officeart/2005/8/layout/process4"/>
    <dgm:cxn modelId="{FE818C76-E934-3D4A-BA18-02C131611C31}" type="presParOf" srcId="{56A3ED52-CAB8-4C5E-A2A7-604877B2E67C}" destId="{75A2A586-3A85-4624-B601-30D4837AEE2E}" srcOrd="0" destOrd="0" presId="urn:microsoft.com/office/officeart/2005/8/layout/process4"/>
    <dgm:cxn modelId="{3E8A9381-F735-CA45-96C5-C8C1CABA624B}" type="presParOf" srcId="{10BEC827-1224-4C32-8014-901A802FD27E}" destId="{EE8A5C37-2623-4021-BA8C-7143BDE1B61A}" srcOrd="5" destOrd="0" presId="urn:microsoft.com/office/officeart/2005/8/layout/process4"/>
    <dgm:cxn modelId="{F0706831-ED5D-464D-8E44-5E0EBB860CB9}" type="presParOf" srcId="{10BEC827-1224-4C32-8014-901A802FD27E}" destId="{6D8DA5EC-060E-4AC7-B76D-AF2AC0A80EDF}" srcOrd="6" destOrd="0" presId="urn:microsoft.com/office/officeart/2005/8/layout/process4"/>
    <dgm:cxn modelId="{20F6A8FF-5893-3942-B9C5-4D5A6054B232}" type="presParOf" srcId="{6D8DA5EC-060E-4AC7-B76D-AF2AC0A80EDF}" destId="{74006889-4A86-403F-8377-D45930F5E4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996506-8B96-476E-94B8-FFAE1F194C06}" type="doc">
      <dgm:prSet loTypeId="urn:microsoft.com/office/officeart/2005/8/layout/matrix1" loCatId="matrix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EFE1A6C-8E65-4365-A2C3-514C8CF0BCD8}">
      <dgm:prSet/>
      <dgm:spPr/>
      <dgm:t>
        <a:bodyPr/>
        <a:lstStyle/>
        <a:p>
          <a:pPr rtl="0"/>
          <a:r>
            <a:rPr lang="en-GB" dirty="0"/>
            <a:t>MapReduce Runtime Environment</a:t>
          </a:r>
          <a:endParaRPr lang="en-IN" dirty="0"/>
        </a:p>
      </dgm:t>
    </dgm:pt>
    <dgm:pt modelId="{A11C870B-8ACE-4B28-9879-BFF4CBE6B12F}" type="parTrans" cxnId="{FC910ED7-BC7A-454C-9492-6AACC6519D9B}">
      <dgm:prSet/>
      <dgm:spPr/>
      <dgm:t>
        <a:bodyPr/>
        <a:lstStyle/>
        <a:p>
          <a:endParaRPr lang="en-IN"/>
        </a:p>
      </dgm:t>
    </dgm:pt>
    <dgm:pt modelId="{70DF6CAD-D6D6-49A7-A8EB-11AA3D07E0DF}" type="sibTrans" cxnId="{FC910ED7-BC7A-454C-9492-6AACC6519D9B}">
      <dgm:prSet/>
      <dgm:spPr/>
      <dgm:t>
        <a:bodyPr/>
        <a:lstStyle/>
        <a:p>
          <a:endParaRPr lang="en-IN"/>
        </a:p>
      </dgm:t>
    </dgm:pt>
    <dgm:pt modelId="{5FC3CC91-FE83-4E43-A9B0-CFA3B1705E2F}">
      <dgm:prSet/>
      <dgm:spPr/>
      <dgm:t>
        <a:bodyPr/>
        <a:lstStyle/>
        <a:p>
          <a:pPr rtl="0"/>
          <a:r>
            <a:rPr lang="en-GB" dirty="0"/>
            <a:t>Partitioning the input data.</a:t>
          </a:r>
          <a:endParaRPr lang="en-IN" dirty="0"/>
        </a:p>
      </dgm:t>
    </dgm:pt>
    <dgm:pt modelId="{5F4ECE93-CE43-4DAD-A46B-E5E79F86737F}" type="parTrans" cxnId="{2C037114-58E4-476F-8581-ACD47D9DAAEE}">
      <dgm:prSet/>
      <dgm:spPr/>
      <dgm:t>
        <a:bodyPr/>
        <a:lstStyle/>
        <a:p>
          <a:endParaRPr lang="en-IN"/>
        </a:p>
      </dgm:t>
    </dgm:pt>
    <dgm:pt modelId="{1C321A0C-6F0A-4F32-A1BB-580CDCFEB13B}" type="sibTrans" cxnId="{2C037114-58E4-476F-8581-ACD47D9DAAEE}">
      <dgm:prSet/>
      <dgm:spPr/>
      <dgm:t>
        <a:bodyPr/>
        <a:lstStyle/>
        <a:p>
          <a:endParaRPr lang="en-IN"/>
        </a:p>
      </dgm:t>
    </dgm:pt>
    <dgm:pt modelId="{B0F56319-76D7-48B6-8926-EB9889E4C3A8}">
      <dgm:prSet/>
      <dgm:spPr/>
      <dgm:t>
        <a:bodyPr/>
        <a:lstStyle/>
        <a:p>
          <a:pPr rtl="0"/>
          <a:r>
            <a:rPr lang="en-GB" dirty="0"/>
            <a:t>Scheduling program across cluster of machines, Locality Optimization and Load balancing</a:t>
          </a:r>
          <a:endParaRPr lang="en-IN" dirty="0"/>
        </a:p>
      </dgm:t>
    </dgm:pt>
    <dgm:pt modelId="{A9757096-DDD2-4CC7-80D9-9F42ADB6ABEE}" type="parTrans" cxnId="{1F2490E0-63C7-4788-8C50-BB93AC3D1903}">
      <dgm:prSet/>
      <dgm:spPr/>
      <dgm:t>
        <a:bodyPr/>
        <a:lstStyle/>
        <a:p>
          <a:endParaRPr lang="en-IN"/>
        </a:p>
      </dgm:t>
    </dgm:pt>
    <dgm:pt modelId="{10905CBD-449D-48E0-8705-4BB0BD81E31C}" type="sibTrans" cxnId="{1F2490E0-63C7-4788-8C50-BB93AC3D1903}">
      <dgm:prSet/>
      <dgm:spPr/>
      <dgm:t>
        <a:bodyPr/>
        <a:lstStyle/>
        <a:p>
          <a:endParaRPr lang="en-IN"/>
        </a:p>
      </dgm:t>
    </dgm:pt>
    <dgm:pt modelId="{58D4B5C6-D81E-4B2F-839A-B5A92A99E55F}">
      <dgm:prSet/>
      <dgm:spPr/>
      <dgm:t>
        <a:bodyPr/>
        <a:lstStyle/>
        <a:p>
          <a:pPr rtl="0"/>
          <a:r>
            <a:rPr lang="en-GB" dirty="0"/>
            <a:t>Dealing with machine failure</a:t>
          </a:r>
          <a:endParaRPr lang="en-IN" dirty="0"/>
        </a:p>
      </dgm:t>
    </dgm:pt>
    <dgm:pt modelId="{C5D25764-D980-41EC-9785-064366402CA1}" type="parTrans" cxnId="{9EC78149-EE44-40F9-98D3-A8F345947D6D}">
      <dgm:prSet/>
      <dgm:spPr/>
      <dgm:t>
        <a:bodyPr/>
        <a:lstStyle/>
        <a:p>
          <a:endParaRPr lang="en-IN"/>
        </a:p>
      </dgm:t>
    </dgm:pt>
    <dgm:pt modelId="{5DEEDB93-2645-4623-AF2B-329211FD23DE}" type="sibTrans" cxnId="{9EC78149-EE44-40F9-98D3-A8F345947D6D}">
      <dgm:prSet/>
      <dgm:spPr/>
      <dgm:t>
        <a:bodyPr/>
        <a:lstStyle/>
        <a:p>
          <a:endParaRPr lang="en-IN"/>
        </a:p>
      </dgm:t>
    </dgm:pt>
    <dgm:pt modelId="{45671883-ACE5-4563-81CD-8457FF3E4CC3}">
      <dgm:prSet/>
      <dgm:spPr/>
      <dgm:t>
        <a:bodyPr/>
        <a:lstStyle/>
        <a:p>
          <a:pPr rtl="0"/>
          <a:endParaRPr lang="en-IN" dirty="0"/>
        </a:p>
      </dgm:t>
    </dgm:pt>
    <dgm:pt modelId="{1C5C8FD1-73B0-4899-B4D0-08143F77624D}" type="parTrans" cxnId="{690FF05E-6F97-40CE-984A-DB24E3C60332}">
      <dgm:prSet/>
      <dgm:spPr/>
      <dgm:t>
        <a:bodyPr/>
        <a:lstStyle/>
        <a:p>
          <a:endParaRPr lang="en-IN"/>
        </a:p>
      </dgm:t>
    </dgm:pt>
    <dgm:pt modelId="{E36CEF5B-EF78-49AE-8472-1634813132E8}" type="sibTrans" cxnId="{690FF05E-6F97-40CE-984A-DB24E3C60332}">
      <dgm:prSet/>
      <dgm:spPr/>
      <dgm:t>
        <a:bodyPr/>
        <a:lstStyle/>
        <a:p>
          <a:endParaRPr lang="en-IN"/>
        </a:p>
      </dgm:t>
    </dgm:pt>
    <dgm:pt modelId="{86BCBD4F-942D-4293-9A81-2D110D905249}">
      <dgm:prSet/>
      <dgm:spPr/>
      <dgm:t>
        <a:bodyPr/>
        <a:lstStyle/>
        <a:p>
          <a:pPr rtl="0"/>
          <a:endParaRPr lang="en-US" dirty="0"/>
        </a:p>
      </dgm:t>
    </dgm:pt>
    <dgm:pt modelId="{1262F0C3-8827-42C2-8B6F-D6CE5A2B8DA7}" type="parTrans" cxnId="{ED8EEA34-0CB1-463E-8D57-088DF5C2C52D}">
      <dgm:prSet/>
      <dgm:spPr/>
      <dgm:t>
        <a:bodyPr/>
        <a:lstStyle/>
        <a:p>
          <a:endParaRPr lang="en-IN"/>
        </a:p>
      </dgm:t>
    </dgm:pt>
    <dgm:pt modelId="{BE8A03A7-4036-4FC6-994F-220AF8D37A67}" type="sibTrans" cxnId="{ED8EEA34-0CB1-463E-8D57-088DF5C2C52D}">
      <dgm:prSet/>
      <dgm:spPr/>
      <dgm:t>
        <a:bodyPr/>
        <a:lstStyle/>
        <a:p>
          <a:endParaRPr lang="en-IN"/>
        </a:p>
      </dgm:t>
    </dgm:pt>
    <dgm:pt modelId="{F5EA9E6D-3EDF-4CA5-B6D1-9DF57C67E9C6}">
      <dgm:prSet/>
      <dgm:spPr/>
      <dgm:t>
        <a:bodyPr/>
        <a:lstStyle/>
        <a:p>
          <a:pPr rtl="0"/>
          <a:endParaRPr lang="en-US" dirty="0"/>
        </a:p>
      </dgm:t>
    </dgm:pt>
    <dgm:pt modelId="{B97FEF02-8F5F-41AF-A2B6-6E43BEB1E6EF}" type="parTrans" cxnId="{BF1D0CAA-3CD7-494F-B79D-FD0E0BBD7301}">
      <dgm:prSet/>
      <dgm:spPr/>
      <dgm:t>
        <a:bodyPr/>
        <a:lstStyle/>
        <a:p>
          <a:endParaRPr lang="en-IN"/>
        </a:p>
      </dgm:t>
    </dgm:pt>
    <dgm:pt modelId="{E4349ECB-22B6-43C6-AA19-2A0B264C9DD4}" type="sibTrans" cxnId="{BF1D0CAA-3CD7-494F-B79D-FD0E0BBD7301}">
      <dgm:prSet/>
      <dgm:spPr/>
      <dgm:t>
        <a:bodyPr/>
        <a:lstStyle/>
        <a:p>
          <a:endParaRPr lang="en-IN"/>
        </a:p>
      </dgm:t>
    </dgm:pt>
    <dgm:pt modelId="{468BAD1A-3CA0-4701-90C6-481C032577DD}">
      <dgm:prSet/>
      <dgm:spPr/>
      <dgm:t>
        <a:bodyPr/>
        <a:lstStyle/>
        <a:p>
          <a:pPr rtl="0"/>
          <a:endParaRPr lang="en-IN" dirty="0"/>
        </a:p>
      </dgm:t>
    </dgm:pt>
    <dgm:pt modelId="{1CEE5153-F37D-4A47-B46A-DA5B4988C90E}" type="parTrans" cxnId="{67F75B76-4876-497B-8FD8-012573C52AD8}">
      <dgm:prSet/>
      <dgm:spPr/>
      <dgm:t>
        <a:bodyPr/>
        <a:lstStyle/>
        <a:p>
          <a:endParaRPr lang="en-IN"/>
        </a:p>
      </dgm:t>
    </dgm:pt>
    <dgm:pt modelId="{E4A0C49A-4C7F-491B-B7E3-3328FFFFBF2B}" type="sibTrans" cxnId="{67F75B76-4876-497B-8FD8-012573C52AD8}">
      <dgm:prSet/>
      <dgm:spPr/>
      <dgm:t>
        <a:bodyPr/>
        <a:lstStyle/>
        <a:p>
          <a:endParaRPr lang="en-IN"/>
        </a:p>
      </dgm:t>
    </dgm:pt>
    <dgm:pt modelId="{AD0EF5D6-22AF-4A38-8D54-B60AAE940543}">
      <dgm:prSet/>
      <dgm:spPr/>
      <dgm:t>
        <a:bodyPr/>
        <a:lstStyle/>
        <a:p>
          <a:pPr rtl="0"/>
          <a:endParaRPr lang="en-IN" dirty="0"/>
        </a:p>
      </dgm:t>
    </dgm:pt>
    <dgm:pt modelId="{98BCD58B-FC5E-4646-9EAF-06ECAFC0677A}" type="parTrans" cxnId="{479B08D9-65BB-41A3-9468-B8CB8A3176CF}">
      <dgm:prSet/>
      <dgm:spPr/>
      <dgm:t>
        <a:bodyPr/>
        <a:lstStyle/>
        <a:p>
          <a:endParaRPr lang="en-IN"/>
        </a:p>
      </dgm:t>
    </dgm:pt>
    <dgm:pt modelId="{08839477-F3F4-402C-8D0B-D47F07F08434}" type="sibTrans" cxnId="{479B08D9-65BB-41A3-9468-B8CB8A3176CF}">
      <dgm:prSet/>
      <dgm:spPr/>
      <dgm:t>
        <a:bodyPr/>
        <a:lstStyle/>
        <a:p>
          <a:endParaRPr lang="en-IN"/>
        </a:p>
      </dgm:t>
    </dgm:pt>
    <dgm:pt modelId="{72AF837D-92FF-49E4-8660-B34A4AB10A16}">
      <dgm:prSet/>
      <dgm:spPr/>
      <dgm:t>
        <a:bodyPr/>
        <a:lstStyle/>
        <a:p>
          <a:pPr rtl="0"/>
          <a:endParaRPr lang="en-US" dirty="0"/>
        </a:p>
      </dgm:t>
    </dgm:pt>
    <dgm:pt modelId="{FF335C29-CA6B-4F21-BAF9-160C5D16E2A7}" type="parTrans" cxnId="{24C1EF41-F229-4AF0-9D56-B31A3D199536}">
      <dgm:prSet/>
      <dgm:spPr/>
      <dgm:t>
        <a:bodyPr/>
        <a:lstStyle/>
        <a:p>
          <a:endParaRPr lang="en-IN"/>
        </a:p>
      </dgm:t>
    </dgm:pt>
    <dgm:pt modelId="{CC1DB99F-E5E2-494E-84EA-8B8F26D3B71E}" type="sibTrans" cxnId="{24C1EF41-F229-4AF0-9D56-B31A3D199536}">
      <dgm:prSet/>
      <dgm:spPr/>
      <dgm:t>
        <a:bodyPr/>
        <a:lstStyle/>
        <a:p>
          <a:endParaRPr lang="en-IN"/>
        </a:p>
      </dgm:t>
    </dgm:pt>
    <dgm:pt modelId="{4060AE83-0C07-407D-8A3C-2BD434E04460}">
      <dgm:prSet/>
      <dgm:spPr/>
      <dgm:t>
        <a:bodyPr/>
        <a:lstStyle/>
        <a:p>
          <a:r>
            <a:rPr lang="en-US" dirty="0"/>
            <a:t>Managing Inter-Machine communication</a:t>
          </a:r>
          <a:endParaRPr lang="en-IN" dirty="0"/>
        </a:p>
      </dgm:t>
    </dgm:pt>
    <dgm:pt modelId="{2A092C74-EE7E-4C96-8E46-C0C66DC01CD7}" type="parTrans" cxnId="{2A038695-7B78-4D2B-804D-DBDD515FFF70}">
      <dgm:prSet/>
      <dgm:spPr/>
      <dgm:t>
        <a:bodyPr/>
        <a:lstStyle/>
        <a:p>
          <a:endParaRPr lang="en-IN"/>
        </a:p>
      </dgm:t>
    </dgm:pt>
    <dgm:pt modelId="{9F054EDE-2F73-498F-B4AE-E118D4752689}" type="sibTrans" cxnId="{2A038695-7B78-4D2B-804D-DBDD515FFF70}">
      <dgm:prSet/>
      <dgm:spPr/>
      <dgm:t>
        <a:bodyPr/>
        <a:lstStyle/>
        <a:p>
          <a:endParaRPr lang="en-IN"/>
        </a:p>
      </dgm:t>
    </dgm:pt>
    <dgm:pt modelId="{46EBB003-1087-4757-80FA-2E7E5F0D1936}" type="pres">
      <dgm:prSet presAssocID="{0B996506-8B96-476E-94B8-FFAE1F194C0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A96C22-07E0-4FD0-BDA9-BBF8AB6272C2}" type="pres">
      <dgm:prSet presAssocID="{0B996506-8B96-476E-94B8-FFAE1F194C06}" presName="matrix" presStyleCnt="0"/>
      <dgm:spPr/>
    </dgm:pt>
    <dgm:pt modelId="{DBA76ABB-15C4-43F8-8CD4-F3EB0DF203A9}" type="pres">
      <dgm:prSet presAssocID="{0B996506-8B96-476E-94B8-FFAE1F194C06}" presName="tile1" presStyleLbl="node1" presStyleIdx="0" presStyleCnt="4" custLinFactNeighborX="975"/>
      <dgm:spPr/>
    </dgm:pt>
    <dgm:pt modelId="{5F0249DC-7A0A-4696-BEDC-D4BD7626E3F8}" type="pres">
      <dgm:prSet presAssocID="{0B996506-8B96-476E-94B8-FFAE1F194C0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81FFA3-6306-4467-9F1F-62F5ADA91A80}" type="pres">
      <dgm:prSet presAssocID="{0B996506-8B96-476E-94B8-FFAE1F194C06}" presName="tile2" presStyleLbl="node1" presStyleIdx="1" presStyleCnt="4" custLinFactNeighborX="901" custLinFactNeighborY="-3704"/>
      <dgm:spPr/>
    </dgm:pt>
    <dgm:pt modelId="{C3884C40-B790-4DCD-BC93-D8BB2A615089}" type="pres">
      <dgm:prSet presAssocID="{0B996506-8B96-476E-94B8-FFAE1F194C0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4B54BE-F461-4F12-89F7-3E4A68C2BC75}" type="pres">
      <dgm:prSet presAssocID="{0B996506-8B96-476E-94B8-FFAE1F194C06}" presName="tile3" presStyleLbl="node1" presStyleIdx="2" presStyleCnt="4"/>
      <dgm:spPr/>
    </dgm:pt>
    <dgm:pt modelId="{7FC03643-7559-4D3A-B640-EBFC2704DD0D}" type="pres">
      <dgm:prSet presAssocID="{0B996506-8B96-476E-94B8-FFAE1F194C0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8CA9F9F-855D-4122-8AAE-53357E3DCBCF}" type="pres">
      <dgm:prSet presAssocID="{0B996506-8B96-476E-94B8-FFAE1F194C06}" presName="tile4" presStyleLbl="node1" presStyleIdx="3" presStyleCnt="4"/>
      <dgm:spPr/>
    </dgm:pt>
    <dgm:pt modelId="{52DDF868-BECC-4376-8029-CB0AF9A3EFAE}" type="pres">
      <dgm:prSet presAssocID="{0B996506-8B96-476E-94B8-FFAE1F194C0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A5F5AED-29B8-4488-A2BD-55C56C6482B2}" type="pres">
      <dgm:prSet presAssocID="{0B996506-8B96-476E-94B8-FFAE1F194C06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19BE405-F980-694A-A3EC-31BACB8D684E}" type="presOf" srcId="{58D4B5C6-D81E-4B2F-839A-B5A92A99E55F}" destId="{7FC03643-7559-4D3A-B640-EBFC2704DD0D}" srcOrd="1" destOrd="0" presId="urn:microsoft.com/office/officeart/2005/8/layout/matrix1"/>
    <dgm:cxn modelId="{2C037114-58E4-476F-8581-ACD47D9DAAEE}" srcId="{3EFE1A6C-8E65-4365-A2C3-514C8CF0BCD8}" destId="{5FC3CC91-FE83-4E43-A9B0-CFA3B1705E2F}" srcOrd="0" destOrd="0" parTransId="{5F4ECE93-CE43-4DAD-A46B-E5E79F86737F}" sibTransId="{1C321A0C-6F0A-4F32-A1BB-580CDCFEB13B}"/>
    <dgm:cxn modelId="{ED8EEA34-0CB1-463E-8D57-088DF5C2C52D}" srcId="{0B996506-8B96-476E-94B8-FFAE1F194C06}" destId="{86BCBD4F-942D-4293-9A81-2D110D905249}" srcOrd="2" destOrd="0" parTransId="{1262F0C3-8827-42C2-8B6F-D6CE5A2B8DA7}" sibTransId="{BE8A03A7-4036-4FC6-994F-220AF8D37A67}"/>
    <dgm:cxn modelId="{24C1EF41-F229-4AF0-9D56-B31A3D199536}" srcId="{0B996506-8B96-476E-94B8-FFAE1F194C06}" destId="{72AF837D-92FF-49E4-8660-B34A4AB10A16}" srcOrd="6" destOrd="0" parTransId="{FF335C29-CA6B-4F21-BAF9-160C5D16E2A7}" sibTransId="{CC1DB99F-E5E2-494E-84EA-8B8F26D3B71E}"/>
    <dgm:cxn modelId="{A4D82746-E1C8-BE40-B935-E43E0BBD8591}" type="presOf" srcId="{58D4B5C6-D81E-4B2F-839A-B5A92A99E55F}" destId="{164B54BE-F461-4F12-89F7-3E4A68C2BC75}" srcOrd="0" destOrd="0" presId="urn:microsoft.com/office/officeart/2005/8/layout/matrix1"/>
    <dgm:cxn modelId="{9EC78149-EE44-40F9-98D3-A8F345947D6D}" srcId="{3EFE1A6C-8E65-4365-A2C3-514C8CF0BCD8}" destId="{58D4B5C6-D81E-4B2F-839A-B5A92A99E55F}" srcOrd="2" destOrd="0" parTransId="{C5D25764-D980-41EC-9785-064366402CA1}" sibTransId="{5DEEDB93-2645-4623-AF2B-329211FD23DE}"/>
    <dgm:cxn modelId="{690FF05E-6F97-40CE-984A-DB24E3C60332}" srcId="{0B996506-8B96-476E-94B8-FFAE1F194C06}" destId="{45671883-ACE5-4563-81CD-8457FF3E4CC3}" srcOrd="1" destOrd="0" parTransId="{1C5C8FD1-73B0-4899-B4D0-08143F77624D}" sibTransId="{E36CEF5B-EF78-49AE-8472-1634813132E8}"/>
    <dgm:cxn modelId="{F1BFCD65-CCEB-7646-B679-2A105F7C83BC}" type="presOf" srcId="{0B996506-8B96-476E-94B8-FFAE1F194C06}" destId="{46EBB003-1087-4757-80FA-2E7E5F0D1936}" srcOrd="0" destOrd="0" presId="urn:microsoft.com/office/officeart/2005/8/layout/matrix1"/>
    <dgm:cxn modelId="{67F75B76-4876-497B-8FD8-012573C52AD8}" srcId="{0B996506-8B96-476E-94B8-FFAE1F194C06}" destId="{468BAD1A-3CA0-4701-90C6-481C032577DD}" srcOrd="4" destOrd="0" parTransId="{1CEE5153-F37D-4A47-B46A-DA5B4988C90E}" sibTransId="{E4A0C49A-4C7F-491B-B7E3-3328FFFFBF2B}"/>
    <dgm:cxn modelId="{FF656E7C-4979-2747-A453-7BBA87BCB2AF}" type="presOf" srcId="{4060AE83-0C07-407D-8A3C-2BD434E04460}" destId="{A8CA9F9F-855D-4122-8AAE-53357E3DCBCF}" srcOrd="0" destOrd="0" presId="urn:microsoft.com/office/officeart/2005/8/layout/matrix1"/>
    <dgm:cxn modelId="{2A038695-7B78-4D2B-804D-DBDD515FFF70}" srcId="{3EFE1A6C-8E65-4365-A2C3-514C8CF0BCD8}" destId="{4060AE83-0C07-407D-8A3C-2BD434E04460}" srcOrd="3" destOrd="0" parTransId="{2A092C74-EE7E-4C96-8E46-C0C66DC01CD7}" sibTransId="{9F054EDE-2F73-498F-B4AE-E118D4752689}"/>
    <dgm:cxn modelId="{46CB9397-2207-0F4A-B1A6-86CD27A3D44F}" type="presOf" srcId="{5FC3CC91-FE83-4E43-A9B0-CFA3B1705E2F}" destId="{5F0249DC-7A0A-4696-BEDC-D4BD7626E3F8}" srcOrd="1" destOrd="0" presId="urn:microsoft.com/office/officeart/2005/8/layout/matrix1"/>
    <dgm:cxn modelId="{BF1D0CAA-3CD7-494F-B79D-FD0E0BBD7301}" srcId="{0B996506-8B96-476E-94B8-FFAE1F194C06}" destId="{F5EA9E6D-3EDF-4CA5-B6D1-9DF57C67E9C6}" srcOrd="3" destOrd="0" parTransId="{B97FEF02-8F5F-41AF-A2B6-6E43BEB1E6EF}" sibTransId="{E4349ECB-22B6-43C6-AA19-2A0B264C9DD4}"/>
    <dgm:cxn modelId="{0366B3AA-B840-284F-9E91-4C9D83CE5FE2}" type="presOf" srcId="{5FC3CC91-FE83-4E43-A9B0-CFA3B1705E2F}" destId="{DBA76ABB-15C4-43F8-8CD4-F3EB0DF203A9}" srcOrd="0" destOrd="0" presId="urn:microsoft.com/office/officeart/2005/8/layout/matrix1"/>
    <dgm:cxn modelId="{B93F98CC-71D1-8D40-8CE4-FF2EA5218F56}" type="presOf" srcId="{3EFE1A6C-8E65-4365-A2C3-514C8CF0BCD8}" destId="{6A5F5AED-29B8-4488-A2BD-55C56C6482B2}" srcOrd="0" destOrd="0" presId="urn:microsoft.com/office/officeart/2005/8/layout/matrix1"/>
    <dgm:cxn modelId="{FC910ED7-BC7A-454C-9492-6AACC6519D9B}" srcId="{0B996506-8B96-476E-94B8-FFAE1F194C06}" destId="{3EFE1A6C-8E65-4365-A2C3-514C8CF0BCD8}" srcOrd="0" destOrd="0" parTransId="{A11C870B-8ACE-4B28-9879-BFF4CBE6B12F}" sibTransId="{70DF6CAD-D6D6-49A7-A8EB-11AA3D07E0DF}"/>
    <dgm:cxn modelId="{479B08D9-65BB-41A3-9468-B8CB8A3176CF}" srcId="{0B996506-8B96-476E-94B8-FFAE1F194C06}" destId="{AD0EF5D6-22AF-4A38-8D54-B60AAE940543}" srcOrd="5" destOrd="0" parTransId="{98BCD58B-FC5E-4646-9EAF-06ECAFC0677A}" sibTransId="{08839477-F3F4-402C-8D0B-D47F07F08434}"/>
    <dgm:cxn modelId="{01817CD9-9FA9-C044-8EF9-095C4EB6CB58}" type="presOf" srcId="{B0F56319-76D7-48B6-8926-EB9889E4C3A8}" destId="{C3884C40-B790-4DCD-BC93-D8BB2A615089}" srcOrd="1" destOrd="0" presId="urn:microsoft.com/office/officeart/2005/8/layout/matrix1"/>
    <dgm:cxn modelId="{1F7951DF-41E9-334D-AC04-0A51D4F22478}" type="presOf" srcId="{B0F56319-76D7-48B6-8926-EB9889E4C3A8}" destId="{9481FFA3-6306-4467-9F1F-62F5ADA91A80}" srcOrd="0" destOrd="0" presId="urn:microsoft.com/office/officeart/2005/8/layout/matrix1"/>
    <dgm:cxn modelId="{1F2490E0-63C7-4788-8C50-BB93AC3D1903}" srcId="{3EFE1A6C-8E65-4365-A2C3-514C8CF0BCD8}" destId="{B0F56319-76D7-48B6-8926-EB9889E4C3A8}" srcOrd="1" destOrd="0" parTransId="{A9757096-DDD2-4CC7-80D9-9F42ADB6ABEE}" sibTransId="{10905CBD-449D-48E0-8705-4BB0BD81E31C}"/>
    <dgm:cxn modelId="{0CB666FA-6CE1-E641-972B-407A999B80E7}" type="presOf" srcId="{4060AE83-0C07-407D-8A3C-2BD434E04460}" destId="{52DDF868-BECC-4376-8029-CB0AF9A3EFAE}" srcOrd="1" destOrd="0" presId="urn:microsoft.com/office/officeart/2005/8/layout/matrix1"/>
    <dgm:cxn modelId="{68245C3A-C976-4849-B39E-E90330E64382}" type="presParOf" srcId="{46EBB003-1087-4757-80FA-2E7E5F0D1936}" destId="{05A96C22-07E0-4FD0-BDA9-BBF8AB6272C2}" srcOrd="0" destOrd="0" presId="urn:microsoft.com/office/officeart/2005/8/layout/matrix1"/>
    <dgm:cxn modelId="{51F3ECF8-C968-0B42-BBD0-DA412B60EC28}" type="presParOf" srcId="{05A96C22-07E0-4FD0-BDA9-BBF8AB6272C2}" destId="{DBA76ABB-15C4-43F8-8CD4-F3EB0DF203A9}" srcOrd="0" destOrd="0" presId="urn:microsoft.com/office/officeart/2005/8/layout/matrix1"/>
    <dgm:cxn modelId="{B451368F-3C68-DF4D-B470-953A0E4B1179}" type="presParOf" srcId="{05A96C22-07E0-4FD0-BDA9-BBF8AB6272C2}" destId="{5F0249DC-7A0A-4696-BEDC-D4BD7626E3F8}" srcOrd="1" destOrd="0" presId="urn:microsoft.com/office/officeart/2005/8/layout/matrix1"/>
    <dgm:cxn modelId="{4C4BFAA7-DE12-5C49-ADED-FF024B5D2D46}" type="presParOf" srcId="{05A96C22-07E0-4FD0-BDA9-BBF8AB6272C2}" destId="{9481FFA3-6306-4467-9F1F-62F5ADA91A80}" srcOrd="2" destOrd="0" presId="urn:microsoft.com/office/officeart/2005/8/layout/matrix1"/>
    <dgm:cxn modelId="{89F41E79-DD4A-774B-B899-5526A2DF6D0A}" type="presParOf" srcId="{05A96C22-07E0-4FD0-BDA9-BBF8AB6272C2}" destId="{C3884C40-B790-4DCD-BC93-D8BB2A615089}" srcOrd="3" destOrd="0" presId="urn:microsoft.com/office/officeart/2005/8/layout/matrix1"/>
    <dgm:cxn modelId="{9B26C2C4-0728-F941-8BBF-51B8F855AAE4}" type="presParOf" srcId="{05A96C22-07E0-4FD0-BDA9-BBF8AB6272C2}" destId="{164B54BE-F461-4F12-89F7-3E4A68C2BC75}" srcOrd="4" destOrd="0" presId="urn:microsoft.com/office/officeart/2005/8/layout/matrix1"/>
    <dgm:cxn modelId="{4CFE2AB9-FAD2-804F-A9DD-75BB02E73FD6}" type="presParOf" srcId="{05A96C22-07E0-4FD0-BDA9-BBF8AB6272C2}" destId="{7FC03643-7559-4D3A-B640-EBFC2704DD0D}" srcOrd="5" destOrd="0" presId="urn:microsoft.com/office/officeart/2005/8/layout/matrix1"/>
    <dgm:cxn modelId="{7CD357EA-5EDE-8441-971B-63765F021D12}" type="presParOf" srcId="{05A96C22-07E0-4FD0-BDA9-BBF8AB6272C2}" destId="{A8CA9F9F-855D-4122-8AAE-53357E3DCBCF}" srcOrd="6" destOrd="0" presId="urn:microsoft.com/office/officeart/2005/8/layout/matrix1"/>
    <dgm:cxn modelId="{ED5D2A32-2705-0C40-9F2D-38772C95F5AC}" type="presParOf" srcId="{05A96C22-07E0-4FD0-BDA9-BBF8AB6272C2}" destId="{52DDF868-BECC-4376-8029-CB0AF9A3EFAE}" srcOrd="7" destOrd="0" presId="urn:microsoft.com/office/officeart/2005/8/layout/matrix1"/>
    <dgm:cxn modelId="{286D53C5-9FC4-0E4B-8E4C-DDE9DA510BA8}" type="presParOf" srcId="{46EBB003-1087-4757-80FA-2E7E5F0D1936}" destId="{6A5F5AED-29B8-4488-A2BD-55C56C6482B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AB7F02-A7E7-4D8A-A369-C42BA7917211}" type="doc">
      <dgm:prSet loTypeId="urn:microsoft.com/office/officeart/2005/8/layout/cycle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9D1D48-C00A-4D7D-9726-89FD6D2BF99C}">
      <dgm:prSet/>
      <dgm:spPr/>
      <dgm:t>
        <a:bodyPr/>
        <a:lstStyle/>
        <a:p>
          <a:pPr rtl="0"/>
          <a:r>
            <a:rPr lang="en-US" dirty="0"/>
            <a:t>Start with seed </a:t>
          </a:r>
          <a:r>
            <a:rPr lang="en-US" i="1" dirty="0"/>
            <a:t>PageRank</a:t>
          </a:r>
          <a:r>
            <a:rPr lang="en-US" dirty="0"/>
            <a:t> values</a:t>
          </a:r>
          <a:endParaRPr lang="en-IN" dirty="0"/>
        </a:p>
      </dgm:t>
    </dgm:pt>
    <dgm:pt modelId="{F5C936E1-9DC5-4687-A1B1-7F70DC9CB902}" type="parTrans" cxnId="{5E21494B-D049-4BF6-AE11-A31EA5A9C066}">
      <dgm:prSet/>
      <dgm:spPr/>
      <dgm:t>
        <a:bodyPr/>
        <a:lstStyle/>
        <a:p>
          <a:endParaRPr lang="en-IN"/>
        </a:p>
      </dgm:t>
    </dgm:pt>
    <dgm:pt modelId="{780F753B-CBEF-4191-9551-39932E171E56}" type="sibTrans" cxnId="{5E21494B-D049-4BF6-AE11-A31EA5A9C066}">
      <dgm:prSet/>
      <dgm:spPr/>
      <dgm:t>
        <a:bodyPr/>
        <a:lstStyle/>
        <a:p>
          <a:endParaRPr lang="en-IN"/>
        </a:p>
      </dgm:t>
    </dgm:pt>
    <dgm:pt modelId="{28F72B1F-FB5B-4F6E-B367-D1F4DD04821E}">
      <dgm:prSet/>
      <dgm:spPr/>
      <dgm:t>
        <a:bodyPr/>
        <a:lstStyle/>
        <a:p>
          <a:pPr rtl="0"/>
          <a:r>
            <a:rPr lang="en-US" dirty="0"/>
            <a:t>Each page distributes </a:t>
          </a:r>
          <a:r>
            <a:rPr lang="en-US" i="1" dirty="0"/>
            <a:t>PageRank</a:t>
          </a:r>
          <a:r>
            <a:rPr lang="en-US" dirty="0"/>
            <a:t> “credit” to all pages it points to.</a:t>
          </a:r>
          <a:endParaRPr lang="en-IN" dirty="0"/>
        </a:p>
      </dgm:t>
    </dgm:pt>
    <dgm:pt modelId="{8FE42BC7-743B-40FB-BAF0-57168FFDF926}" type="parTrans" cxnId="{FCCF22E8-2962-47F3-B1B2-26D300EE2BCE}">
      <dgm:prSet/>
      <dgm:spPr/>
      <dgm:t>
        <a:bodyPr/>
        <a:lstStyle/>
        <a:p>
          <a:endParaRPr lang="en-IN"/>
        </a:p>
      </dgm:t>
    </dgm:pt>
    <dgm:pt modelId="{40443D49-1932-4F70-8F06-8699DF95CF33}" type="sibTrans" cxnId="{FCCF22E8-2962-47F3-B1B2-26D300EE2BCE}">
      <dgm:prSet/>
      <dgm:spPr/>
      <dgm:t>
        <a:bodyPr/>
        <a:lstStyle/>
        <a:p>
          <a:endParaRPr lang="en-IN"/>
        </a:p>
      </dgm:t>
    </dgm:pt>
    <dgm:pt modelId="{243E09E6-8037-4C75-A6C9-B2782833E47A}">
      <dgm:prSet/>
      <dgm:spPr/>
      <dgm:t>
        <a:bodyPr/>
        <a:lstStyle/>
        <a:p>
          <a:pPr rtl="0"/>
          <a:r>
            <a:rPr lang="en-US" dirty="0"/>
            <a:t>Each target page adds up “credit” from multiple in-bound links to compute </a:t>
          </a:r>
          <a:r>
            <a:rPr lang="en-US" i="1" dirty="0"/>
            <a:t>PR</a:t>
          </a:r>
          <a:r>
            <a:rPr lang="en-US" i="1" baseline="-25000" dirty="0"/>
            <a:t>i+1</a:t>
          </a:r>
          <a:endParaRPr lang="en-IN" dirty="0"/>
        </a:p>
      </dgm:t>
    </dgm:pt>
    <dgm:pt modelId="{ACBBA201-0271-4FA0-B617-F4537BD6231F}" type="parTrans" cxnId="{F1C620CA-F14A-4F4F-B7B8-F91878FAE10A}">
      <dgm:prSet/>
      <dgm:spPr/>
      <dgm:t>
        <a:bodyPr/>
        <a:lstStyle/>
        <a:p>
          <a:endParaRPr lang="en-IN"/>
        </a:p>
      </dgm:t>
    </dgm:pt>
    <dgm:pt modelId="{06CC8A79-FE0A-47C7-A6CC-668A94283CB7}" type="sibTrans" cxnId="{F1C620CA-F14A-4F4F-B7B8-F91878FAE10A}">
      <dgm:prSet/>
      <dgm:spPr/>
      <dgm:t>
        <a:bodyPr/>
        <a:lstStyle/>
        <a:p>
          <a:endParaRPr lang="en-IN"/>
        </a:p>
      </dgm:t>
    </dgm:pt>
    <dgm:pt modelId="{9B1D0FD2-246D-4F2A-9C84-885C54DE4CED}" type="pres">
      <dgm:prSet presAssocID="{05AB7F02-A7E7-4D8A-A369-C42BA7917211}" presName="cycle" presStyleCnt="0">
        <dgm:presLayoutVars>
          <dgm:dir/>
          <dgm:resizeHandles val="exact"/>
        </dgm:presLayoutVars>
      </dgm:prSet>
      <dgm:spPr/>
    </dgm:pt>
    <dgm:pt modelId="{97539B74-EF37-4538-A1C2-95D0F37E9231}" type="pres">
      <dgm:prSet presAssocID="{149D1D48-C00A-4D7D-9726-89FD6D2BF99C}" presName="node" presStyleLbl="node1" presStyleIdx="0" presStyleCnt="3">
        <dgm:presLayoutVars>
          <dgm:bulletEnabled val="1"/>
        </dgm:presLayoutVars>
      </dgm:prSet>
      <dgm:spPr/>
    </dgm:pt>
    <dgm:pt modelId="{452093DE-EC6C-44AB-8817-01B1892D09F0}" type="pres">
      <dgm:prSet presAssocID="{149D1D48-C00A-4D7D-9726-89FD6D2BF99C}" presName="spNode" presStyleCnt="0"/>
      <dgm:spPr/>
    </dgm:pt>
    <dgm:pt modelId="{F20609A7-9CCF-4AA7-B456-20EE47299A53}" type="pres">
      <dgm:prSet presAssocID="{780F753B-CBEF-4191-9551-39932E171E56}" presName="sibTrans" presStyleLbl="sibTrans1D1" presStyleIdx="0" presStyleCnt="3"/>
      <dgm:spPr/>
    </dgm:pt>
    <dgm:pt modelId="{E408050F-5DB5-4B35-9E6A-E7982CAB8BDE}" type="pres">
      <dgm:prSet presAssocID="{28F72B1F-FB5B-4F6E-B367-D1F4DD04821E}" presName="node" presStyleLbl="node1" presStyleIdx="1" presStyleCnt="3">
        <dgm:presLayoutVars>
          <dgm:bulletEnabled val="1"/>
        </dgm:presLayoutVars>
      </dgm:prSet>
      <dgm:spPr/>
    </dgm:pt>
    <dgm:pt modelId="{83C6EF2F-38A8-4D7B-9D9A-0587CD6A6FE1}" type="pres">
      <dgm:prSet presAssocID="{28F72B1F-FB5B-4F6E-B367-D1F4DD04821E}" presName="spNode" presStyleCnt="0"/>
      <dgm:spPr/>
    </dgm:pt>
    <dgm:pt modelId="{4886F001-6247-4C07-AB43-6D4E21E7C37C}" type="pres">
      <dgm:prSet presAssocID="{40443D49-1932-4F70-8F06-8699DF95CF33}" presName="sibTrans" presStyleLbl="sibTrans1D1" presStyleIdx="1" presStyleCnt="3"/>
      <dgm:spPr/>
    </dgm:pt>
    <dgm:pt modelId="{BD4C4C83-30B7-45FA-BF00-06248E04984B}" type="pres">
      <dgm:prSet presAssocID="{243E09E6-8037-4C75-A6C9-B2782833E47A}" presName="node" presStyleLbl="node1" presStyleIdx="2" presStyleCnt="3">
        <dgm:presLayoutVars>
          <dgm:bulletEnabled val="1"/>
        </dgm:presLayoutVars>
      </dgm:prSet>
      <dgm:spPr/>
    </dgm:pt>
    <dgm:pt modelId="{C12D559D-5621-49F7-BF25-83D0F6E1972F}" type="pres">
      <dgm:prSet presAssocID="{243E09E6-8037-4C75-A6C9-B2782833E47A}" presName="spNode" presStyleCnt="0"/>
      <dgm:spPr/>
    </dgm:pt>
    <dgm:pt modelId="{D4CCD172-908D-4609-B6CA-0236F074CF50}" type="pres">
      <dgm:prSet presAssocID="{06CC8A79-FE0A-47C7-A6CC-668A94283CB7}" presName="sibTrans" presStyleLbl="sibTrans1D1" presStyleIdx="2" presStyleCnt="3"/>
      <dgm:spPr/>
    </dgm:pt>
  </dgm:ptLst>
  <dgm:cxnLst>
    <dgm:cxn modelId="{41168321-88AC-BC4B-A2CB-6EE0B2A253D4}" type="presOf" srcId="{149D1D48-C00A-4D7D-9726-89FD6D2BF99C}" destId="{97539B74-EF37-4538-A1C2-95D0F37E9231}" srcOrd="0" destOrd="0" presId="urn:microsoft.com/office/officeart/2005/8/layout/cycle5"/>
    <dgm:cxn modelId="{5C4DB83A-5994-9E40-8B89-2CA689CB1F7A}" type="presOf" srcId="{243E09E6-8037-4C75-A6C9-B2782833E47A}" destId="{BD4C4C83-30B7-45FA-BF00-06248E04984B}" srcOrd="0" destOrd="0" presId="urn:microsoft.com/office/officeart/2005/8/layout/cycle5"/>
    <dgm:cxn modelId="{5E21494B-D049-4BF6-AE11-A31EA5A9C066}" srcId="{05AB7F02-A7E7-4D8A-A369-C42BA7917211}" destId="{149D1D48-C00A-4D7D-9726-89FD6D2BF99C}" srcOrd="0" destOrd="0" parTransId="{F5C936E1-9DC5-4687-A1B1-7F70DC9CB902}" sibTransId="{780F753B-CBEF-4191-9551-39932E171E56}"/>
    <dgm:cxn modelId="{4BCEDE61-7B4E-364D-AE52-81FCC54BDEC8}" type="presOf" srcId="{28F72B1F-FB5B-4F6E-B367-D1F4DD04821E}" destId="{E408050F-5DB5-4B35-9E6A-E7982CAB8BDE}" srcOrd="0" destOrd="0" presId="urn:microsoft.com/office/officeart/2005/8/layout/cycle5"/>
    <dgm:cxn modelId="{43813596-00A7-E54B-BB42-7166365C6B1E}" type="presOf" srcId="{780F753B-CBEF-4191-9551-39932E171E56}" destId="{F20609A7-9CCF-4AA7-B456-20EE47299A53}" srcOrd="0" destOrd="0" presId="urn:microsoft.com/office/officeart/2005/8/layout/cycle5"/>
    <dgm:cxn modelId="{BEDAA9AB-4F61-2741-8BE7-C35D686226A1}" type="presOf" srcId="{40443D49-1932-4F70-8F06-8699DF95CF33}" destId="{4886F001-6247-4C07-AB43-6D4E21E7C37C}" srcOrd="0" destOrd="0" presId="urn:microsoft.com/office/officeart/2005/8/layout/cycle5"/>
    <dgm:cxn modelId="{6CB8AEC6-3D63-7143-89A6-1D78887B6193}" type="presOf" srcId="{06CC8A79-FE0A-47C7-A6CC-668A94283CB7}" destId="{D4CCD172-908D-4609-B6CA-0236F074CF50}" srcOrd="0" destOrd="0" presId="urn:microsoft.com/office/officeart/2005/8/layout/cycle5"/>
    <dgm:cxn modelId="{F1C620CA-F14A-4F4F-B7B8-F91878FAE10A}" srcId="{05AB7F02-A7E7-4D8A-A369-C42BA7917211}" destId="{243E09E6-8037-4C75-A6C9-B2782833E47A}" srcOrd="2" destOrd="0" parTransId="{ACBBA201-0271-4FA0-B617-F4537BD6231F}" sibTransId="{06CC8A79-FE0A-47C7-A6CC-668A94283CB7}"/>
    <dgm:cxn modelId="{19E366E2-E03C-6D4C-831C-A42260B69074}" type="presOf" srcId="{05AB7F02-A7E7-4D8A-A369-C42BA7917211}" destId="{9B1D0FD2-246D-4F2A-9C84-885C54DE4CED}" srcOrd="0" destOrd="0" presId="urn:microsoft.com/office/officeart/2005/8/layout/cycle5"/>
    <dgm:cxn modelId="{FCCF22E8-2962-47F3-B1B2-26D300EE2BCE}" srcId="{05AB7F02-A7E7-4D8A-A369-C42BA7917211}" destId="{28F72B1F-FB5B-4F6E-B367-D1F4DD04821E}" srcOrd="1" destOrd="0" parTransId="{8FE42BC7-743B-40FB-BAF0-57168FFDF926}" sibTransId="{40443D49-1932-4F70-8F06-8699DF95CF33}"/>
    <dgm:cxn modelId="{972D0BC8-A7DF-F647-9310-36F31124D08B}" type="presParOf" srcId="{9B1D0FD2-246D-4F2A-9C84-885C54DE4CED}" destId="{97539B74-EF37-4538-A1C2-95D0F37E9231}" srcOrd="0" destOrd="0" presId="urn:microsoft.com/office/officeart/2005/8/layout/cycle5"/>
    <dgm:cxn modelId="{8059AF6E-DFE5-2147-8E23-9280F117DBB5}" type="presParOf" srcId="{9B1D0FD2-246D-4F2A-9C84-885C54DE4CED}" destId="{452093DE-EC6C-44AB-8817-01B1892D09F0}" srcOrd="1" destOrd="0" presId="urn:microsoft.com/office/officeart/2005/8/layout/cycle5"/>
    <dgm:cxn modelId="{07FEA9E9-C86B-8949-81A3-DF367423A92A}" type="presParOf" srcId="{9B1D0FD2-246D-4F2A-9C84-885C54DE4CED}" destId="{F20609A7-9CCF-4AA7-B456-20EE47299A53}" srcOrd="2" destOrd="0" presId="urn:microsoft.com/office/officeart/2005/8/layout/cycle5"/>
    <dgm:cxn modelId="{A25962AE-CEF9-0143-BCDA-F3E7375A65CD}" type="presParOf" srcId="{9B1D0FD2-246D-4F2A-9C84-885C54DE4CED}" destId="{E408050F-5DB5-4B35-9E6A-E7982CAB8BDE}" srcOrd="3" destOrd="0" presId="urn:microsoft.com/office/officeart/2005/8/layout/cycle5"/>
    <dgm:cxn modelId="{E01ED065-A09D-CE43-BC04-8309782D3B80}" type="presParOf" srcId="{9B1D0FD2-246D-4F2A-9C84-885C54DE4CED}" destId="{83C6EF2F-38A8-4D7B-9D9A-0587CD6A6FE1}" srcOrd="4" destOrd="0" presId="urn:microsoft.com/office/officeart/2005/8/layout/cycle5"/>
    <dgm:cxn modelId="{B225DA01-6E7B-3941-BF60-DA7B0BE43DE2}" type="presParOf" srcId="{9B1D0FD2-246D-4F2A-9C84-885C54DE4CED}" destId="{4886F001-6247-4C07-AB43-6D4E21E7C37C}" srcOrd="5" destOrd="0" presId="urn:microsoft.com/office/officeart/2005/8/layout/cycle5"/>
    <dgm:cxn modelId="{6ABAC613-CB93-FB4F-A3AD-99B4FEB8090F}" type="presParOf" srcId="{9B1D0FD2-246D-4F2A-9C84-885C54DE4CED}" destId="{BD4C4C83-30B7-45FA-BF00-06248E04984B}" srcOrd="6" destOrd="0" presId="urn:microsoft.com/office/officeart/2005/8/layout/cycle5"/>
    <dgm:cxn modelId="{40CBE07A-5A7A-4C47-8265-498BDBB9E254}" type="presParOf" srcId="{9B1D0FD2-246D-4F2A-9C84-885C54DE4CED}" destId="{C12D559D-5621-49F7-BF25-83D0F6E1972F}" srcOrd="7" destOrd="0" presId="urn:microsoft.com/office/officeart/2005/8/layout/cycle5"/>
    <dgm:cxn modelId="{53B1CACB-0A65-3A4B-AFB5-BE20AB391373}" type="presParOf" srcId="{9B1D0FD2-246D-4F2A-9C84-885C54DE4CED}" destId="{D4CCD172-908D-4609-B6CA-0236F074CF5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0DAC3-096A-4552-A507-3C930EE21815}">
      <dsp:nvSpPr>
        <dsp:cNvPr id="0" name=""/>
        <dsp:cNvSpPr/>
      </dsp:nvSpPr>
      <dsp:spPr>
        <a:xfrm>
          <a:off x="2476517" y="0"/>
          <a:ext cx="2476517" cy="1190633"/>
        </a:xfrm>
        <a:prstGeom prst="trapezoid">
          <a:avLst>
            <a:gd name="adj" fmla="val 104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App</a:t>
          </a:r>
          <a:endParaRPr lang="en-IN" sz="1800" kern="1200" dirty="0"/>
        </a:p>
      </dsp:txBody>
      <dsp:txXfrm>
        <a:off x="2476517" y="0"/>
        <a:ext cx="2476517" cy="1190633"/>
      </dsp:txXfrm>
    </dsp:sp>
    <dsp:sp modelId="{97082846-2340-4AD7-998C-C9764BF0CB11}">
      <dsp:nvSpPr>
        <dsp:cNvPr id="0" name=""/>
        <dsp:cNvSpPr/>
      </dsp:nvSpPr>
      <dsp:spPr>
        <a:xfrm>
          <a:off x="1238258" y="1190633"/>
          <a:ext cx="4953034" cy="1190633"/>
        </a:xfrm>
        <a:prstGeom prst="trapezoid">
          <a:avLst>
            <a:gd name="adj" fmla="val 104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MapReduce</a:t>
          </a:r>
          <a:endParaRPr lang="en-IN" sz="2400" kern="1200" dirty="0"/>
        </a:p>
      </dsp:txBody>
      <dsp:txXfrm>
        <a:off x="2105039" y="1190633"/>
        <a:ext cx="3219472" cy="1190633"/>
      </dsp:txXfrm>
    </dsp:sp>
    <dsp:sp modelId="{913BF070-2383-43A6-B577-9199D36BCFF9}">
      <dsp:nvSpPr>
        <dsp:cNvPr id="0" name=""/>
        <dsp:cNvSpPr/>
      </dsp:nvSpPr>
      <dsp:spPr>
        <a:xfrm>
          <a:off x="0" y="2357454"/>
          <a:ext cx="7429552" cy="1190633"/>
        </a:xfrm>
        <a:prstGeom prst="trapezoid">
          <a:avLst>
            <a:gd name="adj" fmla="val 104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Distributed File Systems (GFS)</a:t>
          </a:r>
          <a:endParaRPr lang="en-IN" sz="2400" kern="1200" dirty="0"/>
        </a:p>
      </dsp:txBody>
      <dsp:txXfrm>
        <a:off x="1300171" y="2357454"/>
        <a:ext cx="4829208" cy="1190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2BC48-7D95-4AB3-9366-4340E02C5277}">
      <dsp:nvSpPr>
        <dsp:cNvPr id="0" name=""/>
        <dsp:cNvSpPr/>
      </dsp:nvSpPr>
      <dsp:spPr>
        <a:xfrm>
          <a:off x="0" y="1090083"/>
          <a:ext cx="7719088" cy="1453444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4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AA61712-4623-4FB6-87FC-08F6D28A994F}">
      <dsp:nvSpPr>
        <dsp:cNvPr id="0" name=""/>
        <dsp:cNvSpPr/>
      </dsp:nvSpPr>
      <dsp:spPr>
        <a:xfrm>
          <a:off x="3392" y="0"/>
          <a:ext cx="2238837" cy="145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Divide collection of document among the class.</a:t>
          </a:r>
        </a:p>
      </dsp:txBody>
      <dsp:txXfrm>
        <a:off x="3392" y="0"/>
        <a:ext cx="2238837" cy="1453444"/>
      </dsp:txXfrm>
    </dsp:sp>
    <dsp:sp modelId="{C708AF6F-2732-4714-B37D-27D1BE733CB7}">
      <dsp:nvSpPr>
        <dsp:cNvPr id="0" name=""/>
        <dsp:cNvSpPr/>
      </dsp:nvSpPr>
      <dsp:spPr>
        <a:xfrm>
          <a:off x="941130" y="1635125"/>
          <a:ext cx="363361" cy="3633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9D77D6-580B-4538-B108-31687AF7351D}">
      <dsp:nvSpPr>
        <dsp:cNvPr id="0" name=""/>
        <dsp:cNvSpPr/>
      </dsp:nvSpPr>
      <dsp:spPr>
        <a:xfrm>
          <a:off x="2354171" y="2180167"/>
          <a:ext cx="2238837" cy="145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Each person gives count of individual word in a document. Repeats for assigned quota of documents.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(Done w/o communication )</a:t>
          </a:r>
          <a:endParaRPr lang="en-IN" sz="1300" kern="1200" dirty="0"/>
        </a:p>
      </dsp:txBody>
      <dsp:txXfrm>
        <a:off x="2354171" y="2180167"/>
        <a:ext cx="2238837" cy="1453444"/>
      </dsp:txXfrm>
    </dsp:sp>
    <dsp:sp modelId="{277A6A95-A041-4D28-8B53-EC0D8AE9A918}">
      <dsp:nvSpPr>
        <dsp:cNvPr id="0" name=""/>
        <dsp:cNvSpPr/>
      </dsp:nvSpPr>
      <dsp:spPr>
        <a:xfrm>
          <a:off x="3291908" y="1635125"/>
          <a:ext cx="363361" cy="3633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A95557-B5B7-49CF-A523-D30BB2F8D454}">
      <dsp:nvSpPr>
        <dsp:cNvPr id="0" name=""/>
        <dsp:cNvSpPr/>
      </dsp:nvSpPr>
      <dsp:spPr>
        <a:xfrm>
          <a:off x="4704949" y="0"/>
          <a:ext cx="2238837" cy="145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Sum up the counts from all the documents to give final answer.</a:t>
          </a:r>
          <a:endParaRPr lang="en-IN" sz="1300" kern="1200" dirty="0"/>
        </a:p>
      </dsp:txBody>
      <dsp:txXfrm>
        <a:off x="4704949" y="0"/>
        <a:ext cx="2238837" cy="1453444"/>
      </dsp:txXfrm>
    </dsp:sp>
    <dsp:sp modelId="{1AE64323-7FBB-42A2-9308-A5737704FB9C}">
      <dsp:nvSpPr>
        <dsp:cNvPr id="0" name=""/>
        <dsp:cNvSpPr/>
      </dsp:nvSpPr>
      <dsp:spPr>
        <a:xfrm>
          <a:off x="5642687" y="1635125"/>
          <a:ext cx="363361" cy="3633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F532-5CC2-4C65-82B9-E737D6929291}">
      <dsp:nvSpPr>
        <dsp:cNvPr id="0" name=""/>
        <dsp:cNvSpPr/>
      </dsp:nvSpPr>
      <dsp:spPr>
        <a:xfrm>
          <a:off x="0" y="3105515"/>
          <a:ext cx="6858048" cy="67941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Reducers o/p the result on stable storage.</a:t>
          </a:r>
          <a:endParaRPr lang="en-IN" sz="1600" kern="1200" dirty="0"/>
        </a:p>
      </dsp:txBody>
      <dsp:txXfrm>
        <a:off x="0" y="3105515"/>
        <a:ext cx="6858048" cy="679410"/>
      </dsp:txXfrm>
    </dsp:sp>
    <dsp:sp modelId="{CF453EFE-586E-4B00-8B70-AB60D936DBA9}">
      <dsp:nvSpPr>
        <dsp:cNvPr id="0" name=""/>
        <dsp:cNvSpPr/>
      </dsp:nvSpPr>
      <dsp:spPr>
        <a:xfrm rot="10800000">
          <a:off x="0" y="2070772"/>
          <a:ext cx="6858048" cy="1044934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Shuffle phase assigns reducers to these buffers, which are remotely read and processed by reducers.</a:t>
          </a:r>
        </a:p>
      </dsp:txBody>
      <dsp:txXfrm rot="10800000">
        <a:off x="0" y="2070772"/>
        <a:ext cx="6858048" cy="678967"/>
      </dsp:txXfrm>
    </dsp:sp>
    <dsp:sp modelId="{75A2A586-3A85-4624-B601-30D4837AEE2E}">
      <dsp:nvSpPr>
        <dsp:cNvPr id="0" name=""/>
        <dsp:cNvSpPr/>
      </dsp:nvSpPr>
      <dsp:spPr>
        <a:xfrm rot="10800000">
          <a:off x="0" y="1036030"/>
          <a:ext cx="6858048" cy="1044934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Map Worker reads the allocated data, saves the map results in local buffer.</a:t>
          </a:r>
          <a:endParaRPr lang="en-IN" sz="1600" b="1" kern="1200" dirty="0"/>
        </a:p>
      </dsp:txBody>
      <dsp:txXfrm rot="10800000">
        <a:off x="0" y="1036030"/>
        <a:ext cx="6858048" cy="678967"/>
      </dsp:txXfrm>
    </dsp:sp>
    <dsp:sp modelId="{74006889-4A86-403F-8377-D45930F5E494}">
      <dsp:nvSpPr>
        <dsp:cNvPr id="0" name=""/>
        <dsp:cNvSpPr/>
      </dsp:nvSpPr>
      <dsp:spPr>
        <a:xfrm rot="10800000">
          <a:off x="0" y="1287"/>
          <a:ext cx="6858048" cy="1044934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Master Server distributes M </a:t>
          </a:r>
          <a:r>
            <a:rPr lang="en-GB" sz="1600" kern="1200"/>
            <a:t>map task to </a:t>
          </a:r>
          <a:r>
            <a:rPr lang="en-GB" sz="1600" kern="1200" dirty="0" err="1"/>
            <a:t>mappers</a:t>
          </a:r>
          <a:r>
            <a:rPr lang="en-GB" sz="1600" kern="1200" dirty="0"/>
            <a:t> and monitors their progress.</a:t>
          </a:r>
          <a:endParaRPr lang="en-IN" sz="1600" kern="1200" dirty="0"/>
        </a:p>
      </dsp:txBody>
      <dsp:txXfrm rot="10800000">
        <a:off x="0" y="1287"/>
        <a:ext cx="6858048" cy="678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76ABB-15C4-43F8-8CD4-F3EB0DF203A9}">
      <dsp:nvSpPr>
        <dsp:cNvPr id="0" name=""/>
        <dsp:cNvSpPr/>
      </dsp:nvSpPr>
      <dsp:spPr>
        <a:xfrm rot="16200000">
          <a:off x="1072418" y="-1035851"/>
          <a:ext cx="1678793" cy="3750495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Partitioning the input data.</a:t>
          </a:r>
          <a:endParaRPr lang="en-IN" sz="1800" kern="1200" dirty="0"/>
        </a:p>
      </dsp:txBody>
      <dsp:txXfrm rot="5400000">
        <a:off x="36567" y="0"/>
        <a:ext cx="3750495" cy="1259094"/>
      </dsp:txXfrm>
    </dsp:sp>
    <dsp:sp modelId="{9481FFA3-6306-4467-9F1F-62F5ADA91A80}">
      <dsp:nvSpPr>
        <dsp:cNvPr id="0" name=""/>
        <dsp:cNvSpPr/>
      </dsp:nvSpPr>
      <dsp:spPr>
        <a:xfrm>
          <a:off x="3750495" y="0"/>
          <a:ext cx="3750495" cy="1678793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Scheduling program across cluster of machines, Locality Optimization and Load balancing</a:t>
          </a:r>
          <a:endParaRPr lang="en-IN" sz="1800" kern="1200" dirty="0"/>
        </a:p>
      </dsp:txBody>
      <dsp:txXfrm>
        <a:off x="3750495" y="0"/>
        <a:ext cx="3750495" cy="1259094"/>
      </dsp:txXfrm>
    </dsp:sp>
    <dsp:sp modelId="{164B54BE-F461-4F12-89F7-3E4A68C2BC75}">
      <dsp:nvSpPr>
        <dsp:cNvPr id="0" name=""/>
        <dsp:cNvSpPr/>
      </dsp:nvSpPr>
      <dsp:spPr>
        <a:xfrm rot="10800000">
          <a:off x="0" y="1678793"/>
          <a:ext cx="3750495" cy="1678793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Dealing with machine failure</a:t>
          </a:r>
          <a:endParaRPr lang="en-IN" sz="1800" kern="1200" dirty="0"/>
        </a:p>
      </dsp:txBody>
      <dsp:txXfrm rot="10800000">
        <a:off x="0" y="2098491"/>
        <a:ext cx="3750495" cy="1259094"/>
      </dsp:txXfrm>
    </dsp:sp>
    <dsp:sp modelId="{A8CA9F9F-855D-4122-8AAE-53357E3DCBCF}">
      <dsp:nvSpPr>
        <dsp:cNvPr id="0" name=""/>
        <dsp:cNvSpPr/>
      </dsp:nvSpPr>
      <dsp:spPr>
        <a:xfrm rot="5400000">
          <a:off x="4786346" y="642941"/>
          <a:ext cx="1678793" cy="3750495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Managing Inter-Machine communication</a:t>
          </a:r>
          <a:endParaRPr lang="en-IN" sz="1800" kern="1200" dirty="0"/>
        </a:p>
      </dsp:txBody>
      <dsp:txXfrm rot="-5400000">
        <a:off x="3750495" y="2098491"/>
        <a:ext cx="3750495" cy="1259094"/>
      </dsp:txXfrm>
    </dsp:sp>
    <dsp:sp modelId="{6A5F5AED-29B8-4488-A2BD-55C56C6482B2}">
      <dsp:nvSpPr>
        <dsp:cNvPr id="0" name=""/>
        <dsp:cNvSpPr/>
      </dsp:nvSpPr>
      <dsp:spPr>
        <a:xfrm>
          <a:off x="2625346" y="1259094"/>
          <a:ext cx="2250297" cy="839396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MapReduce Runtime Environment</a:t>
          </a:r>
          <a:endParaRPr lang="en-IN" sz="1800" kern="1200" dirty="0"/>
        </a:p>
      </dsp:txBody>
      <dsp:txXfrm>
        <a:off x="2666322" y="1300070"/>
        <a:ext cx="2168345" cy="757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39B74-EF37-4538-A1C2-95D0F37E9231}">
      <dsp:nvSpPr>
        <dsp:cNvPr id="0" name=""/>
        <dsp:cNvSpPr/>
      </dsp:nvSpPr>
      <dsp:spPr>
        <a:xfrm>
          <a:off x="3148875" y="1327"/>
          <a:ext cx="1886128" cy="1225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with seed </a:t>
          </a:r>
          <a:r>
            <a:rPr lang="en-US" sz="1400" i="1" kern="1200" dirty="0"/>
            <a:t>PageRank</a:t>
          </a:r>
          <a:r>
            <a:rPr lang="en-US" sz="1400" kern="1200" dirty="0"/>
            <a:t> values</a:t>
          </a:r>
          <a:endParaRPr lang="en-IN" sz="1400" kern="1200" dirty="0"/>
        </a:p>
      </dsp:txBody>
      <dsp:txXfrm>
        <a:off x="3208723" y="61175"/>
        <a:ext cx="1766432" cy="1106287"/>
      </dsp:txXfrm>
    </dsp:sp>
    <dsp:sp modelId="{F20609A7-9CCF-4AA7-B456-20EE47299A53}">
      <dsp:nvSpPr>
        <dsp:cNvPr id="0" name=""/>
        <dsp:cNvSpPr/>
      </dsp:nvSpPr>
      <dsp:spPr>
        <a:xfrm>
          <a:off x="2456384" y="614319"/>
          <a:ext cx="3271111" cy="3271111"/>
        </a:xfrm>
        <a:custGeom>
          <a:avLst/>
          <a:gdLst/>
          <a:ahLst/>
          <a:cxnLst/>
          <a:rect l="0" t="0" r="0" b="0"/>
          <a:pathLst>
            <a:path>
              <a:moveTo>
                <a:pt x="2831967" y="520368"/>
              </a:moveTo>
              <a:arcTo wR="1635555" hR="1635555" stAng="19020745" swAng="230279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8050F-5DB5-4B35-9E6A-E7982CAB8BDE}">
      <dsp:nvSpPr>
        <dsp:cNvPr id="0" name=""/>
        <dsp:cNvSpPr/>
      </dsp:nvSpPr>
      <dsp:spPr>
        <a:xfrm>
          <a:off x="4565308" y="2454661"/>
          <a:ext cx="1886128" cy="1225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page distributes </a:t>
          </a:r>
          <a:r>
            <a:rPr lang="en-US" sz="1400" i="1" kern="1200" dirty="0"/>
            <a:t>PageRank</a:t>
          </a:r>
          <a:r>
            <a:rPr lang="en-US" sz="1400" kern="1200" dirty="0"/>
            <a:t> “credit” to all pages it points to.</a:t>
          </a:r>
          <a:endParaRPr lang="en-IN" sz="1400" kern="1200" dirty="0"/>
        </a:p>
      </dsp:txBody>
      <dsp:txXfrm>
        <a:off x="4625156" y="2514509"/>
        <a:ext cx="1766432" cy="1106287"/>
      </dsp:txXfrm>
    </dsp:sp>
    <dsp:sp modelId="{4886F001-6247-4C07-AB43-6D4E21E7C37C}">
      <dsp:nvSpPr>
        <dsp:cNvPr id="0" name=""/>
        <dsp:cNvSpPr/>
      </dsp:nvSpPr>
      <dsp:spPr>
        <a:xfrm>
          <a:off x="2456384" y="614319"/>
          <a:ext cx="3271111" cy="3271111"/>
        </a:xfrm>
        <a:custGeom>
          <a:avLst/>
          <a:gdLst/>
          <a:ahLst/>
          <a:cxnLst/>
          <a:rect l="0" t="0" r="0" b="0"/>
          <a:pathLst>
            <a:path>
              <a:moveTo>
                <a:pt x="2137597" y="3192153"/>
              </a:moveTo>
              <a:arcTo wR="1635555" hR="1635555" stAng="4327452" swAng="21450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C4C83-30B7-45FA-BF00-06248E04984B}">
      <dsp:nvSpPr>
        <dsp:cNvPr id="0" name=""/>
        <dsp:cNvSpPr/>
      </dsp:nvSpPr>
      <dsp:spPr>
        <a:xfrm>
          <a:off x="1732442" y="2454661"/>
          <a:ext cx="1886128" cy="1225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target page adds up “credit” from multiple in-bound links to compute </a:t>
          </a:r>
          <a:r>
            <a:rPr lang="en-US" sz="1400" i="1" kern="1200" dirty="0"/>
            <a:t>PR</a:t>
          </a:r>
          <a:r>
            <a:rPr lang="en-US" sz="1400" i="1" kern="1200" baseline="-25000" dirty="0"/>
            <a:t>i+1</a:t>
          </a:r>
          <a:endParaRPr lang="en-IN" sz="1400" kern="1200" dirty="0"/>
        </a:p>
      </dsp:txBody>
      <dsp:txXfrm>
        <a:off x="1792290" y="2514509"/>
        <a:ext cx="1766432" cy="1106287"/>
      </dsp:txXfrm>
    </dsp:sp>
    <dsp:sp modelId="{D4CCD172-908D-4609-B6CA-0236F074CF50}">
      <dsp:nvSpPr>
        <dsp:cNvPr id="0" name=""/>
        <dsp:cNvSpPr/>
      </dsp:nvSpPr>
      <dsp:spPr>
        <a:xfrm>
          <a:off x="2456384" y="614319"/>
          <a:ext cx="3271111" cy="3271111"/>
        </a:xfrm>
        <a:custGeom>
          <a:avLst/>
          <a:gdLst/>
          <a:ahLst/>
          <a:cxnLst/>
          <a:rect l="0" t="0" r="0" b="0"/>
          <a:pathLst>
            <a:path>
              <a:moveTo>
                <a:pt x="5286" y="1504166"/>
              </a:moveTo>
              <a:arcTo wR="1635555" hR="1635555" stAng="11076463" swAng="230279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6A3D64-98DA-554D-B1CC-15D7093B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/>
              <a:t>Page </a:t>
            </a:r>
            <a:fld id="{E9AB4B95-3EFD-0D44-97F3-0C337F4EF2AF}" type="slidenum">
              <a:rPr lang="en-US" altLang="en-US" sz="12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F323393-41DB-9F4E-AD12-3A468D72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6836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683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/>
              <a:t>Page </a:t>
            </a:r>
            <a:fld id="{2D763ADA-B80A-8248-B731-D486C6D070C3}" type="slidenum">
              <a:rPr lang="en-US" altLang="en-US" sz="12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BA25477-DE71-3C46-A41B-C702B57634F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265CC72-2998-9A49-AA98-D95763C173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>
            <a:extLst>
              <a:ext uri="{FF2B5EF4-FFF2-40B4-BE49-F238E27FC236}">
                <a16:creationId xmlns:a16="http://schemas.microsoft.com/office/drawing/2014/main" id="{1E7FE97D-61C2-2243-9FCE-E765D6BE0F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>
            <a:extLst>
              <a:ext uri="{FF2B5EF4-FFF2-40B4-BE49-F238E27FC236}">
                <a16:creationId xmlns:a16="http://schemas.microsoft.com/office/drawing/2014/main" id="{37518027-F44F-804B-A892-EB15CE6CF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A3DB5371-E217-7A47-BB86-BE6CB99A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3E6FCD-BC07-8140-AE7C-736F18B8EC6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9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816BE9F5-FAEF-D347-B79D-B094CF32E5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F310AA86-DBAA-0546-8F3B-764C544DD4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D30615DC-0979-3640-8EE0-E9F10D465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8C5F02-D2EC-9041-9361-BAF418872245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9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0004A577-D2EA-9440-B032-2216C9C801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7DB5ABC-DF2B-3E49-A1A5-5334B82FE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C308D305-E619-3347-B3DA-A07E59125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A47652-4CA7-4843-AFA1-7494BB184C1F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7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CA0B3AB7-A2FB-8C42-9F32-84C2075A2B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9260F8A6-83BA-D146-8195-86E21CF1F6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4463FCBA-0C60-1949-A0C2-606BC582F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D6929E-CCCE-F64B-AAAA-97A1E165911E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7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959EA0A6-6B35-1C42-8829-875C1F1F66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2C69A51C-B091-7144-9C37-5C85982713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Industry wide it is recognized that to manage the complexity of today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systems, we need to make systems self-managing. IBM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autonomic computing, Microsoft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DSI, and Intel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proactive computing are some of the major efforts in this direction.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F1AD5A32-DCB6-1042-AAEE-45A43E8D7C49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7FB6A38-9259-4D44-BD8E-BFC39B5E6AC4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4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216ADC5C-12FB-0E42-8FA9-DDAD18D258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35833CE-C3A5-8C4B-936E-88E5D2FCFE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FB66E899-B0BD-4843-8F90-09E66F36B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0C07A2-0F61-AA46-B398-32690C37984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56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1BD36558-BC73-BC42-AD04-E0CFC4F2D3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CD343FAF-B0F1-C347-A14C-EBD0B8BB8A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049B70EE-FBB8-E94B-BC0A-B3DBB8BCF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AEEC93-18CA-5949-B406-0514D9A11112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E80D2A4B-7A0B-4F42-92F3-8EB35302FE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4DBB657E-739E-9444-BF8B-EE123877AC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3E5DD26A-C588-E545-BC20-35F30BF13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A2C049F-020D-4540-B87A-1273EBE2C832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90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4C73A642-7E77-E74F-B614-6F50D69EC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88526394-D715-A449-9740-45209E3B26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8F32544E-FD36-D749-8F32-5BEFB8DD2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FBEA7B-35B7-1643-9D8D-D81291445E0A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08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FE71CC0-F4C2-8A45-8C87-54301EF2B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E097BC3-94F5-F240-B576-F2804B046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3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Straggler = score less than average for category-.2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3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- ties broken by data locality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3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- older jobs have priority before newer ones</a:t>
            </a:r>
          </a:p>
        </p:txBody>
      </p:sp>
    </p:spTree>
    <p:extLst>
      <p:ext uri="{BB962C8B-B14F-4D97-AF65-F5344CB8AC3E}">
        <p14:creationId xmlns:p14="http://schemas.microsoft.com/office/powerpoint/2010/main" val="3748767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D3F57C20-D345-7D45-A0F6-D51C6C642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4DE7866-1FD3-0045-8CF3-311C880B2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3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1,2 break down under heterogeneity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3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3,4,5 break down in homogenous data center, cause poor performance (ex: yahoo/facebook)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3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6 inherent to mapreduce paradigm - lingering question</a:t>
            </a:r>
          </a:p>
        </p:txBody>
      </p:sp>
    </p:spTree>
    <p:extLst>
      <p:ext uri="{BB962C8B-B14F-4D97-AF65-F5344CB8AC3E}">
        <p14:creationId xmlns:p14="http://schemas.microsoft.com/office/powerpoint/2010/main" val="231680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61BEDDF2-BFF8-5C47-929B-973B37EAA1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5D1D44E4-97FD-734A-ADE4-E0CE5BD2CD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ADB2827B-C471-3D42-859E-85C78A043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6F12C6-A796-0442-AB57-DDA09B10B413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6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F3272D42-C68B-2843-B8A0-49DDB11938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05D3CDD5-D857-5A4A-B065-5DE5ECDE3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96472749-B2F3-A546-B179-C279398D2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2CAC42-FDC5-4346-89C0-656C082FC383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7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92190509-A641-AE43-878F-7CBF804C71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B9AB521B-D222-C042-A8C4-6D0A5A7690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395A827A-75D9-084D-921D-1E247E5A2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BAEC81-459B-E442-B5EA-13E458803831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12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7542E44D-217E-AF45-BF7D-9BD446A85C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27F68905-C339-214D-AFB6-27600C0F8A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F2C6763F-7FA2-8146-BEA6-5BBC0463A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992CDB-D374-CF4D-A5D3-43B4BB1FA6C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28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4F0158B-F953-7A46-9CCB-9F51088E6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0D6A76E3-ABD1-9D44-9DC7-810D483E41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 out that Scala is a modern PL etc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Mention DryadLINQ (but we go beyond it with RDDs)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 out that interactive use and iterative use go hand in hand because both require small tasks and dataset reuse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D4A3DEC-AB3B-394B-8732-5D39EAE54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D08D19-7F19-6843-8E5A-D0D00512833C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7802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4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all know that </a:t>
            </a:r>
            <a:r>
              <a:rPr lang="en-US" baseline="0" dirty="0" err="1"/>
              <a:t>MapReduce</a:t>
            </a:r>
            <a:r>
              <a:rPr lang="en-US" baseline="0" dirty="0"/>
              <a:t> and related models had huge adoption for data mining</a:t>
            </a:r>
          </a:p>
          <a:p>
            <a:r>
              <a:rPr lang="en-US" baseline="0" dirty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7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0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7C1EA23-97D6-FE45-B625-FBFFF342E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C3CA4E6-B290-324C-B6B9-B3B729EB71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 out that Scala is a modern PL etc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Mention DryadLINQ (but we go beyond it with RDDs)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 out that interactive use and iterative use go hand in hand because both require small tasks and dataset reuse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B417D5F-E56E-6145-B590-0B17650FD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5F4813-75B8-164F-A5AF-7A527C45BBBF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880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72B50070-2EB4-7442-A8E4-2119FB3BB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C3B0E9BE-E87F-8F42-B73A-740B312484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You write a single program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similar to DryadLINQ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Mention cached vars useful for some workloads that won’t be shown here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Mention it’s all designed to be easy to distribute in a fault-tolerant fashion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51F2283-F008-AB4C-9DB0-402CE32C1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D7CE42-FDC1-6849-85A5-C4CA10342426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28052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RDDs more precisely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C176FA5F-B87F-934F-9181-69F2793E8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F1FE366B-B50C-2C42-8175-0D346AFC34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C7E67B8A-30FF-A148-99C6-73920004A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48E453-36A8-E04A-9016-C3D7235575D7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84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1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</a:t>
            </a:r>
            <a:r>
              <a:rPr lang="en-US" dirty="0" err="1"/>
              <a:t>Scala</a:t>
            </a:r>
            <a:r>
              <a:rPr lang="en-US" dirty="0"/>
              <a:t> is a JVM</a:t>
            </a:r>
            <a:r>
              <a:rPr lang="en-US" baseline="0" dirty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Shark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6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5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1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for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5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45617F31-931F-4649-8318-E3D59EFE4D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C1CDB0D8-5957-B54C-9160-C63F8EBA5C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4D96A8FF-3C74-5245-B1FA-9F22B9F07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3FEDA9-1FDE-B54D-9466-5D421746995F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24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96FCBBC2-7AE2-424F-94AB-4A9469ADE1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799BD9B4-3538-0A4D-8251-F6E524ED78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2442B090-1BC3-9A4B-B4BD-73FD0FA1F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CD587C-CC9B-6B43-A850-88797A646293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1DAAA648-0507-8F44-BD72-141DE8CDED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C4190E88-F904-4E44-8364-3A0C9D8E64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BF67AB52-3805-9C42-88D8-B03B377F7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6950C0-344E-1E4A-86C4-12110173F00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63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D882F3CB-8179-1F4A-9EE6-D31A0E92EC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6538AF1E-32E5-664C-8091-29AD262797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68606C01-3B71-D84E-96E2-99DF6CCBF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8A219F-C1B7-6144-B81C-35930DD80D86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25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2D317F8C-B3CC-FC49-A8CA-247E1AEA6E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CE26D8B3-4A92-1048-9633-8769FD912F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E1D0631C-8037-4143-BA9C-148300179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DCF9D3-EF19-1943-BE82-E0AD87D75888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499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6F9E8201-7D81-4243-94B0-A6FAC9889E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EEA3825F-0A59-B047-A019-1CEBFF2F1E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D11C8262-65C5-F143-B572-E1EB49939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0086A7-9148-5F45-8C39-0780B38FFB9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0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D4797FC4-52CD-234F-8F96-36F618232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5A269B71-7B91-4C46-9B7F-598A405998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5D15EF6F-5C70-5747-BA16-DB33C2CE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BF46EA-22A3-1044-9037-8ED23459F8CE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091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A0073C60-F108-5B49-9E70-734C74931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5AFF191D-C68A-A841-8D09-DD5FF2A34D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6415335B-2484-0343-908F-3A8CD8C8B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FB76E87-0DDB-2145-B8DF-A3EED083EF8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5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D1B6A43E-CD3D-764D-B895-CAD8F3F85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5F66B1AE-70A3-3946-B6D5-26F8CA5638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18D60A3B-87C5-5448-A339-2F112A274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F824B4-ECF9-6F41-B188-2CD5625A16A5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0F720A2B-744A-494E-A44E-F698641ED6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3B16D84-5474-2943-8AB4-8F0A224C33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4BF9B14D-3265-0842-AC80-AE25DB8F3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0A47D3-2348-2843-BB57-4E422FE81376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8F4198D9-3F8C-8F41-A039-1B5F4432DB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4AB5A7D6-FFE1-FD45-9DF8-3C1493C58D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0EDD909C-DCE2-6A44-9933-A445DB386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EB891E-4560-2E4A-BE6A-152E0E35D6B4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2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A2C554CE-0E0D-094E-BBA3-2F8434382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5E1348B2-3B3A-C34A-8925-AF6DBB4C4D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EF56D33F-395B-DE40-BEBE-05DA40BAB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6328002-B309-9D43-B5DB-E9C58EB78904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8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61CAD290-973F-FA41-A1C1-5561564F7B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3290ABA0-C1B2-524A-A927-E91B05C23B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987BF0DB-810D-F740-BD04-83B7C6052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CD044A-1093-524D-B067-30C143973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AC59F5-591F-294D-A50A-0E0FAED72178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250B-2874-D842-B731-97203F82D129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B9CD6C-F4FE-7A46-9A3E-6B23C25B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95C09CE6-7938-C643-AB51-3179B5DC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FA7AEBD-AD39-7041-8305-9D395631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7DCA5-6C39-4340-9AFD-FC3066CFE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11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BE93-BBFA-BB4B-97DF-CB05932F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30B3-1E7A-A14F-84F7-1F8FD37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0AFA-5225-594D-A2A7-BFA429E1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1F334-AEFE-4244-87C9-934B697E9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7E0C-CBCE-F846-8F8C-DA05E0B8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C9A8-28C3-4D4D-BA34-2C4037AE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00E3-D00B-B543-8218-80E36AB0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2B0E6D-E3CD-2E41-8127-C0DE5E0959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5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8DF2-E92C-7C4B-9C32-146C0FCA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0439-D4E9-E148-A8A2-5F73B086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8520-BB68-4843-B4EC-8CF92C1C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092964-53E2-DA49-BCE0-7EDDBB63C0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04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EC221-D407-5048-A486-D4A878EBDB6F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EEC41-0E28-9949-ACC6-A5C871F848B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B7E99-4C8F-4840-B969-12F2DDB7534D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A986C7-741D-294F-BF0F-451C96463E92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C3C4EB-EE8D-2343-96BA-8BD433F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4D7AB4E-642E-0E46-BE76-8507DFE7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0E3E61F-D10A-7246-9D96-32D3141B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24C62C-E595-F840-8376-36E331F094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6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0039E-04BA-9241-9B2D-79A22004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B723-90BB-7744-8A1F-CB908F27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8AC45-1F5B-C541-BD87-661AE082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A3A91-5E8C-C647-B6F4-BA271BBD6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55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99D03-F7A6-3C4C-820C-FC7CD7A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6F340-7AA1-1348-B405-19336F04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5A904-8A97-8C49-8EEC-BF24A65F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CB4E81-406E-DC42-B218-9F86DC6F2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81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0544D-FC07-7B42-BE6E-EE7E1E59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EDFC3-737F-F74A-81AD-0954229B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BD00-E89D-364A-9A6B-5C38AFA4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D3E924-788D-DF4E-B2AB-E2F6F3AC60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7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88BCC0-AB70-FD4D-B035-6925735A802D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57359-DA7F-864A-9CD4-94CC7642C8E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6922ADC-63B7-6441-ADDE-1B8A396E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950B9D0-F758-3A46-94D1-BDAF1393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422573-6B6D-C447-B4F3-328BCAAA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776B95-C266-B24E-BB5A-9AF281120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16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56F2-EA74-FD4A-A287-249AA06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A8C6E-7880-264E-A3AF-71F6A790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A9B9-B353-9442-8606-E229D053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CE4A72-6C7A-C148-BFF1-146EE057E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41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60D290-E829-964C-BF6E-EA2FF3AA5106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0"/>
              <a:buNone/>
              <a:defRPr/>
            </a:pPr>
            <a:endParaRPr lang="en-US" sz="3200">
              <a:latin typeface="Gill Sans MT" charset="0"/>
            </a:endParaRP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1AEDFD1A-B502-9A4B-8C6F-BC23F50D3998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Process 15">
            <a:extLst>
              <a:ext uri="{FF2B5EF4-FFF2-40B4-BE49-F238E27FC236}">
                <a16:creationId xmlns:a16="http://schemas.microsoft.com/office/drawing/2014/main" id="{466DB66B-B842-D84B-B9EE-10824EB665CE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2E136CF-DA1A-AC4D-A19D-EA1DF863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9/28/11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2ADBCF5-CBAC-6543-B704-D72D0AFE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144ECAC-1357-C54C-AE1C-18CDE70E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0CF575-0ACD-354F-8F45-8277A915A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3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2782365F-9C3E-D44A-8AEF-31A098DF1C65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27" name="Oval 7">
            <a:extLst>
              <a:ext uri="{FF2B5EF4-FFF2-40B4-BE49-F238E27FC236}">
                <a16:creationId xmlns:a16="http://schemas.microsoft.com/office/drawing/2014/main" id="{5728EBC9-D0EA-A043-BAD2-8B29B725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0E041BB-AA1D-5042-B46C-065C6B6FBF2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913CD-3D23-F546-BDCB-7A79C76149B0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5E61BFE-4EF2-F141-BEEE-C6318643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7DA84AF3-C8F2-284A-B5BD-B71B60B782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266D6C2-AE51-7B41-A2C8-A7A48B102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5A788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9/28/11</a:t>
            </a:r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5BD0883-700E-F041-939C-D02C81EC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AAA393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D9987A4-CF5F-1C4D-850B-FA3588329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76EC9F31-DC54-7442-96C5-2030B98B1332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AAA393"/>
              </a:solidFill>
            </a:endParaRPr>
          </a:p>
        </p:txBody>
      </p:sp>
      <p:sp>
        <p:nvSpPr>
          <p:cNvPr id="1037" name="Rectangle 14">
            <a:extLst>
              <a:ext uri="{FF2B5EF4-FFF2-40B4-BE49-F238E27FC236}">
                <a16:creationId xmlns:a16="http://schemas.microsoft.com/office/drawing/2014/main" id="{22E6188C-F938-E746-8742-F25A2A7E338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pitchFamily="34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8A5F-37A1-8348-B325-8D707410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20" y="1377696"/>
            <a:ext cx="7605712" cy="358444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Programming Models in Cloud:</a:t>
            </a:r>
            <a:br>
              <a:rPr lang="en-US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and Spark</a:t>
            </a:r>
            <a:b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33FA-9045-3941-964E-D039431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703" y="315468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Pseudo-code for the Example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0EEA3B6-26B6-2540-ADCA-9DFA4F14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431" y="1507236"/>
            <a:ext cx="7985569" cy="43571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altLang="en-US" sz="1800" dirty="0"/>
              <a:t>Example: counting the number of occurrences of each word in a large document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8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map(String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input_key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input_value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):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//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input_key</a:t>
            </a:r>
            <a:r>
              <a:rPr lang="en-US" altLang="en-US" sz="1800" dirty="0">
                <a:ea typeface="ＭＳ Ｐゴシック" panose="020B0600070205080204" pitchFamily="34" charset="-128"/>
              </a:rPr>
              <a:t>: document name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//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input_value</a:t>
            </a:r>
            <a:r>
              <a:rPr lang="en-US" altLang="en-US" sz="1800" dirty="0">
                <a:ea typeface="ＭＳ Ｐゴシック" panose="020B0600070205080204" pitchFamily="34" charset="-128"/>
              </a:rPr>
              <a:t>: document contents 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for each word w in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input_value</a:t>
            </a:r>
            <a:r>
              <a:rPr lang="en-US" altLang="en-US" sz="1800" dirty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	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EmitIntermediate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(w, "1");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reduce(String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output_key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, Iterator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intermediate_values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):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//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output_key</a:t>
            </a:r>
            <a:r>
              <a:rPr lang="en-US" altLang="en-US" sz="1800" dirty="0">
                <a:ea typeface="ＭＳ Ｐゴシック" panose="020B0600070205080204" pitchFamily="34" charset="-128"/>
              </a:rPr>
              <a:t>: a word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//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output_values</a:t>
            </a:r>
            <a:r>
              <a:rPr lang="en-US" altLang="en-US" sz="1800" dirty="0">
                <a:ea typeface="ＭＳ Ｐゴシック" panose="020B0600070205080204" pitchFamily="34" charset="-128"/>
              </a:rPr>
              <a:t>: a list of counts 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result = 0; 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for each v in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intermediate_values</a:t>
            </a:r>
            <a:r>
              <a:rPr lang="en-US" altLang="en-US" sz="1800" dirty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	result +=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ParseInt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(v); </a:t>
            </a:r>
          </a:p>
          <a:p>
            <a:pPr lvl="1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Emit(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AsString</a:t>
            </a:r>
            <a:r>
              <a:rPr lang="en-US" altLang="en-US" sz="1800" dirty="0">
                <a:ea typeface="ＭＳ Ｐゴシック" panose="020B0600070205080204" pitchFamily="34" charset="-128"/>
              </a:rPr>
              <a:t>(result));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83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85FA2B3D-013E-9E4A-AF69-8E52FAD3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03" y="1366393"/>
            <a:ext cx="7772400" cy="431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017588" indent="-449263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Distributed grep: 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Map: (</a:t>
            </a:r>
            <a:r>
              <a:rPr lang="en-GB" altLang="en-US" i="1" dirty="0">
                <a:latin typeface="+mn-lt"/>
              </a:rPr>
              <a:t>key</a:t>
            </a:r>
            <a:r>
              <a:rPr lang="en-GB" altLang="en-US" dirty="0">
                <a:latin typeface="+mn-lt"/>
              </a:rPr>
              <a:t>, whole doc/a line) </a:t>
            </a:r>
            <a:r>
              <a:rPr lang="en-GB" altLang="en-US" dirty="0">
                <a:latin typeface="+mn-lt"/>
                <a:sym typeface="Wingdings" pitchFamily="2" charset="2"/>
              </a:rPr>
              <a:t></a:t>
            </a:r>
            <a:r>
              <a:rPr lang="en-GB" altLang="en-US" dirty="0">
                <a:latin typeface="+mn-lt"/>
              </a:rPr>
              <a:t> (the matched line, </a:t>
            </a:r>
            <a:r>
              <a:rPr lang="en-GB" altLang="en-US" i="1" dirty="0">
                <a:latin typeface="+mn-lt"/>
              </a:rPr>
              <a:t>key</a:t>
            </a:r>
            <a:r>
              <a:rPr lang="en-GB" altLang="en-US" dirty="0">
                <a:latin typeface="+mn-lt"/>
              </a:rPr>
              <a:t>)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Reduce: identity function</a:t>
            </a:r>
          </a:p>
          <a:p>
            <a:pPr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Count of URL Access Frequency: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Map: logs of web page requests </a:t>
            </a:r>
            <a:r>
              <a:rPr lang="en-GB" altLang="en-US" dirty="0">
                <a:latin typeface="+mn-lt"/>
                <a:sym typeface="Wingdings" pitchFamily="2" charset="2"/>
              </a:rPr>
              <a:t></a:t>
            </a:r>
            <a:r>
              <a:rPr lang="en-GB" altLang="en-US" dirty="0">
                <a:latin typeface="+mn-lt"/>
              </a:rPr>
              <a:t> (URL, 1)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Reduce: </a:t>
            </a:r>
            <a:r>
              <a:rPr lang="en-GB" altLang="en-US" dirty="0">
                <a:latin typeface="+mn-lt"/>
                <a:sym typeface="Wingdings" pitchFamily="2" charset="2"/>
              </a:rPr>
              <a:t></a:t>
            </a:r>
            <a:r>
              <a:rPr lang="en-GB" altLang="en-US" dirty="0">
                <a:latin typeface="+mn-lt"/>
              </a:rPr>
              <a:t>(URL, total count)</a:t>
            </a:r>
          </a:p>
          <a:p>
            <a:pPr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Reverse Web-Link Graph: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Map: (source, target) </a:t>
            </a:r>
            <a:r>
              <a:rPr lang="en-GB" altLang="en-US" dirty="0">
                <a:latin typeface="+mn-lt"/>
                <a:sym typeface="Wingdings" pitchFamily="2" charset="2"/>
              </a:rPr>
              <a:t></a:t>
            </a:r>
            <a:r>
              <a:rPr lang="en-GB" altLang="en-US" dirty="0">
                <a:latin typeface="+mn-lt"/>
              </a:rPr>
              <a:t> (target, source)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Reduce: (target, list(source)) </a:t>
            </a:r>
            <a:r>
              <a:rPr lang="en-GB" altLang="en-US" dirty="0">
                <a:latin typeface="+mn-lt"/>
                <a:sym typeface="Wingdings" pitchFamily="2" charset="2"/>
              </a:rPr>
              <a:t></a:t>
            </a:r>
            <a:r>
              <a:rPr lang="en-GB" altLang="en-US" dirty="0">
                <a:latin typeface="+mn-lt"/>
              </a:rPr>
              <a:t> (target, list(source)) </a:t>
            </a:r>
          </a:p>
          <a:p>
            <a:pPr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endParaRPr lang="en-GB" altLang="en-US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92F3DD-3B69-4245-B5A3-FCFDF700E203}"/>
              </a:ext>
            </a:extLst>
          </p:cNvPr>
          <p:cNvSpPr txBox="1">
            <a:spLocks/>
          </p:cNvSpPr>
          <p:nvPr/>
        </p:nvSpPr>
        <p:spPr>
          <a:xfrm>
            <a:off x="1048703" y="315468"/>
            <a:ext cx="8183562" cy="1050925"/>
          </a:xfrm>
          <a:prstGeom prst="rect">
            <a:avLst/>
          </a:prstGeo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173540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C59F-1E99-5A4B-9ED5-9BCC92E1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7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MapReduce: Execution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1838EC-87DC-3348-81A4-2D5A9EFCD0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1538" y="1857364"/>
          <a:ext cx="6858048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6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006889-4A86-403F-8377-D45930F5E4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A2A586-3A85-4624-B601-30D4837AE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453EFE-586E-4B00-8B70-AB60D936D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4BF532-5CC2-4C65-82B9-E737D6929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3640-362B-0B4B-B9B2-A0ADDE3C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7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MapReduce: Execution 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verview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2D7EFA7A-7FF2-7045-AE20-7D8EE743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6083" name="Picture 3" descr="mapreduce.png">
            <a:extLst>
              <a:ext uri="{FF2B5EF4-FFF2-40B4-BE49-F238E27FC236}">
                <a16:creationId xmlns:a16="http://schemas.microsoft.com/office/drawing/2014/main" id="{5794472A-22EB-3A4B-99E0-E13D3FF50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27" y="1714500"/>
            <a:ext cx="771525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56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A199-1AB3-2F4E-AD74-E5D71413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MapReduce: Example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4720DF3A-2B05-7E4F-BD36-22419914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2227" name="Picture 4" descr="mapred1.gif">
            <a:extLst>
              <a:ext uri="{FF2B5EF4-FFF2-40B4-BE49-F238E27FC236}">
                <a16:creationId xmlns:a16="http://schemas.microsoft.com/office/drawing/2014/main" id="{BEB26A87-FB59-734B-9A30-DADA5D739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14500"/>
            <a:ext cx="745807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53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6D95-FDE5-104C-B051-5B03BB07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 in Parallel: Example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7C69760-F3FE-154C-957D-903C3230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4275" name="Picture 5" descr="mapred2.gif">
            <a:extLst>
              <a:ext uri="{FF2B5EF4-FFF2-40B4-BE49-F238E27FC236}">
                <a16:creationId xmlns:a16="http://schemas.microsoft.com/office/drawing/2014/main" id="{04F57A45-4EA1-3442-9620-D893449F0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57375"/>
            <a:ext cx="75723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1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17D0D532-6736-8F42-8133-9C55BC4F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336" y="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Lifecycle of a MapReduce Job</a:t>
            </a:r>
          </a:p>
        </p:txBody>
      </p:sp>
      <p:pic>
        <p:nvPicPr>
          <p:cNvPr id="16386" name="Picture 4" descr="mapreduce">
            <a:extLst>
              <a:ext uri="{FF2B5EF4-FFF2-40B4-BE49-F238E27FC236}">
                <a16:creationId xmlns:a16="http://schemas.microsoft.com/office/drawing/2014/main" id="{72BC74B8-4A6A-CB42-ACB6-8181482B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76" y="990600"/>
            <a:ext cx="6019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0364" name="Group 12">
            <a:extLst>
              <a:ext uri="{FF2B5EF4-FFF2-40B4-BE49-F238E27FC236}">
                <a16:creationId xmlns:a16="http://schemas.microsoft.com/office/drawing/2014/main" id="{DD07A087-82BF-2B44-A3AC-96B628097E29}"/>
              </a:ext>
            </a:extLst>
          </p:cNvPr>
          <p:cNvGrpSpPr>
            <a:grpSpLocks/>
          </p:cNvGrpSpPr>
          <p:nvPr/>
        </p:nvGrpSpPr>
        <p:grpSpPr bwMode="auto">
          <a:xfrm>
            <a:off x="2322576" y="1828800"/>
            <a:ext cx="5965825" cy="685800"/>
            <a:chOff x="1248" y="1152"/>
            <a:chExt cx="3758" cy="432"/>
          </a:xfrm>
        </p:grpSpPr>
        <p:sp>
          <p:nvSpPr>
            <p:cNvPr id="3083" name="Text Box 7">
              <a:extLst>
                <a:ext uri="{FF2B5EF4-FFF2-40B4-BE49-F238E27FC236}">
                  <a16:creationId xmlns:a16="http://schemas.microsoft.com/office/drawing/2014/main" id="{AEE1DE6D-2D0B-F04D-BABB-49CFD6B9A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52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Map function</a:t>
              </a:r>
            </a:p>
          </p:txBody>
        </p:sp>
        <p:sp>
          <p:nvSpPr>
            <p:cNvPr id="3084" name="Rectangle 9">
              <a:extLst>
                <a:ext uri="{FF2B5EF4-FFF2-40B4-BE49-F238E27FC236}">
                  <a16:creationId xmlns:a16="http://schemas.microsoft.com/office/drawing/2014/main" id="{439AD45D-1545-624B-AB00-C2484009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92"/>
              <a:ext cx="3360" cy="192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40365" name="Group 13">
            <a:extLst>
              <a:ext uri="{FF2B5EF4-FFF2-40B4-BE49-F238E27FC236}">
                <a16:creationId xmlns:a16="http://schemas.microsoft.com/office/drawing/2014/main" id="{768E1152-A8D5-E548-A433-86F0DB7C1E0A}"/>
              </a:ext>
            </a:extLst>
          </p:cNvPr>
          <p:cNvGrpSpPr>
            <a:grpSpLocks/>
          </p:cNvGrpSpPr>
          <p:nvPr/>
        </p:nvGrpSpPr>
        <p:grpSpPr bwMode="auto">
          <a:xfrm>
            <a:off x="2322576" y="3200400"/>
            <a:ext cx="6326188" cy="685800"/>
            <a:chOff x="1248" y="2016"/>
            <a:chExt cx="3985" cy="432"/>
          </a:xfrm>
        </p:grpSpPr>
        <p:sp>
          <p:nvSpPr>
            <p:cNvPr id="3081" name="Text Box 8">
              <a:extLst>
                <a:ext uri="{FF2B5EF4-FFF2-40B4-BE49-F238E27FC236}">
                  <a16:creationId xmlns:a16="http://schemas.microsoft.com/office/drawing/2014/main" id="{106B4911-8230-B74F-8CF7-4DB79262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3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Reduce function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id="{DEC38683-7AF6-F142-978F-9820672F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256"/>
              <a:ext cx="3360" cy="192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40366" name="Group 14">
            <a:extLst>
              <a:ext uri="{FF2B5EF4-FFF2-40B4-BE49-F238E27FC236}">
                <a16:creationId xmlns:a16="http://schemas.microsoft.com/office/drawing/2014/main" id="{5BA3F9F3-AB06-0B43-91F7-7699D9F3E6A2}"/>
              </a:ext>
            </a:extLst>
          </p:cNvPr>
          <p:cNvGrpSpPr>
            <a:grpSpLocks/>
          </p:cNvGrpSpPr>
          <p:nvPr/>
        </p:nvGrpSpPr>
        <p:grpSpPr bwMode="auto">
          <a:xfrm>
            <a:off x="3998976" y="5562600"/>
            <a:ext cx="4970463" cy="830263"/>
            <a:chOff x="2304" y="3504"/>
            <a:chExt cx="3131" cy="523"/>
          </a:xfrm>
        </p:grpSpPr>
        <p:sp>
          <p:nvSpPr>
            <p:cNvPr id="3079" name="Text Box 6">
              <a:extLst>
                <a:ext uri="{FF2B5EF4-FFF2-40B4-BE49-F238E27FC236}">
                  <a16:creationId xmlns:a16="http://schemas.microsoft.com/office/drawing/2014/main" id="{E706BA9E-021A-B04E-8CF7-0ED1E5BF1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3504"/>
              <a:ext cx="18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Run this program as a</a:t>
              </a:r>
            </a:p>
            <a:p>
              <a:pPr algn="ctr"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MapReduce job</a:t>
              </a:r>
            </a:p>
          </p:txBody>
        </p:sp>
        <p:sp>
          <p:nvSpPr>
            <p:cNvPr id="3080" name="Line 11">
              <a:extLst>
                <a:ext uri="{FF2B5EF4-FFF2-40B4-BE49-F238E27FC236}">
                  <a16:creationId xmlns:a16="http://schemas.microsoft.com/office/drawing/2014/main" id="{E0D90E3D-6787-1046-8B8D-3A48B8264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840"/>
              <a:ext cx="1536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4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50417C-63B4-1F41-85E4-FBEEF660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24" y="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Lifecycle of a MapReduce Job</a:t>
            </a:r>
          </a:p>
        </p:txBody>
      </p:sp>
      <p:pic>
        <p:nvPicPr>
          <p:cNvPr id="752643" name="Picture 3" descr="mapreduce">
            <a:extLst>
              <a:ext uri="{FF2B5EF4-FFF2-40B4-BE49-F238E27FC236}">
                <a16:creationId xmlns:a16="http://schemas.microsoft.com/office/drawing/2014/main" id="{ABF4CE3F-7FCC-354E-82C7-E1B2134E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6" y="990600"/>
            <a:ext cx="6019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2644" name="Group 4">
            <a:extLst>
              <a:ext uri="{FF2B5EF4-FFF2-40B4-BE49-F238E27FC236}">
                <a16:creationId xmlns:a16="http://schemas.microsoft.com/office/drawing/2014/main" id="{9E9D1EEC-03AB-F14B-A44A-28DE4F1FFCEB}"/>
              </a:ext>
            </a:extLst>
          </p:cNvPr>
          <p:cNvGrpSpPr>
            <a:grpSpLocks/>
          </p:cNvGrpSpPr>
          <p:nvPr/>
        </p:nvGrpSpPr>
        <p:grpSpPr bwMode="auto">
          <a:xfrm>
            <a:off x="2566416" y="1828800"/>
            <a:ext cx="5965825" cy="685800"/>
            <a:chOff x="1248" y="1152"/>
            <a:chExt cx="3758" cy="432"/>
          </a:xfrm>
        </p:grpSpPr>
        <p:sp>
          <p:nvSpPr>
            <p:cNvPr id="4108" name="Text Box 5">
              <a:extLst>
                <a:ext uri="{FF2B5EF4-FFF2-40B4-BE49-F238E27FC236}">
                  <a16:creationId xmlns:a16="http://schemas.microsoft.com/office/drawing/2014/main" id="{20CCA682-0872-2542-B952-427CF1038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52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Map function</a:t>
              </a:r>
            </a:p>
          </p:txBody>
        </p:sp>
        <p:sp>
          <p:nvSpPr>
            <p:cNvPr id="4109" name="Rectangle 6">
              <a:extLst>
                <a:ext uri="{FF2B5EF4-FFF2-40B4-BE49-F238E27FC236}">
                  <a16:creationId xmlns:a16="http://schemas.microsoft.com/office/drawing/2014/main" id="{AD21C4AA-1643-B743-B8D5-9D675800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92"/>
              <a:ext cx="3360" cy="192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52647" name="Group 7">
            <a:extLst>
              <a:ext uri="{FF2B5EF4-FFF2-40B4-BE49-F238E27FC236}">
                <a16:creationId xmlns:a16="http://schemas.microsoft.com/office/drawing/2014/main" id="{C9C53200-140C-E64F-8D63-15D0A3AAA0AE}"/>
              </a:ext>
            </a:extLst>
          </p:cNvPr>
          <p:cNvGrpSpPr>
            <a:grpSpLocks/>
          </p:cNvGrpSpPr>
          <p:nvPr/>
        </p:nvGrpSpPr>
        <p:grpSpPr bwMode="auto">
          <a:xfrm>
            <a:off x="2566416" y="3200400"/>
            <a:ext cx="6326188" cy="685800"/>
            <a:chOff x="1248" y="2016"/>
            <a:chExt cx="3985" cy="432"/>
          </a:xfrm>
        </p:grpSpPr>
        <p:sp>
          <p:nvSpPr>
            <p:cNvPr id="4106" name="Text Box 8">
              <a:extLst>
                <a:ext uri="{FF2B5EF4-FFF2-40B4-BE49-F238E27FC236}">
                  <a16:creationId xmlns:a16="http://schemas.microsoft.com/office/drawing/2014/main" id="{90CCA372-89B2-6D4A-BFF1-D8269D41F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3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Reduce function</a:t>
              </a:r>
            </a:p>
          </p:txBody>
        </p:sp>
        <p:sp>
          <p:nvSpPr>
            <p:cNvPr id="4107" name="Rectangle 9">
              <a:extLst>
                <a:ext uri="{FF2B5EF4-FFF2-40B4-BE49-F238E27FC236}">
                  <a16:creationId xmlns:a16="http://schemas.microsoft.com/office/drawing/2014/main" id="{D8D9B51D-8D62-0946-8EFB-0CA9854FB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256"/>
              <a:ext cx="3360" cy="192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52650" name="Group 10">
            <a:extLst>
              <a:ext uri="{FF2B5EF4-FFF2-40B4-BE49-F238E27FC236}">
                <a16:creationId xmlns:a16="http://schemas.microsoft.com/office/drawing/2014/main" id="{35C36F5F-1F38-8F4C-80A0-BF83D73011BD}"/>
              </a:ext>
            </a:extLst>
          </p:cNvPr>
          <p:cNvGrpSpPr>
            <a:grpSpLocks/>
          </p:cNvGrpSpPr>
          <p:nvPr/>
        </p:nvGrpSpPr>
        <p:grpSpPr bwMode="auto">
          <a:xfrm>
            <a:off x="4242816" y="5562600"/>
            <a:ext cx="4970463" cy="830263"/>
            <a:chOff x="2304" y="3504"/>
            <a:chExt cx="3131" cy="523"/>
          </a:xfrm>
        </p:grpSpPr>
        <p:sp>
          <p:nvSpPr>
            <p:cNvPr id="4104" name="Text Box 11">
              <a:extLst>
                <a:ext uri="{FF2B5EF4-FFF2-40B4-BE49-F238E27FC236}">
                  <a16:creationId xmlns:a16="http://schemas.microsoft.com/office/drawing/2014/main" id="{BA2FF4B8-A3D9-274D-AFC7-F692AE3FF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3504"/>
              <a:ext cx="18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Run this program as a</a:t>
              </a:r>
            </a:p>
            <a:p>
              <a:pPr algn="ctr" eaLnBrk="1" hangingPunct="1">
                <a:defRPr/>
              </a:pPr>
              <a:r>
                <a:rPr lang="en-US" sz="2400">
                  <a:solidFill>
                    <a:srgbClr val="A13B39"/>
                  </a:solidFill>
                  <a:latin typeface="Times New Roman" charset="0"/>
                </a:rPr>
                <a:t>MapReduce job</a:t>
              </a:r>
            </a:p>
          </p:txBody>
        </p:sp>
        <p:sp>
          <p:nvSpPr>
            <p:cNvPr id="4105" name="Line 12">
              <a:extLst>
                <a:ext uri="{FF2B5EF4-FFF2-40B4-BE49-F238E27FC236}">
                  <a16:creationId xmlns:a16="http://schemas.microsoft.com/office/drawing/2014/main" id="{F93192CC-11BC-ED48-AC6F-2EF21E4E1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840"/>
              <a:ext cx="1536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752653" name="Picture 13" descr="mapreduce">
            <a:extLst>
              <a:ext uri="{FF2B5EF4-FFF2-40B4-BE49-F238E27FC236}">
                <a16:creationId xmlns:a16="http://schemas.microsoft.com/office/drawing/2014/main" id="{E09F0937-E050-0B43-91D2-D3B86827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" y="1828800"/>
            <a:ext cx="1106488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10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426A62E9-AF0D-1340-8D50-44CCD667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347" y="1981200"/>
            <a:ext cx="6858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C1BACFF8-D146-AD42-BB4A-3C579748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347" y="2514600"/>
            <a:ext cx="10668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52" name="Rectangle 4">
            <a:extLst>
              <a:ext uri="{FF2B5EF4-FFF2-40B4-BE49-F238E27FC236}">
                <a16:creationId xmlns:a16="http://schemas.microsoft.com/office/drawing/2014/main" id="{EE3D86C7-854B-8048-BD84-AAD357779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747" y="3048000"/>
            <a:ext cx="9144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53" name="Rectangle 5">
            <a:extLst>
              <a:ext uri="{FF2B5EF4-FFF2-40B4-BE49-F238E27FC236}">
                <a16:creationId xmlns:a16="http://schemas.microsoft.com/office/drawing/2014/main" id="{DAF4E4E2-689F-EC43-9B38-AD6CF8C15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747" y="3581400"/>
            <a:ext cx="914400" cy="228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54" name="Text Box 6">
            <a:extLst>
              <a:ext uri="{FF2B5EF4-FFF2-40B4-BE49-F238E27FC236}">
                <a16:creationId xmlns:a16="http://schemas.microsoft.com/office/drawing/2014/main" id="{7DF92AEF-AE29-8F4C-A75D-CF2DF3BF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235" y="4022725"/>
            <a:ext cx="1041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>
                <a:latin typeface="Comic Sans MS" charset="0"/>
              </a:rPr>
              <a:t>Map </a:t>
            </a:r>
          </a:p>
          <a:p>
            <a:pPr algn="ctr" eaLnBrk="1" hangingPunct="1">
              <a:defRPr/>
            </a:pPr>
            <a:r>
              <a:rPr lang="en-US" sz="2000">
                <a:latin typeface="Comic Sans MS" charset="0"/>
              </a:rPr>
              <a:t>Wave 1</a:t>
            </a:r>
          </a:p>
        </p:txBody>
      </p:sp>
      <p:sp>
        <p:nvSpPr>
          <p:cNvPr id="744455" name="Rectangle 7">
            <a:extLst>
              <a:ext uri="{FF2B5EF4-FFF2-40B4-BE49-F238E27FC236}">
                <a16:creationId xmlns:a16="http://schemas.microsoft.com/office/drawing/2014/main" id="{39C58FC9-B548-9642-95C3-6DA4EF1BB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72" y="19812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744509" name="Group 61">
            <a:extLst>
              <a:ext uri="{FF2B5EF4-FFF2-40B4-BE49-F238E27FC236}">
                <a16:creationId xmlns:a16="http://schemas.microsoft.com/office/drawing/2014/main" id="{E3F0F4CE-18F0-7A40-8D63-DFA1976FB0D1}"/>
              </a:ext>
            </a:extLst>
          </p:cNvPr>
          <p:cNvGrpSpPr>
            <a:grpSpLocks/>
          </p:cNvGrpSpPr>
          <p:nvPr/>
        </p:nvGrpSpPr>
        <p:grpSpPr bwMode="auto">
          <a:xfrm>
            <a:off x="6443472" y="2286000"/>
            <a:ext cx="1108075" cy="2460625"/>
            <a:chOff x="3936" y="1440"/>
            <a:chExt cx="698" cy="1550"/>
          </a:xfrm>
        </p:grpSpPr>
        <p:sp>
          <p:nvSpPr>
            <p:cNvPr id="5183" name="Rectangle 8">
              <a:extLst>
                <a:ext uri="{FF2B5EF4-FFF2-40B4-BE49-F238E27FC236}">
                  <a16:creationId xmlns:a16="http://schemas.microsoft.com/office/drawing/2014/main" id="{7CF6CBF4-3716-6840-8821-DEDE82304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1440"/>
              <a:ext cx="528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84" name="Rectangle 9">
              <a:extLst>
                <a:ext uri="{FF2B5EF4-FFF2-40B4-BE49-F238E27FC236}">
                  <a16:creationId xmlns:a16="http://schemas.microsoft.com/office/drawing/2014/main" id="{365EA3E0-EC4C-8E42-8A27-013CD1283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1776"/>
              <a:ext cx="624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85" name="Rectangle 10">
              <a:extLst>
                <a:ext uri="{FF2B5EF4-FFF2-40B4-BE49-F238E27FC236}">
                  <a16:creationId xmlns:a16="http://schemas.microsoft.com/office/drawing/2014/main" id="{1C1A3FA9-AB59-504D-8AF1-0540C6EBF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112"/>
              <a:ext cx="576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86" name="Text Box 11">
              <a:extLst>
                <a:ext uri="{FF2B5EF4-FFF2-40B4-BE49-F238E27FC236}">
                  <a16:creationId xmlns:a16="http://schemas.microsoft.com/office/drawing/2014/main" id="{6FF99413-99A2-C44C-99F0-E21AC4C0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544"/>
              <a:ext cx="65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>
                  <a:latin typeface="Comic Sans MS" charset="0"/>
                </a:rPr>
                <a:t>Reduce</a:t>
              </a:r>
            </a:p>
            <a:p>
              <a:pPr eaLnBrk="1" hangingPunct="1">
                <a:defRPr/>
              </a:pPr>
              <a:r>
                <a:rPr lang="en-US" sz="2000">
                  <a:latin typeface="Comic Sans MS" charset="0"/>
                </a:rPr>
                <a:t>Wave 1</a:t>
              </a:r>
            </a:p>
          </p:txBody>
        </p:sp>
      </p:grpSp>
      <p:sp>
        <p:nvSpPr>
          <p:cNvPr id="744460" name="Rectangle 12">
            <a:extLst>
              <a:ext uri="{FF2B5EF4-FFF2-40B4-BE49-F238E27FC236}">
                <a16:creationId xmlns:a16="http://schemas.microsoft.com/office/drawing/2014/main" id="{6DBC8DE0-286F-184B-B7EF-D0B4EBC7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547" y="25146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1" name="Rectangle 13">
            <a:extLst>
              <a:ext uri="{FF2B5EF4-FFF2-40B4-BE49-F238E27FC236}">
                <a16:creationId xmlns:a16="http://schemas.microsoft.com/office/drawing/2014/main" id="{CBF828A7-7201-0D4B-BEB0-11E8F387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547" y="30480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2" name="Rectangle 14">
            <a:extLst>
              <a:ext uri="{FF2B5EF4-FFF2-40B4-BE49-F238E27FC236}">
                <a16:creationId xmlns:a16="http://schemas.microsoft.com/office/drawing/2014/main" id="{B890044B-8CB9-704E-9B09-8180711A8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547" y="35814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3" name="Rectangle 15">
            <a:extLst>
              <a:ext uri="{FF2B5EF4-FFF2-40B4-BE49-F238E27FC236}">
                <a16:creationId xmlns:a16="http://schemas.microsoft.com/office/drawing/2014/main" id="{C6A640E6-FBDE-D548-B034-5FBCD776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72" y="19812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4" name="Rectangle 16">
            <a:extLst>
              <a:ext uri="{FF2B5EF4-FFF2-40B4-BE49-F238E27FC236}">
                <a16:creationId xmlns:a16="http://schemas.microsoft.com/office/drawing/2014/main" id="{69EFF4A8-FEEB-AF44-AA95-3EB6CFFB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72" y="19812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5" name="Rectangle 17">
            <a:extLst>
              <a:ext uri="{FF2B5EF4-FFF2-40B4-BE49-F238E27FC236}">
                <a16:creationId xmlns:a16="http://schemas.microsoft.com/office/drawing/2014/main" id="{1EE9D740-CF5B-744D-879D-D96FD009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72" y="25146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6" name="Rectangle 18">
            <a:extLst>
              <a:ext uri="{FF2B5EF4-FFF2-40B4-BE49-F238E27FC236}">
                <a16:creationId xmlns:a16="http://schemas.microsoft.com/office/drawing/2014/main" id="{38D0DC46-34BE-9E4F-9791-F1BAE2F7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72" y="25146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7" name="Rectangle 19">
            <a:extLst>
              <a:ext uri="{FF2B5EF4-FFF2-40B4-BE49-F238E27FC236}">
                <a16:creationId xmlns:a16="http://schemas.microsoft.com/office/drawing/2014/main" id="{153CA75A-F338-BD45-A250-91637034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72" y="25146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8" name="Rectangle 20">
            <a:extLst>
              <a:ext uri="{FF2B5EF4-FFF2-40B4-BE49-F238E27FC236}">
                <a16:creationId xmlns:a16="http://schemas.microsoft.com/office/drawing/2014/main" id="{1411AFB1-6BB3-2647-A19E-A52AB9C1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72" y="25146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69" name="Rectangle 21">
            <a:extLst>
              <a:ext uri="{FF2B5EF4-FFF2-40B4-BE49-F238E27FC236}">
                <a16:creationId xmlns:a16="http://schemas.microsoft.com/office/drawing/2014/main" id="{B973B686-1E82-DA4A-946F-0E2A236D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72" y="30480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70" name="Rectangle 22">
            <a:extLst>
              <a:ext uri="{FF2B5EF4-FFF2-40B4-BE49-F238E27FC236}">
                <a16:creationId xmlns:a16="http://schemas.microsoft.com/office/drawing/2014/main" id="{F0FECA1A-43F5-3546-BD27-688B1DE9F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72" y="30480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71" name="Rectangle 23">
            <a:extLst>
              <a:ext uri="{FF2B5EF4-FFF2-40B4-BE49-F238E27FC236}">
                <a16:creationId xmlns:a16="http://schemas.microsoft.com/office/drawing/2014/main" id="{9757DC6F-B456-1A40-A76F-77F24505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72" y="30480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72" name="Rectangle 24">
            <a:extLst>
              <a:ext uri="{FF2B5EF4-FFF2-40B4-BE49-F238E27FC236}">
                <a16:creationId xmlns:a16="http://schemas.microsoft.com/office/drawing/2014/main" id="{5B7F850F-C1F3-B248-BADE-BCD3EEFE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472" y="35814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73" name="Rectangle 25">
            <a:extLst>
              <a:ext uri="{FF2B5EF4-FFF2-40B4-BE49-F238E27FC236}">
                <a16:creationId xmlns:a16="http://schemas.microsoft.com/office/drawing/2014/main" id="{DA8061F3-BF5C-B041-AFFE-9A74C00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72" y="35814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74" name="Rectangle 26">
            <a:extLst>
              <a:ext uri="{FF2B5EF4-FFF2-40B4-BE49-F238E27FC236}">
                <a16:creationId xmlns:a16="http://schemas.microsoft.com/office/drawing/2014/main" id="{D2F84452-910E-F144-BA02-67516C02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72" y="3581400"/>
            <a:ext cx="762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4475" name="Text Box 27">
            <a:extLst>
              <a:ext uri="{FF2B5EF4-FFF2-40B4-BE49-F238E27FC236}">
                <a16:creationId xmlns:a16="http://schemas.microsoft.com/office/drawing/2014/main" id="{A6F18DBC-CC2C-BE40-A83E-ED94D6D92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297" y="4038600"/>
            <a:ext cx="10795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>
                <a:latin typeface="Comic Sans MS" charset="0"/>
              </a:rPr>
              <a:t>Map </a:t>
            </a:r>
          </a:p>
          <a:p>
            <a:pPr algn="ctr" eaLnBrk="1" hangingPunct="1">
              <a:defRPr/>
            </a:pPr>
            <a:r>
              <a:rPr lang="en-US" sz="2000">
                <a:latin typeface="Comic Sans MS" charset="0"/>
              </a:rPr>
              <a:t>Wave 2</a:t>
            </a:r>
          </a:p>
        </p:txBody>
      </p:sp>
      <p:grpSp>
        <p:nvGrpSpPr>
          <p:cNvPr id="744476" name="Group 28">
            <a:extLst>
              <a:ext uri="{FF2B5EF4-FFF2-40B4-BE49-F238E27FC236}">
                <a16:creationId xmlns:a16="http://schemas.microsoft.com/office/drawing/2014/main" id="{663E0022-A2CF-B448-9FEE-86C4A20CFC03}"/>
              </a:ext>
            </a:extLst>
          </p:cNvPr>
          <p:cNvGrpSpPr>
            <a:grpSpLocks/>
          </p:cNvGrpSpPr>
          <p:nvPr/>
        </p:nvGrpSpPr>
        <p:grpSpPr bwMode="auto">
          <a:xfrm>
            <a:off x="4157472" y="1905000"/>
            <a:ext cx="1752600" cy="304800"/>
            <a:chOff x="2496" y="1968"/>
            <a:chExt cx="1104" cy="192"/>
          </a:xfrm>
        </p:grpSpPr>
        <p:sp>
          <p:nvSpPr>
            <p:cNvPr id="5180" name="Rectangle 29">
              <a:extLst>
                <a:ext uri="{FF2B5EF4-FFF2-40B4-BE49-F238E27FC236}">
                  <a16:creationId xmlns:a16="http://schemas.microsoft.com/office/drawing/2014/main" id="{BAA0580E-7FB6-8B46-B608-9586A7F4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62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81" name="Rectangle 30">
              <a:extLst>
                <a:ext uri="{FF2B5EF4-FFF2-40B4-BE49-F238E27FC236}">
                  <a16:creationId xmlns:a16="http://schemas.microsoft.com/office/drawing/2014/main" id="{00A5C872-DE8F-1046-89EE-5E8528CA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16"/>
              <a:ext cx="144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82" name="Rectangle 31">
              <a:extLst>
                <a:ext uri="{FF2B5EF4-FFF2-40B4-BE49-F238E27FC236}">
                  <a16:creationId xmlns:a16="http://schemas.microsoft.com/office/drawing/2014/main" id="{94D7B7D6-55FF-654E-874F-36FEF331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68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44480" name="Group 32">
            <a:extLst>
              <a:ext uri="{FF2B5EF4-FFF2-40B4-BE49-F238E27FC236}">
                <a16:creationId xmlns:a16="http://schemas.microsoft.com/office/drawing/2014/main" id="{2A9AD119-AC7D-6247-8163-BA6DD8875BA5}"/>
              </a:ext>
            </a:extLst>
          </p:cNvPr>
          <p:cNvGrpSpPr>
            <a:grpSpLocks/>
          </p:cNvGrpSpPr>
          <p:nvPr/>
        </p:nvGrpSpPr>
        <p:grpSpPr bwMode="auto">
          <a:xfrm>
            <a:off x="4462272" y="2438400"/>
            <a:ext cx="1752600" cy="304800"/>
            <a:chOff x="2688" y="2304"/>
            <a:chExt cx="1104" cy="192"/>
          </a:xfrm>
        </p:grpSpPr>
        <p:sp>
          <p:nvSpPr>
            <p:cNvPr id="5177" name="Rectangle 33">
              <a:extLst>
                <a:ext uri="{FF2B5EF4-FFF2-40B4-BE49-F238E27FC236}">
                  <a16:creationId xmlns:a16="http://schemas.microsoft.com/office/drawing/2014/main" id="{A9A3EE29-22CE-3746-8A5C-9723E9AE1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52"/>
              <a:ext cx="62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8" name="Rectangle 34">
              <a:extLst>
                <a:ext uri="{FF2B5EF4-FFF2-40B4-BE49-F238E27FC236}">
                  <a16:creationId xmlns:a16="http://schemas.microsoft.com/office/drawing/2014/main" id="{9B738210-7D85-FF42-AD59-C5AB11C8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9" name="Rectangle 35">
              <a:extLst>
                <a:ext uri="{FF2B5EF4-FFF2-40B4-BE49-F238E27FC236}">
                  <a16:creationId xmlns:a16="http://schemas.microsoft.com/office/drawing/2014/main" id="{E58EE20C-F309-4C41-B99C-9CBD8BD54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44484" name="Group 36">
            <a:extLst>
              <a:ext uri="{FF2B5EF4-FFF2-40B4-BE49-F238E27FC236}">
                <a16:creationId xmlns:a16="http://schemas.microsoft.com/office/drawing/2014/main" id="{F559D3EC-2843-9A42-A9F8-6732499898D0}"/>
              </a:ext>
            </a:extLst>
          </p:cNvPr>
          <p:cNvGrpSpPr>
            <a:grpSpLocks/>
          </p:cNvGrpSpPr>
          <p:nvPr/>
        </p:nvGrpSpPr>
        <p:grpSpPr bwMode="auto">
          <a:xfrm>
            <a:off x="4081272" y="2971800"/>
            <a:ext cx="1905000" cy="838200"/>
            <a:chOff x="2448" y="2640"/>
            <a:chExt cx="1200" cy="528"/>
          </a:xfrm>
        </p:grpSpPr>
        <p:sp>
          <p:nvSpPr>
            <p:cNvPr id="5171" name="Rectangle 37">
              <a:extLst>
                <a:ext uri="{FF2B5EF4-FFF2-40B4-BE49-F238E27FC236}">
                  <a16:creationId xmlns:a16="http://schemas.microsoft.com/office/drawing/2014/main" id="{8730FE2F-AFF9-6342-8045-0A196AD1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24"/>
              <a:ext cx="720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2" name="Rectangle 38">
              <a:extLst>
                <a:ext uri="{FF2B5EF4-FFF2-40B4-BE49-F238E27FC236}">
                  <a16:creationId xmlns:a16="http://schemas.microsoft.com/office/drawing/2014/main" id="{5CD91208-AEB5-854E-8496-741EF1589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576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3" name="Rectangle 39">
              <a:extLst>
                <a:ext uri="{FF2B5EF4-FFF2-40B4-BE49-F238E27FC236}">
                  <a16:creationId xmlns:a16="http://schemas.microsoft.com/office/drawing/2014/main" id="{32983E52-7EF9-164A-9D4F-64448EAD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144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4" name="Rectangle 40">
              <a:extLst>
                <a:ext uri="{FF2B5EF4-FFF2-40B4-BE49-F238E27FC236}">
                  <a16:creationId xmlns:a16="http://schemas.microsoft.com/office/drawing/2014/main" id="{BE54F009-0A80-FD43-9EDD-D60E583E0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8"/>
              <a:ext cx="144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5" name="Rectangle 41">
              <a:extLst>
                <a:ext uri="{FF2B5EF4-FFF2-40B4-BE49-F238E27FC236}">
                  <a16:creationId xmlns:a16="http://schemas.microsoft.com/office/drawing/2014/main" id="{F461D56C-5596-2947-B2BF-65BD6ABED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76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6" name="Rectangle 42">
              <a:extLst>
                <a:ext uri="{FF2B5EF4-FFF2-40B4-BE49-F238E27FC236}">
                  <a16:creationId xmlns:a16="http://schemas.microsoft.com/office/drawing/2014/main" id="{F71F473B-6AC6-1E4D-956C-4C1BCC63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44491" name="Group 43">
            <a:extLst>
              <a:ext uri="{FF2B5EF4-FFF2-40B4-BE49-F238E27FC236}">
                <a16:creationId xmlns:a16="http://schemas.microsoft.com/office/drawing/2014/main" id="{DD7466AD-C1A1-784E-894C-1B51215D7514}"/>
              </a:ext>
            </a:extLst>
          </p:cNvPr>
          <p:cNvGrpSpPr>
            <a:grpSpLocks/>
          </p:cNvGrpSpPr>
          <p:nvPr/>
        </p:nvGrpSpPr>
        <p:grpSpPr bwMode="auto">
          <a:xfrm>
            <a:off x="7510272" y="2286000"/>
            <a:ext cx="1600200" cy="2460625"/>
            <a:chOff x="4608" y="2208"/>
            <a:chExt cx="1008" cy="1550"/>
          </a:xfrm>
        </p:grpSpPr>
        <p:sp>
          <p:nvSpPr>
            <p:cNvPr id="5161" name="Rectangle 44">
              <a:extLst>
                <a:ext uri="{FF2B5EF4-FFF2-40B4-BE49-F238E27FC236}">
                  <a16:creationId xmlns:a16="http://schemas.microsoft.com/office/drawing/2014/main" id="{63FD22A4-1DF1-1645-BB68-CD02E9AD9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08"/>
              <a:ext cx="480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2" name="Rectangle 45">
              <a:extLst>
                <a:ext uri="{FF2B5EF4-FFF2-40B4-BE49-F238E27FC236}">
                  <a16:creationId xmlns:a16="http://schemas.microsoft.com/office/drawing/2014/main" id="{C9F273AA-C2E5-9D4F-A6D8-B836405B4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544"/>
              <a:ext cx="528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3" name="Rectangle 46">
              <a:extLst>
                <a:ext uri="{FF2B5EF4-FFF2-40B4-BE49-F238E27FC236}">
                  <a16:creationId xmlns:a16="http://schemas.microsoft.com/office/drawing/2014/main" id="{D11E1A77-0042-FE47-8949-7B56551B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624" cy="144"/>
            </a:xfrm>
            <a:prstGeom prst="rect">
              <a:avLst/>
            </a:prstGeom>
            <a:solidFill>
              <a:srgbClr val="33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4" name="Text Box 47">
              <a:extLst>
                <a:ext uri="{FF2B5EF4-FFF2-40B4-BE49-F238E27FC236}">
                  <a16:creationId xmlns:a16="http://schemas.microsoft.com/office/drawing/2014/main" id="{14289A96-5771-5643-9F86-B892F5B40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3312"/>
              <a:ext cx="68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>
                  <a:latin typeface="Comic Sans MS" charset="0"/>
                </a:rPr>
                <a:t>Reduce</a:t>
              </a:r>
            </a:p>
            <a:p>
              <a:pPr eaLnBrk="1" hangingPunct="1">
                <a:defRPr/>
              </a:pPr>
              <a:r>
                <a:rPr lang="en-US" sz="2000">
                  <a:latin typeface="Comic Sans MS" charset="0"/>
                </a:rPr>
                <a:t>Wave 2</a:t>
              </a:r>
            </a:p>
          </p:txBody>
        </p:sp>
        <p:sp>
          <p:nvSpPr>
            <p:cNvPr id="5165" name="Rectangle 48">
              <a:extLst>
                <a:ext uri="{FF2B5EF4-FFF2-40B4-BE49-F238E27FC236}">
                  <a16:creationId xmlns:a16="http://schemas.microsoft.com/office/drawing/2014/main" id="{BD1F5408-52B3-C84E-88C9-2CF237628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208"/>
              <a:ext cx="4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6" name="Rectangle 49">
              <a:extLst>
                <a:ext uri="{FF2B5EF4-FFF2-40B4-BE49-F238E27FC236}">
                  <a16:creationId xmlns:a16="http://schemas.microsoft.com/office/drawing/2014/main" id="{883A6538-CA59-264C-9328-A296668C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44"/>
              <a:ext cx="4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7" name="Rectangle 50">
              <a:extLst>
                <a:ext uri="{FF2B5EF4-FFF2-40B4-BE49-F238E27FC236}">
                  <a16:creationId xmlns:a16="http://schemas.microsoft.com/office/drawing/2014/main" id="{AF9A3EDD-B8BF-664E-85F3-65ACD25E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880"/>
              <a:ext cx="4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8" name="Rectangle 51">
              <a:extLst>
                <a:ext uri="{FF2B5EF4-FFF2-40B4-BE49-F238E27FC236}">
                  <a16:creationId xmlns:a16="http://schemas.microsoft.com/office/drawing/2014/main" id="{B57FE4EF-BB57-D34F-A359-95DC11BA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208"/>
              <a:ext cx="4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9" name="Rectangle 52">
              <a:extLst>
                <a:ext uri="{FF2B5EF4-FFF2-40B4-BE49-F238E27FC236}">
                  <a16:creationId xmlns:a16="http://schemas.microsoft.com/office/drawing/2014/main" id="{23891460-E7ED-6B43-964A-067912A1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544"/>
              <a:ext cx="4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0" name="Rectangle 53">
              <a:extLst>
                <a:ext uri="{FF2B5EF4-FFF2-40B4-BE49-F238E27FC236}">
                  <a16:creationId xmlns:a16="http://schemas.microsoft.com/office/drawing/2014/main" id="{35DBD0D8-B46B-AA4D-8217-7C71D3DFE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2880"/>
              <a:ext cx="4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460" name="Group 54">
            <a:extLst>
              <a:ext uri="{FF2B5EF4-FFF2-40B4-BE49-F238E27FC236}">
                <a16:creationId xmlns:a16="http://schemas.microsoft.com/office/drawing/2014/main" id="{6435A96E-5233-EF4E-B371-81BB81E6C810}"/>
              </a:ext>
            </a:extLst>
          </p:cNvPr>
          <p:cNvGrpSpPr>
            <a:grpSpLocks/>
          </p:cNvGrpSpPr>
          <p:nvPr/>
        </p:nvGrpSpPr>
        <p:grpSpPr bwMode="auto">
          <a:xfrm>
            <a:off x="1887347" y="1905000"/>
            <a:ext cx="887413" cy="2825750"/>
            <a:chOff x="1066" y="1968"/>
            <a:chExt cx="559" cy="1780"/>
          </a:xfrm>
        </p:grpSpPr>
        <p:sp>
          <p:nvSpPr>
            <p:cNvPr id="5156" name="Rectangle 55">
              <a:extLst>
                <a:ext uri="{FF2B5EF4-FFF2-40B4-BE49-F238E27FC236}">
                  <a16:creationId xmlns:a16="http://schemas.microsoft.com/office/drawing/2014/main" id="{BAD261C0-D057-DA4E-9236-6BE36DC3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76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57" name="Rectangle 56">
              <a:extLst>
                <a:ext uri="{FF2B5EF4-FFF2-40B4-BE49-F238E27FC236}">
                  <a16:creationId xmlns:a16="http://schemas.microsoft.com/office/drawing/2014/main" id="{AFF2D215-EFD5-A943-87E5-2AE4A328D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58" name="Rectangle 57">
              <a:extLst>
                <a:ext uri="{FF2B5EF4-FFF2-40B4-BE49-F238E27FC236}">
                  <a16:creationId xmlns:a16="http://schemas.microsoft.com/office/drawing/2014/main" id="{DA7CE7FA-E3D1-1449-B732-77056E9A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59" name="Rectangle 58">
              <a:extLst>
                <a:ext uri="{FF2B5EF4-FFF2-40B4-BE49-F238E27FC236}">
                  <a16:creationId xmlns:a16="http://schemas.microsoft.com/office/drawing/2014/main" id="{F7BD1696-E175-2247-851E-4CA1E4C3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0" name="Text Box 59">
              <a:extLst>
                <a:ext uri="{FF2B5EF4-FFF2-40B4-BE49-F238E27FC236}">
                  <a16:creationId xmlns:a16="http://schemas.microsoft.com/office/drawing/2014/main" id="{CCCCCBFB-6C78-7844-8658-255EEE9A9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302"/>
              <a:ext cx="55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>
                  <a:latin typeface="Comic Sans MS" charset="0"/>
                </a:rPr>
                <a:t>Input </a:t>
              </a:r>
            </a:p>
            <a:p>
              <a:pPr algn="ctr" eaLnBrk="1" hangingPunct="1">
                <a:defRPr/>
              </a:pPr>
              <a:r>
                <a:rPr lang="en-US" sz="2000">
                  <a:latin typeface="Comic Sans MS" charset="0"/>
                </a:rPr>
                <a:t>Splits</a:t>
              </a:r>
            </a:p>
          </p:txBody>
        </p:sp>
      </p:grpSp>
      <p:sp>
        <p:nvSpPr>
          <p:cNvPr id="18461" name="Rectangle 60">
            <a:extLst>
              <a:ext uri="{FF2B5EF4-FFF2-40B4-BE49-F238E27FC236}">
                <a16:creationId xmlns:a16="http://schemas.microsoft.com/office/drawing/2014/main" id="{3E18198D-B3C5-9A44-BA37-063BF1E2871A}"/>
              </a:ext>
            </a:extLst>
          </p:cNvPr>
          <p:cNvSpPr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 dirty="0">
                <a:latin typeface="+mj-lt"/>
              </a:rPr>
              <a:t>Lifecycle of a MapReduce Job</a:t>
            </a:r>
          </a:p>
        </p:txBody>
      </p:sp>
      <p:pic>
        <p:nvPicPr>
          <p:cNvPr id="18462" name="Picture 63" descr="mapreduce">
            <a:extLst>
              <a:ext uri="{FF2B5EF4-FFF2-40B4-BE49-F238E27FC236}">
                <a16:creationId xmlns:a16="http://schemas.microsoft.com/office/drawing/2014/main" id="{082A81B7-8764-4646-AC04-39FC3F355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828800"/>
            <a:ext cx="1106488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4515" name="Group 67">
            <a:extLst>
              <a:ext uri="{FF2B5EF4-FFF2-40B4-BE49-F238E27FC236}">
                <a16:creationId xmlns:a16="http://schemas.microsoft.com/office/drawing/2014/main" id="{AC79C65D-7443-CD45-9355-4C3DC665C462}"/>
              </a:ext>
            </a:extLst>
          </p:cNvPr>
          <p:cNvGrpSpPr>
            <a:grpSpLocks/>
          </p:cNvGrpSpPr>
          <p:nvPr/>
        </p:nvGrpSpPr>
        <p:grpSpPr bwMode="auto">
          <a:xfrm>
            <a:off x="2633472" y="990600"/>
            <a:ext cx="5791200" cy="461963"/>
            <a:chOff x="1536" y="624"/>
            <a:chExt cx="3648" cy="291"/>
          </a:xfrm>
        </p:grpSpPr>
        <p:sp>
          <p:nvSpPr>
            <p:cNvPr id="5154" name="Line 65">
              <a:extLst>
                <a:ext uri="{FF2B5EF4-FFF2-40B4-BE49-F238E27FC236}">
                  <a16:creationId xmlns:a16="http://schemas.microsoft.com/office/drawing/2014/main" id="{3049B5BA-9FDE-1744-BE9F-641D6B2C5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12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55" name="Text Box 66">
              <a:extLst>
                <a:ext uri="{FF2B5EF4-FFF2-40B4-BE49-F238E27FC236}">
                  <a16:creationId xmlns:a16="http://schemas.microsoft.com/office/drawing/2014/main" id="{C26387CE-C8FB-7848-A866-7C01E0B0E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624"/>
              <a:ext cx="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/>
                <a:t>Time</a:t>
              </a:r>
            </a:p>
          </p:txBody>
        </p:sp>
      </p:grpSp>
      <p:sp>
        <p:nvSpPr>
          <p:cNvPr id="5153" name="Line 68">
            <a:extLst>
              <a:ext uri="{FF2B5EF4-FFF2-40B4-BE49-F238E27FC236}">
                <a16:creationId xmlns:a16="http://schemas.microsoft.com/office/drawing/2014/main" id="{1DE5618A-D127-4347-ABE9-F1F69E69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472" y="28194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90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875 0.0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1667 L 0.2875 0.2055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94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7222 L 0.24584 0.0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611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4584 -0.0277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138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4584 0.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25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4584 0.1277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638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5 -0.1055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527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5 -0.0277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138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5 0.0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44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250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3.33333E-6 L 0.29167 -0.1833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44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9167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75 -0.1055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527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75 -0.0277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4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4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0" grpId="0" animBg="1"/>
      <p:bldP spid="744451" grpId="0" animBg="1"/>
      <p:bldP spid="744452" grpId="0" animBg="1"/>
      <p:bldP spid="744453" grpId="0" animBg="1"/>
      <p:bldP spid="744454" grpId="0"/>
      <p:bldP spid="744455" grpId="0" animBg="1"/>
      <p:bldP spid="744460" grpId="0" animBg="1"/>
      <p:bldP spid="744461" grpId="0" animBg="1"/>
      <p:bldP spid="744462" grpId="0" animBg="1"/>
      <p:bldP spid="744463" grpId="0" animBg="1"/>
      <p:bldP spid="744463" grpId="1" animBg="1"/>
      <p:bldP spid="744464" grpId="0" animBg="1"/>
      <p:bldP spid="744464" grpId="1" animBg="1"/>
      <p:bldP spid="744465" grpId="0" animBg="1"/>
      <p:bldP spid="744465" grpId="1" animBg="1"/>
      <p:bldP spid="744466" grpId="0" animBg="1"/>
      <p:bldP spid="744466" grpId="1" animBg="1"/>
      <p:bldP spid="744467" grpId="0" animBg="1"/>
      <p:bldP spid="744467" grpId="1" animBg="1"/>
      <p:bldP spid="744468" grpId="0" animBg="1"/>
      <p:bldP spid="744468" grpId="1" animBg="1"/>
      <p:bldP spid="744469" grpId="0" animBg="1"/>
      <p:bldP spid="744469" grpId="1" animBg="1"/>
      <p:bldP spid="744470" grpId="0" animBg="1"/>
      <p:bldP spid="744470" grpId="1" animBg="1"/>
      <p:bldP spid="744471" grpId="0" animBg="1"/>
      <p:bldP spid="744471" grpId="1" animBg="1"/>
      <p:bldP spid="744472" grpId="0" animBg="1"/>
      <p:bldP spid="744472" grpId="1" animBg="1"/>
      <p:bldP spid="744473" grpId="0" animBg="1"/>
      <p:bldP spid="744473" grpId="1" animBg="1"/>
      <p:bldP spid="744474" grpId="0" animBg="1"/>
      <p:bldP spid="744474" grpId="1" animBg="1"/>
      <p:bldP spid="7444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180-5E14-3745-B2B5-DE785C73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99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MapReduce: System for Runtime Environment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75F6B04-FB7D-E64D-A722-BC9A9EE71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162908"/>
              </p:ext>
            </p:extLst>
          </p:nvPr>
        </p:nvGraphicFramePr>
        <p:xfrm>
          <a:off x="1123734" y="2143116"/>
          <a:ext cx="7500990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1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A5F5AED-29B8-4488-A2BD-55C56C648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A76ABB-15C4-43F8-8CD4-F3EB0DF2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481FFA3-6306-4467-9F1F-62F5ADA91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4B54BE-F461-4F12-89F7-3E4A68C2B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CA9F9F-855D-4122-8AAE-53357E3DC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E751D8F-DAA8-A04A-B1F8-095791C6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711634"/>
            <a:ext cx="7991856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spAutoFit/>
          </a:bodyPr>
          <a:lstStyle>
            <a:lvl1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3600" b="1" dirty="0">
                <a:latin typeface="+mj-lt"/>
              </a:rPr>
              <a:t>MapReduce:     Simplified Data    Processing on Large Server Clusters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BCDFD47C-8E95-AF4D-B314-AA208EF4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01850"/>
            <a:ext cx="77724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dirty="0">
                <a:latin typeface="Verdana" panose="020B0604030504040204" pitchFamily="34" charset="0"/>
              </a:rPr>
              <a:t>A programming model and an associated implementation(library) for processing and generating large data sets (on large clusters).</a:t>
            </a:r>
          </a:p>
          <a:p>
            <a:pPr eaLnBrk="1" hangingPunct="1">
              <a:spcBef>
                <a:spcPts val="7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endParaRPr lang="en-GB" altLang="en-US" dirty="0">
              <a:latin typeface="Verdana" panose="020B0604030504040204" pitchFamily="34" charset="0"/>
            </a:endParaRPr>
          </a:p>
          <a:p>
            <a:pPr eaLnBrk="1" hangingPunct="1">
              <a:spcBef>
                <a:spcPts val="7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dirty="0">
                <a:latin typeface="Verdana" panose="020B0604030504040204" pitchFamily="34" charset="0"/>
              </a:rPr>
              <a:t>A new abstraction allowing us</a:t>
            </a:r>
            <a:r>
              <a:rPr lang="en-GB" altLang="en-US" i="1" dirty="0">
                <a:latin typeface="Verdana" panose="020B0604030504040204" pitchFamily="34" charset="0"/>
              </a:rPr>
              <a:t> </a:t>
            </a:r>
            <a:r>
              <a:rPr lang="en-GB" altLang="en-US" dirty="0">
                <a:latin typeface="Verdana" panose="020B0604030504040204" pitchFamily="34" charset="0"/>
              </a:rPr>
              <a:t>to express the simple computations we were trying to perform but hides the messy details of  parallelization, fault-tolerance, data distribution and load balancing in a library.</a:t>
            </a:r>
          </a:p>
        </p:txBody>
      </p:sp>
    </p:spTree>
    <p:extLst>
      <p:ext uri="{BB962C8B-B14F-4D97-AF65-F5344CB8AC3E}">
        <p14:creationId xmlns:p14="http://schemas.microsoft.com/office/powerpoint/2010/main" val="21147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7DBC394B-4395-A64C-B576-C90119FEF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2016506"/>
            <a:ext cx="7184009" cy="264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Split input files (1)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Master and workers (2)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Map task workers (3)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Buffering of results (4)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Copying and sorting (5)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Reduce workers (6)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</a:pPr>
            <a:r>
              <a:rPr lang="en-GB" altLang="en-US" sz="2800" dirty="0">
                <a:latin typeface="+mn-lt"/>
              </a:rPr>
              <a:t>Return to user code (7)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076F8B-8637-444A-9CB0-328777AC4A6E}"/>
              </a:ext>
            </a:extLst>
          </p:cNvPr>
          <p:cNvSpPr txBox="1">
            <a:spLocks/>
          </p:cNvSpPr>
          <p:nvPr/>
        </p:nvSpPr>
        <p:spPr>
          <a:xfrm>
            <a:off x="1134047" y="571500"/>
            <a:ext cx="8183562" cy="1050925"/>
          </a:xfrm>
          <a:prstGeom prst="rect">
            <a:avLst/>
          </a:prstGeo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MapReduce: 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140666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B44A6554-578F-A746-8642-6A556EF3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01850"/>
            <a:ext cx="7772400" cy="25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47688" indent="-2000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85813" indent="-1825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GB" altLang="en-US" sz="2800" dirty="0">
                <a:latin typeface="+mn-lt"/>
              </a:rPr>
              <a:t>Handling 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Task state: idle, in-progress, completed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Identity of worker machine: for in-progress tasks</a:t>
            </a:r>
          </a:p>
          <a:p>
            <a:pPr lvl="1" ea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dirty="0">
                <a:latin typeface="+mn-lt"/>
              </a:rPr>
              <a:t>Location of intermediate file regions of map tasks.</a:t>
            </a:r>
          </a:p>
          <a:p>
            <a:pPr lvl="2" eaLnBrk="1" hangingPunct="1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2" charset="2"/>
              <a:buChar char=""/>
            </a:pPr>
            <a:r>
              <a:rPr lang="en-GB" altLang="en-US" sz="2200" dirty="0">
                <a:latin typeface="+mn-lt"/>
              </a:rPr>
              <a:t>Receive from map tasks</a:t>
            </a:r>
          </a:p>
          <a:p>
            <a:pPr lvl="2" eaLnBrk="1" hangingPunct="1"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2" charset="2"/>
              <a:buChar char=""/>
            </a:pPr>
            <a:r>
              <a:rPr lang="en-GB" altLang="en-US" sz="2200" dirty="0">
                <a:latin typeface="+mn-lt"/>
              </a:rPr>
              <a:t>Push to reduce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CDF28E-177A-4342-9B1D-45892FE608AD}"/>
              </a:ext>
            </a:extLst>
          </p:cNvPr>
          <p:cNvSpPr txBox="1">
            <a:spLocks/>
          </p:cNvSpPr>
          <p:nvPr/>
        </p:nvSpPr>
        <p:spPr>
          <a:xfrm>
            <a:off x="1134047" y="571500"/>
            <a:ext cx="8183562" cy="1050925"/>
          </a:xfrm>
          <a:prstGeom prst="rect">
            <a:avLst/>
          </a:prstGeo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MapReduce Master</a:t>
            </a:r>
          </a:p>
        </p:txBody>
      </p:sp>
    </p:spTree>
    <p:extLst>
      <p:ext uri="{BB962C8B-B14F-4D97-AF65-F5344CB8AC3E}">
        <p14:creationId xmlns:p14="http://schemas.microsoft.com/office/powerpoint/2010/main" val="149569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4504-DDF0-784B-BD00-D16E9B91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7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Fault Tolerance: Redo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6AA1431E-8E9F-FD4E-A375-143082F8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75" y="1714500"/>
            <a:ext cx="8183562" cy="4113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Handled via re-execution of tasks.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Task completion committed through master </a:t>
            </a:r>
          </a:p>
          <a:p>
            <a:pPr marL="265113" lvl="1" indent="-265113" eaLnBrk="1" hangingPunct="1">
              <a:lnSpc>
                <a:spcPct val="80000"/>
              </a:lnSpc>
              <a:buFont typeface="Verdana" panose="020B060403050404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 happens if Mapper fails ?</a:t>
            </a:r>
          </a:p>
          <a:p>
            <a:pPr marL="628650" lvl="3" indent="-171450"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Re-execute completed + in-progress </a:t>
            </a:r>
            <a:r>
              <a:rPr lang="en-US" altLang="en-US" i="1" dirty="0">
                <a:ea typeface="ＭＳ Ｐゴシック" panose="020B0600070205080204" pitchFamily="34" charset="-128"/>
              </a:rPr>
              <a:t>map</a:t>
            </a:r>
            <a:r>
              <a:rPr lang="en-US" altLang="en-US" dirty="0">
                <a:ea typeface="ＭＳ Ｐゴシック" panose="020B0600070205080204" pitchFamily="34" charset="-128"/>
              </a:rPr>
              <a:t> tasks</a:t>
            </a: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 happens if Reducer fails 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Re-execute in progress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reduce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tasks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 happens if Master fails 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Potential trouble !! </a:t>
            </a:r>
          </a:p>
          <a:p>
            <a:pPr marL="265113" lvl="1" indent="-265113"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265113" lvl="1" indent="-265113"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265113" lvl="1" indent="-265113"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295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7EA6370C-D9FF-9A42-991F-66430097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20" y="445516"/>
            <a:ext cx="777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latin typeface="+mj-lt"/>
              </a:rPr>
              <a:t>Fault</a:t>
            </a:r>
            <a:r>
              <a:rPr lang="en-GB" altLang="en-US" sz="3600" b="1" dirty="0">
                <a:latin typeface="+mj-lt"/>
              </a:rPr>
              <a:t> Management Details</a:t>
            </a:r>
            <a:endParaRPr lang="en-US" altLang="en-US" sz="3600" b="1" dirty="0">
              <a:latin typeface="+mj-lt"/>
            </a:endParaRP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E74B9BA3-8F3A-9843-AF5A-989B406CA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08" y="1516825"/>
            <a:ext cx="7888224" cy="30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017588" indent="-449263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03388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sz="2000" dirty="0">
                <a:latin typeface="+mn-lt"/>
              </a:rPr>
              <a:t>Master pings workers, re-schedules failed tasks.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sz="2000" i="1" dirty="0">
                <a:latin typeface="+mn-lt"/>
              </a:rPr>
              <a:t>Note: </a:t>
            </a:r>
            <a:r>
              <a:rPr lang="en-GB" altLang="en-US" sz="2000" dirty="0">
                <a:latin typeface="+mn-lt"/>
              </a:rPr>
              <a:t>Completed map tasks are re-executed on failure because their output is stored on the local disk.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endParaRPr lang="en-GB" altLang="en-US" sz="20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</a:pPr>
            <a:r>
              <a:rPr lang="en-GB" altLang="en-US" sz="2000" dirty="0">
                <a:latin typeface="+mn-lt"/>
              </a:rPr>
              <a:t>Semantics in the presence of failures: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</a:pPr>
            <a:r>
              <a:rPr lang="en-GB" altLang="en-US" sz="1700" dirty="0">
                <a:latin typeface="+mn-lt"/>
              </a:rPr>
              <a:t>Deterministic map/reduce function: Produce the same output as would have been produced by a non-faulting sequential execution of the entire program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</a:pPr>
            <a:r>
              <a:rPr lang="en-GB" altLang="en-US" sz="1700" dirty="0">
                <a:latin typeface="+mn-lt"/>
              </a:rPr>
              <a:t>Rely on atomic commits of map and reduce task outputs to achieve this property.</a:t>
            </a:r>
          </a:p>
        </p:txBody>
      </p:sp>
    </p:spTree>
    <p:extLst>
      <p:ext uri="{BB962C8B-B14F-4D97-AF65-F5344CB8AC3E}">
        <p14:creationId xmlns:p14="http://schemas.microsoft.com/office/powerpoint/2010/main" val="209042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CE4A-8717-EC40-AF35-E0036163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695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 Refinements: Locality Optimization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D1D02B73-63CE-574D-877A-68D87621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127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Leverage GFS to schedule a map task on a machine that contains a replica of the corresponding input data.</a:t>
            </a:r>
          </a:p>
          <a:p>
            <a:pPr eaLnBrk="1" hangingPunct="1"/>
            <a:endParaRPr lang="en-US" altLang="en-US" sz="27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700" dirty="0">
                <a:ea typeface="ＭＳ Ｐゴシック" panose="020B0600070205080204" pitchFamily="34" charset="-128"/>
              </a:rPr>
              <a:t>Thousands of machines read input at local disk speed</a:t>
            </a:r>
          </a:p>
          <a:p>
            <a:pPr eaLnBrk="1" hangingPunct="1"/>
            <a:endParaRPr lang="en-US" altLang="en-US" sz="27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700" dirty="0">
                <a:ea typeface="ＭＳ Ｐゴシック" panose="020B0600070205080204" pitchFamily="34" charset="-128"/>
              </a:rPr>
              <a:t>Without this, rack switches limit read rate</a:t>
            </a:r>
          </a:p>
          <a:p>
            <a:pPr eaLnBrk="1" hangingPunct="1"/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777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D7F2EB2-E56C-EE41-9B39-4B2D65168FA6}"/>
              </a:ext>
            </a:extLst>
          </p:cNvPr>
          <p:cNvSpPr>
            <a:spLocks/>
          </p:cNvSpPr>
          <p:nvPr/>
        </p:nvSpPr>
        <p:spPr bwMode="auto">
          <a:xfrm>
            <a:off x="1371600" y="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r>
              <a:rPr lang="en-US" altLang="en-US" sz="4100" b="1">
                <a:latin typeface="Corbel" panose="020B0503020204020204" pitchFamily="34" charset="0"/>
              </a:rPr>
              <a:t>Fault Tolerance in MapReduce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9A6AD746-B8B8-A147-A140-858E675B264B}"/>
              </a:ext>
            </a:extLst>
          </p:cNvPr>
          <p:cNvSpPr>
            <a:spLocks/>
          </p:cNvSpPr>
          <p:nvPr/>
        </p:nvSpPr>
        <p:spPr bwMode="auto">
          <a:xfrm>
            <a:off x="1127760" y="1298448"/>
            <a:ext cx="7321296" cy="49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defTabSz="914400" eaLnBrk="1" hangingPunct="1">
              <a:buClr>
                <a:schemeClr val="accent1"/>
              </a:buClr>
              <a:buSzPct val="80000"/>
            </a:pPr>
            <a:r>
              <a:rPr lang="en-US" altLang="en-US" sz="3200" dirty="0">
                <a:latin typeface="Corbel" panose="020B0503020204020204" pitchFamily="34" charset="0"/>
              </a:rPr>
              <a:t>Recall that</a:t>
            </a:r>
          </a:p>
          <a:p>
            <a:pPr defTabSz="914400" eaLnBrk="1" hangingPunct="1">
              <a:buClr>
                <a:schemeClr val="accent1"/>
              </a:buClr>
              <a:buSzPct val="80000"/>
              <a:buFont typeface="Wingdings 2" pitchFamily="2" charset="2"/>
              <a:buChar char=""/>
            </a:pPr>
            <a:r>
              <a:rPr lang="en-US" altLang="en-US" sz="3200" dirty="0">
                <a:latin typeface="Corbel" panose="020B0503020204020204" pitchFamily="34" charset="0"/>
              </a:rPr>
              <a:t>Nodes fail </a:t>
            </a:r>
            <a:r>
              <a:rPr lang="en-US" altLang="en-US" sz="3200" dirty="0">
                <a:latin typeface="Corbel" panose="020B0503020204020204" pitchFamily="34" charset="0"/>
                <a:sym typeface="Wingdings" pitchFamily="2" charset="2"/>
              </a:rPr>
              <a:t></a:t>
            </a:r>
            <a:r>
              <a:rPr lang="en-US" altLang="en-US" sz="3200" dirty="0">
                <a:latin typeface="Corbel" panose="020B0503020204020204" pitchFamily="34" charset="0"/>
              </a:rPr>
              <a:t> re-run tasks</a:t>
            </a:r>
          </a:p>
          <a:p>
            <a:pPr defTabSz="914400" eaLnBrk="1" hangingPunct="1">
              <a:buClr>
                <a:schemeClr val="accent1"/>
              </a:buClr>
              <a:buSzPct val="80000"/>
              <a:buFont typeface="Wingdings 2" pitchFamily="2" charset="2"/>
              <a:buChar char=""/>
            </a:pPr>
            <a:r>
              <a:rPr lang="en-US" altLang="en-US" sz="3200" dirty="0">
                <a:latin typeface="Corbel" panose="020B0503020204020204" pitchFamily="34" charset="0"/>
              </a:rPr>
              <a:t>Nodes very slow (stragglers) </a:t>
            </a:r>
            <a:r>
              <a:rPr lang="en-US" altLang="en-US" sz="3200" dirty="0">
                <a:latin typeface="Corbel" panose="020B0503020204020204" pitchFamily="34" charset="0"/>
                <a:sym typeface="Wingdings" pitchFamily="2" charset="2"/>
              </a:rPr>
              <a:t></a:t>
            </a:r>
            <a:r>
              <a:rPr lang="en-US" altLang="en-US" sz="3200" dirty="0">
                <a:latin typeface="Corbel" panose="020B0503020204020204" pitchFamily="34" charset="0"/>
              </a:rPr>
              <a:t> launch backup copies of tasks</a:t>
            </a:r>
          </a:p>
          <a:p>
            <a:pPr defTabSz="914400" eaLnBrk="1" hangingPunct="1">
              <a:buClr>
                <a:schemeClr val="accent1"/>
              </a:buClr>
              <a:buSzPct val="80000"/>
              <a:buFont typeface="Wingdings 2" pitchFamily="2" charset="2"/>
              <a:buChar char=""/>
            </a:pPr>
            <a:endParaRPr lang="en-US" alt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2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ECAB-2ED8-A04C-AB9D-9DA41A66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43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 Refinements: Redundant Execution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EF019DB2-C706-924D-8A5A-FDAA2D7C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31" y="1714500"/>
            <a:ext cx="8183562" cy="4113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Slow workers delay completion time.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Near end of phase, </a:t>
            </a:r>
            <a:r>
              <a:rPr lang="en-US" altLang="en-US" dirty="0"/>
              <a:t>create</a:t>
            </a:r>
            <a:r>
              <a:rPr lang="en-US" altLang="en-US" dirty="0">
                <a:ea typeface="ＭＳ Ｐゴシック" panose="020B0600070205080204" pitchFamily="34" charset="-128"/>
              </a:rPr>
              <a:t> backup tasks, the one finishing first wins.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Speculative execution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Effectively utilizes computing power, reducing job completion time by a factor.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2795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F8A89D98-0DC6-6849-BA0B-1DADC0FA6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4544" y="0"/>
            <a:ext cx="9144000" cy="1219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a typeface="+mj-ea"/>
                <a:cs typeface="+mj-cs"/>
              </a:rPr>
              <a:t>Details on Speculative Execution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7E55C0F-599B-3E4C-B637-B517577D7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040" y="1219200"/>
            <a:ext cx="8028432" cy="5169408"/>
          </a:xfrm>
        </p:spPr>
        <p:txBody>
          <a:bodyPr/>
          <a:lstStyle/>
          <a:p>
            <a:pPr marL="623888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Speculative tasks executed only if no failed or waiting avail. </a:t>
            </a:r>
          </a:p>
          <a:p>
            <a:pPr marL="623888" eaLnBrk="1" hangingPunct="1">
              <a:spcBef>
                <a:spcPts val="1225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Notion of progress score for a task</a:t>
            </a:r>
          </a:p>
          <a:p>
            <a:pPr marL="936625" lvl="1" eaLnBrk="1" hangingPunct="1">
              <a:spcBef>
                <a:spcPts val="1225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A value in [0, 1]</a:t>
            </a:r>
          </a:p>
          <a:p>
            <a:pPr marL="936625" lvl="1" eaLnBrk="1" hangingPunct="1">
              <a:spcBef>
                <a:spcPts val="1225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For a MAP task, fraction of input data read</a:t>
            </a:r>
          </a:p>
          <a:p>
            <a:pPr marL="936625" lvl="1" eaLnBrk="1" hangingPunct="1">
              <a:spcBef>
                <a:spcPts val="1225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For a REDUCE task, 3 phases of execution</a:t>
            </a:r>
          </a:p>
          <a:p>
            <a:pPr marL="1249363" lvl="2" eaLnBrk="1" hangingPunct="1">
              <a:spcBef>
                <a:spcPts val="12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Copy phase</a:t>
            </a:r>
          </a:p>
          <a:p>
            <a:pPr marL="1249363" lvl="2" eaLnBrk="1" hangingPunct="1">
              <a:spcBef>
                <a:spcPts val="12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Sort phase</a:t>
            </a:r>
          </a:p>
          <a:p>
            <a:pPr marL="1249363" lvl="2" eaLnBrk="1" hangingPunct="1">
              <a:spcBef>
                <a:spcPts val="12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Reduce phase</a:t>
            </a:r>
          </a:p>
          <a:p>
            <a:pPr marL="936625" lvl="1" eaLnBrk="1" hangingPunct="1">
              <a:spcBef>
                <a:spcPts val="1225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Each phase weighted by % data processed</a:t>
            </a:r>
          </a:p>
          <a:p>
            <a:pPr marL="623888" eaLnBrk="1" hangingPunct="1">
              <a:spcBef>
                <a:spcPts val="1225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Determines whether a job failed, or is a straggler and available for speculation</a:t>
            </a:r>
          </a:p>
        </p:txBody>
      </p:sp>
    </p:spTree>
    <p:extLst>
      <p:ext uri="{BB962C8B-B14F-4D97-AF65-F5344CB8AC3E}">
        <p14:creationId xmlns:p14="http://schemas.microsoft.com/office/powerpoint/2010/main" val="37444391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5E96A711-E503-8E4B-A9BC-BA41F1ABAD54}"/>
              </a:ext>
            </a:extLst>
          </p:cNvPr>
          <p:cNvSpPr>
            <a:spLocks/>
          </p:cNvSpPr>
          <p:nvPr/>
        </p:nvSpPr>
        <p:spPr bwMode="auto">
          <a:xfrm>
            <a:off x="1072896" y="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r>
              <a:rPr lang="en-US" altLang="en-US" sz="4000" dirty="0">
                <a:solidFill>
                  <a:srgbClr val="000000"/>
                </a:solidFill>
                <a:latin typeface="+mj-lt"/>
              </a:rPr>
              <a:t>How to Backup Task Scheduling?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A0BB7E1-B268-1D47-B6A0-EFB3D8BBF2BF}"/>
              </a:ext>
            </a:extLst>
          </p:cNvPr>
          <p:cNvSpPr>
            <a:spLocks/>
          </p:cNvSpPr>
          <p:nvPr/>
        </p:nvSpPr>
        <p:spPr bwMode="auto">
          <a:xfrm>
            <a:off x="1072896" y="1456944"/>
            <a:ext cx="7437120" cy="509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buClr>
                <a:schemeClr val="accent1"/>
              </a:buClr>
              <a:buSzPct val="80000"/>
              <a:buFont typeface="Wingdings 2" pitchFamily="2" charset="2"/>
              <a:buChar char=""/>
            </a:pPr>
            <a:r>
              <a:rPr lang="en-US" altLang="en-US" sz="4000" dirty="0">
                <a:latin typeface="Corbel" panose="020B0503020204020204" pitchFamily="34" charset="0"/>
              </a:rPr>
              <a:t>Scheduler starts all primary tasks, then looks for tasks to back up</a:t>
            </a:r>
          </a:p>
          <a:p>
            <a:pPr defTabSz="914400" eaLnBrk="1" hangingPunct="1">
              <a:buClr>
                <a:schemeClr val="accent1"/>
              </a:buClr>
              <a:buSzPct val="80000"/>
              <a:buFont typeface="Wingdings 2" pitchFamily="2" charset="2"/>
              <a:buChar char=""/>
            </a:pPr>
            <a:r>
              <a:rPr lang="en-US" altLang="en-US" sz="4000" dirty="0">
                <a:latin typeface="Corbel" panose="020B0503020204020204" pitchFamily="34" charset="0"/>
              </a:rPr>
              <a:t>Tasks report </a:t>
            </a:r>
            <a:r>
              <a:rPr lang="ja-JP" altLang="en-US" sz="4000">
                <a:latin typeface="Corbel" panose="020B0503020204020204" pitchFamily="34" charset="0"/>
              </a:rPr>
              <a:t>“</a:t>
            </a:r>
            <a:r>
              <a:rPr lang="en-US" altLang="ja-JP" sz="4000" dirty="0">
                <a:latin typeface="Corbel" panose="020B0503020204020204" pitchFamily="34" charset="0"/>
              </a:rPr>
              <a:t>progress score</a:t>
            </a:r>
            <a:r>
              <a:rPr lang="ja-JP" altLang="en-US" sz="4000">
                <a:latin typeface="Corbel" panose="020B0503020204020204" pitchFamily="34" charset="0"/>
              </a:rPr>
              <a:t>”</a:t>
            </a:r>
            <a:r>
              <a:rPr lang="en-US" altLang="ja-JP" sz="4000" dirty="0">
                <a:latin typeface="Corbel" panose="020B0503020204020204" pitchFamily="34" charset="0"/>
              </a:rPr>
              <a:t> from 0 to 1</a:t>
            </a:r>
          </a:p>
          <a:p>
            <a:pPr defTabSz="914400" eaLnBrk="1" hangingPunct="1">
              <a:buClr>
                <a:schemeClr val="accent1"/>
              </a:buClr>
              <a:buSzPct val="80000"/>
              <a:buFont typeface="Wingdings 2" pitchFamily="2" charset="2"/>
              <a:buChar char=""/>
            </a:pPr>
            <a:r>
              <a:rPr lang="en-US" altLang="en-US" sz="4000" dirty="0">
                <a:latin typeface="Corbel" panose="020B0503020204020204" pitchFamily="34" charset="0"/>
              </a:rPr>
              <a:t>Backup launched if progress &lt; </a:t>
            </a:r>
            <a:r>
              <a:rPr lang="en-US" altLang="en-US" sz="4000" dirty="0" err="1">
                <a:latin typeface="Corbel" panose="020B0503020204020204" pitchFamily="34" charset="0"/>
              </a:rPr>
              <a:t>avgProgress</a:t>
            </a:r>
            <a:r>
              <a:rPr lang="en-US" altLang="en-US" sz="4000" dirty="0">
                <a:latin typeface="Corbel" panose="020B0503020204020204" pitchFamily="34" charset="0"/>
              </a:rPr>
              <a:t> - 20%</a:t>
            </a:r>
          </a:p>
          <a:p>
            <a:pPr defTabSz="914400" eaLnBrk="1" hangingPunct="1">
              <a:buClr>
                <a:schemeClr val="accent1"/>
              </a:buClr>
              <a:buSzPct val="80000"/>
              <a:buFont typeface="Wingdings 2" pitchFamily="2" charset="2"/>
              <a:buNone/>
            </a:pPr>
            <a:endParaRPr lang="en-US" alt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8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FE5C3539-8B4B-B44D-9CC9-40FBC4593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sz="4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Hidden Assumptions</a:t>
            </a:r>
            <a:endParaRPr lang="en-US" altLang="en-US" sz="4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42B262E-968B-7B40-A083-78B498A01E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1663" y="1572768"/>
            <a:ext cx="7812787" cy="4645152"/>
          </a:xfrm>
        </p:spPr>
        <p:txBody>
          <a:bodyPr/>
          <a:lstStyle/>
          <a:p>
            <a:pPr marL="623888" eaLnBrk="1" hangingPunct="1"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Nodes can perform work at exactly the same rate</a:t>
            </a:r>
          </a:p>
          <a:p>
            <a:pPr marL="623888" eaLnBrk="1" hangingPunct="1">
              <a:spcBef>
                <a:spcPts val="13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Tasks progress at a constant rate throughout time</a:t>
            </a:r>
          </a:p>
          <a:p>
            <a:pPr marL="623888" eaLnBrk="1" hangingPunct="1">
              <a:spcBef>
                <a:spcPts val="13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is no cost to launching a speculative task on an idle node</a:t>
            </a:r>
          </a:p>
          <a:p>
            <a:pPr marL="623888" eaLnBrk="1" hangingPunct="1">
              <a:spcBef>
                <a:spcPts val="13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The three phases of execution in the Reduce phase take approximately same time</a:t>
            </a:r>
          </a:p>
          <a:p>
            <a:pPr marL="623888" eaLnBrk="1" hangingPunct="1">
              <a:spcBef>
                <a:spcPts val="13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Tasks with a low progress score are stragglers</a:t>
            </a:r>
          </a:p>
          <a:p>
            <a:pPr marL="623888" eaLnBrk="1" hangingPunct="1">
              <a:spcBef>
                <a:spcPts val="1325"/>
              </a:spcBef>
              <a:buSzPct val="99000"/>
              <a:buFont typeface="Gill Sans" panose="020B0502020104020203" pitchFamily="34" charset="-79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Maps and Reduces require roughly the same amount of work</a:t>
            </a:r>
          </a:p>
          <a:p>
            <a:pPr marL="341313" indent="0" algn="ctr" eaLnBrk="1" hangingPunct="1">
              <a:spcBef>
                <a:spcPts val="1325"/>
              </a:spcBef>
              <a:buSzPct val="99000"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Observation: does not work well in heterogenous computing environments where servers differ</a:t>
            </a:r>
          </a:p>
        </p:txBody>
      </p:sp>
    </p:spTree>
    <p:extLst>
      <p:ext uri="{BB962C8B-B14F-4D97-AF65-F5344CB8AC3E}">
        <p14:creationId xmlns:p14="http://schemas.microsoft.com/office/powerpoint/2010/main" val="1890823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579B12-792F-8945-858A-9FA01E05C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451786"/>
              </p:ext>
            </p:extLst>
          </p:nvPr>
        </p:nvGraphicFramePr>
        <p:xfrm>
          <a:off x="1271752" y="1881748"/>
          <a:ext cx="7429552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EACC144-4C2A-3943-ACEA-A2CF4E5E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416" y="528754"/>
            <a:ext cx="8613648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spAutoFit/>
          </a:bodyPr>
          <a:lstStyle>
            <a:lvl1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3600" b="1" dirty="0">
                <a:latin typeface="+mj-lt"/>
              </a:rPr>
              <a:t>Cloud Software System Using MapReduce</a:t>
            </a:r>
          </a:p>
        </p:txBody>
      </p:sp>
    </p:spTree>
    <p:extLst>
      <p:ext uri="{BB962C8B-B14F-4D97-AF65-F5344CB8AC3E}">
        <p14:creationId xmlns:p14="http://schemas.microsoft.com/office/powerpoint/2010/main" val="11214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3BF070-2383-43A6-B577-9199D36BC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082846-2340-4AD7-998C-C9764BF0C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A0DAC3-096A-4552-A507-3C930EE21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 rev="1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2EC6-5495-3745-8974-5C2153D0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95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 Refinements: Skipping Bad Records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A49E9446-A653-C14A-AD19-D1D2123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23" y="1714500"/>
            <a:ext cx="8183562" cy="4113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Map/Reduce functions sometimes fail for particular inputs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Fixing the Bug might not be possible : Third Party Libraries.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Worker sends signal to Master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multiple error on same record, skip record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165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E03DD1D-F3D5-6543-9EF5-283F5ED6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Job Submission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28829CEC-D819-D54A-8F04-E5B81BBB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06" y="1670304"/>
            <a:ext cx="7881907" cy="488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58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AC24FCC-6EE5-2D45-9C42-7379583F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Initialization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F2B45E5B-DAD8-224E-9E86-DCA5AE4A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07" y="1548384"/>
            <a:ext cx="7958306" cy="485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27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8C3DD1F-1D88-C44A-A7B5-E2F1707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Scheduling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B3BDB891-A411-6A45-BD73-59CA1D6D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35" y="1572768"/>
            <a:ext cx="7593372" cy="49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639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DE5DDAF-03DF-BA48-B6B6-73888B94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Execution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F9295E98-CCE5-5F45-A4C0-A981E5A7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7" y="1572768"/>
            <a:ext cx="7843354" cy="49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18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CD0B6D41-24AE-1546-B6EE-63387E61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Map Task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3AD076A-CB00-9744-A142-0C218C3D5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56" y="1417320"/>
            <a:ext cx="7748741" cy="505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145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0A80872-0DC3-3442-8E01-A48B12E7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Reduce Tasks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F1A3FE2F-4674-AF43-AE65-8DAE1C37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55" y="1536192"/>
            <a:ext cx="7910503" cy="494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163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79A6-5296-5A4A-893B-4E5D8579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67" y="571500"/>
            <a:ext cx="8183562" cy="1428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MapReduce: Extensions and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imilar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A8B03DFF-CFE8-1841-9EB0-EA1F0F04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47" y="2000250"/>
            <a:ext cx="8183562" cy="3827463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  <a:defRPr/>
            </a:pPr>
            <a:endParaRPr lang="en-US" dirty="0"/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 err="1"/>
              <a:t>Hadoop</a:t>
            </a:r>
            <a:r>
              <a:rPr lang="en-US" dirty="0"/>
              <a:t> (Apache)</a:t>
            </a:r>
          </a:p>
          <a:p>
            <a:pPr eaLnBrk="1" hangingPunct="1">
              <a:buFont typeface="Wingdings 2" charset="0"/>
              <a:buChar char=""/>
              <a:defRPr/>
            </a:pPr>
            <a:endParaRPr lang="en-US" dirty="0"/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/>
              <a:t>PIG (Yahoo)</a:t>
            </a:r>
          </a:p>
          <a:p>
            <a:pPr eaLnBrk="1" hangingPunct="1">
              <a:buFont typeface="Wingdings 2" charset="0"/>
              <a:buChar char=""/>
              <a:defRPr/>
            </a:pPr>
            <a:endParaRPr lang="en-US" dirty="0"/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 err="1"/>
              <a:t>DryadLinq</a:t>
            </a:r>
            <a:r>
              <a:rPr lang="en-US" dirty="0"/>
              <a:t> (Microsoft)</a:t>
            </a:r>
          </a:p>
          <a:p>
            <a:pPr eaLnBrk="1" hangingPunct="1">
              <a:buFont typeface="Wingdings 2" charset="0"/>
              <a:buChar char=""/>
              <a:defRPr/>
            </a:pPr>
            <a:endParaRPr lang="en-US" dirty="0"/>
          </a:p>
          <a:p>
            <a:pPr eaLnBrk="1" hangingPunct="1">
              <a:buFont typeface="Wingdings 2" charset="0"/>
              <a:buNone/>
              <a:defRPr/>
            </a:pPr>
            <a:endParaRPr lang="en-US" dirty="0"/>
          </a:p>
          <a:p>
            <a:pPr eaLnBrk="1" hangingPunct="1">
              <a:buFont typeface="Wingdings 2" charset="0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280CB24-509D-3340-840D-6B1796A9B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Hadoop</a:t>
            </a:r>
            <a:r>
              <a:rPr lang="tr-TR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Distributed File </a:t>
            </a:r>
            <a:r>
              <a:rPr lang="tr-TR" alt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System</a:t>
            </a:r>
            <a:r>
              <a:rPr lang="tr-TR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(HDFS)</a:t>
            </a: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6626" name="Picture 4" descr="hdfsarchitecture">
            <a:extLst>
              <a:ext uri="{FF2B5EF4-FFF2-40B4-BE49-F238E27FC236}">
                <a16:creationId xmlns:a16="http://schemas.microsoft.com/office/drawing/2014/main" id="{1B7D4B23-6229-2448-B219-CB57C45B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10" y="1780032"/>
            <a:ext cx="6931390" cy="439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39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C3ECEC76-BDCA-7D40-9902-421C3805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Map Reduce in Hadoop</a:t>
            </a:r>
          </a:p>
        </p:txBody>
      </p:sp>
      <p:pic>
        <p:nvPicPr>
          <p:cNvPr id="65538" name="Content Placeholder 3">
            <a:extLst>
              <a:ext uri="{FF2B5EF4-FFF2-40B4-BE49-F238E27FC236}">
                <a16:creationId xmlns:a16="http://schemas.microsoft.com/office/drawing/2014/main" id="{DA3546E4-4928-744C-94B8-B8B4BB6CF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45" r="-8945"/>
          <a:stretch>
            <a:fillRect/>
          </a:stretch>
        </p:blipFill>
        <p:spPr>
          <a:xfrm>
            <a:off x="12700" y="162877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1235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15F8-C174-2C4C-8629-F65F6761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7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Google’s MapReduce Paradigm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6D43588-EB9C-F84A-8EEB-E8BB35DD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703" y="1714500"/>
            <a:ext cx="8183562" cy="4113213"/>
          </a:xfrm>
        </p:spPr>
        <p:txBody>
          <a:bodyPr/>
          <a:lstStyle/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Platform for reliable, scalable parallel computing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Abstracts issues of distributed and parallel environment from programmer.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Runs over Google File Systems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569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E4F8-54E6-284E-851B-F0984560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99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Summary on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6EC0-D5FF-1A4B-806D-96AEA775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35" y="1714500"/>
            <a:ext cx="8183562" cy="4113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Although restrictive, provides good fit for many problems encountered in the practice of processing large data sets.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For “large data, simple operations” where data are mostly independent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Functional Programming Paradigm can be applied to large scale computation.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Easy to use, hides messy details of parallelization, fault-tolerance, data distribution and load balancing from the programmers.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And finally, if it works for Google, it should be handy !!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E82CE0E-5478-784C-AC18-3ED41B86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28" y="598488"/>
            <a:ext cx="8229600" cy="1143000"/>
          </a:xfrm>
        </p:spPr>
        <p:txBody>
          <a:bodyPr/>
          <a:lstStyle/>
          <a:p>
            <a:r>
              <a:rPr lang="en-US" altLang="en-US" dirty="0"/>
              <a:t>MapReduce Limitations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9973B4F-047E-984F-A6E2-4328014E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36" y="1914462"/>
            <a:ext cx="7772400" cy="43156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MapReduce raised level of abstraction in cloud programming by hiding scaling &amp; faults</a:t>
            </a:r>
          </a:p>
          <a:p>
            <a:pPr marL="0" indent="0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However, these systems provide a limited programming model: acyclic data flow</a:t>
            </a:r>
          </a:p>
          <a:p>
            <a:pPr marL="0" indent="0">
              <a:buFontTx/>
              <a:buNone/>
            </a:pPr>
            <a:endParaRPr lang="en-US" altLang="en-US" i="1" dirty="0">
              <a:solidFill>
                <a:srgbClr val="3366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96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728" y="1951038"/>
            <a:ext cx="8229600" cy="4144962"/>
          </a:xfrm>
        </p:spPr>
        <p:txBody>
          <a:bodyPr/>
          <a:lstStyle/>
          <a:p>
            <a:r>
              <a:rPr lang="en-US" dirty="0"/>
              <a:t>Complex apps and interactive queries both need one thing that </a:t>
            </a:r>
            <a:r>
              <a:rPr lang="en-US" dirty="0" err="1"/>
              <a:t>MapReduce</a:t>
            </a:r>
            <a:r>
              <a:rPr lang="en-US" dirty="0"/>
              <a:t> lacks:</a:t>
            </a:r>
          </a:p>
          <a:p>
            <a:pPr algn="ctr"/>
            <a:r>
              <a:rPr lang="en-US" dirty="0"/>
              <a:t>Efficient primitives for </a:t>
            </a:r>
            <a:r>
              <a:rPr lang="en-US" b="1" dirty="0"/>
              <a:t>data sharing</a:t>
            </a:r>
            <a:endParaRPr lang="en-US" dirty="0"/>
          </a:p>
          <a:p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1048512" y="4693920"/>
            <a:ext cx="7638288" cy="110197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/>
              <a:t>In </a:t>
            </a:r>
            <a:r>
              <a:rPr lang="en-US" sz="3200" dirty="0" err="1"/>
              <a:t>MapReduce</a:t>
            </a:r>
            <a:r>
              <a:rPr lang="en-US" sz="3200" dirty="0"/>
              <a:t>, the only way to share data across 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14783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670622"/>
            <a:ext cx="8382000" cy="4221162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en-US" sz="3200" dirty="0"/>
              <a:t>More </a:t>
            </a:r>
            <a:r>
              <a:rPr lang="en-US" sz="3200" b="1" dirty="0"/>
              <a:t>complex</a:t>
            </a:r>
            <a:r>
              <a:rPr lang="en-US" sz="3200" dirty="0"/>
              <a:t>, multi-stage applications</a:t>
            </a:r>
          </a:p>
          <a:p>
            <a:pPr lvl="2">
              <a:spcBef>
                <a:spcPts val="400"/>
              </a:spcBef>
            </a:pPr>
            <a:r>
              <a:rPr lang="en-US" sz="2800" dirty="0"/>
              <a:t>e.g. iterative machine learning &amp; graph processing</a:t>
            </a:r>
          </a:p>
          <a:p>
            <a:pPr lvl="1">
              <a:spcBef>
                <a:spcPts val="400"/>
              </a:spcBef>
            </a:pPr>
            <a:r>
              <a:rPr lang="en-US" sz="3200" dirty="0"/>
              <a:t>More </a:t>
            </a:r>
            <a:r>
              <a:rPr lang="en-US" sz="3200" b="1" dirty="0"/>
              <a:t>interactive</a:t>
            </a:r>
            <a:r>
              <a:rPr lang="en-US" sz="3200" dirty="0"/>
              <a:t> ad-hoc queries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0704" y="5181600"/>
            <a:ext cx="8040624" cy="1116584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/>
              <a:t>Response: </a:t>
            </a:r>
            <a:r>
              <a:rPr lang="en-US" sz="3000" i="1" dirty="0"/>
              <a:t>specialized</a:t>
            </a:r>
            <a:r>
              <a:rPr lang="en-US" sz="3000" dirty="0"/>
              <a:t> frameworks for some of these apps (e.g. </a:t>
            </a:r>
            <a:r>
              <a:rPr lang="en-US" sz="3000" dirty="0" err="1"/>
              <a:t>Pregel</a:t>
            </a:r>
            <a:r>
              <a:rPr lang="en-US" sz="3000" dirty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5338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118872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25" name="Can 24"/>
          <p:cNvSpPr/>
          <p:nvPr/>
        </p:nvSpPr>
        <p:spPr>
          <a:xfrm>
            <a:off x="1283389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2065773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03568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513573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795880" y="22081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33675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243680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09489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44696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4010091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740198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283389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79197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57677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09144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8801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83389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844746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844746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844746" y="4704060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5172338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5172338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5172338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740536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740536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740536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683356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683356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683356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65578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65578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65578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44746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44605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555100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283389" y="42941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2121456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00180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6282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139952" y="17526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922336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60131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370136" y="21646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568952" y="21646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90238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100243" y="21646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312152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01259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39952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993648" y="152400"/>
            <a:ext cx="8458200" cy="1143000"/>
          </a:xfrm>
        </p:spPr>
        <p:txBody>
          <a:bodyPr/>
          <a:lstStyle/>
          <a:p>
            <a:r>
              <a:rPr lang="en-US" sz="4800" dirty="0"/>
              <a:t>Goal: In-Memory Data Sharing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646919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80516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139952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87889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87889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87889" y="46709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27254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327254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327254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95452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95452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95452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946043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46043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946043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87889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946571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98243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139952" y="42609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922336" y="46709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854894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8082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1042416" y="6006896"/>
            <a:ext cx="8077200" cy="653968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but how to get FT?</a:t>
            </a:r>
          </a:p>
        </p:txBody>
      </p:sp>
    </p:spTree>
    <p:extLst>
      <p:ext uri="{BB962C8B-B14F-4D97-AF65-F5344CB8AC3E}">
        <p14:creationId xmlns:p14="http://schemas.microsoft.com/office/powerpoint/2010/main" val="3907662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09471" y="2621280"/>
            <a:ext cx="7756717" cy="1855258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to design a distributed memory abstraction that is both </a:t>
            </a:r>
            <a:r>
              <a:rPr lang="en-US" sz="3200" b="1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2538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330C-1587-FC4D-9A5E-CFA4423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58C32-1B2D-6A43-8831-DEE90C3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1A831-4AE5-A542-8352-503B4505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92964-53E2-DA49-BCE0-7EDDBB63C02A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41F267-6E92-4D42-817B-B1E86857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storage abstractions have interfaces based on fine-grained updates to mutable states</a:t>
            </a:r>
          </a:p>
          <a:p>
            <a:pPr lvl="1"/>
            <a:r>
              <a:rPr lang="en-US" dirty="0" err="1"/>
              <a:t>RAMCloud</a:t>
            </a:r>
            <a:r>
              <a:rPr lang="en-US" dirty="0"/>
              <a:t>, databases, distributed memory, Piccolo</a:t>
            </a:r>
          </a:p>
          <a:p>
            <a:endParaRPr lang="en-US" dirty="0"/>
          </a:p>
          <a:p>
            <a:r>
              <a:rPr lang="en-US" dirty="0"/>
              <a:t>Requires replication data or logs across nodes for fault tolerance</a:t>
            </a:r>
          </a:p>
          <a:p>
            <a:pPr lvl="1"/>
            <a:r>
              <a:rPr lang="en-US" dirty="0"/>
              <a:t>Costly for data-intensive apps</a:t>
            </a:r>
          </a:p>
          <a:p>
            <a:pPr lvl="1"/>
            <a:r>
              <a:rPr lang="en-US" dirty="0"/>
              <a:t>10-100x slower than memory write</a:t>
            </a:r>
          </a:p>
        </p:txBody>
      </p:sp>
    </p:spTree>
    <p:extLst>
      <p:ext uri="{BB962C8B-B14F-4D97-AF65-F5344CB8AC3E}">
        <p14:creationId xmlns:p14="http://schemas.microsoft.com/office/powerpoint/2010/main" val="167412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5A9342D-B6AC-8843-853C-25115401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56" y="293688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Spark Goals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734092B-6E25-0E4D-86BB-FF8771D6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56" y="1731582"/>
            <a:ext cx="8086344" cy="465702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Support applications with </a:t>
            </a:r>
            <a:r>
              <a:rPr lang="en-US" altLang="en-US" i="1" dirty="0">
                <a:ea typeface="ＭＳ Ｐゴシック" panose="020B0600070205080204" pitchFamily="34" charset="-128"/>
              </a:rPr>
              <a:t>working sets </a:t>
            </a:r>
            <a:r>
              <a:rPr lang="en-US" altLang="en-US" dirty="0">
                <a:ea typeface="ＭＳ Ｐゴシック" panose="020B0600070205080204" pitchFamily="34" charset="-128"/>
              </a:rPr>
              <a:t>(datasets reused across parallel operations)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Iterative jobs (common in machine learning)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Interactive data mining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Retain MapReduce’s fault tolerance &amp; scalability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Experiment with programmability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Integrate into Scala programming language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Support interactive use from Scala interpreter</a:t>
            </a:r>
          </a:p>
        </p:txBody>
      </p:sp>
    </p:spTree>
    <p:extLst>
      <p:ext uri="{BB962C8B-B14F-4D97-AF65-F5344CB8AC3E}">
        <p14:creationId xmlns:p14="http://schemas.microsoft.com/office/powerpoint/2010/main" val="3483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56AC9AA-AA36-D649-9864-D8ADBFE3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336" y="38100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Programming Model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9325D08-AE81-1C4A-B8BC-18464E77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36" y="1828800"/>
            <a:ext cx="8229600" cy="42211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Resilient distributed datasets (RDDs)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Created from HDFS files or “parallelized” arrays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transformed with map and filter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Can be cached across parallel operations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Parallel operations on RDDs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Reduce, collect, foreach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Shared variables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Accumulators (add-only), broadcast variables</a:t>
            </a:r>
          </a:p>
        </p:txBody>
      </p:sp>
    </p:spTree>
    <p:extLst>
      <p:ext uri="{BB962C8B-B14F-4D97-AF65-F5344CB8AC3E}">
        <p14:creationId xmlns:p14="http://schemas.microsoft.com/office/powerpoint/2010/main" val="462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2C1C-6B61-3C40-AC62-9291D37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99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MapReduce: Insight via Example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718F43EB-D237-2344-8422-316FAB9B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895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/>
            <a:r>
              <a:rPr lang="en-US" altLang="en-US" dirty="0"/>
              <a:t>Example: “</a:t>
            </a:r>
            <a:r>
              <a:rPr lang="en-US" altLang="en-US" dirty="0">
                <a:ea typeface="ＭＳ Ｐゴシック" panose="020B0600070205080204" pitchFamily="34" charset="-128"/>
              </a:rPr>
              <a:t>Consider the problem of counting the number of occurrences of each word in a large collection of documents”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would you do it in parallel ? 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70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RDD: Resilient Distributed Datasets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2209800"/>
            <a:ext cx="8229600" cy="3962400"/>
          </a:xfrm>
        </p:spPr>
        <p:txBody>
          <a:bodyPr/>
          <a:lstStyle/>
          <a:p>
            <a:r>
              <a:rPr lang="en-US" dirty="0"/>
              <a:t>Restricted form of distributed shared memory</a:t>
            </a:r>
          </a:p>
          <a:p>
            <a:pPr lvl="1"/>
            <a:r>
              <a:rPr lang="en-US" dirty="0"/>
              <a:t>Immutable, partitioned collections of records</a:t>
            </a:r>
          </a:p>
          <a:p>
            <a:pPr lvl="1"/>
            <a:r>
              <a:rPr lang="en-US" dirty="0"/>
              <a:t>Can only be built through </a:t>
            </a:r>
            <a:r>
              <a:rPr lang="en-US" i="1" dirty="0"/>
              <a:t>coarse-grained</a:t>
            </a:r>
            <a:r>
              <a:rPr lang="en-US" dirty="0"/>
              <a:t> deterministic transformations (map, filter, join, …)</a:t>
            </a:r>
          </a:p>
          <a:p>
            <a:r>
              <a:rPr lang="en-US" dirty="0"/>
              <a:t>Efficient fault recovery using </a:t>
            </a:r>
            <a:r>
              <a:rPr lang="en-US" i="1" dirty="0"/>
              <a:t>lineage</a:t>
            </a:r>
          </a:p>
          <a:p>
            <a:pPr lvl="1"/>
            <a:r>
              <a:rPr lang="en-US" dirty="0"/>
              <a:t>Log one operation to apply to many elements</a:t>
            </a:r>
          </a:p>
          <a:p>
            <a:pPr lvl="1"/>
            <a:r>
              <a:rPr lang="en-US" dirty="0" err="1"/>
              <a:t>Recompute</a:t>
            </a:r>
            <a:r>
              <a:rPr lang="en-US" dirty="0"/>
              <a:t> lost partitions on failure</a:t>
            </a:r>
          </a:p>
          <a:p>
            <a:pPr lvl="1"/>
            <a:r>
              <a:rPr lang="en-US" dirty="0"/>
              <a:t>No cost if nothing fails</a:t>
            </a:r>
          </a:p>
        </p:txBody>
      </p:sp>
    </p:spTree>
    <p:extLst>
      <p:ext uri="{BB962C8B-B14F-4D97-AF65-F5344CB8AC3E}">
        <p14:creationId xmlns:p14="http://schemas.microsoft.com/office/powerpoint/2010/main" val="287052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335024" y="5596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982961" y="3947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982961" y="4772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982961" y="5161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522326" y="3947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522326" y="4772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522326" y="5586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7090524" y="3657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7090524" y="4483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7090524" y="5297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5141115" y="3723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41115" y="4549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41115" y="5360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982961" y="5161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41643" y="6083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2" name="Diamond 71"/>
          <p:cNvSpPr/>
          <p:nvPr/>
        </p:nvSpPr>
        <p:spPr>
          <a:xfrm>
            <a:off x="3693315" y="5075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335024" y="4751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2117408" y="5161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1115568" y="304800"/>
            <a:ext cx="8458200" cy="1143000"/>
          </a:xfrm>
        </p:spPr>
        <p:txBody>
          <a:bodyPr/>
          <a:lstStyle/>
          <a:p>
            <a:r>
              <a:rPr lang="en-US" dirty="0"/>
              <a:t>RDD Recovery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75112" y="4191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20550" y="5200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053154" y="4250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739259" y="4383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1258824" y="1999002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2041208" y="2411041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579003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3489008" y="2411040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4949663" y="2411040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09110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6219115" y="2411040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95945" y="2411040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20131" y="2197566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8824" y="2837327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497567" y="1524000"/>
            <a:ext cx="1312636" cy="1724328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6231164" y="1532525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6499147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742435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 of RDDs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0495" y="1951038"/>
            <a:ext cx="8466667" cy="4488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Despite their restrictions, RDDs can express surprisingly many parallel algorithms</a:t>
            </a:r>
          </a:p>
          <a:p>
            <a:pPr lvl="1"/>
            <a:r>
              <a:rPr lang="en-US" dirty="0"/>
              <a:t>These naturally </a:t>
            </a:r>
            <a:r>
              <a:rPr lang="en-US" i="1" dirty="0"/>
              <a:t>apply the same operation to many items</a:t>
            </a:r>
          </a:p>
          <a:p>
            <a:r>
              <a:rPr lang="en-US" dirty="0"/>
              <a:t>Unify many current programming models</a:t>
            </a:r>
          </a:p>
          <a:p>
            <a:pPr lvl="1"/>
            <a:r>
              <a:rPr lang="en-US" i="1" dirty="0"/>
              <a:t>Data flow models: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, Dryad, SQL, …</a:t>
            </a:r>
          </a:p>
          <a:p>
            <a:pPr lvl="1"/>
            <a:r>
              <a:rPr lang="en-US" i="1" dirty="0"/>
              <a:t>Specialized models</a:t>
            </a:r>
            <a:r>
              <a:rPr lang="en-US" dirty="0"/>
              <a:t> for iterative apps: BSP (</a:t>
            </a:r>
            <a:r>
              <a:rPr lang="en-US" dirty="0" err="1"/>
              <a:t>Pregel</a:t>
            </a:r>
            <a:r>
              <a:rPr lang="en-US" dirty="0"/>
              <a:t>), iterative </a:t>
            </a:r>
            <a:r>
              <a:rPr lang="en-US" dirty="0" err="1"/>
              <a:t>MapReduce</a:t>
            </a:r>
            <a:r>
              <a:rPr lang="en-US" dirty="0"/>
              <a:t> (</a:t>
            </a:r>
            <a:r>
              <a:rPr lang="en-US" dirty="0" err="1"/>
              <a:t>Haloop</a:t>
            </a:r>
            <a:r>
              <a:rPr lang="en-US" dirty="0"/>
              <a:t>), bulk incremental, …</a:t>
            </a:r>
          </a:p>
          <a:p>
            <a:r>
              <a:rPr lang="en-US" dirty="0"/>
              <a:t>Support </a:t>
            </a:r>
            <a:r>
              <a:rPr lang="en-US" i="1" dirty="0"/>
              <a:t>new apps </a:t>
            </a:r>
            <a:r>
              <a:rPr lang="en-US" dirty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184478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668581" y="2042396"/>
            <a:ext cx="1282310" cy="3428705"/>
            <a:chOff x="6186968" y="2127288"/>
            <a:chExt cx="1282310" cy="3428705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22312" y="2042396"/>
            <a:ext cx="1282310" cy="3428705"/>
            <a:chOff x="3516316" y="2127288"/>
            <a:chExt cx="1282310" cy="3428705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456" y="533400"/>
            <a:ext cx="8229600" cy="1143000"/>
          </a:xfrm>
        </p:spPr>
        <p:txBody>
          <a:bodyPr/>
          <a:lstStyle/>
          <a:p>
            <a:r>
              <a:rPr lang="en-US" dirty="0"/>
              <a:t>Tradeoff Space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29771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50975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0496" y="3512869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7811" y="5869632"/>
            <a:ext cx="2455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7748" y="2440517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4956" y="5062210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3390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8723" y="5609633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4445716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72855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37228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77896" y="2764304"/>
            <a:ext cx="127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26599" y="3901204"/>
            <a:ext cx="1850924" cy="707706"/>
            <a:chOff x="7198356" y="3810531"/>
            <a:chExt cx="1850924" cy="707706"/>
          </a:xfrm>
        </p:grpSpPr>
        <p:sp>
          <p:nvSpPr>
            <p:cNvPr id="44" name="TextBox 43"/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698281" y="2751604"/>
            <a:ext cx="1975315" cy="969496"/>
            <a:chOff x="4118932" y="2552832"/>
            <a:chExt cx="1975315" cy="969496"/>
          </a:xfrm>
        </p:grpSpPr>
        <p:sp>
          <p:nvSpPr>
            <p:cNvPr id="43" name="TextBox 42"/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667323" y="4561595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2525" y="4561595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3921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6" y="598055"/>
            <a:ext cx="8079586" cy="1096633"/>
          </a:xfrm>
        </p:spPr>
        <p:txBody>
          <a:bodyPr/>
          <a:lstStyle/>
          <a:p>
            <a:r>
              <a:rPr lang="en-US" sz="5000" dirty="0"/>
              <a:t>Spark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19" y="1951038"/>
            <a:ext cx="8113777" cy="4388802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Provides: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>
                <a:ea typeface="ＭＳ Ｐゴシック" charset="-128"/>
                <a:cs typeface="ＭＳ Ｐゴシック" charset="-128"/>
              </a:rPr>
              <a:t> (compute and output results)</a:t>
            </a:r>
          </a:p>
          <a:p>
            <a:pPr lvl="1"/>
            <a:r>
              <a:rPr lang="en-US" dirty="0"/>
              <a:t>Control of each RDD’s </a:t>
            </a:r>
            <a:r>
              <a:rPr lang="en-US" i="1" dirty="0"/>
              <a:t>partitioning</a:t>
            </a:r>
            <a:r>
              <a:rPr lang="en-US" dirty="0"/>
              <a:t> (layout across nodes) and </a:t>
            </a:r>
            <a:r>
              <a:rPr lang="en-US" i="1" dirty="0"/>
              <a:t>persistence</a:t>
            </a:r>
            <a:r>
              <a:rPr lang="en-US" dirty="0"/>
              <a:t> (storage in RAM, on disk,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596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6" y="381000"/>
            <a:ext cx="8229600" cy="1143000"/>
          </a:xfrm>
        </p:spPr>
        <p:txBody>
          <a:bodyPr/>
          <a:lstStyle/>
          <a:p>
            <a:r>
              <a:rPr lang="en-US" sz="5500" dirty="0"/>
              <a:t>Spark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944"/>
              </p:ext>
            </p:extLst>
          </p:nvPr>
        </p:nvGraphicFramePr>
        <p:xfrm>
          <a:off x="1066800" y="2121408"/>
          <a:ext cx="7967472" cy="423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5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Transformations</a:t>
                      </a:r>
                    </a:p>
                    <a:p>
                      <a:pPr algn="ctr"/>
                      <a:r>
                        <a:rPr lang="en-US" sz="2400" dirty="0"/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</a:t>
                      </a:r>
                    </a:p>
                    <a:p>
                      <a:pPr algn="ctr"/>
                      <a:r>
                        <a:rPr lang="en-US" sz="2400" dirty="0"/>
                        <a:t>filter</a:t>
                      </a:r>
                    </a:p>
                    <a:p>
                      <a:pPr algn="ctr"/>
                      <a:r>
                        <a:rPr lang="en-US" sz="2400" dirty="0"/>
                        <a:t>sample</a:t>
                      </a:r>
                    </a:p>
                    <a:p>
                      <a:pPr algn="ctr"/>
                      <a:r>
                        <a:rPr lang="en-US" sz="2400" dirty="0" err="1"/>
                        <a:t>groupByKey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reduceByKey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sortByKey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flatMap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union</a:t>
                      </a:r>
                    </a:p>
                    <a:p>
                      <a:pPr algn="ctr"/>
                      <a:r>
                        <a:rPr lang="en-US" sz="2400" dirty="0"/>
                        <a:t>join</a:t>
                      </a:r>
                    </a:p>
                    <a:p>
                      <a:pPr algn="ctr"/>
                      <a:r>
                        <a:rPr lang="en-US" sz="2400" dirty="0" err="1"/>
                        <a:t>cogroup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cross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mapValues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4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Actions</a:t>
                      </a:r>
                    </a:p>
                    <a:p>
                      <a:pPr algn="ctr"/>
                      <a:r>
                        <a:rPr lang="en-US" sz="2400" dirty="0"/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collect</a:t>
                      </a:r>
                    </a:p>
                    <a:p>
                      <a:pPr algn="ctr"/>
                      <a:r>
                        <a:rPr lang="en-US" sz="2400" dirty="0"/>
                        <a:t>reduce</a:t>
                      </a:r>
                    </a:p>
                    <a:p>
                      <a:pPr algn="ctr"/>
                      <a:r>
                        <a:rPr lang="en-US" sz="2400" dirty="0"/>
                        <a:t>count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save</a:t>
                      </a:r>
                    </a:p>
                    <a:p>
                      <a:pPr algn="ctr"/>
                      <a:r>
                        <a:rPr lang="en-US" sz="2400" dirty="0" err="1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89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944881" y="1981200"/>
            <a:ext cx="2999396" cy="44281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DAGs</a:t>
            </a:r>
          </a:p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reuse aware</a:t>
            </a:r>
          </a:p>
          <a:p>
            <a:pPr marL="0" indent="0">
              <a:buFontTx/>
              <a:buNone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3600168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406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/>
              <a:t>Programming Models Implemented on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04" y="2255838"/>
            <a:ext cx="8362140" cy="4221162"/>
          </a:xfrm>
        </p:spPr>
        <p:txBody>
          <a:bodyPr/>
          <a:lstStyle/>
          <a:p>
            <a:r>
              <a:rPr lang="en-US" dirty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/>
              <a:t>MapReduce</a:t>
            </a:r>
            <a:r>
              <a:rPr lang="en-US" b="1" dirty="0"/>
              <a:t>, </a:t>
            </a:r>
            <a:r>
              <a:rPr lang="en-US" b="1" dirty="0" err="1"/>
              <a:t>DryadLINQ</a:t>
            </a:r>
            <a:endParaRPr lang="en-US" sz="2500" dirty="0"/>
          </a:p>
          <a:p>
            <a:pPr lvl="1">
              <a:spcBef>
                <a:spcPts val="200"/>
              </a:spcBef>
            </a:pPr>
            <a:r>
              <a:rPr lang="en-US" b="1" dirty="0" err="1"/>
              <a:t>Pregel</a:t>
            </a:r>
            <a:r>
              <a:rPr lang="en-US" dirty="0"/>
              <a:t> graph processing </a:t>
            </a:r>
            <a:r>
              <a:rPr lang="en-US" sz="2500" dirty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Iterative </a:t>
            </a:r>
            <a:r>
              <a:rPr lang="en-US" b="1" dirty="0" err="1"/>
              <a:t>MapReduce</a:t>
            </a:r>
            <a:r>
              <a:rPr lang="en-US" dirty="0"/>
              <a:t> </a:t>
            </a:r>
            <a:r>
              <a:rPr lang="en-US" sz="2500" dirty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SQL</a:t>
            </a:r>
            <a:r>
              <a:rPr lang="en-US" dirty="0"/>
              <a:t>: Hive on Spark (Shark) </a:t>
            </a:r>
            <a:r>
              <a:rPr lang="en-US" sz="2500" dirty="0">
                <a:solidFill>
                  <a:srgbClr val="BD9933"/>
                </a:solidFill>
              </a:rPr>
              <a:t>[in progress]</a:t>
            </a:r>
          </a:p>
          <a:p>
            <a:pPr>
              <a:spcBef>
                <a:spcPts val="3200"/>
              </a:spcBef>
            </a:pPr>
            <a:r>
              <a:rPr lang="en-US" dirty="0"/>
              <a:t>Enables apps to efficiently </a:t>
            </a:r>
            <a:r>
              <a:rPr lang="en-US" i="1" dirty="0"/>
              <a:t>intermix</a:t>
            </a:r>
            <a:r>
              <a:rPr lang="en-US" dirty="0"/>
              <a:t> these models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642100" y="3307678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1396" y="3699467"/>
            <a:ext cx="1960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rbel"/>
                <a:cs typeface="Corbel"/>
              </a:rPr>
              <a:t>All are based on</a:t>
            </a:r>
            <a:br>
              <a:rPr lang="en-US" dirty="0">
                <a:solidFill>
                  <a:srgbClr val="3366FF"/>
                </a:solidFill>
                <a:latin typeface="Corbel"/>
                <a:cs typeface="Corbel"/>
              </a:rPr>
            </a:br>
            <a:r>
              <a:rPr lang="en-US" dirty="0">
                <a:solidFill>
                  <a:srgbClr val="3366FF"/>
                </a:solidFill>
                <a:latin typeface="Corbel"/>
                <a:cs typeface="Corbel"/>
              </a:rPr>
              <a:t>coarse-grained operations</a:t>
            </a:r>
          </a:p>
        </p:txBody>
      </p:sp>
    </p:spTree>
    <p:extLst>
      <p:ext uri="{BB962C8B-B14F-4D97-AF65-F5344CB8AC3E}">
        <p14:creationId xmlns:p14="http://schemas.microsoft.com/office/powerpoint/2010/main" val="2304753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97524"/>
            <a:ext cx="8229600" cy="1295400"/>
          </a:xfrm>
        </p:spPr>
        <p:txBody>
          <a:bodyPr>
            <a:normAutofit/>
          </a:bodyPr>
          <a:lstStyle/>
          <a:p>
            <a:r>
              <a:rPr lang="en-US" sz="4800" dirty="0"/>
              <a:t>Example: 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688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934798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963137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5374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9453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338889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957888" y="2707533"/>
            <a:ext cx="2957035" cy="3049030"/>
            <a:chOff x="5638800" y="2707533"/>
            <a:chExt cx="2957035" cy="3049030"/>
          </a:xfrm>
        </p:grpSpPr>
        <p:sp>
          <p:nvSpPr>
            <p:cNvPr id="15" name="Rounded Rectangle 14"/>
            <p:cNvSpPr/>
            <p:nvPr/>
          </p:nvSpPr>
          <p:spPr>
            <a:xfrm>
              <a:off x="7585364" y="2707533"/>
              <a:ext cx="1010471" cy="351892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1025236" cy="33159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5" y="4763289"/>
              <a:ext cx="1101879" cy="35790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Master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689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25379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7061638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983124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7688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6902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96088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30924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/>
              <a:t>Msgs</a:t>
            </a:r>
            <a:r>
              <a:rPr lang="en-US" sz="1500" dirty="0"/>
              <a:t>.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66269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/>
              <a:t>Msgs</a:t>
            </a:r>
            <a:r>
              <a:rPr lang="en-US" sz="1500" dirty="0"/>
              <a:t>.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14379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/>
              <a:t>Msgs</a:t>
            </a:r>
            <a:r>
              <a:rPr lang="en-US" sz="1500" dirty="0"/>
              <a:t>.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553796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963415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6000917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3180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Result:</a:t>
            </a:r>
            <a:r>
              <a:rPr lang="en-US" dirty="0"/>
              <a:t> full-text search of Wikipedia </a:t>
            </a:r>
          </a:p>
          <a:p>
            <a:pPr algn="ctr"/>
            <a:r>
              <a:rPr lang="en-US" dirty="0"/>
              <a:t>in &lt;1 sec (vs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13600" y="5474209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Result:</a:t>
            </a:r>
            <a:r>
              <a:rPr lang="en-US" dirty="0"/>
              <a:t> scaled to 1 TB data in 5-7 sec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vs</a:t>
            </a:r>
            <a:r>
              <a:rPr lang="en-US" dirty="0"/>
              <a:t> 170 sec for on-disk data)</a:t>
            </a:r>
          </a:p>
        </p:txBody>
      </p:sp>
    </p:spTree>
    <p:extLst>
      <p:ext uri="{BB962C8B-B14F-4D97-AF65-F5344CB8AC3E}">
        <p14:creationId xmlns:p14="http://schemas.microsoft.com/office/powerpoint/2010/main" val="11365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96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4939" y="3273044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84" y="457200"/>
            <a:ext cx="8229600" cy="1143000"/>
          </a:xfrm>
        </p:spPr>
        <p:txBody>
          <a:bodyPr/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55086" y="4696696"/>
            <a:ext cx="7894320" cy="21336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8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38CB-31EB-8146-B3B4-7F32D587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35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One possible solution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7708473-037C-894E-B1E0-FE8564B46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34223"/>
              </p:ext>
            </p:extLst>
          </p:nvPr>
        </p:nvGraphicFramePr>
        <p:xfrm>
          <a:off x="1072896" y="1548384"/>
          <a:ext cx="7719088" cy="3633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C74F79-66B6-B140-AE4F-34D2FEAE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60" y="4914772"/>
            <a:ext cx="3668224" cy="15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73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08AF6F-2732-4714-B37D-27D1BE733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A61712-4623-4FB6-87FC-08F6D28A9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77A6A95-A041-4D28-8B53-EC0D8AE9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09D77D6-580B-4538-B108-31687AF73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E64323-7FBB-42A2-9308-A5737704F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A95557-B5B7-49CF-A523-D30BB2F8D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Recovery 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733412"/>
              </p:ext>
            </p:extLst>
          </p:nvPr>
        </p:nvGraphicFramePr>
        <p:xfrm>
          <a:off x="1045354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466686"/>
            <a:ext cx="219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/>
                <a:cs typeface="Corbel"/>
              </a:rPr>
              <a:t>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221143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C2E5-805E-1F4A-BE73-B8ACA395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Comparisons of MapReduce and Spark in Illustrative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64E4A-8F58-2D49-8AD3-13182518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LU (UCLA)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BADBE-D436-EA44-A2E4-B822FACA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92964-53E2-DA49-BCE0-7EDDBB63C02A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pic>
        <p:nvPicPr>
          <p:cNvPr id="6" name="Picture 4" descr="PageRank-hi-res.gif">
            <a:extLst>
              <a:ext uri="{FF2B5EF4-FFF2-40B4-BE49-F238E27FC236}">
                <a16:creationId xmlns:a16="http://schemas.microsoft.com/office/drawing/2014/main" id="{14ACBE5F-73E4-C04D-9634-E0955EF19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05" y="1863513"/>
            <a:ext cx="6282436" cy="469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995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3C27-D00D-FE4E-BFC5-C091C2AE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95" y="571500"/>
            <a:ext cx="8183562" cy="1071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j-cs"/>
              </a:rPr>
              <a:t>MapReduce :  PageRank</a:t>
            </a:r>
            <a:b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+mj-cs"/>
              </a:rPr>
            </a:b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+mj-cs"/>
            </a:endParaRP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56C03823-F317-2B4F-AD6C-1523A2804B89}"/>
              </a:ext>
            </a:extLst>
          </p:cNvPr>
          <p:cNvSpPr txBox="1">
            <a:spLocks/>
          </p:cNvSpPr>
          <p:nvPr/>
        </p:nvSpPr>
        <p:spPr bwMode="auto">
          <a:xfrm>
            <a:off x="960438" y="1643063"/>
            <a:ext cx="818356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3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r>
              <a:rPr lang="en-US" altLang="en-US" sz="1800" dirty="0">
                <a:latin typeface="+mn-lt"/>
              </a:rPr>
              <a:t>PageRank models the behavior of a </a:t>
            </a:r>
            <a:r>
              <a:rPr lang="ja-JP" altLang="en-US" sz="1800">
                <a:latin typeface="+mn-lt"/>
              </a:rPr>
              <a:t>“</a:t>
            </a:r>
            <a:r>
              <a:rPr lang="en-US" altLang="ja-JP" sz="1800" dirty="0">
                <a:latin typeface="+mn-lt"/>
              </a:rPr>
              <a:t>random surfer</a:t>
            </a:r>
            <a:r>
              <a:rPr lang="ja-JP" altLang="en-US" sz="1800">
                <a:latin typeface="+mn-lt"/>
              </a:rPr>
              <a:t>”</a:t>
            </a:r>
            <a:r>
              <a:rPr lang="en-US" altLang="ja-JP" sz="1800" dirty="0">
                <a:latin typeface="+mn-lt"/>
              </a:rPr>
              <a:t>.</a:t>
            </a: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r>
              <a:rPr lang="en-US" altLang="en-US" sz="1800" dirty="0">
                <a:latin typeface="+mn-lt"/>
              </a:rPr>
              <a:t>C(t) is the out-degree of t, and (1-d) is a damping factor (random jump)</a:t>
            </a: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4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r>
              <a:rPr lang="en-US" altLang="en-US" sz="1800" dirty="0">
                <a:latin typeface="+mn-lt"/>
              </a:rPr>
              <a:t>The </a:t>
            </a:r>
            <a:r>
              <a:rPr lang="ja-JP" altLang="en-US" sz="1800">
                <a:latin typeface="+mn-lt"/>
              </a:rPr>
              <a:t>“</a:t>
            </a:r>
            <a:r>
              <a:rPr lang="en-US" altLang="ja-JP" sz="1800" dirty="0">
                <a:latin typeface="+mn-lt"/>
              </a:rPr>
              <a:t>random surfer</a:t>
            </a:r>
            <a:r>
              <a:rPr lang="ja-JP" altLang="en-US" sz="1800">
                <a:latin typeface="+mn-lt"/>
              </a:rPr>
              <a:t>”</a:t>
            </a:r>
            <a:r>
              <a:rPr lang="en-US" altLang="ja-JP" sz="1800" dirty="0">
                <a:latin typeface="+mn-lt"/>
              </a:rPr>
              <a:t>  keeps clicking on successive links at random not taking content into consideration.</a:t>
            </a: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r>
              <a:rPr lang="en-US" altLang="en-US" sz="1800" dirty="0">
                <a:latin typeface="+mn-lt"/>
              </a:rPr>
              <a:t>Distributes its pages rank  equally among all pages it links to.</a:t>
            </a: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r>
              <a:rPr lang="en-US" altLang="en-US" sz="1800" dirty="0">
                <a:latin typeface="+mn-lt"/>
              </a:rPr>
              <a:t>The dampening factor  takes the surfer </a:t>
            </a:r>
            <a:r>
              <a:rPr lang="ja-JP" altLang="en-US" sz="1800">
                <a:latin typeface="+mn-lt"/>
              </a:rPr>
              <a:t>“</a:t>
            </a:r>
            <a:r>
              <a:rPr lang="en-US" altLang="ja-JP" sz="1800" dirty="0">
                <a:latin typeface="+mn-lt"/>
              </a:rPr>
              <a:t>getting bored</a:t>
            </a:r>
            <a:r>
              <a:rPr lang="ja-JP" altLang="en-US" sz="1800">
                <a:latin typeface="+mn-lt"/>
              </a:rPr>
              <a:t>”</a:t>
            </a:r>
            <a:r>
              <a:rPr lang="en-US" altLang="ja-JP" sz="1800" dirty="0">
                <a:latin typeface="+mn-lt"/>
              </a:rPr>
              <a:t> and typing arbitrary URL.</a:t>
            </a: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3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2" charset="2"/>
              <a:buChar char=""/>
            </a:pPr>
            <a:endParaRPr lang="en-US" altLang="en-US" sz="13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rgbClr val="F07F09"/>
              </a:buClr>
              <a:buSzPct val="80000"/>
            </a:pPr>
            <a:endParaRPr lang="en-US" altLang="en-US" sz="13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None/>
            </a:pPr>
            <a:endParaRPr lang="en-US" altLang="en-US" sz="13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2" charset="2"/>
              <a:buNone/>
            </a:pPr>
            <a:endParaRPr lang="en-US" altLang="en-US" sz="1300" dirty="0">
              <a:latin typeface="Verdana" panose="020B0604030504040204" pitchFamily="34" charset="0"/>
            </a:endParaRPr>
          </a:p>
        </p:txBody>
      </p:sp>
      <p:graphicFrame>
        <p:nvGraphicFramePr>
          <p:cNvPr id="73731" name="Object 2">
            <a:extLst>
              <a:ext uri="{FF2B5EF4-FFF2-40B4-BE49-F238E27FC236}">
                <a16:creationId xmlns:a16="http://schemas.microsoft.com/office/drawing/2014/main" id="{07DABDBD-BA62-E947-AC2D-E063B1FCA52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43063" y="2428875"/>
          <a:ext cx="4714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4" imgW="1790700" imgH="444500" progId="Equation.3">
                  <p:embed/>
                </p:oleObj>
              </mc:Choice>
              <mc:Fallback>
                <p:oleObj name="Equation" r:id="rId4" imgW="1790700" imgH="444500" progId="Equation.3">
                  <p:embed/>
                  <p:pic>
                    <p:nvPicPr>
                      <p:cNvPr id="73731" name="Object 2">
                        <a:extLst>
                          <a:ext uri="{FF2B5EF4-FFF2-40B4-BE49-F238E27FC236}">
                            <a16:creationId xmlns:a16="http://schemas.microsoft.com/office/drawing/2014/main" id="{07DABDBD-BA62-E947-AC2D-E063B1FCA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428875"/>
                        <a:ext cx="47148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7087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D957-03DC-5040-BB67-CE42B9B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35" y="642938"/>
            <a:ext cx="8183562" cy="7858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Computing PageRank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EAE9E-1489-4A48-A569-D463FE7068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472" y="1714488"/>
          <a:ext cx="8183880" cy="411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43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539B74-EF37-4538-A1C2-95D0F37E9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0609A7-9CCF-4AA7-B456-20EE47299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08050F-5DB5-4B35-9E6A-E7982CAB8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86F001-6247-4C07-AB43-6D4E21E7C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4C4C83-30B7-45FA-BF00-06248E049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CCD172-908D-4609-B6CA-0236F074C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01C0-C82F-1F40-8050-6846ECF0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57" y="571500"/>
            <a:ext cx="8183563" cy="78581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PageRank :  Key Insights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03DF9939-BBDE-5C46-9486-A98AD4C0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127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marL="265113" lvl="1" indent="-265113" eaLnBrk="1" hangingPunct="1">
              <a:buSzPct val="80000"/>
              <a:buFont typeface="Wingdings 2" pitchFamily="2" charset="2"/>
              <a:buChar char=""/>
            </a:pPr>
            <a:r>
              <a:rPr lang="en-US" altLang="en-US" dirty="0">
                <a:ea typeface="ＭＳ Ｐゴシック" panose="020B0600070205080204" pitchFamily="34" charset="-128"/>
              </a:rPr>
              <a:t>Effect at each iteration is local. i+1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iteration depends only on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iteration</a:t>
            </a:r>
          </a:p>
          <a:p>
            <a:pPr marL="265113" lvl="1" indent="-265113" eaLnBrk="1" hangingPunct="1">
              <a:buSzPct val="80000"/>
              <a:buFont typeface="Wingdings 2" pitchFamily="2" charset="2"/>
              <a:buChar char="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265113" lvl="1" indent="-265113" eaLnBrk="1" hangingPunct="1">
              <a:buSzPct val="80000"/>
              <a:buFont typeface="Wingdings 2" pitchFamily="2" charset="2"/>
              <a:buChar char=""/>
            </a:pPr>
            <a:r>
              <a:rPr lang="en-US" altLang="en-US" dirty="0">
                <a:ea typeface="ＭＳ Ｐゴシック" panose="020B0600070205080204" pitchFamily="34" charset="-128"/>
              </a:rPr>
              <a:t>At iteration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PageRank for individual nodes can be computed independently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867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6512-3A3A-CF4F-B5F8-D39AC23E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49" y="571500"/>
            <a:ext cx="8183563" cy="78581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PageRank using  MapReduce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08678FB5-D866-FB43-A57A-14F724A2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07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Use Sparse matrix representation (M)</a:t>
            </a:r>
          </a:p>
          <a:p>
            <a:pPr eaLnBrk="1" hangingPunct="1">
              <a:lnSpc>
                <a:spcPct val="90000"/>
              </a:lnSpc>
            </a:pPr>
            <a:endParaRPr lang="en-GB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600" dirty="0">
                <a:ea typeface="ＭＳ Ｐゴシック" panose="020B0600070205080204" pitchFamily="34" charset="-128"/>
              </a:rPr>
              <a:t>Map each </a:t>
            </a:r>
            <a:r>
              <a:rPr lang="en-GB" altLang="en-US" dirty="0">
                <a:ea typeface="ＭＳ Ｐゴシック" panose="020B0600070205080204" pitchFamily="34" charset="-128"/>
              </a:rPr>
              <a:t>row of M to a list of PageRank “credit” to assign to out link neighbours.</a:t>
            </a:r>
          </a:p>
          <a:p>
            <a:pPr eaLnBrk="1" hangingPunct="1">
              <a:lnSpc>
                <a:spcPct val="81000"/>
              </a:lnSpc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These prestige scores are </a:t>
            </a:r>
            <a:r>
              <a:rPr lang="en-GB" altLang="en-US" i="1" dirty="0">
                <a:ea typeface="ＭＳ Ｐゴシック" panose="020B0600070205080204" pitchFamily="34" charset="-128"/>
              </a:rPr>
              <a:t>reduced</a:t>
            </a:r>
            <a:r>
              <a:rPr lang="en-GB" altLang="en-US" dirty="0">
                <a:ea typeface="ＭＳ Ｐゴシック" panose="020B0600070205080204" pitchFamily="34" charset="-128"/>
              </a:rPr>
              <a:t> to a single PageRank value for a page by aggregating over them.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6444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9B8A-DBB2-BF46-AB67-C2AFFE5F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52" y="28575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PageRank  using  MapReduce</a:t>
            </a:r>
          </a:p>
        </p:txBody>
      </p:sp>
      <p:grpSp>
        <p:nvGrpSpPr>
          <p:cNvPr id="81922" name="Group 223">
            <a:extLst>
              <a:ext uri="{FF2B5EF4-FFF2-40B4-BE49-F238E27FC236}">
                <a16:creationId xmlns:a16="http://schemas.microsoft.com/office/drawing/2014/main" id="{078C4978-FED9-0E46-9C50-5537AF2FD8FA}"/>
              </a:ext>
            </a:extLst>
          </p:cNvPr>
          <p:cNvGrpSpPr>
            <a:grpSpLocks/>
          </p:cNvGrpSpPr>
          <p:nvPr/>
        </p:nvGrpSpPr>
        <p:grpSpPr bwMode="auto">
          <a:xfrm>
            <a:off x="1163765" y="1500188"/>
            <a:ext cx="7866062" cy="4211637"/>
            <a:chOff x="806424" y="1142984"/>
            <a:chExt cx="7501757" cy="4602142"/>
          </a:xfrm>
        </p:grpSpPr>
        <p:grpSp>
          <p:nvGrpSpPr>
            <p:cNvPr id="81924" name="Group 122">
              <a:extLst>
                <a:ext uri="{FF2B5EF4-FFF2-40B4-BE49-F238E27FC236}">
                  <a16:creationId xmlns:a16="http://schemas.microsoft.com/office/drawing/2014/main" id="{7D9D019A-7517-D34A-9F43-A884087F3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424" y="1539859"/>
              <a:ext cx="6165850" cy="1430338"/>
              <a:chOff x="634" y="892"/>
              <a:chExt cx="3884" cy="901"/>
            </a:xfrm>
          </p:grpSpPr>
          <p:sp>
            <p:nvSpPr>
              <p:cNvPr id="81984" name="Rectangle 7">
                <a:extLst>
                  <a:ext uri="{FF2B5EF4-FFF2-40B4-BE49-F238E27FC236}">
                    <a16:creationId xmlns:a16="http://schemas.microsoft.com/office/drawing/2014/main" id="{56FAD7E8-2F6B-9B47-99BD-53CDF639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892"/>
                <a:ext cx="1351" cy="33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85" name="Rectangle 8">
                <a:extLst>
                  <a:ext uri="{FF2B5EF4-FFF2-40B4-BE49-F238E27FC236}">
                    <a16:creationId xmlns:a16="http://schemas.microsoft.com/office/drawing/2014/main" id="{71E3E52F-924F-6C4D-9180-44D0416E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892"/>
                <a:ext cx="1351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86" name="Rectangle 9">
                <a:extLst>
                  <a:ext uri="{FF2B5EF4-FFF2-40B4-BE49-F238E27FC236}">
                    <a16:creationId xmlns:a16="http://schemas.microsoft.com/office/drawing/2014/main" id="{4586C211-1C51-264C-A336-A27EE08A3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892"/>
                <a:ext cx="816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87" name="Rectangle 10">
                <a:extLst>
                  <a:ext uri="{FF2B5EF4-FFF2-40B4-BE49-F238E27FC236}">
                    <a16:creationId xmlns:a16="http://schemas.microsoft.com/office/drawing/2014/main" id="{AF9666F7-7BED-344F-A072-F7288C69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892"/>
                <a:ext cx="816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88" name="Rectangle 11">
                <a:extLst>
                  <a:ext uri="{FF2B5EF4-FFF2-40B4-BE49-F238E27FC236}">
                    <a16:creationId xmlns:a16="http://schemas.microsoft.com/office/drawing/2014/main" id="{B9B3A867-4088-A34F-AFEA-F379CD38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892"/>
                <a:ext cx="760" cy="338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89" name="Rectangle 12">
                <a:extLst>
                  <a:ext uri="{FF2B5EF4-FFF2-40B4-BE49-F238E27FC236}">
                    <a16:creationId xmlns:a16="http://schemas.microsoft.com/office/drawing/2014/main" id="{21FFDE61-C4B8-1F49-9411-26F394907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892"/>
                <a:ext cx="760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0" name="Rectangle 13">
                <a:extLst>
                  <a:ext uri="{FF2B5EF4-FFF2-40B4-BE49-F238E27FC236}">
                    <a16:creationId xmlns:a16="http://schemas.microsoft.com/office/drawing/2014/main" id="{AB96A86C-1013-774A-81CA-B2BDE479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1455"/>
                <a:ext cx="225" cy="338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1" name="Rectangle 14">
                <a:extLst>
                  <a:ext uri="{FF2B5EF4-FFF2-40B4-BE49-F238E27FC236}">
                    <a16:creationId xmlns:a16="http://schemas.microsoft.com/office/drawing/2014/main" id="{C595AB60-2ADE-2741-9E4E-9285FE0A4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2" name="Rectangle 15">
                <a:extLst>
                  <a:ext uri="{FF2B5EF4-FFF2-40B4-BE49-F238E27FC236}">
                    <a16:creationId xmlns:a16="http://schemas.microsoft.com/office/drawing/2014/main" id="{5ADF4854-971B-8D40-98AC-89644C46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1455"/>
                <a:ext cx="225" cy="338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3" name="Rectangle 16">
                <a:extLst>
                  <a:ext uri="{FF2B5EF4-FFF2-40B4-BE49-F238E27FC236}">
                    <a16:creationId xmlns:a16="http://schemas.microsoft.com/office/drawing/2014/main" id="{D6F66143-97DF-8647-861F-4D5BB2E3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4" name="Rectangle 17">
                <a:extLst>
                  <a:ext uri="{FF2B5EF4-FFF2-40B4-BE49-F238E27FC236}">
                    <a16:creationId xmlns:a16="http://schemas.microsoft.com/office/drawing/2014/main" id="{7ED9D5B4-1B34-C34C-B9FC-A0D4F790A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9" y="1455"/>
                <a:ext cx="226" cy="33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5" name="Rectangle 18">
                <a:extLst>
                  <a:ext uri="{FF2B5EF4-FFF2-40B4-BE49-F238E27FC236}">
                    <a16:creationId xmlns:a16="http://schemas.microsoft.com/office/drawing/2014/main" id="{BB8DD2B0-58A4-C24C-A5BA-8DFF79357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9" y="1455"/>
                <a:ext cx="226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6" name="Rectangle 19">
                <a:extLst>
                  <a:ext uri="{FF2B5EF4-FFF2-40B4-BE49-F238E27FC236}">
                    <a16:creationId xmlns:a16="http://schemas.microsoft.com/office/drawing/2014/main" id="{8FFB19FB-7F29-7144-897E-B21E77B0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145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7" name="Rectangle 20">
                <a:extLst>
                  <a:ext uri="{FF2B5EF4-FFF2-40B4-BE49-F238E27FC236}">
                    <a16:creationId xmlns:a16="http://schemas.microsoft.com/office/drawing/2014/main" id="{156E1BB4-EC29-B440-B986-E628A7DC7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8" name="Rectangle 21">
                <a:extLst>
                  <a:ext uri="{FF2B5EF4-FFF2-40B4-BE49-F238E27FC236}">
                    <a16:creationId xmlns:a16="http://schemas.microsoft.com/office/drawing/2014/main" id="{FCE324A3-3BD7-0946-B1BC-7E83D2705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1455"/>
                <a:ext cx="226" cy="338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99" name="Rectangle 22">
                <a:extLst>
                  <a:ext uri="{FF2B5EF4-FFF2-40B4-BE49-F238E27FC236}">
                    <a16:creationId xmlns:a16="http://schemas.microsoft.com/office/drawing/2014/main" id="{F78C0B1C-02F4-AB4A-8DB7-7918C95BC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1455"/>
                <a:ext cx="226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0" name="Rectangle 23">
                <a:extLst>
                  <a:ext uri="{FF2B5EF4-FFF2-40B4-BE49-F238E27FC236}">
                    <a16:creationId xmlns:a16="http://schemas.microsoft.com/office/drawing/2014/main" id="{414B986A-5CDD-2242-B4D2-49676FC7B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45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1" name="Rectangle 24">
                <a:extLst>
                  <a:ext uri="{FF2B5EF4-FFF2-40B4-BE49-F238E27FC236}">
                    <a16:creationId xmlns:a16="http://schemas.microsoft.com/office/drawing/2014/main" id="{30C2E389-9B05-8F48-A8AD-B57A0E0B9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2" name="Rectangle 25">
                <a:extLst>
                  <a:ext uri="{FF2B5EF4-FFF2-40B4-BE49-F238E27FC236}">
                    <a16:creationId xmlns:a16="http://schemas.microsoft.com/office/drawing/2014/main" id="{A4A07DBA-B666-5F46-91CD-7B5F34908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455"/>
                <a:ext cx="225" cy="33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3" name="Rectangle 26">
                <a:extLst>
                  <a:ext uri="{FF2B5EF4-FFF2-40B4-BE49-F238E27FC236}">
                    <a16:creationId xmlns:a16="http://schemas.microsoft.com/office/drawing/2014/main" id="{6D1F6FE4-1344-BB4D-89E1-E79DE6B89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4" name="Rectangle 27">
                <a:extLst>
                  <a:ext uri="{FF2B5EF4-FFF2-40B4-BE49-F238E27FC236}">
                    <a16:creationId xmlns:a16="http://schemas.microsoft.com/office/drawing/2014/main" id="{1F2A2369-5584-AD48-A3C4-53E5444BC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145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5" name="Rectangle 28">
                <a:extLst>
                  <a:ext uri="{FF2B5EF4-FFF2-40B4-BE49-F238E27FC236}">
                    <a16:creationId xmlns:a16="http://schemas.microsoft.com/office/drawing/2014/main" id="{FED6227B-541F-5747-8A15-567385787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6" name="Rectangle 29">
                <a:extLst>
                  <a:ext uri="{FF2B5EF4-FFF2-40B4-BE49-F238E27FC236}">
                    <a16:creationId xmlns:a16="http://schemas.microsoft.com/office/drawing/2014/main" id="{B9AAAB5F-8E00-DC4C-9E37-FB5D187AA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55"/>
                <a:ext cx="226" cy="33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7" name="Rectangle 30">
                <a:extLst>
                  <a:ext uri="{FF2B5EF4-FFF2-40B4-BE49-F238E27FC236}">
                    <a16:creationId xmlns:a16="http://schemas.microsoft.com/office/drawing/2014/main" id="{0F6BD98C-9C03-0045-BC8A-EAE945B80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55"/>
                <a:ext cx="226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8" name="Rectangle 31">
                <a:extLst>
                  <a:ext uri="{FF2B5EF4-FFF2-40B4-BE49-F238E27FC236}">
                    <a16:creationId xmlns:a16="http://schemas.microsoft.com/office/drawing/2014/main" id="{8760803E-08A4-DC40-9F0D-3D031980F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455"/>
                <a:ext cx="225" cy="33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09" name="Rectangle 32">
                <a:extLst>
                  <a:ext uri="{FF2B5EF4-FFF2-40B4-BE49-F238E27FC236}">
                    <a16:creationId xmlns:a16="http://schemas.microsoft.com/office/drawing/2014/main" id="{4C97E833-618F-E34B-B210-07CBEB2C5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10" name="Rectangle 33">
                <a:extLst>
                  <a:ext uri="{FF2B5EF4-FFF2-40B4-BE49-F238E27FC236}">
                    <a16:creationId xmlns:a16="http://schemas.microsoft.com/office/drawing/2014/main" id="{3FC1749E-EED7-9D47-B124-BDEFA6F9B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145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11" name="Rectangle 34">
                <a:extLst>
                  <a:ext uri="{FF2B5EF4-FFF2-40B4-BE49-F238E27FC236}">
                    <a16:creationId xmlns:a16="http://schemas.microsoft.com/office/drawing/2014/main" id="{F57D6017-FEB1-464D-B0D9-EDD931EA5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145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2012" name="Line 35">
                <a:extLst>
                  <a:ext uri="{FF2B5EF4-FFF2-40B4-BE49-F238E27FC236}">
                    <a16:creationId xmlns:a16="http://schemas.microsoft.com/office/drawing/2014/main" id="{E242DEEF-16A7-2740-9BD0-D01C22B62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6" y="1230"/>
                <a:ext cx="254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3" name="Freeform 36">
                <a:extLst>
                  <a:ext uri="{FF2B5EF4-FFF2-40B4-BE49-F238E27FC236}">
                    <a16:creationId xmlns:a16="http://schemas.microsoft.com/office/drawing/2014/main" id="{265F7372-3DE9-4C45-B9EB-05AD81E0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" y="1425"/>
                <a:ext cx="31" cy="32"/>
              </a:xfrm>
              <a:custGeom>
                <a:avLst/>
                <a:gdLst>
                  <a:gd name="T0" fmla="*/ 2 w 31"/>
                  <a:gd name="T1" fmla="*/ 0 h 32"/>
                  <a:gd name="T2" fmla="*/ 0 w 31"/>
                  <a:gd name="T3" fmla="*/ 30 h 32"/>
                  <a:gd name="T4" fmla="*/ 31 w 31"/>
                  <a:gd name="T5" fmla="*/ 32 h 32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2"/>
                  <a:gd name="T11" fmla="*/ 31 w 31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2">
                    <a:moveTo>
                      <a:pt x="2" y="0"/>
                    </a:moveTo>
                    <a:lnTo>
                      <a:pt x="0" y="30"/>
                    </a:lnTo>
                    <a:lnTo>
                      <a:pt x="31" y="3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4" name="Line 37">
                <a:extLst>
                  <a:ext uri="{FF2B5EF4-FFF2-40B4-BE49-F238E27FC236}">
                    <a16:creationId xmlns:a16="http://schemas.microsoft.com/office/drawing/2014/main" id="{789F9791-44D7-8149-88E6-A68BB2FC0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4" y="1230"/>
                <a:ext cx="1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5" name="Freeform 38">
                <a:extLst>
                  <a:ext uri="{FF2B5EF4-FFF2-40B4-BE49-F238E27FC236}">
                    <a16:creationId xmlns:a16="http://schemas.microsoft.com/office/drawing/2014/main" id="{3D70C900-EAC6-F24F-9DD7-D7121463C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" y="1434"/>
                <a:ext cx="43" cy="21"/>
              </a:xfrm>
              <a:custGeom>
                <a:avLst/>
                <a:gdLst>
                  <a:gd name="T0" fmla="*/ 0 w 43"/>
                  <a:gd name="T1" fmla="*/ 0 h 21"/>
                  <a:gd name="T2" fmla="*/ 21 w 43"/>
                  <a:gd name="T3" fmla="*/ 21 h 21"/>
                  <a:gd name="T4" fmla="*/ 43 w 43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21"/>
                  <a:gd name="T11" fmla="*/ 43 w 43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21">
                    <a:moveTo>
                      <a:pt x="0" y="0"/>
                    </a:moveTo>
                    <a:lnTo>
                      <a:pt x="21" y="21"/>
                    </a:lnTo>
                    <a:lnTo>
                      <a:pt x="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6" name="Line 39">
                <a:extLst>
                  <a:ext uri="{FF2B5EF4-FFF2-40B4-BE49-F238E27FC236}">
                    <a16:creationId xmlns:a16="http://schemas.microsoft.com/office/drawing/2014/main" id="{CB9F548E-6A77-A14A-A2F3-2A0C12C3C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230"/>
                <a:ext cx="1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7" name="Freeform 40">
                <a:extLst>
                  <a:ext uri="{FF2B5EF4-FFF2-40B4-BE49-F238E27FC236}">
                    <a16:creationId xmlns:a16="http://schemas.microsoft.com/office/drawing/2014/main" id="{5A134A86-FB82-3744-9068-27DC673E5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1434"/>
                <a:ext cx="42" cy="21"/>
              </a:xfrm>
              <a:custGeom>
                <a:avLst/>
                <a:gdLst>
                  <a:gd name="T0" fmla="*/ 0 w 42"/>
                  <a:gd name="T1" fmla="*/ 0 h 21"/>
                  <a:gd name="T2" fmla="*/ 21 w 42"/>
                  <a:gd name="T3" fmla="*/ 21 h 21"/>
                  <a:gd name="T4" fmla="*/ 42 w 42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1"/>
                  <a:gd name="T11" fmla="*/ 42 w 42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1">
                    <a:moveTo>
                      <a:pt x="0" y="0"/>
                    </a:moveTo>
                    <a:lnTo>
                      <a:pt x="21" y="21"/>
                    </a:lnTo>
                    <a:lnTo>
                      <a:pt x="4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8" name="Line 41">
                <a:extLst>
                  <a:ext uri="{FF2B5EF4-FFF2-40B4-BE49-F238E27FC236}">
                    <a16:creationId xmlns:a16="http://schemas.microsoft.com/office/drawing/2014/main" id="{3A37E984-75FE-EE45-88FF-DABB25037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5" y="1230"/>
                <a:ext cx="225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9" name="Freeform 42">
                <a:extLst>
                  <a:ext uri="{FF2B5EF4-FFF2-40B4-BE49-F238E27FC236}">
                    <a16:creationId xmlns:a16="http://schemas.microsoft.com/office/drawing/2014/main" id="{5B030FB6-75B6-8D45-BCB9-32867BE31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1425"/>
                <a:ext cx="31" cy="30"/>
              </a:xfrm>
              <a:custGeom>
                <a:avLst/>
                <a:gdLst>
                  <a:gd name="T0" fmla="*/ 0 w 31"/>
                  <a:gd name="T1" fmla="*/ 30 h 30"/>
                  <a:gd name="T2" fmla="*/ 31 w 31"/>
                  <a:gd name="T3" fmla="*/ 30 h 30"/>
                  <a:gd name="T4" fmla="*/ 31 w 31"/>
                  <a:gd name="T5" fmla="*/ 0 h 30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0"/>
                  <a:gd name="T11" fmla="*/ 31 w 31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0">
                    <a:moveTo>
                      <a:pt x="0" y="30"/>
                    </a:moveTo>
                    <a:lnTo>
                      <a:pt x="31" y="30"/>
                    </a:lnTo>
                    <a:lnTo>
                      <a:pt x="31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0" name="Line 43">
                <a:extLst>
                  <a:ext uri="{FF2B5EF4-FFF2-40B4-BE49-F238E27FC236}">
                    <a16:creationId xmlns:a16="http://schemas.microsoft.com/office/drawing/2014/main" id="{27CCB13D-17BF-9E46-9419-3B1978611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1230"/>
                <a:ext cx="1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1" name="Freeform 44">
                <a:extLst>
                  <a:ext uri="{FF2B5EF4-FFF2-40B4-BE49-F238E27FC236}">
                    <a16:creationId xmlns:a16="http://schemas.microsoft.com/office/drawing/2014/main" id="{1C98C8E5-C477-8142-B401-B5FD1C215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" y="1434"/>
                <a:ext cx="44" cy="21"/>
              </a:xfrm>
              <a:custGeom>
                <a:avLst/>
                <a:gdLst>
                  <a:gd name="T0" fmla="*/ 0 w 44"/>
                  <a:gd name="T1" fmla="*/ 0 h 21"/>
                  <a:gd name="T2" fmla="*/ 22 w 44"/>
                  <a:gd name="T3" fmla="*/ 21 h 21"/>
                  <a:gd name="T4" fmla="*/ 44 w 44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21"/>
                  <a:gd name="T11" fmla="*/ 44 w 44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21">
                    <a:moveTo>
                      <a:pt x="0" y="0"/>
                    </a:moveTo>
                    <a:lnTo>
                      <a:pt x="22" y="21"/>
                    </a:lnTo>
                    <a:lnTo>
                      <a:pt x="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2" name="Line 45">
                <a:extLst>
                  <a:ext uri="{FF2B5EF4-FFF2-40B4-BE49-F238E27FC236}">
                    <a16:creationId xmlns:a16="http://schemas.microsoft.com/office/drawing/2014/main" id="{645289BE-59CC-D647-96E3-133FF03F6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8" y="1230"/>
                <a:ext cx="1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3" name="Freeform 46">
                <a:extLst>
                  <a:ext uri="{FF2B5EF4-FFF2-40B4-BE49-F238E27FC236}">
                    <a16:creationId xmlns:a16="http://schemas.microsoft.com/office/drawing/2014/main" id="{A5F64F0F-8498-EB42-8490-90F3AB309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" y="1434"/>
                <a:ext cx="43" cy="21"/>
              </a:xfrm>
              <a:custGeom>
                <a:avLst/>
                <a:gdLst>
                  <a:gd name="T0" fmla="*/ 0 w 43"/>
                  <a:gd name="T1" fmla="*/ 0 h 21"/>
                  <a:gd name="T2" fmla="*/ 21 w 43"/>
                  <a:gd name="T3" fmla="*/ 21 h 21"/>
                  <a:gd name="T4" fmla="*/ 43 w 43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21"/>
                  <a:gd name="T11" fmla="*/ 43 w 43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21">
                    <a:moveTo>
                      <a:pt x="0" y="0"/>
                    </a:moveTo>
                    <a:lnTo>
                      <a:pt x="21" y="21"/>
                    </a:lnTo>
                    <a:lnTo>
                      <a:pt x="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4" name="Line 47">
                <a:extLst>
                  <a:ext uri="{FF2B5EF4-FFF2-40B4-BE49-F238E27FC236}">
                    <a16:creationId xmlns:a16="http://schemas.microsoft.com/office/drawing/2014/main" id="{2BEEE377-37E2-4C45-8D41-9F8BEC74E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4" y="1230"/>
                <a:ext cx="1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5" name="Freeform 48">
                <a:extLst>
                  <a:ext uri="{FF2B5EF4-FFF2-40B4-BE49-F238E27FC236}">
                    <a16:creationId xmlns:a16="http://schemas.microsoft.com/office/drawing/2014/main" id="{C8042220-7EB8-A04C-9027-3E29CC82F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1434"/>
                <a:ext cx="43" cy="21"/>
              </a:xfrm>
              <a:custGeom>
                <a:avLst/>
                <a:gdLst>
                  <a:gd name="T0" fmla="*/ 0 w 43"/>
                  <a:gd name="T1" fmla="*/ 0 h 21"/>
                  <a:gd name="T2" fmla="*/ 22 w 43"/>
                  <a:gd name="T3" fmla="*/ 21 h 21"/>
                  <a:gd name="T4" fmla="*/ 43 w 43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21"/>
                  <a:gd name="T11" fmla="*/ 43 w 43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21">
                    <a:moveTo>
                      <a:pt x="0" y="0"/>
                    </a:moveTo>
                    <a:lnTo>
                      <a:pt x="22" y="21"/>
                    </a:lnTo>
                    <a:lnTo>
                      <a:pt x="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6" name="Line 49">
                <a:extLst>
                  <a:ext uri="{FF2B5EF4-FFF2-40B4-BE49-F238E27FC236}">
                    <a16:creationId xmlns:a16="http://schemas.microsoft.com/office/drawing/2014/main" id="{EAA8E8EB-81B1-2A47-9477-227740B4D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8" y="1230"/>
                <a:ext cx="169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7" name="Freeform 50">
                <a:extLst>
                  <a:ext uri="{FF2B5EF4-FFF2-40B4-BE49-F238E27FC236}">
                    <a16:creationId xmlns:a16="http://schemas.microsoft.com/office/drawing/2014/main" id="{BBBC3D00-090B-6644-A749-C2AB54B1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" y="1425"/>
                <a:ext cx="35" cy="30"/>
              </a:xfrm>
              <a:custGeom>
                <a:avLst/>
                <a:gdLst>
                  <a:gd name="T0" fmla="*/ 0 w 35"/>
                  <a:gd name="T1" fmla="*/ 0 h 30"/>
                  <a:gd name="T2" fmla="*/ 4 w 35"/>
                  <a:gd name="T3" fmla="*/ 30 h 30"/>
                  <a:gd name="T4" fmla="*/ 35 w 35"/>
                  <a:gd name="T5" fmla="*/ 26 h 30"/>
                  <a:gd name="T6" fmla="*/ 0 60000 65536"/>
                  <a:gd name="T7" fmla="*/ 0 60000 65536"/>
                  <a:gd name="T8" fmla="*/ 0 60000 65536"/>
                  <a:gd name="T9" fmla="*/ 0 w 35"/>
                  <a:gd name="T10" fmla="*/ 0 h 30"/>
                  <a:gd name="T11" fmla="*/ 35 w 3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" h="30">
                    <a:moveTo>
                      <a:pt x="0" y="0"/>
                    </a:moveTo>
                    <a:lnTo>
                      <a:pt x="4" y="30"/>
                    </a:lnTo>
                    <a:lnTo>
                      <a:pt x="35" y="26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8" name="Line 51">
                <a:extLst>
                  <a:ext uri="{FF2B5EF4-FFF2-40B4-BE49-F238E27FC236}">
                    <a16:creationId xmlns:a16="http://schemas.microsoft.com/office/drawing/2014/main" id="{54D1F1CD-3117-8A42-96E8-88C7BCD97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230"/>
                <a:ext cx="1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29" name="Freeform 52">
                <a:extLst>
                  <a:ext uri="{FF2B5EF4-FFF2-40B4-BE49-F238E27FC236}">
                    <a16:creationId xmlns:a16="http://schemas.microsoft.com/office/drawing/2014/main" id="{2B1FF846-72DF-B346-BBBC-270FD337E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" y="1434"/>
                <a:ext cx="43" cy="21"/>
              </a:xfrm>
              <a:custGeom>
                <a:avLst/>
                <a:gdLst>
                  <a:gd name="T0" fmla="*/ 0 w 43"/>
                  <a:gd name="T1" fmla="*/ 0 h 21"/>
                  <a:gd name="T2" fmla="*/ 21 w 43"/>
                  <a:gd name="T3" fmla="*/ 21 h 21"/>
                  <a:gd name="T4" fmla="*/ 43 w 43"/>
                  <a:gd name="T5" fmla="*/ 0 h 2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21"/>
                  <a:gd name="T11" fmla="*/ 43 w 43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21">
                    <a:moveTo>
                      <a:pt x="0" y="0"/>
                    </a:moveTo>
                    <a:lnTo>
                      <a:pt x="21" y="21"/>
                    </a:lnTo>
                    <a:lnTo>
                      <a:pt x="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30" name="Line 53">
                <a:extLst>
                  <a:ext uri="{FF2B5EF4-FFF2-40B4-BE49-F238E27FC236}">
                    <a16:creationId xmlns:a16="http://schemas.microsoft.com/office/drawing/2014/main" id="{B9CE3721-72CD-B34D-999F-14CB010DA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230"/>
                <a:ext cx="211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31" name="Freeform 54">
                <a:extLst>
                  <a:ext uri="{FF2B5EF4-FFF2-40B4-BE49-F238E27FC236}">
                    <a16:creationId xmlns:a16="http://schemas.microsoft.com/office/drawing/2014/main" id="{E95915A7-78A3-574B-993C-5741A942A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1425"/>
                <a:ext cx="32" cy="30"/>
              </a:xfrm>
              <a:custGeom>
                <a:avLst/>
                <a:gdLst>
                  <a:gd name="T0" fmla="*/ 0 w 32"/>
                  <a:gd name="T1" fmla="*/ 29 h 30"/>
                  <a:gd name="T2" fmla="*/ 31 w 32"/>
                  <a:gd name="T3" fmla="*/ 30 h 30"/>
                  <a:gd name="T4" fmla="*/ 32 w 32"/>
                  <a:gd name="T5" fmla="*/ 0 h 30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30"/>
                  <a:gd name="T11" fmla="*/ 32 w 32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30">
                    <a:moveTo>
                      <a:pt x="0" y="29"/>
                    </a:moveTo>
                    <a:lnTo>
                      <a:pt x="31" y="30"/>
                    </a:lnTo>
                    <a:lnTo>
                      <a:pt x="3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32" name="Line 55">
                <a:extLst>
                  <a:ext uri="{FF2B5EF4-FFF2-40B4-BE49-F238E27FC236}">
                    <a16:creationId xmlns:a16="http://schemas.microsoft.com/office/drawing/2014/main" id="{79526C78-EB41-4849-AD25-5D7EC9A77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230"/>
                <a:ext cx="169" cy="225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33" name="Freeform 56">
                <a:extLst>
                  <a:ext uri="{FF2B5EF4-FFF2-40B4-BE49-F238E27FC236}">
                    <a16:creationId xmlns:a16="http://schemas.microsoft.com/office/drawing/2014/main" id="{F3BAF643-01E2-B84E-8800-B12AE2C7B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5" y="1425"/>
                <a:ext cx="35" cy="30"/>
              </a:xfrm>
              <a:custGeom>
                <a:avLst/>
                <a:gdLst>
                  <a:gd name="T0" fmla="*/ 0 w 35"/>
                  <a:gd name="T1" fmla="*/ 26 h 30"/>
                  <a:gd name="T2" fmla="*/ 30 w 35"/>
                  <a:gd name="T3" fmla="*/ 30 h 30"/>
                  <a:gd name="T4" fmla="*/ 35 w 35"/>
                  <a:gd name="T5" fmla="*/ 0 h 30"/>
                  <a:gd name="T6" fmla="*/ 0 60000 65536"/>
                  <a:gd name="T7" fmla="*/ 0 60000 65536"/>
                  <a:gd name="T8" fmla="*/ 0 60000 65536"/>
                  <a:gd name="T9" fmla="*/ 0 w 35"/>
                  <a:gd name="T10" fmla="*/ 0 h 30"/>
                  <a:gd name="T11" fmla="*/ 35 w 35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" h="30">
                    <a:moveTo>
                      <a:pt x="0" y="26"/>
                    </a:moveTo>
                    <a:lnTo>
                      <a:pt x="30" y="30"/>
                    </a:lnTo>
                    <a:lnTo>
                      <a:pt x="35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25" name="Rectangle 57">
              <a:extLst>
                <a:ext uri="{FF2B5EF4-FFF2-40B4-BE49-F238E27FC236}">
                  <a16:creationId xmlns:a16="http://schemas.microsoft.com/office/drawing/2014/main" id="{C07B7E3A-6D87-F44E-988F-EB8B217B4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99" y="1142984"/>
              <a:ext cx="5913595" cy="333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Verdana" panose="020B0604030504040204" pitchFamily="34" charset="0"/>
                </a:rPr>
                <a:t>Map: distribute PageRank </a:t>
              </a:r>
              <a:r>
                <a:rPr lang="ja-JP" altLang="en-US" sz="2000">
                  <a:solidFill>
                    <a:srgbClr val="000000"/>
                  </a:solidFill>
                  <a:latin typeface="Verdana" panose="020B0604030504040204" pitchFamily="34" charset="0"/>
                </a:rPr>
                <a:t>“</a:t>
              </a:r>
              <a:r>
                <a:rPr lang="en-US" altLang="ja-JP" sz="2000">
                  <a:solidFill>
                    <a:srgbClr val="000000"/>
                  </a:solidFill>
                  <a:latin typeface="Verdana" panose="020B0604030504040204" pitchFamily="34" charset="0"/>
                </a:rPr>
                <a:t>credit</a:t>
              </a:r>
              <a:r>
                <a:rPr lang="ja-JP" altLang="en-US" sz="2000">
                  <a:solidFill>
                    <a:srgbClr val="000000"/>
                  </a:solidFill>
                  <a:latin typeface="Verdana" panose="020B0604030504040204" pitchFamily="34" charset="0"/>
                </a:rPr>
                <a:t>”</a:t>
              </a:r>
              <a:r>
                <a:rPr lang="en-US" altLang="ja-JP" sz="2000">
                  <a:solidFill>
                    <a:srgbClr val="000000"/>
                  </a:solidFill>
                  <a:latin typeface="Verdana" panose="020B0604030504040204" pitchFamily="34" charset="0"/>
                </a:rPr>
                <a:t> to link targets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grpSp>
          <p:nvGrpSpPr>
            <p:cNvPr id="81926" name="Group 121">
              <a:extLst>
                <a:ext uri="{FF2B5EF4-FFF2-40B4-BE49-F238E27FC236}">
                  <a16:creationId xmlns:a16="http://schemas.microsoft.com/office/drawing/2014/main" id="{91DB5580-F8A4-FF47-8F51-E7A68CA10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424" y="3973497"/>
              <a:ext cx="6165850" cy="1697037"/>
              <a:chOff x="634" y="2525"/>
              <a:chExt cx="3884" cy="1069"/>
            </a:xfrm>
          </p:grpSpPr>
          <p:sp>
            <p:nvSpPr>
              <p:cNvPr id="81930" name="Rectangle 60">
                <a:extLst>
                  <a:ext uri="{FF2B5EF4-FFF2-40B4-BE49-F238E27FC236}">
                    <a16:creationId xmlns:a16="http://schemas.microsoft.com/office/drawing/2014/main" id="{59C56AF1-BABC-964A-BDE0-8F94CA34F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25"/>
                <a:ext cx="225" cy="338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1" name="Rectangle 61">
                <a:extLst>
                  <a:ext uri="{FF2B5EF4-FFF2-40B4-BE49-F238E27FC236}">
                    <a16:creationId xmlns:a16="http://schemas.microsoft.com/office/drawing/2014/main" id="{797EEAB6-B69E-C340-AA86-164E8131D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2" name="Rectangle 62">
                <a:extLst>
                  <a:ext uri="{FF2B5EF4-FFF2-40B4-BE49-F238E27FC236}">
                    <a16:creationId xmlns:a16="http://schemas.microsoft.com/office/drawing/2014/main" id="{039E35CF-E1D4-5344-8084-CF2428FA6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2525"/>
                <a:ext cx="225" cy="338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3" name="Rectangle 63">
                <a:extLst>
                  <a:ext uri="{FF2B5EF4-FFF2-40B4-BE49-F238E27FC236}">
                    <a16:creationId xmlns:a16="http://schemas.microsoft.com/office/drawing/2014/main" id="{4A311C80-6346-3648-93EA-CB801868F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4" name="Rectangle 64">
                <a:extLst>
                  <a:ext uri="{FF2B5EF4-FFF2-40B4-BE49-F238E27FC236}">
                    <a16:creationId xmlns:a16="http://schemas.microsoft.com/office/drawing/2014/main" id="{384ADC74-40D8-6841-A512-B22946042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9" y="2525"/>
                <a:ext cx="226" cy="33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5" name="Rectangle 65">
                <a:extLst>
                  <a:ext uri="{FF2B5EF4-FFF2-40B4-BE49-F238E27FC236}">
                    <a16:creationId xmlns:a16="http://schemas.microsoft.com/office/drawing/2014/main" id="{AD0F6013-FAC2-CC49-BC31-C5AFC32EB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9" y="2525"/>
                <a:ext cx="226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6" name="Rectangle 66">
                <a:extLst>
                  <a:ext uri="{FF2B5EF4-FFF2-40B4-BE49-F238E27FC236}">
                    <a16:creationId xmlns:a16="http://schemas.microsoft.com/office/drawing/2014/main" id="{DE70556F-E873-3E4E-AE30-F61384FEF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52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7" name="Rectangle 67">
                <a:extLst>
                  <a:ext uri="{FF2B5EF4-FFF2-40B4-BE49-F238E27FC236}">
                    <a16:creationId xmlns:a16="http://schemas.microsoft.com/office/drawing/2014/main" id="{A5190080-99EE-0B49-A011-FD85A83E3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8" name="Rectangle 68">
                <a:extLst>
                  <a:ext uri="{FF2B5EF4-FFF2-40B4-BE49-F238E27FC236}">
                    <a16:creationId xmlns:a16="http://schemas.microsoft.com/office/drawing/2014/main" id="{5085CF22-05B9-A145-93E5-5D776207D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2525"/>
                <a:ext cx="226" cy="338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39" name="Rectangle 69">
                <a:extLst>
                  <a:ext uri="{FF2B5EF4-FFF2-40B4-BE49-F238E27FC236}">
                    <a16:creationId xmlns:a16="http://schemas.microsoft.com/office/drawing/2014/main" id="{0851868D-CBBF-434A-A464-4BE2ECDB9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2525"/>
                <a:ext cx="226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0" name="Rectangle 70">
                <a:extLst>
                  <a:ext uri="{FF2B5EF4-FFF2-40B4-BE49-F238E27FC236}">
                    <a16:creationId xmlns:a16="http://schemas.microsoft.com/office/drawing/2014/main" id="{38CEB850-C1A4-4B4D-9326-872DC7FCB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52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1" name="Rectangle 71">
                <a:extLst>
                  <a:ext uri="{FF2B5EF4-FFF2-40B4-BE49-F238E27FC236}">
                    <a16:creationId xmlns:a16="http://schemas.microsoft.com/office/drawing/2014/main" id="{A176F323-C2B5-2640-916F-515533960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2" name="Rectangle 72">
                <a:extLst>
                  <a:ext uri="{FF2B5EF4-FFF2-40B4-BE49-F238E27FC236}">
                    <a16:creationId xmlns:a16="http://schemas.microsoft.com/office/drawing/2014/main" id="{5D21EFDD-0390-714E-AC92-0A19267DF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525"/>
                <a:ext cx="225" cy="33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3" name="Rectangle 73">
                <a:extLst>
                  <a:ext uri="{FF2B5EF4-FFF2-40B4-BE49-F238E27FC236}">
                    <a16:creationId xmlns:a16="http://schemas.microsoft.com/office/drawing/2014/main" id="{472C277E-5932-FE47-9A47-88F8A0694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4" name="Rectangle 74">
                <a:extLst>
                  <a:ext uri="{FF2B5EF4-FFF2-40B4-BE49-F238E27FC236}">
                    <a16:creationId xmlns:a16="http://schemas.microsoft.com/office/drawing/2014/main" id="{2FBB18B1-C983-EA42-BD2D-F53CA02C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252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5" name="Rectangle 75">
                <a:extLst>
                  <a:ext uri="{FF2B5EF4-FFF2-40B4-BE49-F238E27FC236}">
                    <a16:creationId xmlns:a16="http://schemas.microsoft.com/office/drawing/2014/main" id="{C784027A-7D15-474A-8D39-7E32B106A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6" name="Rectangle 76">
                <a:extLst>
                  <a:ext uri="{FF2B5EF4-FFF2-40B4-BE49-F238E27FC236}">
                    <a16:creationId xmlns:a16="http://schemas.microsoft.com/office/drawing/2014/main" id="{294371D0-D13A-A843-806F-F2949E70D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525"/>
                <a:ext cx="226" cy="33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7" name="Rectangle 77">
                <a:extLst>
                  <a:ext uri="{FF2B5EF4-FFF2-40B4-BE49-F238E27FC236}">
                    <a16:creationId xmlns:a16="http://schemas.microsoft.com/office/drawing/2014/main" id="{FA0C68D3-FCB1-0449-8CD3-AB6188F23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525"/>
                <a:ext cx="226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8" name="Rectangle 78">
                <a:extLst>
                  <a:ext uri="{FF2B5EF4-FFF2-40B4-BE49-F238E27FC236}">
                    <a16:creationId xmlns:a16="http://schemas.microsoft.com/office/drawing/2014/main" id="{4A983EF6-1E63-0E42-A317-E27D126F9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2525"/>
                <a:ext cx="225" cy="33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49" name="Rectangle 79">
                <a:extLst>
                  <a:ext uri="{FF2B5EF4-FFF2-40B4-BE49-F238E27FC236}">
                    <a16:creationId xmlns:a16="http://schemas.microsoft.com/office/drawing/2014/main" id="{0939D6D6-9063-4446-96CA-C48E411D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0" name="Rectangle 80">
                <a:extLst>
                  <a:ext uri="{FF2B5EF4-FFF2-40B4-BE49-F238E27FC236}">
                    <a16:creationId xmlns:a16="http://schemas.microsoft.com/office/drawing/2014/main" id="{43B756A1-B019-B748-8A97-6E0899B45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2525"/>
                <a:ext cx="225" cy="338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1" name="Rectangle 81">
                <a:extLst>
                  <a:ext uri="{FF2B5EF4-FFF2-40B4-BE49-F238E27FC236}">
                    <a16:creationId xmlns:a16="http://schemas.microsoft.com/office/drawing/2014/main" id="{3ED67CD2-1916-D445-A0DB-69AF04F65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2525"/>
                <a:ext cx="225" cy="3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2" name="Rectangle 85">
                <a:extLst>
                  <a:ext uri="{FF2B5EF4-FFF2-40B4-BE49-F238E27FC236}">
                    <a16:creationId xmlns:a16="http://schemas.microsoft.com/office/drawing/2014/main" id="{7E507D25-A17D-BC4C-87AB-0E10A3D56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3257"/>
                <a:ext cx="450" cy="337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3" name="Rectangle 86">
                <a:extLst>
                  <a:ext uri="{FF2B5EF4-FFF2-40B4-BE49-F238E27FC236}">
                    <a16:creationId xmlns:a16="http://schemas.microsoft.com/office/drawing/2014/main" id="{D719B403-0A00-DB4C-B63F-A242B188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3257"/>
                <a:ext cx="450" cy="33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4" name="Rectangle 87">
                <a:extLst>
                  <a:ext uri="{FF2B5EF4-FFF2-40B4-BE49-F238E27FC236}">
                    <a16:creationId xmlns:a16="http://schemas.microsoft.com/office/drawing/2014/main" id="{9716D832-9A9E-DE4A-BC24-9455949B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3257"/>
                <a:ext cx="225" cy="337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5" name="Rectangle 88">
                <a:extLst>
                  <a:ext uri="{FF2B5EF4-FFF2-40B4-BE49-F238E27FC236}">
                    <a16:creationId xmlns:a16="http://schemas.microsoft.com/office/drawing/2014/main" id="{AD70D7C1-9D92-D644-BD3F-86316C26D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3257"/>
                <a:ext cx="225" cy="33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6" name="Rectangle 89">
                <a:extLst>
                  <a:ext uri="{FF2B5EF4-FFF2-40B4-BE49-F238E27FC236}">
                    <a16:creationId xmlns:a16="http://schemas.microsoft.com/office/drawing/2014/main" id="{3ADF72C9-4016-3C4E-B2AD-2BC33595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257"/>
                <a:ext cx="676" cy="33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7" name="Rectangle 90">
                <a:extLst>
                  <a:ext uri="{FF2B5EF4-FFF2-40B4-BE49-F238E27FC236}">
                    <a16:creationId xmlns:a16="http://schemas.microsoft.com/office/drawing/2014/main" id="{8754CB38-2396-A848-93BE-ECA25567E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257"/>
                <a:ext cx="676" cy="33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8" name="Rectangle 91">
                <a:extLst>
                  <a:ext uri="{FF2B5EF4-FFF2-40B4-BE49-F238E27FC236}">
                    <a16:creationId xmlns:a16="http://schemas.microsoft.com/office/drawing/2014/main" id="{3B5BBDD0-3C1D-3C44-B755-28E474249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257"/>
                <a:ext cx="900" cy="337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59" name="Rectangle 92">
                <a:extLst>
                  <a:ext uri="{FF2B5EF4-FFF2-40B4-BE49-F238E27FC236}">
                    <a16:creationId xmlns:a16="http://schemas.microsoft.com/office/drawing/2014/main" id="{E1A7A340-21CF-EC4B-80A7-D078B70E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257"/>
                <a:ext cx="900" cy="33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60" name="Rectangle 93">
                <a:extLst>
                  <a:ext uri="{FF2B5EF4-FFF2-40B4-BE49-F238E27FC236}">
                    <a16:creationId xmlns:a16="http://schemas.microsoft.com/office/drawing/2014/main" id="{E845A5DF-CB8E-654E-A223-E7F4A6C9F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3257"/>
                <a:ext cx="226" cy="33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61" name="Rectangle 94">
                <a:extLst>
                  <a:ext uri="{FF2B5EF4-FFF2-40B4-BE49-F238E27FC236}">
                    <a16:creationId xmlns:a16="http://schemas.microsoft.com/office/drawing/2014/main" id="{C0509647-054B-3042-94EC-34B02F10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3257"/>
                <a:ext cx="226" cy="33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81962" name="Line 95">
                <a:extLst>
                  <a:ext uri="{FF2B5EF4-FFF2-40B4-BE49-F238E27FC236}">
                    <a16:creationId xmlns:a16="http://schemas.microsoft.com/office/drawing/2014/main" id="{58CFB8AF-474A-BC4A-B0FF-C5EC7003D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4" y="2863"/>
                <a:ext cx="563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3" name="Freeform 96">
                <a:extLst>
                  <a:ext uri="{FF2B5EF4-FFF2-40B4-BE49-F238E27FC236}">
                    <a16:creationId xmlns:a16="http://schemas.microsoft.com/office/drawing/2014/main" id="{C2942CAD-FA55-2F48-B671-CF4FFD523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" y="3227"/>
                <a:ext cx="30" cy="35"/>
              </a:xfrm>
              <a:custGeom>
                <a:avLst/>
                <a:gdLst>
                  <a:gd name="T0" fmla="*/ 0 w 30"/>
                  <a:gd name="T1" fmla="*/ 35 h 35"/>
                  <a:gd name="T2" fmla="*/ 30 w 30"/>
                  <a:gd name="T3" fmla="*/ 30 h 35"/>
                  <a:gd name="T4" fmla="*/ 25 w 30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5"/>
                  <a:gd name="T11" fmla="*/ 30 w 30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5">
                    <a:moveTo>
                      <a:pt x="0" y="35"/>
                    </a:moveTo>
                    <a:lnTo>
                      <a:pt x="30" y="30"/>
                    </a:lnTo>
                    <a:lnTo>
                      <a:pt x="25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Line 97">
                <a:extLst>
                  <a:ext uri="{FF2B5EF4-FFF2-40B4-BE49-F238E27FC236}">
                    <a16:creationId xmlns:a16="http://schemas.microsoft.com/office/drawing/2014/main" id="{9A5183D0-1DF7-0843-B684-9E1C23323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9" y="2863"/>
                <a:ext cx="816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5" name="Freeform 98">
                <a:extLst>
                  <a:ext uri="{FF2B5EF4-FFF2-40B4-BE49-F238E27FC236}">
                    <a16:creationId xmlns:a16="http://schemas.microsoft.com/office/drawing/2014/main" id="{C2062C74-AE7D-CC4B-971F-8DBC687DF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" y="3228"/>
                <a:ext cx="29" cy="38"/>
              </a:xfrm>
              <a:custGeom>
                <a:avLst/>
                <a:gdLst>
                  <a:gd name="T0" fmla="*/ 11 w 29"/>
                  <a:gd name="T1" fmla="*/ 0 h 38"/>
                  <a:gd name="T2" fmla="*/ 0 w 29"/>
                  <a:gd name="T3" fmla="*/ 29 h 38"/>
                  <a:gd name="T4" fmla="*/ 29 w 29"/>
                  <a:gd name="T5" fmla="*/ 38 h 38"/>
                  <a:gd name="T6" fmla="*/ 0 60000 65536"/>
                  <a:gd name="T7" fmla="*/ 0 60000 65536"/>
                  <a:gd name="T8" fmla="*/ 0 60000 65536"/>
                  <a:gd name="T9" fmla="*/ 0 w 29"/>
                  <a:gd name="T10" fmla="*/ 0 h 38"/>
                  <a:gd name="T11" fmla="*/ 29 w 29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" h="38">
                    <a:moveTo>
                      <a:pt x="11" y="0"/>
                    </a:moveTo>
                    <a:lnTo>
                      <a:pt x="0" y="29"/>
                    </a:lnTo>
                    <a:lnTo>
                      <a:pt x="29" y="3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6" name="Line 99">
                <a:extLst>
                  <a:ext uri="{FF2B5EF4-FFF2-40B4-BE49-F238E27FC236}">
                    <a16:creationId xmlns:a16="http://schemas.microsoft.com/office/drawing/2014/main" id="{0CC098A9-A724-7F41-8DC3-B117CDCA6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2863"/>
                <a:ext cx="338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100">
                <a:extLst>
                  <a:ext uri="{FF2B5EF4-FFF2-40B4-BE49-F238E27FC236}">
                    <a16:creationId xmlns:a16="http://schemas.microsoft.com/office/drawing/2014/main" id="{7800498D-754F-CD4B-8B19-24225D81F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3226"/>
                <a:ext cx="33" cy="31"/>
              </a:xfrm>
              <a:custGeom>
                <a:avLst/>
                <a:gdLst>
                  <a:gd name="T0" fmla="*/ 0 w 33"/>
                  <a:gd name="T1" fmla="*/ 28 h 31"/>
                  <a:gd name="T2" fmla="*/ 30 w 33"/>
                  <a:gd name="T3" fmla="*/ 31 h 31"/>
                  <a:gd name="T4" fmla="*/ 33 w 33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31"/>
                  <a:gd name="T11" fmla="*/ 33 w 3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31">
                    <a:moveTo>
                      <a:pt x="0" y="28"/>
                    </a:moveTo>
                    <a:lnTo>
                      <a:pt x="30" y="31"/>
                    </a:lnTo>
                    <a:lnTo>
                      <a:pt x="3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8" name="Line 101">
                <a:extLst>
                  <a:ext uri="{FF2B5EF4-FFF2-40B4-BE49-F238E27FC236}">
                    <a16:creationId xmlns:a16="http://schemas.microsoft.com/office/drawing/2014/main" id="{08AAC68E-B4A1-EA44-861C-F4AC4FD29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2863"/>
                <a:ext cx="563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9" name="Freeform 102">
                <a:extLst>
                  <a:ext uri="{FF2B5EF4-FFF2-40B4-BE49-F238E27FC236}">
                    <a16:creationId xmlns:a16="http://schemas.microsoft.com/office/drawing/2014/main" id="{C2782974-CB07-0048-BAF7-48CA1DBE7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3227"/>
                <a:ext cx="30" cy="35"/>
              </a:xfrm>
              <a:custGeom>
                <a:avLst/>
                <a:gdLst>
                  <a:gd name="T0" fmla="*/ 0 w 30"/>
                  <a:gd name="T1" fmla="*/ 35 h 35"/>
                  <a:gd name="T2" fmla="*/ 30 w 30"/>
                  <a:gd name="T3" fmla="*/ 30 h 35"/>
                  <a:gd name="T4" fmla="*/ 25 w 30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5"/>
                  <a:gd name="T11" fmla="*/ 30 w 30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5">
                    <a:moveTo>
                      <a:pt x="0" y="35"/>
                    </a:moveTo>
                    <a:lnTo>
                      <a:pt x="30" y="30"/>
                    </a:lnTo>
                    <a:lnTo>
                      <a:pt x="25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0" name="Line 103">
                <a:extLst>
                  <a:ext uri="{FF2B5EF4-FFF2-40B4-BE49-F238E27FC236}">
                    <a16:creationId xmlns:a16="http://schemas.microsoft.com/office/drawing/2014/main" id="{FC9BF338-A533-7B48-91FE-3F3085447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98" y="2863"/>
                <a:ext cx="816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1" name="Freeform 104">
                <a:extLst>
                  <a:ext uri="{FF2B5EF4-FFF2-40B4-BE49-F238E27FC236}">
                    <a16:creationId xmlns:a16="http://schemas.microsoft.com/office/drawing/2014/main" id="{234BEBDF-5A87-AA4D-9544-3635C0434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" y="3228"/>
                <a:ext cx="28" cy="38"/>
              </a:xfrm>
              <a:custGeom>
                <a:avLst/>
                <a:gdLst>
                  <a:gd name="T0" fmla="*/ 10 w 28"/>
                  <a:gd name="T1" fmla="*/ 0 h 38"/>
                  <a:gd name="T2" fmla="*/ 0 w 28"/>
                  <a:gd name="T3" fmla="*/ 29 h 38"/>
                  <a:gd name="T4" fmla="*/ 28 w 28"/>
                  <a:gd name="T5" fmla="*/ 38 h 38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38"/>
                  <a:gd name="T11" fmla="*/ 28 w 28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38">
                    <a:moveTo>
                      <a:pt x="10" y="0"/>
                    </a:moveTo>
                    <a:lnTo>
                      <a:pt x="0" y="29"/>
                    </a:lnTo>
                    <a:lnTo>
                      <a:pt x="28" y="3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2" name="Line 105">
                <a:extLst>
                  <a:ext uri="{FF2B5EF4-FFF2-40B4-BE49-F238E27FC236}">
                    <a16:creationId xmlns:a16="http://schemas.microsoft.com/office/drawing/2014/main" id="{F704780D-0D8A-A349-A807-D30A4C218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3" y="2863"/>
                <a:ext cx="1463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3" name="Freeform 106">
                <a:extLst>
                  <a:ext uri="{FF2B5EF4-FFF2-40B4-BE49-F238E27FC236}">
                    <a16:creationId xmlns:a16="http://schemas.microsoft.com/office/drawing/2014/main" id="{A64724DD-2B91-1F47-853E-B71A15762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3" y="3230"/>
                <a:ext cx="26" cy="42"/>
              </a:xfrm>
              <a:custGeom>
                <a:avLst/>
                <a:gdLst>
                  <a:gd name="T0" fmla="*/ 15 w 26"/>
                  <a:gd name="T1" fmla="*/ 0 h 42"/>
                  <a:gd name="T2" fmla="*/ 0 w 26"/>
                  <a:gd name="T3" fmla="*/ 27 h 42"/>
                  <a:gd name="T4" fmla="*/ 26 w 26"/>
                  <a:gd name="T5" fmla="*/ 42 h 42"/>
                  <a:gd name="T6" fmla="*/ 0 60000 65536"/>
                  <a:gd name="T7" fmla="*/ 0 60000 65536"/>
                  <a:gd name="T8" fmla="*/ 0 60000 65536"/>
                  <a:gd name="T9" fmla="*/ 0 w 26"/>
                  <a:gd name="T10" fmla="*/ 0 h 42"/>
                  <a:gd name="T11" fmla="*/ 26 w 26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" h="42">
                    <a:moveTo>
                      <a:pt x="15" y="0"/>
                    </a:moveTo>
                    <a:lnTo>
                      <a:pt x="0" y="27"/>
                    </a:lnTo>
                    <a:lnTo>
                      <a:pt x="26" y="4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4" name="Line 107">
                <a:extLst>
                  <a:ext uri="{FF2B5EF4-FFF2-40B4-BE49-F238E27FC236}">
                    <a16:creationId xmlns:a16="http://schemas.microsoft.com/office/drawing/2014/main" id="{50B9D6F6-B614-2A46-B8E4-CF29E7B58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0" y="2863"/>
                <a:ext cx="1013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5" name="Freeform 108">
                <a:extLst>
                  <a:ext uri="{FF2B5EF4-FFF2-40B4-BE49-F238E27FC236}">
                    <a16:creationId xmlns:a16="http://schemas.microsoft.com/office/drawing/2014/main" id="{9C791110-EA14-7345-9095-F9A504184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5" y="3228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29 h 41"/>
                  <a:gd name="T4" fmla="*/ 16 w 28"/>
                  <a:gd name="T5" fmla="*/ 0 h 41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41"/>
                  <a:gd name="T11" fmla="*/ 28 w 28"/>
                  <a:gd name="T12" fmla="*/ 41 h 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41">
                    <a:moveTo>
                      <a:pt x="0" y="41"/>
                    </a:moveTo>
                    <a:lnTo>
                      <a:pt x="28" y="29"/>
                    </a:lnTo>
                    <a:lnTo>
                      <a:pt x="16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6" name="Line 109">
                <a:extLst>
                  <a:ext uri="{FF2B5EF4-FFF2-40B4-BE49-F238E27FC236}">
                    <a16:creationId xmlns:a16="http://schemas.microsoft.com/office/drawing/2014/main" id="{E20F85E8-DDDF-F74F-BA84-62B936777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863"/>
                <a:ext cx="394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7" name="Freeform 110">
                <a:extLst>
                  <a:ext uri="{FF2B5EF4-FFF2-40B4-BE49-F238E27FC236}">
                    <a16:creationId xmlns:a16="http://schemas.microsoft.com/office/drawing/2014/main" id="{19260928-D7A1-7B4B-A085-4BDDDE601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3226"/>
                <a:ext cx="31" cy="31"/>
              </a:xfrm>
              <a:custGeom>
                <a:avLst/>
                <a:gdLst>
                  <a:gd name="T0" fmla="*/ 0 w 31"/>
                  <a:gd name="T1" fmla="*/ 31 h 31"/>
                  <a:gd name="T2" fmla="*/ 31 w 31"/>
                  <a:gd name="T3" fmla="*/ 31 h 31"/>
                  <a:gd name="T4" fmla="*/ 31 w 31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1"/>
                  <a:gd name="T11" fmla="*/ 31 w 31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1">
                    <a:moveTo>
                      <a:pt x="0" y="31"/>
                    </a:moveTo>
                    <a:lnTo>
                      <a:pt x="31" y="31"/>
                    </a:lnTo>
                    <a:lnTo>
                      <a:pt x="31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8" name="Line 111">
                <a:extLst>
                  <a:ext uri="{FF2B5EF4-FFF2-40B4-BE49-F238E27FC236}">
                    <a16:creationId xmlns:a16="http://schemas.microsoft.com/office/drawing/2014/main" id="{34EE1AD1-752D-DD4D-B223-038731DCD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1" y="2863"/>
                <a:ext cx="337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9" name="Freeform 112">
                <a:extLst>
                  <a:ext uri="{FF2B5EF4-FFF2-40B4-BE49-F238E27FC236}">
                    <a16:creationId xmlns:a16="http://schemas.microsoft.com/office/drawing/2014/main" id="{D3810D21-D704-E540-B40C-65D8F3FE2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" y="3226"/>
                <a:ext cx="33" cy="31"/>
              </a:xfrm>
              <a:custGeom>
                <a:avLst/>
                <a:gdLst>
                  <a:gd name="T0" fmla="*/ 0 w 33"/>
                  <a:gd name="T1" fmla="*/ 0 h 31"/>
                  <a:gd name="T2" fmla="*/ 3 w 33"/>
                  <a:gd name="T3" fmla="*/ 31 h 31"/>
                  <a:gd name="T4" fmla="*/ 33 w 33"/>
                  <a:gd name="T5" fmla="*/ 28 h 31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31"/>
                  <a:gd name="T11" fmla="*/ 33 w 3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31">
                    <a:moveTo>
                      <a:pt x="0" y="0"/>
                    </a:moveTo>
                    <a:lnTo>
                      <a:pt x="3" y="31"/>
                    </a:lnTo>
                    <a:lnTo>
                      <a:pt x="33" y="2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0" name="Line 113">
                <a:extLst>
                  <a:ext uri="{FF2B5EF4-FFF2-40B4-BE49-F238E27FC236}">
                    <a16:creationId xmlns:a16="http://schemas.microsoft.com/office/drawing/2014/main" id="{4D76DCB8-F4DB-6E41-9693-2CD8F2D13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6" y="2863"/>
                <a:ext cx="1069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1" name="Freeform 114">
                <a:extLst>
                  <a:ext uri="{FF2B5EF4-FFF2-40B4-BE49-F238E27FC236}">
                    <a16:creationId xmlns:a16="http://schemas.microsoft.com/office/drawing/2014/main" id="{F8C902A0-CAEB-DA4A-8B83-CCF4C1CA9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" y="3229"/>
                <a:ext cx="27" cy="40"/>
              </a:xfrm>
              <a:custGeom>
                <a:avLst/>
                <a:gdLst>
                  <a:gd name="T0" fmla="*/ 13 w 27"/>
                  <a:gd name="T1" fmla="*/ 0 h 40"/>
                  <a:gd name="T2" fmla="*/ 0 w 27"/>
                  <a:gd name="T3" fmla="*/ 28 h 40"/>
                  <a:gd name="T4" fmla="*/ 27 w 27"/>
                  <a:gd name="T5" fmla="*/ 40 h 40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40"/>
                  <a:gd name="T11" fmla="*/ 27 w 27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40">
                    <a:moveTo>
                      <a:pt x="13" y="0"/>
                    </a:moveTo>
                    <a:lnTo>
                      <a:pt x="0" y="28"/>
                    </a:lnTo>
                    <a:lnTo>
                      <a:pt x="27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Line 115">
                <a:extLst>
                  <a:ext uri="{FF2B5EF4-FFF2-40B4-BE49-F238E27FC236}">
                    <a16:creationId xmlns:a16="http://schemas.microsoft.com/office/drawing/2014/main" id="{1DED9248-6E2F-A642-A203-BC3335ABB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6" y="2863"/>
                <a:ext cx="338" cy="39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3" name="Freeform 116">
                <a:extLst>
                  <a:ext uri="{FF2B5EF4-FFF2-40B4-BE49-F238E27FC236}">
                    <a16:creationId xmlns:a16="http://schemas.microsoft.com/office/drawing/2014/main" id="{30297EAF-D613-1746-BD07-19B5B513E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" y="3226"/>
                <a:ext cx="33" cy="31"/>
              </a:xfrm>
              <a:custGeom>
                <a:avLst/>
                <a:gdLst>
                  <a:gd name="T0" fmla="*/ 0 w 33"/>
                  <a:gd name="T1" fmla="*/ 0 h 31"/>
                  <a:gd name="T2" fmla="*/ 2 w 33"/>
                  <a:gd name="T3" fmla="*/ 31 h 31"/>
                  <a:gd name="T4" fmla="*/ 33 w 33"/>
                  <a:gd name="T5" fmla="*/ 28 h 31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31"/>
                  <a:gd name="T11" fmla="*/ 33 w 33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31">
                    <a:moveTo>
                      <a:pt x="0" y="0"/>
                    </a:moveTo>
                    <a:lnTo>
                      <a:pt x="2" y="31"/>
                    </a:lnTo>
                    <a:lnTo>
                      <a:pt x="33" y="2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27" name="Rectangle 124">
              <a:extLst>
                <a:ext uri="{FF2B5EF4-FFF2-40B4-BE49-F238E27FC236}">
                  <a16:creationId xmlns:a16="http://schemas.microsoft.com/office/drawing/2014/main" id="{DD724C7C-B35B-DA47-B45A-BD14EC89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99" y="3292269"/>
              <a:ext cx="6272408" cy="600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Verdana" panose="020B0604030504040204" pitchFamily="34" charset="0"/>
                </a:rPr>
                <a:t>Reduce: gather up PageRank </a:t>
              </a:r>
              <a:r>
                <a:rPr lang="ja-JP" altLang="en-US" sz="1800">
                  <a:solidFill>
                    <a:srgbClr val="000000"/>
                  </a:solidFill>
                  <a:latin typeface="Verdana" panose="020B0604030504040204" pitchFamily="34" charset="0"/>
                </a:rPr>
                <a:t>“</a:t>
              </a:r>
              <a:r>
                <a:rPr lang="en-US" altLang="ja-JP" sz="1800">
                  <a:solidFill>
                    <a:srgbClr val="000000"/>
                  </a:solidFill>
                  <a:latin typeface="Verdana" panose="020B0604030504040204" pitchFamily="34" charset="0"/>
                </a:rPr>
                <a:t>credit</a:t>
              </a:r>
              <a:r>
                <a:rPr lang="ja-JP" altLang="en-US" sz="1800">
                  <a:solidFill>
                    <a:srgbClr val="000000"/>
                  </a:solidFill>
                  <a:latin typeface="Verdana" panose="020B0604030504040204" pitchFamily="34" charset="0"/>
                </a:rPr>
                <a:t>”</a:t>
              </a:r>
              <a:r>
                <a:rPr lang="en-US" altLang="ja-JP" sz="1800">
                  <a:solidFill>
                    <a:srgbClr val="000000"/>
                  </a:solidFill>
                  <a:latin typeface="Verdana" panose="020B0604030504040204" pitchFamily="34" charset="0"/>
                </a:rPr>
                <a:t> from multiple sources to compute new PageRank value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81928" name="Line 126">
              <a:extLst>
                <a:ext uri="{FF2B5EF4-FFF2-40B4-BE49-F238E27FC236}">
                  <a16:creationId xmlns:a16="http://schemas.microsoft.com/office/drawing/2014/main" id="{30718CFA-B3F7-F940-A41E-3D3733856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6824" y="2301859"/>
              <a:ext cx="0" cy="2667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9" name="Text Box 128">
              <a:extLst>
                <a:ext uri="{FF2B5EF4-FFF2-40B4-BE49-F238E27FC236}">
                  <a16:creationId xmlns:a16="http://schemas.microsoft.com/office/drawing/2014/main" id="{BB3BC542-15B7-8046-B44F-145E72E49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0298" y="5044310"/>
              <a:ext cx="1557883" cy="700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  <a:latin typeface="Verdana" panose="020B0604030504040204" pitchFamily="34" charset="0"/>
                </a:rPr>
                <a:t>Iterate until</a:t>
              </a:r>
            </a:p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  <a:latin typeface="Verdana" panose="020B0604030504040204" pitchFamily="34" charset="0"/>
                </a:rPr>
                <a:t>convergence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760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7911-DAE4-0E46-A3F4-D5BD2921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13" y="714375"/>
            <a:ext cx="8183563" cy="78581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br>
              <a:rPr lang="en-US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Phase 1: </a:t>
            </a:r>
            <a:r>
              <a:rPr lang="en-GB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Process HTML</a:t>
            </a:r>
            <a:endParaRPr lang="en-US" altLang="en-US" sz="3600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9AF49224-304A-F046-9DC4-634F2D51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35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Map task takes (URL, page-content) pairs and maps them to (URL, (</a:t>
            </a:r>
            <a:r>
              <a:rPr lang="en-GB" altLang="en-US" dirty="0" err="1">
                <a:ea typeface="ＭＳ Ｐゴシック" panose="020B0600070205080204" pitchFamily="34" charset="-128"/>
              </a:rPr>
              <a:t>PR</a:t>
            </a:r>
            <a:r>
              <a:rPr lang="en-GB" altLang="en-US" baseline="-33000" dirty="0" err="1">
                <a:ea typeface="ＭＳ Ｐゴシック" panose="020B0600070205080204" pitchFamily="34" charset="-128"/>
              </a:rPr>
              <a:t>init</a:t>
            </a:r>
            <a:r>
              <a:rPr lang="en-GB" altLang="en-US" dirty="0">
                <a:ea typeface="ＭＳ Ｐゴシック" panose="020B0600070205080204" pitchFamily="34" charset="-128"/>
              </a:rPr>
              <a:t>, list-of-</a:t>
            </a:r>
            <a:r>
              <a:rPr lang="en-GB" altLang="en-US" dirty="0" err="1">
                <a:ea typeface="ＭＳ Ｐゴシック" panose="020B0600070205080204" pitchFamily="34" charset="-128"/>
              </a:rPr>
              <a:t>urls</a:t>
            </a:r>
            <a:r>
              <a:rPr lang="en-GB" altLang="en-US" dirty="0">
                <a:ea typeface="ＭＳ Ｐゴシック" panose="020B0600070205080204" pitchFamily="34" charset="-128"/>
              </a:rPr>
              <a:t>))</a:t>
            </a:r>
          </a:p>
          <a:p>
            <a:pPr lvl="1" eaLnBrk="1" hangingPunct="1">
              <a:lnSpc>
                <a:spcPct val="81000"/>
              </a:lnSpc>
            </a:pPr>
            <a:r>
              <a:rPr lang="en-GB" altLang="en-US" dirty="0" err="1">
                <a:ea typeface="ＭＳ Ｐゴシック" panose="020B0600070205080204" pitchFamily="34" charset="-128"/>
              </a:rPr>
              <a:t>PR</a:t>
            </a:r>
            <a:r>
              <a:rPr lang="en-GB" altLang="en-US" baseline="-33000" dirty="0" err="1">
                <a:ea typeface="ＭＳ Ｐゴシック" panose="020B0600070205080204" pitchFamily="34" charset="-128"/>
              </a:rPr>
              <a:t>init</a:t>
            </a:r>
            <a:r>
              <a:rPr lang="en-GB" altLang="en-US" dirty="0">
                <a:ea typeface="ＭＳ Ｐゴシック" panose="020B0600070205080204" pitchFamily="34" charset="-128"/>
              </a:rPr>
              <a:t> is the “seed” PageRank for URL</a:t>
            </a:r>
          </a:p>
          <a:p>
            <a:pPr lvl="1"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list-of-</a:t>
            </a:r>
            <a:r>
              <a:rPr lang="en-GB" altLang="en-US" dirty="0" err="1">
                <a:ea typeface="ＭＳ Ｐゴシック" panose="020B0600070205080204" pitchFamily="34" charset="-128"/>
              </a:rPr>
              <a:t>urls</a:t>
            </a:r>
            <a:r>
              <a:rPr lang="en-GB" altLang="en-US" dirty="0">
                <a:ea typeface="ＭＳ Ｐゴシック" panose="020B0600070205080204" pitchFamily="34" charset="-128"/>
              </a:rPr>
              <a:t> contains all pages pointed to by URL</a:t>
            </a:r>
          </a:p>
          <a:p>
            <a:pPr eaLnBrk="1" hangingPunct="1">
              <a:lnSpc>
                <a:spcPct val="81000"/>
              </a:lnSpc>
              <a:buFont typeface="Wingdings" pitchFamily="2" charset="2"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Reduce task is just the identity function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3166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B108-63D2-D044-BE8D-C9455763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568071"/>
            <a:ext cx="8183563" cy="78581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br>
              <a:rPr lang="en-US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Phase 2: </a:t>
            </a:r>
            <a:r>
              <a:rPr lang="en-GB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PageRank Distribution</a:t>
            </a:r>
            <a:endParaRPr lang="en-US" altLang="en-US" sz="3600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7E428CF9-EC42-EB41-B177-C4D99A61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91" y="1714500"/>
            <a:ext cx="8183562" cy="4113213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Reduce task gets (URL, </a:t>
            </a:r>
            <a:r>
              <a:rPr lang="en-GB" altLang="en-US" dirty="0" err="1">
                <a:ea typeface="ＭＳ Ｐゴシック" panose="020B0600070205080204" pitchFamily="34" charset="-128"/>
              </a:rPr>
              <a:t>url_list</a:t>
            </a:r>
            <a:r>
              <a:rPr lang="en-GB" altLang="en-US" dirty="0">
                <a:ea typeface="ＭＳ Ｐゴシック" panose="020B0600070205080204" pitchFamily="34" charset="-128"/>
              </a:rPr>
              <a:t>) and many (URL,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val</a:t>
            </a:r>
            <a:r>
              <a:rPr lang="en-GB" altLang="en-US" dirty="0">
                <a:ea typeface="ＭＳ Ｐゴシック" panose="020B0600070205080204" pitchFamily="34" charset="-128"/>
              </a:rPr>
              <a:t>) values</a:t>
            </a:r>
          </a:p>
          <a:p>
            <a:pPr lvl="1"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Sum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val</a:t>
            </a:r>
            <a:r>
              <a:rPr lang="en-GB" altLang="en-US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and fix up with </a:t>
            </a:r>
            <a:r>
              <a:rPr lang="en-GB" altLang="en-US" i="1" dirty="0">
                <a:ea typeface="ＭＳ Ｐゴシック" panose="020B0600070205080204" pitchFamily="34" charset="-128"/>
              </a:rPr>
              <a:t>d to get new PR</a:t>
            </a:r>
          </a:p>
          <a:p>
            <a:pPr lvl="1"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Emit (URL, (</a:t>
            </a:r>
            <a:r>
              <a:rPr lang="en-GB" altLang="en-US" dirty="0" err="1">
                <a:ea typeface="ＭＳ Ｐゴシック" panose="020B0600070205080204" pitchFamily="34" charset="-128"/>
              </a:rPr>
              <a:t>new_rank</a:t>
            </a:r>
            <a:r>
              <a:rPr lang="en-GB" altLang="en-US" dirty="0">
                <a:ea typeface="ＭＳ Ｐゴシック" panose="020B0600070205080204" pitchFamily="34" charset="-128"/>
              </a:rPr>
              <a:t>, </a:t>
            </a:r>
            <a:r>
              <a:rPr lang="en-GB" altLang="en-US" dirty="0" err="1">
                <a:ea typeface="ＭＳ Ｐゴシック" panose="020B0600070205080204" pitchFamily="34" charset="-128"/>
              </a:rPr>
              <a:t>url_list</a:t>
            </a:r>
            <a:r>
              <a:rPr lang="en-GB" altLang="en-US" dirty="0">
                <a:ea typeface="ＭＳ Ｐゴシック" panose="020B0600070205080204" pitchFamily="34" charset="-128"/>
              </a:rPr>
              <a:t>))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1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Check for convergence using non parallel component</a:t>
            </a:r>
          </a:p>
          <a:p>
            <a:pPr eaLnBrk="1" hangingPunct="1">
              <a:lnSpc>
                <a:spcPct val="81000"/>
              </a:lnSpc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1000"/>
              </a:lnSpc>
              <a:buFont typeface="Verdana" panose="020B0604030504040204" pitchFamily="34" charset="0"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 2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0550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84" y="381000"/>
            <a:ext cx="8229600" cy="1143000"/>
          </a:xfrm>
        </p:spPr>
        <p:txBody>
          <a:bodyPr/>
          <a:lstStyle/>
          <a:p>
            <a:r>
              <a:rPr lang="en-US" dirty="0"/>
              <a:t>PageRank in Spark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456315" y="170313"/>
            <a:ext cx="5225594" cy="8149778"/>
          </a:xfrm>
        </p:spPr>
        <p:txBody>
          <a:bodyPr/>
          <a:lstStyle/>
          <a:p>
            <a:r>
              <a:rPr lang="en-US" sz="2800" dirty="0"/>
              <a:t>1. Start each page with a rank of 1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2. On each iteration, update each page’s rank to</a:t>
            </a:r>
          </a:p>
          <a:p>
            <a:pPr algn="ctr">
              <a:spcBef>
                <a:spcPts val="600"/>
              </a:spcBef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 bwMode="auto">
          <a:xfrm>
            <a:off x="1626496" y="396240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3545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B3B7-A956-5944-8C60-6B8CCE38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239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MapReduce Programming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B22F5B6D-D030-2B41-89BA-6E96065F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703" y="1714500"/>
            <a:ext cx="8183562" cy="4113213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 2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Inspired from map and reduce operations commonly used in functional programming languages like Lisp.</a:t>
            </a:r>
          </a:p>
          <a:p>
            <a:pPr eaLnBrk="1" hangingPunct="1">
              <a:lnSpc>
                <a:spcPct val="70000"/>
              </a:lnSpc>
              <a:buFont typeface="Wingdings 2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63000"/>
              </a:lnSpc>
            </a:pPr>
            <a:r>
              <a:rPr lang="en-GB" altLang="en-US" sz="2400" dirty="0">
                <a:ea typeface="ＭＳ Ｐゴシック" panose="020B0600070205080204" pitchFamily="34" charset="-128"/>
              </a:rPr>
              <a:t>Users implement interface of two primary </a:t>
            </a:r>
            <a:r>
              <a:rPr lang="en-US" altLang="en-US" sz="2400" dirty="0">
                <a:ea typeface="ＭＳ Ｐゴシック" panose="020B0600070205080204" pitchFamily="34" charset="-128"/>
              </a:rPr>
              <a:t>methods:</a:t>
            </a:r>
            <a:endParaRPr lang="en-GB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1. Map: (key1, val1) → (key2, val2)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2. Reduce: (key2, [val2]) → [val3]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</a:pPr>
            <a:r>
              <a:rPr lang="en-GB" altLang="en-US" sz="2600" dirty="0">
                <a:ea typeface="ＭＳ Ｐゴシック" panose="020B0600070205080204" pitchFamily="34" charset="-128"/>
              </a:rPr>
              <a:t>Many real world tasks are expressible in this model.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</a:pPr>
            <a:r>
              <a:rPr lang="en-GB" altLang="en-US" sz="2600" dirty="0">
                <a:ea typeface="ＭＳ Ｐゴシック" panose="020B0600070205080204" pitchFamily="34" charset="-128"/>
              </a:rPr>
              <a:t>Assumption: data has no correlation, or it is small.</a:t>
            </a:r>
          </a:p>
          <a:p>
            <a:pPr eaLnBrk="1" hangingPunct="1">
              <a:lnSpc>
                <a:spcPct val="70000"/>
              </a:lnSpc>
              <a:buFont typeface="Wingdings 2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2809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30" y="228597"/>
            <a:ext cx="8229600" cy="1143000"/>
          </a:xfrm>
        </p:spPr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47" y="2041837"/>
            <a:ext cx="4634545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656932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41754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923410" y="3214160"/>
            <a:ext cx="1467044" cy="37490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656932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91658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41754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743180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743180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656818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04142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41754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23297" y="4834027"/>
            <a:ext cx="1467044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739237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923410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09658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479061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 .  .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656818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43181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656819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923299" y="5596400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1754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923411" y="4019829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8210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184" y="381000"/>
            <a:ext cx="8229600" cy="1143000"/>
          </a:xfrm>
        </p:spPr>
        <p:txBody>
          <a:bodyPr/>
          <a:lstStyle/>
          <a:p>
            <a:r>
              <a:rPr lang="en-US" dirty="0"/>
              <a:t>PageRank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210103"/>
              </p:ext>
            </p:extLst>
          </p:nvPr>
        </p:nvGraphicFramePr>
        <p:xfrm>
          <a:off x="1200912" y="2133600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9208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91184" y="3810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Spark: Summary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96112" y="1752600"/>
            <a:ext cx="8382000" cy="4267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/>
              <a:t>RDDs offer a simple and efficient programming model for a broad range of applications</a:t>
            </a:r>
          </a:p>
          <a:p>
            <a:pPr>
              <a:lnSpc>
                <a:spcPct val="105000"/>
              </a:lnSpc>
            </a:pPr>
            <a:r>
              <a:rPr lang="en-US" dirty="0"/>
              <a:t>Leverage the coarse-grained nature of many parallel algorithms for low-overhead recovery</a:t>
            </a:r>
          </a:p>
          <a:p>
            <a:pPr>
              <a:lnSpc>
                <a:spcPct val="10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F3BD-E1F8-924B-BA84-ADB3C7F8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71" y="51054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Map operation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AF0E7B9-8D44-7F44-BEF4-6ADC77E9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1726692"/>
            <a:ext cx="8183562" cy="4113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Map, a pure function, written by the user, takes an input key/value  pair, and produces a set of intermediate key/value pairs.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e.g. (doc—id, doc-content)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Draw an analogy to SQL, map can be visualized as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group-by</a:t>
            </a:r>
            <a:r>
              <a:rPr lang="en-US" altLang="en-US" sz="2600" dirty="0">
                <a:ea typeface="ＭＳ Ｐゴシック" panose="020B0600070205080204" pitchFamily="34" charset="-128"/>
              </a:rPr>
              <a:t> clause of an aggregate query.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16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EB99-6E49-744A-B197-4EB6A19A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47" y="571500"/>
            <a:ext cx="8183562" cy="10509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Reduce operation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152C23C5-85C8-D843-9CD3-A03C8322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31" y="1714500"/>
            <a:ext cx="8183562" cy="4113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On completing map phase, all the intermediate values for a given output key are combined together into a list and given to a reducer.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be visualized as </a:t>
            </a:r>
            <a:r>
              <a:rPr lang="en-US" altLang="en-US" i="1" dirty="0">
                <a:ea typeface="ＭＳ Ｐゴシック" panose="020B0600070205080204" pitchFamily="34" charset="-128"/>
              </a:rPr>
              <a:t>aggregate</a:t>
            </a:r>
            <a:r>
              <a:rPr lang="en-US" altLang="en-US" dirty="0">
                <a:ea typeface="ＭＳ Ｐゴシック" panose="020B0600070205080204" pitchFamily="34" charset="-128"/>
              </a:rPr>
              <a:t> function (e.g., average) that is computed over all the rows with the same group-by attribute.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3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2">
      <a:dk1>
        <a:srgbClr val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259907150</TotalTime>
  <Pages>15</Pages>
  <Words>3337</Words>
  <Application>Microsoft Macintosh PowerPoint</Application>
  <PresentationFormat>Letter Paper (8.5x11 in)</PresentationFormat>
  <Paragraphs>679</Paragraphs>
  <Slides>72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8" baseType="lpstr">
      <vt:lpstr>ＭＳ Ｐゴシック</vt:lpstr>
      <vt:lpstr>Arial</vt:lpstr>
      <vt:lpstr>Calibri</vt:lpstr>
      <vt:lpstr>Comic Sans MS</vt:lpstr>
      <vt:lpstr>Consolas</vt:lpstr>
      <vt:lpstr>Corbel</vt:lpstr>
      <vt:lpstr>Gill Sans</vt:lpstr>
      <vt:lpstr>Gill Sans MT</vt:lpstr>
      <vt:lpstr>Lucida Console</vt:lpstr>
      <vt:lpstr>Lucida Grande</vt:lpstr>
      <vt:lpstr>Times New Roman</vt:lpstr>
      <vt:lpstr>Verdana</vt:lpstr>
      <vt:lpstr>Wingdings</vt:lpstr>
      <vt:lpstr>Wingdings 2</vt:lpstr>
      <vt:lpstr>Solstice</vt:lpstr>
      <vt:lpstr>Equation</vt:lpstr>
      <vt:lpstr>Programming Models in Cloud:  MapReduce and Spark </vt:lpstr>
      <vt:lpstr>PowerPoint Presentation</vt:lpstr>
      <vt:lpstr>PowerPoint Presentation</vt:lpstr>
      <vt:lpstr>Google’s MapReduce Paradigm</vt:lpstr>
      <vt:lpstr>MapReduce: Insight via Example</vt:lpstr>
      <vt:lpstr>One possible solution</vt:lpstr>
      <vt:lpstr>MapReduce Programming Model</vt:lpstr>
      <vt:lpstr>Map operation</vt:lpstr>
      <vt:lpstr>Reduce operation</vt:lpstr>
      <vt:lpstr>Pseudo-code for the Example</vt:lpstr>
      <vt:lpstr>PowerPoint Presentation</vt:lpstr>
      <vt:lpstr>MapReduce: Execution overview</vt:lpstr>
      <vt:lpstr>MapReduce: Execution Overview</vt:lpstr>
      <vt:lpstr>MapReduce: Example</vt:lpstr>
      <vt:lpstr>MapReduce in Parallel: Example</vt:lpstr>
      <vt:lpstr>Lifecycle of a MapReduce Job</vt:lpstr>
      <vt:lpstr>Lifecycle of a MapReduce Job</vt:lpstr>
      <vt:lpstr>PowerPoint Presentation</vt:lpstr>
      <vt:lpstr>MapReduce: System for Runtime Environment</vt:lpstr>
      <vt:lpstr>PowerPoint Presentation</vt:lpstr>
      <vt:lpstr>PowerPoint Presentation</vt:lpstr>
      <vt:lpstr>Fault Tolerance: Redo</vt:lpstr>
      <vt:lpstr>PowerPoint Presentation</vt:lpstr>
      <vt:lpstr>MapReduce Refinements: Locality Optimization</vt:lpstr>
      <vt:lpstr>PowerPoint Presentation</vt:lpstr>
      <vt:lpstr>MapReduce Refinements: Redundant Execution</vt:lpstr>
      <vt:lpstr>Details on Speculative Execution</vt:lpstr>
      <vt:lpstr>PowerPoint Presentation</vt:lpstr>
      <vt:lpstr>Hidden Assumptions</vt:lpstr>
      <vt:lpstr>MapReduce Refinements: Skipping Bad Records</vt:lpstr>
      <vt:lpstr>Job Submission</vt:lpstr>
      <vt:lpstr>Initialization</vt:lpstr>
      <vt:lpstr>Scheduling</vt:lpstr>
      <vt:lpstr>Execution</vt:lpstr>
      <vt:lpstr>Map Task</vt:lpstr>
      <vt:lpstr>Reduce Tasks</vt:lpstr>
      <vt:lpstr>MapReduce: Extensions and Similar</vt:lpstr>
      <vt:lpstr>Hadoop Distributed File System (HDFS)</vt:lpstr>
      <vt:lpstr>Map Reduce in Hadoop</vt:lpstr>
      <vt:lpstr>Summary on MapReduce</vt:lpstr>
      <vt:lpstr>MapReduce Limitations</vt:lpstr>
      <vt:lpstr>MapReduce Limitations</vt:lpstr>
      <vt:lpstr>Motivations</vt:lpstr>
      <vt:lpstr>Examples</vt:lpstr>
      <vt:lpstr>Goal: In-Memory Data Sharing</vt:lpstr>
      <vt:lpstr>Challenge</vt:lpstr>
      <vt:lpstr>Challenges</vt:lpstr>
      <vt:lpstr>Spark Goals</vt:lpstr>
      <vt:lpstr>Programming Model</vt:lpstr>
      <vt:lpstr>RDD: Resilient Distributed Datasets </vt:lpstr>
      <vt:lpstr>RDD Recovery</vt:lpstr>
      <vt:lpstr>Generality of RDDs</vt:lpstr>
      <vt:lpstr>Tradeoff Space</vt:lpstr>
      <vt:lpstr>Spark Programming Interface</vt:lpstr>
      <vt:lpstr>Spark Operations</vt:lpstr>
      <vt:lpstr>Task Scheduler</vt:lpstr>
      <vt:lpstr>Programming Models Implemented on Spark</vt:lpstr>
      <vt:lpstr>Example: Log Mining</vt:lpstr>
      <vt:lpstr>Fault Recovery</vt:lpstr>
      <vt:lpstr>Fault Recovery Results</vt:lpstr>
      <vt:lpstr>Comparisons of MapReduce and Spark in Illustrative Example</vt:lpstr>
      <vt:lpstr>MapReduce :  PageRank </vt:lpstr>
      <vt:lpstr>Computing PageRank</vt:lpstr>
      <vt:lpstr>PageRank :  Key Insights</vt:lpstr>
      <vt:lpstr>PageRank using  MapReduce</vt:lpstr>
      <vt:lpstr> PageRank  using  MapReduce</vt:lpstr>
      <vt:lpstr> Phase 1: Process HTML</vt:lpstr>
      <vt:lpstr> Phase 2: PageRank Distribution</vt:lpstr>
      <vt:lpstr>PageRank in Spark</vt:lpstr>
      <vt:lpstr>Optimizing Placement</vt:lpstr>
      <vt:lpstr>PageRank Performance</vt:lpstr>
      <vt:lpstr>Spark: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CS219:  Advanced Topics in Internet Research</dc:title>
  <dc:creator>Lixia Zhang</dc:creator>
  <cp:lastModifiedBy>Microsoft Office User</cp:lastModifiedBy>
  <cp:revision>191</cp:revision>
  <cp:lastPrinted>1996-09-29T20:27:28Z</cp:lastPrinted>
  <dcterms:created xsi:type="dcterms:W3CDTF">2011-09-28T16:49:13Z</dcterms:created>
  <dcterms:modified xsi:type="dcterms:W3CDTF">2021-02-01T17:35:35Z</dcterms:modified>
</cp:coreProperties>
</file>