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0"/>
  </p:notesMasterIdLst>
  <p:handoutMasterIdLst>
    <p:handoutMasterId r:id="rId61"/>
  </p:handoutMasterIdLst>
  <p:sldIdLst>
    <p:sldId id="256" r:id="rId3"/>
    <p:sldId id="486" r:id="rId4"/>
    <p:sldId id="485" r:id="rId5"/>
    <p:sldId id="291" r:id="rId6"/>
    <p:sldId id="331" r:id="rId7"/>
    <p:sldId id="334" r:id="rId8"/>
    <p:sldId id="475" r:id="rId9"/>
    <p:sldId id="333" r:id="rId10"/>
    <p:sldId id="472" r:id="rId11"/>
    <p:sldId id="425" r:id="rId12"/>
    <p:sldId id="453" r:id="rId13"/>
    <p:sldId id="452" r:id="rId14"/>
    <p:sldId id="454" r:id="rId15"/>
    <p:sldId id="478" r:id="rId16"/>
    <p:sldId id="479" r:id="rId17"/>
    <p:sldId id="359" r:id="rId18"/>
    <p:sldId id="476" r:id="rId19"/>
    <p:sldId id="477" r:id="rId20"/>
    <p:sldId id="474" r:id="rId21"/>
    <p:sldId id="471" r:id="rId22"/>
    <p:sldId id="343" r:id="rId23"/>
    <p:sldId id="463" r:id="rId24"/>
    <p:sldId id="415" r:id="rId25"/>
    <p:sldId id="420" r:id="rId26"/>
    <p:sldId id="417" r:id="rId27"/>
    <p:sldId id="464" r:id="rId28"/>
    <p:sldId id="284" r:id="rId29"/>
    <p:sldId id="411" r:id="rId30"/>
    <p:sldId id="480" r:id="rId31"/>
    <p:sldId id="481" r:id="rId32"/>
    <p:sldId id="482" r:id="rId33"/>
    <p:sldId id="292" r:id="rId34"/>
    <p:sldId id="473" r:id="rId35"/>
    <p:sldId id="483" r:id="rId36"/>
    <p:sldId id="299" r:id="rId37"/>
    <p:sldId id="274" r:id="rId38"/>
    <p:sldId id="297" r:id="rId39"/>
    <p:sldId id="258" r:id="rId40"/>
    <p:sldId id="281" r:id="rId41"/>
    <p:sldId id="266" r:id="rId42"/>
    <p:sldId id="257" r:id="rId43"/>
    <p:sldId id="302" r:id="rId44"/>
    <p:sldId id="261" r:id="rId45"/>
    <p:sldId id="268" r:id="rId46"/>
    <p:sldId id="287" r:id="rId47"/>
    <p:sldId id="270" r:id="rId48"/>
    <p:sldId id="300" r:id="rId49"/>
    <p:sldId id="285" r:id="rId50"/>
    <p:sldId id="289" r:id="rId51"/>
    <p:sldId id="484" r:id="rId52"/>
    <p:sldId id="294" r:id="rId53"/>
    <p:sldId id="295" r:id="rId54"/>
    <p:sldId id="273" r:id="rId55"/>
    <p:sldId id="275" r:id="rId56"/>
    <p:sldId id="286" r:id="rId57"/>
    <p:sldId id="276" r:id="rId58"/>
    <p:sldId id="487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4A7EBB"/>
    <a:srgbClr val="C0504D"/>
    <a:srgbClr val="4F81BD"/>
    <a:srgbClr val="FFFF00"/>
    <a:srgbClr val="4477DC"/>
    <a:srgbClr val="385D8A"/>
    <a:srgbClr val="FFC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9" autoAdjust="0"/>
    <p:restoredTop sz="95820" autoAdjust="0"/>
  </p:normalViewPr>
  <p:slideViewPr>
    <p:cSldViewPr>
      <p:cViewPr varScale="1">
        <p:scale>
          <a:sx n="112" d="100"/>
          <a:sy n="112" d="100"/>
        </p:scale>
        <p:origin x="1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parveenp\SkyDrive\Work\SLB%20Paper\Tex\paper\measurements\micro\fastpat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118346099184"/>
          <c:y val="0.123451454408018"/>
          <c:w val="0.78069218025127596"/>
          <c:h val="0.661136230017637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Theoretical</c:v>
                </c:pt>
              </c:strCache>
            </c:strRef>
          </c:tx>
          <c:spPr>
            <a:ln w="57150"/>
          </c:spPr>
          <c:marker>
            <c:symbol val="diamond"/>
            <c:size val="8"/>
            <c:spPr>
              <a:ln w="57150"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0.82000000000000095</c:v>
                </c:pt>
                <c:pt idx="5">
                  <c:v>0.66000000000000103</c:v>
                </c:pt>
                <c:pt idx="6">
                  <c:v>0.60000000000000098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07-CA4D-AAC0-F1C21610E2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OSA</c:v>
                </c:pt>
              </c:strCache>
            </c:strRef>
          </c:tx>
          <c:spPr>
            <a:ln w="38100"/>
          </c:spPr>
          <c:marker>
            <c:symbol val="square"/>
            <c:size val="7"/>
            <c:spPr>
              <a:ln w="38100"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0.97</c:v>
                </c:pt>
                <c:pt idx="1">
                  <c:v>0.97</c:v>
                </c:pt>
                <c:pt idx="2">
                  <c:v>0.97</c:v>
                </c:pt>
                <c:pt idx="3">
                  <c:v>0.96000000000000096</c:v>
                </c:pt>
                <c:pt idx="4">
                  <c:v>0.79</c:v>
                </c:pt>
                <c:pt idx="5">
                  <c:v>0.630000000000001</c:v>
                </c:pt>
                <c:pt idx="6">
                  <c:v>0.59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B07-CA4D-AAC0-F1C21610E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073160"/>
        <c:axId val="2133077496"/>
      </c:scatterChart>
      <c:valAx>
        <c:axId val="2133073160"/>
        <c:scaling>
          <c:orientation val="minMax"/>
          <c:max val="8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altLang="zh-CN" sz="2000" b="0" baseline="0" dirty="0"/>
                  <a:t>Communication patterns</a:t>
                </a:r>
                <a:endParaRPr lang="zh-CN" altLang="en-US" sz="2000" b="0" dirty="0"/>
              </a:p>
            </c:rich>
          </c:tx>
          <c:layout>
            <c:manualLayout>
              <c:xMode val="edge"/>
              <c:yMode val="edge"/>
              <c:x val="0.31000862127173401"/>
              <c:y val="0.891987507648991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33077496"/>
        <c:crosses val="autoZero"/>
        <c:crossBetween val="midCat"/>
        <c:majorUnit val="1"/>
      </c:valAx>
      <c:valAx>
        <c:axId val="2133077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 b="0"/>
                </a:pPr>
                <a:r>
                  <a:rPr lang="en-US" altLang="zh-CN" sz="2000" b="0" dirty="0"/>
                  <a:t>Bisection bandwidth</a:t>
                </a:r>
                <a:endParaRPr lang="zh-CN" altLang="en-US" sz="2000" b="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33073160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8978881589673699"/>
          <c:y val="0.46448043858210702"/>
          <c:w val="0.50332602405392501"/>
          <c:h val="9.9853134760031798E-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Fattree/Non-blocking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Realistic </c:v>
                </c:pt>
                <c:pt idx="1">
                  <c:v>Synthetic</c:v>
                </c:pt>
                <c:pt idx="2">
                  <c:v>ToR-shifting</c:v>
                </c:pt>
                <c:pt idx="3">
                  <c:v>Server-shifting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6-1B40-8D5C-60EBA9C124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OSA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Realistic </c:v>
                </c:pt>
                <c:pt idx="1">
                  <c:v>Synthetic</c:v>
                </c:pt>
                <c:pt idx="2">
                  <c:v>ToR-shifting</c:v>
                </c:pt>
                <c:pt idx="3">
                  <c:v>Server-shifting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0.85000000000000098</c:v>
                </c:pt>
                <c:pt idx="1">
                  <c:v>0.9</c:v>
                </c:pt>
                <c:pt idx="2">
                  <c:v>0.99</c:v>
                </c:pt>
                <c:pt idx="3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E6-1B40-8D5C-60EBA9C124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Realistic </c:v>
                </c:pt>
                <c:pt idx="1">
                  <c:v>Synthetic</c:v>
                </c:pt>
                <c:pt idx="2">
                  <c:v>ToR-shifting</c:v>
                </c:pt>
                <c:pt idx="3">
                  <c:v>Server-shifting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0.22</c:v>
                </c:pt>
                <c:pt idx="1">
                  <c:v>0.28999999999999998</c:v>
                </c:pt>
                <c:pt idx="2">
                  <c:v>0.28000000000000003</c:v>
                </c:pt>
                <c:pt idx="3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E6-1B40-8D5C-60EBA9C12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090312"/>
        <c:axId val="2133127592"/>
      </c:barChart>
      <c:catAx>
        <c:axId val="2133090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Traffic patterns</a:t>
                </a:r>
                <a:endParaRPr lang="zh-CN"/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133127592"/>
        <c:crosses val="autoZero"/>
        <c:auto val="1"/>
        <c:lblAlgn val="ctr"/>
        <c:lblOffset val="100"/>
        <c:noMultiLvlLbl val="0"/>
      </c:catAx>
      <c:valAx>
        <c:axId val="2133127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Bisection bandwidth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0903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611352052979299"/>
          <c:y val="4.1445880495125998E-4"/>
          <c:w val="0.50930259096893904"/>
          <c:h val="8.3421006640696294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3721941523405601"/>
          <c:y val="7.1275801125718893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(million $)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OSA</c:v>
                </c:pt>
                <c:pt idx="1">
                  <c:v>Hybrid</c:v>
                </c:pt>
                <c:pt idx="2">
                  <c:v>Fattree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4.5999999999999996</c:v>
                </c:pt>
                <c:pt idx="1">
                  <c:v>4.5999999999999996</c:v>
                </c:pt>
                <c:pt idx="2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9-BA4C-997E-5F5474AEB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33262360"/>
        <c:axId val="2133265304"/>
        <c:axId val="0"/>
      </c:bar3DChart>
      <c:catAx>
        <c:axId val="2133262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33265304"/>
        <c:crosses val="autoZero"/>
        <c:auto val="1"/>
        <c:lblAlgn val="ctr"/>
        <c:lblOffset val="100"/>
        <c:noMultiLvlLbl val="0"/>
      </c:catAx>
      <c:valAx>
        <c:axId val="2133265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262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Power (KW)</a:t>
            </a:r>
          </a:p>
        </c:rich>
      </c:tx>
      <c:layout>
        <c:manualLayout>
          <c:xMode val="edge"/>
          <c:yMode val="edge"/>
          <c:x val="0.27118236862570799"/>
          <c:y val="6.9985157594575298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Power(KW)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OSA</c:v>
                </c:pt>
                <c:pt idx="1">
                  <c:v>Hybrid</c:v>
                </c:pt>
                <c:pt idx="2">
                  <c:v>Fattree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73</c:v>
                </c:pt>
                <c:pt idx="1">
                  <c:v>78</c:v>
                </c:pt>
                <c:pt idx="2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0-C240-B65A-6279BD50B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33292760"/>
        <c:axId val="2133295704"/>
        <c:axId val="0"/>
      </c:bar3DChart>
      <c:catAx>
        <c:axId val="2133292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33295704"/>
        <c:crosses val="autoZero"/>
        <c:auto val="1"/>
        <c:lblAlgn val="ctr"/>
        <c:lblOffset val="100"/>
        <c:noMultiLvlLbl val="0"/>
      </c:catAx>
      <c:valAx>
        <c:axId val="2133295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29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Wiring (#)</a:t>
            </a:r>
          </a:p>
        </c:rich>
      </c:tx>
      <c:layout>
        <c:manualLayout>
          <c:xMode val="edge"/>
          <c:yMode val="edge"/>
          <c:x val="0.42550549938896598"/>
          <c:y val="6.9985157594575298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Wiring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OSA</c:v>
                </c:pt>
                <c:pt idx="1">
                  <c:v>Hybrid</c:v>
                </c:pt>
                <c:pt idx="2">
                  <c:v>Fattree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320</c:v>
                </c:pt>
                <c:pt idx="1">
                  <c:v>480</c:v>
                </c:pt>
                <c:pt idx="2">
                  <c:v>5120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E-D645-9C80-F967FBE58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31811640"/>
        <c:axId val="2131808680"/>
        <c:axId val="0"/>
      </c:bar3DChart>
      <c:catAx>
        <c:axId val="2131811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31808680"/>
        <c:crosses val="autoZero"/>
        <c:auto val="1"/>
        <c:lblAlgn val="ctr"/>
        <c:lblOffset val="100"/>
        <c:noMultiLvlLbl val="0"/>
      </c:catAx>
      <c:valAx>
        <c:axId val="2131808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1811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21071404536001"/>
          <c:y val="2.1891148133262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044556329497297"/>
          <c:y val="0.13232710661362601"/>
          <c:w val="0.56443514446717002"/>
          <c:h val="0.80564799515572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Traffic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8C9-004B-B71E-8F9867BD54F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38C9-004B-B71E-8F9867BD54FF}"/>
              </c:ext>
            </c:extLst>
          </c:dPt>
          <c:dLbls>
            <c:dLbl>
              <c:idx val="0"/>
              <c:layout>
                <c:manualLayout>
                  <c:x val="-0.23194539785091001"/>
                  <c:y val="-8.017934653486409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C9-004B-B71E-8F9867BD54FF}"/>
                </c:ext>
              </c:extLst>
            </c:dLbl>
            <c:dLbl>
              <c:idx val="1"/>
              <c:layout>
                <c:manualLayout>
                  <c:x val="0.23563743634609799"/>
                  <c:y val="6.242137357474119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C9-004B-B71E-8F9867BD54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DIP Traffic</c:v>
                </c:pt>
                <c:pt idx="1">
                  <c:v>VIP Traffic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0.56000000000000005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C9-004B-B71E-8F9867BD54F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VIP Traffic</a:t>
            </a:r>
          </a:p>
        </c:rich>
      </c:tx>
      <c:layout>
        <c:manualLayout>
          <c:xMode val="edge"/>
          <c:yMode val="edge"/>
          <c:x val="0.39121071404536001"/>
          <c:y val="2.1891148133262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044556329497297"/>
          <c:y val="0.13232710661362601"/>
          <c:w val="0.56443514446717002"/>
          <c:h val="0.80564799515572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VIP Traffic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D65-8340-AE34-3513C314D87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D65-8340-AE34-3513C314D87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AD65-8340-AE34-3513C314D87E}"/>
              </c:ext>
            </c:extLst>
          </c:dPt>
          <c:dLbls>
            <c:dLbl>
              <c:idx val="0"/>
              <c:layout>
                <c:manualLayout>
                  <c:x val="-0.21200245268486739"/>
                  <c:y val="-0.2151744933434050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0BC39D9-C0B8-1842-A0F6-38B72923DD0A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8C03A666-2749-4F4B-A51E-03DFA8A38DCF}" type="PERCENTAG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0864197530864"/>
                      <c:h val="0.27677730092651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65-8340-AE34-3513C314D87E}"/>
                </c:ext>
              </c:extLst>
            </c:dLbl>
            <c:dLbl>
              <c:idx val="1"/>
              <c:layout>
                <c:manualLayout>
                  <c:x val="0.15016742565298996"/>
                  <c:y val="5.732148849096233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EC4DAF-06F6-F547-9EBA-95BA98B6EB58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9C6B9233-7FFF-204B-9BCE-00F7FAE0D7B6}" type="PERCENTAG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380801758754514"/>
                      <c:h val="0.27677730092651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D65-8340-AE34-3513C314D87E}"/>
                </c:ext>
              </c:extLst>
            </c:dLbl>
            <c:dLbl>
              <c:idx val="2"/>
              <c:layout>
                <c:manualLayout>
                  <c:x val="0.19352057488540428"/>
                  <c:y val="0.171936311500150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D6D18AB-171D-744D-A2EF-7721D0E3BC9C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F82A4374-ECC6-9141-A43C-751ACAEBC8DF}" type="PERCENTAG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241230529944439"/>
                      <c:h val="0.247589100620383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D65-8340-AE34-3513C314D8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Intra-DC</c:v>
                </c:pt>
                <c:pt idx="1">
                  <c:v>Inter-DC</c:v>
                </c:pt>
                <c:pt idx="2">
                  <c:v>Internet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0.16</c:v>
                </c:pt>
                <c:pt idx="2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65-8340-AE34-3513C314D87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VIP Traffic</a:t>
            </a:r>
          </a:p>
        </c:rich>
      </c:tx>
      <c:layout>
        <c:manualLayout>
          <c:xMode val="edge"/>
          <c:yMode val="edge"/>
          <c:x val="0.39121071404536001"/>
          <c:y val="2.1891148133262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044556329497297"/>
          <c:y val="0.13232710661362601"/>
          <c:w val="0.56443514446717002"/>
          <c:h val="0.80564799515572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VIP Traffic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705-AE40-AAA3-2940B1068B7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705-AE40-AAA3-2940B1068B7C}"/>
              </c:ext>
            </c:extLst>
          </c:dPt>
          <c:dLbls>
            <c:dLbl>
              <c:idx val="0"/>
              <c:layout>
                <c:manualLayout>
                  <c:x val="-0.15502232092783283"/>
                  <c:y val="-4.61262616418733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615384615384616"/>
                      <c:h val="0.257318500722427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05-AE40-AAA3-2940B1068B7C}"/>
                </c:ext>
              </c:extLst>
            </c:dLbl>
            <c:dLbl>
              <c:idx val="1"/>
              <c:layout>
                <c:manualLayout>
                  <c:x val="0.12310174903350753"/>
                  <c:y val="-7.159306286111778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Out-</a:t>
                    </a:r>
                  </a:p>
                  <a:p>
                    <a:pPr>
                      <a:defRPr sz="1800">
                        <a:solidFill>
                          <a:schemeClr val="bg1"/>
                        </a:solidFill>
                      </a:defRPr>
                    </a:pPr>
                    <a:r>
                      <a:rPr lang="en-US" dirty="0"/>
                      <a:t>bound
50%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802896860114708"/>
                      <c:h val="0.239306853021706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705-AE40-AAA3-2940B1068B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Inbound</c:v>
                </c:pt>
                <c:pt idx="1">
                  <c:v>Outbound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05-AE40-AAA3-2940B1068B7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136482939633"/>
          <c:y val="2.54283318751823E-2"/>
          <c:w val="0.822307961504812"/>
          <c:h val="0.80479913969087202"/>
        </c:manualLayout>
      </c:layout>
      <c:barChart>
        <c:barDir val="col"/>
        <c:grouping val="clustered"/>
        <c:varyColors val="0"/>
        <c:ser>
          <c:idx val="0"/>
          <c:order val="0"/>
          <c:tx>
            <c:v>No Fastpath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Host</c:v>
              </c:pt>
              <c:pt idx="1">
                <c:v>Mux</c:v>
              </c:pt>
            </c:strLit>
          </c:cat>
          <c: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21-4448-8E47-4F16ACD2E6D9}"/>
            </c:ext>
          </c:extLst>
        </c:ser>
        <c:ser>
          <c:idx val="1"/>
          <c:order val="1"/>
          <c:tx>
            <c:v>Fastpath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Host</c:v>
              </c:pt>
              <c:pt idx="1">
                <c:v>Mux</c:v>
              </c:pt>
            </c:strLit>
          </c:cat>
          <c:val>
            <c:numRef>
              <c:f>Sheet1!$B$3:$C$3</c:f>
              <c:numCache>
                <c:formatCode>General</c:formatCode>
                <c:ptCount val="2"/>
                <c:pt idx="0">
                  <c:v>13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21-4448-8E47-4F16ACD2E6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8308072"/>
        <c:axId val="2038311688"/>
      </c:barChart>
      <c:catAx>
        <c:axId val="203830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311688"/>
        <c:crosses val="autoZero"/>
        <c:auto val="1"/>
        <c:lblAlgn val="ctr"/>
        <c:lblOffset val="100"/>
        <c:noMultiLvlLbl val="0"/>
      </c:catAx>
      <c:valAx>
        <c:axId val="203831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CPU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308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851093613298301"/>
          <c:y val="7.3598177236937207E-2"/>
          <c:w val="0.38493110236220501"/>
          <c:h val="0.2189146969832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1C848-6087-4C5B-9CE5-FC0B283BC90E}" type="datetimeFigureOut">
              <a:rPr lang="en-US" smtClean="0"/>
              <a:pPr/>
              <a:t>1/13/21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44A44-26E1-4B3E-AA15-BC2DDDFC6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4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BD76B-9793-4DA8-9402-BF9E80E0048B}" type="datetimeFigureOut">
              <a:rPr lang="en-US" smtClean="0"/>
              <a:pPr/>
              <a:t>1/13/21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B0C51-7216-443E-B7F0-7702472A2C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works,</a:t>
            </a:r>
            <a:r>
              <a:rPr lang="en-US" baseline="0" dirty="0"/>
              <a:t> and it’s huge</a:t>
            </a:r>
          </a:p>
          <a:p>
            <a:endParaRPr lang="en-US" baseline="0" dirty="0"/>
          </a:p>
          <a:p>
            <a:r>
              <a:rPr lang="en-US" dirty="0"/>
              <a:t>Stats released</a:t>
            </a:r>
            <a:r>
              <a:rPr lang="en-US" baseline="0" dirty="0"/>
              <a:t> in April</a:t>
            </a:r>
          </a:p>
          <a:p>
            <a:endParaRPr lang="en-US" baseline="0" dirty="0"/>
          </a:p>
          <a:p>
            <a:r>
              <a:rPr lang="en-US" baseline="0" dirty="0"/>
              <a:t>Sites, numbers fast growth … quite stale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CB0F-5F51-4821-A97A-981DE0B07BE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0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Same</a:t>
            </a:r>
            <a:r>
              <a:rPr lang="en-US" baseline="0" dirty="0"/>
              <a:t> things happen between the front-end and back-end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1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09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is just</a:t>
            </a:r>
            <a:r>
              <a:rPr lang="en-US" baseline="0" dirty="0"/>
              <a:t> the current usage. In reality, we expect the intra-DC VIP traffic to increase faster and that is what we have provisioned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High-level design SLBM, Mux and 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06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10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9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</a:t>
            </a:r>
            <a:r>
              <a:rPr lang="en-US" baseline="0" dirty="0"/>
              <a:t> packet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67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packet formats</a:t>
            </a:r>
          </a:p>
        </p:txBody>
      </p:sp>
    </p:spTree>
    <p:extLst>
      <p:ext uri="{BB962C8B-B14F-4D97-AF65-F5344CB8AC3E}">
        <p14:creationId xmlns:p14="http://schemas.microsoft.com/office/powerpoint/2010/main" val="4042164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packet formats</a:t>
            </a:r>
          </a:p>
        </p:txBody>
      </p:sp>
    </p:spTree>
    <p:extLst>
      <p:ext uri="{BB962C8B-B14F-4D97-AF65-F5344CB8AC3E}">
        <p14:creationId xmlns:p14="http://schemas.microsoft.com/office/powerpoint/2010/main" val="413371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packet formats</a:t>
            </a:r>
          </a:p>
        </p:txBody>
      </p:sp>
    </p:spTree>
    <p:extLst>
      <p:ext uri="{BB962C8B-B14F-4D97-AF65-F5344CB8AC3E}">
        <p14:creationId xmlns:p14="http://schemas.microsoft.com/office/powerpoint/2010/main" val="2668659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packet formats</a:t>
            </a:r>
          </a:p>
        </p:txBody>
      </p:sp>
    </p:spTree>
    <p:extLst>
      <p:ext uri="{BB962C8B-B14F-4D97-AF65-F5344CB8AC3E}">
        <p14:creationId xmlns:p14="http://schemas.microsoft.com/office/powerpoint/2010/main" val="2134100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0C51-7216-443E-B7F0-7702472A2C2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1D73-6C35-4F20-B13B-79CE1473DB3C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89C-0354-48F4-8BAD-65049892F95A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42CC-5CE4-4C34-A7F3-CA91F0250744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EC2-49BB-4385-98AD-E44077427E46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F59-242E-42CC-BB63-70CEB05126BA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7D6C-B64A-4F52-A734-D9051F501BFA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20A-A9D9-40EB-9C58-5F3316BC9D4C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4863-F6AD-49F2-9356-97FBC1FE8840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3CBC-A14D-4902-A1F8-C892890DE455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E9B8-8830-450E-92C1-35C5BEA68C2B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24E9-3025-4E97-962F-94D33CA8EA5E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2C8A-E273-4343-B807-308270F8AFA7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0B5D-7A88-4FEC-9286-4A93E2C411F6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98AB-5AF7-48DD-9744-DC08AD8BC705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D6E-F2C8-498B-B02B-1EF21B7483B2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NSDI'12, San Jose, CA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6C33-6363-4497-9626-0D959C325F09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FF15-28A4-4A1F-B21D-BD1B29B0A764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937C-1F06-4F63-B0BD-51D09FB542EB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DC8D-20A7-4ED0-93A4-376DC4A487ED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E7-7DD1-4775-9E53-99822D4F4112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C295-43ED-489F-B874-C8465CD593BA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FE91-61D0-4FBC-8BF3-56AC79B47B1E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059D-6E2F-4CBE-B870-4C8EDA501980}" type="datetime1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NSDI'12, San Jose, CA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D9BF-7C51-429F-AAE0-76B3E1F0F433}" type="datetime1">
              <a:rPr lang="zh-CN" altLang="en-US" smtClean="0"/>
              <a:pPr/>
              <a:t>2021/1/13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NSDI'12, San Jose, CA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8E9-3F0A-4FE6-9E2F-1E2D6D81E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file:///C:\Users\Nathan%20Farrington\Documents\My%20Dropbox\Presentations\2010\(20100603)%20MuSyC\Figures\nexus_front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1.wmf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jpe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85720" y="1571612"/>
            <a:ext cx="8643998" cy="1470025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Upgrading Data Center Network Further 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 and high-level idea</a:t>
            </a:r>
          </a:p>
          <a:p>
            <a:r>
              <a:rPr lang="en-US" dirty="0"/>
              <a:t>How OSA achieves high flexibility?</a:t>
            </a:r>
          </a:p>
          <a:p>
            <a:r>
              <a:rPr lang="en-US" dirty="0"/>
              <a:t>OSA architecture and optimization</a:t>
            </a:r>
          </a:p>
          <a:p>
            <a:r>
              <a:rPr lang="en-US" dirty="0"/>
              <a:t>Implementation and Evaluation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OSA Achieves Such Flexibility?</a:t>
            </a:r>
          </a:p>
        </p:txBody>
      </p:sp>
      <p:sp>
        <p:nvSpPr>
          <p:cNvPr id="170" name="灯片编号占位符 1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3" name="组合 4"/>
          <p:cNvGrpSpPr/>
          <p:nvPr/>
        </p:nvGrpSpPr>
        <p:grpSpPr>
          <a:xfrm>
            <a:off x="285752" y="1071546"/>
            <a:ext cx="3991926" cy="2285447"/>
            <a:chOff x="35496" y="836712"/>
            <a:chExt cx="3960442" cy="2443890"/>
          </a:xfrm>
        </p:grpSpPr>
        <p:grpSp>
          <p:nvGrpSpPr>
            <p:cNvPr id="4" name="组合 110"/>
            <p:cNvGrpSpPr/>
            <p:nvPr/>
          </p:nvGrpSpPr>
          <p:grpSpPr>
            <a:xfrm>
              <a:off x="35496" y="836712"/>
              <a:ext cx="3960442" cy="2443890"/>
              <a:chOff x="-36512" y="836712"/>
              <a:chExt cx="3960442" cy="2443890"/>
            </a:xfrm>
          </p:grpSpPr>
          <p:grpSp>
            <p:nvGrpSpPr>
              <p:cNvPr id="5" name="组合 14"/>
              <p:cNvGrpSpPr/>
              <p:nvPr/>
            </p:nvGrpSpPr>
            <p:grpSpPr>
              <a:xfrm>
                <a:off x="-36512" y="836712"/>
                <a:ext cx="3960442" cy="2380265"/>
                <a:chOff x="251520" y="1484784"/>
                <a:chExt cx="4176464" cy="2448273"/>
              </a:xfrm>
            </p:grpSpPr>
            <p:pic>
              <p:nvPicPr>
                <p:cNvPr id="13" name="Picture 2" descr="http://www.yourdictionary.com/images/computer/OPSWITCH.GIF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391" y="1484784"/>
                  <a:ext cx="3707904" cy="2448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" name="矩形 13"/>
                <p:cNvSpPr/>
                <p:nvPr/>
              </p:nvSpPr>
              <p:spPr>
                <a:xfrm>
                  <a:off x="2123728" y="1490469"/>
                  <a:ext cx="2160240" cy="2823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563888" y="2852936"/>
                  <a:ext cx="864096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imaging lens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073631" y="2060848"/>
                  <a:ext cx="576063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fiber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238684" y="3605633"/>
                  <a:ext cx="746266" cy="28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MEMS</a:t>
                  </a:r>
                </a:p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mirror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51520" y="3212976"/>
                  <a:ext cx="864096" cy="2880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reflector</a:t>
                  </a: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929" y="913102"/>
                <a:ext cx="1296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MEMS</a:t>
                </a: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-36512" y="980728"/>
                <a:ext cx="3960440" cy="2299874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椭圆 7"/>
            <p:cNvSpPr/>
            <p:nvPr/>
          </p:nvSpPr>
          <p:spPr>
            <a:xfrm rot="20673757">
              <a:off x="1288287" y="1170325"/>
              <a:ext cx="1440719" cy="41056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20673757">
              <a:off x="1871804" y="1411351"/>
              <a:ext cx="1440719" cy="460807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2910" y="85723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Micro-Electro-Mechanical Switch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1670" y="132426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3174" y="157161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</a:p>
        </p:txBody>
      </p:sp>
      <p:sp>
        <p:nvSpPr>
          <p:cNvPr id="22" name="矩形 21"/>
          <p:cNvSpPr/>
          <p:nvPr/>
        </p:nvSpPr>
        <p:spPr>
          <a:xfrm>
            <a:off x="816891" y="3714752"/>
            <a:ext cx="2754977" cy="741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MEMS</a:t>
            </a:r>
          </a:p>
        </p:txBody>
      </p:sp>
      <p:sp>
        <p:nvSpPr>
          <p:cNvPr id="31" name="矩形 30"/>
          <p:cNvSpPr/>
          <p:nvPr/>
        </p:nvSpPr>
        <p:spPr>
          <a:xfrm>
            <a:off x="978948" y="4670371"/>
            <a:ext cx="594211" cy="4594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1627178" y="4670371"/>
            <a:ext cx="594211" cy="4594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2275408" y="4670371"/>
            <a:ext cx="594211" cy="4594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2923637" y="4670371"/>
            <a:ext cx="594211" cy="45946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61015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9087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159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05231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grpSp>
        <p:nvGrpSpPr>
          <p:cNvPr id="6" name="组合 38"/>
          <p:cNvGrpSpPr/>
          <p:nvPr/>
        </p:nvGrpSpPr>
        <p:grpSpPr>
          <a:xfrm>
            <a:off x="655358" y="5455535"/>
            <a:ext cx="1538402" cy="1402489"/>
            <a:chOff x="4716016" y="3645024"/>
            <a:chExt cx="2736304" cy="2664296"/>
          </a:xfrm>
        </p:grpSpPr>
        <p:sp>
          <p:nvSpPr>
            <p:cNvPr id="40" name="流程图: 联系 39"/>
            <p:cNvSpPr/>
            <p:nvPr/>
          </p:nvSpPr>
          <p:spPr>
            <a:xfrm>
              <a:off x="5724128" y="3645024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流程图: 联系 40"/>
            <p:cNvSpPr/>
            <p:nvPr/>
          </p:nvSpPr>
          <p:spPr>
            <a:xfrm>
              <a:off x="4716016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2" name="流程图: 联系 41"/>
            <p:cNvSpPr/>
            <p:nvPr/>
          </p:nvSpPr>
          <p:spPr>
            <a:xfrm>
              <a:off x="6804248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5796136" y="5661248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4" name="形状 43"/>
            <p:cNvCxnSpPr>
              <a:stCxn id="40" idx="6"/>
              <a:endCxn id="42" idx="0"/>
            </p:cNvCxnSpPr>
            <p:nvPr/>
          </p:nvCxnSpPr>
          <p:spPr>
            <a:xfrm>
              <a:off x="6372200" y="3969060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形状 44"/>
            <p:cNvCxnSpPr>
              <a:stCxn id="42" idx="4"/>
              <a:endCxn id="43" idx="6"/>
            </p:cNvCxnSpPr>
            <p:nvPr/>
          </p:nvCxnSpPr>
          <p:spPr>
            <a:xfrm rot="5400000">
              <a:off x="6444208" y="5301208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形状 45"/>
            <p:cNvCxnSpPr>
              <a:stCxn id="43" idx="2"/>
              <a:endCxn id="41" idx="4"/>
            </p:cNvCxnSpPr>
            <p:nvPr/>
          </p:nvCxnSpPr>
          <p:spPr>
            <a:xfrm rot="10800000">
              <a:off x="5040052" y="5301208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形状 46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5040052" y="3969060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50"/>
          <p:cNvGrpSpPr/>
          <p:nvPr/>
        </p:nvGrpSpPr>
        <p:grpSpPr>
          <a:xfrm>
            <a:off x="2247780" y="5455535"/>
            <a:ext cx="1538402" cy="1402489"/>
            <a:chOff x="7596336" y="3645024"/>
            <a:chExt cx="2736304" cy="2664296"/>
          </a:xfrm>
        </p:grpSpPr>
        <p:sp>
          <p:nvSpPr>
            <p:cNvPr id="52" name="流程图: 联系 51"/>
            <p:cNvSpPr/>
            <p:nvPr/>
          </p:nvSpPr>
          <p:spPr>
            <a:xfrm>
              <a:off x="8604448" y="3645024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7596336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4" name="流程图: 联系 53"/>
            <p:cNvSpPr/>
            <p:nvPr/>
          </p:nvSpPr>
          <p:spPr>
            <a:xfrm>
              <a:off x="9684568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流程图: 联系 54"/>
            <p:cNvSpPr/>
            <p:nvPr/>
          </p:nvSpPr>
          <p:spPr>
            <a:xfrm>
              <a:off x="8676456" y="5661248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6" name="形状 55"/>
            <p:cNvCxnSpPr>
              <a:stCxn id="52" idx="6"/>
              <a:endCxn id="54" idx="0"/>
            </p:cNvCxnSpPr>
            <p:nvPr/>
          </p:nvCxnSpPr>
          <p:spPr>
            <a:xfrm>
              <a:off x="9252520" y="3969060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形状 56"/>
            <p:cNvCxnSpPr>
              <a:stCxn id="54" idx="4"/>
              <a:endCxn id="55" idx="6"/>
            </p:cNvCxnSpPr>
            <p:nvPr/>
          </p:nvCxnSpPr>
          <p:spPr>
            <a:xfrm rot="5400000">
              <a:off x="9324528" y="5301208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形状 57"/>
            <p:cNvCxnSpPr>
              <a:stCxn id="55" idx="2"/>
              <a:endCxn id="53" idx="4"/>
            </p:cNvCxnSpPr>
            <p:nvPr/>
          </p:nvCxnSpPr>
          <p:spPr>
            <a:xfrm rot="10800000">
              <a:off x="7920372" y="5301208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形状 58"/>
            <p:cNvCxnSpPr>
              <a:stCxn id="53" idx="0"/>
              <a:endCxn id="52" idx="2"/>
            </p:cNvCxnSpPr>
            <p:nvPr/>
          </p:nvCxnSpPr>
          <p:spPr>
            <a:xfrm rot="5400000" flipH="1" flipV="1">
              <a:off x="7920372" y="3969060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下箭头 63"/>
          <p:cNvSpPr/>
          <p:nvPr/>
        </p:nvSpPr>
        <p:spPr>
          <a:xfrm>
            <a:off x="1249044" y="5220669"/>
            <a:ext cx="216077" cy="1371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下箭头 65"/>
          <p:cNvSpPr/>
          <p:nvPr/>
        </p:nvSpPr>
        <p:spPr>
          <a:xfrm>
            <a:off x="2869618" y="5220669"/>
            <a:ext cx="216077" cy="1371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接连接符 68"/>
          <p:cNvCxnSpPr>
            <a:endCxn id="23" idx="0"/>
          </p:cNvCxnSpPr>
          <p:nvPr/>
        </p:nvCxnSpPr>
        <p:spPr>
          <a:xfrm rot="16200000" flipV="1">
            <a:off x="1042361" y="4596145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16200000" flipV="1">
            <a:off x="1330703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V="1">
            <a:off x="1685300" y="4596144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V="1">
            <a:off x="1973645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200000" flipV="1">
            <a:off x="2330835" y="4596144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200000" flipV="1">
            <a:off x="2616587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200000" flipV="1">
            <a:off x="2973777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16200000" flipV="1">
            <a:off x="3328374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/>
          <p:cNvSpPr/>
          <p:nvPr/>
        </p:nvSpPr>
        <p:spPr>
          <a:xfrm rot="10800000">
            <a:off x="103296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/>
          <p:cNvSpPr/>
          <p:nvPr/>
        </p:nvSpPr>
        <p:spPr>
          <a:xfrm rot="10800000">
            <a:off x="135708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/>
          <p:cNvSpPr/>
          <p:nvPr/>
        </p:nvSpPr>
        <p:spPr>
          <a:xfrm rot="10800000">
            <a:off x="168119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/>
          <p:cNvSpPr/>
          <p:nvPr/>
        </p:nvSpPr>
        <p:spPr>
          <a:xfrm rot="10800000">
            <a:off x="200531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/>
          <p:cNvSpPr/>
          <p:nvPr/>
        </p:nvSpPr>
        <p:spPr>
          <a:xfrm rot="10800000">
            <a:off x="232942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/>
          <p:cNvSpPr/>
          <p:nvPr/>
        </p:nvSpPr>
        <p:spPr>
          <a:xfrm rot="10800000">
            <a:off x="265354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/>
          <p:cNvSpPr/>
          <p:nvPr/>
        </p:nvSpPr>
        <p:spPr>
          <a:xfrm rot="10800000">
            <a:off x="297765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/>
          <p:cNvSpPr/>
          <p:nvPr/>
        </p:nvSpPr>
        <p:spPr>
          <a:xfrm rot="10800000">
            <a:off x="330177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曲线连接符 47"/>
          <p:cNvCxnSpPr>
            <a:stCxn id="24" idx="2"/>
            <a:endCxn id="25" idx="2"/>
          </p:cNvCxnSpPr>
          <p:nvPr/>
        </p:nvCxnSpPr>
        <p:spPr>
          <a:xfrm rot="5400000" flipH="1" flipV="1">
            <a:off x="1600094" y="4254553"/>
            <a:ext cx="9676" cy="324115"/>
          </a:xfrm>
          <a:prstGeom prst="curved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26" idx="2"/>
            <a:endCxn id="27" idx="2"/>
          </p:cNvCxnSpPr>
          <p:nvPr/>
        </p:nvCxnSpPr>
        <p:spPr>
          <a:xfrm rot="5400000" flipH="1" flipV="1">
            <a:off x="2248324" y="4254553"/>
            <a:ext cx="9676" cy="324115"/>
          </a:xfrm>
          <a:prstGeom prst="curved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23" idx="2"/>
            <a:endCxn id="30" idx="2"/>
          </p:cNvCxnSpPr>
          <p:nvPr/>
        </p:nvCxnSpPr>
        <p:spPr>
          <a:xfrm rot="5400000" flipH="1" flipV="1">
            <a:off x="2248324" y="3282209"/>
            <a:ext cx="9676" cy="2268804"/>
          </a:xfrm>
          <a:prstGeom prst="curvedConnector3">
            <a:avLst>
              <a:gd name="adj1" fmla="val 522857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28" idx="2"/>
            <a:endCxn id="29" idx="2"/>
          </p:cNvCxnSpPr>
          <p:nvPr/>
        </p:nvCxnSpPr>
        <p:spPr>
          <a:xfrm rot="5400000" flipH="1" flipV="1">
            <a:off x="2896553" y="4254553"/>
            <a:ext cx="9676" cy="324115"/>
          </a:xfrm>
          <a:prstGeom prst="curved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24" idx="2"/>
            <a:endCxn id="27" idx="2"/>
          </p:cNvCxnSpPr>
          <p:nvPr/>
        </p:nvCxnSpPr>
        <p:spPr>
          <a:xfrm rot="5400000" flipH="1" flipV="1">
            <a:off x="1924209" y="3930438"/>
            <a:ext cx="9676" cy="972345"/>
          </a:xfrm>
          <a:prstGeom prst="curvedConnector3">
            <a:avLst>
              <a:gd name="adj1" fmla="val 380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25" idx="2"/>
            <a:endCxn id="28" idx="2"/>
          </p:cNvCxnSpPr>
          <p:nvPr/>
        </p:nvCxnSpPr>
        <p:spPr>
          <a:xfrm rot="5400000" flipH="1" flipV="1">
            <a:off x="2248324" y="3930438"/>
            <a:ext cx="9676" cy="972345"/>
          </a:xfrm>
          <a:prstGeom prst="curvedConnector3">
            <a:avLst>
              <a:gd name="adj1" fmla="val 400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26" idx="2"/>
            <a:endCxn id="29" idx="2"/>
          </p:cNvCxnSpPr>
          <p:nvPr/>
        </p:nvCxnSpPr>
        <p:spPr>
          <a:xfrm rot="5400000" flipH="1" flipV="1">
            <a:off x="2572439" y="3930438"/>
            <a:ext cx="9676" cy="972345"/>
          </a:xfrm>
          <a:prstGeom prst="curvedConnector3">
            <a:avLst>
              <a:gd name="adj1" fmla="val 390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下箭头 95"/>
          <p:cNvSpPr/>
          <p:nvPr/>
        </p:nvSpPr>
        <p:spPr>
          <a:xfrm>
            <a:off x="1924234" y="3429000"/>
            <a:ext cx="576064" cy="2143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圆角矩形 66"/>
          <p:cNvSpPr/>
          <p:nvPr/>
        </p:nvSpPr>
        <p:spPr>
          <a:xfrm>
            <a:off x="714348" y="1923102"/>
            <a:ext cx="295232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Flexible topology</a:t>
            </a:r>
          </a:p>
        </p:txBody>
      </p:sp>
      <p:sp>
        <p:nvSpPr>
          <p:cNvPr id="82" name="圆角矩形标注 81"/>
          <p:cNvSpPr/>
          <p:nvPr/>
        </p:nvSpPr>
        <p:spPr>
          <a:xfrm>
            <a:off x="142876" y="5000636"/>
            <a:ext cx="785786" cy="571504"/>
          </a:xfrm>
          <a:prstGeom prst="wedgeRoundRectCallout">
            <a:avLst>
              <a:gd name="adj1" fmla="val 91199"/>
              <a:gd name="adj2" fmla="val 348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Fixed degree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57554" y="1142984"/>
            <a:ext cx="101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 × N</a:t>
            </a:r>
          </a:p>
        </p:txBody>
      </p:sp>
    </p:spTree>
    <p:custDataLst>
      <p:tags r:id="rId1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6" grpId="0" animBg="1"/>
      <p:bldP spid="67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OSA Achieves Such Flexibility?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85752" y="1071546"/>
            <a:ext cx="3991926" cy="2285447"/>
            <a:chOff x="35496" y="836712"/>
            <a:chExt cx="3960442" cy="2443890"/>
          </a:xfrm>
        </p:grpSpPr>
        <p:grpSp>
          <p:nvGrpSpPr>
            <p:cNvPr id="6" name="组合 110"/>
            <p:cNvGrpSpPr/>
            <p:nvPr/>
          </p:nvGrpSpPr>
          <p:grpSpPr>
            <a:xfrm>
              <a:off x="35496" y="836712"/>
              <a:ext cx="3960442" cy="2443890"/>
              <a:chOff x="-36512" y="836712"/>
              <a:chExt cx="3960442" cy="2443890"/>
            </a:xfrm>
          </p:grpSpPr>
          <p:grpSp>
            <p:nvGrpSpPr>
              <p:cNvPr id="10" name="组合 14"/>
              <p:cNvGrpSpPr/>
              <p:nvPr/>
            </p:nvGrpSpPr>
            <p:grpSpPr>
              <a:xfrm>
                <a:off x="-36512" y="836712"/>
                <a:ext cx="3960442" cy="2380265"/>
                <a:chOff x="251520" y="1484784"/>
                <a:chExt cx="4176464" cy="2448273"/>
              </a:xfrm>
            </p:grpSpPr>
            <p:pic>
              <p:nvPicPr>
                <p:cNvPr id="13" name="Picture 2" descr="http://www.yourdictionary.com/images/computer/OPSWITCH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391" y="1484784"/>
                  <a:ext cx="3707904" cy="2448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" name="矩形 13"/>
                <p:cNvSpPr/>
                <p:nvPr/>
              </p:nvSpPr>
              <p:spPr>
                <a:xfrm>
                  <a:off x="2123728" y="1490469"/>
                  <a:ext cx="2160240" cy="2823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563888" y="2852936"/>
                  <a:ext cx="864096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imaging lens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073631" y="2060848"/>
                  <a:ext cx="576063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fiber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238684" y="3605633"/>
                  <a:ext cx="746266" cy="28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MEMS</a:t>
                  </a:r>
                </a:p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mirror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51520" y="3212976"/>
                  <a:ext cx="864096" cy="2880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reflector</a:t>
                  </a: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929" y="913102"/>
                <a:ext cx="1296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MEMS</a:t>
                </a: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-36512" y="980728"/>
                <a:ext cx="3960440" cy="2299874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椭圆 7"/>
            <p:cNvSpPr/>
            <p:nvPr/>
          </p:nvSpPr>
          <p:spPr>
            <a:xfrm rot="20673757">
              <a:off x="1288287" y="1170325"/>
              <a:ext cx="1440719" cy="41056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20673757">
              <a:off x="1871804" y="1411351"/>
              <a:ext cx="1440719" cy="460807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2910" y="85723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Micro-Electro-Mechanical Switch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1670" y="132426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3174" y="157161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</a:p>
        </p:txBody>
      </p:sp>
      <p:sp>
        <p:nvSpPr>
          <p:cNvPr id="22" name="矩形 21"/>
          <p:cNvSpPr/>
          <p:nvPr/>
        </p:nvSpPr>
        <p:spPr>
          <a:xfrm>
            <a:off x="816891" y="3714752"/>
            <a:ext cx="2754977" cy="741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MEMS</a:t>
            </a:r>
          </a:p>
        </p:txBody>
      </p:sp>
      <p:sp>
        <p:nvSpPr>
          <p:cNvPr id="31" name="矩形 30"/>
          <p:cNvSpPr/>
          <p:nvPr/>
        </p:nvSpPr>
        <p:spPr>
          <a:xfrm>
            <a:off x="978948" y="4670371"/>
            <a:ext cx="594211" cy="4594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1627178" y="4670371"/>
            <a:ext cx="594211" cy="4594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2275408" y="4670371"/>
            <a:ext cx="594211" cy="4594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2923637" y="4670371"/>
            <a:ext cx="594211" cy="45946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61015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9087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159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05231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55358" y="5455535"/>
            <a:ext cx="1538402" cy="1402489"/>
            <a:chOff x="4716016" y="3645024"/>
            <a:chExt cx="2736304" cy="2664296"/>
          </a:xfrm>
        </p:grpSpPr>
        <p:sp>
          <p:nvSpPr>
            <p:cNvPr id="40" name="流程图: 联系 39"/>
            <p:cNvSpPr/>
            <p:nvPr/>
          </p:nvSpPr>
          <p:spPr>
            <a:xfrm>
              <a:off x="5724128" y="3645024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流程图: 联系 40"/>
            <p:cNvSpPr/>
            <p:nvPr/>
          </p:nvSpPr>
          <p:spPr>
            <a:xfrm>
              <a:off x="4716016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2" name="流程图: 联系 41"/>
            <p:cNvSpPr/>
            <p:nvPr/>
          </p:nvSpPr>
          <p:spPr>
            <a:xfrm>
              <a:off x="6804248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5796136" y="5661248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4" name="形状 43"/>
            <p:cNvCxnSpPr>
              <a:stCxn id="40" idx="6"/>
              <a:endCxn id="42" idx="0"/>
            </p:cNvCxnSpPr>
            <p:nvPr/>
          </p:nvCxnSpPr>
          <p:spPr>
            <a:xfrm>
              <a:off x="6372200" y="3969060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形状 44"/>
            <p:cNvCxnSpPr>
              <a:stCxn id="42" idx="4"/>
              <a:endCxn id="43" idx="6"/>
            </p:cNvCxnSpPr>
            <p:nvPr/>
          </p:nvCxnSpPr>
          <p:spPr>
            <a:xfrm rot="5400000">
              <a:off x="6444208" y="5301208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形状 45"/>
            <p:cNvCxnSpPr>
              <a:stCxn id="43" idx="2"/>
              <a:endCxn id="41" idx="4"/>
            </p:cNvCxnSpPr>
            <p:nvPr/>
          </p:nvCxnSpPr>
          <p:spPr>
            <a:xfrm rot="10800000">
              <a:off x="5040052" y="5301208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形状 46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5040052" y="3969060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2247780" y="5455535"/>
            <a:ext cx="1538402" cy="1402489"/>
            <a:chOff x="7596336" y="3645024"/>
            <a:chExt cx="2736304" cy="2664296"/>
          </a:xfrm>
        </p:grpSpPr>
        <p:sp>
          <p:nvSpPr>
            <p:cNvPr id="52" name="流程图: 联系 51"/>
            <p:cNvSpPr/>
            <p:nvPr/>
          </p:nvSpPr>
          <p:spPr>
            <a:xfrm>
              <a:off x="8604448" y="3645024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7596336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4" name="流程图: 联系 53"/>
            <p:cNvSpPr/>
            <p:nvPr/>
          </p:nvSpPr>
          <p:spPr>
            <a:xfrm>
              <a:off x="9684568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流程图: 联系 54"/>
            <p:cNvSpPr/>
            <p:nvPr/>
          </p:nvSpPr>
          <p:spPr>
            <a:xfrm>
              <a:off x="8676456" y="5661248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6" name="形状 55"/>
            <p:cNvCxnSpPr>
              <a:stCxn id="52" idx="6"/>
              <a:endCxn id="54" idx="0"/>
            </p:cNvCxnSpPr>
            <p:nvPr/>
          </p:nvCxnSpPr>
          <p:spPr>
            <a:xfrm>
              <a:off x="9252520" y="3969060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形状 56"/>
            <p:cNvCxnSpPr>
              <a:stCxn id="54" idx="4"/>
              <a:endCxn id="55" idx="6"/>
            </p:cNvCxnSpPr>
            <p:nvPr/>
          </p:nvCxnSpPr>
          <p:spPr>
            <a:xfrm rot="5400000">
              <a:off x="9324528" y="5301208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形状 57"/>
            <p:cNvCxnSpPr>
              <a:stCxn id="55" idx="2"/>
              <a:endCxn id="53" idx="4"/>
            </p:cNvCxnSpPr>
            <p:nvPr/>
          </p:nvCxnSpPr>
          <p:spPr>
            <a:xfrm rot="10800000">
              <a:off x="7920372" y="5301208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形状 58"/>
            <p:cNvCxnSpPr>
              <a:stCxn id="53" idx="0"/>
              <a:endCxn id="52" idx="2"/>
            </p:cNvCxnSpPr>
            <p:nvPr/>
          </p:nvCxnSpPr>
          <p:spPr>
            <a:xfrm rot="5400000" flipH="1" flipV="1">
              <a:off x="7920372" y="3969060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下箭头 65"/>
          <p:cNvSpPr/>
          <p:nvPr/>
        </p:nvSpPr>
        <p:spPr>
          <a:xfrm>
            <a:off x="2869618" y="5220669"/>
            <a:ext cx="216077" cy="1371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接连接符 68"/>
          <p:cNvCxnSpPr>
            <a:endCxn id="23" idx="0"/>
          </p:cNvCxnSpPr>
          <p:nvPr/>
        </p:nvCxnSpPr>
        <p:spPr>
          <a:xfrm rot="16200000" flipV="1">
            <a:off x="1042361" y="4596145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16200000" flipV="1">
            <a:off x="1330703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V="1">
            <a:off x="1685300" y="4596144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V="1">
            <a:off x="1973645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200000" flipV="1">
            <a:off x="2330835" y="4596144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200000" flipV="1">
            <a:off x="2616587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200000" flipV="1">
            <a:off x="2973777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16200000" flipV="1">
            <a:off x="3328374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/>
          <p:cNvSpPr/>
          <p:nvPr/>
        </p:nvSpPr>
        <p:spPr>
          <a:xfrm rot="10800000">
            <a:off x="103296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/>
          <p:cNvSpPr/>
          <p:nvPr/>
        </p:nvSpPr>
        <p:spPr>
          <a:xfrm rot="10800000">
            <a:off x="135708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/>
          <p:cNvSpPr/>
          <p:nvPr/>
        </p:nvSpPr>
        <p:spPr>
          <a:xfrm rot="10800000">
            <a:off x="168119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/>
          <p:cNvSpPr/>
          <p:nvPr/>
        </p:nvSpPr>
        <p:spPr>
          <a:xfrm rot="10800000">
            <a:off x="200531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/>
          <p:cNvSpPr/>
          <p:nvPr/>
        </p:nvSpPr>
        <p:spPr>
          <a:xfrm rot="10800000">
            <a:off x="232942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/>
          <p:cNvSpPr/>
          <p:nvPr/>
        </p:nvSpPr>
        <p:spPr>
          <a:xfrm rot="10800000">
            <a:off x="265354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/>
          <p:cNvSpPr/>
          <p:nvPr/>
        </p:nvSpPr>
        <p:spPr>
          <a:xfrm rot="10800000">
            <a:off x="297765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/>
          <p:cNvSpPr/>
          <p:nvPr/>
        </p:nvSpPr>
        <p:spPr>
          <a:xfrm rot="10800000">
            <a:off x="330177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曲线连接符 49"/>
          <p:cNvCxnSpPr>
            <a:stCxn id="23" idx="2"/>
            <a:endCxn id="30" idx="2"/>
          </p:cNvCxnSpPr>
          <p:nvPr/>
        </p:nvCxnSpPr>
        <p:spPr>
          <a:xfrm rot="5400000" flipH="1" flipV="1">
            <a:off x="2248324" y="3282209"/>
            <a:ext cx="9676" cy="2268804"/>
          </a:xfrm>
          <a:prstGeom prst="curvedConnector3">
            <a:avLst>
              <a:gd name="adj1" fmla="val 522857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24" idx="2"/>
            <a:endCxn id="27" idx="2"/>
          </p:cNvCxnSpPr>
          <p:nvPr/>
        </p:nvCxnSpPr>
        <p:spPr>
          <a:xfrm rot="5400000" flipH="1" flipV="1">
            <a:off x="1924209" y="3930438"/>
            <a:ext cx="9676" cy="972345"/>
          </a:xfrm>
          <a:prstGeom prst="curvedConnector3">
            <a:avLst>
              <a:gd name="adj1" fmla="val 380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25" idx="2"/>
            <a:endCxn id="28" idx="2"/>
          </p:cNvCxnSpPr>
          <p:nvPr/>
        </p:nvCxnSpPr>
        <p:spPr>
          <a:xfrm rot="5400000" flipH="1" flipV="1">
            <a:off x="2248324" y="3930438"/>
            <a:ext cx="9676" cy="972345"/>
          </a:xfrm>
          <a:prstGeom prst="curvedConnector3">
            <a:avLst>
              <a:gd name="adj1" fmla="val 400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26" idx="2"/>
            <a:endCxn id="29" idx="2"/>
          </p:cNvCxnSpPr>
          <p:nvPr/>
        </p:nvCxnSpPr>
        <p:spPr>
          <a:xfrm rot="5400000" flipH="1" flipV="1">
            <a:off x="2572439" y="3930438"/>
            <a:ext cx="9676" cy="972345"/>
          </a:xfrm>
          <a:prstGeom prst="curvedConnector3">
            <a:avLst>
              <a:gd name="adj1" fmla="val 390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下箭头 95"/>
          <p:cNvSpPr/>
          <p:nvPr/>
        </p:nvSpPr>
        <p:spPr>
          <a:xfrm>
            <a:off x="1924234" y="3429000"/>
            <a:ext cx="576064" cy="2143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剪去同侧角的矩形 97"/>
          <p:cNvSpPr/>
          <p:nvPr/>
        </p:nvSpPr>
        <p:spPr>
          <a:xfrm rot="16200000">
            <a:off x="5275160" y="4826260"/>
            <a:ext cx="2664296" cy="115212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99" name="直接连接符 98"/>
          <p:cNvCxnSpPr>
            <a:stCxn id="98" idx="3"/>
          </p:cNvCxnSpPr>
          <p:nvPr/>
        </p:nvCxnSpPr>
        <p:spPr>
          <a:xfrm flipH="1">
            <a:off x="4231043" y="5402323"/>
            <a:ext cx="1800202" cy="0"/>
          </a:xfrm>
          <a:prstGeom prst="line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663090" y="4790255"/>
            <a:ext cx="72008" cy="50405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4807106" y="4790255"/>
            <a:ext cx="72008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 101"/>
          <p:cNvSpPr/>
          <p:nvPr/>
        </p:nvSpPr>
        <p:spPr>
          <a:xfrm>
            <a:off x="4951122" y="4790255"/>
            <a:ext cx="72008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 102"/>
          <p:cNvSpPr/>
          <p:nvPr/>
        </p:nvSpPr>
        <p:spPr>
          <a:xfrm>
            <a:off x="5095138" y="4790255"/>
            <a:ext cx="72008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矩形 103"/>
          <p:cNvSpPr/>
          <p:nvPr/>
        </p:nvSpPr>
        <p:spPr>
          <a:xfrm>
            <a:off x="5239154" y="4790255"/>
            <a:ext cx="72008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5383170" y="4790255"/>
            <a:ext cx="72008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矩形 105"/>
          <p:cNvSpPr/>
          <p:nvPr/>
        </p:nvSpPr>
        <p:spPr>
          <a:xfrm>
            <a:off x="5527186" y="4790255"/>
            <a:ext cx="72008" cy="5040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矩形 106"/>
          <p:cNvSpPr/>
          <p:nvPr/>
        </p:nvSpPr>
        <p:spPr>
          <a:xfrm>
            <a:off x="5671202" y="4790255"/>
            <a:ext cx="7200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7183370" y="4358207"/>
            <a:ext cx="1368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183370" y="5006279"/>
            <a:ext cx="1368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7183370" y="6446439"/>
            <a:ext cx="1368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173" y="5398257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81939" y="3886089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881939" y="4606169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881939" y="6046329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k</a:t>
            </a:r>
          </a:p>
        </p:txBody>
      </p:sp>
      <p:sp>
        <p:nvSpPr>
          <p:cNvPr id="115" name="矩形 114"/>
          <p:cNvSpPr/>
          <p:nvPr/>
        </p:nvSpPr>
        <p:spPr>
          <a:xfrm>
            <a:off x="4663090" y="4790255"/>
            <a:ext cx="72008" cy="50405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矩形 115"/>
          <p:cNvSpPr/>
          <p:nvPr/>
        </p:nvSpPr>
        <p:spPr>
          <a:xfrm>
            <a:off x="4807106" y="4790255"/>
            <a:ext cx="72008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/>
          <p:cNvSpPr/>
          <p:nvPr/>
        </p:nvSpPr>
        <p:spPr>
          <a:xfrm>
            <a:off x="4951122" y="4790255"/>
            <a:ext cx="72008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/>
          <p:cNvSpPr/>
          <p:nvPr/>
        </p:nvSpPr>
        <p:spPr>
          <a:xfrm>
            <a:off x="5095138" y="4790255"/>
            <a:ext cx="72008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/>
          <p:cNvSpPr/>
          <p:nvPr/>
        </p:nvSpPr>
        <p:spPr>
          <a:xfrm>
            <a:off x="5239154" y="4790255"/>
            <a:ext cx="72008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/>
          <p:cNvSpPr/>
          <p:nvPr/>
        </p:nvSpPr>
        <p:spPr>
          <a:xfrm>
            <a:off x="5383170" y="4790255"/>
            <a:ext cx="72008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/>
          <p:cNvSpPr/>
          <p:nvPr/>
        </p:nvSpPr>
        <p:spPr>
          <a:xfrm>
            <a:off x="5527186" y="4790255"/>
            <a:ext cx="72008" cy="5040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247266" y="522230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WSS</a:t>
            </a:r>
          </a:p>
        </p:txBody>
      </p:sp>
      <p:sp>
        <p:nvSpPr>
          <p:cNvPr id="123" name="矩形 122"/>
          <p:cNvSpPr/>
          <p:nvPr/>
        </p:nvSpPr>
        <p:spPr>
          <a:xfrm>
            <a:off x="5671202" y="4790255"/>
            <a:ext cx="7200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591082" y="4420923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Wavelengths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4786313" y="1142983"/>
            <a:ext cx="3732043" cy="2279119"/>
            <a:chOff x="4785671" y="980728"/>
            <a:chExt cx="3697979" cy="2376264"/>
          </a:xfrm>
        </p:grpSpPr>
        <p:grpSp>
          <p:nvGrpSpPr>
            <p:cNvPr id="127" name="组合 112"/>
            <p:cNvGrpSpPr/>
            <p:nvPr/>
          </p:nvGrpSpPr>
          <p:grpSpPr>
            <a:xfrm>
              <a:off x="4785671" y="980728"/>
              <a:ext cx="3680871" cy="2376264"/>
              <a:chOff x="4785671" y="980728"/>
              <a:chExt cx="3680871" cy="2376264"/>
            </a:xfrm>
          </p:grpSpPr>
          <p:pic>
            <p:nvPicPr>
              <p:cNvPr id="12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27244" y="1129695"/>
                <a:ext cx="3326940" cy="2100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5004048" y="980728"/>
                <a:ext cx="1296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WSS</a:t>
                </a:r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>
                <a:off x="4785671" y="1055212"/>
                <a:ext cx="3680871" cy="230178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7475538" y="980728"/>
              <a:ext cx="1008112" cy="481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 × k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286380" y="85723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 Selective Switch</a:t>
            </a:r>
          </a:p>
        </p:txBody>
      </p:sp>
      <p:sp>
        <p:nvSpPr>
          <p:cNvPr id="133" name="下箭头 132"/>
          <p:cNvSpPr/>
          <p:nvPr/>
        </p:nvSpPr>
        <p:spPr>
          <a:xfrm>
            <a:off x="6516216" y="3500439"/>
            <a:ext cx="576064" cy="285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圆角矩形标注 134"/>
          <p:cNvSpPr/>
          <p:nvPr/>
        </p:nvSpPr>
        <p:spPr>
          <a:xfrm>
            <a:off x="142876" y="5000636"/>
            <a:ext cx="785786" cy="571504"/>
          </a:xfrm>
          <a:prstGeom prst="wedgeRoundRectCallout">
            <a:avLst>
              <a:gd name="adj1" fmla="val 91199"/>
              <a:gd name="adj2" fmla="val 348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Fixed degree</a:t>
            </a:r>
          </a:p>
        </p:txBody>
      </p:sp>
      <p:sp>
        <p:nvSpPr>
          <p:cNvPr id="136" name="圆角矩形 135"/>
          <p:cNvSpPr/>
          <p:nvPr/>
        </p:nvSpPr>
        <p:spPr>
          <a:xfrm>
            <a:off x="714348" y="1923102"/>
            <a:ext cx="295232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Flexible topology</a:t>
            </a:r>
          </a:p>
        </p:txBody>
      </p:sp>
      <p:sp>
        <p:nvSpPr>
          <p:cNvPr id="137" name="灯片编号占位符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3357554" y="1142984"/>
            <a:ext cx="101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 × N</a:t>
            </a:r>
          </a:p>
        </p:txBody>
      </p:sp>
    </p:spTree>
    <p:custDataLst>
      <p:tags r:id="rId1"/>
    </p:custDataLst>
  </p:cSld>
  <p:clrMapOvr>
    <a:masterClrMapping/>
  </p:clrMapOvr>
  <p:transition advTm="31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0.10763 -0.00162 L 0.22447 -0.141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-7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047 L 0.10747 -0.00209 L 0.22465 -0.1419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-7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15677 -0.00162 L 0.26389 -0.04723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0" y="-24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15677 -0.00162 L 0.26389 -0.04723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0" y="-24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15677 -0.00162 L 0.26389 -0.0472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0" y="-24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47 L 0.21371 -0.00139 L 0.31111 0.16273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0" y="81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047 L 0.21371 -0.00139 L 0.31111 0.16273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0" y="81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047 L 0.21372 -0.00139 L 0.31112 0.16273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OSA Achieves Such Flexibility?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285752" y="1071546"/>
            <a:ext cx="3991926" cy="2285447"/>
            <a:chOff x="35496" y="836712"/>
            <a:chExt cx="3960442" cy="2443890"/>
          </a:xfrm>
        </p:grpSpPr>
        <p:grpSp>
          <p:nvGrpSpPr>
            <p:cNvPr id="4" name="组合 110"/>
            <p:cNvGrpSpPr/>
            <p:nvPr/>
          </p:nvGrpSpPr>
          <p:grpSpPr>
            <a:xfrm>
              <a:off x="35496" y="836712"/>
              <a:ext cx="3960442" cy="2443890"/>
              <a:chOff x="-36512" y="836712"/>
              <a:chExt cx="3960442" cy="2443890"/>
            </a:xfrm>
          </p:grpSpPr>
          <p:grpSp>
            <p:nvGrpSpPr>
              <p:cNvPr id="5" name="组合 14"/>
              <p:cNvGrpSpPr/>
              <p:nvPr/>
            </p:nvGrpSpPr>
            <p:grpSpPr>
              <a:xfrm>
                <a:off x="-36512" y="836712"/>
                <a:ext cx="3960442" cy="2380265"/>
                <a:chOff x="251520" y="1484784"/>
                <a:chExt cx="4176464" cy="2448273"/>
              </a:xfrm>
            </p:grpSpPr>
            <p:pic>
              <p:nvPicPr>
                <p:cNvPr id="13" name="Picture 2" descr="http://www.yourdictionary.com/images/computer/OPSWITCH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391" y="1484784"/>
                  <a:ext cx="3707904" cy="2448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" name="矩形 13"/>
                <p:cNvSpPr/>
                <p:nvPr/>
              </p:nvSpPr>
              <p:spPr>
                <a:xfrm>
                  <a:off x="2123728" y="1490469"/>
                  <a:ext cx="2160240" cy="2823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563888" y="2852936"/>
                  <a:ext cx="864096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imaging lens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073631" y="2060848"/>
                  <a:ext cx="576063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fiber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238684" y="3605633"/>
                  <a:ext cx="746266" cy="28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MEMS</a:t>
                  </a:r>
                </a:p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mirror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51520" y="3212976"/>
                  <a:ext cx="864096" cy="2880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reflector</a:t>
                  </a: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929" y="913102"/>
                <a:ext cx="1296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MEMS</a:t>
                </a: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-36512" y="980728"/>
                <a:ext cx="3960440" cy="2299874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椭圆 7"/>
            <p:cNvSpPr/>
            <p:nvPr/>
          </p:nvSpPr>
          <p:spPr>
            <a:xfrm rot="20673757">
              <a:off x="1288287" y="1170325"/>
              <a:ext cx="1440719" cy="41056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20673757">
              <a:off x="1871804" y="1411351"/>
              <a:ext cx="1440719" cy="460807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2910" y="85723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Micro-Electro-Mechanical Switch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1670" y="132426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3174" y="157161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</a:p>
        </p:txBody>
      </p:sp>
      <p:sp>
        <p:nvSpPr>
          <p:cNvPr id="22" name="矩形 21"/>
          <p:cNvSpPr/>
          <p:nvPr/>
        </p:nvSpPr>
        <p:spPr>
          <a:xfrm>
            <a:off x="816891" y="3714752"/>
            <a:ext cx="2754977" cy="741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MEMS</a:t>
            </a:r>
          </a:p>
        </p:txBody>
      </p:sp>
      <p:sp>
        <p:nvSpPr>
          <p:cNvPr id="31" name="矩形 30"/>
          <p:cNvSpPr/>
          <p:nvPr/>
        </p:nvSpPr>
        <p:spPr>
          <a:xfrm>
            <a:off x="978948" y="4670371"/>
            <a:ext cx="594211" cy="4594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1627178" y="4670371"/>
            <a:ext cx="594211" cy="4594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2275408" y="4670371"/>
            <a:ext cx="594211" cy="4594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2923637" y="4670371"/>
            <a:ext cx="594211" cy="45946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61015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9087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159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05231" y="4690927"/>
            <a:ext cx="378134" cy="39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grpSp>
        <p:nvGrpSpPr>
          <p:cNvPr id="6" name="组合 38"/>
          <p:cNvGrpSpPr/>
          <p:nvPr/>
        </p:nvGrpSpPr>
        <p:grpSpPr>
          <a:xfrm>
            <a:off x="655358" y="5455535"/>
            <a:ext cx="1538402" cy="1402489"/>
            <a:chOff x="4716016" y="3645024"/>
            <a:chExt cx="2736304" cy="2664296"/>
          </a:xfrm>
        </p:grpSpPr>
        <p:sp>
          <p:nvSpPr>
            <p:cNvPr id="40" name="流程图: 联系 39"/>
            <p:cNvSpPr/>
            <p:nvPr/>
          </p:nvSpPr>
          <p:spPr>
            <a:xfrm>
              <a:off x="5724128" y="3645024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流程图: 联系 40"/>
            <p:cNvSpPr/>
            <p:nvPr/>
          </p:nvSpPr>
          <p:spPr>
            <a:xfrm>
              <a:off x="4716016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2" name="流程图: 联系 41"/>
            <p:cNvSpPr/>
            <p:nvPr/>
          </p:nvSpPr>
          <p:spPr>
            <a:xfrm>
              <a:off x="6804248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5796136" y="5661248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4" name="形状 43"/>
            <p:cNvCxnSpPr>
              <a:stCxn id="40" idx="6"/>
              <a:endCxn id="42" idx="0"/>
            </p:cNvCxnSpPr>
            <p:nvPr/>
          </p:nvCxnSpPr>
          <p:spPr>
            <a:xfrm>
              <a:off x="6372200" y="3969060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形状 44"/>
            <p:cNvCxnSpPr>
              <a:stCxn id="42" idx="4"/>
              <a:endCxn id="43" idx="6"/>
            </p:cNvCxnSpPr>
            <p:nvPr/>
          </p:nvCxnSpPr>
          <p:spPr>
            <a:xfrm rot="5400000">
              <a:off x="6444208" y="5301208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形状 45"/>
            <p:cNvCxnSpPr>
              <a:stCxn id="43" idx="2"/>
              <a:endCxn id="41" idx="4"/>
            </p:cNvCxnSpPr>
            <p:nvPr/>
          </p:nvCxnSpPr>
          <p:spPr>
            <a:xfrm rot="10800000">
              <a:off x="5040052" y="5301208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形状 46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5040052" y="3969060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50"/>
          <p:cNvGrpSpPr/>
          <p:nvPr/>
        </p:nvGrpSpPr>
        <p:grpSpPr>
          <a:xfrm>
            <a:off x="2247780" y="5455535"/>
            <a:ext cx="1538402" cy="1402489"/>
            <a:chOff x="7596336" y="3645024"/>
            <a:chExt cx="2736304" cy="2664296"/>
          </a:xfrm>
        </p:grpSpPr>
        <p:sp>
          <p:nvSpPr>
            <p:cNvPr id="52" name="流程图: 联系 51"/>
            <p:cNvSpPr/>
            <p:nvPr/>
          </p:nvSpPr>
          <p:spPr>
            <a:xfrm>
              <a:off x="8604448" y="3645024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7596336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4" name="流程图: 联系 53"/>
            <p:cNvSpPr/>
            <p:nvPr/>
          </p:nvSpPr>
          <p:spPr>
            <a:xfrm>
              <a:off x="9684568" y="4653136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流程图: 联系 54"/>
            <p:cNvSpPr/>
            <p:nvPr/>
          </p:nvSpPr>
          <p:spPr>
            <a:xfrm>
              <a:off x="8676456" y="5661248"/>
              <a:ext cx="648072" cy="648072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6" name="形状 55"/>
            <p:cNvCxnSpPr>
              <a:stCxn id="52" idx="6"/>
              <a:endCxn id="54" idx="0"/>
            </p:cNvCxnSpPr>
            <p:nvPr/>
          </p:nvCxnSpPr>
          <p:spPr>
            <a:xfrm>
              <a:off x="9252520" y="3969060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形状 56"/>
            <p:cNvCxnSpPr>
              <a:stCxn id="54" idx="4"/>
              <a:endCxn id="55" idx="6"/>
            </p:cNvCxnSpPr>
            <p:nvPr/>
          </p:nvCxnSpPr>
          <p:spPr>
            <a:xfrm rot="5400000">
              <a:off x="9324528" y="5301208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形状 57"/>
            <p:cNvCxnSpPr>
              <a:stCxn id="55" idx="2"/>
              <a:endCxn id="53" idx="4"/>
            </p:cNvCxnSpPr>
            <p:nvPr/>
          </p:nvCxnSpPr>
          <p:spPr>
            <a:xfrm rot="10800000">
              <a:off x="7920372" y="5301208"/>
              <a:ext cx="756084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形状 58"/>
            <p:cNvCxnSpPr>
              <a:stCxn id="53" idx="0"/>
              <a:endCxn id="52" idx="2"/>
            </p:cNvCxnSpPr>
            <p:nvPr/>
          </p:nvCxnSpPr>
          <p:spPr>
            <a:xfrm rot="5400000" flipH="1" flipV="1">
              <a:off x="7920372" y="3969060"/>
              <a:ext cx="684076" cy="684076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下箭头 65"/>
          <p:cNvSpPr/>
          <p:nvPr/>
        </p:nvSpPr>
        <p:spPr>
          <a:xfrm>
            <a:off x="2869618" y="5220669"/>
            <a:ext cx="216077" cy="1371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接连接符 68"/>
          <p:cNvCxnSpPr>
            <a:endCxn id="23" idx="0"/>
          </p:cNvCxnSpPr>
          <p:nvPr/>
        </p:nvCxnSpPr>
        <p:spPr>
          <a:xfrm rot="16200000" flipV="1">
            <a:off x="1042361" y="4596145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16200000" flipV="1">
            <a:off x="1330703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V="1">
            <a:off x="1685300" y="4596144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V="1">
            <a:off x="1973645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200000" flipV="1">
            <a:off x="2330835" y="4596144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200000" flipV="1">
            <a:off x="2616587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200000" flipV="1">
            <a:off x="2973777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16200000" flipV="1">
            <a:off x="3328374" y="4599130"/>
            <a:ext cx="145861" cy="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/>
          <p:cNvSpPr/>
          <p:nvPr/>
        </p:nvSpPr>
        <p:spPr>
          <a:xfrm rot="10800000">
            <a:off x="103296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/>
          <p:cNvSpPr/>
          <p:nvPr/>
        </p:nvSpPr>
        <p:spPr>
          <a:xfrm rot="10800000">
            <a:off x="135708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/>
          <p:cNvSpPr/>
          <p:nvPr/>
        </p:nvSpPr>
        <p:spPr>
          <a:xfrm rot="10800000">
            <a:off x="168119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/>
          <p:cNvSpPr/>
          <p:nvPr/>
        </p:nvSpPr>
        <p:spPr>
          <a:xfrm rot="10800000">
            <a:off x="200531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/>
          <p:cNvSpPr/>
          <p:nvPr/>
        </p:nvSpPr>
        <p:spPr>
          <a:xfrm rot="10800000">
            <a:off x="232942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/>
          <p:cNvSpPr/>
          <p:nvPr/>
        </p:nvSpPr>
        <p:spPr>
          <a:xfrm rot="10800000">
            <a:off x="265354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/>
          <p:cNvSpPr/>
          <p:nvPr/>
        </p:nvSpPr>
        <p:spPr>
          <a:xfrm rot="10800000">
            <a:off x="2977657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/>
          <p:cNvSpPr/>
          <p:nvPr/>
        </p:nvSpPr>
        <p:spPr>
          <a:xfrm rot="10800000">
            <a:off x="3301772" y="4416611"/>
            <a:ext cx="162057" cy="107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曲线连接符 49"/>
          <p:cNvCxnSpPr>
            <a:stCxn id="23" idx="2"/>
            <a:endCxn id="30" idx="2"/>
          </p:cNvCxnSpPr>
          <p:nvPr/>
        </p:nvCxnSpPr>
        <p:spPr>
          <a:xfrm rot="5400000" flipH="1" flipV="1">
            <a:off x="2248324" y="3282209"/>
            <a:ext cx="9676" cy="2268804"/>
          </a:xfrm>
          <a:prstGeom prst="curvedConnector3">
            <a:avLst>
              <a:gd name="adj1" fmla="val 522857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24" idx="2"/>
            <a:endCxn id="27" idx="2"/>
          </p:cNvCxnSpPr>
          <p:nvPr/>
        </p:nvCxnSpPr>
        <p:spPr>
          <a:xfrm rot="5400000" flipH="1" flipV="1">
            <a:off x="1924209" y="3930438"/>
            <a:ext cx="9676" cy="972345"/>
          </a:xfrm>
          <a:prstGeom prst="curvedConnector3">
            <a:avLst>
              <a:gd name="adj1" fmla="val 380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25" idx="2"/>
            <a:endCxn id="28" idx="2"/>
          </p:cNvCxnSpPr>
          <p:nvPr/>
        </p:nvCxnSpPr>
        <p:spPr>
          <a:xfrm rot="5400000" flipH="1" flipV="1">
            <a:off x="2248324" y="3930438"/>
            <a:ext cx="9676" cy="972345"/>
          </a:xfrm>
          <a:prstGeom prst="curvedConnector3">
            <a:avLst>
              <a:gd name="adj1" fmla="val 400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26" idx="2"/>
            <a:endCxn id="29" idx="2"/>
          </p:cNvCxnSpPr>
          <p:nvPr/>
        </p:nvCxnSpPr>
        <p:spPr>
          <a:xfrm rot="5400000" flipH="1" flipV="1">
            <a:off x="2572439" y="3930438"/>
            <a:ext cx="9676" cy="972345"/>
          </a:xfrm>
          <a:prstGeom prst="curvedConnector3">
            <a:avLst>
              <a:gd name="adj1" fmla="val 390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下箭头 95"/>
          <p:cNvSpPr/>
          <p:nvPr/>
        </p:nvSpPr>
        <p:spPr>
          <a:xfrm>
            <a:off x="1924234" y="3429000"/>
            <a:ext cx="576064" cy="2143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下箭头 96"/>
          <p:cNvSpPr/>
          <p:nvPr/>
        </p:nvSpPr>
        <p:spPr>
          <a:xfrm>
            <a:off x="6516216" y="3500439"/>
            <a:ext cx="576064" cy="285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组合 125"/>
          <p:cNvGrpSpPr/>
          <p:nvPr/>
        </p:nvGrpSpPr>
        <p:grpSpPr>
          <a:xfrm>
            <a:off x="4786313" y="1142983"/>
            <a:ext cx="3732043" cy="2279119"/>
            <a:chOff x="4785671" y="980728"/>
            <a:chExt cx="3697979" cy="2376264"/>
          </a:xfrm>
        </p:grpSpPr>
        <p:grpSp>
          <p:nvGrpSpPr>
            <p:cNvPr id="39" name="组合 112"/>
            <p:cNvGrpSpPr/>
            <p:nvPr/>
          </p:nvGrpSpPr>
          <p:grpSpPr>
            <a:xfrm>
              <a:off x="4785671" y="980728"/>
              <a:ext cx="3680871" cy="2376264"/>
              <a:chOff x="4785671" y="980728"/>
              <a:chExt cx="3680871" cy="2376264"/>
            </a:xfrm>
          </p:grpSpPr>
          <p:pic>
            <p:nvPicPr>
              <p:cNvPr id="12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27244" y="1129695"/>
                <a:ext cx="3326940" cy="2100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5004048" y="980728"/>
                <a:ext cx="1296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WSS</a:t>
                </a:r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>
                <a:off x="4785671" y="1055212"/>
                <a:ext cx="3680871" cy="230178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7475538" y="980728"/>
              <a:ext cx="1008112" cy="481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 × k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286380" y="85723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 Selective Switch</a:t>
            </a:r>
          </a:p>
        </p:txBody>
      </p:sp>
      <p:sp>
        <p:nvSpPr>
          <p:cNvPr id="125" name="矩形 124"/>
          <p:cNvSpPr/>
          <p:nvPr/>
        </p:nvSpPr>
        <p:spPr>
          <a:xfrm>
            <a:off x="5148220" y="3857628"/>
            <a:ext cx="648072" cy="5040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4644164" y="5729836"/>
            <a:ext cx="648072" cy="5040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矩形 126"/>
          <p:cNvSpPr/>
          <p:nvPr/>
        </p:nvSpPr>
        <p:spPr>
          <a:xfrm>
            <a:off x="5796292" y="5729836"/>
            <a:ext cx="648072" cy="5040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292236" y="385762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716172" y="57826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68300" y="57826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D</a:t>
            </a:r>
          </a:p>
        </p:txBody>
      </p:sp>
      <p:sp>
        <p:nvSpPr>
          <p:cNvPr id="136" name="剪去同侧角的矩形 135"/>
          <p:cNvSpPr/>
          <p:nvPr/>
        </p:nvSpPr>
        <p:spPr>
          <a:xfrm>
            <a:off x="4500148" y="4793732"/>
            <a:ext cx="1944216" cy="57606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WSS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5436252" y="4361684"/>
            <a:ext cx="0" cy="432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4932196" y="5369796"/>
            <a:ext cx="0" cy="360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6084324" y="5369796"/>
            <a:ext cx="0" cy="360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联系 139"/>
          <p:cNvSpPr/>
          <p:nvPr/>
        </p:nvSpPr>
        <p:spPr>
          <a:xfrm>
            <a:off x="7614375" y="4001644"/>
            <a:ext cx="520043" cy="525464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1" name="流程图: 联系 140"/>
          <p:cNvSpPr/>
          <p:nvPr/>
        </p:nvSpPr>
        <p:spPr>
          <a:xfrm>
            <a:off x="6805420" y="4819032"/>
            <a:ext cx="520043" cy="525464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2" name="流程图: 联系 141"/>
          <p:cNvSpPr/>
          <p:nvPr/>
        </p:nvSpPr>
        <p:spPr>
          <a:xfrm>
            <a:off x="8481113" y="4819032"/>
            <a:ext cx="520043" cy="525464"/>
          </a:xfrm>
          <a:prstGeom prst="flowChartConnector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3" name="流程图: 联系 142"/>
          <p:cNvSpPr/>
          <p:nvPr/>
        </p:nvSpPr>
        <p:spPr>
          <a:xfrm>
            <a:off x="7672158" y="5636420"/>
            <a:ext cx="520043" cy="525464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4" name="形状 143"/>
          <p:cNvCxnSpPr/>
          <p:nvPr/>
        </p:nvCxnSpPr>
        <p:spPr>
          <a:xfrm>
            <a:off x="8137060" y="4264376"/>
            <a:ext cx="606717" cy="554656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形状 144"/>
          <p:cNvCxnSpPr>
            <a:stCxn id="142" idx="4"/>
            <a:endCxn id="143" idx="6"/>
          </p:cNvCxnSpPr>
          <p:nvPr/>
        </p:nvCxnSpPr>
        <p:spPr>
          <a:xfrm rot="5400000">
            <a:off x="8189340" y="5347357"/>
            <a:ext cx="554656" cy="548934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形状 145"/>
          <p:cNvCxnSpPr>
            <a:stCxn id="143" idx="2"/>
            <a:endCxn id="141" idx="4"/>
          </p:cNvCxnSpPr>
          <p:nvPr/>
        </p:nvCxnSpPr>
        <p:spPr>
          <a:xfrm rot="10800000">
            <a:off x="7065441" y="5344496"/>
            <a:ext cx="606717" cy="554656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形状 146"/>
          <p:cNvCxnSpPr/>
          <p:nvPr/>
        </p:nvCxnSpPr>
        <p:spPr>
          <a:xfrm rot="5400000" flipH="1" flipV="1">
            <a:off x="7081209" y="4267237"/>
            <a:ext cx="554656" cy="548934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流程图: 联系 147"/>
          <p:cNvSpPr/>
          <p:nvPr/>
        </p:nvSpPr>
        <p:spPr>
          <a:xfrm>
            <a:off x="7614375" y="4001644"/>
            <a:ext cx="520043" cy="525464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9" name="流程图: 联系 148"/>
          <p:cNvSpPr/>
          <p:nvPr/>
        </p:nvSpPr>
        <p:spPr>
          <a:xfrm>
            <a:off x="6805420" y="4819032"/>
            <a:ext cx="520043" cy="525464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0" name="流程图: 联系 149"/>
          <p:cNvSpPr/>
          <p:nvPr/>
        </p:nvSpPr>
        <p:spPr>
          <a:xfrm>
            <a:off x="8481113" y="4819032"/>
            <a:ext cx="520043" cy="525464"/>
          </a:xfrm>
          <a:prstGeom prst="flowChartConnector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1" name="流程图: 联系 150"/>
          <p:cNvSpPr/>
          <p:nvPr/>
        </p:nvSpPr>
        <p:spPr>
          <a:xfrm>
            <a:off x="7672158" y="5636420"/>
            <a:ext cx="520043" cy="525464"/>
          </a:xfrm>
          <a:prstGeom prst="flowChart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52" name="形状 151"/>
          <p:cNvCxnSpPr>
            <a:stCxn id="150" idx="4"/>
            <a:endCxn id="151" idx="6"/>
          </p:cNvCxnSpPr>
          <p:nvPr/>
        </p:nvCxnSpPr>
        <p:spPr>
          <a:xfrm rot="5400000">
            <a:off x="8189340" y="5347357"/>
            <a:ext cx="554656" cy="548934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形状 152"/>
          <p:cNvCxnSpPr>
            <a:stCxn id="151" idx="2"/>
            <a:endCxn id="149" idx="4"/>
          </p:cNvCxnSpPr>
          <p:nvPr/>
        </p:nvCxnSpPr>
        <p:spPr>
          <a:xfrm rot="10800000">
            <a:off x="7065441" y="5344496"/>
            <a:ext cx="606717" cy="554656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任意多边形 153"/>
          <p:cNvSpPr/>
          <p:nvPr/>
        </p:nvSpPr>
        <p:spPr>
          <a:xfrm>
            <a:off x="4788180" y="4352902"/>
            <a:ext cx="514350" cy="1376933"/>
          </a:xfrm>
          <a:custGeom>
            <a:avLst/>
            <a:gdLst>
              <a:gd name="connsiteX0" fmla="*/ 514350 w 514350"/>
              <a:gd name="connsiteY0" fmla="*/ 0 h 1295400"/>
              <a:gd name="connsiteX1" fmla="*/ 514350 w 514350"/>
              <a:gd name="connsiteY1" fmla="*/ 504825 h 1295400"/>
              <a:gd name="connsiteX2" fmla="*/ 0 w 514350"/>
              <a:gd name="connsiteY2" fmla="*/ 962025 h 1295400"/>
              <a:gd name="connsiteX3" fmla="*/ 9525 w 514350"/>
              <a:gd name="connsiteY3" fmla="*/ 1295400 h 1295400"/>
              <a:gd name="connsiteX4" fmla="*/ 9525 w 514350"/>
              <a:gd name="connsiteY4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295400">
                <a:moveTo>
                  <a:pt x="514350" y="0"/>
                </a:moveTo>
                <a:lnTo>
                  <a:pt x="514350" y="504825"/>
                </a:lnTo>
                <a:lnTo>
                  <a:pt x="0" y="962025"/>
                </a:lnTo>
                <a:lnTo>
                  <a:pt x="9525" y="1295400"/>
                </a:lnTo>
                <a:lnTo>
                  <a:pt x="9525" y="1295400"/>
                </a:ln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任意多边形 154"/>
          <p:cNvSpPr/>
          <p:nvPr/>
        </p:nvSpPr>
        <p:spPr>
          <a:xfrm>
            <a:off x="4860188" y="4361684"/>
            <a:ext cx="514350" cy="1368152"/>
          </a:xfrm>
          <a:custGeom>
            <a:avLst/>
            <a:gdLst>
              <a:gd name="connsiteX0" fmla="*/ 514350 w 514350"/>
              <a:gd name="connsiteY0" fmla="*/ 0 h 1295400"/>
              <a:gd name="connsiteX1" fmla="*/ 514350 w 514350"/>
              <a:gd name="connsiteY1" fmla="*/ 504825 h 1295400"/>
              <a:gd name="connsiteX2" fmla="*/ 0 w 514350"/>
              <a:gd name="connsiteY2" fmla="*/ 962025 h 1295400"/>
              <a:gd name="connsiteX3" fmla="*/ 9525 w 514350"/>
              <a:gd name="connsiteY3" fmla="*/ 1295400 h 1295400"/>
              <a:gd name="connsiteX4" fmla="*/ 9525 w 514350"/>
              <a:gd name="connsiteY4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295400">
                <a:moveTo>
                  <a:pt x="514350" y="0"/>
                </a:moveTo>
                <a:lnTo>
                  <a:pt x="514350" y="504825"/>
                </a:lnTo>
                <a:lnTo>
                  <a:pt x="0" y="962025"/>
                </a:lnTo>
                <a:lnTo>
                  <a:pt x="9525" y="1295400"/>
                </a:lnTo>
                <a:lnTo>
                  <a:pt x="9525" y="1295400"/>
                </a:lnTo>
              </a:path>
            </a:pathLst>
          </a:cu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任意多边形 155"/>
          <p:cNvSpPr/>
          <p:nvPr/>
        </p:nvSpPr>
        <p:spPr>
          <a:xfrm>
            <a:off x="4716172" y="4361684"/>
            <a:ext cx="504056" cy="1368152"/>
          </a:xfrm>
          <a:custGeom>
            <a:avLst/>
            <a:gdLst>
              <a:gd name="connsiteX0" fmla="*/ 514350 w 514350"/>
              <a:gd name="connsiteY0" fmla="*/ 0 h 1295400"/>
              <a:gd name="connsiteX1" fmla="*/ 514350 w 514350"/>
              <a:gd name="connsiteY1" fmla="*/ 504825 h 1295400"/>
              <a:gd name="connsiteX2" fmla="*/ 0 w 514350"/>
              <a:gd name="connsiteY2" fmla="*/ 962025 h 1295400"/>
              <a:gd name="connsiteX3" fmla="*/ 9525 w 514350"/>
              <a:gd name="connsiteY3" fmla="*/ 1295400 h 1295400"/>
              <a:gd name="connsiteX4" fmla="*/ 9525 w 514350"/>
              <a:gd name="connsiteY4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295400">
                <a:moveTo>
                  <a:pt x="514350" y="0"/>
                </a:moveTo>
                <a:lnTo>
                  <a:pt x="514350" y="504825"/>
                </a:lnTo>
                <a:lnTo>
                  <a:pt x="0" y="962025"/>
                </a:lnTo>
                <a:lnTo>
                  <a:pt x="9525" y="1295400"/>
                </a:lnTo>
                <a:lnTo>
                  <a:pt x="9525" y="1295400"/>
                </a:lnTo>
              </a:path>
            </a:pathLst>
          </a:cu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任意多边形 156"/>
          <p:cNvSpPr/>
          <p:nvPr/>
        </p:nvSpPr>
        <p:spPr>
          <a:xfrm>
            <a:off x="5514387" y="4362428"/>
            <a:ext cx="628650" cy="1381125"/>
          </a:xfrm>
          <a:custGeom>
            <a:avLst/>
            <a:gdLst>
              <a:gd name="connsiteX0" fmla="*/ 0 w 628650"/>
              <a:gd name="connsiteY0" fmla="*/ 0 h 1381125"/>
              <a:gd name="connsiteX1" fmla="*/ 9525 w 628650"/>
              <a:gd name="connsiteY1" fmla="*/ 523875 h 1381125"/>
              <a:gd name="connsiteX2" fmla="*/ 628650 w 628650"/>
              <a:gd name="connsiteY2" fmla="*/ 1000125 h 1381125"/>
              <a:gd name="connsiteX3" fmla="*/ 628650 w 628650"/>
              <a:gd name="connsiteY3" fmla="*/ 1381125 h 1381125"/>
              <a:gd name="connsiteX4" fmla="*/ 628650 w 628650"/>
              <a:gd name="connsiteY4" fmla="*/ 1371600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1381125">
                <a:moveTo>
                  <a:pt x="0" y="0"/>
                </a:moveTo>
                <a:lnTo>
                  <a:pt x="9525" y="523875"/>
                </a:lnTo>
                <a:lnTo>
                  <a:pt x="628650" y="1000125"/>
                </a:lnTo>
                <a:lnTo>
                  <a:pt x="628650" y="1381125"/>
                </a:lnTo>
                <a:lnTo>
                  <a:pt x="628650" y="1371600"/>
                </a:ln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任意多边形 157"/>
          <p:cNvSpPr/>
          <p:nvPr/>
        </p:nvSpPr>
        <p:spPr>
          <a:xfrm>
            <a:off x="5580268" y="4348711"/>
            <a:ext cx="628650" cy="1381125"/>
          </a:xfrm>
          <a:custGeom>
            <a:avLst/>
            <a:gdLst>
              <a:gd name="connsiteX0" fmla="*/ 0 w 628650"/>
              <a:gd name="connsiteY0" fmla="*/ 0 h 1381125"/>
              <a:gd name="connsiteX1" fmla="*/ 9525 w 628650"/>
              <a:gd name="connsiteY1" fmla="*/ 523875 h 1381125"/>
              <a:gd name="connsiteX2" fmla="*/ 628650 w 628650"/>
              <a:gd name="connsiteY2" fmla="*/ 1000125 h 1381125"/>
              <a:gd name="connsiteX3" fmla="*/ 628650 w 628650"/>
              <a:gd name="connsiteY3" fmla="*/ 1381125 h 1381125"/>
              <a:gd name="connsiteX4" fmla="*/ 628650 w 628650"/>
              <a:gd name="connsiteY4" fmla="*/ 1371600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1381125">
                <a:moveTo>
                  <a:pt x="0" y="0"/>
                </a:moveTo>
                <a:lnTo>
                  <a:pt x="9525" y="523875"/>
                </a:lnTo>
                <a:lnTo>
                  <a:pt x="628650" y="1000125"/>
                </a:lnTo>
                <a:lnTo>
                  <a:pt x="628650" y="1381125"/>
                </a:lnTo>
                <a:lnTo>
                  <a:pt x="628650" y="1371600"/>
                </a:ln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任意多边形 158"/>
          <p:cNvSpPr/>
          <p:nvPr/>
        </p:nvSpPr>
        <p:spPr>
          <a:xfrm>
            <a:off x="5666787" y="4348711"/>
            <a:ext cx="628650" cy="1381125"/>
          </a:xfrm>
          <a:custGeom>
            <a:avLst/>
            <a:gdLst>
              <a:gd name="connsiteX0" fmla="*/ 0 w 628650"/>
              <a:gd name="connsiteY0" fmla="*/ 0 h 1381125"/>
              <a:gd name="connsiteX1" fmla="*/ 9525 w 628650"/>
              <a:gd name="connsiteY1" fmla="*/ 523875 h 1381125"/>
              <a:gd name="connsiteX2" fmla="*/ 628650 w 628650"/>
              <a:gd name="connsiteY2" fmla="*/ 1000125 h 1381125"/>
              <a:gd name="connsiteX3" fmla="*/ 628650 w 628650"/>
              <a:gd name="connsiteY3" fmla="*/ 1381125 h 1381125"/>
              <a:gd name="connsiteX4" fmla="*/ 628650 w 628650"/>
              <a:gd name="connsiteY4" fmla="*/ 1371600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1381125">
                <a:moveTo>
                  <a:pt x="0" y="0"/>
                </a:moveTo>
                <a:lnTo>
                  <a:pt x="9525" y="523875"/>
                </a:lnTo>
                <a:lnTo>
                  <a:pt x="628650" y="1000125"/>
                </a:lnTo>
                <a:lnTo>
                  <a:pt x="628650" y="1381125"/>
                </a:lnTo>
                <a:lnTo>
                  <a:pt x="628650" y="1371600"/>
                </a:lnTo>
              </a:path>
            </a:pathLst>
          </a:cu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右箭头 159"/>
          <p:cNvSpPr/>
          <p:nvPr/>
        </p:nvSpPr>
        <p:spPr>
          <a:xfrm>
            <a:off x="6480876" y="4721724"/>
            <a:ext cx="216024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形状 160"/>
          <p:cNvCxnSpPr/>
          <p:nvPr/>
        </p:nvCxnSpPr>
        <p:spPr>
          <a:xfrm rot="5400000" flipH="1" flipV="1">
            <a:off x="7089575" y="4241937"/>
            <a:ext cx="554656" cy="548934"/>
          </a:xfrm>
          <a:prstGeom prst="curvedConnector2">
            <a:avLst/>
          </a:prstGeom>
          <a:ln w="57150"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形状 161"/>
          <p:cNvCxnSpPr/>
          <p:nvPr/>
        </p:nvCxnSpPr>
        <p:spPr>
          <a:xfrm>
            <a:off x="8100548" y="4239076"/>
            <a:ext cx="606717" cy="554656"/>
          </a:xfrm>
          <a:prstGeom prst="curvedConnector2">
            <a:avLst/>
          </a:prstGeom>
          <a:ln w="57150"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圆角矩形 162"/>
          <p:cNvSpPr/>
          <p:nvPr/>
        </p:nvSpPr>
        <p:spPr>
          <a:xfrm>
            <a:off x="5046416" y="1923102"/>
            <a:ext cx="3240360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Flexible link capacity</a:t>
            </a:r>
          </a:p>
        </p:txBody>
      </p:sp>
      <p:sp>
        <p:nvSpPr>
          <p:cNvPr id="247" name="圆角矩形标注 246"/>
          <p:cNvSpPr/>
          <p:nvPr/>
        </p:nvSpPr>
        <p:spPr>
          <a:xfrm>
            <a:off x="7858148" y="3429000"/>
            <a:ext cx="1071570" cy="500066"/>
          </a:xfrm>
          <a:prstGeom prst="wedgeRoundRectCallout">
            <a:avLst>
              <a:gd name="adj1" fmla="val -38859"/>
              <a:gd name="adj2" fmla="val 9407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Fixed node capacity</a:t>
            </a:r>
          </a:p>
        </p:txBody>
      </p:sp>
      <p:sp>
        <p:nvSpPr>
          <p:cNvPr id="248" name="圆角矩形 247"/>
          <p:cNvSpPr/>
          <p:nvPr/>
        </p:nvSpPr>
        <p:spPr>
          <a:xfrm>
            <a:off x="714348" y="1923102"/>
            <a:ext cx="295232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Flexible topology</a:t>
            </a:r>
          </a:p>
        </p:txBody>
      </p:sp>
      <p:sp>
        <p:nvSpPr>
          <p:cNvPr id="250" name="灯片编号占位符 2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52" name="圆角矩形标注 251"/>
          <p:cNvSpPr/>
          <p:nvPr/>
        </p:nvSpPr>
        <p:spPr>
          <a:xfrm>
            <a:off x="5857884" y="4071942"/>
            <a:ext cx="1318855" cy="500066"/>
          </a:xfrm>
          <a:prstGeom prst="wedgeRoundRectCallout">
            <a:avLst>
              <a:gd name="adj1" fmla="val -67192"/>
              <a:gd name="adj2" fmla="val 3629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Wavelength uniqueness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3357554" y="1142984"/>
            <a:ext cx="101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 × N</a:t>
            </a:r>
          </a:p>
        </p:txBody>
      </p:sp>
      <p:sp>
        <p:nvSpPr>
          <p:cNvPr id="249" name="圆角矩形标注 248"/>
          <p:cNvSpPr/>
          <p:nvPr/>
        </p:nvSpPr>
        <p:spPr>
          <a:xfrm>
            <a:off x="142876" y="5000636"/>
            <a:ext cx="785786" cy="571504"/>
          </a:xfrm>
          <a:prstGeom prst="wedgeRoundRectCallout">
            <a:avLst>
              <a:gd name="adj1" fmla="val 91199"/>
              <a:gd name="adj2" fmla="val 348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Fixed degree</a:t>
            </a:r>
          </a:p>
        </p:txBody>
      </p:sp>
      <p:grpSp>
        <p:nvGrpSpPr>
          <p:cNvPr id="165" name="组合 164"/>
          <p:cNvGrpSpPr/>
          <p:nvPr/>
        </p:nvGrpSpPr>
        <p:grpSpPr>
          <a:xfrm>
            <a:off x="109816" y="1600894"/>
            <a:ext cx="8748464" cy="5257130"/>
            <a:chOff x="72008" y="7389440"/>
            <a:chExt cx="8748464" cy="5257130"/>
          </a:xfrm>
        </p:grpSpPr>
        <p:sp>
          <p:nvSpPr>
            <p:cNvPr id="166" name="圆角矩形 165"/>
            <p:cNvSpPr/>
            <p:nvPr/>
          </p:nvSpPr>
          <p:spPr>
            <a:xfrm>
              <a:off x="72008" y="7389440"/>
              <a:ext cx="8748464" cy="52571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7" name="Picture 29" descr="http://www.shopit.ie/images/OR1230000054214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78" y="8913668"/>
              <a:ext cx="1558908" cy="180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" name="Text Box 17"/>
            <p:cNvSpPr txBox="1">
              <a:spLocks noChangeArrowheads="1"/>
            </p:cNvSpPr>
            <p:nvPr/>
          </p:nvSpPr>
          <p:spPr bwMode="auto">
            <a:xfrm>
              <a:off x="432048" y="9389874"/>
              <a:ext cx="1290137" cy="619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306" tIns="32653" rIns="65306" bIns="32653">
              <a:spAutoFit/>
            </a:bodyPr>
            <a:lstStyle>
              <a:lvl1pPr defTabSz="650875" eaLnBrk="0" hangingPunct="0">
                <a:defRPr kumimoji="1" sz="17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650875" eaLnBrk="0" hangingPunct="0">
                <a:defRPr kumimoji="1" sz="17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650875" eaLnBrk="0" hangingPunct="0">
                <a:defRPr kumimoji="1" sz="17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650875" eaLnBrk="0" hangingPunct="0">
                <a:defRPr kumimoji="1" sz="17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650875" eaLnBrk="0" hangingPunct="0">
                <a:defRPr kumimoji="1" sz="17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6508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6508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6508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6508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</a:rPr>
                <a:t>100 Terabits X 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08919" y="8265596"/>
              <a:ext cx="2080054" cy="494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Optical fiber</a:t>
              </a:r>
            </a:p>
          </p:txBody>
        </p:sp>
        <p:grpSp>
          <p:nvGrpSpPr>
            <p:cNvPr id="170" name="组合 74"/>
            <p:cNvGrpSpPr/>
            <p:nvPr/>
          </p:nvGrpSpPr>
          <p:grpSpPr>
            <a:xfrm>
              <a:off x="6696746" y="8602699"/>
              <a:ext cx="1728192" cy="2171119"/>
              <a:chOff x="6489981" y="2136796"/>
              <a:chExt cx="2165352" cy="2357968"/>
            </a:xfrm>
          </p:grpSpPr>
          <p:sp>
            <p:nvSpPr>
              <p:cNvPr id="235" name="流程图: 联系 234"/>
              <p:cNvSpPr/>
              <p:nvPr/>
            </p:nvSpPr>
            <p:spPr>
              <a:xfrm>
                <a:off x="7164288" y="3028890"/>
                <a:ext cx="576064" cy="5760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C</a:t>
                </a:r>
              </a:p>
            </p:txBody>
          </p:sp>
          <p:cxnSp>
            <p:nvCxnSpPr>
              <p:cNvPr id="236" name="直接连接符 235"/>
              <p:cNvCxnSpPr>
                <a:stCxn id="235" idx="2"/>
              </p:cNvCxnSpPr>
              <p:nvPr/>
            </p:nvCxnSpPr>
            <p:spPr>
              <a:xfrm>
                <a:off x="7164288" y="3316923"/>
                <a:ext cx="32520" cy="8172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>
                <a:stCxn id="235" idx="6"/>
              </p:cNvCxnSpPr>
              <p:nvPr/>
            </p:nvCxnSpPr>
            <p:spPr>
              <a:xfrm flipH="1">
                <a:off x="7733383" y="3316923"/>
                <a:ext cx="6968" cy="8172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>
                <a:stCxn id="235" idx="0"/>
              </p:cNvCxnSpPr>
              <p:nvPr/>
            </p:nvCxnSpPr>
            <p:spPr>
              <a:xfrm flipH="1" flipV="1">
                <a:off x="7426769" y="2136796"/>
                <a:ext cx="25552" cy="892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箭头连接符 238"/>
              <p:cNvCxnSpPr/>
              <p:nvPr/>
            </p:nvCxnSpPr>
            <p:spPr>
              <a:xfrm>
                <a:off x="7452320" y="2276872"/>
                <a:ext cx="0" cy="64807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箭头连接符 239"/>
              <p:cNvCxnSpPr/>
              <p:nvPr/>
            </p:nvCxnSpPr>
            <p:spPr>
              <a:xfrm flipH="1" flipV="1">
                <a:off x="7164288" y="3532946"/>
                <a:ext cx="32520" cy="37931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箭头连接符 240"/>
              <p:cNvCxnSpPr/>
              <p:nvPr/>
            </p:nvCxnSpPr>
            <p:spPr>
              <a:xfrm flipV="1">
                <a:off x="7733383" y="3532946"/>
                <a:ext cx="6968" cy="37931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arrow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/>
              <p:cNvSpPr txBox="1"/>
              <p:nvPr/>
            </p:nvSpPr>
            <p:spPr>
              <a:xfrm>
                <a:off x="6489981" y="4060219"/>
                <a:ext cx="962339" cy="43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Send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7380310" y="4060220"/>
                <a:ext cx="1275023" cy="43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Receive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6580203" y="2358728"/>
                <a:ext cx="1984907" cy="43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bidirectional</a:t>
                </a:r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2555776" y="8265596"/>
              <a:ext cx="2508301" cy="494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WDM (DE)MUX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36704" y="8265596"/>
              <a:ext cx="2263589" cy="494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Circulator</a:t>
              </a:r>
            </a:p>
          </p:txBody>
        </p:sp>
        <p:grpSp>
          <p:nvGrpSpPr>
            <p:cNvPr id="173" name="组合 73"/>
            <p:cNvGrpSpPr/>
            <p:nvPr/>
          </p:nvGrpSpPr>
          <p:grpSpPr>
            <a:xfrm>
              <a:off x="2366617" y="8699928"/>
              <a:ext cx="1223561" cy="1702892"/>
              <a:chOff x="3779912" y="1772816"/>
              <a:chExt cx="1872208" cy="2088232"/>
            </a:xfrm>
          </p:grpSpPr>
          <p:grpSp>
            <p:nvGrpSpPr>
              <p:cNvPr id="217" name="组合 25"/>
              <p:cNvGrpSpPr/>
              <p:nvPr/>
            </p:nvGrpSpPr>
            <p:grpSpPr>
              <a:xfrm>
                <a:off x="3779912" y="1772816"/>
                <a:ext cx="1872208" cy="2088232"/>
                <a:chOff x="4067945" y="1628800"/>
                <a:chExt cx="1440160" cy="2088232"/>
              </a:xfrm>
            </p:grpSpPr>
            <p:sp>
              <p:nvSpPr>
                <p:cNvPr id="228" name="剪去同侧角的矩形 227"/>
                <p:cNvSpPr/>
                <p:nvPr/>
              </p:nvSpPr>
              <p:spPr>
                <a:xfrm>
                  <a:off x="4067945" y="2348880"/>
                  <a:ext cx="1440160" cy="648072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MUX</a:t>
                  </a:r>
                </a:p>
              </p:txBody>
            </p:sp>
            <p:cxnSp>
              <p:nvCxnSpPr>
                <p:cNvPr id="229" name="直接连接符 228"/>
                <p:cNvCxnSpPr>
                  <a:stCxn id="228" idx="3"/>
                </p:cNvCxnSpPr>
                <p:nvPr/>
              </p:nvCxnSpPr>
              <p:spPr>
                <a:xfrm flipV="1">
                  <a:off x="4788025" y="1628800"/>
                  <a:ext cx="0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/>
                <p:cNvCxnSpPr/>
                <p:nvPr/>
              </p:nvCxnSpPr>
              <p:spPr>
                <a:xfrm flipH="1" flipV="1">
                  <a:off x="4211960" y="2996952"/>
                  <a:ext cx="22157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/>
                <p:cNvCxnSpPr/>
                <p:nvPr/>
              </p:nvCxnSpPr>
              <p:spPr>
                <a:xfrm flipH="1" flipV="1">
                  <a:off x="4499992" y="2996952"/>
                  <a:ext cx="11079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连接符 231"/>
                <p:cNvCxnSpPr/>
                <p:nvPr/>
              </p:nvCxnSpPr>
              <p:spPr>
                <a:xfrm flipH="1" flipV="1">
                  <a:off x="4788024" y="2996952"/>
                  <a:ext cx="1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接连接符 232"/>
                <p:cNvCxnSpPr/>
                <p:nvPr/>
              </p:nvCxnSpPr>
              <p:spPr>
                <a:xfrm flipV="1">
                  <a:off x="5064979" y="2996952"/>
                  <a:ext cx="11077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/>
                <p:cNvCxnSpPr/>
                <p:nvPr/>
              </p:nvCxnSpPr>
              <p:spPr>
                <a:xfrm flipV="1">
                  <a:off x="5341933" y="2996952"/>
                  <a:ext cx="22155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直接箭头连接符 217"/>
              <p:cNvCxnSpPr/>
              <p:nvPr/>
            </p:nvCxnSpPr>
            <p:spPr>
              <a:xfrm flipV="1">
                <a:off x="4067944" y="314096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/>
              <p:cNvCxnSpPr/>
              <p:nvPr/>
            </p:nvCxnSpPr>
            <p:spPr>
              <a:xfrm flipV="1">
                <a:off x="4427984" y="314096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/>
              <p:cNvCxnSpPr/>
              <p:nvPr/>
            </p:nvCxnSpPr>
            <p:spPr>
              <a:xfrm flipV="1">
                <a:off x="4788024" y="314096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/>
              <p:cNvCxnSpPr/>
              <p:nvPr/>
            </p:nvCxnSpPr>
            <p:spPr>
              <a:xfrm flipV="1">
                <a:off x="5148064" y="314096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箭头连接符 221"/>
              <p:cNvCxnSpPr/>
              <p:nvPr/>
            </p:nvCxnSpPr>
            <p:spPr>
              <a:xfrm flipV="1">
                <a:off x="5580112" y="314096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/>
              <p:cNvCxnSpPr/>
              <p:nvPr/>
            </p:nvCxnSpPr>
            <p:spPr>
              <a:xfrm flipV="1">
                <a:off x="4572000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/>
              <p:cNvCxnSpPr/>
              <p:nvPr/>
            </p:nvCxnSpPr>
            <p:spPr>
              <a:xfrm flipV="1">
                <a:off x="4644008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箭头连接符 224"/>
              <p:cNvCxnSpPr/>
              <p:nvPr/>
            </p:nvCxnSpPr>
            <p:spPr>
              <a:xfrm flipV="1">
                <a:off x="4716016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/>
              <p:cNvCxnSpPr/>
              <p:nvPr/>
            </p:nvCxnSpPr>
            <p:spPr>
              <a:xfrm flipV="1">
                <a:off x="4788024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/>
              <p:cNvCxnSpPr/>
              <p:nvPr/>
            </p:nvCxnSpPr>
            <p:spPr>
              <a:xfrm flipV="1">
                <a:off x="4860032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81"/>
            <p:cNvGrpSpPr/>
            <p:nvPr/>
          </p:nvGrpSpPr>
          <p:grpSpPr>
            <a:xfrm>
              <a:off x="3773713" y="8699926"/>
              <a:ext cx="1345918" cy="1702892"/>
              <a:chOff x="6804249" y="3933056"/>
              <a:chExt cx="1872208" cy="2088232"/>
            </a:xfrm>
          </p:grpSpPr>
          <p:grpSp>
            <p:nvGrpSpPr>
              <p:cNvPr id="199" name="组合 28"/>
              <p:cNvGrpSpPr/>
              <p:nvPr/>
            </p:nvGrpSpPr>
            <p:grpSpPr>
              <a:xfrm>
                <a:off x="6804249" y="3933056"/>
                <a:ext cx="1872208" cy="2088232"/>
                <a:chOff x="4067946" y="1628800"/>
                <a:chExt cx="1440160" cy="2088232"/>
              </a:xfrm>
            </p:grpSpPr>
            <p:sp>
              <p:nvSpPr>
                <p:cNvPr id="210" name="剪去同侧角的矩形 209"/>
                <p:cNvSpPr/>
                <p:nvPr/>
              </p:nvSpPr>
              <p:spPr>
                <a:xfrm>
                  <a:off x="4067946" y="2348880"/>
                  <a:ext cx="1440160" cy="648072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DEMUX</a:t>
                  </a:r>
                </a:p>
              </p:txBody>
            </p:sp>
            <p:cxnSp>
              <p:nvCxnSpPr>
                <p:cNvPr id="211" name="直接连接符 210"/>
                <p:cNvCxnSpPr>
                  <a:stCxn id="210" idx="3"/>
                </p:cNvCxnSpPr>
                <p:nvPr/>
              </p:nvCxnSpPr>
              <p:spPr>
                <a:xfrm flipV="1">
                  <a:off x="4788025" y="1628800"/>
                  <a:ext cx="0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/>
                <p:nvPr/>
              </p:nvCxnSpPr>
              <p:spPr>
                <a:xfrm flipH="1" flipV="1">
                  <a:off x="4211960" y="2996952"/>
                  <a:ext cx="22158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 flipH="1" flipV="1">
                  <a:off x="4499992" y="2996952"/>
                  <a:ext cx="11080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/>
                <p:cNvCxnSpPr/>
                <p:nvPr/>
              </p:nvCxnSpPr>
              <p:spPr>
                <a:xfrm flipH="1" flipV="1">
                  <a:off x="4788024" y="2996952"/>
                  <a:ext cx="2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5064980" y="2996952"/>
                  <a:ext cx="11076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/>
                <p:cNvCxnSpPr/>
                <p:nvPr/>
              </p:nvCxnSpPr>
              <p:spPr>
                <a:xfrm flipV="1">
                  <a:off x="5341934" y="2996952"/>
                  <a:ext cx="22155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直接箭头连接符 199"/>
              <p:cNvCxnSpPr/>
              <p:nvPr/>
            </p:nvCxnSpPr>
            <p:spPr>
              <a:xfrm flipV="1">
                <a:off x="7596336" y="414908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/>
              <p:nvPr/>
            </p:nvCxnSpPr>
            <p:spPr>
              <a:xfrm flipV="1">
                <a:off x="7668344" y="414908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201"/>
              <p:cNvCxnSpPr/>
              <p:nvPr/>
            </p:nvCxnSpPr>
            <p:spPr>
              <a:xfrm flipV="1">
                <a:off x="7740352" y="414908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箭头连接符 202"/>
              <p:cNvCxnSpPr/>
              <p:nvPr/>
            </p:nvCxnSpPr>
            <p:spPr>
              <a:xfrm flipV="1">
                <a:off x="7812360" y="414908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/>
              <p:cNvCxnSpPr/>
              <p:nvPr/>
            </p:nvCxnSpPr>
            <p:spPr>
              <a:xfrm flipV="1">
                <a:off x="7884368" y="414908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箭头连接符 204"/>
              <p:cNvCxnSpPr/>
              <p:nvPr/>
            </p:nvCxnSpPr>
            <p:spPr>
              <a:xfrm flipV="1">
                <a:off x="7092280" y="530120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/>
              <p:cNvCxnSpPr/>
              <p:nvPr/>
            </p:nvCxnSpPr>
            <p:spPr>
              <a:xfrm flipV="1">
                <a:off x="7452321" y="530120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/>
              <p:cNvCxnSpPr/>
              <p:nvPr/>
            </p:nvCxnSpPr>
            <p:spPr>
              <a:xfrm flipV="1">
                <a:off x="7812361" y="530120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/>
              <p:cNvCxnSpPr/>
              <p:nvPr/>
            </p:nvCxnSpPr>
            <p:spPr>
              <a:xfrm flipV="1">
                <a:off x="8172401" y="530120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208"/>
              <p:cNvCxnSpPr/>
              <p:nvPr/>
            </p:nvCxnSpPr>
            <p:spPr>
              <a:xfrm flipV="1">
                <a:off x="8604448" y="530120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/>
            <p:cNvSpPr txBox="1"/>
            <p:nvPr/>
          </p:nvSpPr>
          <p:spPr>
            <a:xfrm>
              <a:off x="2672508" y="10334704"/>
              <a:ext cx="92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 port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104456" y="10334704"/>
              <a:ext cx="921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 port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20072" y="8267935"/>
              <a:ext cx="1347658" cy="50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Coupler</a:t>
              </a:r>
            </a:p>
          </p:txBody>
        </p:sp>
        <p:grpSp>
          <p:nvGrpSpPr>
            <p:cNvPr id="178" name="组合 76"/>
            <p:cNvGrpSpPr/>
            <p:nvPr/>
          </p:nvGrpSpPr>
          <p:grpSpPr>
            <a:xfrm>
              <a:off x="5364343" y="8708717"/>
              <a:ext cx="1223561" cy="1702890"/>
              <a:chOff x="3779912" y="1772817"/>
              <a:chExt cx="1872208" cy="2088231"/>
            </a:xfrm>
          </p:grpSpPr>
          <p:grpSp>
            <p:nvGrpSpPr>
              <p:cNvPr id="183" name="组合 25"/>
              <p:cNvGrpSpPr/>
              <p:nvPr/>
            </p:nvGrpSpPr>
            <p:grpSpPr>
              <a:xfrm>
                <a:off x="3779912" y="1772817"/>
                <a:ext cx="1872208" cy="2088231"/>
                <a:chOff x="4067945" y="1628801"/>
                <a:chExt cx="1440160" cy="2088231"/>
              </a:xfrm>
            </p:grpSpPr>
            <p:sp>
              <p:nvSpPr>
                <p:cNvPr id="193" name="剪去同侧角的矩形 192"/>
                <p:cNvSpPr/>
                <p:nvPr/>
              </p:nvSpPr>
              <p:spPr>
                <a:xfrm>
                  <a:off x="4067945" y="2348880"/>
                  <a:ext cx="1440160" cy="648072"/>
                </a:xfrm>
                <a:prstGeom prst="snip2SameRect">
                  <a:avLst>
                    <a:gd name="adj1" fmla="val 3678"/>
                    <a:gd name="adj2" fmla="val 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Coupler</a:t>
                  </a:r>
                </a:p>
              </p:txBody>
            </p:sp>
            <p:cxnSp>
              <p:nvCxnSpPr>
                <p:cNvPr id="194" name="直接连接符 193"/>
                <p:cNvCxnSpPr>
                  <a:stCxn id="193" idx="3"/>
                </p:cNvCxnSpPr>
                <p:nvPr/>
              </p:nvCxnSpPr>
              <p:spPr>
                <a:xfrm flipV="1">
                  <a:off x="4788025" y="1628801"/>
                  <a:ext cx="0" cy="7200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 flipV="1">
                  <a:off x="4211960" y="2996952"/>
                  <a:ext cx="22157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/>
                <p:cNvCxnSpPr/>
                <p:nvPr/>
              </p:nvCxnSpPr>
              <p:spPr>
                <a:xfrm flipH="1" flipV="1">
                  <a:off x="4644009" y="2996952"/>
                  <a:ext cx="1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/>
                <p:cNvCxnSpPr/>
                <p:nvPr/>
              </p:nvCxnSpPr>
              <p:spPr>
                <a:xfrm flipV="1">
                  <a:off x="5004049" y="2996952"/>
                  <a:ext cx="11077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/>
                <p:cNvCxnSpPr/>
                <p:nvPr/>
              </p:nvCxnSpPr>
              <p:spPr>
                <a:xfrm flipV="1">
                  <a:off x="5341933" y="2996952"/>
                  <a:ext cx="22155" cy="72008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直接箭头连接符 183"/>
              <p:cNvCxnSpPr/>
              <p:nvPr/>
            </p:nvCxnSpPr>
            <p:spPr>
              <a:xfrm flipV="1">
                <a:off x="4067944" y="314096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/>
            </p:nvCxnSpPr>
            <p:spPr>
              <a:xfrm flipV="1">
                <a:off x="4622406" y="314096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85"/>
              <p:cNvCxnSpPr/>
              <p:nvPr/>
            </p:nvCxnSpPr>
            <p:spPr>
              <a:xfrm flipV="1">
                <a:off x="5148064" y="314096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/>
              <p:cNvCxnSpPr/>
              <p:nvPr/>
            </p:nvCxnSpPr>
            <p:spPr>
              <a:xfrm flipV="1">
                <a:off x="5580112" y="314096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/>
              <p:cNvCxnSpPr/>
              <p:nvPr/>
            </p:nvCxnSpPr>
            <p:spPr>
              <a:xfrm flipV="1">
                <a:off x="4572000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/>
              <p:cNvCxnSpPr/>
              <p:nvPr/>
            </p:nvCxnSpPr>
            <p:spPr>
              <a:xfrm flipV="1">
                <a:off x="4644008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/>
              <p:cNvCxnSpPr/>
              <p:nvPr/>
            </p:nvCxnSpPr>
            <p:spPr>
              <a:xfrm flipV="1">
                <a:off x="4716016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/>
              <p:cNvCxnSpPr/>
              <p:nvPr/>
            </p:nvCxnSpPr>
            <p:spPr>
              <a:xfrm flipV="1">
                <a:off x="4788024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/>
              <p:cNvCxnSpPr/>
              <p:nvPr/>
            </p:nvCxnSpPr>
            <p:spPr>
              <a:xfrm flipV="1">
                <a:off x="4860032" y="1988840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616624" y="10334704"/>
              <a:ext cx="856493" cy="349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port</a:t>
              </a:r>
            </a:p>
          </p:txBody>
        </p:sp>
        <p:cxnSp>
          <p:nvCxnSpPr>
            <p:cNvPr id="180" name="直接箭头连接符 179"/>
            <p:cNvCxnSpPr/>
            <p:nvPr/>
          </p:nvCxnSpPr>
          <p:spPr>
            <a:xfrm flipV="1">
              <a:off x="5914945" y="9846207"/>
              <a:ext cx="0" cy="41104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流程图: 过程 180"/>
            <p:cNvSpPr/>
            <p:nvPr/>
          </p:nvSpPr>
          <p:spPr>
            <a:xfrm>
              <a:off x="1715082" y="10789206"/>
              <a:ext cx="5572164" cy="1785950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Common features: 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2800" dirty="0"/>
                <a:t> Support high bit-rate, high capacity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2800" dirty="0"/>
                <a:t> Power-efficient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2800" dirty="0"/>
                <a:t> Small and compact (except MEMS)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95536" y="7499669"/>
              <a:ext cx="6048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Other optical devices: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30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63" grpId="0" animBg="1"/>
      <p:bldP spid="247" grpId="0" animBg="1"/>
      <p:bldP spid="2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05680" y="-27384"/>
            <a:ext cx="875880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Circuit Switch vs Packet Switch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1" descr="C:\Users\Kai Chen\AppData\Roaming\Tencent\Users\23378096\QQ\WinTemp\RichOle\PPZNAMW8Y8)ZZXM)_D]W)C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3528392" cy="942148"/>
          </a:xfrm>
          <a:prstGeom prst="rect">
            <a:avLst/>
          </a:prstGeom>
          <a:noFill/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4572000" y="2789238"/>
            <a:ext cx="4968552" cy="63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Electrical Packet Switch(10G)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3000" noProof="0" dirty="0"/>
              <a:t>store and forward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500$/port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3000" noProof="0" dirty="0"/>
              <a:t>10Gb/s fixed rate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12.5W/port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3000" noProof="0" dirty="0"/>
              <a:t>per-packet switching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5724128" y="836712"/>
            <a:ext cx="1635016" cy="2121024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323528" y="2780928"/>
            <a:ext cx="4752528" cy="63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Optical Circuit Switch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3000" dirty="0"/>
              <a:t>circuit switching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500$/port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3000" dirty="0">
                <a:solidFill>
                  <a:srgbClr val="0000FF"/>
                </a:solidFill>
              </a:rPr>
              <a:t>rate free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0.24mW/port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3000" dirty="0">
                <a:solidFill>
                  <a:srgbClr val="FF0000"/>
                </a:solidFill>
              </a:rPr>
              <a:t>~10ms circuit switching latency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Cost and Power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2076450"/>
            <a:ext cx="87534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OSA Architecture Overview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24744"/>
            <a:ext cx="8892480" cy="527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标注 10"/>
          <p:cNvSpPr/>
          <p:nvPr/>
        </p:nvSpPr>
        <p:spPr>
          <a:xfrm>
            <a:off x="1115616" y="1357298"/>
            <a:ext cx="1368152" cy="558394"/>
          </a:xfrm>
          <a:prstGeom prst="wedgeRectCallout">
            <a:avLst>
              <a:gd name="adj1" fmla="val 6027"/>
              <a:gd name="adj2" fmla="val 2021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part</a:t>
            </a:r>
          </a:p>
        </p:txBody>
      </p:sp>
      <p:sp>
        <p:nvSpPr>
          <p:cNvPr id="10" name="矩形 9"/>
          <p:cNvSpPr/>
          <p:nvPr/>
        </p:nvSpPr>
        <p:spPr>
          <a:xfrm>
            <a:off x="539552" y="2780929"/>
            <a:ext cx="1656184" cy="1080120"/>
          </a:xfrm>
          <a:prstGeom prst="rect">
            <a:avLst/>
          </a:prstGeom>
          <a:solidFill>
            <a:srgbClr val="4F81B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2555776" y="2780929"/>
            <a:ext cx="1584176" cy="1080120"/>
          </a:xfrm>
          <a:prstGeom prst="rect">
            <a:avLst/>
          </a:prstGeom>
          <a:solidFill>
            <a:srgbClr val="4F81B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80112" y="126876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(MEMS 320 ports)</a:t>
            </a:r>
          </a:p>
        </p:txBody>
      </p:sp>
      <p:sp>
        <p:nvSpPr>
          <p:cNvPr id="18" name="矩形 17"/>
          <p:cNvSpPr/>
          <p:nvPr/>
        </p:nvSpPr>
        <p:spPr>
          <a:xfrm>
            <a:off x="467544" y="4365105"/>
            <a:ext cx="1872208" cy="1008112"/>
          </a:xfrm>
          <a:prstGeom prst="rect">
            <a:avLst/>
          </a:prstGeom>
          <a:solidFill>
            <a:srgbClr val="4F81B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标注 18"/>
          <p:cNvSpPr/>
          <p:nvPr/>
        </p:nvSpPr>
        <p:spPr>
          <a:xfrm>
            <a:off x="2987824" y="1357298"/>
            <a:ext cx="1368152" cy="558395"/>
          </a:xfrm>
          <a:prstGeom prst="wedgeRectCallout">
            <a:avLst>
              <a:gd name="adj1" fmla="val 6027"/>
              <a:gd name="adj2" fmla="val 2021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part</a:t>
            </a:r>
          </a:p>
        </p:txBody>
      </p:sp>
      <p:sp>
        <p:nvSpPr>
          <p:cNvPr id="20" name="矩形标注 19"/>
          <p:cNvSpPr/>
          <p:nvPr/>
        </p:nvSpPr>
        <p:spPr>
          <a:xfrm>
            <a:off x="2843808" y="4581129"/>
            <a:ext cx="1368152" cy="648072"/>
          </a:xfrm>
          <a:prstGeom prst="wedgeRectCallout">
            <a:avLst>
              <a:gd name="adj1" fmla="val -90512"/>
              <a:gd name="adj2" fmla="val -1953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Top-of-Rack switch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4365104"/>
            <a:ext cx="1872208" cy="1008112"/>
          </a:xfrm>
          <a:prstGeom prst="rect">
            <a:avLst/>
          </a:prstGeom>
          <a:solidFill>
            <a:srgbClr val="4F81B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6948264" y="4365104"/>
            <a:ext cx="1872208" cy="1008112"/>
          </a:xfrm>
          <a:prstGeom prst="rect">
            <a:avLst/>
          </a:prstGeom>
          <a:solidFill>
            <a:srgbClr val="4F81B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弧形 102"/>
          <p:cNvSpPr/>
          <p:nvPr/>
        </p:nvSpPr>
        <p:spPr>
          <a:xfrm rot="19026505">
            <a:off x="158553" y="1932619"/>
            <a:ext cx="2320960" cy="2217408"/>
          </a:xfrm>
          <a:prstGeom prst="arc">
            <a:avLst>
              <a:gd name="adj1" fmla="val 16657605"/>
              <a:gd name="adj2" fmla="val 21145598"/>
            </a:avLst>
          </a:prstGeom>
          <a:ln w="57150">
            <a:solidFill>
              <a:srgbClr val="4A7EBB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弧形 107"/>
          <p:cNvSpPr/>
          <p:nvPr/>
        </p:nvSpPr>
        <p:spPr>
          <a:xfrm rot="19026505">
            <a:off x="4230519" y="2004057"/>
            <a:ext cx="2320960" cy="2217408"/>
          </a:xfrm>
          <a:prstGeom prst="arc">
            <a:avLst>
              <a:gd name="adj1" fmla="val 16657605"/>
              <a:gd name="adj2" fmla="val 21145598"/>
            </a:avLst>
          </a:prstGeom>
          <a:ln w="57150">
            <a:solidFill>
              <a:srgbClr val="4A7EBB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弧形 108"/>
          <p:cNvSpPr/>
          <p:nvPr/>
        </p:nvSpPr>
        <p:spPr>
          <a:xfrm rot="19026505">
            <a:off x="6664487" y="1993593"/>
            <a:ext cx="2320960" cy="2217408"/>
          </a:xfrm>
          <a:prstGeom prst="arc">
            <a:avLst>
              <a:gd name="adj1" fmla="val 16657605"/>
              <a:gd name="adj2" fmla="val 21145598"/>
            </a:avLst>
          </a:prstGeom>
          <a:ln w="57150">
            <a:solidFill>
              <a:srgbClr val="4A7EBB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4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12" grpId="0" animBg="1"/>
      <p:bldP spid="12" grpId="1" animBg="1"/>
      <p:bldP spid="14" grpId="0" animBg="1"/>
      <p:bldP spid="14" grpId="1" animBg="1"/>
      <p:bldP spid="103" grpId="0" animBg="1"/>
      <p:bldP spid="108" grpId="0" animBg="1"/>
      <p:bldP spid="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Sending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8892480" cy="527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68144" y="126876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(MEMS 320 ports)</a:t>
            </a:r>
          </a:p>
        </p:txBody>
      </p:sp>
      <p:grpSp>
        <p:nvGrpSpPr>
          <p:cNvPr id="7" name="组合 26"/>
          <p:cNvGrpSpPr/>
          <p:nvPr/>
        </p:nvGrpSpPr>
        <p:grpSpPr>
          <a:xfrm>
            <a:off x="683568" y="3645024"/>
            <a:ext cx="1368152" cy="1584176"/>
            <a:chOff x="683568" y="3717032"/>
            <a:chExt cx="1368152" cy="1584176"/>
          </a:xfrm>
        </p:grpSpPr>
        <p:sp>
          <p:nvSpPr>
            <p:cNvPr id="8" name="Freeform 3"/>
            <p:cNvSpPr/>
            <p:nvPr/>
          </p:nvSpPr>
          <p:spPr>
            <a:xfrm>
              <a:off x="683568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C050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3"/>
            <p:cNvSpPr/>
            <p:nvPr/>
          </p:nvSpPr>
          <p:spPr>
            <a:xfrm>
              <a:off x="971600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3"/>
            <p:cNvSpPr/>
            <p:nvPr/>
          </p:nvSpPr>
          <p:spPr>
            <a:xfrm>
              <a:off x="1222719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3"/>
            <p:cNvSpPr/>
            <p:nvPr/>
          </p:nvSpPr>
          <p:spPr>
            <a:xfrm>
              <a:off x="1475656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3"/>
            <p:cNvSpPr/>
            <p:nvPr/>
          </p:nvSpPr>
          <p:spPr>
            <a:xfrm>
              <a:off x="1979712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组合 27"/>
          <p:cNvGrpSpPr/>
          <p:nvPr/>
        </p:nvGrpSpPr>
        <p:grpSpPr>
          <a:xfrm>
            <a:off x="1115616" y="3212976"/>
            <a:ext cx="360040" cy="288032"/>
            <a:chOff x="683568" y="3717032"/>
            <a:chExt cx="360040" cy="1584176"/>
          </a:xfrm>
        </p:grpSpPr>
        <p:sp>
          <p:nvSpPr>
            <p:cNvPr id="14" name="Freeform 3"/>
            <p:cNvSpPr/>
            <p:nvPr/>
          </p:nvSpPr>
          <p:spPr>
            <a:xfrm>
              <a:off x="683568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C050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3"/>
            <p:cNvSpPr/>
            <p:nvPr/>
          </p:nvSpPr>
          <p:spPr>
            <a:xfrm>
              <a:off x="747192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3"/>
            <p:cNvSpPr/>
            <p:nvPr/>
          </p:nvSpPr>
          <p:spPr>
            <a:xfrm>
              <a:off x="819200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FF00">
                  <a:alpha val="98039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3"/>
            <p:cNvSpPr/>
            <p:nvPr/>
          </p:nvSpPr>
          <p:spPr>
            <a:xfrm>
              <a:off x="899592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3"/>
            <p:cNvSpPr/>
            <p:nvPr/>
          </p:nvSpPr>
          <p:spPr>
            <a:xfrm>
              <a:off x="971600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组合 34"/>
          <p:cNvGrpSpPr/>
          <p:nvPr/>
        </p:nvGrpSpPr>
        <p:grpSpPr>
          <a:xfrm>
            <a:off x="971600" y="2348880"/>
            <a:ext cx="734481" cy="504056"/>
            <a:chOff x="656565" y="3717032"/>
            <a:chExt cx="459051" cy="1584176"/>
          </a:xfrm>
        </p:grpSpPr>
        <p:sp>
          <p:nvSpPr>
            <p:cNvPr id="20" name="Freeform 3"/>
            <p:cNvSpPr/>
            <p:nvPr/>
          </p:nvSpPr>
          <p:spPr>
            <a:xfrm>
              <a:off x="683568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C050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3"/>
            <p:cNvSpPr/>
            <p:nvPr/>
          </p:nvSpPr>
          <p:spPr>
            <a:xfrm>
              <a:off x="791580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3"/>
            <p:cNvSpPr/>
            <p:nvPr/>
          </p:nvSpPr>
          <p:spPr>
            <a:xfrm>
              <a:off x="926596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FF00">
                  <a:alpha val="98039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3"/>
            <p:cNvSpPr/>
            <p:nvPr/>
          </p:nvSpPr>
          <p:spPr>
            <a:xfrm>
              <a:off x="1043608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3"/>
            <p:cNvSpPr/>
            <p:nvPr/>
          </p:nvSpPr>
          <p:spPr>
            <a:xfrm>
              <a:off x="656565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组合 53"/>
          <p:cNvGrpSpPr/>
          <p:nvPr/>
        </p:nvGrpSpPr>
        <p:grpSpPr>
          <a:xfrm>
            <a:off x="1016000" y="1282700"/>
            <a:ext cx="4483100" cy="513193"/>
            <a:chOff x="1016000" y="1282700"/>
            <a:chExt cx="4483100" cy="513193"/>
          </a:xfrm>
        </p:grpSpPr>
        <p:sp>
          <p:nvSpPr>
            <p:cNvPr id="26" name="任意多边形 46"/>
            <p:cNvSpPr/>
            <p:nvPr/>
          </p:nvSpPr>
          <p:spPr>
            <a:xfrm>
              <a:off x="1041400" y="1412776"/>
              <a:ext cx="2743200" cy="383117"/>
            </a:xfrm>
            <a:custGeom>
              <a:avLst/>
              <a:gdLst>
                <a:gd name="connsiteX0" fmla="*/ 0 w 2743200"/>
                <a:gd name="connsiteY0" fmla="*/ 383117 h 383117"/>
                <a:gd name="connsiteX1" fmla="*/ 749300 w 2743200"/>
                <a:gd name="connsiteY1" fmla="*/ 2117 h 383117"/>
                <a:gd name="connsiteX2" fmla="*/ 2743200 w 2743200"/>
                <a:gd name="connsiteY2" fmla="*/ 370417 h 38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0" h="383117">
                  <a:moveTo>
                    <a:pt x="0" y="383117"/>
                  </a:moveTo>
                  <a:cubicBezTo>
                    <a:pt x="146050" y="193675"/>
                    <a:pt x="292100" y="4234"/>
                    <a:pt x="749300" y="2117"/>
                  </a:cubicBezTo>
                  <a:cubicBezTo>
                    <a:pt x="1206500" y="0"/>
                    <a:pt x="1974850" y="185208"/>
                    <a:pt x="2743200" y="370417"/>
                  </a:cubicBezTo>
                </a:path>
              </a:pathLst>
            </a:custGeom>
            <a:ln w="571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任意多边形 48"/>
            <p:cNvSpPr/>
            <p:nvPr/>
          </p:nvSpPr>
          <p:spPr>
            <a:xfrm>
              <a:off x="1016000" y="1344083"/>
              <a:ext cx="2794000" cy="408517"/>
            </a:xfrm>
            <a:custGeom>
              <a:avLst/>
              <a:gdLst>
                <a:gd name="connsiteX0" fmla="*/ 0 w 2794000"/>
                <a:gd name="connsiteY0" fmla="*/ 408517 h 408517"/>
                <a:gd name="connsiteX1" fmla="*/ 749300 w 2794000"/>
                <a:gd name="connsiteY1" fmla="*/ 2117 h 408517"/>
                <a:gd name="connsiteX2" fmla="*/ 2794000 w 2794000"/>
                <a:gd name="connsiteY2" fmla="*/ 395817 h 40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0" h="408517">
                  <a:moveTo>
                    <a:pt x="0" y="408517"/>
                  </a:moveTo>
                  <a:cubicBezTo>
                    <a:pt x="141816" y="206375"/>
                    <a:pt x="283633" y="4234"/>
                    <a:pt x="749300" y="2117"/>
                  </a:cubicBezTo>
                  <a:cubicBezTo>
                    <a:pt x="1214967" y="0"/>
                    <a:pt x="2004483" y="197908"/>
                    <a:pt x="2794000" y="395817"/>
                  </a:cubicBezTo>
                </a:path>
              </a:pathLst>
            </a:custGeom>
            <a:ln w="57150">
              <a:solidFill>
                <a:srgbClr val="C0504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任意多边形 49"/>
            <p:cNvSpPr/>
            <p:nvPr/>
          </p:nvSpPr>
          <p:spPr>
            <a:xfrm>
              <a:off x="1231900" y="1371600"/>
              <a:ext cx="3136900" cy="406400"/>
            </a:xfrm>
            <a:custGeom>
              <a:avLst/>
              <a:gdLst>
                <a:gd name="connsiteX0" fmla="*/ 0 w 3136900"/>
                <a:gd name="connsiteY0" fmla="*/ 406400 h 406400"/>
                <a:gd name="connsiteX1" fmla="*/ 1625600 w 3136900"/>
                <a:gd name="connsiteY1" fmla="*/ 0 h 406400"/>
                <a:gd name="connsiteX2" fmla="*/ 3136900 w 3136900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900" h="406400">
                  <a:moveTo>
                    <a:pt x="0" y="406400"/>
                  </a:moveTo>
                  <a:cubicBezTo>
                    <a:pt x="551391" y="203200"/>
                    <a:pt x="1102783" y="0"/>
                    <a:pt x="1625600" y="0"/>
                  </a:cubicBezTo>
                  <a:cubicBezTo>
                    <a:pt x="2148417" y="0"/>
                    <a:pt x="2642658" y="203200"/>
                    <a:pt x="3136900" y="406400"/>
                  </a:cubicBezTo>
                </a:path>
              </a:pathLst>
            </a:custGeom>
            <a:ln w="5715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任意多边形 51"/>
            <p:cNvSpPr/>
            <p:nvPr/>
          </p:nvSpPr>
          <p:spPr>
            <a:xfrm>
              <a:off x="1447800" y="1289050"/>
              <a:ext cx="1422400" cy="501650"/>
            </a:xfrm>
            <a:custGeom>
              <a:avLst/>
              <a:gdLst>
                <a:gd name="connsiteX0" fmla="*/ 0 w 1422400"/>
                <a:gd name="connsiteY0" fmla="*/ 501650 h 501650"/>
                <a:gd name="connsiteX1" fmla="*/ 800100 w 1422400"/>
                <a:gd name="connsiteY1" fmla="*/ 6350 h 501650"/>
                <a:gd name="connsiteX2" fmla="*/ 1422400 w 1422400"/>
                <a:gd name="connsiteY2" fmla="*/ 46355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2400" h="501650">
                  <a:moveTo>
                    <a:pt x="0" y="501650"/>
                  </a:moveTo>
                  <a:cubicBezTo>
                    <a:pt x="281516" y="257175"/>
                    <a:pt x="563033" y="12700"/>
                    <a:pt x="800100" y="6350"/>
                  </a:cubicBezTo>
                  <a:cubicBezTo>
                    <a:pt x="1037167" y="0"/>
                    <a:pt x="1229783" y="231775"/>
                    <a:pt x="1422400" y="463550"/>
                  </a:cubicBezTo>
                </a:path>
              </a:pathLst>
            </a:custGeom>
            <a:ln w="57150">
              <a:solidFill>
                <a:srgbClr val="FFF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任意多边形 52"/>
            <p:cNvSpPr/>
            <p:nvPr/>
          </p:nvSpPr>
          <p:spPr>
            <a:xfrm>
              <a:off x="1638300" y="1282700"/>
              <a:ext cx="3860800" cy="508000"/>
            </a:xfrm>
            <a:custGeom>
              <a:avLst/>
              <a:gdLst>
                <a:gd name="connsiteX0" fmla="*/ 0 w 3860800"/>
                <a:gd name="connsiteY0" fmla="*/ 508000 h 508000"/>
                <a:gd name="connsiteX1" fmla="*/ 2260600 w 3860800"/>
                <a:gd name="connsiteY1" fmla="*/ 12700 h 508000"/>
                <a:gd name="connsiteX2" fmla="*/ 3860800 w 3860800"/>
                <a:gd name="connsiteY2" fmla="*/ 4318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0800" h="508000">
                  <a:moveTo>
                    <a:pt x="0" y="508000"/>
                  </a:moveTo>
                  <a:cubicBezTo>
                    <a:pt x="808566" y="266700"/>
                    <a:pt x="1617133" y="25400"/>
                    <a:pt x="2260600" y="12700"/>
                  </a:cubicBezTo>
                  <a:cubicBezTo>
                    <a:pt x="2904067" y="0"/>
                    <a:pt x="3382433" y="215900"/>
                    <a:pt x="3860800" y="431800"/>
                  </a:cubicBezTo>
                </a:path>
              </a:pathLst>
            </a:custGeom>
            <a:ln w="57150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Receiving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8892480" cy="527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68144" y="126876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(MEMS 320 ports)</a:t>
            </a:r>
          </a:p>
        </p:txBody>
      </p:sp>
      <p:grpSp>
        <p:nvGrpSpPr>
          <p:cNvPr id="7" name="组合 27"/>
          <p:cNvGrpSpPr/>
          <p:nvPr/>
        </p:nvGrpSpPr>
        <p:grpSpPr>
          <a:xfrm rot="10800000">
            <a:off x="3203849" y="3212975"/>
            <a:ext cx="360040" cy="288032"/>
            <a:chOff x="683568" y="3717032"/>
            <a:chExt cx="360040" cy="1584176"/>
          </a:xfrm>
        </p:grpSpPr>
        <p:sp>
          <p:nvSpPr>
            <p:cNvPr id="8" name="Freeform 3"/>
            <p:cNvSpPr/>
            <p:nvPr/>
          </p:nvSpPr>
          <p:spPr>
            <a:xfrm>
              <a:off x="683568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C050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3"/>
            <p:cNvSpPr/>
            <p:nvPr/>
          </p:nvSpPr>
          <p:spPr>
            <a:xfrm>
              <a:off x="747192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3"/>
            <p:cNvSpPr/>
            <p:nvPr/>
          </p:nvSpPr>
          <p:spPr>
            <a:xfrm>
              <a:off x="819200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FF00">
                  <a:alpha val="98039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3"/>
            <p:cNvSpPr/>
            <p:nvPr/>
          </p:nvSpPr>
          <p:spPr>
            <a:xfrm>
              <a:off x="899592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3"/>
            <p:cNvSpPr/>
            <p:nvPr/>
          </p:nvSpPr>
          <p:spPr>
            <a:xfrm>
              <a:off x="971600" y="3717032"/>
              <a:ext cx="72008" cy="1584176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组合 34"/>
          <p:cNvGrpSpPr/>
          <p:nvPr/>
        </p:nvGrpSpPr>
        <p:grpSpPr>
          <a:xfrm rot="5195754">
            <a:off x="1704102" y="1721916"/>
            <a:ext cx="764689" cy="1471913"/>
            <a:chOff x="640529" y="3590906"/>
            <a:chExt cx="477931" cy="2425108"/>
          </a:xfrm>
        </p:grpSpPr>
        <p:sp>
          <p:nvSpPr>
            <p:cNvPr id="14" name="Freeform 3"/>
            <p:cNvSpPr/>
            <p:nvPr/>
          </p:nvSpPr>
          <p:spPr>
            <a:xfrm>
              <a:off x="667439" y="4431837"/>
              <a:ext cx="72008" cy="1584177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C050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3"/>
            <p:cNvSpPr/>
            <p:nvPr/>
          </p:nvSpPr>
          <p:spPr>
            <a:xfrm>
              <a:off x="780413" y="4211858"/>
              <a:ext cx="72008" cy="1584177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3"/>
            <p:cNvSpPr/>
            <p:nvPr/>
          </p:nvSpPr>
          <p:spPr>
            <a:xfrm>
              <a:off x="921836" y="3927913"/>
              <a:ext cx="72008" cy="1584177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FFFF00">
                  <a:alpha val="98039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3"/>
            <p:cNvSpPr/>
            <p:nvPr/>
          </p:nvSpPr>
          <p:spPr>
            <a:xfrm>
              <a:off x="1046452" y="3590906"/>
              <a:ext cx="72008" cy="1584177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3"/>
            <p:cNvSpPr/>
            <p:nvPr/>
          </p:nvSpPr>
          <p:spPr>
            <a:xfrm>
              <a:off x="640529" y="4427621"/>
              <a:ext cx="72008" cy="1584177"/>
            </a:xfrm>
            <a:custGeom>
              <a:avLst/>
              <a:gdLst>
                <a:gd name="connsiteX0" fmla="*/ 0 w 313899"/>
                <a:gd name="connsiteY0" fmla="*/ 1023582 h 1023582"/>
                <a:gd name="connsiteX1" fmla="*/ 163773 w 313899"/>
                <a:gd name="connsiteY1" fmla="*/ 887104 h 1023582"/>
                <a:gd name="connsiteX2" fmla="*/ 177421 w 313899"/>
                <a:gd name="connsiteY2" fmla="*/ 559558 h 1023582"/>
                <a:gd name="connsiteX3" fmla="*/ 313899 w 313899"/>
                <a:gd name="connsiteY3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899" h="1023582">
                  <a:moveTo>
                    <a:pt x="0" y="1023582"/>
                  </a:moveTo>
                  <a:cubicBezTo>
                    <a:pt x="67101" y="994011"/>
                    <a:pt x="134203" y="964441"/>
                    <a:pt x="163773" y="887104"/>
                  </a:cubicBezTo>
                  <a:cubicBezTo>
                    <a:pt x="193343" y="809767"/>
                    <a:pt x="152400" y="707409"/>
                    <a:pt x="177421" y="559558"/>
                  </a:cubicBezTo>
                  <a:cubicBezTo>
                    <a:pt x="202442" y="411707"/>
                    <a:pt x="258170" y="205853"/>
                    <a:pt x="313899" y="0"/>
                  </a:cubicBezTo>
                </a:path>
              </a:pathLst>
            </a:cu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组合 57"/>
          <p:cNvGrpSpPr/>
          <p:nvPr/>
        </p:nvGrpSpPr>
        <p:grpSpPr>
          <a:xfrm>
            <a:off x="1016000" y="1282700"/>
            <a:ext cx="4483100" cy="513193"/>
            <a:chOff x="1016000" y="1282700"/>
            <a:chExt cx="4483100" cy="513193"/>
          </a:xfrm>
        </p:grpSpPr>
        <p:sp>
          <p:nvSpPr>
            <p:cNvPr id="20" name="任意多边形 46"/>
            <p:cNvSpPr/>
            <p:nvPr/>
          </p:nvSpPr>
          <p:spPr>
            <a:xfrm>
              <a:off x="1041400" y="1412776"/>
              <a:ext cx="2743200" cy="383117"/>
            </a:xfrm>
            <a:custGeom>
              <a:avLst/>
              <a:gdLst>
                <a:gd name="connsiteX0" fmla="*/ 0 w 2743200"/>
                <a:gd name="connsiteY0" fmla="*/ 383117 h 383117"/>
                <a:gd name="connsiteX1" fmla="*/ 749300 w 2743200"/>
                <a:gd name="connsiteY1" fmla="*/ 2117 h 383117"/>
                <a:gd name="connsiteX2" fmla="*/ 2743200 w 2743200"/>
                <a:gd name="connsiteY2" fmla="*/ 370417 h 38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0" h="383117">
                  <a:moveTo>
                    <a:pt x="0" y="383117"/>
                  </a:moveTo>
                  <a:cubicBezTo>
                    <a:pt x="146050" y="193675"/>
                    <a:pt x="292100" y="4234"/>
                    <a:pt x="749300" y="2117"/>
                  </a:cubicBezTo>
                  <a:cubicBezTo>
                    <a:pt x="1206500" y="0"/>
                    <a:pt x="1974850" y="185208"/>
                    <a:pt x="2743200" y="370417"/>
                  </a:cubicBezTo>
                </a:path>
              </a:pathLst>
            </a:custGeom>
            <a:ln w="571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任意多边形 48"/>
            <p:cNvSpPr/>
            <p:nvPr/>
          </p:nvSpPr>
          <p:spPr>
            <a:xfrm>
              <a:off x="1016000" y="1344083"/>
              <a:ext cx="2794000" cy="408517"/>
            </a:xfrm>
            <a:custGeom>
              <a:avLst/>
              <a:gdLst>
                <a:gd name="connsiteX0" fmla="*/ 0 w 2794000"/>
                <a:gd name="connsiteY0" fmla="*/ 408517 h 408517"/>
                <a:gd name="connsiteX1" fmla="*/ 749300 w 2794000"/>
                <a:gd name="connsiteY1" fmla="*/ 2117 h 408517"/>
                <a:gd name="connsiteX2" fmla="*/ 2794000 w 2794000"/>
                <a:gd name="connsiteY2" fmla="*/ 395817 h 40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0" h="408517">
                  <a:moveTo>
                    <a:pt x="0" y="408517"/>
                  </a:moveTo>
                  <a:cubicBezTo>
                    <a:pt x="141816" y="206375"/>
                    <a:pt x="283633" y="4234"/>
                    <a:pt x="749300" y="2117"/>
                  </a:cubicBezTo>
                  <a:cubicBezTo>
                    <a:pt x="1214967" y="0"/>
                    <a:pt x="2004483" y="197908"/>
                    <a:pt x="2794000" y="395817"/>
                  </a:cubicBezTo>
                </a:path>
              </a:pathLst>
            </a:custGeom>
            <a:ln w="57150">
              <a:solidFill>
                <a:srgbClr val="C0504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任意多边形 49"/>
            <p:cNvSpPr/>
            <p:nvPr/>
          </p:nvSpPr>
          <p:spPr>
            <a:xfrm>
              <a:off x="1231900" y="1371600"/>
              <a:ext cx="3136900" cy="406400"/>
            </a:xfrm>
            <a:custGeom>
              <a:avLst/>
              <a:gdLst>
                <a:gd name="connsiteX0" fmla="*/ 0 w 3136900"/>
                <a:gd name="connsiteY0" fmla="*/ 406400 h 406400"/>
                <a:gd name="connsiteX1" fmla="*/ 1625600 w 3136900"/>
                <a:gd name="connsiteY1" fmla="*/ 0 h 406400"/>
                <a:gd name="connsiteX2" fmla="*/ 3136900 w 3136900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900" h="406400">
                  <a:moveTo>
                    <a:pt x="0" y="406400"/>
                  </a:moveTo>
                  <a:cubicBezTo>
                    <a:pt x="551391" y="203200"/>
                    <a:pt x="1102783" y="0"/>
                    <a:pt x="1625600" y="0"/>
                  </a:cubicBezTo>
                  <a:cubicBezTo>
                    <a:pt x="2148417" y="0"/>
                    <a:pt x="2642658" y="203200"/>
                    <a:pt x="3136900" y="406400"/>
                  </a:cubicBezTo>
                </a:path>
              </a:pathLst>
            </a:custGeom>
            <a:ln w="5715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任意多边形 51"/>
            <p:cNvSpPr/>
            <p:nvPr/>
          </p:nvSpPr>
          <p:spPr>
            <a:xfrm>
              <a:off x="1447800" y="1289050"/>
              <a:ext cx="1422400" cy="501650"/>
            </a:xfrm>
            <a:custGeom>
              <a:avLst/>
              <a:gdLst>
                <a:gd name="connsiteX0" fmla="*/ 0 w 1422400"/>
                <a:gd name="connsiteY0" fmla="*/ 501650 h 501650"/>
                <a:gd name="connsiteX1" fmla="*/ 800100 w 1422400"/>
                <a:gd name="connsiteY1" fmla="*/ 6350 h 501650"/>
                <a:gd name="connsiteX2" fmla="*/ 1422400 w 1422400"/>
                <a:gd name="connsiteY2" fmla="*/ 46355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2400" h="501650">
                  <a:moveTo>
                    <a:pt x="0" y="501650"/>
                  </a:moveTo>
                  <a:cubicBezTo>
                    <a:pt x="281516" y="257175"/>
                    <a:pt x="563033" y="12700"/>
                    <a:pt x="800100" y="6350"/>
                  </a:cubicBezTo>
                  <a:cubicBezTo>
                    <a:pt x="1037167" y="0"/>
                    <a:pt x="1229783" y="231775"/>
                    <a:pt x="1422400" y="463550"/>
                  </a:cubicBezTo>
                </a:path>
              </a:pathLst>
            </a:custGeom>
            <a:ln w="57150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任意多边形 52"/>
            <p:cNvSpPr/>
            <p:nvPr/>
          </p:nvSpPr>
          <p:spPr>
            <a:xfrm>
              <a:off x="1638300" y="1282700"/>
              <a:ext cx="3860800" cy="508000"/>
            </a:xfrm>
            <a:custGeom>
              <a:avLst/>
              <a:gdLst>
                <a:gd name="connsiteX0" fmla="*/ 0 w 3860800"/>
                <a:gd name="connsiteY0" fmla="*/ 508000 h 508000"/>
                <a:gd name="connsiteX1" fmla="*/ 2260600 w 3860800"/>
                <a:gd name="connsiteY1" fmla="*/ 12700 h 508000"/>
                <a:gd name="connsiteX2" fmla="*/ 3860800 w 3860800"/>
                <a:gd name="connsiteY2" fmla="*/ 4318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0800" h="508000">
                  <a:moveTo>
                    <a:pt x="0" y="508000"/>
                  </a:moveTo>
                  <a:cubicBezTo>
                    <a:pt x="808566" y="266700"/>
                    <a:pt x="1617133" y="25400"/>
                    <a:pt x="2260600" y="12700"/>
                  </a:cubicBezTo>
                  <a:cubicBezTo>
                    <a:pt x="2904067" y="0"/>
                    <a:pt x="3382433" y="215900"/>
                    <a:pt x="3860800" y="431800"/>
                  </a:cubicBezTo>
                </a:path>
              </a:pathLst>
            </a:custGeom>
            <a:ln w="57150">
              <a:solidFill>
                <a:srgbClr val="92D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组合 56"/>
          <p:cNvGrpSpPr/>
          <p:nvPr/>
        </p:nvGrpSpPr>
        <p:grpSpPr>
          <a:xfrm>
            <a:off x="713317" y="3782483"/>
            <a:ext cx="3261783" cy="675217"/>
            <a:chOff x="713317" y="3782483"/>
            <a:chExt cx="3261783" cy="675217"/>
          </a:xfrm>
        </p:grpSpPr>
        <p:sp>
          <p:nvSpPr>
            <p:cNvPr id="26" name="任意多边形 44"/>
            <p:cNvSpPr/>
            <p:nvPr/>
          </p:nvSpPr>
          <p:spPr>
            <a:xfrm>
              <a:off x="713317" y="3782483"/>
              <a:ext cx="1979083" cy="649817"/>
            </a:xfrm>
            <a:custGeom>
              <a:avLst/>
              <a:gdLst>
                <a:gd name="connsiteX0" fmla="*/ 1979083 w 1979083"/>
                <a:gd name="connsiteY0" fmla="*/ 40217 h 649817"/>
                <a:gd name="connsiteX1" fmla="*/ 1661583 w 1979083"/>
                <a:gd name="connsiteY1" fmla="*/ 103717 h 649817"/>
                <a:gd name="connsiteX2" fmla="*/ 264583 w 1979083"/>
                <a:gd name="connsiteY2" fmla="*/ 91017 h 649817"/>
                <a:gd name="connsiteX3" fmla="*/ 74083 w 1979083"/>
                <a:gd name="connsiteY3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083" h="649817">
                  <a:moveTo>
                    <a:pt x="1979083" y="40217"/>
                  </a:moveTo>
                  <a:cubicBezTo>
                    <a:pt x="1963208" y="67733"/>
                    <a:pt x="1947333" y="95250"/>
                    <a:pt x="1661583" y="103717"/>
                  </a:cubicBezTo>
                  <a:cubicBezTo>
                    <a:pt x="1375833" y="112184"/>
                    <a:pt x="529166" y="0"/>
                    <a:pt x="264583" y="91017"/>
                  </a:cubicBezTo>
                  <a:cubicBezTo>
                    <a:pt x="0" y="182034"/>
                    <a:pt x="37041" y="415925"/>
                    <a:pt x="74083" y="649817"/>
                  </a:cubicBezTo>
                </a:path>
              </a:pathLst>
            </a:custGeom>
            <a:ln w="57150">
              <a:solidFill>
                <a:srgbClr val="C0504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任意多边形 45"/>
            <p:cNvSpPr/>
            <p:nvPr/>
          </p:nvSpPr>
          <p:spPr>
            <a:xfrm>
              <a:off x="936733" y="3861049"/>
              <a:ext cx="1979083" cy="576064"/>
            </a:xfrm>
            <a:custGeom>
              <a:avLst/>
              <a:gdLst>
                <a:gd name="connsiteX0" fmla="*/ 1979083 w 1979083"/>
                <a:gd name="connsiteY0" fmla="*/ 40217 h 649817"/>
                <a:gd name="connsiteX1" fmla="*/ 1661583 w 1979083"/>
                <a:gd name="connsiteY1" fmla="*/ 103717 h 649817"/>
                <a:gd name="connsiteX2" fmla="*/ 264583 w 1979083"/>
                <a:gd name="connsiteY2" fmla="*/ 91017 h 649817"/>
                <a:gd name="connsiteX3" fmla="*/ 74083 w 1979083"/>
                <a:gd name="connsiteY3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083" h="649817">
                  <a:moveTo>
                    <a:pt x="1979083" y="40217"/>
                  </a:moveTo>
                  <a:cubicBezTo>
                    <a:pt x="1963208" y="67733"/>
                    <a:pt x="1947333" y="95250"/>
                    <a:pt x="1661583" y="103717"/>
                  </a:cubicBezTo>
                  <a:cubicBezTo>
                    <a:pt x="1375833" y="112184"/>
                    <a:pt x="529166" y="0"/>
                    <a:pt x="264583" y="91017"/>
                  </a:cubicBezTo>
                  <a:cubicBezTo>
                    <a:pt x="0" y="182034"/>
                    <a:pt x="37041" y="415925"/>
                    <a:pt x="74083" y="649817"/>
                  </a:cubicBezTo>
                </a:path>
              </a:pathLst>
            </a:custGeom>
            <a:ln w="5715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任意多边形 47"/>
            <p:cNvSpPr/>
            <p:nvPr/>
          </p:nvSpPr>
          <p:spPr>
            <a:xfrm>
              <a:off x="1259632" y="3933056"/>
              <a:ext cx="1979083" cy="504056"/>
            </a:xfrm>
            <a:custGeom>
              <a:avLst/>
              <a:gdLst>
                <a:gd name="connsiteX0" fmla="*/ 1979083 w 1979083"/>
                <a:gd name="connsiteY0" fmla="*/ 40217 h 649817"/>
                <a:gd name="connsiteX1" fmla="*/ 1661583 w 1979083"/>
                <a:gd name="connsiteY1" fmla="*/ 103717 h 649817"/>
                <a:gd name="connsiteX2" fmla="*/ 264583 w 1979083"/>
                <a:gd name="connsiteY2" fmla="*/ 91017 h 649817"/>
                <a:gd name="connsiteX3" fmla="*/ 74083 w 1979083"/>
                <a:gd name="connsiteY3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083" h="649817">
                  <a:moveTo>
                    <a:pt x="1979083" y="40217"/>
                  </a:moveTo>
                  <a:cubicBezTo>
                    <a:pt x="1963208" y="67733"/>
                    <a:pt x="1947333" y="95250"/>
                    <a:pt x="1661583" y="103717"/>
                  </a:cubicBezTo>
                  <a:cubicBezTo>
                    <a:pt x="1375833" y="112184"/>
                    <a:pt x="529166" y="0"/>
                    <a:pt x="264583" y="91017"/>
                  </a:cubicBezTo>
                  <a:cubicBezTo>
                    <a:pt x="0" y="182034"/>
                    <a:pt x="37041" y="415925"/>
                    <a:pt x="74083" y="649817"/>
                  </a:cubicBezTo>
                </a:path>
              </a:pathLst>
            </a:custGeom>
            <a:ln w="57150">
              <a:solidFill>
                <a:srgbClr val="FFF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任意多边形 53"/>
            <p:cNvSpPr/>
            <p:nvPr/>
          </p:nvSpPr>
          <p:spPr>
            <a:xfrm>
              <a:off x="1512797" y="4077072"/>
              <a:ext cx="1979083" cy="360040"/>
            </a:xfrm>
            <a:custGeom>
              <a:avLst/>
              <a:gdLst>
                <a:gd name="connsiteX0" fmla="*/ 1979083 w 1979083"/>
                <a:gd name="connsiteY0" fmla="*/ 40217 h 649817"/>
                <a:gd name="connsiteX1" fmla="*/ 1661583 w 1979083"/>
                <a:gd name="connsiteY1" fmla="*/ 103717 h 649817"/>
                <a:gd name="connsiteX2" fmla="*/ 264583 w 1979083"/>
                <a:gd name="connsiteY2" fmla="*/ 91017 h 649817"/>
                <a:gd name="connsiteX3" fmla="*/ 74083 w 1979083"/>
                <a:gd name="connsiteY3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083" h="649817">
                  <a:moveTo>
                    <a:pt x="1979083" y="40217"/>
                  </a:moveTo>
                  <a:cubicBezTo>
                    <a:pt x="1963208" y="67733"/>
                    <a:pt x="1947333" y="95250"/>
                    <a:pt x="1661583" y="103717"/>
                  </a:cubicBezTo>
                  <a:cubicBezTo>
                    <a:pt x="1375833" y="112184"/>
                    <a:pt x="529166" y="0"/>
                    <a:pt x="264583" y="91017"/>
                  </a:cubicBezTo>
                  <a:cubicBezTo>
                    <a:pt x="0" y="182034"/>
                    <a:pt x="37041" y="415925"/>
                    <a:pt x="74083" y="649817"/>
                  </a:cubicBezTo>
                </a:path>
              </a:pathLst>
            </a:custGeom>
            <a:ln w="57150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任意多边形 55"/>
            <p:cNvSpPr/>
            <p:nvPr/>
          </p:nvSpPr>
          <p:spPr>
            <a:xfrm>
              <a:off x="2070100" y="4102100"/>
              <a:ext cx="1905000" cy="355600"/>
            </a:xfrm>
            <a:custGeom>
              <a:avLst/>
              <a:gdLst>
                <a:gd name="connsiteX0" fmla="*/ 1905000 w 1905000"/>
                <a:gd name="connsiteY0" fmla="*/ 0 h 355600"/>
                <a:gd name="connsiteX1" fmla="*/ 1473200 w 1905000"/>
                <a:gd name="connsiteY1" fmla="*/ 139700 h 355600"/>
                <a:gd name="connsiteX2" fmla="*/ 304800 w 1905000"/>
                <a:gd name="connsiteY2" fmla="*/ 127000 h 355600"/>
                <a:gd name="connsiteX3" fmla="*/ 0 w 1905000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355600">
                  <a:moveTo>
                    <a:pt x="1905000" y="0"/>
                  </a:moveTo>
                  <a:cubicBezTo>
                    <a:pt x="1822450" y="59266"/>
                    <a:pt x="1739900" y="118533"/>
                    <a:pt x="1473200" y="139700"/>
                  </a:cubicBezTo>
                  <a:cubicBezTo>
                    <a:pt x="1206500" y="160867"/>
                    <a:pt x="550333" y="91017"/>
                    <a:pt x="304800" y="127000"/>
                  </a:cubicBezTo>
                  <a:cubicBezTo>
                    <a:pt x="59267" y="162983"/>
                    <a:pt x="29633" y="259291"/>
                    <a:pt x="0" y="355600"/>
                  </a:cubicBezTo>
                </a:path>
              </a:pathLst>
            </a:custGeom>
            <a:ln w="571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OSA Architecture Overview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24744"/>
            <a:ext cx="8892480" cy="527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580112" y="126876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(MEMS 320 ports)</a:t>
            </a:r>
          </a:p>
        </p:txBody>
      </p:sp>
      <p:sp>
        <p:nvSpPr>
          <p:cNvPr id="104" name="椭圆 103"/>
          <p:cNvSpPr/>
          <p:nvPr/>
        </p:nvSpPr>
        <p:spPr>
          <a:xfrm>
            <a:off x="5004048" y="2132856"/>
            <a:ext cx="936104" cy="21602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7452320" y="2132856"/>
            <a:ext cx="936104" cy="21602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16"/>
          <p:cNvGrpSpPr/>
          <p:nvPr/>
        </p:nvGrpSpPr>
        <p:grpSpPr>
          <a:xfrm>
            <a:off x="142844" y="928670"/>
            <a:ext cx="8786874" cy="4578679"/>
            <a:chOff x="-32" y="1142984"/>
            <a:chExt cx="8786874" cy="4578679"/>
          </a:xfrm>
        </p:grpSpPr>
        <p:sp>
          <p:nvSpPr>
            <p:cNvPr id="21" name="圆角矩形 20"/>
            <p:cNvSpPr/>
            <p:nvPr/>
          </p:nvSpPr>
          <p:spPr>
            <a:xfrm>
              <a:off x="-32" y="1142984"/>
              <a:ext cx="8786874" cy="45005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梯形 21"/>
            <p:cNvSpPr/>
            <p:nvPr/>
          </p:nvSpPr>
          <p:spPr>
            <a:xfrm rot="10800000">
              <a:off x="1000100" y="3929066"/>
              <a:ext cx="1285884" cy="500066"/>
            </a:xfrm>
            <a:prstGeom prst="trapezoid">
              <a:avLst>
                <a:gd name="adj" fmla="val 56030"/>
              </a:avLst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00100" y="2357430"/>
              <a:ext cx="6929486" cy="857256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MEMS (320 ports)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856430" y="3571876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1142182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1427934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1715274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1" idx="0"/>
              <a:endCxn id="22" idx="0"/>
            </p:cNvCxnSpPr>
            <p:nvPr/>
          </p:nvCxnSpPr>
          <p:spPr>
            <a:xfrm rot="5400000" flipH="1" flipV="1">
              <a:off x="1643042" y="4429132"/>
              <a:ext cx="1588" cy="158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4"/>
            <p:cNvCxnSpPr>
              <a:endCxn id="22" idx="0"/>
            </p:cNvCxnSpPr>
            <p:nvPr/>
          </p:nvCxnSpPr>
          <p:spPr>
            <a:xfrm flipV="1">
              <a:off x="1071538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形状 29"/>
            <p:cNvCxnSpPr>
              <a:endCxn id="22" idx="0"/>
            </p:cNvCxnSpPr>
            <p:nvPr/>
          </p:nvCxnSpPr>
          <p:spPr>
            <a:xfrm rot="10800000">
              <a:off x="1643042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28662" y="4429132"/>
              <a:ext cx="1428760" cy="71438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ToR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5852" y="3929066"/>
              <a:ext cx="85725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WSS</a:t>
              </a:r>
            </a:p>
          </p:txBody>
        </p:sp>
        <p:sp>
          <p:nvSpPr>
            <p:cNvPr id="33" name="梯形 32"/>
            <p:cNvSpPr/>
            <p:nvPr/>
          </p:nvSpPr>
          <p:spPr>
            <a:xfrm rot="10800000">
              <a:off x="2928926" y="3929066"/>
              <a:ext cx="1285884" cy="500066"/>
            </a:xfrm>
            <a:prstGeom prst="trapezoid">
              <a:avLst>
                <a:gd name="adj" fmla="val 56030"/>
              </a:avLst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直接连接符 33"/>
            <p:cNvCxnSpPr/>
            <p:nvPr/>
          </p:nvCxnSpPr>
          <p:spPr>
            <a:xfrm rot="5400000">
              <a:off x="2785256" y="3571876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071008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3356760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644100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1" idx="0"/>
              <a:endCxn id="33" idx="0"/>
            </p:cNvCxnSpPr>
            <p:nvPr/>
          </p:nvCxnSpPr>
          <p:spPr>
            <a:xfrm rot="5400000" flipH="1" flipV="1">
              <a:off x="3571868" y="4429132"/>
              <a:ext cx="1588" cy="158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曲线连接符 24"/>
            <p:cNvCxnSpPr>
              <a:endCxn id="33" idx="0"/>
            </p:cNvCxnSpPr>
            <p:nvPr/>
          </p:nvCxnSpPr>
          <p:spPr>
            <a:xfrm flipV="1">
              <a:off x="3000364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形状 39"/>
            <p:cNvCxnSpPr>
              <a:endCxn id="33" idx="0"/>
            </p:cNvCxnSpPr>
            <p:nvPr/>
          </p:nvCxnSpPr>
          <p:spPr>
            <a:xfrm rot="10800000">
              <a:off x="3571868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2857488" y="4429132"/>
              <a:ext cx="1428760" cy="71438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ToR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14678" y="3929066"/>
              <a:ext cx="85725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WSS</a:t>
              </a:r>
            </a:p>
          </p:txBody>
        </p:sp>
        <p:sp>
          <p:nvSpPr>
            <p:cNvPr id="43" name="梯形 42"/>
            <p:cNvSpPr/>
            <p:nvPr/>
          </p:nvSpPr>
          <p:spPr>
            <a:xfrm rot="10800000">
              <a:off x="6643702" y="3929066"/>
              <a:ext cx="1285884" cy="500066"/>
            </a:xfrm>
            <a:prstGeom prst="trapezoid">
              <a:avLst>
                <a:gd name="adj" fmla="val 56030"/>
              </a:avLst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 rot="5400000">
              <a:off x="6500032" y="3571876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6785784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7071536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7358876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51" idx="0"/>
              <a:endCxn id="43" idx="0"/>
            </p:cNvCxnSpPr>
            <p:nvPr/>
          </p:nvCxnSpPr>
          <p:spPr>
            <a:xfrm rot="5400000" flipH="1" flipV="1">
              <a:off x="7286644" y="4429132"/>
              <a:ext cx="1588" cy="158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24"/>
            <p:cNvCxnSpPr>
              <a:endCxn id="43" idx="0"/>
            </p:cNvCxnSpPr>
            <p:nvPr/>
          </p:nvCxnSpPr>
          <p:spPr>
            <a:xfrm flipV="1">
              <a:off x="6715140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形状 49"/>
            <p:cNvCxnSpPr>
              <a:endCxn id="43" idx="0"/>
            </p:cNvCxnSpPr>
            <p:nvPr/>
          </p:nvCxnSpPr>
          <p:spPr>
            <a:xfrm rot="10800000">
              <a:off x="7286644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6572264" y="4429132"/>
              <a:ext cx="1428760" cy="71438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ToR</a:t>
              </a:r>
              <a:endParaRPr lang="en-US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29454" y="3929066"/>
              <a:ext cx="85725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WSS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3438" y="429275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54" name="弧形 53"/>
            <p:cNvSpPr/>
            <p:nvPr/>
          </p:nvSpPr>
          <p:spPr>
            <a:xfrm rot="19026505">
              <a:off x="2373131" y="3504255"/>
              <a:ext cx="2320960" cy="2217408"/>
            </a:xfrm>
            <a:prstGeom prst="arc">
              <a:avLst>
                <a:gd name="adj1" fmla="val 16657605"/>
                <a:gd name="adj2" fmla="val 21145598"/>
              </a:avLst>
            </a:prstGeom>
            <a:ln w="57150">
              <a:solidFill>
                <a:srgbClr val="4A7EBB">
                  <a:alpha val="50196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14810" y="3357562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k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5720" y="1282471"/>
              <a:ext cx="271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At its core</a:t>
              </a:r>
            </a:p>
          </p:txBody>
        </p:sp>
      </p:grpSp>
      <p:sp>
        <p:nvSpPr>
          <p:cNvPr id="57" name="矩形标注 56"/>
          <p:cNvSpPr/>
          <p:nvPr/>
        </p:nvSpPr>
        <p:spPr>
          <a:xfrm>
            <a:off x="4429124" y="3709622"/>
            <a:ext cx="1928826" cy="648072"/>
          </a:xfrm>
          <a:prstGeom prst="wedgeRectCallout">
            <a:avLst>
              <a:gd name="adj1" fmla="val -63913"/>
              <a:gd name="adj2" fmla="val -199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Each link can have flexible capacity</a:t>
            </a:r>
          </a:p>
        </p:txBody>
      </p:sp>
      <p:sp>
        <p:nvSpPr>
          <p:cNvPr id="58" name="矩形标注 57"/>
          <p:cNvSpPr/>
          <p:nvPr/>
        </p:nvSpPr>
        <p:spPr>
          <a:xfrm>
            <a:off x="714348" y="3143248"/>
            <a:ext cx="2236238" cy="648072"/>
          </a:xfrm>
          <a:prstGeom prst="wedgeRectCallout">
            <a:avLst>
              <a:gd name="adj1" fmla="val 61712"/>
              <a:gd name="adj2" fmla="val -223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Each </a:t>
            </a:r>
            <a:r>
              <a:rPr lang="en-US" dirty="0" err="1"/>
              <a:t>ToR</a:t>
            </a:r>
            <a:r>
              <a:rPr lang="en-US" dirty="0"/>
              <a:t> can connect to any </a:t>
            </a:r>
            <a:r>
              <a:rPr lang="en-US" i="1" dirty="0"/>
              <a:t>k</a:t>
            </a:r>
            <a:r>
              <a:rPr lang="en-US" dirty="0"/>
              <a:t> other </a:t>
            </a:r>
            <a:r>
              <a:rPr lang="en-US" dirty="0" err="1"/>
              <a:t>ToRs</a:t>
            </a:r>
            <a:endParaRPr lang="en-US" dirty="0"/>
          </a:p>
        </p:txBody>
      </p:sp>
      <p:sp>
        <p:nvSpPr>
          <p:cNvPr id="59" name="任意多边形 58"/>
          <p:cNvSpPr/>
          <p:nvPr/>
        </p:nvSpPr>
        <p:spPr>
          <a:xfrm>
            <a:off x="1362076" y="2214554"/>
            <a:ext cx="1912620" cy="775352"/>
          </a:xfrm>
          <a:custGeom>
            <a:avLst/>
            <a:gdLst>
              <a:gd name="connsiteX0" fmla="*/ 1912620 w 1912620"/>
              <a:gd name="connsiteY0" fmla="*/ 902970 h 910590"/>
              <a:gd name="connsiteX1" fmla="*/ 1516380 w 1912620"/>
              <a:gd name="connsiteY1" fmla="*/ 201930 h 910590"/>
              <a:gd name="connsiteX2" fmla="*/ 556260 w 1912620"/>
              <a:gd name="connsiteY2" fmla="*/ 118110 h 910590"/>
              <a:gd name="connsiteX3" fmla="*/ 0 w 1912620"/>
              <a:gd name="connsiteY3" fmla="*/ 910590 h 91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620" h="910590">
                <a:moveTo>
                  <a:pt x="1912620" y="902970"/>
                </a:moveTo>
                <a:cubicBezTo>
                  <a:pt x="1827530" y="617855"/>
                  <a:pt x="1742440" y="332740"/>
                  <a:pt x="1516380" y="201930"/>
                </a:cubicBezTo>
                <a:cubicBezTo>
                  <a:pt x="1290320" y="71120"/>
                  <a:pt x="808990" y="0"/>
                  <a:pt x="556260" y="118110"/>
                </a:cubicBezTo>
                <a:cubicBezTo>
                  <a:pt x="303530" y="236220"/>
                  <a:pt x="151765" y="573405"/>
                  <a:pt x="0" y="910590"/>
                </a:cubicBezTo>
              </a:path>
            </a:pathLst>
          </a:custGeom>
          <a:ln w="38100">
            <a:solidFill>
              <a:srgbClr val="C0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任意多边形 59"/>
          <p:cNvSpPr/>
          <p:nvPr/>
        </p:nvSpPr>
        <p:spPr>
          <a:xfrm>
            <a:off x="4143376" y="2141546"/>
            <a:ext cx="3705225" cy="854075"/>
          </a:xfrm>
          <a:custGeom>
            <a:avLst/>
            <a:gdLst>
              <a:gd name="connsiteX0" fmla="*/ 0 w 3705225"/>
              <a:gd name="connsiteY0" fmla="*/ 844550 h 854075"/>
              <a:gd name="connsiteX1" fmla="*/ 1200150 w 3705225"/>
              <a:gd name="connsiteY1" fmla="*/ 187325 h 854075"/>
              <a:gd name="connsiteX2" fmla="*/ 2619375 w 3705225"/>
              <a:gd name="connsiteY2" fmla="*/ 111125 h 854075"/>
              <a:gd name="connsiteX3" fmla="*/ 3705225 w 3705225"/>
              <a:gd name="connsiteY3" fmla="*/ 854075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225" h="854075">
                <a:moveTo>
                  <a:pt x="0" y="844550"/>
                </a:moveTo>
                <a:cubicBezTo>
                  <a:pt x="381794" y="577056"/>
                  <a:pt x="763588" y="309563"/>
                  <a:pt x="1200150" y="187325"/>
                </a:cubicBezTo>
                <a:cubicBezTo>
                  <a:pt x="1636713" y="65088"/>
                  <a:pt x="2201863" y="0"/>
                  <a:pt x="2619375" y="111125"/>
                </a:cubicBezTo>
                <a:cubicBezTo>
                  <a:pt x="3036887" y="222250"/>
                  <a:pt x="3371056" y="538162"/>
                  <a:pt x="3705225" y="854075"/>
                </a:cubicBezTo>
              </a:path>
            </a:pathLst>
          </a:custGeom>
          <a:ln w="38100">
            <a:solidFill>
              <a:srgbClr val="C0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任意多边形 60"/>
          <p:cNvSpPr/>
          <p:nvPr/>
        </p:nvSpPr>
        <p:spPr>
          <a:xfrm>
            <a:off x="3857626" y="2127259"/>
            <a:ext cx="1323975" cy="877887"/>
          </a:xfrm>
          <a:custGeom>
            <a:avLst/>
            <a:gdLst>
              <a:gd name="connsiteX0" fmla="*/ 0 w 1323975"/>
              <a:gd name="connsiteY0" fmla="*/ 877887 h 877887"/>
              <a:gd name="connsiteX1" fmla="*/ 400050 w 1323975"/>
              <a:gd name="connsiteY1" fmla="*/ 182562 h 877887"/>
              <a:gd name="connsiteX2" fmla="*/ 828675 w 1323975"/>
              <a:gd name="connsiteY2" fmla="*/ 115887 h 877887"/>
              <a:gd name="connsiteX3" fmla="*/ 1323975 w 1323975"/>
              <a:gd name="connsiteY3" fmla="*/ 877887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975" h="877887">
                <a:moveTo>
                  <a:pt x="0" y="877887"/>
                </a:moveTo>
                <a:cubicBezTo>
                  <a:pt x="130969" y="593724"/>
                  <a:pt x="261938" y="309562"/>
                  <a:pt x="400050" y="182562"/>
                </a:cubicBezTo>
                <a:cubicBezTo>
                  <a:pt x="538162" y="55562"/>
                  <a:pt x="674688" y="0"/>
                  <a:pt x="828675" y="115887"/>
                </a:cubicBezTo>
                <a:cubicBezTo>
                  <a:pt x="982662" y="231774"/>
                  <a:pt x="1153318" y="554830"/>
                  <a:pt x="1323975" y="877887"/>
                </a:cubicBezTo>
              </a:path>
            </a:pathLst>
          </a:custGeom>
          <a:ln w="38100">
            <a:solidFill>
              <a:srgbClr val="C0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任意多边形 61"/>
          <p:cNvSpPr/>
          <p:nvPr/>
        </p:nvSpPr>
        <p:spPr>
          <a:xfrm>
            <a:off x="2667001" y="2138371"/>
            <a:ext cx="904875" cy="876300"/>
          </a:xfrm>
          <a:custGeom>
            <a:avLst/>
            <a:gdLst>
              <a:gd name="connsiteX0" fmla="*/ 904875 w 904875"/>
              <a:gd name="connsiteY0" fmla="*/ 857250 h 876300"/>
              <a:gd name="connsiteX1" fmla="*/ 647700 w 904875"/>
              <a:gd name="connsiteY1" fmla="*/ 133350 h 876300"/>
              <a:gd name="connsiteX2" fmla="*/ 180975 w 904875"/>
              <a:gd name="connsiteY2" fmla="*/ 123825 h 876300"/>
              <a:gd name="connsiteX3" fmla="*/ 0 w 904875"/>
              <a:gd name="connsiteY3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876300">
                <a:moveTo>
                  <a:pt x="904875" y="857250"/>
                </a:moveTo>
                <a:cubicBezTo>
                  <a:pt x="836612" y="556418"/>
                  <a:pt x="768350" y="255587"/>
                  <a:pt x="647700" y="133350"/>
                </a:cubicBezTo>
                <a:cubicBezTo>
                  <a:pt x="527050" y="11113"/>
                  <a:pt x="288925" y="0"/>
                  <a:pt x="180975" y="123825"/>
                </a:cubicBezTo>
                <a:cubicBezTo>
                  <a:pt x="73025" y="247650"/>
                  <a:pt x="36512" y="561975"/>
                  <a:pt x="0" y="876300"/>
                </a:cubicBezTo>
              </a:path>
            </a:pathLst>
          </a:custGeom>
          <a:ln w="38100">
            <a:solidFill>
              <a:srgbClr val="C0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任意多边形 62"/>
          <p:cNvSpPr/>
          <p:nvPr/>
        </p:nvSpPr>
        <p:spPr>
          <a:xfrm>
            <a:off x="1357290" y="2200255"/>
            <a:ext cx="1912620" cy="775352"/>
          </a:xfrm>
          <a:custGeom>
            <a:avLst/>
            <a:gdLst>
              <a:gd name="connsiteX0" fmla="*/ 1912620 w 1912620"/>
              <a:gd name="connsiteY0" fmla="*/ 902970 h 910590"/>
              <a:gd name="connsiteX1" fmla="*/ 1516380 w 1912620"/>
              <a:gd name="connsiteY1" fmla="*/ 201930 h 910590"/>
              <a:gd name="connsiteX2" fmla="*/ 556260 w 1912620"/>
              <a:gd name="connsiteY2" fmla="*/ 118110 h 910590"/>
              <a:gd name="connsiteX3" fmla="*/ 0 w 1912620"/>
              <a:gd name="connsiteY3" fmla="*/ 910590 h 91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620" h="910590">
                <a:moveTo>
                  <a:pt x="1912620" y="902970"/>
                </a:moveTo>
                <a:cubicBezTo>
                  <a:pt x="1827530" y="617855"/>
                  <a:pt x="1742440" y="332740"/>
                  <a:pt x="1516380" y="201930"/>
                </a:cubicBezTo>
                <a:cubicBezTo>
                  <a:pt x="1290320" y="71120"/>
                  <a:pt x="808990" y="0"/>
                  <a:pt x="556260" y="118110"/>
                </a:cubicBezTo>
                <a:cubicBezTo>
                  <a:pt x="303530" y="236220"/>
                  <a:pt x="151765" y="573405"/>
                  <a:pt x="0" y="910590"/>
                </a:cubicBezTo>
              </a:path>
            </a:pathLst>
          </a:custGeom>
          <a:ln w="38100">
            <a:solidFill>
              <a:srgbClr val="C00000">
                <a:alpha val="69804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任意多边形 63"/>
          <p:cNvSpPr/>
          <p:nvPr/>
        </p:nvSpPr>
        <p:spPr>
          <a:xfrm>
            <a:off x="4138590" y="2127247"/>
            <a:ext cx="3705225" cy="854075"/>
          </a:xfrm>
          <a:custGeom>
            <a:avLst/>
            <a:gdLst>
              <a:gd name="connsiteX0" fmla="*/ 0 w 3705225"/>
              <a:gd name="connsiteY0" fmla="*/ 844550 h 854075"/>
              <a:gd name="connsiteX1" fmla="*/ 1200150 w 3705225"/>
              <a:gd name="connsiteY1" fmla="*/ 187325 h 854075"/>
              <a:gd name="connsiteX2" fmla="*/ 2619375 w 3705225"/>
              <a:gd name="connsiteY2" fmla="*/ 111125 h 854075"/>
              <a:gd name="connsiteX3" fmla="*/ 3705225 w 3705225"/>
              <a:gd name="connsiteY3" fmla="*/ 854075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225" h="854075">
                <a:moveTo>
                  <a:pt x="0" y="844550"/>
                </a:moveTo>
                <a:cubicBezTo>
                  <a:pt x="381794" y="577056"/>
                  <a:pt x="763588" y="309563"/>
                  <a:pt x="1200150" y="187325"/>
                </a:cubicBezTo>
                <a:cubicBezTo>
                  <a:pt x="1636713" y="65088"/>
                  <a:pt x="2201863" y="0"/>
                  <a:pt x="2619375" y="111125"/>
                </a:cubicBezTo>
                <a:cubicBezTo>
                  <a:pt x="3036887" y="222250"/>
                  <a:pt x="3371056" y="538162"/>
                  <a:pt x="3705225" y="854075"/>
                </a:cubicBezTo>
              </a:path>
            </a:pathLst>
          </a:custGeom>
          <a:ln w="9525">
            <a:solidFill>
              <a:srgbClr val="C0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任意多边形 64"/>
          <p:cNvSpPr/>
          <p:nvPr/>
        </p:nvSpPr>
        <p:spPr>
          <a:xfrm>
            <a:off x="3852840" y="2112960"/>
            <a:ext cx="1323975" cy="877887"/>
          </a:xfrm>
          <a:custGeom>
            <a:avLst/>
            <a:gdLst>
              <a:gd name="connsiteX0" fmla="*/ 0 w 1323975"/>
              <a:gd name="connsiteY0" fmla="*/ 877887 h 877887"/>
              <a:gd name="connsiteX1" fmla="*/ 400050 w 1323975"/>
              <a:gd name="connsiteY1" fmla="*/ 182562 h 877887"/>
              <a:gd name="connsiteX2" fmla="*/ 828675 w 1323975"/>
              <a:gd name="connsiteY2" fmla="*/ 115887 h 877887"/>
              <a:gd name="connsiteX3" fmla="*/ 1323975 w 1323975"/>
              <a:gd name="connsiteY3" fmla="*/ 877887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975" h="877887">
                <a:moveTo>
                  <a:pt x="0" y="877887"/>
                </a:moveTo>
                <a:cubicBezTo>
                  <a:pt x="130969" y="593724"/>
                  <a:pt x="261938" y="309562"/>
                  <a:pt x="400050" y="182562"/>
                </a:cubicBezTo>
                <a:cubicBezTo>
                  <a:pt x="538162" y="55562"/>
                  <a:pt x="674688" y="0"/>
                  <a:pt x="828675" y="115887"/>
                </a:cubicBezTo>
                <a:cubicBezTo>
                  <a:pt x="982662" y="231774"/>
                  <a:pt x="1153318" y="554830"/>
                  <a:pt x="1323975" y="877887"/>
                </a:cubicBezTo>
              </a:path>
            </a:pathLst>
          </a:custGeom>
          <a:ln w="76200">
            <a:solidFill>
              <a:srgbClr val="C00000">
                <a:alpha val="69804"/>
              </a:srgb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任意多边形 65"/>
          <p:cNvSpPr/>
          <p:nvPr/>
        </p:nvSpPr>
        <p:spPr>
          <a:xfrm>
            <a:off x="2662215" y="2124072"/>
            <a:ext cx="904875" cy="876300"/>
          </a:xfrm>
          <a:custGeom>
            <a:avLst/>
            <a:gdLst>
              <a:gd name="connsiteX0" fmla="*/ 904875 w 904875"/>
              <a:gd name="connsiteY0" fmla="*/ 857250 h 876300"/>
              <a:gd name="connsiteX1" fmla="*/ 647700 w 904875"/>
              <a:gd name="connsiteY1" fmla="*/ 133350 h 876300"/>
              <a:gd name="connsiteX2" fmla="*/ 180975 w 904875"/>
              <a:gd name="connsiteY2" fmla="*/ 123825 h 876300"/>
              <a:gd name="connsiteX3" fmla="*/ 0 w 904875"/>
              <a:gd name="connsiteY3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876300">
                <a:moveTo>
                  <a:pt x="904875" y="857250"/>
                </a:moveTo>
                <a:cubicBezTo>
                  <a:pt x="836612" y="556418"/>
                  <a:pt x="768350" y="255587"/>
                  <a:pt x="647700" y="133350"/>
                </a:cubicBezTo>
                <a:cubicBezTo>
                  <a:pt x="527050" y="11113"/>
                  <a:pt x="288925" y="0"/>
                  <a:pt x="180975" y="123825"/>
                </a:cubicBezTo>
                <a:cubicBezTo>
                  <a:pt x="73025" y="247650"/>
                  <a:pt x="36512" y="561975"/>
                  <a:pt x="0" y="876300"/>
                </a:cubicBezTo>
              </a:path>
            </a:pathLst>
          </a:custGeom>
          <a:ln w="3175">
            <a:solidFill>
              <a:srgbClr val="C0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71406" y="1857364"/>
            <a:ext cx="8858312" cy="3571900"/>
            <a:chOff x="71406" y="6500834"/>
            <a:chExt cx="8858312" cy="3571900"/>
          </a:xfrm>
        </p:grpSpPr>
        <p:sp>
          <p:nvSpPr>
            <p:cNvPr id="71" name="矩形 70"/>
            <p:cNvSpPr/>
            <p:nvPr/>
          </p:nvSpPr>
          <p:spPr>
            <a:xfrm>
              <a:off x="73615" y="6572272"/>
              <a:ext cx="8856103" cy="3500462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组合 16"/>
            <p:cNvGrpSpPr/>
            <p:nvPr/>
          </p:nvGrpSpPr>
          <p:grpSpPr>
            <a:xfrm>
              <a:off x="71406" y="6783111"/>
              <a:ext cx="2161964" cy="2187601"/>
              <a:chOff x="41648" y="4221092"/>
              <a:chExt cx="2016222" cy="2204864"/>
            </a:xfrm>
          </p:grpSpPr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41648" y="4221092"/>
                <a:ext cx="2016222" cy="2204864"/>
                <a:chOff x="436324" y="918865"/>
                <a:chExt cx="2254124" cy="2209800"/>
              </a:xfrm>
            </p:grpSpPr>
            <p:sp>
              <p:nvSpPr>
                <p:cNvPr id="138" name="Cube 4"/>
                <p:cNvSpPr/>
                <p:nvPr/>
              </p:nvSpPr>
              <p:spPr bwMode="auto">
                <a:xfrm>
                  <a:off x="762281" y="1295103"/>
                  <a:ext cx="1675840" cy="1524000"/>
                </a:xfrm>
                <a:prstGeom prst="cube">
                  <a:avLst>
                    <a:gd name="adj" fmla="val 25577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770792" y="1295400"/>
                  <a:ext cx="1641232" cy="1524000"/>
                  <a:chOff x="770792" y="1295400"/>
                  <a:chExt cx="1641232" cy="1524000"/>
                </a:xfrm>
              </p:grpSpPr>
              <p:cxnSp>
                <p:nvCxnSpPr>
                  <p:cNvPr id="148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89878" y="1866106"/>
                    <a:ext cx="11430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49" name="Straight Connector 1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770792" y="2438400"/>
                    <a:ext cx="381000" cy="38100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50" name="Straight Connector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92824" y="2438400"/>
                    <a:ext cx="12192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449313" y="2666703"/>
                  <a:ext cx="228524" cy="46196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A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057248" y="2666703"/>
                  <a:ext cx="228524" cy="46196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B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2461924" y="2180928"/>
                  <a:ext cx="228524" cy="46196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C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1172800" y="2125019"/>
                  <a:ext cx="228524" cy="461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D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44" name="TextBox 35"/>
                <p:cNvSpPr txBox="1"/>
                <p:nvPr/>
              </p:nvSpPr>
              <p:spPr>
                <a:xfrm>
                  <a:off x="436324" y="1442740"/>
                  <a:ext cx="228524" cy="461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E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2074704" y="1460203"/>
                  <a:ext cx="228524" cy="46196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F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2361554" y="956965"/>
                  <a:ext cx="228524" cy="461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G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838846" y="918865"/>
                  <a:ext cx="228524" cy="461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H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</p:grpSp>
          <p:sp>
            <p:nvSpPr>
              <p:cNvPr id="130" name="Oval 43"/>
              <p:cNvSpPr/>
              <p:nvPr/>
            </p:nvSpPr>
            <p:spPr bwMode="auto">
              <a:xfrm>
                <a:off x="676656" y="4579411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1" name="Oval 43"/>
              <p:cNvSpPr/>
              <p:nvPr/>
            </p:nvSpPr>
            <p:spPr bwMode="auto">
              <a:xfrm>
                <a:off x="1763688" y="4579411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2" name="Oval 43"/>
              <p:cNvSpPr/>
              <p:nvPr/>
            </p:nvSpPr>
            <p:spPr bwMode="auto">
              <a:xfrm>
                <a:off x="1403648" y="4939451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Oval 43"/>
              <p:cNvSpPr/>
              <p:nvPr/>
            </p:nvSpPr>
            <p:spPr bwMode="auto">
              <a:xfrm>
                <a:off x="323528" y="4939451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4" name="Oval 43"/>
              <p:cNvSpPr/>
              <p:nvPr/>
            </p:nvSpPr>
            <p:spPr bwMode="auto">
              <a:xfrm>
                <a:off x="676656" y="5661248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5" name="Oval 43"/>
              <p:cNvSpPr/>
              <p:nvPr/>
            </p:nvSpPr>
            <p:spPr bwMode="auto">
              <a:xfrm>
                <a:off x="1763688" y="5661248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6" name="Oval 43"/>
              <p:cNvSpPr/>
              <p:nvPr/>
            </p:nvSpPr>
            <p:spPr bwMode="auto">
              <a:xfrm>
                <a:off x="1403648" y="6091579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7" name="Oval 43"/>
              <p:cNvSpPr/>
              <p:nvPr/>
            </p:nvSpPr>
            <p:spPr bwMode="auto">
              <a:xfrm>
                <a:off x="316616" y="6091579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10" name="组合 42"/>
            <p:cNvGrpSpPr/>
            <p:nvPr/>
          </p:nvGrpSpPr>
          <p:grpSpPr>
            <a:xfrm>
              <a:off x="1750276" y="6500834"/>
              <a:ext cx="3750418" cy="2857520"/>
              <a:chOff x="1491564" y="3717032"/>
              <a:chExt cx="4558403" cy="3140968"/>
            </a:xfrm>
          </p:grpSpPr>
          <p:sp>
            <p:nvSpPr>
              <p:cNvPr id="103" name="Arc 36"/>
              <p:cNvSpPr/>
              <p:nvPr/>
            </p:nvSpPr>
            <p:spPr bwMode="auto">
              <a:xfrm rot="2113333" flipV="1">
                <a:off x="1969229" y="3717032"/>
                <a:ext cx="3263357" cy="2208925"/>
              </a:xfrm>
              <a:prstGeom prst="arc">
                <a:avLst>
                  <a:gd name="adj1" fmla="val 16061901"/>
                  <a:gd name="adj2" fmla="val 2081501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400" dirty="0">
                  <a:latin typeface="+mn-lt"/>
                </a:endParaRPr>
              </a:p>
            </p:txBody>
          </p:sp>
          <p:grpSp>
            <p:nvGrpSpPr>
              <p:cNvPr id="11" name="组合 87"/>
              <p:cNvGrpSpPr/>
              <p:nvPr/>
            </p:nvGrpSpPr>
            <p:grpSpPr>
              <a:xfrm>
                <a:off x="1491564" y="4280594"/>
                <a:ext cx="4558403" cy="2577406"/>
                <a:chOff x="1491564" y="4280594"/>
                <a:chExt cx="4558403" cy="2577406"/>
              </a:xfrm>
            </p:grpSpPr>
            <p:sp>
              <p:nvSpPr>
                <p:cNvPr id="108" name="Oval 29"/>
                <p:cNvSpPr/>
                <p:nvPr/>
              </p:nvSpPr>
              <p:spPr bwMode="auto">
                <a:xfrm>
                  <a:off x="2588957" y="5037263"/>
                  <a:ext cx="693848" cy="66208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09" name="Oval 30"/>
                <p:cNvSpPr/>
                <p:nvPr/>
              </p:nvSpPr>
              <p:spPr bwMode="auto">
                <a:xfrm>
                  <a:off x="4369905" y="4658929"/>
                  <a:ext cx="1581235" cy="146013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 bwMode="auto">
                <a:xfrm>
                  <a:off x="3270453" y="5127906"/>
                  <a:ext cx="296481" cy="5232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G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 bwMode="auto">
                <a:xfrm>
                  <a:off x="2514837" y="5508213"/>
                  <a:ext cx="296481" cy="5232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 bwMode="auto">
                <a:xfrm>
                  <a:off x="2490130" y="4654987"/>
                  <a:ext cx="298540" cy="5232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 bwMode="auto">
                <a:xfrm>
                  <a:off x="4073424" y="5116082"/>
                  <a:ext cx="296481" cy="5232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114" name="Arc 35"/>
                <p:cNvSpPr/>
                <p:nvPr/>
              </p:nvSpPr>
              <p:spPr bwMode="auto">
                <a:xfrm rot="19386407">
                  <a:off x="1491564" y="4686515"/>
                  <a:ext cx="4554285" cy="2171485"/>
                </a:xfrm>
                <a:prstGeom prst="arc">
                  <a:avLst>
                    <a:gd name="adj1" fmla="val 15539394"/>
                    <a:gd name="adj2" fmla="val 660151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15" name="Arc 37"/>
                <p:cNvSpPr/>
                <p:nvPr/>
              </p:nvSpPr>
              <p:spPr bwMode="auto">
                <a:xfrm rot="20035351">
                  <a:off x="2584840" y="5252048"/>
                  <a:ext cx="1865363" cy="872928"/>
                </a:xfrm>
                <a:prstGeom prst="arc">
                  <a:avLst>
                    <a:gd name="adj1" fmla="val 15791537"/>
                    <a:gd name="adj2" fmla="val 106374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cxnSp>
              <p:nvCxnSpPr>
                <p:cNvPr id="116" name="Straight Connector 46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4545562" y="4995549"/>
                  <a:ext cx="1229620" cy="79075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7" name="TextBox 116"/>
                <p:cNvSpPr txBox="1"/>
                <p:nvPr/>
              </p:nvSpPr>
              <p:spPr bwMode="auto">
                <a:xfrm>
                  <a:off x="5753486" y="4564345"/>
                  <a:ext cx="296481" cy="5232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 bwMode="auto">
                <a:xfrm>
                  <a:off x="4468732" y="5888517"/>
                  <a:ext cx="296481" cy="5232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 bwMode="auto">
                <a:xfrm>
                  <a:off x="5555832" y="5864871"/>
                  <a:ext cx="296481" cy="5232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 bwMode="auto">
                <a:xfrm>
                  <a:off x="4522264" y="4280594"/>
                  <a:ext cx="296481" cy="5232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121" name="Oval 43"/>
                <p:cNvSpPr/>
                <p:nvPr/>
              </p:nvSpPr>
              <p:spPr bwMode="auto">
                <a:xfrm>
                  <a:off x="2875144" y="4988001"/>
                  <a:ext cx="98827" cy="94584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22" name="Oval 44"/>
                <p:cNvSpPr/>
                <p:nvPr/>
              </p:nvSpPr>
              <p:spPr bwMode="auto">
                <a:xfrm>
                  <a:off x="2887497" y="5650088"/>
                  <a:ext cx="98827" cy="94584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23" name="Oval 45"/>
                <p:cNvSpPr/>
                <p:nvPr/>
              </p:nvSpPr>
              <p:spPr bwMode="auto">
                <a:xfrm>
                  <a:off x="3216921" y="5281604"/>
                  <a:ext cx="98827" cy="94584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24" name="Oval 46"/>
                <p:cNvSpPr/>
                <p:nvPr/>
              </p:nvSpPr>
              <p:spPr bwMode="auto">
                <a:xfrm>
                  <a:off x="4334905" y="5289487"/>
                  <a:ext cx="98827" cy="94584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25" name="Oval 47"/>
                <p:cNvSpPr/>
                <p:nvPr/>
              </p:nvSpPr>
              <p:spPr bwMode="auto">
                <a:xfrm>
                  <a:off x="4608738" y="5900340"/>
                  <a:ext cx="98827" cy="94584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26" name="Oval 48"/>
                <p:cNvSpPr/>
                <p:nvPr/>
              </p:nvSpPr>
              <p:spPr bwMode="auto">
                <a:xfrm>
                  <a:off x="4707565" y="4721985"/>
                  <a:ext cx="98827" cy="94584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27" name="Oval 49"/>
                <p:cNvSpPr/>
                <p:nvPr/>
              </p:nvSpPr>
              <p:spPr bwMode="auto">
                <a:xfrm>
                  <a:off x="5510536" y="5973249"/>
                  <a:ext cx="98827" cy="94584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  <p:sp>
              <p:nvSpPr>
                <p:cNvPr id="128" name="Oval 50"/>
                <p:cNvSpPr/>
                <p:nvPr/>
              </p:nvSpPr>
              <p:spPr bwMode="auto">
                <a:xfrm>
                  <a:off x="5654659" y="4826420"/>
                  <a:ext cx="98827" cy="94584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</p:grpSp>
        </p:grpSp>
        <p:grpSp>
          <p:nvGrpSpPr>
            <p:cNvPr id="12" name="组合 90"/>
            <p:cNvGrpSpPr/>
            <p:nvPr/>
          </p:nvGrpSpPr>
          <p:grpSpPr>
            <a:xfrm>
              <a:off x="5000157" y="6500834"/>
              <a:ext cx="3858123" cy="2962979"/>
              <a:chOff x="4716020" y="929701"/>
              <a:chExt cx="4608512" cy="3172337"/>
            </a:xfrm>
          </p:grpSpPr>
          <p:sp>
            <p:nvSpPr>
              <p:cNvPr id="75" name="Oval 56"/>
              <p:cNvSpPr/>
              <p:nvPr/>
            </p:nvSpPr>
            <p:spPr bwMode="auto">
              <a:xfrm>
                <a:off x="5816505" y="2256245"/>
                <a:ext cx="699711" cy="6686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400" dirty="0">
                  <a:latin typeface="+mn-lt"/>
                </a:endParaRPr>
              </a:p>
            </p:txBody>
          </p:sp>
          <p:grpSp>
            <p:nvGrpSpPr>
              <p:cNvPr id="13" name="组合 124"/>
              <p:cNvGrpSpPr/>
              <p:nvPr/>
            </p:nvGrpSpPr>
            <p:grpSpPr>
              <a:xfrm>
                <a:off x="4716020" y="929701"/>
                <a:ext cx="4608512" cy="3172337"/>
                <a:chOff x="3995940" y="929701"/>
                <a:chExt cx="4608512" cy="3172337"/>
              </a:xfrm>
            </p:grpSpPr>
            <p:grpSp>
              <p:nvGrpSpPr>
                <p:cNvPr id="14" name="组合 91"/>
                <p:cNvGrpSpPr/>
                <p:nvPr/>
              </p:nvGrpSpPr>
              <p:grpSpPr>
                <a:xfrm>
                  <a:off x="3995940" y="929701"/>
                  <a:ext cx="4608512" cy="3172337"/>
                  <a:chOff x="4564062" y="764704"/>
                  <a:chExt cx="4073633" cy="2884306"/>
                </a:xfrm>
              </p:grpSpPr>
              <p:grpSp>
                <p:nvGrpSpPr>
                  <p:cNvPr id="15" name="组合 90"/>
                  <p:cNvGrpSpPr/>
                  <p:nvPr/>
                </p:nvGrpSpPr>
                <p:grpSpPr>
                  <a:xfrm>
                    <a:off x="4564062" y="764704"/>
                    <a:ext cx="4073633" cy="2884306"/>
                    <a:chOff x="4564062" y="904734"/>
                    <a:chExt cx="4073633" cy="2884306"/>
                  </a:xfrm>
                </p:grpSpPr>
                <p:sp>
                  <p:nvSpPr>
                    <p:cNvPr id="82" name="Oval 57"/>
                    <p:cNvSpPr/>
                    <p:nvPr/>
                  </p:nvSpPr>
                  <p:spPr bwMode="auto">
                    <a:xfrm>
                      <a:off x="7135624" y="1769664"/>
                      <a:ext cx="1413714" cy="1340823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 bwMode="auto">
                    <a:xfrm>
                      <a:off x="6154491" y="2200319"/>
                      <a:ext cx="265071" cy="438827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</a:t>
                      </a:r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 bwMode="auto">
                    <a:xfrm>
                      <a:off x="5477086" y="2549550"/>
                      <a:ext cx="265071" cy="438827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 bwMode="auto">
                    <a:xfrm>
                      <a:off x="5456837" y="1766045"/>
                      <a:ext cx="265071" cy="438827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</a:t>
                      </a:r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 bwMode="auto">
                    <a:xfrm>
                      <a:off x="6870552" y="2189462"/>
                      <a:ext cx="265071" cy="438827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</a:p>
                  </p:txBody>
                </p:sp>
                <p:sp>
                  <p:nvSpPr>
                    <p:cNvPr id="87" name="Arc 62"/>
                    <p:cNvSpPr/>
                    <p:nvPr/>
                  </p:nvSpPr>
                  <p:spPr bwMode="auto">
                    <a:xfrm rot="19386407">
                      <a:off x="4564062" y="1794996"/>
                      <a:ext cx="4069952" cy="1994044"/>
                    </a:xfrm>
                    <a:prstGeom prst="arc">
                      <a:avLst>
                        <a:gd name="adj1" fmla="val 15539394"/>
                        <a:gd name="adj2" fmla="val 660151"/>
                      </a:avLst>
                    </a:prstGeom>
                    <a:noFill/>
                    <a:ln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88" name="Arc 63"/>
                    <p:cNvSpPr/>
                    <p:nvPr/>
                  </p:nvSpPr>
                  <p:spPr bwMode="auto">
                    <a:xfrm rot="2113333" flipV="1">
                      <a:off x="4989281" y="904734"/>
                      <a:ext cx="2917626" cy="2028424"/>
                    </a:xfrm>
                    <a:prstGeom prst="arc">
                      <a:avLst>
                        <a:gd name="adj1" fmla="val 16061901"/>
                        <a:gd name="adj2" fmla="val 20815014"/>
                      </a:avLst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89" name="Arc 64"/>
                    <p:cNvSpPr/>
                    <p:nvPr/>
                  </p:nvSpPr>
                  <p:spPr bwMode="auto">
                    <a:xfrm rot="20035351">
                      <a:off x="5541513" y="2314317"/>
                      <a:ext cx="1665900" cy="801597"/>
                    </a:xfrm>
                    <a:prstGeom prst="arc">
                      <a:avLst>
                        <a:gd name="adj1" fmla="val 15791537"/>
                        <a:gd name="adj2" fmla="val 106374"/>
                      </a:avLst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cxnSp>
                  <p:nvCxnSpPr>
                    <p:cNvPr id="90" name="Straight Connector 85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H="1">
                      <a:off x="7278019" y="2088465"/>
                      <a:ext cx="1129142" cy="70676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91" name="TextBox 90"/>
                    <p:cNvSpPr txBox="1"/>
                    <p:nvPr/>
                  </p:nvSpPr>
                  <p:spPr bwMode="auto">
                    <a:xfrm>
                      <a:off x="8372624" y="1682809"/>
                      <a:ext cx="265071" cy="438827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p:txBody>
                </p:sp>
                <p:sp>
                  <p:nvSpPr>
                    <p:cNvPr id="92" name="TextBox 91"/>
                    <p:cNvSpPr txBox="1"/>
                    <p:nvPr/>
                  </p:nvSpPr>
                  <p:spPr bwMode="auto">
                    <a:xfrm>
                      <a:off x="7223981" y="2898778"/>
                      <a:ext cx="265071" cy="438827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</a:p>
                  </p:txBody>
                </p:sp>
                <p:sp>
                  <p:nvSpPr>
                    <p:cNvPr id="93" name="TextBox 92"/>
                    <p:cNvSpPr txBox="1"/>
                    <p:nvPr/>
                  </p:nvSpPr>
                  <p:spPr bwMode="auto">
                    <a:xfrm>
                      <a:off x="8195909" y="2877063"/>
                      <a:ext cx="265071" cy="438827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</a:t>
                      </a:r>
                    </a:p>
                  </p:txBody>
                </p:sp>
                <p:sp>
                  <p:nvSpPr>
                    <p:cNvPr id="94" name="TextBox 93"/>
                    <p:cNvSpPr txBox="1"/>
                    <p:nvPr/>
                  </p:nvSpPr>
                  <p:spPr bwMode="auto">
                    <a:xfrm>
                      <a:off x="7271841" y="1422245"/>
                      <a:ext cx="265071" cy="438827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</a:t>
                      </a:r>
                    </a:p>
                  </p:txBody>
                </p:sp>
                <p:sp>
                  <p:nvSpPr>
                    <p:cNvPr id="95" name="Oval 70"/>
                    <p:cNvSpPr/>
                    <p:nvPr/>
                  </p:nvSpPr>
                  <p:spPr bwMode="auto">
                    <a:xfrm>
                      <a:off x="5801062" y="2071847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96" name="Oval 73"/>
                    <p:cNvSpPr/>
                    <p:nvPr/>
                  </p:nvSpPr>
                  <p:spPr bwMode="auto">
                    <a:xfrm>
                      <a:off x="7104330" y="2348697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97" name="Oval 74"/>
                    <p:cNvSpPr/>
                    <p:nvPr/>
                  </p:nvSpPr>
                  <p:spPr bwMode="auto">
                    <a:xfrm>
                      <a:off x="7349154" y="2909635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98" name="Oval 75"/>
                    <p:cNvSpPr/>
                    <p:nvPr/>
                  </p:nvSpPr>
                  <p:spPr bwMode="auto">
                    <a:xfrm>
                      <a:off x="7437510" y="1827568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99" name="Oval 76"/>
                    <p:cNvSpPr/>
                    <p:nvPr/>
                  </p:nvSpPr>
                  <p:spPr bwMode="auto">
                    <a:xfrm>
                      <a:off x="8155412" y="2976585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100" name="Oval 77"/>
                    <p:cNvSpPr/>
                    <p:nvPr/>
                  </p:nvSpPr>
                  <p:spPr bwMode="auto">
                    <a:xfrm>
                      <a:off x="8284266" y="1923470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101" name="Oval 71"/>
                    <p:cNvSpPr/>
                    <p:nvPr/>
                  </p:nvSpPr>
                  <p:spPr bwMode="auto">
                    <a:xfrm>
                      <a:off x="5810266" y="2679832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  <p:sp>
                  <p:nvSpPr>
                    <p:cNvPr id="102" name="Oval 72"/>
                    <p:cNvSpPr/>
                    <p:nvPr/>
                  </p:nvSpPr>
                  <p:spPr bwMode="auto">
                    <a:xfrm>
                      <a:off x="6106630" y="2341458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400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81" name="Arc 54"/>
                  <p:cNvSpPr/>
                  <p:nvPr/>
                </p:nvSpPr>
                <p:spPr bwMode="auto">
                  <a:xfrm>
                    <a:off x="5633552" y="1988840"/>
                    <a:ext cx="530143" cy="607985"/>
                  </a:xfrm>
                  <a:prstGeom prst="arc">
                    <a:avLst>
                      <a:gd name="adj1" fmla="val 15734094"/>
                      <a:gd name="adj2" fmla="val 20785763"/>
                    </a:avLst>
                  </a:prstGeom>
                  <a:noFill/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defTabSz="652463">
                      <a:defRPr/>
                    </a:pPr>
                    <a:endParaRPr lang="en-US" sz="2400" dirty="0">
                      <a:latin typeface="+mn-lt"/>
                    </a:endParaRPr>
                  </a:p>
                </p:txBody>
              </p:sp>
            </p:grpSp>
            <p:sp>
              <p:nvSpPr>
                <p:cNvPr id="78" name="矩形 77"/>
                <p:cNvSpPr/>
                <p:nvPr/>
              </p:nvSpPr>
              <p:spPr>
                <a:xfrm>
                  <a:off x="5580112" y="2636912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9" name="Oval 56"/>
                <p:cNvSpPr/>
                <p:nvPr/>
              </p:nvSpPr>
              <p:spPr bwMode="auto">
                <a:xfrm>
                  <a:off x="5096425" y="2256245"/>
                  <a:ext cx="699711" cy="6686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400" dirty="0">
                    <a:latin typeface="+mn-lt"/>
                  </a:endParaRPr>
                </a:p>
              </p:txBody>
            </p:sp>
          </p:grpSp>
        </p:grpSp>
        <p:sp>
          <p:nvSpPr>
            <p:cNvPr id="70" name="矩形 69"/>
            <p:cNvSpPr/>
            <p:nvPr/>
          </p:nvSpPr>
          <p:spPr>
            <a:xfrm>
              <a:off x="642910" y="9072602"/>
              <a:ext cx="7858180" cy="857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OSA can arrange </a:t>
              </a:r>
              <a:r>
                <a:rPr lang="en-US" sz="2800" i="1" dirty="0">
                  <a:solidFill>
                    <a:srgbClr val="0000FF"/>
                  </a:solidFill>
                </a:rPr>
                <a:t>any k-regular topology </a:t>
              </a:r>
              <a:r>
                <a:rPr lang="en-US" sz="2800" dirty="0"/>
                <a:t>with </a:t>
              </a:r>
              <a:r>
                <a:rPr lang="en-US" sz="2800" i="1" dirty="0">
                  <a:solidFill>
                    <a:srgbClr val="0000FF"/>
                  </a:solidFill>
                </a:rPr>
                <a:t>flexible link capacity </a:t>
              </a:r>
              <a:r>
                <a:rPr lang="en-US" sz="2800" dirty="0"/>
                <a:t>among the </a:t>
              </a:r>
              <a:r>
                <a:rPr lang="en-US" sz="2800" dirty="0" err="1"/>
                <a:t>ToRs</a:t>
              </a:r>
              <a:r>
                <a:rPr lang="en-US" sz="2800" dirty="0"/>
                <a:t>! 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40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4" grpId="0" animBg="1"/>
      <p:bldP spid="65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97C6-2705-7C49-B310-DFD3FF4B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AE97-0823-E447-B6B9-51365EEF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Upgrading data center network with higher speed</a:t>
            </a:r>
          </a:p>
          <a:p>
            <a:pPr lvl="1"/>
            <a:r>
              <a:rPr lang="en-US" dirty="0"/>
              <a:t>Optical network links: OSA</a:t>
            </a:r>
          </a:p>
          <a:p>
            <a:endParaRPr lang="en-US" dirty="0"/>
          </a:p>
          <a:p>
            <a:r>
              <a:rPr lang="en-US" dirty="0"/>
              <a:t>Serving Internet users</a:t>
            </a:r>
          </a:p>
          <a:p>
            <a:pPr lvl="1"/>
            <a:r>
              <a:rPr lang="en-US" dirty="0"/>
              <a:t>Cloud-scale load balancing: Ananta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7A735-2C10-4749-88D2-BEAD6C6B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25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OSA Architecture Overview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8892480" cy="527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580112" y="126876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(MEMS 320 ports)</a:t>
            </a:r>
          </a:p>
        </p:txBody>
      </p:sp>
      <p:sp>
        <p:nvSpPr>
          <p:cNvPr id="104" name="椭圆 103"/>
          <p:cNvSpPr/>
          <p:nvPr/>
        </p:nvSpPr>
        <p:spPr>
          <a:xfrm>
            <a:off x="5004048" y="2132856"/>
            <a:ext cx="936104" cy="21602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7452320" y="2132856"/>
            <a:ext cx="936104" cy="21602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16"/>
          <p:cNvGrpSpPr/>
          <p:nvPr/>
        </p:nvGrpSpPr>
        <p:grpSpPr>
          <a:xfrm>
            <a:off x="142844" y="928670"/>
            <a:ext cx="8786874" cy="4578679"/>
            <a:chOff x="-32" y="1142984"/>
            <a:chExt cx="8786874" cy="4578679"/>
          </a:xfrm>
        </p:grpSpPr>
        <p:sp>
          <p:nvSpPr>
            <p:cNvPr id="21" name="圆角矩形 20"/>
            <p:cNvSpPr/>
            <p:nvPr/>
          </p:nvSpPr>
          <p:spPr>
            <a:xfrm>
              <a:off x="-32" y="1142984"/>
              <a:ext cx="8786874" cy="45005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梯形 21"/>
            <p:cNvSpPr/>
            <p:nvPr/>
          </p:nvSpPr>
          <p:spPr>
            <a:xfrm rot="10800000">
              <a:off x="1000100" y="3929066"/>
              <a:ext cx="1285884" cy="500066"/>
            </a:xfrm>
            <a:prstGeom prst="trapezoid">
              <a:avLst>
                <a:gd name="adj" fmla="val 56030"/>
              </a:avLst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00100" y="2357430"/>
              <a:ext cx="6929486" cy="857256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MEMS (320 ports)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856430" y="3571876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1142182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1427934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1715274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1" idx="0"/>
              <a:endCxn id="22" idx="0"/>
            </p:cNvCxnSpPr>
            <p:nvPr/>
          </p:nvCxnSpPr>
          <p:spPr>
            <a:xfrm rot="5400000" flipH="1" flipV="1">
              <a:off x="1643042" y="4429132"/>
              <a:ext cx="1588" cy="158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4"/>
            <p:cNvCxnSpPr>
              <a:endCxn id="22" idx="0"/>
            </p:cNvCxnSpPr>
            <p:nvPr/>
          </p:nvCxnSpPr>
          <p:spPr>
            <a:xfrm flipV="1">
              <a:off x="1071538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形状 29"/>
            <p:cNvCxnSpPr>
              <a:endCxn id="22" idx="0"/>
            </p:cNvCxnSpPr>
            <p:nvPr/>
          </p:nvCxnSpPr>
          <p:spPr>
            <a:xfrm rot="10800000">
              <a:off x="1643042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28662" y="4429132"/>
              <a:ext cx="1428760" cy="71438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ToR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5852" y="3929066"/>
              <a:ext cx="85725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WSS</a:t>
              </a:r>
            </a:p>
          </p:txBody>
        </p:sp>
        <p:sp>
          <p:nvSpPr>
            <p:cNvPr id="33" name="梯形 32"/>
            <p:cNvSpPr/>
            <p:nvPr/>
          </p:nvSpPr>
          <p:spPr>
            <a:xfrm rot="10800000">
              <a:off x="2928926" y="3929066"/>
              <a:ext cx="1285884" cy="500066"/>
            </a:xfrm>
            <a:prstGeom prst="trapezoid">
              <a:avLst>
                <a:gd name="adj" fmla="val 56030"/>
              </a:avLst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直接连接符 33"/>
            <p:cNvCxnSpPr/>
            <p:nvPr/>
          </p:nvCxnSpPr>
          <p:spPr>
            <a:xfrm rot="5400000">
              <a:off x="2785256" y="3571876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071008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3356760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644100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1" idx="0"/>
              <a:endCxn id="33" idx="0"/>
            </p:cNvCxnSpPr>
            <p:nvPr/>
          </p:nvCxnSpPr>
          <p:spPr>
            <a:xfrm rot="5400000" flipH="1" flipV="1">
              <a:off x="3571868" y="4429132"/>
              <a:ext cx="1588" cy="158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曲线连接符 24"/>
            <p:cNvCxnSpPr>
              <a:endCxn id="33" idx="0"/>
            </p:cNvCxnSpPr>
            <p:nvPr/>
          </p:nvCxnSpPr>
          <p:spPr>
            <a:xfrm flipV="1">
              <a:off x="3000364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形状 39"/>
            <p:cNvCxnSpPr>
              <a:endCxn id="33" idx="0"/>
            </p:cNvCxnSpPr>
            <p:nvPr/>
          </p:nvCxnSpPr>
          <p:spPr>
            <a:xfrm rot="10800000">
              <a:off x="3571868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2857488" y="4429132"/>
              <a:ext cx="1428760" cy="71438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ToR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14678" y="3929066"/>
              <a:ext cx="85725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WSS</a:t>
              </a:r>
            </a:p>
          </p:txBody>
        </p:sp>
        <p:sp>
          <p:nvSpPr>
            <p:cNvPr id="43" name="梯形 42"/>
            <p:cNvSpPr/>
            <p:nvPr/>
          </p:nvSpPr>
          <p:spPr>
            <a:xfrm rot="10800000">
              <a:off x="6643702" y="3929066"/>
              <a:ext cx="1285884" cy="500066"/>
            </a:xfrm>
            <a:prstGeom prst="trapezoid">
              <a:avLst>
                <a:gd name="adj" fmla="val 56030"/>
              </a:avLst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 rot="5400000">
              <a:off x="6500032" y="3571876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6785784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7071536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7358876" y="3571082"/>
              <a:ext cx="714380" cy="1588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51" idx="0"/>
              <a:endCxn id="43" idx="0"/>
            </p:cNvCxnSpPr>
            <p:nvPr/>
          </p:nvCxnSpPr>
          <p:spPr>
            <a:xfrm rot="5400000" flipH="1" flipV="1">
              <a:off x="7286644" y="4429132"/>
              <a:ext cx="1588" cy="158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24"/>
            <p:cNvCxnSpPr>
              <a:endCxn id="43" idx="0"/>
            </p:cNvCxnSpPr>
            <p:nvPr/>
          </p:nvCxnSpPr>
          <p:spPr>
            <a:xfrm flipV="1">
              <a:off x="6715140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形状 49"/>
            <p:cNvCxnSpPr>
              <a:endCxn id="43" idx="0"/>
            </p:cNvCxnSpPr>
            <p:nvPr/>
          </p:nvCxnSpPr>
          <p:spPr>
            <a:xfrm rot="10800000">
              <a:off x="7286644" y="4429132"/>
              <a:ext cx="571504" cy="500066"/>
            </a:xfrm>
            <a:prstGeom prst="curvedConnector2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6572264" y="4429132"/>
              <a:ext cx="1428760" cy="71438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ToR</a:t>
              </a:r>
              <a:endParaRPr lang="en-US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29454" y="3929066"/>
              <a:ext cx="85725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WSS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3438" y="429275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54" name="弧形 53"/>
            <p:cNvSpPr/>
            <p:nvPr/>
          </p:nvSpPr>
          <p:spPr>
            <a:xfrm rot="19026505">
              <a:off x="2373131" y="3504255"/>
              <a:ext cx="2320960" cy="2217408"/>
            </a:xfrm>
            <a:prstGeom prst="arc">
              <a:avLst>
                <a:gd name="adj1" fmla="val 16657605"/>
                <a:gd name="adj2" fmla="val 21145598"/>
              </a:avLst>
            </a:prstGeom>
            <a:ln w="57150">
              <a:solidFill>
                <a:srgbClr val="4A7EBB">
                  <a:alpha val="50196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14810" y="3357562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k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5720" y="1282471"/>
              <a:ext cx="271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At its core</a:t>
              </a:r>
            </a:p>
          </p:txBody>
        </p:sp>
      </p:grpSp>
      <p:sp>
        <p:nvSpPr>
          <p:cNvPr id="67" name="圆角矩形标注 66"/>
          <p:cNvSpPr/>
          <p:nvPr/>
        </p:nvSpPr>
        <p:spPr>
          <a:xfrm>
            <a:off x="4214810" y="1071546"/>
            <a:ext cx="3857652" cy="928694"/>
          </a:xfrm>
          <a:prstGeom prst="wedgeRoundRectCallout">
            <a:avLst>
              <a:gd name="adj1" fmla="val -21968"/>
              <a:gd name="adj2" fmla="val 501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Two notes about OSA:</a:t>
            </a:r>
          </a:p>
          <a:p>
            <a:r>
              <a:rPr lang="en-US" dirty="0"/>
              <a:t>1. Multi-hop routing for indirect </a:t>
            </a:r>
            <a:r>
              <a:rPr lang="en-US" dirty="0" err="1"/>
              <a:t>ToRs</a:t>
            </a:r>
            <a:r>
              <a:rPr lang="en-US" dirty="0"/>
              <a:t>  </a:t>
            </a:r>
          </a:p>
          <a:p>
            <a:r>
              <a:rPr lang="en-US" dirty="0"/>
              <a:t>2. OSA is container-sized DCN for now</a:t>
            </a:r>
          </a:p>
        </p:txBody>
      </p:sp>
      <p:sp>
        <p:nvSpPr>
          <p:cNvPr id="139" name="任意多边形 138"/>
          <p:cNvSpPr/>
          <p:nvPr/>
        </p:nvSpPr>
        <p:spPr>
          <a:xfrm>
            <a:off x="1784131" y="2170386"/>
            <a:ext cx="5344511" cy="2635469"/>
          </a:xfrm>
          <a:custGeom>
            <a:avLst/>
            <a:gdLst>
              <a:gd name="connsiteX0" fmla="*/ 123497 w 5344511"/>
              <a:gd name="connsiteY0" fmla="*/ 2149366 h 2635469"/>
              <a:gd name="connsiteX1" fmla="*/ 139262 w 5344511"/>
              <a:gd name="connsiteY1" fmla="*/ 635876 h 2635469"/>
              <a:gd name="connsiteX2" fmla="*/ 959069 w 5344511"/>
              <a:gd name="connsiteY2" fmla="*/ 178676 h 2635469"/>
              <a:gd name="connsiteX3" fmla="*/ 1463566 w 5344511"/>
              <a:gd name="connsiteY3" fmla="*/ 525517 h 2635469"/>
              <a:gd name="connsiteX4" fmla="*/ 1495097 w 5344511"/>
              <a:gd name="connsiteY4" fmla="*/ 2149366 h 2635469"/>
              <a:gd name="connsiteX5" fmla="*/ 1999593 w 5344511"/>
              <a:gd name="connsiteY5" fmla="*/ 2370083 h 2635469"/>
              <a:gd name="connsiteX6" fmla="*/ 2267607 w 5344511"/>
              <a:gd name="connsiteY6" fmla="*/ 557048 h 2635469"/>
              <a:gd name="connsiteX7" fmla="*/ 4853152 w 5344511"/>
              <a:gd name="connsiteY7" fmla="*/ 304800 h 2635469"/>
              <a:gd name="connsiteX8" fmla="*/ 5215759 w 5344511"/>
              <a:gd name="connsiteY8" fmla="*/ 2385848 h 263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4511" h="2635469">
                <a:moveTo>
                  <a:pt x="123497" y="2149366"/>
                </a:moveTo>
                <a:cubicBezTo>
                  <a:pt x="61748" y="1556845"/>
                  <a:pt x="0" y="964324"/>
                  <a:pt x="139262" y="635876"/>
                </a:cubicBezTo>
                <a:cubicBezTo>
                  <a:pt x="278524" y="307428"/>
                  <a:pt x="738352" y="197069"/>
                  <a:pt x="959069" y="178676"/>
                </a:cubicBezTo>
                <a:cubicBezTo>
                  <a:pt x="1179786" y="160283"/>
                  <a:pt x="1374228" y="197069"/>
                  <a:pt x="1463566" y="525517"/>
                </a:cubicBezTo>
                <a:cubicBezTo>
                  <a:pt x="1552904" y="853965"/>
                  <a:pt x="1405759" y="1841938"/>
                  <a:pt x="1495097" y="2149366"/>
                </a:cubicBezTo>
                <a:cubicBezTo>
                  <a:pt x="1584435" y="2456794"/>
                  <a:pt x="1870841" y="2635469"/>
                  <a:pt x="1999593" y="2370083"/>
                </a:cubicBezTo>
                <a:cubicBezTo>
                  <a:pt x="2128345" y="2104697"/>
                  <a:pt x="1792014" y="901262"/>
                  <a:pt x="2267607" y="557048"/>
                </a:cubicBezTo>
                <a:cubicBezTo>
                  <a:pt x="2743200" y="212834"/>
                  <a:pt x="4361793" y="0"/>
                  <a:pt x="4853152" y="304800"/>
                </a:cubicBezTo>
                <a:cubicBezTo>
                  <a:pt x="5344511" y="609600"/>
                  <a:pt x="5280135" y="1497724"/>
                  <a:pt x="5215759" y="23858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825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Control Plane: Logically Centralized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845807"/>
            <a:ext cx="5427603" cy="353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346724" y="207167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Topology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5656" y="374897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Link capacity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91680" y="490109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Routing</a:t>
            </a:r>
          </a:p>
        </p:txBody>
      </p:sp>
      <p:pic>
        <p:nvPicPr>
          <p:cNvPr id="19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07976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5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849438"/>
            <a:ext cx="844792" cy="923378"/>
          </a:xfrm>
          <a:prstGeom prst="rect">
            <a:avLst/>
          </a:prstGeom>
        </p:spPr>
      </p:pic>
      <p:cxnSp>
        <p:nvCxnSpPr>
          <p:cNvPr id="26" name="形状 25"/>
          <p:cNvCxnSpPr>
            <a:endCxn id="5" idx="0"/>
          </p:cNvCxnSpPr>
          <p:nvPr/>
        </p:nvCxnSpPr>
        <p:spPr>
          <a:xfrm>
            <a:off x="2428860" y="2500306"/>
            <a:ext cx="3416782" cy="345501"/>
          </a:xfrm>
          <a:prstGeom prst="bentConnector2">
            <a:avLst/>
          </a:prstGeom>
          <a:ln w="38100">
            <a:solidFill>
              <a:srgbClr val="0000FF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形状 28"/>
          <p:cNvCxnSpPr/>
          <p:nvPr/>
        </p:nvCxnSpPr>
        <p:spPr>
          <a:xfrm rot="16200000" flipH="1">
            <a:off x="2040310" y="2592711"/>
            <a:ext cx="1047328" cy="2143844"/>
          </a:xfrm>
          <a:prstGeom prst="bentConnector2">
            <a:avLst/>
          </a:prstGeom>
          <a:ln w="38100">
            <a:solidFill>
              <a:srgbClr val="0000FF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形状 46"/>
          <p:cNvCxnSpPr/>
          <p:nvPr/>
        </p:nvCxnSpPr>
        <p:spPr>
          <a:xfrm>
            <a:off x="1187624" y="3140968"/>
            <a:ext cx="2304256" cy="2232248"/>
          </a:xfrm>
          <a:prstGeom prst="bentConnector3">
            <a:avLst>
              <a:gd name="adj1" fmla="val -344"/>
            </a:avLst>
          </a:prstGeom>
          <a:ln w="38100">
            <a:solidFill>
              <a:srgbClr val="0000FF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15616" y="992922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OSA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8224" y="2928934"/>
            <a:ext cx="1627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(MEMS 320 ports)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2285984" y="1142984"/>
            <a:ext cx="2643206" cy="785818"/>
          </a:xfrm>
          <a:prstGeom prst="wedgeRectCallout">
            <a:avLst>
              <a:gd name="adj1" fmla="val -50382"/>
              <a:gd name="adj2" fmla="val 82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Optimize the network to better serve the traffic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Optimization Procedure in OSA Manager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007080"/>
            <a:ext cx="180020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1. Estimate traffic demand between </a:t>
            </a:r>
            <a:r>
              <a:rPr lang="en-US" sz="2000" b="1" dirty="0" err="1">
                <a:solidFill>
                  <a:schemeClr val="tx1"/>
                </a:solidFill>
              </a:rPr>
              <a:t>ToRs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2007080"/>
            <a:ext cx="252028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2. Assign direct link to heavy communication </a:t>
            </a:r>
            <a:r>
              <a:rPr lang="en-US" sz="2000" b="1" dirty="0" err="1">
                <a:solidFill>
                  <a:schemeClr val="tx1"/>
                </a:solidFill>
              </a:rPr>
              <a:t>ToR</a:t>
            </a:r>
            <a:r>
              <a:rPr lang="en-US" sz="2000" b="1" dirty="0">
                <a:solidFill>
                  <a:schemeClr val="tx1"/>
                </a:solidFill>
              </a:rPr>
              <a:t> pairs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27784" y="2295112"/>
            <a:ext cx="409136" cy="312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3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68" y="5000636"/>
            <a:ext cx="1616968" cy="16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左大括号 35"/>
          <p:cNvSpPr/>
          <p:nvPr/>
        </p:nvSpPr>
        <p:spPr>
          <a:xfrm rot="16200000">
            <a:off x="4211960" y="854952"/>
            <a:ext cx="648072" cy="7848872"/>
          </a:xfrm>
          <a:prstGeom prst="leftBrace">
            <a:avLst>
              <a:gd name="adj1" fmla="val 8333"/>
              <a:gd name="adj2" fmla="val 49816"/>
            </a:avLst>
          </a:prstGeom>
          <a:ln w="57150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91508" y="5429264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OSA Manager</a:t>
            </a:r>
          </a:p>
        </p:txBody>
      </p:sp>
      <p:sp>
        <p:nvSpPr>
          <p:cNvPr id="24" name="矩形标注 23"/>
          <p:cNvSpPr/>
          <p:nvPr/>
        </p:nvSpPr>
        <p:spPr>
          <a:xfrm>
            <a:off x="3000364" y="1142984"/>
            <a:ext cx="2952898" cy="576064"/>
          </a:xfrm>
          <a:prstGeom prst="wedgeRectCallout">
            <a:avLst>
              <a:gd name="adj1" fmla="val -21060"/>
              <a:gd name="adj2" fmla="val 1118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Maximum k-matching</a:t>
            </a:r>
          </a:p>
        </p:txBody>
      </p:sp>
      <p:sp>
        <p:nvSpPr>
          <p:cNvPr id="23" name="矩形标注 22"/>
          <p:cNvSpPr/>
          <p:nvPr/>
        </p:nvSpPr>
        <p:spPr>
          <a:xfrm>
            <a:off x="285720" y="1157804"/>
            <a:ext cx="2390514" cy="576064"/>
          </a:xfrm>
          <a:prstGeom prst="wedgeRectCallout">
            <a:avLst>
              <a:gd name="adj1" fmla="val -21723"/>
              <a:gd name="adj2" fmla="val 1118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Hedera</a:t>
            </a:r>
            <a:r>
              <a:rPr lang="en-US" sz="2400" dirty="0"/>
              <a:t> [NSDI’10]</a:t>
            </a:r>
          </a:p>
        </p:txBody>
      </p:sp>
    </p:spTree>
  </p:cSld>
  <p:clrMapOvr>
    <a:masterClrMapping/>
  </p:clrMapOvr>
  <p:transition advTm="12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Maximum </a:t>
            </a:r>
            <a:r>
              <a:rPr lang="en-US" sz="3200" i="1" dirty="0">
                <a:solidFill>
                  <a:srgbClr val="0000FF"/>
                </a:solidFill>
              </a:rPr>
              <a:t>K</a:t>
            </a:r>
            <a:r>
              <a:rPr lang="en-US" sz="3200" dirty="0">
                <a:solidFill>
                  <a:srgbClr val="0000FF"/>
                </a:solidFill>
              </a:rPr>
              <a:t>-matching for Direct Links Setup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39552" y="1599183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ToR</a:t>
            </a:r>
            <a:r>
              <a:rPr lang="en-US" sz="2400" dirty="0"/>
              <a:t> traffic demand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23529" y="2060851"/>
          <a:ext cx="3816423" cy="3456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155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360040" y="6546830"/>
            <a:ext cx="8676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[1] J. Edmonds, “Paths, trees and flowers”,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Canad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J. of Math., 1965 </a:t>
            </a:r>
          </a:p>
        </p:txBody>
      </p:sp>
      <p:sp>
        <p:nvSpPr>
          <p:cNvPr id="187" name="下箭头 186"/>
          <p:cNvSpPr/>
          <p:nvPr/>
        </p:nvSpPr>
        <p:spPr>
          <a:xfrm>
            <a:off x="5940152" y="3717032"/>
            <a:ext cx="360040" cy="3549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8" name="表格 187"/>
          <p:cNvGraphicFramePr>
            <a:graphicFrameLocks noGrp="1"/>
          </p:cNvGraphicFramePr>
          <p:nvPr/>
        </p:nvGraphicFramePr>
        <p:xfrm>
          <a:off x="323529" y="2060851"/>
          <a:ext cx="3816423" cy="3456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15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组合 200"/>
          <p:cNvGrpSpPr/>
          <p:nvPr/>
        </p:nvGrpSpPr>
        <p:grpSpPr>
          <a:xfrm>
            <a:off x="4919904" y="4357694"/>
            <a:ext cx="2223864" cy="2263854"/>
            <a:chOff x="5660504" y="1497802"/>
            <a:chExt cx="2223864" cy="2263854"/>
          </a:xfrm>
        </p:grpSpPr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5660504" y="1497802"/>
              <a:ext cx="2223864" cy="2263854"/>
              <a:chOff x="436324" y="998857"/>
              <a:chExt cx="2254124" cy="2129808"/>
            </a:xfrm>
          </p:grpSpPr>
          <p:sp>
            <p:nvSpPr>
              <p:cNvPr id="175" name="Cube 4"/>
              <p:cNvSpPr/>
              <p:nvPr/>
            </p:nvSpPr>
            <p:spPr bwMode="auto">
              <a:xfrm>
                <a:off x="762281" y="1295103"/>
                <a:ext cx="1675840" cy="1524000"/>
              </a:xfrm>
              <a:prstGeom prst="cube">
                <a:avLst>
                  <a:gd name="adj" fmla="val 25577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770792" y="1295400"/>
                <a:ext cx="1641232" cy="1524000"/>
                <a:chOff x="770792" y="1295400"/>
                <a:chExt cx="1641232" cy="1524000"/>
              </a:xfrm>
            </p:grpSpPr>
            <p:cxnSp>
              <p:nvCxnSpPr>
                <p:cNvPr id="198" name="Straight Connector 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89878" y="1866106"/>
                  <a:ext cx="1143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9" name="Straight Connector 1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70792" y="2438400"/>
                  <a:ext cx="381000" cy="381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00" name="Straight Connector 13"/>
                <p:cNvCxnSpPr>
                  <a:cxnSpLocks noChangeShapeType="1"/>
                </p:cNvCxnSpPr>
                <p:nvPr/>
              </p:nvCxnSpPr>
              <p:spPr bwMode="auto">
                <a:xfrm>
                  <a:off x="1192824" y="2438400"/>
                  <a:ext cx="12192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190" name="TextBox 189"/>
              <p:cNvSpPr txBox="1"/>
              <p:nvPr/>
            </p:nvSpPr>
            <p:spPr>
              <a:xfrm>
                <a:off x="449313" y="2666703"/>
                <a:ext cx="228524" cy="46196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A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057248" y="2666703"/>
                <a:ext cx="228524" cy="46196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B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461924" y="2180928"/>
                <a:ext cx="228524" cy="46196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C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1172800" y="2125019"/>
                <a:ext cx="228524" cy="4619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436324" y="1442740"/>
                <a:ext cx="228524" cy="4619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E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074704" y="1460203"/>
                <a:ext cx="228524" cy="46196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F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388936" y="1040838"/>
                <a:ext cx="228524" cy="4619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G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38846" y="998857"/>
                <a:ext cx="228524" cy="4619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H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122" name="Oval 43"/>
            <p:cNvSpPr/>
            <p:nvPr/>
          </p:nvSpPr>
          <p:spPr bwMode="auto">
            <a:xfrm>
              <a:off x="6360909" y="1772816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3" name="Oval 43"/>
            <p:cNvSpPr/>
            <p:nvPr/>
          </p:nvSpPr>
          <p:spPr bwMode="auto">
            <a:xfrm>
              <a:off x="7524328" y="1772816"/>
              <a:ext cx="144016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4" name="Oval 43"/>
            <p:cNvSpPr/>
            <p:nvPr/>
          </p:nvSpPr>
          <p:spPr bwMode="auto">
            <a:xfrm>
              <a:off x="7162770" y="2156373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5" name="Oval 43"/>
            <p:cNvSpPr/>
            <p:nvPr/>
          </p:nvSpPr>
          <p:spPr bwMode="auto">
            <a:xfrm>
              <a:off x="5971414" y="2156373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6" name="Oval 43"/>
            <p:cNvSpPr/>
            <p:nvPr/>
          </p:nvSpPr>
          <p:spPr bwMode="auto">
            <a:xfrm>
              <a:off x="6360909" y="2925316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7" name="Oval 43"/>
            <p:cNvSpPr/>
            <p:nvPr/>
          </p:nvSpPr>
          <p:spPr bwMode="auto">
            <a:xfrm>
              <a:off x="7559889" y="2925316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64" name="Oval 43"/>
            <p:cNvSpPr/>
            <p:nvPr/>
          </p:nvSpPr>
          <p:spPr bwMode="auto">
            <a:xfrm>
              <a:off x="7162770" y="3383755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65" name="Oval 43"/>
            <p:cNvSpPr/>
            <p:nvPr/>
          </p:nvSpPr>
          <p:spPr bwMode="auto">
            <a:xfrm>
              <a:off x="5963791" y="3383755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7" name="组合 345"/>
          <p:cNvGrpSpPr/>
          <p:nvPr/>
        </p:nvGrpSpPr>
        <p:grpSpPr>
          <a:xfrm>
            <a:off x="4788024" y="1165425"/>
            <a:ext cx="2664296" cy="2477889"/>
            <a:chOff x="8532440" y="1421160"/>
            <a:chExt cx="2664296" cy="2477889"/>
          </a:xfrm>
        </p:grpSpPr>
        <p:sp>
          <p:nvSpPr>
            <p:cNvPr id="311" name="TextBox 310"/>
            <p:cNvSpPr txBox="1"/>
            <p:nvPr/>
          </p:nvSpPr>
          <p:spPr bwMode="auto">
            <a:xfrm>
              <a:off x="9104546" y="1421160"/>
              <a:ext cx="225456" cy="4910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A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12" name="TextBox 311"/>
            <p:cNvSpPr txBox="1"/>
            <p:nvPr/>
          </p:nvSpPr>
          <p:spPr bwMode="auto">
            <a:xfrm>
              <a:off x="10501546" y="3437384"/>
              <a:ext cx="225456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13" name="TextBox 312"/>
            <p:cNvSpPr txBox="1"/>
            <p:nvPr/>
          </p:nvSpPr>
          <p:spPr bwMode="auto">
            <a:xfrm>
              <a:off x="10899272" y="2906670"/>
              <a:ext cx="225456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14" name="TextBox 313"/>
            <p:cNvSpPr txBox="1"/>
            <p:nvPr/>
          </p:nvSpPr>
          <p:spPr bwMode="auto">
            <a:xfrm>
              <a:off x="9099072" y="3365376"/>
              <a:ext cx="225456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15" name="TextBox 314"/>
            <p:cNvSpPr txBox="1"/>
            <p:nvPr/>
          </p:nvSpPr>
          <p:spPr bwMode="auto">
            <a:xfrm>
              <a:off x="8532440" y="2069232"/>
              <a:ext cx="225456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H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16" name="TextBox 315"/>
            <p:cNvSpPr txBox="1"/>
            <p:nvPr/>
          </p:nvSpPr>
          <p:spPr bwMode="auto">
            <a:xfrm>
              <a:off x="10971280" y="2141240"/>
              <a:ext cx="225456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17" name="TextBox 316"/>
            <p:cNvSpPr txBox="1"/>
            <p:nvPr/>
          </p:nvSpPr>
          <p:spPr bwMode="auto">
            <a:xfrm>
              <a:off x="10467224" y="1434178"/>
              <a:ext cx="225456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18" name="Oval 43"/>
            <p:cNvSpPr/>
            <p:nvPr/>
          </p:nvSpPr>
          <p:spPr bwMode="auto">
            <a:xfrm>
              <a:off x="8820472" y="2962945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19" name="Oval 43"/>
            <p:cNvSpPr/>
            <p:nvPr/>
          </p:nvSpPr>
          <p:spPr bwMode="auto">
            <a:xfrm>
              <a:off x="10332640" y="1709192"/>
              <a:ext cx="144016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0" name="Oval 43"/>
            <p:cNvSpPr/>
            <p:nvPr/>
          </p:nvSpPr>
          <p:spPr bwMode="auto">
            <a:xfrm>
              <a:off x="10857160" y="2309428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1" name="Oval 43"/>
            <p:cNvSpPr/>
            <p:nvPr/>
          </p:nvSpPr>
          <p:spPr bwMode="auto">
            <a:xfrm>
              <a:off x="8829904" y="2288641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2" name="Oval 43"/>
            <p:cNvSpPr/>
            <p:nvPr/>
          </p:nvSpPr>
          <p:spPr bwMode="auto">
            <a:xfrm>
              <a:off x="9396536" y="3510823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3" name="Oval 43"/>
            <p:cNvSpPr/>
            <p:nvPr/>
          </p:nvSpPr>
          <p:spPr bwMode="auto">
            <a:xfrm>
              <a:off x="10800249" y="3077716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4" name="Oval 43"/>
            <p:cNvSpPr/>
            <p:nvPr/>
          </p:nvSpPr>
          <p:spPr bwMode="auto">
            <a:xfrm>
              <a:off x="10332640" y="3550520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5" name="Oval 43"/>
            <p:cNvSpPr/>
            <p:nvPr/>
          </p:nvSpPr>
          <p:spPr bwMode="auto">
            <a:xfrm>
              <a:off x="9395018" y="1680971"/>
              <a:ext cx="145534" cy="12761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6" name="TextBox 325"/>
            <p:cNvSpPr txBox="1"/>
            <p:nvPr/>
          </p:nvSpPr>
          <p:spPr bwMode="auto">
            <a:xfrm>
              <a:off x="8532440" y="2759695"/>
              <a:ext cx="225456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G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cxnSp>
          <p:nvCxnSpPr>
            <p:cNvPr id="327" name="直接连接符 326"/>
            <p:cNvCxnSpPr>
              <a:stCxn id="325" idx="4"/>
              <a:endCxn id="319" idx="4"/>
            </p:cNvCxnSpPr>
            <p:nvPr/>
          </p:nvCxnSpPr>
          <p:spPr>
            <a:xfrm>
              <a:off x="9467785" y="1808584"/>
              <a:ext cx="936863" cy="28221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>
              <a:stCxn id="325" idx="4"/>
              <a:endCxn id="323" idx="1"/>
            </p:cNvCxnSpPr>
            <p:nvPr/>
          </p:nvCxnSpPr>
          <p:spPr>
            <a:xfrm>
              <a:off x="9467785" y="1808584"/>
              <a:ext cx="1353777" cy="128782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>
              <a:stCxn id="325" idx="4"/>
              <a:endCxn id="324" idx="1"/>
            </p:cNvCxnSpPr>
            <p:nvPr/>
          </p:nvCxnSpPr>
          <p:spPr>
            <a:xfrm>
              <a:off x="9467785" y="1808584"/>
              <a:ext cx="886168" cy="1760624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>
              <a:stCxn id="319" idx="4"/>
              <a:endCxn id="320" idx="0"/>
            </p:cNvCxnSpPr>
            <p:nvPr/>
          </p:nvCxnSpPr>
          <p:spPr>
            <a:xfrm>
              <a:off x="10404648" y="1836805"/>
              <a:ext cx="525279" cy="472623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>
              <a:stCxn id="319" idx="4"/>
              <a:endCxn id="322" idx="0"/>
            </p:cNvCxnSpPr>
            <p:nvPr/>
          </p:nvCxnSpPr>
          <p:spPr>
            <a:xfrm flipH="1">
              <a:off x="9469303" y="1836805"/>
              <a:ext cx="935345" cy="1674018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>
              <a:stCxn id="320" idx="4"/>
              <a:endCxn id="323" idx="0"/>
            </p:cNvCxnSpPr>
            <p:nvPr/>
          </p:nvCxnSpPr>
          <p:spPr>
            <a:xfrm flipH="1">
              <a:off x="10873016" y="2437041"/>
              <a:ext cx="56911" cy="640675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>
              <a:stCxn id="320" idx="3"/>
              <a:endCxn id="318" idx="7"/>
            </p:cNvCxnSpPr>
            <p:nvPr/>
          </p:nvCxnSpPr>
          <p:spPr>
            <a:xfrm flipH="1">
              <a:off x="8944693" y="2418353"/>
              <a:ext cx="1933780" cy="56328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323" idx="2"/>
              <a:endCxn id="321" idx="5"/>
            </p:cNvCxnSpPr>
            <p:nvPr/>
          </p:nvCxnSpPr>
          <p:spPr>
            <a:xfrm flipH="1" flipV="1">
              <a:off x="8954125" y="2397566"/>
              <a:ext cx="1846124" cy="743957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24" idx="2"/>
              <a:endCxn id="322" idx="6"/>
            </p:cNvCxnSpPr>
            <p:nvPr/>
          </p:nvCxnSpPr>
          <p:spPr>
            <a:xfrm flipH="1" flipV="1">
              <a:off x="9542070" y="3574630"/>
              <a:ext cx="790570" cy="39697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>
              <a:stCxn id="324" idx="1"/>
              <a:endCxn id="321" idx="5"/>
            </p:cNvCxnSpPr>
            <p:nvPr/>
          </p:nvCxnSpPr>
          <p:spPr>
            <a:xfrm flipH="1" flipV="1">
              <a:off x="8954125" y="2397566"/>
              <a:ext cx="1399828" cy="1171642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>
              <a:stCxn id="322" idx="0"/>
              <a:endCxn id="318" idx="5"/>
            </p:cNvCxnSpPr>
            <p:nvPr/>
          </p:nvCxnSpPr>
          <p:spPr>
            <a:xfrm flipH="1" flipV="1">
              <a:off x="8944693" y="3071870"/>
              <a:ext cx="524610" cy="438953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>
              <a:stCxn id="318" idx="7"/>
              <a:endCxn id="321" idx="6"/>
            </p:cNvCxnSpPr>
            <p:nvPr/>
          </p:nvCxnSpPr>
          <p:spPr>
            <a:xfrm flipV="1">
              <a:off x="8944693" y="2352448"/>
              <a:ext cx="30745" cy="629185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365"/>
          <p:cNvGrpSpPr/>
          <p:nvPr/>
        </p:nvGrpSpPr>
        <p:grpSpPr>
          <a:xfrm>
            <a:off x="4786314" y="1165425"/>
            <a:ext cx="2664296" cy="2477889"/>
            <a:chOff x="5364088" y="1268760"/>
            <a:chExt cx="2664296" cy="2477889"/>
          </a:xfrm>
        </p:grpSpPr>
        <p:grpSp>
          <p:nvGrpSpPr>
            <p:cNvPr id="9" name="组合 346"/>
            <p:cNvGrpSpPr/>
            <p:nvPr/>
          </p:nvGrpSpPr>
          <p:grpSpPr>
            <a:xfrm>
              <a:off x="5364088" y="1268760"/>
              <a:ext cx="2664296" cy="2477889"/>
              <a:chOff x="5364088" y="1268760"/>
              <a:chExt cx="2664296" cy="2477889"/>
            </a:xfrm>
          </p:grpSpPr>
          <p:sp>
            <p:nvSpPr>
              <p:cNvPr id="214" name="TextBox 213"/>
              <p:cNvSpPr txBox="1"/>
              <p:nvPr/>
            </p:nvSpPr>
            <p:spPr bwMode="auto">
              <a:xfrm>
                <a:off x="5936194" y="1268760"/>
                <a:ext cx="225456" cy="49103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A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 bwMode="auto">
              <a:xfrm>
                <a:off x="7333194" y="3284984"/>
                <a:ext cx="225456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E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 bwMode="auto">
              <a:xfrm>
                <a:off x="7730920" y="2754270"/>
                <a:ext cx="225456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 bwMode="auto">
              <a:xfrm>
                <a:off x="5930720" y="3212976"/>
                <a:ext cx="225456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F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 bwMode="auto">
              <a:xfrm>
                <a:off x="5364088" y="1916832"/>
                <a:ext cx="225456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H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 bwMode="auto">
              <a:xfrm>
                <a:off x="7802928" y="1988840"/>
                <a:ext cx="225456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C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 bwMode="auto">
              <a:xfrm>
                <a:off x="7298872" y="1281778"/>
                <a:ext cx="225456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B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04" name="Oval 43"/>
              <p:cNvSpPr/>
              <p:nvPr/>
            </p:nvSpPr>
            <p:spPr bwMode="auto">
              <a:xfrm>
                <a:off x="5652120" y="2810545"/>
                <a:ext cx="145534" cy="127613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5" name="Oval 43"/>
              <p:cNvSpPr/>
              <p:nvPr/>
            </p:nvSpPr>
            <p:spPr bwMode="auto">
              <a:xfrm>
                <a:off x="7164288" y="1556792"/>
                <a:ext cx="144016" cy="127613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6" name="Oval 43"/>
              <p:cNvSpPr/>
              <p:nvPr/>
            </p:nvSpPr>
            <p:spPr bwMode="auto">
              <a:xfrm>
                <a:off x="7688808" y="2157028"/>
                <a:ext cx="145534" cy="127613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7" name="Oval 43"/>
              <p:cNvSpPr/>
              <p:nvPr/>
            </p:nvSpPr>
            <p:spPr bwMode="auto">
              <a:xfrm>
                <a:off x="5661552" y="2136241"/>
                <a:ext cx="145534" cy="127613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8" name="Oval 43"/>
              <p:cNvSpPr/>
              <p:nvPr/>
            </p:nvSpPr>
            <p:spPr bwMode="auto">
              <a:xfrm>
                <a:off x="6228184" y="3358423"/>
                <a:ext cx="145534" cy="127613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9" name="Oval 43"/>
              <p:cNvSpPr/>
              <p:nvPr/>
            </p:nvSpPr>
            <p:spPr bwMode="auto">
              <a:xfrm>
                <a:off x="7631897" y="2925316"/>
                <a:ext cx="145534" cy="127613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0" name="Oval 43"/>
              <p:cNvSpPr/>
              <p:nvPr/>
            </p:nvSpPr>
            <p:spPr bwMode="auto">
              <a:xfrm>
                <a:off x="7164288" y="3398120"/>
                <a:ext cx="145534" cy="127613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1" name="Oval 43"/>
              <p:cNvSpPr/>
              <p:nvPr/>
            </p:nvSpPr>
            <p:spPr bwMode="auto">
              <a:xfrm>
                <a:off x="6226666" y="1528571"/>
                <a:ext cx="145534" cy="127613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 bwMode="auto">
              <a:xfrm>
                <a:off x="5364088" y="2607295"/>
                <a:ext cx="225456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G</a:t>
                </a:r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cxnSp>
            <p:nvCxnSpPr>
              <p:cNvPr id="231" name="直接连接符 230"/>
              <p:cNvCxnSpPr>
                <a:stCxn id="211" idx="4"/>
                <a:endCxn id="205" idx="4"/>
              </p:cNvCxnSpPr>
              <p:nvPr/>
            </p:nvCxnSpPr>
            <p:spPr>
              <a:xfrm>
                <a:off x="6299433" y="1656184"/>
                <a:ext cx="936863" cy="282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/>
              <p:cNvCxnSpPr>
                <a:stCxn id="211" idx="4"/>
                <a:endCxn id="209" idx="1"/>
              </p:cNvCxnSpPr>
              <p:nvPr/>
            </p:nvCxnSpPr>
            <p:spPr>
              <a:xfrm>
                <a:off x="6299433" y="1656184"/>
                <a:ext cx="1353777" cy="12878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>
                <a:stCxn id="211" idx="4"/>
                <a:endCxn id="210" idx="1"/>
              </p:cNvCxnSpPr>
              <p:nvPr/>
            </p:nvCxnSpPr>
            <p:spPr>
              <a:xfrm>
                <a:off x="6299433" y="1656184"/>
                <a:ext cx="886168" cy="1760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>
                <a:stCxn id="205" idx="4"/>
                <a:endCxn id="206" idx="0"/>
              </p:cNvCxnSpPr>
              <p:nvPr/>
            </p:nvCxnSpPr>
            <p:spPr>
              <a:xfrm>
                <a:off x="7236296" y="1684405"/>
                <a:ext cx="525279" cy="47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>
                <a:stCxn id="205" idx="4"/>
                <a:endCxn id="208" idx="0"/>
              </p:cNvCxnSpPr>
              <p:nvPr/>
            </p:nvCxnSpPr>
            <p:spPr>
              <a:xfrm flipH="1">
                <a:off x="6300951" y="1684405"/>
                <a:ext cx="935345" cy="1674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>
                <a:stCxn id="206" idx="4"/>
                <a:endCxn id="209" idx="0"/>
              </p:cNvCxnSpPr>
              <p:nvPr/>
            </p:nvCxnSpPr>
            <p:spPr>
              <a:xfrm flipH="1">
                <a:off x="7704664" y="2284641"/>
                <a:ext cx="56911" cy="640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>
                <a:stCxn id="206" idx="3"/>
                <a:endCxn id="204" idx="7"/>
              </p:cNvCxnSpPr>
              <p:nvPr/>
            </p:nvCxnSpPr>
            <p:spPr>
              <a:xfrm flipH="1">
                <a:off x="5776341" y="2265953"/>
                <a:ext cx="1933780" cy="563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>
                <a:stCxn id="209" idx="2"/>
                <a:endCxn id="207" idx="5"/>
              </p:cNvCxnSpPr>
              <p:nvPr/>
            </p:nvCxnSpPr>
            <p:spPr>
              <a:xfrm flipH="1" flipV="1">
                <a:off x="5785773" y="2245166"/>
                <a:ext cx="1846124" cy="7439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>
                <a:stCxn id="210" idx="2"/>
                <a:endCxn id="208" idx="6"/>
              </p:cNvCxnSpPr>
              <p:nvPr/>
            </p:nvCxnSpPr>
            <p:spPr>
              <a:xfrm flipH="1" flipV="1">
                <a:off x="6373718" y="3422230"/>
                <a:ext cx="790570" cy="396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>
                <a:stCxn id="210" idx="1"/>
                <a:endCxn id="207" idx="5"/>
              </p:cNvCxnSpPr>
              <p:nvPr/>
            </p:nvCxnSpPr>
            <p:spPr>
              <a:xfrm flipH="1" flipV="1">
                <a:off x="5785773" y="2245166"/>
                <a:ext cx="1399828" cy="1171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>
                <a:stCxn id="208" idx="0"/>
                <a:endCxn id="204" idx="5"/>
              </p:cNvCxnSpPr>
              <p:nvPr/>
            </p:nvCxnSpPr>
            <p:spPr>
              <a:xfrm flipH="1" flipV="1">
                <a:off x="5776341" y="2919470"/>
                <a:ext cx="524610" cy="43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>
                <a:stCxn id="204" idx="7"/>
                <a:endCxn id="207" idx="6"/>
              </p:cNvCxnSpPr>
              <p:nvPr/>
            </p:nvCxnSpPr>
            <p:spPr>
              <a:xfrm flipV="1">
                <a:off x="5776341" y="2200048"/>
                <a:ext cx="30745" cy="629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>
                <a:stCxn id="207" idx="6"/>
                <a:endCxn id="205" idx="3"/>
              </p:cNvCxnSpPr>
              <p:nvPr/>
            </p:nvCxnSpPr>
            <p:spPr>
              <a:xfrm flipV="1">
                <a:off x="5807086" y="1665717"/>
                <a:ext cx="1378293" cy="5343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/>
              <p:cNvCxnSpPr>
                <a:stCxn id="209" idx="3"/>
                <a:endCxn id="210" idx="0"/>
              </p:cNvCxnSpPr>
              <p:nvPr/>
            </p:nvCxnSpPr>
            <p:spPr>
              <a:xfrm flipH="1">
                <a:off x="7237055" y="3034241"/>
                <a:ext cx="416155" cy="363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/>
              <p:cNvCxnSpPr>
                <a:stCxn id="209" idx="2"/>
                <a:endCxn id="204" idx="6"/>
              </p:cNvCxnSpPr>
              <p:nvPr/>
            </p:nvCxnSpPr>
            <p:spPr>
              <a:xfrm flipH="1" flipV="1">
                <a:off x="5797654" y="2874352"/>
                <a:ext cx="1834243" cy="114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/>
              <p:cNvCxnSpPr>
                <a:stCxn id="211" idx="4"/>
                <a:endCxn id="207" idx="7"/>
              </p:cNvCxnSpPr>
              <p:nvPr/>
            </p:nvCxnSpPr>
            <p:spPr>
              <a:xfrm flipH="1">
                <a:off x="5785773" y="1656184"/>
                <a:ext cx="513660" cy="498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>
                <a:stCxn id="206" idx="4"/>
                <a:endCxn id="210" idx="0"/>
              </p:cNvCxnSpPr>
              <p:nvPr/>
            </p:nvCxnSpPr>
            <p:spPr>
              <a:xfrm flipH="1">
                <a:off x="7237055" y="2284641"/>
                <a:ext cx="524520" cy="111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>
                <a:stCxn id="207" idx="6"/>
                <a:endCxn id="206" idx="2"/>
              </p:cNvCxnSpPr>
              <p:nvPr/>
            </p:nvCxnSpPr>
            <p:spPr>
              <a:xfrm>
                <a:off x="5807086" y="2200048"/>
                <a:ext cx="1881722" cy="207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/>
              <p:cNvCxnSpPr>
                <a:stCxn id="208" idx="0"/>
                <a:endCxn id="206" idx="3"/>
              </p:cNvCxnSpPr>
              <p:nvPr/>
            </p:nvCxnSpPr>
            <p:spPr>
              <a:xfrm flipV="1">
                <a:off x="6300951" y="2265953"/>
                <a:ext cx="1409170" cy="1092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" name="TextBox 347"/>
            <p:cNvSpPr txBox="1"/>
            <p:nvPr/>
          </p:nvSpPr>
          <p:spPr>
            <a:xfrm>
              <a:off x="6588224" y="147549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588224" y="18355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6372200" y="19075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868144" y="16915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7380312" y="17635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948264" y="17635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7596336" y="24115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7452320" y="24208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7236296" y="23395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5868144" y="255561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6084168" y="19888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7380312" y="298766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228184" y="270892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6156176" y="227687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6660232" y="327569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6740624" y="298766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5868144" y="291565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5652120" y="234888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68" name="TextBox 367"/>
          <p:cNvSpPr txBox="1"/>
          <p:nvPr/>
        </p:nvSpPr>
        <p:spPr>
          <a:xfrm>
            <a:off x="6643702" y="3292618"/>
            <a:ext cx="2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Maximum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weighted 3-matching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6404878" y="3876264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Edmonds’ </a:t>
            </a:r>
            <a:r>
              <a:rPr lang="en-US" altLang="zh-CN" sz="1600" dirty="0"/>
              <a:t>algorithm</a:t>
            </a:r>
            <a:r>
              <a:rPr lang="en-US" altLang="zh-CN" sz="1600" baseline="30000" dirty="0"/>
              <a:t>[1]</a:t>
            </a:r>
            <a:endParaRPr lang="en-US" sz="1600" dirty="0"/>
          </a:p>
        </p:txBody>
      </p:sp>
      <p:sp>
        <p:nvSpPr>
          <p:cNvPr id="119" name="右箭头 118"/>
          <p:cNvSpPr/>
          <p:nvPr/>
        </p:nvSpPr>
        <p:spPr>
          <a:xfrm>
            <a:off x="4355976" y="2204864"/>
            <a:ext cx="43204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572000" y="85723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ToR</a:t>
            </a:r>
            <a:r>
              <a:rPr lang="en-US" sz="2400" dirty="0"/>
              <a:t> demand graph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355976" y="4071942"/>
            <a:ext cx="371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ToR</a:t>
            </a:r>
            <a:r>
              <a:rPr lang="en-US" sz="2400" dirty="0"/>
              <a:t> connection graph</a:t>
            </a:r>
            <a:endParaRPr lang="en-US" sz="1400" dirty="0"/>
          </a:p>
        </p:txBody>
      </p:sp>
    </p:spTree>
  </p:cSld>
  <p:clrMapOvr>
    <a:masterClrMapping/>
  </p:clrMapOvr>
  <p:transition advTm="149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1" grpId="0"/>
      <p:bldP spid="1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Optimization Procedure in OSA Manager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007080"/>
            <a:ext cx="180020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1. Estimate traffic demand between </a:t>
            </a:r>
            <a:r>
              <a:rPr lang="en-US" sz="2000" b="1" dirty="0" err="1">
                <a:solidFill>
                  <a:schemeClr val="tx1"/>
                </a:solidFill>
              </a:rPr>
              <a:t>ToRs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2007080"/>
            <a:ext cx="252028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2. Assign direct link to heavy communication </a:t>
            </a:r>
            <a:r>
              <a:rPr lang="en-US" sz="2000" b="1" dirty="0" err="1">
                <a:solidFill>
                  <a:schemeClr val="tx1"/>
                </a:solidFill>
              </a:rPr>
              <a:t>ToR</a:t>
            </a:r>
            <a:r>
              <a:rPr lang="en-US" sz="2000" b="1" dirty="0">
                <a:solidFill>
                  <a:schemeClr val="tx1"/>
                </a:solidFill>
              </a:rPr>
              <a:t> pairs</a:t>
            </a:r>
          </a:p>
        </p:txBody>
      </p:sp>
      <p:sp>
        <p:nvSpPr>
          <p:cNvPr id="7" name="矩形 6"/>
          <p:cNvSpPr/>
          <p:nvPr/>
        </p:nvSpPr>
        <p:spPr>
          <a:xfrm>
            <a:off x="6572264" y="2019620"/>
            <a:ext cx="200026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3. Compute the routing paths</a:t>
            </a:r>
          </a:p>
        </p:txBody>
      </p:sp>
      <p:sp>
        <p:nvSpPr>
          <p:cNvPr id="8" name="矩形 7"/>
          <p:cNvSpPr/>
          <p:nvPr/>
        </p:nvSpPr>
        <p:spPr>
          <a:xfrm>
            <a:off x="5286380" y="3303224"/>
            <a:ext cx="2555776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5. Assign wavelengths to provision the link bandwidth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27784" y="2295112"/>
            <a:ext cx="409136" cy="312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012160" y="2295112"/>
            <a:ext cx="409136" cy="312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3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68" y="5000636"/>
            <a:ext cx="1616968" cy="16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左大括号 35"/>
          <p:cNvSpPr/>
          <p:nvPr/>
        </p:nvSpPr>
        <p:spPr>
          <a:xfrm rot="16200000">
            <a:off x="4211960" y="854952"/>
            <a:ext cx="648072" cy="7848872"/>
          </a:xfrm>
          <a:prstGeom prst="leftBrace">
            <a:avLst>
              <a:gd name="adj1" fmla="val 8333"/>
              <a:gd name="adj2" fmla="val 49816"/>
            </a:avLst>
          </a:prstGeom>
          <a:ln w="57150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91508" y="5429264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OSA Manager</a:t>
            </a:r>
          </a:p>
        </p:txBody>
      </p:sp>
      <p:sp>
        <p:nvSpPr>
          <p:cNvPr id="20" name="矩形 19"/>
          <p:cNvSpPr/>
          <p:nvPr/>
        </p:nvSpPr>
        <p:spPr>
          <a:xfrm>
            <a:off x="1837406" y="3305504"/>
            <a:ext cx="252028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4. Compute the traffic demand on each link</a:t>
            </a:r>
          </a:p>
        </p:txBody>
      </p:sp>
      <p:sp>
        <p:nvSpPr>
          <p:cNvPr id="21" name="右箭头 20"/>
          <p:cNvSpPr/>
          <p:nvPr/>
        </p:nvSpPr>
        <p:spPr>
          <a:xfrm>
            <a:off x="1285852" y="3591256"/>
            <a:ext cx="409136" cy="312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572000" y="3591256"/>
            <a:ext cx="409136" cy="312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3000364" y="1142984"/>
            <a:ext cx="2952898" cy="576064"/>
          </a:xfrm>
          <a:prstGeom prst="wedgeRectCallout">
            <a:avLst>
              <a:gd name="adj1" fmla="val -21060"/>
              <a:gd name="adj2" fmla="val 1118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Maximum k-matching</a:t>
            </a:r>
          </a:p>
        </p:txBody>
      </p:sp>
      <p:sp>
        <p:nvSpPr>
          <p:cNvPr id="25" name="矩形标注 24"/>
          <p:cNvSpPr/>
          <p:nvPr/>
        </p:nvSpPr>
        <p:spPr>
          <a:xfrm>
            <a:off x="5072066" y="4372514"/>
            <a:ext cx="3024336" cy="576064"/>
          </a:xfrm>
          <a:prstGeom prst="wedgeRectCallout">
            <a:avLst>
              <a:gd name="adj1" fmla="val -21081"/>
              <a:gd name="adj2" fmla="val -919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Edge-coloring theory</a:t>
            </a:r>
          </a:p>
        </p:txBody>
      </p:sp>
      <p:sp>
        <p:nvSpPr>
          <p:cNvPr id="47" name="矩形标注 46"/>
          <p:cNvSpPr/>
          <p:nvPr/>
        </p:nvSpPr>
        <p:spPr>
          <a:xfrm>
            <a:off x="6215074" y="1162364"/>
            <a:ext cx="2857488" cy="576064"/>
          </a:xfrm>
          <a:prstGeom prst="wedgeRectCallout">
            <a:avLst>
              <a:gd name="adj1" fmla="val -21453"/>
              <a:gd name="adj2" fmla="val 11067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Shortest path routing</a:t>
            </a:r>
          </a:p>
        </p:txBody>
      </p:sp>
      <p:sp>
        <p:nvSpPr>
          <p:cNvPr id="23" name="矩形标注 22"/>
          <p:cNvSpPr/>
          <p:nvPr/>
        </p:nvSpPr>
        <p:spPr>
          <a:xfrm>
            <a:off x="285720" y="1157804"/>
            <a:ext cx="2390514" cy="576064"/>
          </a:xfrm>
          <a:prstGeom prst="wedgeRectCallout">
            <a:avLst>
              <a:gd name="adj1" fmla="val -21723"/>
              <a:gd name="adj2" fmla="val 1118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Hedera</a:t>
            </a:r>
            <a:r>
              <a:rPr lang="en-US" sz="2400" dirty="0"/>
              <a:t> [NSDI’10]</a:t>
            </a:r>
          </a:p>
        </p:txBody>
      </p:sp>
    </p:spTree>
  </p:cSld>
  <p:clrMapOvr>
    <a:masterClrMapping/>
  </p:clrMapOvr>
  <p:transition advTm="15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20" grpId="0" animBg="1"/>
      <p:bldP spid="21" grpId="0" animBg="1"/>
      <p:bldP spid="22" grpId="0" animBg="1"/>
      <p:bldP spid="25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42852"/>
            <a:ext cx="8892480" cy="93610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Edge-coloring for Wavelength Assignment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3" name="组合 55"/>
          <p:cNvGrpSpPr/>
          <p:nvPr/>
        </p:nvGrpSpPr>
        <p:grpSpPr>
          <a:xfrm>
            <a:off x="484971" y="1254482"/>
            <a:ext cx="3294941" cy="3254638"/>
            <a:chOff x="5381515" y="1830546"/>
            <a:chExt cx="3006909" cy="3038614"/>
          </a:xfrm>
        </p:grpSpPr>
        <p:grpSp>
          <p:nvGrpSpPr>
            <p:cNvPr id="5" name="组合 5"/>
            <p:cNvGrpSpPr/>
            <p:nvPr/>
          </p:nvGrpSpPr>
          <p:grpSpPr>
            <a:xfrm>
              <a:off x="5381515" y="1830546"/>
              <a:ext cx="3006909" cy="3038614"/>
              <a:chOff x="53265" y="4311373"/>
              <a:chExt cx="2004606" cy="2114579"/>
            </a:xfrm>
          </p:grpSpPr>
          <p:grpSp>
            <p:nvGrpSpPr>
              <p:cNvPr id="6" name="Group 34"/>
              <p:cNvGrpSpPr>
                <a:grpSpLocks/>
              </p:cNvGrpSpPr>
              <p:nvPr/>
            </p:nvGrpSpPr>
            <p:grpSpPr bwMode="auto">
              <a:xfrm>
                <a:off x="53265" y="4311373"/>
                <a:ext cx="2004606" cy="2114579"/>
                <a:chOff x="449313" y="1009352"/>
                <a:chExt cx="2241135" cy="2119313"/>
              </a:xfrm>
            </p:grpSpPr>
            <p:sp>
              <p:nvSpPr>
                <p:cNvPr id="16" name="Cube 4"/>
                <p:cNvSpPr/>
                <p:nvPr/>
              </p:nvSpPr>
              <p:spPr bwMode="auto">
                <a:xfrm>
                  <a:off x="762281" y="1295103"/>
                  <a:ext cx="1675840" cy="1524000"/>
                </a:xfrm>
                <a:prstGeom prst="cube">
                  <a:avLst>
                    <a:gd name="adj" fmla="val 25577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7" name="Group 17"/>
                <p:cNvGrpSpPr>
                  <a:grpSpLocks/>
                </p:cNvGrpSpPr>
                <p:nvPr/>
              </p:nvGrpSpPr>
              <p:grpSpPr bwMode="auto">
                <a:xfrm>
                  <a:off x="770792" y="1295400"/>
                  <a:ext cx="1641232" cy="1524000"/>
                  <a:chOff x="770792" y="1295400"/>
                  <a:chExt cx="1641232" cy="1524000"/>
                </a:xfrm>
              </p:grpSpPr>
              <p:cxnSp>
                <p:nvCxnSpPr>
                  <p:cNvPr id="26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89878" y="1866106"/>
                    <a:ext cx="11430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7" name="Straight Connector 1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770792" y="2438400"/>
                    <a:ext cx="381000" cy="38100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8" name="Straight Connector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92824" y="2438400"/>
                    <a:ext cx="12192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449313" y="2666703"/>
                  <a:ext cx="228524" cy="46196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A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057248" y="2666703"/>
                  <a:ext cx="228524" cy="46196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B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461924" y="2180928"/>
                  <a:ext cx="228524" cy="46196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C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72800" y="2125019"/>
                  <a:ext cx="228524" cy="461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D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29818" y="1442740"/>
                  <a:ext cx="228524" cy="461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E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778065" y="1421092"/>
                  <a:ext cx="228524" cy="46196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F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361554" y="1009352"/>
                  <a:ext cx="228524" cy="461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G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919351" y="1019310"/>
                  <a:ext cx="228524" cy="461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H</a:t>
                  </a:r>
                  <a:endPara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</p:grpSp>
          <p:sp>
            <p:nvSpPr>
              <p:cNvPr id="8" name="Oval 43"/>
              <p:cNvSpPr/>
              <p:nvPr/>
            </p:nvSpPr>
            <p:spPr bwMode="auto">
              <a:xfrm>
                <a:off x="676656" y="4545296"/>
                <a:ext cx="66949" cy="107841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Oval 43"/>
              <p:cNvSpPr/>
              <p:nvPr/>
            </p:nvSpPr>
            <p:spPr bwMode="auto">
              <a:xfrm>
                <a:off x="1763688" y="4545296"/>
                <a:ext cx="75138" cy="107842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Oval 43"/>
              <p:cNvSpPr/>
              <p:nvPr/>
            </p:nvSpPr>
            <p:spPr bwMode="auto">
              <a:xfrm>
                <a:off x="1403647" y="4919572"/>
                <a:ext cx="84708" cy="9360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Oval 43"/>
              <p:cNvSpPr/>
              <p:nvPr/>
            </p:nvSpPr>
            <p:spPr bwMode="auto">
              <a:xfrm>
                <a:off x="323528" y="4919572"/>
                <a:ext cx="69606" cy="9360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Oval 43"/>
              <p:cNvSpPr/>
              <p:nvPr/>
            </p:nvSpPr>
            <p:spPr bwMode="auto">
              <a:xfrm>
                <a:off x="676656" y="5661248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Oval 43"/>
              <p:cNvSpPr/>
              <p:nvPr/>
            </p:nvSpPr>
            <p:spPr bwMode="auto">
              <a:xfrm>
                <a:off x="1763688" y="5661248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Oval 43"/>
              <p:cNvSpPr/>
              <p:nvPr/>
            </p:nvSpPr>
            <p:spPr bwMode="auto">
              <a:xfrm>
                <a:off x="1403648" y="6091579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" name="Oval 43"/>
              <p:cNvSpPr/>
              <p:nvPr/>
            </p:nvSpPr>
            <p:spPr bwMode="auto">
              <a:xfrm>
                <a:off x="316616" y="6091579"/>
                <a:ext cx="78920" cy="73725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88224" y="2620126"/>
              <a:ext cx="432048" cy="37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75360" y="3193769"/>
              <a:ext cx="432048" cy="37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96336" y="2353341"/>
              <a:ext cx="432048" cy="37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3</a:t>
              </a:r>
            </a:p>
          </p:txBody>
        </p:sp>
      </p:grpSp>
      <p:sp>
        <p:nvSpPr>
          <p:cNvPr id="103" name="矩形 102"/>
          <p:cNvSpPr/>
          <p:nvPr/>
        </p:nvSpPr>
        <p:spPr>
          <a:xfrm>
            <a:off x="428596" y="4857760"/>
            <a:ext cx="3357586" cy="1019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Wavelength assignment: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wavelength cannot be associated with a </a:t>
            </a:r>
            <a:r>
              <a:rPr lang="en-US" sz="2000" dirty="0" err="1">
                <a:solidFill>
                  <a:schemeClr val="tx1"/>
                </a:solidFill>
              </a:rPr>
              <a:t>ToR</a:t>
            </a:r>
            <a:r>
              <a:rPr lang="en-US" sz="2000" dirty="0">
                <a:solidFill>
                  <a:schemeClr val="tx1"/>
                </a:solidFill>
              </a:rPr>
              <a:t> twice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788024" y="4857760"/>
            <a:ext cx="3213000" cy="10001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Edge-coloring:</a:t>
            </a:r>
          </a:p>
          <a:p>
            <a:r>
              <a:rPr lang="en-US" sz="2000" dirty="0"/>
              <a:t>A color cannot be </a:t>
            </a:r>
            <a:r>
              <a:rPr lang="en-US" sz="2000" dirty="0">
                <a:solidFill>
                  <a:schemeClr val="tx1"/>
                </a:solidFill>
              </a:rPr>
              <a:t>associated </a:t>
            </a:r>
            <a:r>
              <a:rPr lang="en-US" sz="2000" dirty="0"/>
              <a:t>with a node twice</a:t>
            </a:r>
          </a:p>
        </p:txBody>
      </p:sp>
      <p:sp>
        <p:nvSpPr>
          <p:cNvPr id="106" name="右箭头 105"/>
          <p:cNvSpPr/>
          <p:nvPr/>
        </p:nvSpPr>
        <p:spPr>
          <a:xfrm>
            <a:off x="4143372" y="5214950"/>
            <a:ext cx="428628" cy="3022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716016" y="584765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Vizing’s</a:t>
            </a:r>
            <a:r>
              <a:rPr lang="en-US" sz="2400" dirty="0">
                <a:solidFill>
                  <a:srgbClr val="000000"/>
                </a:solidFill>
              </a:rPr>
              <a:t> theorem</a:t>
            </a:r>
            <a:r>
              <a:rPr lang="en-US" sz="2400" baseline="30000" dirty="0">
                <a:solidFill>
                  <a:srgbClr val="000000"/>
                </a:solidFill>
              </a:rPr>
              <a:t>[2]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3528" y="638132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J. </a:t>
            </a:r>
            <a:r>
              <a:rPr lang="en-US" dirty="0" err="1"/>
              <a:t>Misra</a:t>
            </a:r>
            <a:r>
              <a:rPr lang="en-US" dirty="0"/>
              <a:t>, et. al., “A constructive proof of </a:t>
            </a:r>
            <a:r>
              <a:rPr lang="en-US" dirty="0" err="1"/>
              <a:t>Vizing’s</a:t>
            </a:r>
            <a:r>
              <a:rPr lang="en-US" dirty="0"/>
              <a:t> Theorem,” </a:t>
            </a:r>
            <a:r>
              <a:rPr lang="en-US" i="1" dirty="0"/>
              <a:t>Inf. Process. </a:t>
            </a:r>
            <a:r>
              <a:rPr lang="en-US" i="1" dirty="0" err="1"/>
              <a:t>Lett</a:t>
            </a:r>
            <a:r>
              <a:rPr lang="en-US" i="1" dirty="0"/>
              <a:t>., 1992.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21890" y="3886146"/>
            <a:ext cx="47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76448" y="3491295"/>
            <a:ext cx="47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5786" y="2950042"/>
            <a:ext cx="47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6648" y="3510459"/>
            <a:ext cx="47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153938" y="3243204"/>
            <a:ext cx="47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264680" y="2430339"/>
            <a:ext cx="47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392472" y="2555191"/>
            <a:ext cx="47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71538" y="1763103"/>
            <a:ext cx="47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256568" y="1494235"/>
            <a:ext cx="47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4668" y="4143380"/>
            <a:ext cx="460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Expected wavelength graph</a:t>
            </a:r>
          </a:p>
        </p:txBody>
      </p:sp>
      <p:grpSp>
        <p:nvGrpSpPr>
          <p:cNvPr id="200" name="组合 199"/>
          <p:cNvGrpSpPr/>
          <p:nvPr/>
        </p:nvGrpSpPr>
        <p:grpSpPr>
          <a:xfrm>
            <a:off x="3995936" y="1268760"/>
            <a:ext cx="5224030" cy="3336285"/>
            <a:chOff x="3995936" y="1268760"/>
            <a:chExt cx="5224030" cy="3336285"/>
          </a:xfrm>
        </p:grpSpPr>
        <p:sp>
          <p:nvSpPr>
            <p:cNvPr id="140" name="Cube 4"/>
            <p:cNvSpPr/>
            <p:nvPr/>
          </p:nvSpPr>
          <p:spPr bwMode="auto">
            <a:xfrm>
              <a:off x="4977548" y="1707589"/>
              <a:ext cx="2463838" cy="2340413"/>
            </a:xfrm>
            <a:prstGeom prst="cube">
              <a:avLst>
                <a:gd name="adj" fmla="val 2557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141" name="Group 17"/>
            <p:cNvGrpSpPr>
              <a:grpSpLocks/>
            </p:cNvGrpSpPr>
            <p:nvPr/>
          </p:nvGrpSpPr>
          <p:grpSpPr bwMode="auto">
            <a:xfrm>
              <a:off x="4990061" y="1708045"/>
              <a:ext cx="2412957" cy="2340413"/>
              <a:chOff x="770792" y="1295400"/>
              <a:chExt cx="1641232" cy="1524000"/>
            </a:xfrm>
          </p:grpSpPr>
          <p:cxnSp>
            <p:nvCxnSpPr>
              <p:cNvPr id="150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589878" y="1866106"/>
                <a:ext cx="1143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1" name="Straight Connector 1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70792" y="2438400"/>
                <a:ext cx="381000" cy="381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2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1192824" y="2438400"/>
                <a:ext cx="1219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142" name="TextBox 141"/>
            <p:cNvSpPr txBox="1"/>
            <p:nvPr/>
          </p:nvSpPr>
          <p:spPr bwMode="auto">
            <a:xfrm>
              <a:off x="4517419" y="3813961"/>
              <a:ext cx="335978" cy="7094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A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43" name="TextBox 142"/>
            <p:cNvSpPr txBox="1"/>
            <p:nvPr/>
          </p:nvSpPr>
          <p:spPr bwMode="auto">
            <a:xfrm>
              <a:off x="6881422" y="3813961"/>
              <a:ext cx="335978" cy="7094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44" name="TextBox 143"/>
            <p:cNvSpPr txBox="1"/>
            <p:nvPr/>
          </p:nvSpPr>
          <p:spPr bwMode="auto">
            <a:xfrm>
              <a:off x="7476382" y="3067954"/>
              <a:ext cx="335978" cy="7094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45" name="TextBox 144"/>
            <p:cNvSpPr txBox="1"/>
            <p:nvPr/>
          </p:nvSpPr>
          <p:spPr bwMode="auto">
            <a:xfrm>
              <a:off x="5581097" y="2982095"/>
              <a:ext cx="335978" cy="709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46" name="TextBox 145"/>
            <p:cNvSpPr txBox="1"/>
            <p:nvPr/>
          </p:nvSpPr>
          <p:spPr bwMode="auto">
            <a:xfrm>
              <a:off x="4635778" y="1934316"/>
              <a:ext cx="335978" cy="709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47" name="TextBox 146"/>
            <p:cNvSpPr txBox="1"/>
            <p:nvPr/>
          </p:nvSpPr>
          <p:spPr bwMode="auto">
            <a:xfrm>
              <a:off x="6470965" y="1901071"/>
              <a:ext cx="335978" cy="7094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48" name="TextBox 147"/>
            <p:cNvSpPr txBox="1"/>
            <p:nvPr/>
          </p:nvSpPr>
          <p:spPr bwMode="auto">
            <a:xfrm>
              <a:off x="7328816" y="1268760"/>
              <a:ext cx="335978" cy="709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G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49" name="TextBox 148"/>
            <p:cNvSpPr txBox="1"/>
            <p:nvPr/>
          </p:nvSpPr>
          <p:spPr bwMode="auto">
            <a:xfrm>
              <a:off x="5208474" y="1284053"/>
              <a:ext cx="335978" cy="709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H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2" name="Oval 43"/>
            <p:cNvSpPr/>
            <p:nvPr/>
          </p:nvSpPr>
          <p:spPr bwMode="auto">
            <a:xfrm>
              <a:off x="5542077" y="1628801"/>
              <a:ext cx="110043" cy="16598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6" name="Oval 43"/>
            <p:cNvSpPr/>
            <p:nvPr/>
          </p:nvSpPr>
          <p:spPr bwMode="auto">
            <a:xfrm>
              <a:off x="5542077" y="3346410"/>
              <a:ext cx="129720" cy="11347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7" name="Oval 43"/>
            <p:cNvSpPr/>
            <p:nvPr/>
          </p:nvSpPr>
          <p:spPr bwMode="auto">
            <a:xfrm>
              <a:off x="7328816" y="3346410"/>
              <a:ext cx="129720" cy="11347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8" name="Oval 43"/>
            <p:cNvSpPr/>
            <p:nvPr/>
          </p:nvSpPr>
          <p:spPr bwMode="auto">
            <a:xfrm>
              <a:off x="6737023" y="4008750"/>
              <a:ext cx="129720" cy="11347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9" name="Oval 43"/>
            <p:cNvSpPr/>
            <p:nvPr/>
          </p:nvSpPr>
          <p:spPr bwMode="auto">
            <a:xfrm>
              <a:off x="4950285" y="4008750"/>
              <a:ext cx="129720" cy="11347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214810" y="4143380"/>
              <a:ext cx="5005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Multigraph</a:t>
              </a:r>
              <a:r>
                <a:rPr lang="en-US" sz="2400" dirty="0"/>
                <a:t> based on # of wavelengths</a:t>
              </a:r>
            </a:p>
          </p:txBody>
        </p:sp>
        <p:sp>
          <p:nvSpPr>
            <p:cNvPr id="164" name="任意多边形 163"/>
            <p:cNvSpPr/>
            <p:nvPr/>
          </p:nvSpPr>
          <p:spPr>
            <a:xfrm>
              <a:off x="6794938" y="1718441"/>
              <a:ext cx="583324" cy="520262"/>
            </a:xfrm>
            <a:custGeom>
              <a:avLst/>
              <a:gdLst>
                <a:gd name="connsiteX0" fmla="*/ 0 w 583324"/>
                <a:gd name="connsiteY0" fmla="*/ 520262 h 520262"/>
                <a:gd name="connsiteX1" fmla="*/ 157655 w 583324"/>
                <a:gd name="connsiteY1" fmla="*/ 220718 h 520262"/>
                <a:gd name="connsiteX2" fmla="*/ 583324 w 583324"/>
                <a:gd name="connsiteY2" fmla="*/ 0 h 52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324" h="520262">
                  <a:moveTo>
                    <a:pt x="0" y="520262"/>
                  </a:moveTo>
                  <a:cubicBezTo>
                    <a:pt x="30217" y="413845"/>
                    <a:pt x="60434" y="307428"/>
                    <a:pt x="157655" y="220718"/>
                  </a:cubicBezTo>
                  <a:cubicBezTo>
                    <a:pt x="254876" y="134008"/>
                    <a:pt x="419100" y="67004"/>
                    <a:pt x="583324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任意多边形 164"/>
            <p:cNvSpPr/>
            <p:nvPr/>
          </p:nvSpPr>
          <p:spPr>
            <a:xfrm>
              <a:off x="6842234" y="1765738"/>
              <a:ext cx="567559" cy="504496"/>
            </a:xfrm>
            <a:custGeom>
              <a:avLst/>
              <a:gdLst>
                <a:gd name="connsiteX0" fmla="*/ 0 w 567559"/>
                <a:gd name="connsiteY0" fmla="*/ 504496 h 504496"/>
                <a:gd name="connsiteX1" fmla="*/ 409904 w 567559"/>
                <a:gd name="connsiteY1" fmla="*/ 409903 h 504496"/>
                <a:gd name="connsiteX2" fmla="*/ 567559 w 567559"/>
                <a:gd name="connsiteY2" fmla="*/ 0 h 50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559" h="504496">
                  <a:moveTo>
                    <a:pt x="0" y="504496"/>
                  </a:moveTo>
                  <a:cubicBezTo>
                    <a:pt x="157655" y="499241"/>
                    <a:pt x="315311" y="493986"/>
                    <a:pt x="409904" y="409903"/>
                  </a:cubicBezTo>
                  <a:cubicBezTo>
                    <a:pt x="504497" y="325820"/>
                    <a:pt x="536028" y="162910"/>
                    <a:pt x="567559" y="0"/>
                  </a:cubicBezTo>
                </a:path>
              </a:pathLst>
            </a:cu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任意多边形 165"/>
            <p:cNvSpPr/>
            <p:nvPr/>
          </p:nvSpPr>
          <p:spPr>
            <a:xfrm>
              <a:off x="6553200" y="2301766"/>
              <a:ext cx="241738" cy="1702675"/>
            </a:xfrm>
            <a:custGeom>
              <a:avLst/>
              <a:gdLst>
                <a:gd name="connsiteX0" fmla="*/ 241738 w 241738"/>
                <a:gd name="connsiteY0" fmla="*/ 0 h 1702675"/>
                <a:gd name="connsiteX1" fmla="*/ 5255 w 241738"/>
                <a:gd name="connsiteY1" fmla="*/ 898634 h 1702675"/>
                <a:gd name="connsiteX2" fmla="*/ 210207 w 241738"/>
                <a:gd name="connsiteY2" fmla="*/ 1702675 h 170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38" h="1702675">
                  <a:moveTo>
                    <a:pt x="241738" y="0"/>
                  </a:moveTo>
                  <a:cubicBezTo>
                    <a:pt x="126124" y="307427"/>
                    <a:pt x="10510" y="614855"/>
                    <a:pt x="5255" y="898634"/>
                  </a:cubicBezTo>
                  <a:cubicBezTo>
                    <a:pt x="0" y="1182413"/>
                    <a:pt x="105103" y="1442544"/>
                    <a:pt x="210207" y="170267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任意多边形 166"/>
            <p:cNvSpPr/>
            <p:nvPr/>
          </p:nvSpPr>
          <p:spPr>
            <a:xfrm>
              <a:off x="6826469" y="2301766"/>
              <a:ext cx="320565" cy="1718441"/>
            </a:xfrm>
            <a:custGeom>
              <a:avLst/>
              <a:gdLst>
                <a:gd name="connsiteX0" fmla="*/ 0 w 320565"/>
                <a:gd name="connsiteY0" fmla="*/ 0 h 1718441"/>
                <a:gd name="connsiteX1" fmla="*/ 315310 w 320565"/>
                <a:gd name="connsiteY1" fmla="*/ 646386 h 1718441"/>
                <a:gd name="connsiteX2" fmla="*/ 31531 w 320565"/>
                <a:gd name="connsiteY2" fmla="*/ 1718441 h 171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565" h="1718441">
                  <a:moveTo>
                    <a:pt x="0" y="0"/>
                  </a:moveTo>
                  <a:cubicBezTo>
                    <a:pt x="155027" y="179989"/>
                    <a:pt x="310055" y="359979"/>
                    <a:pt x="315310" y="646386"/>
                  </a:cubicBezTo>
                  <a:cubicBezTo>
                    <a:pt x="320565" y="932793"/>
                    <a:pt x="176048" y="1325617"/>
                    <a:pt x="31531" y="1718441"/>
                  </a:cubicBezTo>
                </a:path>
              </a:pathLst>
            </a:cu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任意多边形 167"/>
            <p:cNvSpPr/>
            <p:nvPr/>
          </p:nvSpPr>
          <p:spPr>
            <a:xfrm>
              <a:off x="5013434" y="2073165"/>
              <a:ext cx="1813035" cy="228601"/>
            </a:xfrm>
            <a:custGeom>
              <a:avLst/>
              <a:gdLst>
                <a:gd name="connsiteX0" fmla="*/ 0 w 1813035"/>
                <a:gd name="connsiteY0" fmla="*/ 228601 h 228601"/>
                <a:gd name="connsiteX1" fmla="*/ 725214 w 1813035"/>
                <a:gd name="connsiteY1" fmla="*/ 7883 h 228601"/>
                <a:gd name="connsiteX2" fmla="*/ 1813035 w 1813035"/>
                <a:gd name="connsiteY2" fmla="*/ 181304 h 22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035" h="228601">
                  <a:moveTo>
                    <a:pt x="0" y="228601"/>
                  </a:moveTo>
                  <a:cubicBezTo>
                    <a:pt x="211521" y="122183"/>
                    <a:pt x="423042" y="15766"/>
                    <a:pt x="725214" y="7883"/>
                  </a:cubicBezTo>
                  <a:cubicBezTo>
                    <a:pt x="1027386" y="0"/>
                    <a:pt x="1420210" y="90652"/>
                    <a:pt x="1813035" y="181304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5044966" y="2301766"/>
              <a:ext cx="1781503" cy="173420"/>
            </a:xfrm>
            <a:custGeom>
              <a:avLst/>
              <a:gdLst>
                <a:gd name="connsiteX0" fmla="*/ 0 w 1781503"/>
                <a:gd name="connsiteY0" fmla="*/ 0 h 173420"/>
                <a:gd name="connsiteX1" fmla="*/ 740979 w 1781503"/>
                <a:gd name="connsiteY1" fmla="*/ 173420 h 173420"/>
                <a:gd name="connsiteX2" fmla="*/ 1781503 w 1781503"/>
                <a:gd name="connsiteY2" fmla="*/ 0 h 17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1503" h="173420">
                  <a:moveTo>
                    <a:pt x="0" y="0"/>
                  </a:moveTo>
                  <a:cubicBezTo>
                    <a:pt x="222031" y="86710"/>
                    <a:pt x="444062" y="173420"/>
                    <a:pt x="740979" y="173420"/>
                  </a:cubicBezTo>
                  <a:cubicBezTo>
                    <a:pt x="1037896" y="173420"/>
                    <a:pt x="1409699" y="86710"/>
                    <a:pt x="1781503" y="0"/>
                  </a:cubicBezTo>
                </a:path>
              </a:pathLst>
            </a:cu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任意多边形 169"/>
            <p:cNvSpPr/>
            <p:nvPr/>
          </p:nvSpPr>
          <p:spPr>
            <a:xfrm>
              <a:off x="5013434" y="2286000"/>
              <a:ext cx="1797269" cy="496614"/>
            </a:xfrm>
            <a:custGeom>
              <a:avLst/>
              <a:gdLst>
                <a:gd name="connsiteX0" fmla="*/ 0 w 1797269"/>
                <a:gd name="connsiteY0" fmla="*/ 0 h 496614"/>
                <a:gd name="connsiteX1" fmla="*/ 725214 w 1797269"/>
                <a:gd name="connsiteY1" fmla="*/ 488731 h 496614"/>
                <a:gd name="connsiteX2" fmla="*/ 1797269 w 1797269"/>
                <a:gd name="connsiteY2" fmla="*/ 47297 h 49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96614">
                  <a:moveTo>
                    <a:pt x="0" y="0"/>
                  </a:moveTo>
                  <a:cubicBezTo>
                    <a:pt x="212834" y="240424"/>
                    <a:pt x="425669" y="480848"/>
                    <a:pt x="725214" y="488731"/>
                  </a:cubicBezTo>
                  <a:cubicBezTo>
                    <a:pt x="1024759" y="496614"/>
                    <a:pt x="1411014" y="271955"/>
                    <a:pt x="1797269" y="47297"/>
                  </a:cubicBezTo>
                </a:path>
              </a:pathLst>
            </a:cu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直接连接符 171"/>
            <p:cNvCxnSpPr>
              <a:stCxn id="169" idx="0"/>
              <a:endCxn id="169" idx="2"/>
            </p:cNvCxnSpPr>
            <p:nvPr/>
          </p:nvCxnSpPr>
          <p:spPr>
            <a:xfrm>
              <a:off x="5044966" y="2301766"/>
              <a:ext cx="1781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6876256" y="1772816"/>
              <a:ext cx="504057" cy="50405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134" idx="5"/>
              <a:endCxn id="138" idx="7"/>
            </p:cNvCxnSpPr>
            <p:nvPr/>
          </p:nvCxnSpPr>
          <p:spPr>
            <a:xfrm flipH="1">
              <a:off x="6847746" y="2327836"/>
              <a:ext cx="8119" cy="1697532"/>
            </a:xfrm>
            <a:prstGeom prst="line">
              <a:avLst/>
            </a:prstGeom>
            <a:ln w="38100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43"/>
            <p:cNvSpPr/>
            <p:nvPr/>
          </p:nvSpPr>
          <p:spPr bwMode="auto">
            <a:xfrm>
              <a:off x="6737022" y="2204865"/>
              <a:ext cx="139233" cy="14407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5" name="Oval 43"/>
            <p:cNvSpPr/>
            <p:nvPr/>
          </p:nvSpPr>
          <p:spPr bwMode="auto">
            <a:xfrm>
              <a:off x="4961646" y="2204865"/>
              <a:ext cx="114410" cy="14407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3" name="Oval 43"/>
            <p:cNvSpPr/>
            <p:nvPr/>
          </p:nvSpPr>
          <p:spPr bwMode="auto">
            <a:xfrm>
              <a:off x="7328816" y="1628801"/>
              <a:ext cx="123503" cy="16598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99" name="右箭头 198"/>
            <p:cNvSpPr/>
            <p:nvPr/>
          </p:nvSpPr>
          <p:spPr>
            <a:xfrm>
              <a:off x="3995936" y="2636912"/>
              <a:ext cx="432048" cy="2880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矩形标注 79"/>
          <p:cNvSpPr/>
          <p:nvPr/>
        </p:nvSpPr>
        <p:spPr>
          <a:xfrm>
            <a:off x="7596336" y="1844824"/>
            <a:ext cx="1547664" cy="720080"/>
          </a:xfrm>
          <a:prstGeom prst="wedgeRectCallout">
            <a:avLst>
              <a:gd name="adj1" fmla="val -95890"/>
              <a:gd name="adj2" fmla="val 95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E.g., from F’s perspective</a:t>
            </a:r>
          </a:p>
        </p:txBody>
      </p:sp>
    </p:spTree>
  </p:cSld>
  <p:clrMapOvr>
    <a:masterClrMapping/>
  </p:clrMapOvr>
  <p:transition advTm="60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6" grpId="0" animBg="1"/>
      <p:bldP spid="107" grpId="0"/>
      <p:bldP spid="108" grpId="0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Optimization Procedure in OSA Manager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007080"/>
            <a:ext cx="180020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1. Estimate traffic demand between </a:t>
            </a:r>
            <a:r>
              <a:rPr lang="en-US" sz="2000" b="1" dirty="0" err="1">
                <a:solidFill>
                  <a:schemeClr val="tx1"/>
                </a:solidFill>
              </a:rPr>
              <a:t>ToRs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2007080"/>
            <a:ext cx="252028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2. Assign direct link to heavy communication </a:t>
            </a:r>
            <a:r>
              <a:rPr lang="en-US" sz="2000" b="1" dirty="0" err="1">
                <a:solidFill>
                  <a:schemeClr val="tx1"/>
                </a:solidFill>
              </a:rPr>
              <a:t>ToR</a:t>
            </a:r>
            <a:r>
              <a:rPr lang="en-US" sz="2000" b="1" dirty="0">
                <a:solidFill>
                  <a:schemeClr val="tx1"/>
                </a:solidFill>
              </a:rPr>
              <a:t> pairs</a:t>
            </a:r>
          </a:p>
        </p:txBody>
      </p:sp>
      <p:sp>
        <p:nvSpPr>
          <p:cNvPr id="7" name="矩形 6"/>
          <p:cNvSpPr/>
          <p:nvPr/>
        </p:nvSpPr>
        <p:spPr>
          <a:xfrm>
            <a:off x="6572264" y="2019620"/>
            <a:ext cx="200026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3. Compute the routing paths</a:t>
            </a:r>
          </a:p>
        </p:txBody>
      </p:sp>
      <p:sp>
        <p:nvSpPr>
          <p:cNvPr id="8" name="矩形 7"/>
          <p:cNvSpPr/>
          <p:nvPr/>
        </p:nvSpPr>
        <p:spPr>
          <a:xfrm>
            <a:off x="5286380" y="3303224"/>
            <a:ext cx="2555776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5. Assign wavelengths to provision the link bandwidth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27784" y="2295112"/>
            <a:ext cx="409136" cy="312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012160" y="2295112"/>
            <a:ext cx="409136" cy="312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3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68" y="5000636"/>
            <a:ext cx="1616968" cy="16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左大括号 35"/>
          <p:cNvSpPr/>
          <p:nvPr/>
        </p:nvSpPr>
        <p:spPr>
          <a:xfrm rot="16200000">
            <a:off x="4211960" y="971609"/>
            <a:ext cx="648072" cy="7848872"/>
          </a:xfrm>
          <a:prstGeom prst="leftBrace">
            <a:avLst>
              <a:gd name="adj1" fmla="val 8333"/>
              <a:gd name="adj2" fmla="val 49816"/>
            </a:avLst>
          </a:prstGeom>
          <a:ln w="57150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91508" y="5429264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OSA Manager</a:t>
            </a:r>
          </a:p>
        </p:txBody>
      </p:sp>
      <p:sp>
        <p:nvSpPr>
          <p:cNvPr id="20" name="矩形 19"/>
          <p:cNvSpPr/>
          <p:nvPr/>
        </p:nvSpPr>
        <p:spPr>
          <a:xfrm>
            <a:off x="1837406" y="3305504"/>
            <a:ext cx="252028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4. Compute the traffic demand on each link</a:t>
            </a:r>
          </a:p>
        </p:txBody>
      </p:sp>
      <p:sp>
        <p:nvSpPr>
          <p:cNvPr id="21" name="右箭头 20"/>
          <p:cNvSpPr/>
          <p:nvPr/>
        </p:nvSpPr>
        <p:spPr>
          <a:xfrm>
            <a:off x="1285852" y="3591256"/>
            <a:ext cx="409136" cy="312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572000" y="3591256"/>
            <a:ext cx="409136" cy="312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7554" y="1181385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Topology, MEMS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3702" y="1181385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Routing, </a:t>
            </a:r>
            <a:r>
              <a:rPr lang="en-US" sz="2400" b="1" dirty="0" err="1">
                <a:solidFill>
                  <a:srgbClr val="FF0000"/>
                </a:solidFill>
              </a:rPr>
              <a:t>ToR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7818" y="4500570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Link capacity, WSS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4354123" y="1818082"/>
            <a:ext cx="364030" cy="2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 flipH="1" flipV="1">
            <a:off x="7390238" y="1824923"/>
            <a:ext cx="364030" cy="2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2"/>
          </p:cNvCxnSpPr>
          <p:nvPr/>
        </p:nvCxnSpPr>
        <p:spPr>
          <a:xfrm rot="16200000" flipH="1">
            <a:off x="6366207" y="4437389"/>
            <a:ext cx="404118" cy="79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Prototype Implementation</a:t>
            </a:r>
          </a:p>
        </p:txBody>
      </p:sp>
      <p:sp>
        <p:nvSpPr>
          <p:cNvPr id="4" name="AutoShape 1" descr="C:\Documents and Settings\kchen\Application Data\Tencent\Users\23378096\QQ\WinTemp\RichOle\JPL4FTN)OA31R4$E[xFRW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2" y="1806498"/>
            <a:ext cx="3965471" cy="3337014"/>
          </a:xfrm>
          <a:prstGeom prst="rect">
            <a:avLst/>
          </a:prstGeom>
          <a:ln/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88224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1" name="矩形标注 20"/>
          <p:cNvSpPr/>
          <p:nvPr/>
        </p:nvSpPr>
        <p:spPr>
          <a:xfrm>
            <a:off x="1044178" y="1142984"/>
            <a:ext cx="1313244" cy="504056"/>
          </a:xfrm>
          <a:prstGeom prst="wedgeRectCallout">
            <a:avLst>
              <a:gd name="adj1" fmla="val 20773"/>
              <a:gd name="adj2" fmla="val 1566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MEMS</a:t>
            </a:r>
          </a:p>
        </p:txBody>
      </p:sp>
      <p:sp>
        <p:nvSpPr>
          <p:cNvPr id="24" name="矩形标注 23"/>
          <p:cNvSpPr/>
          <p:nvPr/>
        </p:nvSpPr>
        <p:spPr>
          <a:xfrm>
            <a:off x="2571736" y="1138994"/>
            <a:ext cx="1285884" cy="504056"/>
          </a:xfrm>
          <a:prstGeom prst="wedgeRectCallout">
            <a:avLst>
              <a:gd name="adj1" fmla="val -23840"/>
              <a:gd name="adj2" fmla="val 2877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1428736"/>
            <a:ext cx="377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   1 MEMS (32 ports: 16×16)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   8 WSS units (1×4 ports)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   8 </a:t>
            </a:r>
            <a:r>
              <a:rPr lang="en-US" sz="2400" dirty="0" err="1">
                <a:solidFill>
                  <a:srgbClr val="0000FF"/>
                </a:solidFill>
              </a:rPr>
              <a:t>ToRs</a:t>
            </a:r>
            <a:r>
              <a:rPr lang="en-US" sz="2400" dirty="0">
                <a:solidFill>
                  <a:srgbClr val="0000FF"/>
                </a:solidFill>
              </a:rPr>
              <a:t>* and 32 servers</a:t>
            </a:r>
          </a:p>
        </p:txBody>
      </p:sp>
      <p:sp>
        <p:nvSpPr>
          <p:cNvPr id="29" name="矩形标注 28"/>
          <p:cNvSpPr/>
          <p:nvPr/>
        </p:nvSpPr>
        <p:spPr>
          <a:xfrm>
            <a:off x="142844" y="5286388"/>
            <a:ext cx="2928958" cy="576064"/>
          </a:xfrm>
          <a:prstGeom prst="wedgeRectCallout">
            <a:avLst>
              <a:gd name="adj1" fmla="val -29570"/>
              <a:gd name="adj2" fmla="val -10855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*Server-emulated </a:t>
            </a:r>
            <a:r>
              <a:rPr lang="en-US" sz="2400" dirty="0" err="1"/>
              <a:t>ToR</a:t>
            </a:r>
            <a:r>
              <a:rPr lang="en-US" sz="2400" dirty="0"/>
              <a:t> </a:t>
            </a:r>
          </a:p>
        </p:txBody>
      </p:sp>
      <p:graphicFrame>
        <p:nvGraphicFramePr>
          <p:cNvPr id="12" name="图表 11"/>
          <p:cNvGraphicFramePr/>
          <p:nvPr/>
        </p:nvGraphicFramePr>
        <p:xfrm>
          <a:off x="4286248" y="2571744"/>
          <a:ext cx="4857752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圆角矩形标注 13"/>
          <p:cNvSpPr/>
          <p:nvPr/>
        </p:nvSpPr>
        <p:spPr>
          <a:xfrm>
            <a:off x="6286512" y="2637482"/>
            <a:ext cx="1428760" cy="577204"/>
          </a:xfrm>
          <a:prstGeom prst="wedgeRoundRectCallout">
            <a:avLst>
              <a:gd name="adj1" fmla="val 10306"/>
              <a:gd name="adj2" fmla="val 957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Theoretical curve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786446" y="3780490"/>
            <a:ext cx="1428760" cy="577204"/>
          </a:xfrm>
          <a:prstGeom prst="wedgeRoundRectCallout">
            <a:avLst>
              <a:gd name="adj1" fmla="val 29078"/>
              <a:gd name="adj2" fmla="val -803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Experiment curve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071538" y="4857760"/>
            <a:ext cx="6929486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Experiment results strictly follow the expectation: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Demonstrate the </a:t>
            </a:r>
            <a:r>
              <a:rPr lang="en-US" sz="2800" i="1" dirty="0">
                <a:solidFill>
                  <a:srgbClr val="0000FF"/>
                </a:solidFill>
              </a:rPr>
              <a:t>feasibility</a:t>
            </a:r>
            <a:r>
              <a:rPr lang="en-US" sz="2800" i="1" dirty="0">
                <a:solidFill>
                  <a:schemeClr val="tx1"/>
                </a:solidFill>
              </a:rPr>
              <a:t> of the OSA design!</a:t>
            </a:r>
          </a:p>
        </p:txBody>
      </p:sp>
    </p:spTree>
    <p:extLst>
      <p:ext uri="{BB962C8B-B14F-4D97-AF65-F5344CB8AC3E}">
        <p14:creationId xmlns:p14="http://schemas.microsoft.com/office/powerpoint/2010/main" val="1555047739"/>
      </p:ext>
    </p:extLst>
  </p:cSld>
  <p:clrMapOvr>
    <a:masterClrMapping/>
  </p:clrMapOvr>
  <p:transition advTm="29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Simulation Results (2560 servers*)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67544" y="1285860"/>
          <a:ext cx="7676356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91680" y="2347740"/>
            <a:ext cx="864096" cy="9361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275856" y="2357430"/>
            <a:ext cx="864096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922350" y="2285992"/>
            <a:ext cx="864096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6572264" y="2350020"/>
            <a:ext cx="864096" cy="9361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标注 9"/>
          <p:cNvSpPr/>
          <p:nvPr/>
        </p:nvSpPr>
        <p:spPr>
          <a:xfrm>
            <a:off x="1571604" y="1714488"/>
            <a:ext cx="1224136" cy="500066"/>
          </a:xfrm>
          <a:prstGeom prst="wedgeRoundRectCallout">
            <a:avLst>
              <a:gd name="adj1" fmla="val 7759"/>
              <a:gd name="adj2" fmla="val 1042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85%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3155780" y="1714488"/>
            <a:ext cx="1224136" cy="500066"/>
          </a:xfrm>
          <a:prstGeom prst="wedgeRoundRectCallout">
            <a:avLst>
              <a:gd name="adj1" fmla="val 7759"/>
              <a:gd name="adj2" fmla="val 1042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90%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4667948" y="1714488"/>
            <a:ext cx="1440160" cy="500066"/>
          </a:xfrm>
          <a:prstGeom prst="wedgeRoundRectCallout">
            <a:avLst>
              <a:gd name="adj1" fmla="val 7759"/>
              <a:gd name="adj2" fmla="val 1042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~100%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6348260" y="1714488"/>
            <a:ext cx="1224136" cy="500066"/>
          </a:xfrm>
          <a:prstGeom prst="wedgeRoundRectCallout">
            <a:avLst>
              <a:gd name="adj1" fmla="val 7759"/>
              <a:gd name="adj2" fmla="val 1042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80%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123728" y="2928934"/>
            <a:ext cx="115212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771800" y="4857760"/>
            <a:ext cx="50405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2101119" y="3887077"/>
            <a:ext cx="1785950" cy="1254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35896" y="2786058"/>
            <a:ext cx="115212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83968" y="4643446"/>
            <a:ext cx="50405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3676175" y="3747621"/>
            <a:ext cx="1648204" cy="57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220072" y="2500306"/>
            <a:ext cx="115212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868144" y="4643446"/>
            <a:ext cx="50405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5074346" y="3633624"/>
            <a:ext cx="2007674" cy="1197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04248" y="3139828"/>
            <a:ext cx="115212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452320" y="4714884"/>
            <a:ext cx="50405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>
            <a:off x="6868561" y="3915101"/>
            <a:ext cx="1575056" cy="2451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1619672" y="4900887"/>
            <a:ext cx="1224136" cy="599816"/>
          </a:xfrm>
          <a:prstGeom prst="wedgeRoundRectCallout">
            <a:avLst>
              <a:gd name="adj1" fmla="val 57986"/>
              <a:gd name="adj2" fmla="val -1405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3.86X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3203848" y="4900887"/>
            <a:ext cx="1224136" cy="599815"/>
          </a:xfrm>
          <a:prstGeom prst="wedgeRoundRectCallout">
            <a:avLst>
              <a:gd name="adj1" fmla="val 48971"/>
              <a:gd name="adj2" fmla="val -14449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3.1X</a:t>
            </a:r>
          </a:p>
        </p:txBody>
      </p:sp>
      <p:sp>
        <p:nvSpPr>
          <p:cNvPr id="37" name="圆角矩形标注 36"/>
          <p:cNvSpPr/>
          <p:nvPr/>
        </p:nvSpPr>
        <p:spPr>
          <a:xfrm>
            <a:off x="4716016" y="4900887"/>
            <a:ext cx="1224136" cy="599816"/>
          </a:xfrm>
          <a:prstGeom prst="wedgeRoundRectCallout">
            <a:avLst>
              <a:gd name="adj1" fmla="val 57986"/>
              <a:gd name="adj2" fmla="val -1405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3.54X</a:t>
            </a:r>
          </a:p>
        </p:txBody>
      </p:sp>
      <p:sp>
        <p:nvSpPr>
          <p:cNvPr id="38" name="圆角矩形标注 37"/>
          <p:cNvSpPr/>
          <p:nvPr/>
        </p:nvSpPr>
        <p:spPr>
          <a:xfrm>
            <a:off x="6300192" y="4900887"/>
            <a:ext cx="1224136" cy="599816"/>
          </a:xfrm>
          <a:prstGeom prst="wedgeRoundRectCallout">
            <a:avLst>
              <a:gd name="adj1" fmla="val 57986"/>
              <a:gd name="adj2" fmla="val -1405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3X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000232" y="1065846"/>
            <a:ext cx="5143536" cy="5772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OSA can be close to non-blocking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512" y="644404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*80 </a:t>
            </a:r>
            <a:r>
              <a:rPr lang="en-US" dirty="0" err="1"/>
              <a:t>ToRs</a:t>
            </a:r>
            <a:r>
              <a:rPr lang="en-US" dirty="0"/>
              <a:t> (each with 32 servers) form a 4-regular graph for OSA.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785918" y="5572140"/>
            <a:ext cx="5688632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OSA is significantly better than hybrid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71472" y="3214686"/>
            <a:ext cx="8215370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Demonstrate the </a:t>
            </a:r>
            <a:r>
              <a:rPr lang="en-US" sz="2800" i="1" dirty="0">
                <a:solidFill>
                  <a:srgbClr val="0000FF"/>
                </a:solidFill>
              </a:rPr>
              <a:t>high-performance</a:t>
            </a:r>
            <a:r>
              <a:rPr lang="en-US" sz="2800" i="1" dirty="0">
                <a:solidFill>
                  <a:schemeClr val="tx1"/>
                </a:solidFill>
              </a:rPr>
              <a:t> of the OSA design!</a:t>
            </a:r>
          </a:p>
        </p:txBody>
      </p:sp>
    </p:spTree>
  </p:cSld>
  <p:clrMapOvr>
    <a:masterClrMapping/>
  </p:clrMapOvr>
  <p:transition advTm="95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Multi-hop Routing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8892480" cy="527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68144" y="126876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(MEMS 320 ports)</a:t>
            </a:r>
          </a:p>
        </p:txBody>
      </p:sp>
      <p:sp>
        <p:nvSpPr>
          <p:cNvPr id="7" name="任意多边形 34"/>
          <p:cNvSpPr/>
          <p:nvPr/>
        </p:nvSpPr>
        <p:spPr>
          <a:xfrm>
            <a:off x="644525" y="1327150"/>
            <a:ext cx="4568825" cy="4083050"/>
          </a:xfrm>
          <a:custGeom>
            <a:avLst/>
            <a:gdLst>
              <a:gd name="connsiteX0" fmla="*/ 79375 w 4568825"/>
              <a:gd name="connsiteY0" fmla="*/ 4083050 h 4083050"/>
              <a:gd name="connsiteX1" fmla="*/ 98425 w 4568825"/>
              <a:gd name="connsiteY1" fmla="*/ 2482850 h 4083050"/>
              <a:gd name="connsiteX2" fmla="*/ 669925 w 4568825"/>
              <a:gd name="connsiteY2" fmla="*/ 2197100 h 4083050"/>
              <a:gd name="connsiteX3" fmla="*/ 669925 w 4568825"/>
              <a:gd name="connsiteY3" fmla="*/ 1701800 h 4083050"/>
              <a:gd name="connsiteX4" fmla="*/ 708025 w 4568825"/>
              <a:gd name="connsiteY4" fmla="*/ 273050 h 4083050"/>
              <a:gd name="connsiteX5" fmla="*/ 1203325 w 4568825"/>
              <a:gd name="connsiteY5" fmla="*/ 63500 h 4083050"/>
              <a:gd name="connsiteX6" fmla="*/ 3984625 w 4568825"/>
              <a:gd name="connsiteY6" fmla="*/ 177800 h 4083050"/>
              <a:gd name="connsiteX7" fmla="*/ 4479925 w 4568825"/>
              <a:gd name="connsiteY7" fmla="*/ 806450 h 4083050"/>
              <a:gd name="connsiteX8" fmla="*/ 4518025 w 4568825"/>
              <a:gd name="connsiteY8" fmla="*/ 2063750 h 4083050"/>
              <a:gd name="connsiteX9" fmla="*/ 4175125 w 4568825"/>
              <a:gd name="connsiteY9" fmla="*/ 2463800 h 4083050"/>
              <a:gd name="connsiteX10" fmla="*/ 4213225 w 4568825"/>
              <a:gd name="connsiteY10" fmla="*/ 3244850 h 408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68825" h="4083050">
                <a:moveTo>
                  <a:pt x="79375" y="4083050"/>
                </a:moveTo>
                <a:cubicBezTo>
                  <a:pt x="39687" y="3440112"/>
                  <a:pt x="0" y="2797175"/>
                  <a:pt x="98425" y="2482850"/>
                </a:cubicBezTo>
                <a:cubicBezTo>
                  <a:pt x="196850" y="2168525"/>
                  <a:pt x="574675" y="2327275"/>
                  <a:pt x="669925" y="2197100"/>
                </a:cubicBezTo>
                <a:cubicBezTo>
                  <a:pt x="765175" y="2066925"/>
                  <a:pt x="663575" y="2022475"/>
                  <a:pt x="669925" y="1701800"/>
                </a:cubicBezTo>
                <a:cubicBezTo>
                  <a:pt x="676275" y="1381125"/>
                  <a:pt x="619125" y="546100"/>
                  <a:pt x="708025" y="273050"/>
                </a:cubicBezTo>
                <a:cubicBezTo>
                  <a:pt x="796925" y="0"/>
                  <a:pt x="657225" y="79375"/>
                  <a:pt x="1203325" y="63500"/>
                </a:cubicBezTo>
                <a:cubicBezTo>
                  <a:pt x="1749425" y="47625"/>
                  <a:pt x="3438525" y="53975"/>
                  <a:pt x="3984625" y="177800"/>
                </a:cubicBezTo>
                <a:cubicBezTo>
                  <a:pt x="4530725" y="301625"/>
                  <a:pt x="4391025" y="492125"/>
                  <a:pt x="4479925" y="806450"/>
                </a:cubicBezTo>
                <a:cubicBezTo>
                  <a:pt x="4568825" y="1120775"/>
                  <a:pt x="4568825" y="1787525"/>
                  <a:pt x="4518025" y="2063750"/>
                </a:cubicBezTo>
                <a:cubicBezTo>
                  <a:pt x="4467225" y="2339975"/>
                  <a:pt x="4225925" y="2266950"/>
                  <a:pt x="4175125" y="2463800"/>
                </a:cubicBezTo>
                <a:cubicBezTo>
                  <a:pt x="4124325" y="2660650"/>
                  <a:pt x="4168775" y="2952750"/>
                  <a:pt x="4213225" y="3244850"/>
                </a:cubicBezTo>
              </a:path>
            </a:pathLst>
          </a:cu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 41"/>
          <p:cNvSpPr/>
          <p:nvPr/>
        </p:nvSpPr>
        <p:spPr>
          <a:xfrm>
            <a:off x="4857750" y="4819650"/>
            <a:ext cx="1226418" cy="409550"/>
          </a:xfrm>
          <a:custGeom>
            <a:avLst/>
            <a:gdLst>
              <a:gd name="connsiteX0" fmla="*/ 0 w 1257300"/>
              <a:gd name="connsiteY0" fmla="*/ 0 h 371475"/>
              <a:gd name="connsiteX1" fmla="*/ 266700 w 1257300"/>
              <a:gd name="connsiteY1" fmla="*/ 304800 h 371475"/>
              <a:gd name="connsiteX2" fmla="*/ 1085850 w 1257300"/>
              <a:gd name="connsiteY2" fmla="*/ 323850 h 371475"/>
              <a:gd name="connsiteX3" fmla="*/ 1257300 w 1257300"/>
              <a:gd name="connsiteY3" fmla="*/ 190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300" h="371475">
                <a:moveTo>
                  <a:pt x="0" y="0"/>
                </a:moveTo>
                <a:cubicBezTo>
                  <a:pt x="42862" y="125412"/>
                  <a:pt x="85725" y="250825"/>
                  <a:pt x="266700" y="304800"/>
                </a:cubicBezTo>
                <a:cubicBezTo>
                  <a:pt x="447675" y="358775"/>
                  <a:pt x="920750" y="371475"/>
                  <a:pt x="1085850" y="323850"/>
                </a:cubicBezTo>
                <a:cubicBezTo>
                  <a:pt x="1250950" y="276225"/>
                  <a:pt x="1254125" y="147637"/>
                  <a:pt x="1257300" y="19050"/>
                </a:cubicBezTo>
              </a:path>
            </a:pathLst>
          </a:cu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 42"/>
          <p:cNvSpPr/>
          <p:nvPr/>
        </p:nvSpPr>
        <p:spPr>
          <a:xfrm>
            <a:off x="5445125" y="1320800"/>
            <a:ext cx="3168650" cy="3194050"/>
          </a:xfrm>
          <a:custGeom>
            <a:avLst/>
            <a:gdLst>
              <a:gd name="connsiteX0" fmla="*/ 688975 w 3168650"/>
              <a:gd name="connsiteY0" fmla="*/ 3155950 h 3194050"/>
              <a:gd name="connsiteX1" fmla="*/ 650875 w 3168650"/>
              <a:gd name="connsiteY1" fmla="*/ 2298700 h 3194050"/>
              <a:gd name="connsiteX2" fmla="*/ 155575 w 3168650"/>
              <a:gd name="connsiteY2" fmla="*/ 1498600 h 3194050"/>
              <a:gd name="connsiteX3" fmla="*/ 136525 w 3168650"/>
              <a:gd name="connsiteY3" fmla="*/ 222250 h 3194050"/>
              <a:gd name="connsiteX4" fmla="*/ 974725 w 3168650"/>
              <a:gd name="connsiteY4" fmla="*/ 165100 h 3194050"/>
              <a:gd name="connsiteX5" fmla="*/ 1965325 w 3168650"/>
              <a:gd name="connsiteY5" fmla="*/ 165100 h 3194050"/>
              <a:gd name="connsiteX6" fmla="*/ 2251075 w 3168650"/>
              <a:gd name="connsiteY6" fmla="*/ 374650 h 3194050"/>
              <a:gd name="connsiteX7" fmla="*/ 2308225 w 3168650"/>
              <a:gd name="connsiteY7" fmla="*/ 1631950 h 3194050"/>
              <a:gd name="connsiteX8" fmla="*/ 3032125 w 3168650"/>
              <a:gd name="connsiteY8" fmla="*/ 2432050 h 3194050"/>
              <a:gd name="connsiteX9" fmla="*/ 3127375 w 3168650"/>
              <a:gd name="connsiteY9" fmla="*/ 2794000 h 3194050"/>
              <a:gd name="connsiteX10" fmla="*/ 3127375 w 3168650"/>
              <a:gd name="connsiteY10" fmla="*/ 3194050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8650" h="3194050">
                <a:moveTo>
                  <a:pt x="688975" y="3155950"/>
                </a:moveTo>
                <a:cubicBezTo>
                  <a:pt x="714375" y="2865437"/>
                  <a:pt x="739775" y="2574925"/>
                  <a:pt x="650875" y="2298700"/>
                </a:cubicBezTo>
                <a:cubicBezTo>
                  <a:pt x="561975" y="2022475"/>
                  <a:pt x="241300" y="1844675"/>
                  <a:pt x="155575" y="1498600"/>
                </a:cubicBezTo>
                <a:cubicBezTo>
                  <a:pt x="69850" y="1152525"/>
                  <a:pt x="0" y="444500"/>
                  <a:pt x="136525" y="222250"/>
                </a:cubicBezTo>
                <a:cubicBezTo>
                  <a:pt x="273050" y="0"/>
                  <a:pt x="669925" y="174625"/>
                  <a:pt x="974725" y="165100"/>
                </a:cubicBezTo>
                <a:cubicBezTo>
                  <a:pt x="1279525" y="155575"/>
                  <a:pt x="1752600" y="130175"/>
                  <a:pt x="1965325" y="165100"/>
                </a:cubicBezTo>
                <a:cubicBezTo>
                  <a:pt x="2178050" y="200025"/>
                  <a:pt x="2193925" y="130175"/>
                  <a:pt x="2251075" y="374650"/>
                </a:cubicBezTo>
                <a:cubicBezTo>
                  <a:pt x="2308225" y="619125"/>
                  <a:pt x="2178050" y="1289050"/>
                  <a:pt x="2308225" y="1631950"/>
                </a:cubicBezTo>
                <a:cubicBezTo>
                  <a:pt x="2438400" y="1974850"/>
                  <a:pt x="2895600" y="2238375"/>
                  <a:pt x="3032125" y="2432050"/>
                </a:cubicBezTo>
                <a:cubicBezTo>
                  <a:pt x="3168650" y="2625725"/>
                  <a:pt x="3111500" y="2667000"/>
                  <a:pt x="3127375" y="2794000"/>
                </a:cubicBezTo>
                <a:cubicBezTo>
                  <a:pt x="3143250" y="2921000"/>
                  <a:pt x="3135312" y="3057525"/>
                  <a:pt x="3127375" y="3194050"/>
                </a:cubicBezTo>
              </a:path>
            </a:pathLst>
          </a:cu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 43"/>
          <p:cNvSpPr/>
          <p:nvPr/>
        </p:nvSpPr>
        <p:spPr>
          <a:xfrm>
            <a:off x="7978775" y="4857750"/>
            <a:ext cx="498475" cy="723900"/>
          </a:xfrm>
          <a:custGeom>
            <a:avLst/>
            <a:gdLst>
              <a:gd name="connsiteX0" fmla="*/ 498475 w 498475"/>
              <a:gd name="connsiteY0" fmla="*/ 0 h 723900"/>
              <a:gd name="connsiteX1" fmla="*/ 79375 w 498475"/>
              <a:gd name="connsiteY1" fmla="*/ 381000 h 723900"/>
              <a:gd name="connsiteX2" fmla="*/ 22225 w 498475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75" h="723900">
                <a:moveTo>
                  <a:pt x="498475" y="0"/>
                </a:moveTo>
                <a:cubicBezTo>
                  <a:pt x="328612" y="130175"/>
                  <a:pt x="158750" y="260350"/>
                  <a:pt x="79375" y="381000"/>
                </a:cubicBezTo>
                <a:cubicBezTo>
                  <a:pt x="0" y="501650"/>
                  <a:pt x="11112" y="612775"/>
                  <a:pt x="22225" y="723900"/>
                </a:cubicBezTo>
              </a:path>
            </a:pathLst>
          </a:cu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44"/>
          <p:cNvSpPr/>
          <p:nvPr/>
        </p:nvSpPr>
        <p:spPr>
          <a:xfrm>
            <a:off x="3275856" y="5157192"/>
            <a:ext cx="2016224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O-E-O</a:t>
            </a:r>
          </a:p>
          <a:p>
            <a:pPr algn="ctr"/>
            <a:r>
              <a:rPr lang="en-US" b="1" dirty="0"/>
              <a:t>Sub-nanosecond</a:t>
            </a:r>
          </a:p>
        </p:txBody>
      </p:sp>
      <p:sp>
        <p:nvSpPr>
          <p:cNvPr id="12" name="椭圆 10"/>
          <p:cNvSpPr/>
          <p:nvPr/>
        </p:nvSpPr>
        <p:spPr>
          <a:xfrm>
            <a:off x="4644008" y="4005064"/>
            <a:ext cx="504056" cy="1008112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1"/>
          <p:cNvSpPr/>
          <p:nvPr/>
        </p:nvSpPr>
        <p:spPr>
          <a:xfrm>
            <a:off x="5868144" y="4005064"/>
            <a:ext cx="504056" cy="1008112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214422"/>
            <a:ext cx="49815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85720" y="1571612"/>
            <a:ext cx="8643998" cy="1470025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OSA</a:t>
            </a:r>
            <a:r>
              <a:rPr lang="en-US" sz="4000" dirty="0">
                <a:solidFill>
                  <a:srgbClr val="0000FF"/>
                </a:solidFill>
              </a:rPr>
              <a:t>: An </a:t>
            </a:r>
            <a:r>
              <a:rPr lang="en-US" sz="4000" b="1" dirty="0">
                <a:solidFill>
                  <a:srgbClr val="0000FF"/>
                </a:solidFill>
              </a:rPr>
              <a:t>O</a:t>
            </a:r>
            <a:r>
              <a:rPr lang="en-US" sz="4000" dirty="0">
                <a:solidFill>
                  <a:srgbClr val="0000FF"/>
                </a:solidFill>
              </a:rPr>
              <a:t>ptical </a:t>
            </a:r>
            <a:r>
              <a:rPr lang="en-US" sz="4000" b="1" dirty="0">
                <a:solidFill>
                  <a:srgbClr val="0000FF"/>
                </a:solidFill>
              </a:rPr>
              <a:t>S</a:t>
            </a:r>
            <a:r>
              <a:rPr lang="en-US" sz="4000" dirty="0">
                <a:solidFill>
                  <a:srgbClr val="0000FF"/>
                </a:solidFill>
              </a:rPr>
              <a:t>witching </a:t>
            </a:r>
            <a:r>
              <a:rPr lang="en-US" sz="4000" b="1" dirty="0">
                <a:solidFill>
                  <a:srgbClr val="0000FF"/>
                </a:solidFill>
              </a:rPr>
              <a:t>A</a:t>
            </a:r>
            <a:r>
              <a:rPr lang="en-US" sz="4000" dirty="0">
                <a:solidFill>
                  <a:srgbClr val="0000FF"/>
                </a:solidFill>
              </a:rPr>
              <a:t>rchitecture for Data Center Networks with Unprecedented Flexibility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28712"/>
      </p:ext>
    </p:extLst>
  </p:cSld>
  <p:clrMapOvr>
    <a:masterClrMapping/>
  </p:clrMapOvr>
  <p:transition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effect of dynamic topology and link capacity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096" y="2328863"/>
            <a:ext cx="8582746" cy="367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effect of reconfiguration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4"/>
            <a:ext cx="418260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1643050"/>
            <a:ext cx="49244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Cost, Power &amp; Wiring (2560 Servers)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graphicFrame>
        <p:nvGraphicFramePr>
          <p:cNvPr id="12" name="图表 11"/>
          <p:cNvGraphicFramePr/>
          <p:nvPr/>
        </p:nvGraphicFramePr>
        <p:xfrm>
          <a:off x="107504" y="1124744"/>
          <a:ext cx="2915816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3095328" y="1124744"/>
          <a:ext cx="288032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6047656" y="1124744"/>
          <a:ext cx="288032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圆角矩形 26"/>
          <p:cNvSpPr/>
          <p:nvPr/>
        </p:nvSpPr>
        <p:spPr>
          <a:xfrm>
            <a:off x="142844" y="5072074"/>
            <a:ext cx="8858280" cy="13573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Demonstrate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OSA can potentially deliver </a:t>
            </a:r>
            <a:r>
              <a:rPr lang="en-US" sz="2800" i="1" dirty="0">
                <a:solidFill>
                  <a:srgbClr val="0000FF"/>
                </a:solidFill>
              </a:rPr>
              <a:t>high bandwidth </a:t>
            </a:r>
            <a:r>
              <a:rPr lang="en-US" sz="2800" i="1" dirty="0">
                <a:solidFill>
                  <a:schemeClr val="tx1"/>
                </a:solidFill>
              </a:rPr>
              <a:t>in a </a:t>
            </a:r>
            <a:r>
              <a:rPr lang="en-US" sz="2800" i="1" dirty="0">
                <a:solidFill>
                  <a:srgbClr val="0000FF"/>
                </a:solidFill>
              </a:rPr>
              <a:t>simple</a:t>
            </a:r>
            <a:r>
              <a:rPr lang="en-US" sz="2800" i="1" dirty="0">
                <a:solidFill>
                  <a:schemeClr val="tx1"/>
                </a:solidFill>
              </a:rPr>
              <a:t>, </a:t>
            </a:r>
            <a:r>
              <a:rPr lang="en-US" sz="2800" i="1" dirty="0">
                <a:solidFill>
                  <a:srgbClr val="0000FF"/>
                </a:solidFill>
              </a:rPr>
              <a:t>power-efficient</a:t>
            </a:r>
            <a:r>
              <a:rPr lang="en-US" sz="2800" i="1" dirty="0">
                <a:solidFill>
                  <a:schemeClr val="tx1"/>
                </a:solidFill>
              </a:rPr>
              <a:t> and </a:t>
            </a:r>
            <a:r>
              <a:rPr lang="en-US" sz="2800" i="1" dirty="0">
                <a:solidFill>
                  <a:srgbClr val="0000FF"/>
                </a:solidFill>
              </a:rPr>
              <a:t>cost-effective</a:t>
            </a:r>
            <a:r>
              <a:rPr lang="en-US" sz="2800" i="1" dirty="0">
                <a:solidFill>
                  <a:schemeClr val="tx1"/>
                </a:solidFill>
              </a:rPr>
              <a:t> way!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5786" y="3143248"/>
            <a:ext cx="1380122" cy="50006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834820" y="3000372"/>
            <a:ext cx="1380122" cy="50006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6835216" y="3714752"/>
            <a:ext cx="1380122" cy="50006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134252" y="1928802"/>
            <a:ext cx="1366442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43372" y="3286124"/>
            <a:ext cx="504056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3789887" y="2639476"/>
            <a:ext cx="1285884" cy="741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00100" y="2070090"/>
            <a:ext cx="1428760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85788" y="3427412"/>
            <a:ext cx="504056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655735" y="2782353"/>
            <a:ext cx="1285884" cy="741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063210" y="2214554"/>
            <a:ext cx="1152128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086580" y="3927478"/>
            <a:ext cx="504056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6529074" y="3100058"/>
            <a:ext cx="1641486" cy="1653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643042" y="2000240"/>
            <a:ext cx="5688632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OSA is slightly better than hybrid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643042" y="4143380"/>
            <a:ext cx="5857916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OSA is significantly better than </a:t>
            </a:r>
            <a:r>
              <a:rPr lang="en-US" sz="2800" dirty="0" err="1"/>
              <a:t>Fattree</a:t>
            </a:r>
            <a:endParaRPr lang="en-US" sz="2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0" grpId="0" animBg="1"/>
      <p:bldP spid="20" grpId="1" animBg="1"/>
      <p:bldP spid="21" grpId="1" animBg="1"/>
      <p:bldP spid="21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08" y="4786322"/>
            <a:ext cx="8929686" cy="17145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OSA is inspired by traffic </a:t>
            </a:r>
            <a:r>
              <a:rPr lang="en-US" dirty="0" err="1"/>
              <a:t>regionality</a:t>
            </a:r>
            <a:r>
              <a:rPr lang="en-US" dirty="0"/>
              <a:t> and stability</a:t>
            </a:r>
          </a:p>
          <a:p>
            <a:r>
              <a:rPr lang="en-US" dirty="0"/>
              <a:t>Sweet spot for performance, cost, power, and wiring complexity</a:t>
            </a:r>
          </a:p>
          <a:p>
            <a:r>
              <a:rPr lang="en-US" dirty="0"/>
              <a:t>Caveats: not intended for all-to-all, non-stable traffic</a:t>
            </a:r>
          </a:p>
          <a:p>
            <a:r>
              <a:rPr lang="en-US" dirty="0"/>
              <a:t>Acknowledgement: </a:t>
            </a:r>
            <a:r>
              <a:rPr lang="en-US" dirty="0" err="1"/>
              <a:t>CoAdna</a:t>
            </a:r>
            <a:r>
              <a:rPr lang="en-US" dirty="0"/>
              <a:t> Photonics (WSS) and </a:t>
            </a:r>
            <a:r>
              <a:rPr lang="en-US" dirty="0" err="1"/>
              <a:t>Polatis</a:t>
            </a:r>
            <a:r>
              <a:rPr lang="en-US" dirty="0"/>
              <a:t> (MEMS)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42910" y="1643050"/>
            <a:ext cx="8001056" cy="1588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158" y="1000108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Static, “fat”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512" y="1000108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Flexible, “thin”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0034" y="1857364"/>
            <a:ext cx="1857388" cy="6429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Fattree</a:t>
            </a:r>
            <a:endParaRPr 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3714744" y="1857364"/>
            <a:ext cx="1857388" cy="6429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Hybrid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000892" y="1857364"/>
            <a:ext cx="1857388" cy="6429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OSA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28596" y="2786058"/>
          <a:ext cx="8358246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1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Fattree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√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Hybrid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√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OSA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√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Ananta: </a:t>
            </a:r>
            <a:br>
              <a:rPr lang="en-US" dirty="0"/>
            </a:br>
            <a:r>
              <a:rPr lang="en-US" dirty="0"/>
              <a:t>Cloud-Scale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89742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17" y="887983"/>
            <a:ext cx="7886700" cy="994172"/>
          </a:xfrm>
        </p:spPr>
        <p:txBody>
          <a:bodyPr/>
          <a:lstStyle/>
          <a:p>
            <a:pPr algn="ctr"/>
            <a:r>
              <a:rPr lang="en-US" b="1" dirty="0"/>
              <a:t>Windows Azure - Some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15" y="1882155"/>
            <a:ext cx="4151780" cy="3866464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More than 50% of Fortune 500 companies using Azure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Nearly 1000 customers signing up every day</a:t>
            </a:r>
          </a:p>
          <a:p>
            <a:endParaRPr lang="en-US" dirty="0"/>
          </a:p>
          <a:p>
            <a:r>
              <a:rPr lang="en-US" dirty="0"/>
              <a:t>Hundreds of thousands of servers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Doubling compute and storage capacity every 6-9 months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Azure Storage is Massive – over 4 trillion objects stored</a:t>
            </a:r>
          </a:p>
        </p:txBody>
      </p:sp>
      <p:pic>
        <p:nvPicPr>
          <p:cNvPr id="4" name="Map 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0877" y="1794622"/>
            <a:ext cx="5301923" cy="2648138"/>
          </a:xfrm>
          <a:prstGeom prst="rect">
            <a:avLst/>
          </a:prstGeom>
        </p:spPr>
      </p:pic>
      <p:grpSp>
        <p:nvGrpSpPr>
          <p:cNvPr id="5" name="CDN--Content Display Network"/>
          <p:cNvGrpSpPr/>
          <p:nvPr/>
        </p:nvGrpSpPr>
        <p:grpSpPr>
          <a:xfrm>
            <a:off x="4305602" y="2337276"/>
            <a:ext cx="4109393" cy="1723580"/>
            <a:chOff x="2874137" y="2354019"/>
            <a:chExt cx="8080217" cy="3329166"/>
          </a:xfrm>
          <a:solidFill>
            <a:schemeClr val="accent6"/>
          </a:solidFill>
        </p:grpSpPr>
        <p:sp>
          <p:nvSpPr>
            <p:cNvPr id="6" name="Oval 5"/>
            <p:cNvSpPr/>
            <p:nvPr/>
          </p:nvSpPr>
          <p:spPr bwMode="auto">
            <a:xfrm>
              <a:off x="10515735" y="2920400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9696650" y="4387932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0042146" y="3464191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9988652" y="3975407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790237" y="5519068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956196" y="2894915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120313" y="3449881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74137" y="3079588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597993" y="3449840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767932" y="3073115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313237" y="3150599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068424" y="3507735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4143298" y="3281763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754721" y="2398466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874989" y="2708274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710873" y="2563861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417070" y="2644642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310969" y="2480525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931853" y="2354019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741223" y="2865232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78534" y="2774413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777883" y="3651897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086619" y="5218930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0445081" y="3314716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836779" y="3628308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1" name="Global Data Centers"/>
          <p:cNvGrpSpPr/>
          <p:nvPr/>
        </p:nvGrpSpPr>
        <p:grpSpPr>
          <a:xfrm>
            <a:off x="4374462" y="2402770"/>
            <a:ext cx="3525676" cy="1227677"/>
            <a:chOff x="3009535" y="2475109"/>
            <a:chExt cx="6932465" cy="2371308"/>
          </a:xfrm>
          <a:solidFill>
            <a:schemeClr val="accent5"/>
          </a:solidFill>
        </p:grpSpPr>
        <p:sp>
          <p:nvSpPr>
            <p:cNvPr id="32" name="Oval 31"/>
            <p:cNvSpPr/>
            <p:nvPr/>
          </p:nvSpPr>
          <p:spPr bwMode="auto">
            <a:xfrm>
              <a:off x="9715378" y="4682300"/>
              <a:ext cx="164118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009535" y="3270558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567781" y="3502319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3767932" y="3073115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4143298" y="3281763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710873" y="2559514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310969" y="2475109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9777883" y="3646481"/>
              <a:ext cx="164117" cy="1641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3" name="TXT: Global CDN"/>
          <p:cNvGrpSpPr/>
          <p:nvPr/>
        </p:nvGrpSpPr>
        <p:grpSpPr>
          <a:xfrm>
            <a:off x="4673736" y="5125557"/>
            <a:ext cx="2113228" cy="282374"/>
            <a:chOff x="0" y="4574115"/>
            <a:chExt cx="2874137" cy="384048"/>
          </a:xfrm>
        </p:grpSpPr>
        <p:sp>
          <p:nvSpPr>
            <p:cNvPr id="44" name="TextBox 43"/>
            <p:cNvSpPr txBox="1"/>
            <p:nvPr/>
          </p:nvSpPr>
          <p:spPr>
            <a:xfrm>
              <a:off x="0" y="4574115"/>
              <a:ext cx="2874137" cy="384048"/>
            </a:xfrm>
            <a:prstGeom prst="rect">
              <a:avLst/>
            </a:prstGeom>
            <a:solidFill>
              <a:schemeClr val="tx2">
                <a:alpha val="95000"/>
              </a:schemeClr>
            </a:solidFill>
          </p:spPr>
          <p:txBody>
            <a:bodyPr wrap="square" lIns="235312" rIns="0" anchor="ctr" anchorCtr="0">
              <a:noAutofit/>
            </a:bodyPr>
            <a:lstStyle>
              <a:defPPr>
                <a:defRPr lang="en-US"/>
              </a:defPPr>
              <a:lvl1pPr>
                <a:defRPr sz="260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+mj-lt"/>
                </a:defRPr>
              </a:lvl1pPr>
            </a:lstStyle>
            <a:p>
              <a:pPr defTabSz="1218488">
                <a:spcBef>
                  <a:spcPct val="20000"/>
                </a:spcBef>
                <a:buSzPct val="80000"/>
              </a:pPr>
              <a:r>
                <a:rPr lang="en-US" sz="1324">
                  <a:gradFill>
                    <a:gsLst>
                      <a:gs pos="36283">
                        <a:srgbClr val="EFEFEF"/>
                      </a:gs>
                      <a:gs pos="28000">
                        <a:srgbClr val="EFEFEF"/>
                      </a:gs>
                    </a:gsLst>
                    <a:lin ang="5400000" scaled="0"/>
                  </a:gradFill>
                  <a:latin typeface="Segoe UI"/>
                </a:rPr>
                <a:t>Global CDN</a:t>
              </a:r>
              <a:endParaRPr lang="en-US" sz="1324" dirty="0">
                <a:gradFill>
                  <a:gsLst>
                    <a:gs pos="36283">
                      <a:srgbClr val="EFEFEF"/>
                    </a:gs>
                    <a:gs pos="28000">
                      <a:srgbClr val="EFEFE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536863" y="4658056"/>
              <a:ext cx="216168" cy="216166"/>
            </a:xfrm>
            <a:prstGeom prst="ellipse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7" name="TXT: Global Data Center"/>
          <p:cNvGrpSpPr/>
          <p:nvPr/>
        </p:nvGrpSpPr>
        <p:grpSpPr>
          <a:xfrm>
            <a:off x="4666919" y="4740256"/>
            <a:ext cx="2113228" cy="282374"/>
            <a:chOff x="0" y="4062992"/>
            <a:chExt cx="2874137" cy="384048"/>
          </a:xfrm>
        </p:grpSpPr>
        <p:sp>
          <p:nvSpPr>
            <p:cNvPr id="48" name="TextBox 47"/>
            <p:cNvSpPr txBox="1"/>
            <p:nvPr/>
          </p:nvSpPr>
          <p:spPr>
            <a:xfrm>
              <a:off x="0" y="4062992"/>
              <a:ext cx="2874137" cy="384048"/>
            </a:xfrm>
            <a:prstGeom prst="rect">
              <a:avLst/>
            </a:prstGeom>
            <a:solidFill>
              <a:schemeClr val="tx2">
                <a:alpha val="95000"/>
              </a:schemeClr>
            </a:solidFill>
          </p:spPr>
          <p:txBody>
            <a:bodyPr wrap="square" lIns="235312" rIns="0" anchor="ctr" anchorCtr="0">
              <a:noAutofit/>
            </a:bodyPr>
            <a:lstStyle>
              <a:defPPr>
                <a:defRPr lang="en-US"/>
              </a:defPPr>
              <a:lvl1pPr>
                <a:defRPr sz="260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+mj-lt"/>
                </a:defRPr>
              </a:lvl1pPr>
            </a:lstStyle>
            <a:p>
              <a:pPr defTabSz="1218488">
                <a:spcBef>
                  <a:spcPct val="20000"/>
                </a:spcBef>
                <a:buSzPct val="80000"/>
              </a:pPr>
              <a:r>
                <a:rPr lang="en-US" sz="1324" dirty="0">
                  <a:gradFill>
                    <a:gsLst>
                      <a:gs pos="36283">
                        <a:srgbClr val="EFEFEF"/>
                      </a:gs>
                      <a:gs pos="28000">
                        <a:srgbClr val="EFEFEF"/>
                      </a:gs>
                    </a:gsLst>
                    <a:lin ang="5400000" scaled="0"/>
                  </a:gradFill>
                  <a:latin typeface="Segoe UI"/>
                </a:rPr>
                <a:t>Global datacenters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536863" y="4146933"/>
              <a:ext cx="216168" cy="216166"/>
            </a:xfrm>
            <a:prstGeom prst="ellipse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06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71" spc="-37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172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Ananta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1176"/>
            <a:ext cx="8096250" cy="41528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Is NOT hardware load balancer code running on commodity hardware</a:t>
            </a:r>
          </a:p>
          <a:p>
            <a:endParaRPr lang="en-US" dirty="0"/>
          </a:p>
          <a:p>
            <a:r>
              <a:rPr lang="en-US" dirty="0"/>
              <a:t>Is distributed, scalable architecture for Layer-4 load balancing and NAT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been in production in Bing and Azure for three years serving multiple </a:t>
            </a:r>
            <a:r>
              <a:rPr lang="en-US" dirty="0" err="1"/>
              <a:t>Tbps</a:t>
            </a:r>
            <a:r>
              <a:rPr lang="en-US" dirty="0"/>
              <a:t> of traffic</a:t>
            </a:r>
          </a:p>
          <a:p>
            <a:endParaRPr lang="en-US" dirty="0"/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Scale on demand, higher reliability, lower cost, flexibility to innovate</a:t>
            </a:r>
          </a:p>
        </p:txBody>
      </p:sp>
    </p:spTree>
    <p:extLst>
      <p:ext uri="{BB962C8B-B14F-4D97-AF65-F5344CB8AC3E}">
        <p14:creationId xmlns:p14="http://schemas.microsoft.com/office/powerpoint/2010/main" val="3957540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9468"/>
            <a:ext cx="7886700" cy="3584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700" dirty="0">
                <a:solidFill>
                  <a:srgbClr val="FF0000"/>
                </a:solidFill>
              </a:rPr>
              <a:t>How are load balancing and NAT used in Azure?</a:t>
            </a:r>
          </a:p>
        </p:txBody>
      </p:sp>
    </p:spTree>
    <p:extLst>
      <p:ext uri="{BB962C8B-B14F-4D97-AF65-F5344CB8AC3E}">
        <p14:creationId xmlns:p14="http://schemas.microsoft.com/office/powerpoint/2010/main" val="3583644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7"/>
          <p:cNvSpPr>
            <a:spLocks noChangeAspect="1" noEditPoints="1"/>
          </p:cNvSpPr>
          <p:nvPr/>
        </p:nvSpPr>
        <p:spPr bwMode="black">
          <a:xfrm>
            <a:off x="3113720" y="1493867"/>
            <a:ext cx="689621" cy="444179"/>
          </a:xfrm>
          <a:custGeom>
            <a:avLst/>
            <a:gdLst/>
            <a:ahLst/>
            <a:cxnLst>
              <a:cxn ang="0">
                <a:pos x="340" y="182"/>
              </a:cxn>
              <a:cxn ang="0">
                <a:pos x="340" y="16"/>
              </a:cxn>
              <a:cxn ang="0">
                <a:pos x="324" y="0"/>
              </a:cxn>
              <a:cxn ang="0">
                <a:pos x="47" y="0"/>
              </a:cxn>
              <a:cxn ang="0">
                <a:pos x="31" y="16"/>
              </a:cxn>
              <a:cxn ang="0">
                <a:pos x="31" y="182"/>
              </a:cxn>
              <a:cxn ang="0">
                <a:pos x="0" y="220"/>
              </a:cxn>
              <a:cxn ang="0">
                <a:pos x="19" y="240"/>
              </a:cxn>
              <a:cxn ang="0">
                <a:pos x="352" y="240"/>
              </a:cxn>
              <a:cxn ang="0">
                <a:pos x="371" y="220"/>
              </a:cxn>
              <a:cxn ang="0">
                <a:pos x="340" y="182"/>
              </a:cxn>
              <a:cxn ang="0">
                <a:pos x="211" y="225"/>
              </a:cxn>
              <a:cxn ang="0">
                <a:pos x="154" y="225"/>
              </a:cxn>
              <a:cxn ang="0">
                <a:pos x="148" y="222"/>
              </a:cxn>
              <a:cxn ang="0">
                <a:pos x="155" y="209"/>
              </a:cxn>
              <a:cxn ang="0">
                <a:pos x="160" y="207"/>
              </a:cxn>
              <a:cxn ang="0">
                <a:pos x="205" y="207"/>
              </a:cxn>
              <a:cxn ang="0">
                <a:pos x="210" y="209"/>
              </a:cxn>
              <a:cxn ang="0">
                <a:pos x="217" y="222"/>
              </a:cxn>
              <a:cxn ang="0">
                <a:pos x="211" y="225"/>
              </a:cxn>
              <a:cxn ang="0">
                <a:pos x="315" y="178"/>
              </a:cxn>
              <a:cxn ang="0">
                <a:pos x="56" y="178"/>
              </a:cxn>
              <a:cxn ang="0">
                <a:pos x="56" y="33"/>
              </a:cxn>
              <a:cxn ang="0">
                <a:pos x="63" y="25"/>
              </a:cxn>
              <a:cxn ang="0">
                <a:pos x="308" y="25"/>
              </a:cxn>
              <a:cxn ang="0">
                <a:pos x="315" y="33"/>
              </a:cxn>
              <a:cxn ang="0">
                <a:pos x="315" y="178"/>
              </a:cxn>
            </a:cxnLst>
            <a:rect l="0" t="0" r="r" b="b"/>
            <a:pathLst>
              <a:path w="371" h="240">
                <a:moveTo>
                  <a:pt x="340" y="182"/>
                </a:moveTo>
                <a:cubicBezTo>
                  <a:pt x="340" y="16"/>
                  <a:pt x="340" y="16"/>
                  <a:pt x="340" y="16"/>
                </a:cubicBezTo>
                <a:cubicBezTo>
                  <a:pt x="340" y="8"/>
                  <a:pt x="333" y="0"/>
                  <a:pt x="32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8" y="0"/>
                  <a:pt x="31" y="8"/>
                  <a:pt x="31" y="16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31"/>
                  <a:pt x="9" y="240"/>
                  <a:pt x="19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62" y="240"/>
                  <a:pt x="371" y="231"/>
                  <a:pt x="371" y="220"/>
                </a:cubicBezTo>
                <a:lnTo>
                  <a:pt x="340" y="182"/>
                </a:lnTo>
                <a:close/>
                <a:moveTo>
                  <a:pt x="211" y="225"/>
                </a:moveTo>
                <a:cubicBezTo>
                  <a:pt x="154" y="225"/>
                  <a:pt x="154" y="225"/>
                  <a:pt x="154" y="225"/>
                </a:cubicBezTo>
                <a:cubicBezTo>
                  <a:pt x="151" y="225"/>
                  <a:pt x="148" y="223"/>
                  <a:pt x="148" y="222"/>
                </a:cubicBezTo>
                <a:cubicBezTo>
                  <a:pt x="155" y="209"/>
                  <a:pt x="155" y="209"/>
                  <a:pt x="155" y="209"/>
                </a:cubicBezTo>
                <a:cubicBezTo>
                  <a:pt x="155" y="208"/>
                  <a:pt x="157" y="207"/>
                  <a:pt x="160" y="207"/>
                </a:cubicBezTo>
                <a:cubicBezTo>
                  <a:pt x="205" y="207"/>
                  <a:pt x="205" y="207"/>
                  <a:pt x="205" y="207"/>
                </a:cubicBezTo>
                <a:cubicBezTo>
                  <a:pt x="208" y="207"/>
                  <a:pt x="210" y="208"/>
                  <a:pt x="210" y="209"/>
                </a:cubicBezTo>
                <a:cubicBezTo>
                  <a:pt x="217" y="222"/>
                  <a:pt x="217" y="222"/>
                  <a:pt x="217" y="222"/>
                </a:cubicBezTo>
                <a:cubicBezTo>
                  <a:pt x="217" y="223"/>
                  <a:pt x="214" y="225"/>
                  <a:pt x="211" y="225"/>
                </a:cubicBezTo>
                <a:close/>
                <a:moveTo>
                  <a:pt x="315" y="178"/>
                </a:moveTo>
                <a:cubicBezTo>
                  <a:pt x="56" y="178"/>
                  <a:pt x="56" y="178"/>
                  <a:pt x="56" y="178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9" y="25"/>
                  <a:pt x="63" y="25"/>
                </a:cubicBezTo>
                <a:cubicBezTo>
                  <a:pt x="308" y="25"/>
                  <a:pt x="308" y="25"/>
                  <a:pt x="308" y="25"/>
                </a:cubicBezTo>
                <a:cubicBezTo>
                  <a:pt x="312" y="25"/>
                  <a:pt x="315" y="28"/>
                  <a:pt x="315" y="33"/>
                </a:cubicBezTo>
                <a:lnTo>
                  <a:pt x="315" y="178"/>
                </a:lnTo>
                <a:close/>
              </a:path>
            </a:pathLst>
          </a:custGeom>
          <a:solidFill>
            <a:schemeClr val="accent2"/>
          </a:solidFill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Freeform 27"/>
          <p:cNvSpPr>
            <a:spLocks noChangeAspect="1" noEditPoints="1"/>
          </p:cNvSpPr>
          <p:nvPr/>
        </p:nvSpPr>
        <p:spPr bwMode="black">
          <a:xfrm>
            <a:off x="2978933" y="1556367"/>
            <a:ext cx="689621" cy="444179"/>
          </a:xfrm>
          <a:custGeom>
            <a:avLst/>
            <a:gdLst/>
            <a:ahLst/>
            <a:cxnLst>
              <a:cxn ang="0">
                <a:pos x="340" y="182"/>
              </a:cxn>
              <a:cxn ang="0">
                <a:pos x="340" y="16"/>
              </a:cxn>
              <a:cxn ang="0">
                <a:pos x="324" y="0"/>
              </a:cxn>
              <a:cxn ang="0">
                <a:pos x="47" y="0"/>
              </a:cxn>
              <a:cxn ang="0">
                <a:pos x="31" y="16"/>
              </a:cxn>
              <a:cxn ang="0">
                <a:pos x="31" y="182"/>
              </a:cxn>
              <a:cxn ang="0">
                <a:pos x="0" y="220"/>
              </a:cxn>
              <a:cxn ang="0">
                <a:pos x="19" y="240"/>
              </a:cxn>
              <a:cxn ang="0">
                <a:pos x="352" y="240"/>
              </a:cxn>
              <a:cxn ang="0">
                <a:pos x="371" y="220"/>
              </a:cxn>
              <a:cxn ang="0">
                <a:pos x="340" y="182"/>
              </a:cxn>
              <a:cxn ang="0">
                <a:pos x="211" y="225"/>
              </a:cxn>
              <a:cxn ang="0">
                <a:pos x="154" y="225"/>
              </a:cxn>
              <a:cxn ang="0">
                <a:pos x="148" y="222"/>
              </a:cxn>
              <a:cxn ang="0">
                <a:pos x="155" y="209"/>
              </a:cxn>
              <a:cxn ang="0">
                <a:pos x="160" y="207"/>
              </a:cxn>
              <a:cxn ang="0">
                <a:pos x="205" y="207"/>
              </a:cxn>
              <a:cxn ang="0">
                <a:pos x="210" y="209"/>
              </a:cxn>
              <a:cxn ang="0">
                <a:pos x="217" y="222"/>
              </a:cxn>
              <a:cxn ang="0">
                <a:pos x="211" y="225"/>
              </a:cxn>
              <a:cxn ang="0">
                <a:pos x="315" y="178"/>
              </a:cxn>
              <a:cxn ang="0">
                <a:pos x="56" y="178"/>
              </a:cxn>
              <a:cxn ang="0">
                <a:pos x="56" y="33"/>
              </a:cxn>
              <a:cxn ang="0">
                <a:pos x="63" y="25"/>
              </a:cxn>
              <a:cxn ang="0">
                <a:pos x="308" y="25"/>
              </a:cxn>
              <a:cxn ang="0">
                <a:pos x="315" y="33"/>
              </a:cxn>
              <a:cxn ang="0">
                <a:pos x="315" y="178"/>
              </a:cxn>
            </a:cxnLst>
            <a:rect l="0" t="0" r="r" b="b"/>
            <a:pathLst>
              <a:path w="371" h="240">
                <a:moveTo>
                  <a:pt x="340" y="182"/>
                </a:moveTo>
                <a:cubicBezTo>
                  <a:pt x="340" y="16"/>
                  <a:pt x="340" y="16"/>
                  <a:pt x="340" y="16"/>
                </a:cubicBezTo>
                <a:cubicBezTo>
                  <a:pt x="340" y="8"/>
                  <a:pt x="333" y="0"/>
                  <a:pt x="32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8" y="0"/>
                  <a:pt x="31" y="8"/>
                  <a:pt x="31" y="16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31"/>
                  <a:pt x="9" y="240"/>
                  <a:pt x="19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62" y="240"/>
                  <a:pt x="371" y="231"/>
                  <a:pt x="371" y="220"/>
                </a:cubicBezTo>
                <a:lnTo>
                  <a:pt x="340" y="182"/>
                </a:lnTo>
                <a:close/>
                <a:moveTo>
                  <a:pt x="211" y="225"/>
                </a:moveTo>
                <a:cubicBezTo>
                  <a:pt x="154" y="225"/>
                  <a:pt x="154" y="225"/>
                  <a:pt x="154" y="225"/>
                </a:cubicBezTo>
                <a:cubicBezTo>
                  <a:pt x="151" y="225"/>
                  <a:pt x="148" y="223"/>
                  <a:pt x="148" y="222"/>
                </a:cubicBezTo>
                <a:cubicBezTo>
                  <a:pt x="155" y="209"/>
                  <a:pt x="155" y="209"/>
                  <a:pt x="155" y="209"/>
                </a:cubicBezTo>
                <a:cubicBezTo>
                  <a:pt x="155" y="208"/>
                  <a:pt x="157" y="207"/>
                  <a:pt x="160" y="207"/>
                </a:cubicBezTo>
                <a:cubicBezTo>
                  <a:pt x="205" y="207"/>
                  <a:pt x="205" y="207"/>
                  <a:pt x="205" y="207"/>
                </a:cubicBezTo>
                <a:cubicBezTo>
                  <a:pt x="208" y="207"/>
                  <a:pt x="210" y="208"/>
                  <a:pt x="210" y="209"/>
                </a:cubicBezTo>
                <a:cubicBezTo>
                  <a:pt x="217" y="222"/>
                  <a:pt x="217" y="222"/>
                  <a:pt x="217" y="222"/>
                </a:cubicBezTo>
                <a:cubicBezTo>
                  <a:pt x="217" y="223"/>
                  <a:pt x="214" y="225"/>
                  <a:pt x="211" y="225"/>
                </a:cubicBezTo>
                <a:close/>
                <a:moveTo>
                  <a:pt x="315" y="178"/>
                </a:moveTo>
                <a:cubicBezTo>
                  <a:pt x="56" y="178"/>
                  <a:pt x="56" y="178"/>
                  <a:pt x="56" y="178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9" y="25"/>
                  <a:pt x="63" y="25"/>
                </a:cubicBezTo>
                <a:cubicBezTo>
                  <a:pt x="308" y="25"/>
                  <a:pt x="308" y="25"/>
                  <a:pt x="308" y="25"/>
                </a:cubicBezTo>
                <a:cubicBezTo>
                  <a:pt x="312" y="25"/>
                  <a:pt x="315" y="28"/>
                  <a:pt x="315" y="33"/>
                </a:cubicBezTo>
                <a:lnTo>
                  <a:pt x="315" y="178"/>
                </a:lnTo>
                <a:close/>
              </a:path>
            </a:pathLst>
          </a:custGeom>
          <a:solidFill>
            <a:schemeClr val="accent2"/>
          </a:solidFill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4" y="260648"/>
            <a:ext cx="8964488" cy="7685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Background: Inbound VIP communication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31619" y="2146908"/>
            <a:ext cx="1675459" cy="923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/>
              <a:t>Terminology: </a:t>
            </a:r>
          </a:p>
          <a:p>
            <a:r>
              <a:rPr lang="en-US" dirty="0"/>
              <a:t>  VIP – Virtual IP</a:t>
            </a:r>
          </a:p>
          <a:p>
            <a:r>
              <a:rPr lang="en-US" dirty="0"/>
              <a:t>  DIP – Direct IP</a:t>
            </a:r>
          </a:p>
        </p:txBody>
      </p:sp>
      <p:cxnSp>
        <p:nvCxnSpPr>
          <p:cNvPr id="9" name="Straight Arrow Connector 8"/>
          <p:cNvCxnSpPr>
            <a:stCxn id="52" idx="3"/>
          </p:cNvCxnSpPr>
          <p:nvPr/>
        </p:nvCxnSpPr>
        <p:spPr>
          <a:xfrm>
            <a:off x="3194521" y="3884676"/>
            <a:ext cx="948068" cy="81392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2" idx="3"/>
            <a:endCxn id="66" idx="0"/>
          </p:cNvCxnSpPr>
          <p:nvPr/>
        </p:nvCxnSpPr>
        <p:spPr>
          <a:xfrm flipH="1">
            <a:off x="3190813" y="3884676"/>
            <a:ext cx="3707" cy="80522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2" idx="3"/>
          </p:cNvCxnSpPr>
          <p:nvPr/>
        </p:nvCxnSpPr>
        <p:spPr>
          <a:xfrm flipH="1">
            <a:off x="2322097" y="3884676"/>
            <a:ext cx="872423" cy="78758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46664" y="3266737"/>
            <a:ext cx="4715961" cy="260066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1280848" y="4683172"/>
            <a:ext cx="1070459" cy="47297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Front-end</a:t>
            </a:r>
          </a:p>
          <a:p>
            <a:pPr algn="ctr"/>
            <a:r>
              <a:rPr lang="en-US" sz="1350" dirty="0"/>
              <a:t>VM</a:t>
            </a:r>
          </a:p>
        </p:txBody>
      </p:sp>
      <p:sp>
        <p:nvSpPr>
          <p:cNvPr id="52" name="Isosceles Triangle 51"/>
          <p:cNvSpPr/>
          <p:nvPr/>
        </p:nvSpPr>
        <p:spPr>
          <a:xfrm>
            <a:off x="2738644" y="3157515"/>
            <a:ext cx="911753" cy="7271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LB</a:t>
            </a:r>
          </a:p>
        </p:txBody>
      </p:sp>
      <p:cxnSp>
        <p:nvCxnSpPr>
          <p:cNvPr id="60" name="Straight Arrow Connector 59"/>
          <p:cNvCxnSpPr>
            <a:endCxn id="52" idx="0"/>
          </p:cNvCxnSpPr>
          <p:nvPr/>
        </p:nvCxnSpPr>
        <p:spPr>
          <a:xfrm>
            <a:off x="3194520" y="2049721"/>
            <a:ext cx="0" cy="110779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655583" y="4689904"/>
            <a:ext cx="1070459" cy="47297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Front-end</a:t>
            </a:r>
          </a:p>
          <a:p>
            <a:pPr algn="ctr"/>
            <a:r>
              <a:rPr lang="en-US" sz="1350" dirty="0"/>
              <a:t>VM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133325" y="4709518"/>
            <a:ext cx="1070459" cy="47297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Front-end</a:t>
            </a:r>
          </a:p>
          <a:p>
            <a:pPr algn="ctr"/>
            <a:r>
              <a:rPr lang="en-US" sz="1350" dirty="0"/>
              <a:t>VM</a:t>
            </a:r>
          </a:p>
        </p:txBody>
      </p:sp>
      <p:sp>
        <p:nvSpPr>
          <p:cNvPr id="6" name="Cloud 5"/>
          <p:cNvSpPr/>
          <p:nvPr/>
        </p:nvSpPr>
        <p:spPr>
          <a:xfrm>
            <a:off x="2422055" y="2314115"/>
            <a:ext cx="1506488" cy="536846"/>
          </a:xfrm>
          <a:prstGeom prst="cloud">
            <a:avLst/>
          </a:prstGeom>
          <a:solidFill>
            <a:schemeClr val="accent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Internet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78661" y="5254456"/>
            <a:ext cx="1157689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DIP = 10.0.1.1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37884" y="5261229"/>
            <a:ext cx="1157689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DIP = 10.0.1.2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31139" y="5254456"/>
            <a:ext cx="1157689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DIP = 10.0.1.3</a:t>
            </a:r>
          </a:p>
        </p:txBody>
      </p:sp>
      <p:sp>
        <p:nvSpPr>
          <p:cNvPr id="59" name="Freeform 27"/>
          <p:cNvSpPr>
            <a:spLocks noChangeAspect="1" noEditPoints="1"/>
          </p:cNvSpPr>
          <p:nvPr/>
        </p:nvSpPr>
        <p:spPr bwMode="black">
          <a:xfrm>
            <a:off x="2830489" y="1609725"/>
            <a:ext cx="689621" cy="444179"/>
          </a:xfrm>
          <a:custGeom>
            <a:avLst/>
            <a:gdLst/>
            <a:ahLst/>
            <a:cxnLst>
              <a:cxn ang="0">
                <a:pos x="340" y="182"/>
              </a:cxn>
              <a:cxn ang="0">
                <a:pos x="340" y="16"/>
              </a:cxn>
              <a:cxn ang="0">
                <a:pos x="324" y="0"/>
              </a:cxn>
              <a:cxn ang="0">
                <a:pos x="47" y="0"/>
              </a:cxn>
              <a:cxn ang="0">
                <a:pos x="31" y="16"/>
              </a:cxn>
              <a:cxn ang="0">
                <a:pos x="31" y="182"/>
              </a:cxn>
              <a:cxn ang="0">
                <a:pos x="0" y="220"/>
              </a:cxn>
              <a:cxn ang="0">
                <a:pos x="19" y="240"/>
              </a:cxn>
              <a:cxn ang="0">
                <a:pos x="352" y="240"/>
              </a:cxn>
              <a:cxn ang="0">
                <a:pos x="371" y="220"/>
              </a:cxn>
              <a:cxn ang="0">
                <a:pos x="340" y="182"/>
              </a:cxn>
              <a:cxn ang="0">
                <a:pos x="211" y="225"/>
              </a:cxn>
              <a:cxn ang="0">
                <a:pos x="154" y="225"/>
              </a:cxn>
              <a:cxn ang="0">
                <a:pos x="148" y="222"/>
              </a:cxn>
              <a:cxn ang="0">
                <a:pos x="155" y="209"/>
              </a:cxn>
              <a:cxn ang="0">
                <a:pos x="160" y="207"/>
              </a:cxn>
              <a:cxn ang="0">
                <a:pos x="205" y="207"/>
              </a:cxn>
              <a:cxn ang="0">
                <a:pos x="210" y="209"/>
              </a:cxn>
              <a:cxn ang="0">
                <a:pos x="217" y="222"/>
              </a:cxn>
              <a:cxn ang="0">
                <a:pos x="211" y="225"/>
              </a:cxn>
              <a:cxn ang="0">
                <a:pos x="315" y="178"/>
              </a:cxn>
              <a:cxn ang="0">
                <a:pos x="56" y="178"/>
              </a:cxn>
              <a:cxn ang="0">
                <a:pos x="56" y="33"/>
              </a:cxn>
              <a:cxn ang="0">
                <a:pos x="63" y="25"/>
              </a:cxn>
              <a:cxn ang="0">
                <a:pos x="308" y="25"/>
              </a:cxn>
              <a:cxn ang="0">
                <a:pos x="315" y="33"/>
              </a:cxn>
              <a:cxn ang="0">
                <a:pos x="315" y="178"/>
              </a:cxn>
            </a:cxnLst>
            <a:rect l="0" t="0" r="r" b="b"/>
            <a:pathLst>
              <a:path w="371" h="240">
                <a:moveTo>
                  <a:pt x="340" y="182"/>
                </a:moveTo>
                <a:cubicBezTo>
                  <a:pt x="340" y="16"/>
                  <a:pt x="340" y="16"/>
                  <a:pt x="340" y="16"/>
                </a:cubicBezTo>
                <a:cubicBezTo>
                  <a:pt x="340" y="8"/>
                  <a:pt x="333" y="0"/>
                  <a:pt x="32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8" y="0"/>
                  <a:pt x="31" y="8"/>
                  <a:pt x="31" y="16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31"/>
                  <a:pt x="9" y="240"/>
                  <a:pt x="19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62" y="240"/>
                  <a:pt x="371" y="231"/>
                  <a:pt x="371" y="220"/>
                </a:cubicBezTo>
                <a:lnTo>
                  <a:pt x="340" y="182"/>
                </a:lnTo>
                <a:close/>
                <a:moveTo>
                  <a:pt x="211" y="225"/>
                </a:moveTo>
                <a:cubicBezTo>
                  <a:pt x="154" y="225"/>
                  <a:pt x="154" y="225"/>
                  <a:pt x="154" y="225"/>
                </a:cubicBezTo>
                <a:cubicBezTo>
                  <a:pt x="151" y="225"/>
                  <a:pt x="148" y="223"/>
                  <a:pt x="148" y="222"/>
                </a:cubicBezTo>
                <a:cubicBezTo>
                  <a:pt x="155" y="209"/>
                  <a:pt x="155" y="209"/>
                  <a:pt x="155" y="209"/>
                </a:cubicBezTo>
                <a:cubicBezTo>
                  <a:pt x="155" y="208"/>
                  <a:pt x="157" y="207"/>
                  <a:pt x="160" y="207"/>
                </a:cubicBezTo>
                <a:cubicBezTo>
                  <a:pt x="205" y="207"/>
                  <a:pt x="205" y="207"/>
                  <a:pt x="205" y="207"/>
                </a:cubicBezTo>
                <a:cubicBezTo>
                  <a:pt x="208" y="207"/>
                  <a:pt x="210" y="208"/>
                  <a:pt x="210" y="209"/>
                </a:cubicBezTo>
                <a:cubicBezTo>
                  <a:pt x="217" y="222"/>
                  <a:pt x="217" y="222"/>
                  <a:pt x="217" y="222"/>
                </a:cubicBezTo>
                <a:cubicBezTo>
                  <a:pt x="217" y="223"/>
                  <a:pt x="214" y="225"/>
                  <a:pt x="211" y="225"/>
                </a:cubicBezTo>
                <a:close/>
                <a:moveTo>
                  <a:pt x="315" y="178"/>
                </a:moveTo>
                <a:cubicBezTo>
                  <a:pt x="56" y="178"/>
                  <a:pt x="56" y="178"/>
                  <a:pt x="56" y="178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9" y="25"/>
                  <a:pt x="63" y="25"/>
                </a:cubicBezTo>
                <a:cubicBezTo>
                  <a:pt x="308" y="25"/>
                  <a:pt x="308" y="25"/>
                  <a:pt x="308" y="25"/>
                </a:cubicBezTo>
                <a:cubicBezTo>
                  <a:pt x="312" y="25"/>
                  <a:pt x="315" y="28"/>
                  <a:pt x="315" y="33"/>
                </a:cubicBezTo>
                <a:lnTo>
                  <a:pt x="315" y="178"/>
                </a:lnTo>
                <a:close/>
              </a:path>
            </a:pathLst>
          </a:custGeom>
          <a:solidFill>
            <a:schemeClr val="accent2"/>
          </a:solidFill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7" name="TextBox 76"/>
          <p:cNvSpPr txBox="1"/>
          <p:nvPr/>
        </p:nvSpPr>
        <p:spPr>
          <a:xfrm>
            <a:off x="6297856" y="4019994"/>
            <a:ext cx="2305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 load balances and </a:t>
            </a:r>
          </a:p>
          <a:p>
            <a:r>
              <a:rPr lang="en-US" dirty="0"/>
              <a:t>NATs VIP traffic to DIPs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49686" y="2792090"/>
            <a:ext cx="1069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Client </a:t>
            </a:r>
            <a:r>
              <a:rPr lang="en-US" sz="1350" dirty="0">
                <a:sym typeface="Wingdings" panose="05000000000000000000" pitchFamily="2" charset="2"/>
              </a:rPr>
              <a:t> VIP</a:t>
            </a:r>
            <a:endParaRPr lang="en-US" sz="1350" dirty="0"/>
          </a:p>
        </p:txBody>
      </p:sp>
      <p:sp>
        <p:nvSpPr>
          <p:cNvPr id="83" name="TextBox 82"/>
          <p:cNvSpPr txBox="1"/>
          <p:nvPr/>
        </p:nvSpPr>
        <p:spPr>
          <a:xfrm>
            <a:off x="3649687" y="4019993"/>
            <a:ext cx="1077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Client </a:t>
            </a:r>
            <a:r>
              <a:rPr lang="en-US" sz="1350" dirty="0">
                <a:sym typeface="Wingdings" panose="05000000000000000000" pitchFamily="2" charset="2"/>
              </a:rPr>
              <a:t> DIP</a:t>
            </a:r>
            <a:endParaRPr lang="en-US" sz="1350" dirty="0"/>
          </a:p>
        </p:txBody>
      </p:sp>
      <p:sp>
        <p:nvSpPr>
          <p:cNvPr id="84" name="TextBox 83"/>
          <p:cNvSpPr txBox="1"/>
          <p:nvPr/>
        </p:nvSpPr>
        <p:spPr>
          <a:xfrm>
            <a:off x="3649686" y="3388351"/>
            <a:ext cx="1061509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VIP = 1.2.3.4</a:t>
            </a:r>
          </a:p>
        </p:txBody>
      </p:sp>
    </p:spTree>
    <p:extLst>
      <p:ext uri="{BB962C8B-B14F-4D97-AF65-F5344CB8AC3E}">
        <p14:creationId xmlns:p14="http://schemas.microsoft.com/office/powerpoint/2010/main" val="18857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Background: Outbound  (SNAT) VIP communication</a:t>
            </a:r>
          </a:p>
        </p:txBody>
      </p:sp>
      <p:cxnSp>
        <p:nvCxnSpPr>
          <p:cNvPr id="10" name="Straight Arrow Connector 9"/>
          <p:cNvCxnSpPr>
            <a:stCxn id="52" idx="3"/>
            <a:endCxn id="66" idx="0"/>
          </p:cNvCxnSpPr>
          <p:nvPr/>
        </p:nvCxnSpPr>
        <p:spPr>
          <a:xfrm>
            <a:off x="2135447" y="3719938"/>
            <a:ext cx="817554" cy="75312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2" idx="3"/>
          </p:cNvCxnSpPr>
          <p:nvPr/>
        </p:nvCxnSpPr>
        <p:spPr>
          <a:xfrm flipH="1">
            <a:off x="1379171" y="3719938"/>
            <a:ext cx="756276" cy="68727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91947" y="3126324"/>
            <a:ext cx="2844324" cy="226943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927758" y="4455284"/>
            <a:ext cx="927948" cy="41273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Front-end</a:t>
            </a:r>
          </a:p>
          <a:p>
            <a:pPr algn="ctr"/>
            <a:r>
              <a:rPr lang="en-US" sz="1350" dirty="0"/>
              <a:t>VM</a:t>
            </a:r>
          </a:p>
        </p:txBody>
      </p:sp>
      <p:sp>
        <p:nvSpPr>
          <p:cNvPr id="52" name="Isosceles Triangle 51"/>
          <p:cNvSpPr/>
          <p:nvPr/>
        </p:nvSpPr>
        <p:spPr>
          <a:xfrm>
            <a:off x="1740262" y="3085388"/>
            <a:ext cx="790370" cy="6345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LB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489027" y="4473066"/>
            <a:ext cx="927948" cy="4127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Back-end</a:t>
            </a:r>
          </a:p>
          <a:p>
            <a:pPr algn="ctr"/>
            <a:r>
              <a:rPr lang="en-US" sz="1350" dirty="0"/>
              <a:t>VM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2426" y="4906012"/>
            <a:ext cx="1157689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DIP = 10.0.1.1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86998" y="4904951"/>
            <a:ext cx="1245854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DIP = 10.0.1.20</a:t>
            </a:r>
          </a:p>
        </p:txBody>
      </p:sp>
      <p:cxnSp>
        <p:nvCxnSpPr>
          <p:cNvPr id="26" name="Straight Arrow Connector 25"/>
          <p:cNvCxnSpPr>
            <a:stCxn id="31" idx="3"/>
          </p:cNvCxnSpPr>
          <p:nvPr/>
        </p:nvCxnSpPr>
        <p:spPr>
          <a:xfrm>
            <a:off x="6471601" y="3740405"/>
            <a:ext cx="827215" cy="71026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1" idx="3"/>
            <a:endCxn id="32" idx="0"/>
          </p:cNvCxnSpPr>
          <p:nvPr/>
        </p:nvCxnSpPr>
        <p:spPr>
          <a:xfrm flipH="1">
            <a:off x="6468366" y="3740404"/>
            <a:ext cx="3235" cy="69314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3"/>
          </p:cNvCxnSpPr>
          <p:nvPr/>
        </p:nvCxnSpPr>
        <p:spPr>
          <a:xfrm flipH="1">
            <a:off x="5710389" y="3740404"/>
            <a:ext cx="761212" cy="68727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712711" y="3146791"/>
            <a:ext cx="3751705" cy="226943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4801871" y="4427679"/>
            <a:ext cx="934004" cy="41273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Front-end</a:t>
            </a:r>
          </a:p>
          <a:p>
            <a:pPr algn="ctr"/>
            <a:r>
              <a:rPr lang="en-US" sz="1350" dirty="0"/>
              <a:t>VM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6073837" y="3105855"/>
            <a:ext cx="795528" cy="6345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LB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01364" y="4433553"/>
            <a:ext cx="934004" cy="41273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Front-end</a:t>
            </a:r>
          </a:p>
          <a:p>
            <a:pPr algn="ctr"/>
            <a:r>
              <a:rPr lang="en-US" sz="1350" dirty="0"/>
              <a:t>VM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290733" y="4450670"/>
            <a:ext cx="934004" cy="41273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Front-end</a:t>
            </a:r>
          </a:p>
          <a:p>
            <a:pPr algn="ctr"/>
            <a:r>
              <a:rPr lang="en-US" sz="1350" dirty="0"/>
              <a:t>VM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2711" y="4859528"/>
            <a:ext cx="1157689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DIP = 10.0.2.1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98669" y="4865438"/>
            <a:ext cx="1157689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DIP = 10.0.2.2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01573" y="4878578"/>
            <a:ext cx="1157689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DIP = 10.0.2.3</a:t>
            </a:r>
          </a:p>
        </p:txBody>
      </p:sp>
      <p:cxnSp>
        <p:nvCxnSpPr>
          <p:cNvPr id="12" name="Elbow Connector 11"/>
          <p:cNvCxnSpPr>
            <a:stCxn id="52" idx="0"/>
            <a:endCxn id="31" idx="0"/>
          </p:cNvCxnSpPr>
          <p:nvPr/>
        </p:nvCxnSpPr>
        <p:spPr>
          <a:xfrm rot="16200000" flipH="1">
            <a:off x="4293291" y="927544"/>
            <a:ext cx="20467" cy="4336154"/>
          </a:xfrm>
          <a:prstGeom prst="bentConnector3">
            <a:avLst>
              <a:gd name="adj1" fmla="val -4840045"/>
            </a:avLst>
          </a:prstGeom>
          <a:ln w="76200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54083" y="5422915"/>
            <a:ext cx="819455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Service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82732" y="5475540"/>
            <a:ext cx="819455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Service 2</a:t>
            </a:r>
          </a:p>
        </p:txBody>
      </p:sp>
      <p:sp>
        <p:nvSpPr>
          <p:cNvPr id="51" name="Freeform 128"/>
          <p:cNvSpPr>
            <a:spLocks noChangeAspect="1"/>
          </p:cNvSpPr>
          <p:nvPr/>
        </p:nvSpPr>
        <p:spPr bwMode="black">
          <a:xfrm>
            <a:off x="3210756" y="1598631"/>
            <a:ext cx="1803335" cy="803063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vert="horz" wrap="square" lIns="480060" tIns="34290" rIns="68580" bIns="342900" numCol="1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defTabSz="685574" fontAlgn="base">
              <a:spcBef>
                <a:spcPct val="0"/>
              </a:spcBef>
              <a:spcAft>
                <a:spcPct val="0"/>
              </a:spcAft>
            </a:pPr>
            <a:r>
              <a: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Datacenter</a:t>
            </a:r>
          </a:p>
          <a:p>
            <a:pPr defTabSz="685574" fontAlgn="base">
              <a:spcBef>
                <a:spcPct val="0"/>
              </a:spcBef>
              <a:spcAft>
                <a:spcPct val="0"/>
              </a:spcAft>
            </a:pPr>
            <a:r>
              <a: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91728" y="2464869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1.2.3.4 </a:t>
            </a:r>
            <a:r>
              <a:rPr lang="en-US" sz="1350" dirty="0">
                <a:sym typeface="Wingdings" panose="05000000000000000000" pitchFamily="2" charset="2"/>
              </a:rPr>
              <a:t> 5.6.7.8</a:t>
            </a:r>
            <a:endParaRPr lang="en-US" sz="1350" dirty="0"/>
          </a:p>
        </p:txBody>
      </p:sp>
      <p:sp>
        <p:nvSpPr>
          <p:cNvPr id="54" name="TextBox 53"/>
          <p:cNvSpPr txBox="1"/>
          <p:nvPr/>
        </p:nvSpPr>
        <p:spPr>
          <a:xfrm>
            <a:off x="2523577" y="3844193"/>
            <a:ext cx="1152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DIP </a:t>
            </a:r>
            <a:r>
              <a:rPr lang="en-US" sz="1350" dirty="0">
                <a:sym typeface="Wingdings" panose="05000000000000000000" pitchFamily="2" charset="2"/>
              </a:rPr>
              <a:t> 5.6.7.8</a:t>
            </a:r>
            <a:endParaRPr lang="en-US" sz="1350" dirty="0"/>
          </a:p>
        </p:txBody>
      </p:sp>
      <p:sp>
        <p:nvSpPr>
          <p:cNvPr id="55" name="TextBox 54"/>
          <p:cNvSpPr txBox="1"/>
          <p:nvPr/>
        </p:nvSpPr>
        <p:spPr>
          <a:xfrm>
            <a:off x="7010992" y="3844193"/>
            <a:ext cx="9893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VIP1 </a:t>
            </a:r>
            <a:r>
              <a:rPr lang="en-US" sz="1350" dirty="0">
                <a:sym typeface="Wingdings" panose="05000000000000000000" pitchFamily="2" charset="2"/>
              </a:rPr>
              <a:t> DIP</a:t>
            </a:r>
            <a:endParaRPr lang="en-US" sz="135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390" y="3222503"/>
            <a:ext cx="1149674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VIP1 = 1.2.3.4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90504" y="3306598"/>
            <a:ext cx="1149674" cy="30008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50" dirty="0"/>
              <a:t>VIP2 = 5.6.7.8</a:t>
            </a:r>
          </a:p>
        </p:txBody>
      </p:sp>
    </p:spTree>
    <p:extLst>
      <p:ext uri="{BB962C8B-B14F-4D97-AF65-F5344CB8AC3E}">
        <p14:creationId xmlns:p14="http://schemas.microsoft.com/office/powerpoint/2010/main" val="26615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4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Review on Issues on DCN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87623" y="2751311"/>
            <a:ext cx="17281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400" dirty="0"/>
              <a:t>Aggregation</a:t>
            </a:r>
          </a:p>
          <a:p>
            <a:pPr algn="ctr" eaLnBrk="1" hangingPunct="1"/>
            <a:r>
              <a:rPr lang="en-US" altLang="zh-CN" sz="2400" dirty="0"/>
              <a:t>switch 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-180528" y="3750131"/>
            <a:ext cx="24837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en-US" altLang="zh-CN" sz="2400" dirty="0" err="1"/>
              <a:t>ToR</a:t>
            </a:r>
            <a:r>
              <a:rPr lang="en-US" altLang="zh-CN" sz="2400" dirty="0"/>
              <a:t> switch)</a:t>
            </a:r>
          </a:p>
          <a:p>
            <a:pPr algn="ctr" eaLnBrk="1" hangingPunct="1"/>
            <a:r>
              <a:rPr lang="en-US" altLang="zh-CN" sz="2400" dirty="0"/>
              <a:t>Top-of-Rack 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2771800" y="1157843"/>
            <a:ext cx="10081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400" dirty="0"/>
              <a:t>Core</a:t>
            </a:r>
          </a:p>
          <a:p>
            <a:pPr algn="ctr" eaLnBrk="1" hangingPunct="1"/>
            <a:r>
              <a:rPr lang="en-US" altLang="zh-CN" sz="2400" dirty="0"/>
              <a:t>switch</a:t>
            </a:r>
          </a:p>
        </p:txBody>
      </p:sp>
      <p:pic>
        <p:nvPicPr>
          <p:cNvPr id="18" name="Picture 5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907134"/>
            <a:ext cx="611510" cy="28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56" descr="D:\research\data-center\HotNets\ra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4152" y="4567212"/>
            <a:ext cx="644499" cy="364130"/>
          </a:xfrm>
          <a:prstGeom prst="rect">
            <a:avLst/>
          </a:prstGeom>
          <a:noFill/>
        </p:spPr>
      </p:pic>
      <p:sp>
        <p:nvSpPr>
          <p:cNvPr id="20" name="Line 63"/>
          <p:cNvSpPr>
            <a:spLocks noChangeShapeType="1"/>
          </p:cNvSpPr>
          <p:nvPr/>
        </p:nvSpPr>
        <p:spPr bwMode="auto">
          <a:xfrm flipH="1">
            <a:off x="1902700" y="4153272"/>
            <a:ext cx="286603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70"/>
          <p:cNvSpPr>
            <a:spLocks noChangeShapeType="1"/>
          </p:cNvSpPr>
          <p:nvPr/>
        </p:nvSpPr>
        <p:spPr bwMode="auto">
          <a:xfrm flipH="1">
            <a:off x="1974351" y="4153272"/>
            <a:ext cx="214952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71"/>
          <p:cNvSpPr>
            <a:spLocks noChangeShapeType="1"/>
          </p:cNvSpPr>
          <p:nvPr/>
        </p:nvSpPr>
        <p:spPr bwMode="auto">
          <a:xfrm flipH="1">
            <a:off x="2046001" y="4153272"/>
            <a:ext cx="143301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72"/>
          <p:cNvSpPr>
            <a:spLocks noChangeShapeType="1"/>
          </p:cNvSpPr>
          <p:nvPr/>
        </p:nvSpPr>
        <p:spPr bwMode="auto">
          <a:xfrm flipH="1">
            <a:off x="2093769" y="4153272"/>
            <a:ext cx="95534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73"/>
          <p:cNvSpPr>
            <a:spLocks noChangeShapeType="1"/>
          </p:cNvSpPr>
          <p:nvPr/>
        </p:nvSpPr>
        <p:spPr bwMode="auto">
          <a:xfrm flipH="1">
            <a:off x="2141536" y="4153272"/>
            <a:ext cx="47767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4"/>
          <p:cNvSpPr>
            <a:spLocks noChangeShapeType="1"/>
          </p:cNvSpPr>
          <p:nvPr/>
        </p:nvSpPr>
        <p:spPr bwMode="auto">
          <a:xfrm flipH="1">
            <a:off x="2189303" y="4153272"/>
            <a:ext cx="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5"/>
          <p:cNvSpPr>
            <a:spLocks noChangeShapeType="1"/>
          </p:cNvSpPr>
          <p:nvPr/>
        </p:nvSpPr>
        <p:spPr bwMode="auto">
          <a:xfrm>
            <a:off x="2189303" y="4077072"/>
            <a:ext cx="47767" cy="5080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6"/>
          <p:cNvSpPr>
            <a:spLocks noChangeShapeType="1"/>
          </p:cNvSpPr>
          <p:nvPr/>
        </p:nvSpPr>
        <p:spPr bwMode="auto">
          <a:xfrm>
            <a:off x="2189303" y="4077072"/>
            <a:ext cx="95534" cy="5207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7"/>
          <p:cNvSpPr>
            <a:spLocks noChangeShapeType="1"/>
          </p:cNvSpPr>
          <p:nvPr/>
        </p:nvSpPr>
        <p:spPr bwMode="auto">
          <a:xfrm>
            <a:off x="2189303" y="4153272"/>
            <a:ext cx="15524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8"/>
          <p:cNvSpPr>
            <a:spLocks noChangeShapeType="1"/>
          </p:cNvSpPr>
          <p:nvPr/>
        </p:nvSpPr>
        <p:spPr bwMode="auto">
          <a:xfrm>
            <a:off x="2189303" y="4153272"/>
            <a:ext cx="20301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9"/>
          <p:cNvSpPr>
            <a:spLocks noChangeShapeType="1"/>
          </p:cNvSpPr>
          <p:nvPr/>
        </p:nvSpPr>
        <p:spPr bwMode="auto">
          <a:xfrm>
            <a:off x="2189303" y="4153272"/>
            <a:ext cx="250778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80"/>
          <p:cNvSpPr>
            <a:spLocks noChangeShapeType="1"/>
          </p:cNvSpPr>
          <p:nvPr/>
        </p:nvSpPr>
        <p:spPr bwMode="auto">
          <a:xfrm>
            <a:off x="2189303" y="4153272"/>
            <a:ext cx="28660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6650" y="4119169"/>
            <a:ext cx="406442" cy="18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81" descr="D:\research\data-center\HotNets\ra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0660" y="4581128"/>
            <a:ext cx="644499" cy="364130"/>
          </a:xfrm>
          <a:prstGeom prst="rect">
            <a:avLst/>
          </a:prstGeom>
          <a:noFill/>
        </p:spPr>
      </p:pic>
      <p:sp>
        <p:nvSpPr>
          <p:cNvPr id="34" name="Line 82"/>
          <p:cNvSpPr>
            <a:spLocks noChangeShapeType="1"/>
          </p:cNvSpPr>
          <p:nvPr/>
        </p:nvSpPr>
        <p:spPr bwMode="auto">
          <a:xfrm flipH="1">
            <a:off x="2619207" y="4167188"/>
            <a:ext cx="286603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83"/>
          <p:cNvSpPr>
            <a:spLocks noChangeShapeType="1"/>
          </p:cNvSpPr>
          <p:nvPr/>
        </p:nvSpPr>
        <p:spPr bwMode="auto">
          <a:xfrm flipH="1">
            <a:off x="2690858" y="4167188"/>
            <a:ext cx="214952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84"/>
          <p:cNvSpPr>
            <a:spLocks noChangeShapeType="1"/>
          </p:cNvSpPr>
          <p:nvPr/>
        </p:nvSpPr>
        <p:spPr bwMode="auto">
          <a:xfrm flipH="1">
            <a:off x="2762509" y="4167188"/>
            <a:ext cx="143301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 flipH="1">
            <a:off x="2810276" y="4167188"/>
            <a:ext cx="95534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86"/>
          <p:cNvSpPr>
            <a:spLocks noChangeShapeType="1"/>
          </p:cNvSpPr>
          <p:nvPr/>
        </p:nvSpPr>
        <p:spPr bwMode="auto">
          <a:xfrm flipH="1">
            <a:off x="2858043" y="4167188"/>
            <a:ext cx="47767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87"/>
          <p:cNvSpPr>
            <a:spLocks noChangeShapeType="1"/>
          </p:cNvSpPr>
          <p:nvPr/>
        </p:nvSpPr>
        <p:spPr bwMode="auto">
          <a:xfrm flipH="1">
            <a:off x="2905810" y="4167188"/>
            <a:ext cx="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88"/>
          <p:cNvSpPr>
            <a:spLocks noChangeShapeType="1"/>
          </p:cNvSpPr>
          <p:nvPr/>
        </p:nvSpPr>
        <p:spPr bwMode="auto">
          <a:xfrm>
            <a:off x="2905810" y="4090988"/>
            <a:ext cx="47767" cy="5080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89"/>
          <p:cNvSpPr>
            <a:spLocks noChangeShapeType="1"/>
          </p:cNvSpPr>
          <p:nvPr/>
        </p:nvSpPr>
        <p:spPr bwMode="auto">
          <a:xfrm>
            <a:off x="2905810" y="4090988"/>
            <a:ext cx="95534" cy="5207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90"/>
          <p:cNvSpPr>
            <a:spLocks noChangeShapeType="1"/>
          </p:cNvSpPr>
          <p:nvPr/>
        </p:nvSpPr>
        <p:spPr bwMode="auto">
          <a:xfrm>
            <a:off x="2905810" y="4167188"/>
            <a:ext cx="15524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2905810" y="4167188"/>
            <a:ext cx="20301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92"/>
          <p:cNvSpPr>
            <a:spLocks noChangeShapeType="1"/>
          </p:cNvSpPr>
          <p:nvPr/>
        </p:nvSpPr>
        <p:spPr bwMode="auto">
          <a:xfrm>
            <a:off x="2905810" y="4167188"/>
            <a:ext cx="250778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93"/>
          <p:cNvSpPr>
            <a:spLocks noChangeShapeType="1"/>
          </p:cNvSpPr>
          <p:nvPr/>
        </p:nvSpPr>
        <p:spPr bwMode="auto">
          <a:xfrm>
            <a:off x="2905810" y="4167188"/>
            <a:ext cx="28660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6" name="Picture 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3157" y="4133085"/>
            <a:ext cx="406442" cy="18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95" descr="D:\research\data-center\HotNets\ra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7167" y="4581128"/>
            <a:ext cx="644499" cy="364130"/>
          </a:xfrm>
          <a:prstGeom prst="rect">
            <a:avLst/>
          </a:prstGeom>
          <a:noFill/>
        </p:spPr>
      </p:pic>
      <p:sp>
        <p:nvSpPr>
          <p:cNvPr id="48" name="Line 96"/>
          <p:cNvSpPr>
            <a:spLocks noChangeShapeType="1"/>
          </p:cNvSpPr>
          <p:nvPr/>
        </p:nvSpPr>
        <p:spPr bwMode="auto">
          <a:xfrm flipH="1">
            <a:off x="3335715" y="4167188"/>
            <a:ext cx="286603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97"/>
          <p:cNvSpPr>
            <a:spLocks noChangeShapeType="1"/>
          </p:cNvSpPr>
          <p:nvPr/>
        </p:nvSpPr>
        <p:spPr bwMode="auto">
          <a:xfrm flipH="1">
            <a:off x="3407366" y="4167188"/>
            <a:ext cx="214952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98"/>
          <p:cNvSpPr>
            <a:spLocks noChangeShapeType="1"/>
          </p:cNvSpPr>
          <p:nvPr/>
        </p:nvSpPr>
        <p:spPr bwMode="auto">
          <a:xfrm flipH="1">
            <a:off x="3479016" y="4167188"/>
            <a:ext cx="143301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99"/>
          <p:cNvSpPr>
            <a:spLocks noChangeShapeType="1"/>
          </p:cNvSpPr>
          <p:nvPr/>
        </p:nvSpPr>
        <p:spPr bwMode="auto">
          <a:xfrm flipH="1">
            <a:off x="3526784" y="4167188"/>
            <a:ext cx="95534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00"/>
          <p:cNvSpPr>
            <a:spLocks noChangeShapeType="1"/>
          </p:cNvSpPr>
          <p:nvPr/>
        </p:nvSpPr>
        <p:spPr bwMode="auto">
          <a:xfrm flipH="1">
            <a:off x="3574551" y="4167188"/>
            <a:ext cx="47767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1"/>
          <p:cNvSpPr>
            <a:spLocks noChangeShapeType="1"/>
          </p:cNvSpPr>
          <p:nvPr/>
        </p:nvSpPr>
        <p:spPr bwMode="auto">
          <a:xfrm flipH="1">
            <a:off x="3622318" y="4167188"/>
            <a:ext cx="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02"/>
          <p:cNvSpPr>
            <a:spLocks noChangeShapeType="1"/>
          </p:cNvSpPr>
          <p:nvPr/>
        </p:nvSpPr>
        <p:spPr bwMode="auto">
          <a:xfrm>
            <a:off x="3622318" y="4090988"/>
            <a:ext cx="47767" cy="5080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3622318" y="4090988"/>
            <a:ext cx="95534" cy="5207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04"/>
          <p:cNvSpPr>
            <a:spLocks noChangeShapeType="1"/>
          </p:cNvSpPr>
          <p:nvPr/>
        </p:nvSpPr>
        <p:spPr bwMode="auto">
          <a:xfrm>
            <a:off x="3622318" y="4167188"/>
            <a:ext cx="15524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5"/>
          <p:cNvSpPr>
            <a:spLocks noChangeShapeType="1"/>
          </p:cNvSpPr>
          <p:nvPr/>
        </p:nvSpPr>
        <p:spPr bwMode="auto">
          <a:xfrm>
            <a:off x="3622318" y="4167188"/>
            <a:ext cx="20301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06"/>
          <p:cNvSpPr>
            <a:spLocks noChangeShapeType="1"/>
          </p:cNvSpPr>
          <p:nvPr/>
        </p:nvSpPr>
        <p:spPr bwMode="auto">
          <a:xfrm>
            <a:off x="3622318" y="4167188"/>
            <a:ext cx="250778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7"/>
          <p:cNvSpPr>
            <a:spLocks noChangeShapeType="1"/>
          </p:cNvSpPr>
          <p:nvPr/>
        </p:nvSpPr>
        <p:spPr bwMode="auto">
          <a:xfrm>
            <a:off x="3622318" y="4167188"/>
            <a:ext cx="28660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0" name="Picture 1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665" y="4133085"/>
            <a:ext cx="406442" cy="18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109" descr="D:\research\data-center\HotNets\ra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3675" y="4581128"/>
            <a:ext cx="644499" cy="364130"/>
          </a:xfrm>
          <a:prstGeom prst="rect">
            <a:avLst/>
          </a:prstGeom>
          <a:noFill/>
        </p:spPr>
      </p:pic>
      <p:sp>
        <p:nvSpPr>
          <p:cNvPr id="62" name="Line 110"/>
          <p:cNvSpPr>
            <a:spLocks noChangeShapeType="1"/>
          </p:cNvSpPr>
          <p:nvPr/>
        </p:nvSpPr>
        <p:spPr bwMode="auto">
          <a:xfrm flipH="1">
            <a:off x="4052222" y="4167188"/>
            <a:ext cx="286603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11"/>
          <p:cNvSpPr>
            <a:spLocks noChangeShapeType="1"/>
          </p:cNvSpPr>
          <p:nvPr/>
        </p:nvSpPr>
        <p:spPr bwMode="auto">
          <a:xfrm flipH="1">
            <a:off x="4123873" y="4167188"/>
            <a:ext cx="214952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2"/>
          <p:cNvSpPr>
            <a:spLocks noChangeShapeType="1"/>
          </p:cNvSpPr>
          <p:nvPr/>
        </p:nvSpPr>
        <p:spPr bwMode="auto">
          <a:xfrm flipH="1">
            <a:off x="4195524" y="4167188"/>
            <a:ext cx="143301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13"/>
          <p:cNvSpPr>
            <a:spLocks noChangeShapeType="1"/>
          </p:cNvSpPr>
          <p:nvPr/>
        </p:nvSpPr>
        <p:spPr bwMode="auto">
          <a:xfrm flipH="1">
            <a:off x="4243291" y="4167188"/>
            <a:ext cx="95534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14"/>
          <p:cNvSpPr>
            <a:spLocks noChangeShapeType="1"/>
          </p:cNvSpPr>
          <p:nvPr/>
        </p:nvSpPr>
        <p:spPr bwMode="auto">
          <a:xfrm flipH="1">
            <a:off x="4291058" y="4167188"/>
            <a:ext cx="47767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 flipH="1">
            <a:off x="4338825" y="4167188"/>
            <a:ext cx="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16"/>
          <p:cNvSpPr>
            <a:spLocks noChangeShapeType="1"/>
          </p:cNvSpPr>
          <p:nvPr/>
        </p:nvSpPr>
        <p:spPr bwMode="auto">
          <a:xfrm>
            <a:off x="4338825" y="4090988"/>
            <a:ext cx="47767" cy="5080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7"/>
          <p:cNvSpPr>
            <a:spLocks noChangeShapeType="1"/>
          </p:cNvSpPr>
          <p:nvPr/>
        </p:nvSpPr>
        <p:spPr bwMode="auto">
          <a:xfrm>
            <a:off x="4338825" y="4090988"/>
            <a:ext cx="95534" cy="5207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>
            <a:off x="4338825" y="4167188"/>
            <a:ext cx="15524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9"/>
          <p:cNvSpPr>
            <a:spLocks noChangeShapeType="1"/>
          </p:cNvSpPr>
          <p:nvPr/>
        </p:nvSpPr>
        <p:spPr bwMode="auto">
          <a:xfrm>
            <a:off x="4338825" y="4167188"/>
            <a:ext cx="20301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20"/>
          <p:cNvSpPr>
            <a:spLocks noChangeShapeType="1"/>
          </p:cNvSpPr>
          <p:nvPr/>
        </p:nvSpPr>
        <p:spPr bwMode="auto">
          <a:xfrm>
            <a:off x="4338825" y="4167188"/>
            <a:ext cx="250778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21"/>
          <p:cNvSpPr>
            <a:spLocks noChangeShapeType="1"/>
          </p:cNvSpPr>
          <p:nvPr/>
        </p:nvSpPr>
        <p:spPr bwMode="auto">
          <a:xfrm>
            <a:off x="4338825" y="4167188"/>
            <a:ext cx="28660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4" name="Picture 1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6172" y="4133085"/>
            <a:ext cx="406442" cy="18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123" descr="D:\research\data-center\HotNets\ra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0182" y="4581128"/>
            <a:ext cx="644499" cy="364130"/>
          </a:xfrm>
          <a:prstGeom prst="rect">
            <a:avLst/>
          </a:prstGeom>
          <a:noFill/>
        </p:spPr>
      </p:pic>
      <p:sp>
        <p:nvSpPr>
          <p:cNvPr id="76" name="Line 124"/>
          <p:cNvSpPr>
            <a:spLocks noChangeShapeType="1"/>
          </p:cNvSpPr>
          <p:nvPr/>
        </p:nvSpPr>
        <p:spPr bwMode="auto">
          <a:xfrm flipH="1">
            <a:off x="4768730" y="4167188"/>
            <a:ext cx="286603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25"/>
          <p:cNvSpPr>
            <a:spLocks noChangeShapeType="1"/>
          </p:cNvSpPr>
          <p:nvPr/>
        </p:nvSpPr>
        <p:spPr bwMode="auto">
          <a:xfrm flipH="1">
            <a:off x="4840381" y="4167188"/>
            <a:ext cx="214952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26"/>
          <p:cNvSpPr>
            <a:spLocks noChangeShapeType="1"/>
          </p:cNvSpPr>
          <p:nvPr/>
        </p:nvSpPr>
        <p:spPr bwMode="auto">
          <a:xfrm flipH="1">
            <a:off x="4912031" y="4167188"/>
            <a:ext cx="143301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27"/>
          <p:cNvSpPr>
            <a:spLocks noChangeShapeType="1"/>
          </p:cNvSpPr>
          <p:nvPr/>
        </p:nvSpPr>
        <p:spPr bwMode="auto">
          <a:xfrm flipH="1">
            <a:off x="4959799" y="4167188"/>
            <a:ext cx="95534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28"/>
          <p:cNvSpPr>
            <a:spLocks noChangeShapeType="1"/>
          </p:cNvSpPr>
          <p:nvPr/>
        </p:nvSpPr>
        <p:spPr bwMode="auto">
          <a:xfrm flipH="1">
            <a:off x="5007566" y="4167188"/>
            <a:ext cx="47767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29"/>
          <p:cNvSpPr>
            <a:spLocks noChangeShapeType="1"/>
          </p:cNvSpPr>
          <p:nvPr/>
        </p:nvSpPr>
        <p:spPr bwMode="auto">
          <a:xfrm flipH="1">
            <a:off x="5055333" y="4167188"/>
            <a:ext cx="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130"/>
          <p:cNvSpPr>
            <a:spLocks noChangeShapeType="1"/>
          </p:cNvSpPr>
          <p:nvPr/>
        </p:nvSpPr>
        <p:spPr bwMode="auto">
          <a:xfrm>
            <a:off x="5055333" y="4090988"/>
            <a:ext cx="47767" cy="5080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31"/>
          <p:cNvSpPr>
            <a:spLocks noChangeShapeType="1"/>
          </p:cNvSpPr>
          <p:nvPr/>
        </p:nvSpPr>
        <p:spPr bwMode="auto">
          <a:xfrm>
            <a:off x="5055333" y="4090988"/>
            <a:ext cx="95534" cy="5207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132"/>
          <p:cNvSpPr>
            <a:spLocks noChangeShapeType="1"/>
          </p:cNvSpPr>
          <p:nvPr/>
        </p:nvSpPr>
        <p:spPr bwMode="auto">
          <a:xfrm>
            <a:off x="5055333" y="4167188"/>
            <a:ext cx="15524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33"/>
          <p:cNvSpPr>
            <a:spLocks noChangeShapeType="1"/>
          </p:cNvSpPr>
          <p:nvPr/>
        </p:nvSpPr>
        <p:spPr bwMode="auto">
          <a:xfrm>
            <a:off x="5055333" y="4167188"/>
            <a:ext cx="20301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34"/>
          <p:cNvSpPr>
            <a:spLocks noChangeShapeType="1"/>
          </p:cNvSpPr>
          <p:nvPr/>
        </p:nvSpPr>
        <p:spPr bwMode="auto">
          <a:xfrm>
            <a:off x="5055333" y="4167188"/>
            <a:ext cx="250778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35"/>
          <p:cNvSpPr>
            <a:spLocks noChangeShapeType="1"/>
          </p:cNvSpPr>
          <p:nvPr/>
        </p:nvSpPr>
        <p:spPr bwMode="auto">
          <a:xfrm>
            <a:off x="5055333" y="4167188"/>
            <a:ext cx="28660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8" name="Picture 1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2680" y="4133085"/>
            <a:ext cx="406442" cy="18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" name="Picture 137" descr="D:\research\data-center\HotNets\ra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6690" y="4581128"/>
            <a:ext cx="644499" cy="364130"/>
          </a:xfrm>
          <a:prstGeom prst="rect">
            <a:avLst/>
          </a:prstGeom>
          <a:noFill/>
        </p:spPr>
      </p:pic>
      <p:sp>
        <p:nvSpPr>
          <p:cNvPr id="90" name="Line 138"/>
          <p:cNvSpPr>
            <a:spLocks noChangeShapeType="1"/>
          </p:cNvSpPr>
          <p:nvPr/>
        </p:nvSpPr>
        <p:spPr bwMode="auto">
          <a:xfrm flipH="1">
            <a:off x="5485237" y="4167188"/>
            <a:ext cx="286603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39"/>
          <p:cNvSpPr>
            <a:spLocks noChangeShapeType="1"/>
          </p:cNvSpPr>
          <p:nvPr/>
        </p:nvSpPr>
        <p:spPr bwMode="auto">
          <a:xfrm flipH="1">
            <a:off x="5556888" y="4167188"/>
            <a:ext cx="214952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40"/>
          <p:cNvSpPr>
            <a:spLocks noChangeShapeType="1"/>
          </p:cNvSpPr>
          <p:nvPr/>
        </p:nvSpPr>
        <p:spPr bwMode="auto">
          <a:xfrm flipH="1">
            <a:off x="5628539" y="4167188"/>
            <a:ext cx="143301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41"/>
          <p:cNvSpPr>
            <a:spLocks noChangeShapeType="1"/>
          </p:cNvSpPr>
          <p:nvPr/>
        </p:nvSpPr>
        <p:spPr bwMode="auto">
          <a:xfrm flipH="1">
            <a:off x="5676306" y="4167188"/>
            <a:ext cx="95534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42"/>
          <p:cNvSpPr>
            <a:spLocks noChangeShapeType="1"/>
          </p:cNvSpPr>
          <p:nvPr/>
        </p:nvSpPr>
        <p:spPr bwMode="auto">
          <a:xfrm flipH="1">
            <a:off x="5724073" y="4167188"/>
            <a:ext cx="47767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43"/>
          <p:cNvSpPr>
            <a:spLocks noChangeShapeType="1"/>
          </p:cNvSpPr>
          <p:nvPr/>
        </p:nvSpPr>
        <p:spPr bwMode="auto">
          <a:xfrm flipH="1">
            <a:off x="5771840" y="4167188"/>
            <a:ext cx="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44"/>
          <p:cNvSpPr>
            <a:spLocks noChangeShapeType="1"/>
          </p:cNvSpPr>
          <p:nvPr/>
        </p:nvSpPr>
        <p:spPr bwMode="auto">
          <a:xfrm>
            <a:off x="5771840" y="4090988"/>
            <a:ext cx="47767" cy="5080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45"/>
          <p:cNvSpPr>
            <a:spLocks noChangeShapeType="1"/>
          </p:cNvSpPr>
          <p:nvPr/>
        </p:nvSpPr>
        <p:spPr bwMode="auto">
          <a:xfrm>
            <a:off x="5771840" y="4090988"/>
            <a:ext cx="95534" cy="5207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46"/>
          <p:cNvSpPr>
            <a:spLocks noChangeShapeType="1"/>
          </p:cNvSpPr>
          <p:nvPr/>
        </p:nvSpPr>
        <p:spPr bwMode="auto">
          <a:xfrm>
            <a:off x="5771840" y="4167188"/>
            <a:ext cx="15524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47"/>
          <p:cNvSpPr>
            <a:spLocks noChangeShapeType="1"/>
          </p:cNvSpPr>
          <p:nvPr/>
        </p:nvSpPr>
        <p:spPr bwMode="auto">
          <a:xfrm>
            <a:off x="5771840" y="4167188"/>
            <a:ext cx="20301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48"/>
          <p:cNvSpPr>
            <a:spLocks noChangeShapeType="1"/>
          </p:cNvSpPr>
          <p:nvPr/>
        </p:nvSpPr>
        <p:spPr bwMode="auto">
          <a:xfrm>
            <a:off x="5771840" y="4167188"/>
            <a:ext cx="250778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49"/>
          <p:cNvSpPr>
            <a:spLocks noChangeShapeType="1"/>
          </p:cNvSpPr>
          <p:nvPr/>
        </p:nvSpPr>
        <p:spPr bwMode="auto">
          <a:xfrm>
            <a:off x="5771840" y="4167188"/>
            <a:ext cx="28660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" name="Picture 1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9187" y="4133085"/>
            <a:ext cx="406442" cy="18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15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0490" y="2921422"/>
            <a:ext cx="611510" cy="28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" name="Picture 15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9674" y="2924944"/>
            <a:ext cx="614214" cy="28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1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2788" y="1412776"/>
            <a:ext cx="633838" cy="29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" name="Picture 5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894550"/>
            <a:ext cx="648072" cy="29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" name="Line 124"/>
          <p:cNvSpPr>
            <a:spLocks noChangeShapeType="1"/>
          </p:cNvSpPr>
          <p:nvPr/>
        </p:nvSpPr>
        <p:spPr bwMode="auto">
          <a:xfrm flipH="1">
            <a:off x="6273877" y="4171380"/>
            <a:ext cx="286603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25"/>
          <p:cNvSpPr>
            <a:spLocks noChangeShapeType="1"/>
          </p:cNvSpPr>
          <p:nvPr/>
        </p:nvSpPr>
        <p:spPr bwMode="auto">
          <a:xfrm flipH="1">
            <a:off x="6345528" y="4171380"/>
            <a:ext cx="214952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6"/>
          <p:cNvSpPr>
            <a:spLocks noChangeShapeType="1"/>
          </p:cNvSpPr>
          <p:nvPr/>
        </p:nvSpPr>
        <p:spPr bwMode="auto">
          <a:xfrm flipH="1">
            <a:off x="6417178" y="4171380"/>
            <a:ext cx="143301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7"/>
          <p:cNvSpPr>
            <a:spLocks noChangeShapeType="1"/>
          </p:cNvSpPr>
          <p:nvPr/>
        </p:nvSpPr>
        <p:spPr bwMode="auto">
          <a:xfrm flipH="1">
            <a:off x="6464946" y="4171380"/>
            <a:ext cx="95534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28"/>
          <p:cNvSpPr>
            <a:spLocks noChangeShapeType="1"/>
          </p:cNvSpPr>
          <p:nvPr/>
        </p:nvSpPr>
        <p:spPr bwMode="auto">
          <a:xfrm flipH="1">
            <a:off x="6512713" y="4171380"/>
            <a:ext cx="47767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29"/>
          <p:cNvSpPr>
            <a:spLocks noChangeShapeType="1"/>
          </p:cNvSpPr>
          <p:nvPr/>
        </p:nvSpPr>
        <p:spPr bwMode="auto">
          <a:xfrm flipH="1">
            <a:off x="6560480" y="4171380"/>
            <a:ext cx="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30"/>
          <p:cNvSpPr>
            <a:spLocks noChangeShapeType="1"/>
          </p:cNvSpPr>
          <p:nvPr/>
        </p:nvSpPr>
        <p:spPr bwMode="auto">
          <a:xfrm>
            <a:off x="6560480" y="4095180"/>
            <a:ext cx="47767" cy="5080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31"/>
          <p:cNvSpPr>
            <a:spLocks noChangeShapeType="1"/>
          </p:cNvSpPr>
          <p:nvPr/>
        </p:nvSpPr>
        <p:spPr bwMode="auto">
          <a:xfrm>
            <a:off x="6560480" y="4095180"/>
            <a:ext cx="95534" cy="5207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32"/>
          <p:cNvSpPr>
            <a:spLocks noChangeShapeType="1"/>
          </p:cNvSpPr>
          <p:nvPr/>
        </p:nvSpPr>
        <p:spPr bwMode="auto">
          <a:xfrm>
            <a:off x="6560480" y="4171380"/>
            <a:ext cx="15524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33"/>
          <p:cNvSpPr>
            <a:spLocks noChangeShapeType="1"/>
          </p:cNvSpPr>
          <p:nvPr/>
        </p:nvSpPr>
        <p:spPr bwMode="auto">
          <a:xfrm>
            <a:off x="6560480" y="4171380"/>
            <a:ext cx="20301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34"/>
          <p:cNvSpPr>
            <a:spLocks noChangeShapeType="1"/>
          </p:cNvSpPr>
          <p:nvPr/>
        </p:nvSpPr>
        <p:spPr bwMode="auto">
          <a:xfrm>
            <a:off x="6560480" y="4171380"/>
            <a:ext cx="250778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35"/>
          <p:cNvSpPr>
            <a:spLocks noChangeShapeType="1"/>
          </p:cNvSpPr>
          <p:nvPr/>
        </p:nvSpPr>
        <p:spPr bwMode="auto">
          <a:xfrm>
            <a:off x="6560480" y="4171380"/>
            <a:ext cx="28660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1" name="Picture 1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827" y="4137277"/>
            <a:ext cx="406442" cy="18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" name="Picture 137" descr="D:\research\data-center\HotNets\ra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1837" y="4585320"/>
            <a:ext cx="644499" cy="364130"/>
          </a:xfrm>
          <a:prstGeom prst="rect">
            <a:avLst/>
          </a:prstGeom>
          <a:noFill/>
        </p:spPr>
      </p:pic>
      <p:sp>
        <p:nvSpPr>
          <p:cNvPr id="123" name="Line 138"/>
          <p:cNvSpPr>
            <a:spLocks noChangeShapeType="1"/>
          </p:cNvSpPr>
          <p:nvPr/>
        </p:nvSpPr>
        <p:spPr bwMode="auto">
          <a:xfrm flipH="1">
            <a:off x="6990384" y="4171380"/>
            <a:ext cx="286603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39"/>
          <p:cNvSpPr>
            <a:spLocks noChangeShapeType="1"/>
          </p:cNvSpPr>
          <p:nvPr/>
        </p:nvSpPr>
        <p:spPr bwMode="auto">
          <a:xfrm flipH="1">
            <a:off x="7062035" y="4171380"/>
            <a:ext cx="214952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140"/>
          <p:cNvSpPr>
            <a:spLocks noChangeShapeType="1"/>
          </p:cNvSpPr>
          <p:nvPr/>
        </p:nvSpPr>
        <p:spPr bwMode="auto">
          <a:xfrm flipH="1">
            <a:off x="7133686" y="4171380"/>
            <a:ext cx="143301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141"/>
          <p:cNvSpPr>
            <a:spLocks noChangeShapeType="1"/>
          </p:cNvSpPr>
          <p:nvPr/>
        </p:nvSpPr>
        <p:spPr bwMode="auto">
          <a:xfrm flipH="1">
            <a:off x="7181453" y="4171380"/>
            <a:ext cx="95534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142"/>
          <p:cNvSpPr>
            <a:spLocks noChangeShapeType="1"/>
          </p:cNvSpPr>
          <p:nvPr/>
        </p:nvSpPr>
        <p:spPr bwMode="auto">
          <a:xfrm flipH="1">
            <a:off x="7229220" y="4171380"/>
            <a:ext cx="47767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143"/>
          <p:cNvSpPr>
            <a:spLocks noChangeShapeType="1"/>
          </p:cNvSpPr>
          <p:nvPr/>
        </p:nvSpPr>
        <p:spPr bwMode="auto">
          <a:xfrm flipH="1">
            <a:off x="7276987" y="4171380"/>
            <a:ext cx="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144"/>
          <p:cNvSpPr>
            <a:spLocks noChangeShapeType="1"/>
          </p:cNvSpPr>
          <p:nvPr/>
        </p:nvSpPr>
        <p:spPr bwMode="auto">
          <a:xfrm>
            <a:off x="7276987" y="4095180"/>
            <a:ext cx="47767" cy="5080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145"/>
          <p:cNvSpPr>
            <a:spLocks noChangeShapeType="1"/>
          </p:cNvSpPr>
          <p:nvPr/>
        </p:nvSpPr>
        <p:spPr bwMode="auto">
          <a:xfrm>
            <a:off x="7276987" y="4095180"/>
            <a:ext cx="95534" cy="5207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146"/>
          <p:cNvSpPr>
            <a:spLocks noChangeShapeType="1"/>
          </p:cNvSpPr>
          <p:nvPr/>
        </p:nvSpPr>
        <p:spPr bwMode="auto">
          <a:xfrm>
            <a:off x="7276987" y="4171380"/>
            <a:ext cx="15524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147"/>
          <p:cNvSpPr>
            <a:spLocks noChangeShapeType="1"/>
          </p:cNvSpPr>
          <p:nvPr/>
        </p:nvSpPr>
        <p:spPr bwMode="auto">
          <a:xfrm>
            <a:off x="7276987" y="4171380"/>
            <a:ext cx="203010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48"/>
          <p:cNvSpPr>
            <a:spLocks noChangeShapeType="1"/>
          </p:cNvSpPr>
          <p:nvPr/>
        </p:nvSpPr>
        <p:spPr bwMode="auto">
          <a:xfrm>
            <a:off x="7276987" y="4171380"/>
            <a:ext cx="250778" cy="4572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49"/>
          <p:cNvSpPr>
            <a:spLocks noChangeShapeType="1"/>
          </p:cNvSpPr>
          <p:nvPr/>
        </p:nvSpPr>
        <p:spPr bwMode="auto">
          <a:xfrm>
            <a:off x="7276987" y="4171380"/>
            <a:ext cx="286603" cy="44450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5" name="Picture 1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4334" y="4137277"/>
            <a:ext cx="406442" cy="18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" name="Picture 137" descr="D:\research\data-center\HotNets\ra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1757" y="4588916"/>
            <a:ext cx="644499" cy="364130"/>
          </a:xfrm>
          <a:prstGeom prst="rect">
            <a:avLst/>
          </a:prstGeom>
          <a:noFill/>
        </p:spPr>
      </p:pic>
      <p:pic>
        <p:nvPicPr>
          <p:cNvPr id="137" name="Picture 1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6520" y="1391246"/>
            <a:ext cx="619616" cy="28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9" name="直接连接符 138"/>
          <p:cNvCxnSpPr>
            <a:stCxn id="32" idx="0"/>
            <a:endCxn id="104" idx="2"/>
          </p:cNvCxnSpPr>
          <p:nvPr/>
        </p:nvCxnSpPr>
        <p:spPr>
          <a:xfrm flipV="1">
            <a:off x="2189871" y="3206754"/>
            <a:ext cx="1066910" cy="91241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32" idx="0"/>
            <a:endCxn id="103" idx="2"/>
          </p:cNvCxnSpPr>
          <p:nvPr/>
        </p:nvCxnSpPr>
        <p:spPr>
          <a:xfrm flipV="1">
            <a:off x="2189871" y="3201991"/>
            <a:ext cx="2076374" cy="9171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6" idx="0"/>
            <a:endCxn id="104" idx="2"/>
          </p:cNvCxnSpPr>
          <p:nvPr/>
        </p:nvCxnSpPr>
        <p:spPr>
          <a:xfrm flipV="1">
            <a:off x="2906378" y="3206754"/>
            <a:ext cx="350403" cy="9263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46" idx="0"/>
            <a:endCxn id="103" idx="2"/>
          </p:cNvCxnSpPr>
          <p:nvPr/>
        </p:nvCxnSpPr>
        <p:spPr>
          <a:xfrm flipV="1">
            <a:off x="2906378" y="3201991"/>
            <a:ext cx="1359867" cy="9310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60" idx="0"/>
            <a:endCxn id="104" idx="2"/>
          </p:cNvCxnSpPr>
          <p:nvPr/>
        </p:nvCxnSpPr>
        <p:spPr>
          <a:xfrm flipH="1" flipV="1">
            <a:off x="3256781" y="3206754"/>
            <a:ext cx="366105" cy="9263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60" idx="0"/>
            <a:endCxn id="103" idx="2"/>
          </p:cNvCxnSpPr>
          <p:nvPr/>
        </p:nvCxnSpPr>
        <p:spPr>
          <a:xfrm flipV="1">
            <a:off x="3622886" y="3201991"/>
            <a:ext cx="643359" cy="9310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74" idx="0"/>
            <a:endCxn id="104" idx="2"/>
          </p:cNvCxnSpPr>
          <p:nvPr/>
        </p:nvCxnSpPr>
        <p:spPr>
          <a:xfrm flipH="1" flipV="1">
            <a:off x="3256781" y="3206754"/>
            <a:ext cx="1082612" cy="9263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74" idx="0"/>
            <a:endCxn id="103" idx="2"/>
          </p:cNvCxnSpPr>
          <p:nvPr/>
        </p:nvCxnSpPr>
        <p:spPr>
          <a:xfrm flipH="1" flipV="1">
            <a:off x="4266245" y="3201991"/>
            <a:ext cx="73148" cy="9310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04" idx="0"/>
            <a:endCxn id="105" idx="2"/>
          </p:cNvCxnSpPr>
          <p:nvPr/>
        </p:nvCxnSpPr>
        <p:spPr>
          <a:xfrm flipV="1">
            <a:off x="3256781" y="1703590"/>
            <a:ext cx="792926" cy="12213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04" idx="0"/>
            <a:endCxn id="137" idx="2"/>
          </p:cNvCxnSpPr>
          <p:nvPr/>
        </p:nvCxnSpPr>
        <p:spPr>
          <a:xfrm flipV="1">
            <a:off x="3256781" y="1675535"/>
            <a:ext cx="2229547" cy="12494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03" idx="0"/>
            <a:endCxn id="105" idx="2"/>
          </p:cNvCxnSpPr>
          <p:nvPr/>
        </p:nvCxnSpPr>
        <p:spPr>
          <a:xfrm flipH="1" flipV="1">
            <a:off x="4049707" y="1703590"/>
            <a:ext cx="216538" cy="12178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03" idx="0"/>
            <a:endCxn id="137" idx="2"/>
          </p:cNvCxnSpPr>
          <p:nvPr/>
        </p:nvCxnSpPr>
        <p:spPr>
          <a:xfrm flipV="1">
            <a:off x="4266245" y="1675535"/>
            <a:ext cx="1220083" cy="12458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8" idx="0"/>
            <a:endCxn id="105" idx="2"/>
          </p:cNvCxnSpPr>
          <p:nvPr/>
        </p:nvCxnSpPr>
        <p:spPr>
          <a:xfrm flipH="1" flipV="1">
            <a:off x="4049707" y="1703590"/>
            <a:ext cx="1116080" cy="120354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08" idx="0"/>
            <a:endCxn id="105" idx="2"/>
          </p:cNvCxnSpPr>
          <p:nvPr/>
        </p:nvCxnSpPr>
        <p:spPr>
          <a:xfrm flipH="1" flipV="1">
            <a:off x="4049707" y="1703590"/>
            <a:ext cx="2070465" cy="11909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8" idx="0"/>
            <a:endCxn id="137" idx="2"/>
          </p:cNvCxnSpPr>
          <p:nvPr/>
        </p:nvCxnSpPr>
        <p:spPr>
          <a:xfrm flipV="1">
            <a:off x="5165787" y="1675535"/>
            <a:ext cx="320541" cy="123159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08" idx="0"/>
            <a:endCxn id="137" idx="2"/>
          </p:cNvCxnSpPr>
          <p:nvPr/>
        </p:nvCxnSpPr>
        <p:spPr>
          <a:xfrm flipH="1" flipV="1">
            <a:off x="5486328" y="1675535"/>
            <a:ext cx="633844" cy="121901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05" idx="3"/>
            <a:endCxn id="137" idx="1"/>
          </p:cNvCxnSpPr>
          <p:nvPr/>
        </p:nvCxnSpPr>
        <p:spPr>
          <a:xfrm flipV="1">
            <a:off x="4366626" y="1533391"/>
            <a:ext cx="809894" cy="247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88" idx="0"/>
            <a:endCxn id="18" idx="2"/>
          </p:cNvCxnSpPr>
          <p:nvPr/>
        </p:nvCxnSpPr>
        <p:spPr>
          <a:xfrm flipV="1">
            <a:off x="5055901" y="3187704"/>
            <a:ext cx="109886" cy="94538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88" idx="0"/>
            <a:endCxn id="108" idx="2"/>
          </p:cNvCxnSpPr>
          <p:nvPr/>
        </p:nvCxnSpPr>
        <p:spPr>
          <a:xfrm flipV="1">
            <a:off x="5055901" y="3191895"/>
            <a:ext cx="1064271" cy="9411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02" idx="0"/>
            <a:endCxn id="18" idx="2"/>
          </p:cNvCxnSpPr>
          <p:nvPr/>
        </p:nvCxnSpPr>
        <p:spPr>
          <a:xfrm flipH="1" flipV="1">
            <a:off x="5165787" y="3187704"/>
            <a:ext cx="606621" cy="94538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02" idx="0"/>
            <a:endCxn id="108" idx="2"/>
          </p:cNvCxnSpPr>
          <p:nvPr/>
        </p:nvCxnSpPr>
        <p:spPr>
          <a:xfrm flipV="1">
            <a:off x="5772408" y="3191895"/>
            <a:ext cx="347764" cy="9411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21" idx="0"/>
            <a:endCxn id="18" idx="2"/>
          </p:cNvCxnSpPr>
          <p:nvPr/>
        </p:nvCxnSpPr>
        <p:spPr>
          <a:xfrm flipH="1" flipV="1">
            <a:off x="5165787" y="3187704"/>
            <a:ext cx="1395261" cy="94957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35" idx="0"/>
            <a:endCxn id="18" idx="2"/>
          </p:cNvCxnSpPr>
          <p:nvPr/>
        </p:nvCxnSpPr>
        <p:spPr>
          <a:xfrm flipH="1" flipV="1">
            <a:off x="5165787" y="3187704"/>
            <a:ext cx="2111768" cy="94957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21" idx="0"/>
            <a:endCxn id="108" idx="2"/>
          </p:cNvCxnSpPr>
          <p:nvPr/>
        </p:nvCxnSpPr>
        <p:spPr>
          <a:xfrm flipH="1" flipV="1">
            <a:off x="6120172" y="3191895"/>
            <a:ext cx="440876" cy="94538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35" idx="0"/>
            <a:endCxn id="108" idx="2"/>
          </p:cNvCxnSpPr>
          <p:nvPr/>
        </p:nvCxnSpPr>
        <p:spPr>
          <a:xfrm flipH="1" flipV="1">
            <a:off x="6120172" y="3191895"/>
            <a:ext cx="1157383" cy="94538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2267744" y="418101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1:1 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2051720" y="494116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DCN structure adapted from Cisco</a:t>
            </a:r>
          </a:p>
        </p:txBody>
      </p:sp>
      <p:sp>
        <p:nvSpPr>
          <p:cNvPr id="156" name="云形 155"/>
          <p:cNvSpPr/>
          <p:nvPr/>
        </p:nvSpPr>
        <p:spPr>
          <a:xfrm>
            <a:off x="2555776" y="3429000"/>
            <a:ext cx="1944216" cy="576064"/>
          </a:xfrm>
          <a:prstGeom prst="cloud">
            <a:avLst/>
          </a:prstGeom>
          <a:solidFill>
            <a:srgbClr val="4F81BD">
              <a:alpha val="45098"/>
            </a:srgb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1:5 ~ 1:20</a:t>
            </a:r>
          </a:p>
        </p:txBody>
      </p:sp>
      <p:sp>
        <p:nvSpPr>
          <p:cNvPr id="158" name="云形 157"/>
          <p:cNvSpPr/>
          <p:nvPr/>
        </p:nvSpPr>
        <p:spPr>
          <a:xfrm>
            <a:off x="3779912" y="1916832"/>
            <a:ext cx="1872208" cy="648072"/>
          </a:xfrm>
          <a:prstGeom prst="cloud">
            <a:avLst/>
          </a:prstGeom>
          <a:solidFill>
            <a:srgbClr val="4F81B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1:240</a:t>
            </a:r>
          </a:p>
        </p:txBody>
      </p:sp>
      <p:sp>
        <p:nvSpPr>
          <p:cNvPr id="159" name="矩形 158"/>
          <p:cNvSpPr/>
          <p:nvPr/>
        </p:nvSpPr>
        <p:spPr>
          <a:xfrm>
            <a:off x="6660232" y="1700808"/>
            <a:ext cx="216024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Serious communication bottleneck!</a:t>
            </a:r>
          </a:p>
        </p:txBody>
      </p:sp>
      <p:cxnSp>
        <p:nvCxnSpPr>
          <p:cNvPr id="162" name="直接箭头连接符 161"/>
          <p:cNvCxnSpPr/>
          <p:nvPr/>
        </p:nvCxnSpPr>
        <p:spPr>
          <a:xfrm flipH="1" flipV="1">
            <a:off x="5722568" y="2240868"/>
            <a:ext cx="937664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H="1">
            <a:off x="4572000" y="2276872"/>
            <a:ext cx="2088232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Vertical Scroll 60"/>
          <p:cNvSpPr/>
          <p:nvPr/>
        </p:nvSpPr>
        <p:spPr>
          <a:xfrm>
            <a:off x="0" y="2428868"/>
            <a:ext cx="3500430" cy="2714644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rgbClr val="0000FF"/>
                </a:solidFill>
                <a:cs typeface="Apple Casual"/>
              </a:rPr>
              <a:t>Considerations:</a:t>
            </a:r>
          </a:p>
          <a:p>
            <a:pPr lvl="0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cs typeface="Apple Casual"/>
              </a:rPr>
              <a:t> Bandwidth</a:t>
            </a:r>
          </a:p>
          <a:p>
            <a:pPr lvl="0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cs typeface="Apple Casual"/>
              </a:rPr>
              <a:t> Wiring complexity</a:t>
            </a:r>
          </a:p>
          <a:p>
            <a:pPr lvl="0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cs typeface="Apple Casual"/>
              </a:rPr>
              <a:t> Power consumption</a:t>
            </a:r>
          </a:p>
          <a:p>
            <a:pPr lvl="0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cs typeface="Apple Casual"/>
              </a:rPr>
              <a:t> Network cost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cs typeface="Apple Casual"/>
              </a:rPr>
              <a:t>…</a:t>
            </a:r>
          </a:p>
        </p:txBody>
      </p:sp>
      <p:sp>
        <p:nvSpPr>
          <p:cNvPr id="272" name="矩形 271"/>
          <p:cNvSpPr/>
          <p:nvPr/>
        </p:nvSpPr>
        <p:spPr>
          <a:xfrm>
            <a:off x="571472" y="5572140"/>
            <a:ext cx="8143932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Efficient DCN architecture is desirable, but challenging</a:t>
            </a:r>
          </a:p>
        </p:txBody>
      </p:sp>
      <p:cxnSp>
        <p:nvCxnSpPr>
          <p:cNvPr id="168" name="直接箭头连接符 167"/>
          <p:cNvCxnSpPr/>
          <p:nvPr/>
        </p:nvCxnSpPr>
        <p:spPr>
          <a:xfrm rot="5400000" flipH="1" flipV="1">
            <a:off x="715142" y="5214950"/>
            <a:ext cx="85646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56" grpId="0" animBg="1"/>
      <p:bldP spid="158" grpId="0" animBg="1"/>
      <p:bldP spid="159" grpId="0" animBg="1"/>
      <p:bldP spid="160" grpId="0" animBg="1"/>
      <p:bldP spid="2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15" y="85725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VIP traffic in a data center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563213457"/>
              </p:ext>
            </p:extLst>
          </p:nvPr>
        </p:nvGraphicFramePr>
        <p:xfrm>
          <a:off x="-200025" y="2254250"/>
          <a:ext cx="3475881" cy="2830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293023063"/>
              </p:ext>
            </p:extLst>
          </p:nvPr>
        </p:nvGraphicFramePr>
        <p:xfrm>
          <a:off x="2543175" y="2254250"/>
          <a:ext cx="3540993" cy="2758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610170640"/>
              </p:ext>
            </p:extLst>
          </p:nvPr>
        </p:nvGraphicFramePr>
        <p:xfrm>
          <a:off x="5532115" y="2254250"/>
          <a:ext cx="3504381" cy="2830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12540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9468"/>
            <a:ext cx="7886700" cy="3584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700" dirty="0">
                <a:solidFill>
                  <a:srgbClr val="FF0000"/>
                </a:solidFill>
              </a:rPr>
              <a:t>Why does Azure need another load balancer?</a:t>
            </a:r>
          </a:p>
        </p:txBody>
      </p:sp>
    </p:spTree>
    <p:extLst>
      <p:ext uri="{BB962C8B-B14F-4D97-AF65-F5344CB8AC3E}">
        <p14:creationId xmlns:p14="http://schemas.microsoft.com/office/powerpoint/2010/main" val="1269150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049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Traditional LB/NAT design does not meet cloud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23931"/>
              </p:ext>
            </p:extLst>
          </p:nvPr>
        </p:nvGraphicFramePr>
        <p:xfrm>
          <a:off x="262516" y="2215547"/>
          <a:ext cx="8773980" cy="38964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29">
                <a:tc>
                  <a:txBody>
                    <a:bodyPr/>
                    <a:lstStyle/>
                    <a:p>
                      <a:r>
                        <a:rPr lang="en-US" sz="1500" dirty="0"/>
                        <a:t>Requirement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Details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State-of-the-art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Scale</a:t>
                      </a:r>
                    </a:p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Throughput: ~40 </a:t>
                      </a:r>
                      <a:r>
                        <a:rPr lang="en-US" sz="1500" dirty="0" err="1"/>
                        <a:t>Tbps</a:t>
                      </a:r>
                      <a:r>
                        <a:rPr lang="en-US" sz="1500" dirty="0"/>
                        <a:t> using 400 servers (1% of Data</a:t>
                      </a:r>
                      <a:r>
                        <a:rPr lang="en-US" sz="1500" baseline="0" dirty="0"/>
                        <a:t> center</a:t>
                      </a:r>
                      <a:r>
                        <a:rPr lang="en-US" sz="1500" dirty="0"/>
                        <a:t> scale)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100Gbps for a single VIP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Configure 1000s of VIPs in seconds in the event of a disaster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20Gbps</a:t>
                      </a:r>
                      <a:r>
                        <a:rPr lang="en-US" sz="1500" baseline="0" dirty="0"/>
                        <a:t> for $80,000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Up to 20Gbps per VIP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One VIP/sec configuration rate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Reliability</a:t>
                      </a:r>
                    </a:p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 dirty="0"/>
                    </a:p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N+1 redundancy</a:t>
                      </a:r>
                    </a:p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Quick</a:t>
                      </a:r>
                      <a:r>
                        <a:rPr lang="en-US" sz="1500" baseline="0" dirty="0"/>
                        <a:t> failover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1+1 redundancy</a:t>
                      </a:r>
                      <a:r>
                        <a:rPr lang="en-US" sz="1500" baseline="0" dirty="0"/>
                        <a:t> (</a:t>
                      </a:r>
                      <a:r>
                        <a:rPr lang="en-US" sz="1500" baseline="0" dirty="0" err="1"/>
                        <a:t>active+standby</a:t>
                      </a:r>
                      <a:r>
                        <a:rPr lang="en-US" sz="1500" baseline="0" dirty="0"/>
                        <a:t>) or slow failover</a:t>
                      </a:r>
                      <a:endParaRPr lang="en-US" sz="15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Any service anywhere</a:t>
                      </a:r>
                    </a:p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 dirty="0"/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Servers and LB/NAT are placed across L2 boundaries for scalability and flexibility</a:t>
                      </a:r>
                    </a:p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NAT and Direct</a:t>
                      </a:r>
                      <a:r>
                        <a:rPr lang="en-US" sz="1500" baseline="0" dirty="0"/>
                        <a:t> Server Return (DSR) supported only in the same L2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3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5427375" y="3957921"/>
            <a:ext cx="1536338" cy="1483831"/>
            <a:chOff x="762000" y="4105225"/>
            <a:chExt cx="1694136" cy="1381171"/>
          </a:xfrm>
        </p:grpSpPr>
        <p:sp>
          <p:nvSpPr>
            <p:cNvPr id="99" name="Rectangle 98"/>
            <p:cNvSpPr/>
            <p:nvPr/>
          </p:nvSpPr>
          <p:spPr>
            <a:xfrm>
              <a:off x="762000" y="4105225"/>
              <a:ext cx="1694136" cy="1381171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b="1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937711" y="4168632"/>
              <a:ext cx="1354398" cy="6932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 Switch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829324" y="5176966"/>
              <a:ext cx="564871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975111" y="4280014"/>
              <a:ext cx="1279598" cy="31105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500" dirty="0">
                  <a:solidFill>
                    <a:schemeClr val="bg1"/>
                  </a:solidFill>
                  <a:latin typeface="Calibri" panose="020F0502020204030204" pitchFamily="34" charset="0"/>
                </a:rPr>
                <a:t>Host Agent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1006122" y="4873331"/>
              <a:ext cx="200704" cy="301762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1937683" y="4854365"/>
              <a:ext cx="187954" cy="330317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104"/>
            <p:cNvSpPr/>
            <p:nvPr/>
          </p:nvSpPr>
          <p:spPr>
            <a:xfrm>
              <a:off x="792998" y="5175095"/>
              <a:ext cx="564872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30995" y="4966315"/>
              <a:ext cx="511203" cy="343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03037" y="3957921"/>
            <a:ext cx="1536338" cy="1483831"/>
            <a:chOff x="762000" y="4105225"/>
            <a:chExt cx="1694136" cy="1381171"/>
          </a:xfrm>
        </p:grpSpPr>
        <p:sp>
          <p:nvSpPr>
            <p:cNvPr id="90" name="Rectangle 89"/>
            <p:cNvSpPr/>
            <p:nvPr/>
          </p:nvSpPr>
          <p:spPr>
            <a:xfrm>
              <a:off x="762000" y="4105225"/>
              <a:ext cx="1694136" cy="1381171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b="1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937711" y="4168632"/>
              <a:ext cx="1354398" cy="6932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 Switch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829324" y="5176966"/>
              <a:ext cx="564871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975111" y="4280014"/>
              <a:ext cx="1279598" cy="31105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500" dirty="0">
                  <a:solidFill>
                    <a:schemeClr val="bg1"/>
                  </a:solidFill>
                  <a:latin typeface="Calibri" panose="020F0502020204030204" pitchFamily="34" charset="0"/>
                </a:rPr>
                <a:t>Host Agent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1006122" y="4873331"/>
              <a:ext cx="200704" cy="301762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1937683" y="4854365"/>
              <a:ext cx="187954" cy="330317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792998" y="5175095"/>
              <a:ext cx="564872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330995" y="4966315"/>
              <a:ext cx="511203" cy="343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86447" y="2846520"/>
            <a:ext cx="1148938" cy="7756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Controller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57497" y="2946381"/>
            <a:ext cx="1148938" cy="7756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Controller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98" y="85725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Key idea: decompose and distribute functionality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28546" y="3014382"/>
            <a:ext cx="1148938" cy="7756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alibri" panose="020F0502020204030204" pitchFamily="34" charset="0"/>
              </a:rPr>
              <a:t>Ananta </a:t>
            </a:r>
          </a:p>
          <a:p>
            <a:pPr algn="ctr"/>
            <a:r>
              <a:rPr lang="en-US" sz="1500" dirty="0">
                <a:latin typeface="Calibri" panose="020F0502020204030204" pitchFamily="34" charset="0"/>
              </a:rPr>
              <a:t>Manager</a:t>
            </a:r>
            <a:endParaRPr lang="en-US" sz="1350" dirty="0">
              <a:latin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stCxn id="29" idx="3"/>
            <a:endCxn id="39" idx="2"/>
          </p:cNvCxnSpPr>
          <p:nvPr/>
        </p:nvCxnSpPr>
        <p:spPr>
          <a:xfrm flipV="1">
            <a:off x="1377484" y="2946382"/>
            <a:ext cx="1314955" cy="4558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412686" y="2079511"/>
            <a:ext cx="149390" cy="767009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562076" y="2064419"/>
            <a:ext cx="14609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>
                    <a:lumMod val="50000"/>
                  </a:schemeClr>
                </a:solidFill>
              </a:rPr>
              <a:t>VIP Configuration:</a:t>
            </a:r>
          </a:p>
          <a:p>
            <a:r>
              <a:rPr lang="en-US" sz="1350" dirty="0">
                <a:solidFill>
                  <a:schemeClr val="accent2">
                    <a:lumMod val="50000"/>
                  </a:schemeClr>
                </a:solidFill>
              </a:rPr>
              <a:t>VIP, ports, # DIPs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14245" y="2614603"/>
            <a:ext cx="956387" cy="331778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Multiplexer</a:t>
            </a:r>
            <a:endParaRPr lang="en-US" sz="1350" baseline="-160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14391" y="2603481"/>
            <a:ext cx="1042570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Multiplexer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17248" y="2614604"/>
            <a:ext cx="1048934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Multiplexer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2840" y="255533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759291" y="3957921"/>
            <a:ext cx="1536338" cy="1483831"/>
            <a:chOff x="762000" y="4105225"/>
            <a:chExt cx="1694136" cy="1381171"/>
          </a:xfrm>
        </p:grpSpPr>
        <p:sp>
          <p:nvSpPr>
            <p:cNvPr id="51" name="Rectangle 50"/>
            <p:cNvSpPr/>
            <p:nvPr/>
          </p:nvSpPr>
          <p:spPr>
            <a:xfrm>
              <a:off x="762000" y="4105225"/>
              <a:ext cx="1694136" cy="1381171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b="1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937711" y="4168632"/>
              <a:ext cx="1354398" cy="6932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 Switch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829324" y="5176966"/>
              <a:ext cx="564871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975111" y="4280014"/>
              <a:ext cx="1279598" cy="31105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500" dirty="0">
                  <a:solidFill>
                    <a:schemeClr val="bg1"/>
                  </a:solidFill>
                  <a:latin typeface="Calibri" panose="020F0502020204030204" pitchFamily="34" charset="0"/>
                </a:rPr>
                <a:t>Host Agent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1006122" y="4873331"/>
              <a:ext cx="200704" cy="301762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1937683" y="4854365"/>
              <a:ext cx="187954" cy="330317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/>
            <p:cNvSpPr/>
            <p:nvPr/>
          </p:nvSpPr>
          <p:spPr>
            <a:xfrm>
              <a:off x="792998" y="5175095"/>
              <a:ext cx="564872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30995" y="4966315"/>
              <a:ext cx="511203" cy="343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997364" y="42819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84" name="Straight Arrow Connector 83"/>
          <p:cNvCxnSpPr>
            <a:stCxn id="29" idx="3"/>
            <a:endCxn id="41" idx="2"/>
          </p:cNvCxnSpPr>
          <p:nvPr/>
        </p:nvCxnSpPr>
        <p:spPr>
          <a:xfrm flipV="1">
            <a:off x="1377484" y="2957504"/>
            <a:ext cx="4264231" cy="4447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" idx="3"/>
            <a:endCxn id="40" idx="2"/>
          </p:cNvCxnSpPr>
          <p:nvPr/>
        </p:nvCxnSpPr>
        <p:spPr>
          <a:xfrm flipV="1">
            <a:off x="1377484" y="2946382"/>
            <a:ext cx="2458192" cy="4558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  <a:endCxn id="102" idx="1"/>
          </p:cNvCxnSpPr>
          <p:nvPr/>
        </p:nvCxnSpPr>
        <p:spPr>
          <a:xfrm>
            <a:off x="1377484" y="3402221"/>
            <a:ext cx="4243151" cy="9105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93" idx="1"/>
          </p:cNvCxnSpPr>
          <p:nvPr/>
        </p:nvCxnSpPr>
        <p:spPr>
          <a:xfrm>
            <a:off x="1377484" y="3402221"/>
            <a:ext cx="2218814" cy="9105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53" idx="1"/>
          </p:cNvCxnSpPr>
          <p:nvPr/>
        </p:nvCxnSpPr>
        <p:spPr>
          <a:xfrm>
            <a:off x="1377484" y="3402221"/>
            <a:ext cx="575067" cy="9105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241397" y="2496258"/>
            <a:ext cx="162868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Software router</a:t>
            </a:r>
          </a:p>
          <a:p>
            <a:r>
              <a:rPr lang="en-US" sz="1350" dirty="0"/>
              <a:t>(Needs to scale to Internet bandwidth)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241396" y="4026042"/>
            <a:ext cx="167853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Hosts</a:t>
            </a:r>
          </a:p>
          <a:p>
            <a:r>
              <a:rPr lang="en-US" sz="1350" dirty="0"/>
              <a:t>(Scales naturally with</a:t>
            </a:r>
          </a:p>
          <a:p>
            <a:r>
              <a:rPr lang="en-US" sz="1350" dirty="0"/>
              <a:t># of servers)</a:t>
            </a:r>
          </a:p>
        </p:txBody>
      </p:sp>
    </p:spTree>
    <p:extLst>
      <p:ext uri="{BB962C8B-B14F-4D97-AF65-F5344CB8AC3E}">
        <p14:creationId xmlns:p14="http://schemas.microsoft.com/office/powerpoint/2010/main" val="1435492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73" y="76958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Ananta: data plane</a:t>
            </a: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6075973" y="3206638"/>
            <a:ext cx="1908729" cy="8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ts val="750"/>
              </a:spcAft>
            </a:pPr>
            <a:r>
              <a:rPr lang="en-US" sz="1350" b="1" dirty="0">
                <a:latin typeface="Calibri" pitchFamily="34" charset="0"/>
                <a:cs typeface="Arial" pitchFamily="34" charset="0"/>
              </a:rPr>
              <a:t>2</a:t>
            </a:r>
            <a:r>
              <a:rPr lang="en-US" sz="1350" b="1" baseline="30000" dirty="0">
                <a:latin typeface="Calibri" pitchFamily="34" charset="0"/>
                <a:cs typeface="Arial" pitchFamily="34" charset="0"/>
              </a:rPr>
              <a:t>nd</a:t>
            </a:r>
            <a:r>
              <a:rPr lang="en-US" sz="1350" b="1" dirty="0">
                <a:latin typeface="Calibri" pitchFamily="34" charset="0"/>
                <a:cs typeface="Arial" pitchFamily="34" charset="0"/>
              </a:rPr>
              <a:t> Tier</a:t>
            </a:r>
            <a:r>
              <a:rPr lang="en-US" sz="1350" dirty="0">
                <a:latin typeface="Calibri" pitchFamily="34" charset="0"/>
                <a:cs typeface="Arial" pitchFamily="34" charset="0"/>
              </a:rPr>
              <a:t>: Provides </a:t>
            </a:r>
            <a:r>
              <a:rPr lang="en-US" sz="1350" b="1" dirty="0">
                <a:latin typeface="Calibri" pitchFamily="34" charset="0"/>
                <a:cs typeface="Arial" pitchFamily="34" charset="0"/>
              </a:rPr>
              <a:t>connection-level</a:t>
            </a:r>
            <a:r>
              <a:rPr lang="en-US" sz="1350" dirty="0">
                <a:latin typeface="Calibri" pitchFamily="34" charset="0"/>
                <a:cs typeface="Arial" pitchFamily="34" charset="0"/>
              </a:rPr>
              <a:t> </a:t>
            </a:r>
            <a:br>
              <a:rPr lang="en-US" sz="1350" dirty="0">
                <a:latin typeface="Calibri" pitchFamily="34" charset="0"/>
                <a:cs typeface="Arial" pitchFamily="34" charset="0"/>
              </a:rPr>
            </a:br>
            <a:r>
              <a:rPr lang="en-US" sz="1350" dirty="0">
                <a:latin typeface="Calibri" pitchFamily="34" charset="0"/>
                <a:cs typeface="Arial" pitchFamily="34" charset="0"/>
              </a:rPr>
              <a:t>(layer-4) load spreading, implemented in servers.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6075973" y="1835038"/>
            <a:ext cx="2400300" cy="86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ts val="750"/>
              </a:spcAft>
            </a:pPr>
            <a:r>
              <a:rPr lang="en-US" sz="1350" b="1" dirty="0">
                <a:latin typeface="Calibri" pitchFamily="34" charset="0"/>
                <a:cs typeface="Arial" pitchFamily="34" charset="0"/>
              </a:rPr>
              <a:t>1</a:t>
            </a:r>
            <a:r>
              <a:rPr lang="en-US" sz="1350" b="1" baseline="30000" dirty="0">
                <a:latin typeface="Calibri" pitchFamily="34" charset="0"/>
                <a:cs typeface="Arial" pitchFamily="34" charset="0"/>
              </a:rPr>
              <a:t>st</a:t>
            </a:r>
            <a:r>
              <a:rPr lang="en-US" sz="1350" b="1" dirty="0">
                <a:latin typeface="Calibri" pitchFamily="34" charset="0"/>
                <a:cs typeface="Arial" pitchFamily="34" charset="0"/>
              </a:rPr>
              <a:t> Tier</a:t>
            </a:r>
            <a:r>
              <a:rPr lang="en-US" sz="1350" dirty="0">
                <a:latin typeface="Calibri" pitchFamily="34" charset="0"/>
                <a:cs typeface="Arial" pitchFamily="34" charset="0"/>
              </a:rPr>
              <a:t>: Provides </a:t>
            </a:r>
            <a:br>
              <a:rPr lang="en-US" sz="1350" dirty="0">
                <a:latin typeface="Calibri" pitchFamily="34" charset="0"/>
                <a:cs typeface="Arial" pitchFamily="34" charset="0"/>
              </a:rPr>
            </a:br>
            <a:r>
              <a:rPr lang="en-US" sz="1350" dirty="0">
                <a:latin typeface="Calibri" pitchFamily="34" charset="0"/>
                <a:cs typeface="Arial" pitchFamily="34" charset="0"/>
              </a:rPr>
              <a:t>packet-level (layer-3) load spreading, implemented in routers via ECMP.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075973" y="4623016"/>
            <a:ext cx="1965879" cy="94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ts val="750"/>
              </a:spcAft>
            </a:pPr>
            <a:r>
              <a:rPr lang="en-US" sz="1350" b="1" dirty="0">
                <a:latin typeface="Calibri" pitchFamily="34" charset="0"/>
                <a:cs typeface="Arial" pitchFamily="34" charset="0"/>
              </a:rPr>
              <a:t>3</a:t>
            </a:r>
            <a:r>
              <a:rPr lang="en-US" sz="1350" b="1" baseline="30000" dirty="0">
                <a:latin typeface="Calibri" pitchFamily="34" charset="0"/>
                <a:cs typeface="Arial" pitchFamily="34" charset="0"/>
              </a:rPr>
              <a:t>rd</a:t>
            </a:r>
            <a:r>
              <a:rPr lang="en-US" sz="1350" b="1" dirty="0">
                <a:latin typeface="Calibri" pitchFamily="34" charset="0"/>
                <a:cs typeface="Arial" pitchFamily="34" charset="0"/>
              </a:rPr>
              <a:t> Tier</a:t>
            </a:r>
            <a:r>
              <a:rPr lang="en-US" sz="1350" dirty="0">
                <a:latin typeface="Calibri" pitchFamily="34" charset="0"/>
                <a:cs typeface="Arial" pitchFamily="34" charset="0"/>
              </a:rPr>
              <a:t>: Provides stateful NAT implemented in the virtual switch in every server.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0742" y="2220476"/>
            <a:ext cx="489918" cy="481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1752" y="2220476"/>
            <a:ext cx="489918" cy="481811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930865" y="1605684"/>
            <a:ext cx="527330" cy="548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418263" y="3429585"/>
            <a:ext cx="956387" cy="331778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Multiplexer</a:t>
            </a:r>
            <a:endParaRPr lang="en-US" sz="1350" baseline="-16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8408" y="3418463"/>
            <a:ext cx="1042570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Multiplexer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1265" y="3429585"/>
            <a:ext cx="1048934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Multiplexer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6858" y="337031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2955611" y="2737495"/>
            <a:ext cx="527330" cy="548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Down Arrow 43"/>
          <p:cNvSpPr/>
          <p:nvPr/>
        </p:nvSpPr>
        <p:spPr>
          <a:xfrm>
            <a:off x="2930865" y="3888334"/>
            <a:ext cx="527330" cy="548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5" name="Group 44"/>
          <p:cNvGrpSpPr/>
          <p:nvPr/>
        </p:nvGrpSpPr>
        <p:grpSpPr>
          <a:xfrm>
            <a:off x="4398675" y="4451722"/>
            <a:ext cx="1536338" cy="1483831"/>
            <a:chOff x="762000" y="4105225"/>
            <a:chExt cx="1694136" cy="1381171"/>
          </a:xfrm>
        </p:grpSpPr>
        <p:sp>
          <p:nvSpPr>
            <p:cNvPr id="46" name="Rectangle 45"/>
            <p:cNvSpPr/>
            <p:nvPr/>
          </p:nvSpPr>
          <p:spPr>
            <a:xfrm>
              <a:off x="762000" y="4105225"/>
              <a:ext cx="1694136" cy="1381171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937711" y="4168632"/>
              <a:ext cx="1354398" cy="6932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 Switch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29324" y="5176966"/>
              <a:ext cx="564871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975111" y="4280014"/>
              <a:ext cx="1279598" cy="31105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500" dirty="0">
                  <a:solidFill>
                    <a:schemeClr val="bg1"/>
                  </a:solidFill>
                  <a:latin typeface="Calibri" panose="020F0502020204030204" pitchFamily="34" charset="0"/>
                </a:rPr>
                <a:t>Host Agent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1006122" y="4873331"/>
              <a:ext cx="200704" cy="301762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1937683" y="4854365"/>
              <a:ext cx="187954" cy="330317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792998" y="5175095"/>
              <a:ext cx="564872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30995" y="4966315"/>
              <a:ext cx="511203" cy="343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74337" y="4451722"/>
            <a:ext cx="1536338" cy="1483831"/>
            <a:chOff x="762000" y="4105225"/>
            <a:chExt cx="1694136" cy="1381171"/>
          </a:xfrm>
        </p:grpSpPr>
        <p:sp>
          <p:nvSpPr>
            <p:cNvPr id="55" name="Rectangle 54"/>
            <p:cNvSpPr/>
            <p:nvPr/>
          </p:nvSpPr>
          <p:spPr>
            <a:xfrm>
              <a:off x="762000" y="4105225"/>
              <a:ext cx="1694136" cy="1381171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b="1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937711" y="4168632"/>
              <a:ext cx="1354398" cy="6932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 Switch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829324" y="5176966"/>
              <a:ext cx="564871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975111" y="4280014"/>
              <a:ext cx="1279598" cy="31105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500" dirty="0">
                  <a:solidFill>
                    <a:schemeClr val="bg1"/>
                  </a:solidFill>
                  <a:latin typeface="Calibri" panose="020F0502020204030204" pitchFamily="34" charset="0"/>
                </a:rPr>
                <a:t>Host Agent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1006122" y="4873331"/>
              <a:ext cx="200704" cy="301762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1937683" y="4854365"/>
              <a:ext cx="187954" cy="330317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792998" y="5175095"/>
              <a:ext cx="564872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30995" y="4966315"/>
              <a:ext cx="511203" cy="343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30591" y="4451722"/>
            <a:ext cx="1536338" cy="1483831"/>
            <a:chOff x="762000" y="4105225"/>
            <a:chExt cx="1694136" cy="1381171"/>
          </a:xfrm>
        </p:grpSpPr>
        <p:sp>
          <p:nvSpPr>
            <p:cNvPr id="64" name="Rectangle 63"/>
            <p:cNvSpPr/>
            <p:nvPr/>
          </p:nvSpPr>
          <p:spPr>
            <a:xfrm>
              <a:off x="762000" y="4105225"/>
              <a:ext cx="1694136" cy="1381171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b="1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937711" y="4168632"/>
              <a:ext cx="1354398" cy="6932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 Switch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829324" y="5176966"/>
              <a:ext cx="564871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75111" y="4280014"/>
              <a:ext cx="1279598" cy="31105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500" dirty="0">
                  <a:solidFill>
                    <a:schemeClr val="bg1"/>
                  </a:solidFill>
                  <a:latin typeface="Calibri" panose="020F0502020204030204" pitchFamily="34" charset="0"/>
                </a:rPr>
                <a:t>Host Agent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1006122" y="4873331"/>
              <a:ext cx="200704" cy="301762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1937683" y="4854365"/>
              <a:ext cx="187954" cy="330317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792998" y="5175095"/>
              <a:ext cx="564872" cy="22860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VM</a:t>
              </a:r>
              <a:r>
                <a:rPr lang="en-US" sz="1200" b="1" baseline="-250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30995" y="4966315"/>
              <a:ext cx="511203" cy="343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68664" y="47757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6811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Inbound connections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750273" y="3324081"/>
            <a:ext cx="860617" cy="89497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100" b="1" dirty="0">
                <a:solidFill>
                  <a:srgbClr val="EEECE1">
                    <a:lumMod val="10000"/>
                  </a:srgbClr>
                </a:solidFill>
                <a:latin typeface="Calibri"/>
              </a:rPr>
              <a:t>Router</a:t>
            </a:r>
            <a:endParaRPr lang="en-US" sz="2100" b="1" baseline="-16000" dirty="0">
              <a:solidFill>
                <a:srgbClr val="EEECE1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78555" y="3416465"/>
            <a:ext cx="860617" cy="89497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100" b="1" dirty="0">
                <a:solidFill>
                  <a:srgbClr val="EEECE1">
                    <a:lumMod val="10000"/>
                  </a:srgbClr>
                </a:solidFill>
                <a:latin typeface="Calibri"/>
              </a:rPr>
              <a:t>Router</a:t>
            </a:r>
            <a:endParaRPr lang="en-US" sz="2100" b="1" baseline="-16000" dirty="0">
              <a:solidFill>
                <a:srgbClr val="EEECE1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77909" y="3537715"/>
            <a:ext cx="717181" cy="554303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100" b="1" dirty="0">
                <a:solidFill>
                  <a:srgbClr val="663300"/>
                </a:solidFill>
                <a:latin typeface="Calibri"/>
              </a:rPr>
              <a:t>MUX</a:t>
            </a:r>
            <a:endParaRPr lang="en-US" sz="2100" b="1" baseline="-16000" dirty="0">
              <a:solidFill>
                <a:srgbClr val="663300"/>
              </a:solidFill>
              <a:latin typeface="Calibri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16657" y="3000739"/>
            <a:ext cx="1864670" cy="1755290"/>
          </a:xfrm>
          <a:prstGeom prst="rect">
            <a:avLst/>
          </a:prstGeom>
          <a:solidFill>
            <a:srgbClr val="EEECE1">
              <a:lumMod val="90000"/>
              <a:alpha val="80000"/>
            </a:srgbClr>
          </a:solidFill>
          <a:ln w="12700" cap="flat" cmpd="sng" algn="ctr">
            <a:solidFill>
              <a:srgbClr val="8064A2">
                <a:lumMod val="50000"/>
              </a:srgbClr>
            </a:solidFill>
            <a:prstDash val="solid"/>
          </a:ln>
          <a:effectLst/>
        </p:spPr>
        <p:txBody>
          <a:bodyPr lIns="68580" tIns="6858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Host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823386" y="3609738"/>
            <a:ext cx="717181" cy="554303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100" b="1" dirty="0">
                <a:solidFill>
                  <a:srgbClr val="663300"/>
                </a:solidFill>
                <a:latin typeface="Calibri"/>
              </a:rPr>
              <a:t>MUX</a:t>
            </a:r>
            <a:endParaRPr lang="en-US" sz="2100" b="1" baseline="-16000" dirty="0">
              <a:solidFill>
                <a:srgbClr val="663300"/>
              </a:solidFill>
              <a:latin typeface="Calibri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573211" y="3522318"/>
            <a:ext cx="860617" cy="89497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100" b="1" dirty="0">
                <a:solidFill>
                  <a:srgbClr val="EEECE1">
                    <a:lumMod val="10000"/>
                  </a:srgbClr>
                </a:solidFill>
                <a:latin typeface="Calibri"/>
              </a:rPr>
              <a:t>Router</a:t>
            </a:r>
            <a:endParaRPr lang="en-US" sz="2100" b="1" baseline="-16000" dirty="0">
              <a:solidFill>
                <a:srgbClr val="EEECE1">
                  <a:lumMod val="10000"/>
                </a:srgbClr>
              </a:solidFill>
              <a:latin typeface="Calibri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765114" y="3693616"/>
            <a:ext cx="717181" cy="554303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100" b="1" dirty="0">
                <a:solidFill>
                  <a:srgbClr val="663300"/>
                </a:solidFill>
                <a:latin typeface="Calibri"/>
              </a:rPr>
              <a:t>MUX</a:t>
            </a:r>
            <a:endParaRPr lang="en-US" sz="2100" b="1" baseline="-16000" dirty="0">
              <a:solidFill>
                <a:srgbClr val="663300"/>
              </a:solidFill>
              <a:latin typeface="Calibri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062115" y="4092018"/>
            <a:ext cx="717181" cy="554303"/>
          </a:xfrm>
          <a:prstGeom prst="round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122" name="TextBox 14"/>
          <p:cNvSpPr txBox="1"/>
          <p:nvPr/>
        </p:nvSpPr>
        <p:spPr>
          <a:xfrm rot="5400000">
            <a:off x="7248557" y="3289179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3000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cxnSp>
        <p:nvCxnSpPr>
          <p:cNvPr id="123" name="Straight Arrow Connector 122"/>
          <p:cNvCxnSpPr>
            <a:stCxn id="118" idx="3"/>
            <a:endCxn id="119" idx="1"/>
          </p:cNvCxnSpPr>
          <p:nvPr/>
        </p:nvCxnSpPr>
        <p:spPr>
          <a:xfrm>
            <a:off x="2433828" y="3969803"/>
            <a:ext cx="1331286" cy="964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</p:cxnSp>
      <p:cxnSp>
        <p:nvCxnSpPr>
          <p:cNvPr id="124" name="Straight Arrow Connector 123"/>
          <p:cNvCxnSpPr>
            <a:stCxn id="119" idx="3"/>
            <a:endCxn id="126" idx="1"/>
          </p:cNvCxnSpPr>
          <p:nvPr/>
        </p:nvCxnSpPr>
        <p:spPr>
          <a:xfrm>
            <a:off x="4482295" y="3970767"/>
            <a:ext cx="1649516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</p:cxnSp>
      <p:sp>
        <p:nvSpPr>
          <p:cNvPr id="126" name="Rectangle 125"/>
          <p:cNvSpPr/>
          <p:nvPr/>
        </p:nvSpPr>
        <p:spPr>
          <a:xfrm>
            <a:off x="6131812" y="3555041"/>
            <a:ext cx="591674" cy="831453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350" b="1" dirty="0">
                <a:solidFill>
                  <a:srgbClr val="EEECE1">
                    <a:lumMod val="10000"/>
                  </a:srgbClr>
                </a:solidFill>
                <a:latin typeface="Calibri"/>
              </a:rPr>
              <a:t>Host Agent</a:t>
            </a:r>
            <a:endParaRPr lang="en-US" sz="1350" b="1" baseline="-16000" dirty="0">
              <a:solidFill>
                <a:srgbClr val="EEECE1">
                  <a:lumMod val="10000"/>
                </a:srgbClr>
              </a:solidFill>
              <a:latin typeface="Calibri"/>
            </a:endParaRPr>
          </a:p>
          <a:p>
            <a:pPr algn="ctr" defTabSz="685800">
              <a:defRPr/>
            </a:pPr>
            <a:endParaRPr lang="en-US" sz="1350" b="1" baseline="-16000" dirty="0">
              <a:solidFill>
                <a:srgbClr val="EEECE1">
                  <a:lumMod val="10000"/>
                </a:srgbClr>
              </a:solidFill>
              <a:latin typeface="Calibri"/>
            </a:endParaRPr>
          </a:p>
        </p:txBody>
      </p:sp>
      <p:cxnSp>
        <p:nvCxnSpPr>
          <p:cNvPr id="127" name="Straight Connector 126"/>
          <p:cNvCxnSpPr>
            <a:stCxn id="121" idx="1"/>
          </p:cNvCxnSpPr>
          <p:nvPr/>
        </p:nvCxnSpPr>
        <p:spPr>
          <a:xfrm rot="10800000">
            <a:off x="6757312" y="4022730"/>
            <a:ext cx="304802" cy="346439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  <a:alpha val="6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8" name="Straight Arrow Connector 127"/>
          <p:cNvCxnSpPr>
            <a:endCxn id="118" idx="1"/>
          </p:cNvCxnSpPr>
          <p:nvPr/>
        </p:nvCxnSpPr>
        <p:spPr>
          <a:xfrm>
            <a:off x="985615" y="3969803"/>
            <a:ext cx="587596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stealth" w="lg" len="lg"/>
            <a:tailEnd type="stealth" w="lg" len="lg"/>
          </a:ln>
          <a:effectLst/>
        </p:spPr>
      </p:cxnSp>
      <p:sp>
        <p:nvSpPr>
          <p:cNvPr id="129" name="Oval 128"/>
          <p:cNvSpPr/>
          <p:nvPr/>
        </p:nvSpPr>
        <p:spPr>
          <a:xfrm>
            <a:off x="2967251" y="3695542"/>
            <a:ext cx="215154" cy="277151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sp>
        <p:nvSpPr>
          <p:cNvPr id="130" name="Oval 129"/>
          <p:cNvSpPr/>
          <p:nvPr/>
        </p:nvSpPr>
        <p:spPr>
          <a:xfrm>
            <a:off x="4051986" y="3231698"/>
            <a:ext cx="215154" cy="277151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5118793" y="3647425"/>
            <a:ext cx="215154" cy="277151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3</a:t>
            </a:r>
          </a:p>
        </p:txBody>
      </p:sp>
      <p:sp>
        <p:nvSpPr>
          <p:cNvPr id="134" name="TextBox 38"/>
          <p:cNvSpPr txBox="1"/>
          <p:nvPr/>
        </p:nvSpPr>
        <p:spPr>
          <a:xfrm>
            <a:off x="7169783" y="4140835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500" b="1" dirty="0">
                <a:solidFill>
                  <a:prstClr val="black"/>
                </a:solidFill>
                <a:latin typeface="Cambria" pitchFamily="18" charset="0"/>
              </a:rPr>
              <a:t>VM</a:t>
            </a:r>
          </a:p>
          <a:p>
            <a:pPr defTabSz="685800">
              <a:defRPr/>
            </a:pPr>
            <a:r>
              <a:rPr lang="en-US" sz="1500" dirty="0">
                <a:solidFill>
                  <a:prstClr val="black"/>
                </a:solidFill>
                <a:latin typeface="Cambria" pitchFamily="18" charset="0"/>
              </a:rPr>
              <a:t>DIP</a:t>
            </a:r>
          </a:p>
        </p:txBody>
      </p:sp>
      <p:sp>
        <p:nvSpPr>
          <p:cNvPr id="135" name="Oval 134"/>
          <p:cNvSpPr/>
          <p:nvPr/>
        </p:nvSpPr>
        <p:spPr>
          <a:xfrm>
            <a:off x="6411948" y="3324082"/>
            <a:ext cx="215154" cy="277151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4</a:t>
            </a:r>
          </a:p>
        </p:txBody>
      </p:sp>
      <p:sp>
        <p:nvSpPr>
          <p:cNvPr id="136" name="Oval 135"/>
          <p:cNvSpPr/>
          <p:nvPr/>
        </p:nvSpPr>
        <p:spPr>
          <a:xfrm>
            <a:off x="6874828" y="3830513"/>
            <a:ext cx="215154" cy="277151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5</a:t>
            </a:r>
          </a:p>
        </p:txBody>
      </p:sp>
      <p:sp>
        <p:nvSpPr>
          <p:cNvPr id="137" name="Oval 136"/>
          <p:cNvSpPr/>
          <p:nvPr/>
        </p:nvSpPr>
        <p:spPr>
          <a:xfrm>
            <a:off x="6750346" y="4453636"/>
            <a:ext cx="215154" cy="263184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6</a:t>
            </a:r>
          </a:p>
        </p:txBody>
      </p:sp>
      <p:sp>
        <p:nvSpPr>
          <p:cNvPr id="138" name="Oval 137"/>
          <p:cNvSpPr/>
          <p:nvPr/>
        </p:nvSpPr>
        <p:spPr>
          <a:xfrm>
            <a:off x="6312278" y="4292432"/>
            <a:ext cx="215154" cy="277151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7</a:t>
            </a:r>
          </a:p>
        </p:txBody>
      </p:sp>
      <p:sp>
        <p:nvSpPr>
          <p:cNvPr id="139" name="Oval 138"/>
          <p:cNvSpPr/>
          <p:nvPr/>
        </p:nvSpPr>
        <p:spPr>
          <a:xfrm>
            <a:off x="5603862" y="4157224"/>
            <a:ext cx="215154" cy="277151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8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6767250" y="3945992"/>
            <a:ext cx="295837" cy="34643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rot="10800000">
            <a:off x="6740358" y="4176952"/>
            <a:ext cx="295837" cy="32334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</p:cxnSp>
      <p:sp>
        <p:nvSpPr>
          <p:cNvPr id="142" name="Freeform 141"/>
          <p:cNvSpPr/>
          <p:nvPr/>
        </p:nvSpPr>
        <p:spPr>
          <a:xfrm rot="330377">
            <a:off x="2460721" y="4143982"/>
            <a:ext cx="3672632" cy="516773"/>
          </a:xfrm>
          <a:custGeom>
            <a:avLst/>
            <a:gdLst>
              <a:gd name="connsiteX0" fmla="*/ 5273749 w 5273749"/>
              <a:gd name="connsiteY0" fmla="*/ 0 h 1026043"/>
              <a:gd name="connsiteX1" fmla="*/ 3434316 w 5273749"/>
              <a:gd name="connsiteY1" fmla="*/ 903768 h 1026043"/>
              <a:gd name="connsiteX2" fmla="*/ 1573619 w 5273749"/>
              <a:gd name="connsiteY2" fmla="*/ 733647 h 1026043"/>
              <a:gd name="connsiteX3" fmla="*/ 0 w 5273749"/>
              <a:gd name="connsiteY3" fmla="*/ 616689 h 102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3749" h="1026043">
                <a:moveTo>
                  <a:pt x="5273749" y="0"/>
                </a:moveTo>
                <a:cubicBezTo>
                  <a:pt x="4662376" y="390747"/>
                  <a:pt x="4051004" y="781494"/>
                  <a:pt x="3434316" y="903768"/>
                </a:cubicBezTo>
                <a:cubicBezTo>
                  <a:pt x="2817628" y="1026043"/>
                  <a:pt x="1573619" y="733647"/>
                  <a:pt x="1573619" y="733647"/>
                </a:cubicBezTo>
                <a:lnTo>
                  <a:pt x="0" y="616689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headEnd type="none" w="med" len="med"/>
            <a:tailEnd type="stealth" w="lg" len="lg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21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flipH="1" flipV="1">
            <a:off x="3339957" y="2709414"/>
            <a:ext cx="1" cy="112277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tailEnd type="arrow"/>
          </a:ln>
          <a:effectLst/>
        </p:spPr>
      </p:cxnSp>
      <p:grpSp>
        <p:nvGrpSpPr>
          <p:cNvPr id="184" name="Group 41"/>
          <p:cNvGrpSpPr/>
          <p:nvPr/>
        </p:nvGrpSpPr>
        <p:grpSpPr>
          <a:xfrm>
            <a:off x="2286484" y="1995153"/>
            <a:ext cx="1980656" cy="587322"/>
            <a:chOff x="2362200" y="4464547"/>
            <a:chExt cx="1981200" cy="611029"/>
          </a:xfrm>
        </p:grpSpPr>
        <p:sp>
          <p:nvSpPr>
            <p:cNvPr id="185" name="Rectangle 184"/>
            <p:cNvSpPr/>
            <p:nvPr/>
          </p:nvSpPr>
          <p:spPr>
            <a:xfrm>
              <a:off x="2362200" y="4495800"/>
              <a:ext cx="1981200" cy="5557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H="1">
              <a:off x="3637332" y="4496595"/>
              <a:ext cx="8268" cy="554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2893024" y="4495800"/>
              <a:ext cx="4165" cy="576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370919" y="4464547"/>
              <a:ext cx="546775" cy="60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Dest</a:t>
              </a:r>
              <a:r>
                <a:rPr lang="en-US" sz="1350" dirty="0"/>
                <a:t>:</a:t>
              </a:r>
            </a:p>
            <a:p>
              <a:r>
                <a:rPr lang="en-US" dirty="0"/>
                <a:t>VIP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971800" y="4475202"/>
              <a:ext cx="753732" cy="60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Src</a:t>
              </a:r>
              <a:r>
                <a:rPr lang="en-US" sz="1350" dirty="0"/>
                <a:t>:</a:t>
              </a:r>
            </a:p>
            <a:p>
              <a:r>
                <a:rPr lang="en-US" dirty="0"/>
                <a:t>Client</a:t>
              </a:r>
            </a:p>
          </p:txBody>
        </p:sp>
      </p:grpSp>
      <p:sp>
        <p:nvSpPr>
          <p:cNvPr id="198" name="Left Brace 197"/>
          <p:cNvSpPr/>
          <p:nvPr/>
        </p:nvSpPr>
        <p:spPr>
          <a:xfrm>
            <a:off x="1814135" y="1939499"/>
            <a:ext cx="116586" cy="6858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9" name="TextBox 198"/>
          <p:cNvSpPr txBox="1"/>
          <p:nvPr/>
        </p:nvSpPr>
        <p:spPr>
          <a:xfrm>
            <a:off x="1030100" y="2049924"/>
            <a:ext cx="8290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Packet</a:t>
            </a:r>
          </a:p>
          <a:p>
            <a:r>
              <a:rPr lang="en-US" sz="1500" dirty="0"/>
              <a:t>Headers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4670458" y="1995156"/>
            <a:ext cx="2655818" cy="1831174"/>
            <a:chOff x="6227277" y="1517208"/>
            <a:chExt cx="3541090" cy="2441565"/>
          </a:xfrm>
        </p:grpSpPr>
        <p:cxnSp>
          <p:nvCxnSpPr>
            <p:cNvPr id="165" name="Straight Arrow Connector 164"/>
            <p:cNvCxnSpPr/>
            <p:nvPr/>
          </p:nvCxnSpPr>
          <p:spPr>
            <a:xfrm flipH="1" flipV="1">
              <a:off x="6652631" y="2513668"/>
              <a:ext cx="15270" cy="144510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/>
              </a:solidFill>
              <a:prstDash val="dash"/>
              <a:tailEnd type="arrow"/>
            </a:ln>
            <a:effectLst/>
          </p:spPr>
        </p:cxnSp>
        <p:grpSp>
          <p:nvGrpSpPr>
            <p:cNvPr id="218" name="Group 217"/>
            <p:cNvGrpSpPr/>
            <p:nvPr/>
          </p:nvGrpSpPr>
          <p:grpSpPr>
            <a:xfrm>
              <a:off x="6227277" y="1517208"/>
              <a:ext cx="3541090" cy="820506"/>
              <a:chOff x="6227277" y="1517208"/>
              <a:chExt cx="3541090" cy="820506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6227277" y="1544615"/>
                <a:ext cx="2045963" cy="7500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 rot="5400000">
                <a:off x="7267892" y="1920099"/>
                <a:ext cx="750001" cy="1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6467346" y="1917492"/>
                <a:ext cx="750001" cy="1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7634305" y="1531160"/>
                <a:ext cx="728833" cy="76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/>
                  <a:t>Dest</a:t>
                </a:r>
                <a:r>
                  <a:rPr lang="en-US" sz="1350" dirty="0"/>
                  <a:t>:</a:t>
                </a:r>
              </a:p>
              <a:p>
                <a:r>
                  <a:rPr lang="en-US" dirty="0"/>
                  <a:t>VIP</a:t>
                </a: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8273240" y="1543606"/>
                <a:ext cx="1495127" cy="7552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 rot="5400000">
                <a:off x="8851060" y="1923522"/>
                <a:ext cx="750002" cy="1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238297" y="1568273"/>
                <a:ext cx="7288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/>
                  <a:t>Dest</a:t>
                </a:r>
                <a:r>
                  <a:rPr lang="en-US" sz="1350" dirty="0"/>
                  <a:t>:</a:t>
                </a:r>
              </a:p>
              <a:p>
                <a:r>
                  <a:rPr lang="en-US" dirty="0"/>
                  <a:t>DIP</a:t>
                </a:r>
                <a:endParaRPr lang="en-US" sz="21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909860" y="1544667"/>
                <a:ext cx="919373" cy="769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 err="1"/>
                  <a:t>Src</a:t>
                </a:r>
                <a:r>
                  <a:rPr lang="en-US" sz="1350" dirty="0"/>
                  <a:t>:</a:t>
                </a:r>
              </a:p>
              <a:p>
                <a:r>
                  <a:rPr lang="en-US" dirty="0" err="1"/>
                  <a:t>Mux</a:t>
                </a:r>
                <a:endParaRPr lang="en-US" sz="21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8275687" y="1517208"/>
                <a:ext cx="1077834" cy="769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 err="1"/>
                  <a:t>Src</a:t>
                </a:r>
                <a:r>
                  <a:rPr lang="en-US" sz="1350" dirty="0"/>
                  <a:t>:</a:t>
                </a:r>
              </a:p>
              <a:p>
                <a:r>
                  <a:rPr lang="en-US" dirty="0"/>
                  <a:t>Client</a:t>
                </a: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1431457" y="4642338"/>
            <a:ext cx="5088068" cy="1063061"/>
            <a:chOff x="1908610" y="5046783"/>
            <a:chExt cx="6784090" cy="1417415"/>
          </a:xfrm>
        </p:grpSpPr>
        <p:grpSp>
          <p:nvGrpSpPr>
            <p:cNvPr id="220" name="Group 219"/>
            <p:cNvGrpSpPr/>
            <p:nvPr/>
          </p:nvGrpSpPr>
          <p:grpSpPr>
            <a:xfrm>
              <a:off x="6051826" y="5046783"/>
              <a:ext cx="2640874" cy="1283372"/>
              <a:chOff x="6051826" y="5046783"/>
              <a:chExt cx="2640874" cy="1283372"/>
            </a:xfrm>
          </p:grpSpPr>
          <p:cxnSp>
            <p:nvCxnSpPr>
              <p:cNvPr id="206" name="Straight Arrow Connector 205"/>
              <p:cNvCxnSpPr/>
              <p:nvPr/>
            </p:nvCxnSpPr>
            <p:spPr>
              <a:xfrm>
                <a:off x="7076070" y="5046783"/>
                <a:ext cx="0" cy="43707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dash"/>
                <a:tailEnd type="arrow"/>
              </a:ln>
              <a:effectLst/>
            </p:spPr>
          </p:cxnSp>
          <p:grpSp>
            <p:nvGrpSpPr>
              <p:cNvPr id="217" name="Group 216"/>
              <p:cNvGrpSpPr/>
              <p:nvPr/>
            </p:nvGrpSpPr>
            <p:grpSpPr>
              <a:xfrm>
                <a:off x="6051826" y="5553296"/>
                <a:ext cx="2640874" cy="776859"/>
                <a:chOff x="6051826" y="5553296"/>
                <a:chExt cx="2640874" cy="776859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6051826" y="5587111"/>
                  <a:ext cx="2640874" cy="71226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7751535" y="5588130"/>
                  <a:ext cx="11021" cy="7112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987313" y="5573470"/>
                  <a:ext cx="5552" cy="7386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6101263" y="5560713"/>
                  <a:ext cx="967957" cy="769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 err="1"/>
                    <a:t>Dest</a:t>
                  </a:r>
                  <a:r>
                    <a:rPr lang="en-US" sz="1350" dirty="0"/>
                    <a:t>:</a:t>
                  </a:r>
                </a:p>
                <a:p>
                  <a:r>
                    <a:rPr lang="en-US" dirty="0"/>
                    <a:t>Client</a:t>
                  </a: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7005998" y="5553296"/>
                  <a:ext cx="1004700" cy="769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 err="1"/>
                    <a:t>Src</a:t>
                  </a:r>
                  <a:r>
                    <a:rPr lang="en-US" sz="1350" dirty="0"/>
                    <a:t>:</a:t>
                  </a:r>
                </a:p>
                <a:p>
                  <a:r>
                    <a:rPr lang="en-US" dirty="0"/>
                    <a:t>VIP</a:t>
                  </a:r>
                </a:p>
              </p:txBody>
            </p:sp>
          </p:grpSp>
        </p:grpSp>
        <p:sp>
          <p:nvSpPr>
            <p:cNvPr id="215" name="Left Brace 214"/>
            <p:cNvSpPr/>
            <p:nvPr/>
          </p:nvSpPr>
          <p:spPr>
            <a:xfrm>
              <a:off x="2953989" y="5549798"/>
              <a:ext cx="155448" cy="91440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908610" y="5697031"/>
              <a:ext cx="110534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Packet</a:t>
              </a:r>
            </a:p>
            <a:p>
              <a:r>
                <a:rPr lang="en-US" sz="1500" dirty="0"/>
                <a:t>Headers</a:t>
              </a:r>
            </a:p>
          </p:txBody>
        </p:sp>
      </p:grpSp>
      <p:sp>
        <p:nvSpPr>
          <p:cNvPr id="226" name="Freeform 27"/>
          <p:cNvSpPr>
            <a:spLocks noChangeAspect="1" noEditPoints="1"/>
          </p:cNvSpPr>
          <p:nvPr/>
        </p:nvSpPr>
        <p:spPr bwMode="black">
          <a:xfrm>
            <a:off x="266858" y="3792191"/>
            <a:ext cx="689621" cy="444179"/>
          </a:xfrm>
          <a:custGeom>
            <a:avLst/>
            <a:gdLst/>
            <a:ahLst/>
            <a:cxnLst>
              <a:cxn ang="0">
                <a:pos x="340" y="182"/>
              </a:cxn>
              <a:cxn ang="0">
                <a:pos x="340" y="16"/>
              </a:cxn>
              <a:cxn ang="0">
                <a:pos x="324" y="0"/>
              </a:cxn>
              <a:cxn ang="0">
                <a:pos x="47" y="0"/>
              </a:cxn>
              <a:cxn ang="0">
                <a:pos x="31" y="16"/>
              </a:cxn>
              <a:cxn ang="0">
                <a:pos x="31" y="182"/>
              </a:cxn>
              <a:cxn ang="0">
                <a:pos x="0" y="220"/>
              </a:cxn>
              <a:cxn ang="0">
                <a:pos x="19" y="240"/>
              </a:cxn>
              <a:cxn ang="0">
                <a:pos x="352" y="240"/>
              </a:cxn>
              <a:cxn ang="0">
                <a:pos x="371" y="220"/>
              </a:cxn>
              <a:cxn ang="0">
                <a:pos x="340" y="182"/>
              </a:cxn>
              <a:cxn ang="0">
                <a:pos x="211" y="225"/>
              </a:cxn>
              <a:cxn ang="0">
                <a:pos x="154" y="225"/>
              </a:cxn>
              <a:cxn ang="0">
                <a:pos x="148" y="222"/>
              </a:cxn>
              <a:cxn ang="0">
                <a:pos x="155" y="209"/>
              </a:cxn>
              <a:cxn ang="0">
                <a:pos x="160" y="207"/>
              </a:cxn>
              <a:cxn ang="0">
                <a:pos x="205" y="207"/>
              </a:cxn>
              <a:cxn ang="0">
                <a:pos x="210" y="209"/>
              </a:cxn>
              <a:cxn ang="0">
                <a:pos x="217" y="222"/>
              </a:cxn>
              <a:cxn ang="0">
                <a:pos x="211" y="225"/>
              </a:cxn>
              <a:cxn ang="0">
                <a:pos x="315" y="178"/>
              </a:cxn>
              <a:cxn ang="0">
                <a:pos x="56" y="178"/>
              </a:cxn>
              <a:cxn ang="0">
                <a:pos x="56" y="33"/>
              </a:cxn>
              <a:cxn ang="0">
                <a:pos x="63" y="25"/>
              </a:cxn>
              <a:cxn ang="0">
                <a:pos x="308" y="25"/>
              </a:cxn>
              <a:cxn ang="0">
                <a:pos x="315" y="33"/>
              </a:cxn>
              <a:cxn ang="0">
                <a:pos x="315" y="178"/>
              </a:cxn>
            </a:cxnLst>
            <a:rect l="0" t="0" r="r" b="b"/>
            <a:pathLst>
              <a:path w="371" h="240">
                <a:moveTo>
                  <a:pt x="340" y="182"/>
                </a:moveTo>
                <a:cubicBezTo>
                  <a:pt x="340" y="16"/>
                  <a:pt x="340" y="16"/>
                  <a:pt x="340" y="16"/>
                </a:cubicBezTo>
                <a:cubicBezTo>
                  <a:pt x="340" y="8"/>
                  <a:pt x="333" y="0"/>
                  <a:pt x="32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8" y="0"/>
                  <a:pt x="31" y="8"/>
                  <a:pt x="31" y="16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31"/>
                  <a:pt x="9" y="240"/>
                  <a:pt x="19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62" y="240"/>
                  <a:pt x="371" y="231"/>
                  <a:pt x="371" y="220"/>
                </a:cubicBezTo>
                <a:lnTo>
                  <a:pt x="340" y="182"/>
                </a:lnTo>
                <a:close/>
                <a:moveTo>
                  <a:pt x="211" y="225"/>
                </a:moveTo>
                <a:cubicBezTo>
                  <a:pt x="154" y="225"/>
                  <a:pt x="154" y="225"/>
                  <a:pt x="154" y="225"/>
                </a:cubicBezTo>
                <a:cubicBezTo>
                  <a:pt x="151" y="225"/>
                  <a:pt x="148" y="223"/>
                  <a:pt x="148" y="222"/>
                </a:cubicBezTo>
                <a:cubicBezTo>
                  <a:pt x="155" y="209"/>
                  <a:pt x="155" y="209"/>
                  <a:pt x="155" y="209"/>
                </a:cubicBezTo>
                <a:cubicBezTo>
                  <a:pt x="155" y="208"/>
                  <a:pt x="157" y="207"/>
                  <a:pt x="160" y="207"/>
                </a:cubicBezTo>
                <a:cubicBezTo>
                  <a:pt x="205" y="207"/>
                  <a:pt x="205" y="207"/>
                  <a:pt x="205" y="207"/>
                </a:cubicBezTo>
                <a:cubicBezTo>
                  <a:pt x="208" y="207"/>
                  <a:pt x="210" y="208"/>
                  <a:pt x="210" y="209"/>
                </a:cubicBezTo>
                <a:cubicBezTo>
                  <a:pt x="217" y="222"/>
                  <a:pt x="217" y="222"/>
                  <a:pt x="217" y="222"/>
                </a:cubicBezTo>
                <a:cubicBezTo>
                  <a:pt x="217" y="223"/>
                  <a:pt x="214" y="225"/>
                  <a:pt x="211" y="225"/>
                </a:cubicBezTo>
                <a:close/>
                <a:moveTo>
                  <a:pt x="315" y="178"/>
                </a:moveTo>
                <a:cubicBezTo>
                  <a:pt x="56" y="178"/>
                  <a:pt x="56" y="178"/>
                  <a:pt x="56" y="178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9" y="25"/>
                  <a:pt x="63" y="25"/>
                </a:cubicBezTo>
                <a:cubicBezTo>
                  <a:pt x="308" y="25"/>
                  <a:pt x="308" y="25"/>
                  <a:pt x="308" y="25"/>
                </a:cubicBezTo>
                <a:cubicBezTo>
                  <a:pt x="312" y="25"/>
                  <a:pt x="315" y="28"/>
                  <a:pt x="315" y="33"/>
                </a:cubicBezTo>
                <a:lnTo>
                  <a:pt x="315" y="178"/>
                </a:lnTo>
                <a:close/>
              </a:path>
            </a:pathLst>
          </a:custGeom>
          <a:solidFill>
            <a:schemeClr val="accent2"/>
          </a:solidFill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7" name="TextBox 226"/>
          <p:cNvSpPr txBox="1"/>
          <p:nvPr/>
        </p:nvSpPr>
        <p:spPr>
          <a:xfrm>
            <a:off x="288587" y="4247919"/>
            <a:ext cx="6365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95543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029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Outbound (SNAT) connections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" y="1704464"/>
            <a:ext cx="7738110" cy="2880360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220842" y="4937657"/>
            <a:ext cx="116586" cy="6858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436807" y="5048081"/>
            <a:ext cx="8290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Packet</a:t>
            </a:r>
          </a:p>
          <a:p>
            <a:r>
              <a:rPr lang="en-US" sz="1500" dirty="0"/>
              <a:t>Headers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245626" y="4977730"/>
            <a:ext cx="2118827" cy="603874"/>
            <a:chOff x="4327502" y="5493969"/>
            <a:chExt cx="2825102" cy="805164"/>
          </a:xfrm>
        </p:grpSpPr>
        <p:sp>
          <p:nvSpPr>
            <p:cNvPr id="21" name="Rectangle 20"/>
            <p:cNvSpPr/>
            <p:nvPr/>
          </p:nvSpPr>
          <p:spPr>
            <a:xfrm>
              <a:off x="4359446" y="5556997"/>
              <a:ext cx="2640874" cy="7122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664899" y="5530599"/>
              <a:ext cx="11021" cy="712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27502" y="5493969"/>
              <a:ext cx="14429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Dest</a:t>
              </a:r>
              <a:r>
                <a:rPr lang="en-US" sz="1350" dirty="0"/>
                <a:t>:</a:t>
              </a:r>
            </a:p>
            <a:p>
              <a:r>
                <a:rPr lang="en-US" dirty="0"/>
                <a:t>Server:80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96859" y="5529692"/>
              <a:ext cx="1455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Src</a:t>
              </a:r>
              <a:r>
                <a:rPr lang="en-US" sz="1350" dirty="0"/>
                <a:t>:</a:t>
              </a:r>
            </a:p>
            <a:p>
              <a:r>
                <a:rPr lang="en-US" dirty="0"/>
                <a:t>VIP:1025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983988" y="4316957"/>
            <a:ext cx="0" cy="68824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7581966" y="4185971"/>
            <a:ext cx="1" cy="819229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468189" y="2729145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VIP:1025 </a:t>
            </a:r>
            <a:r>
              <a:rPr lang="en-US" sz="1350" dirty="0">
                <a:sym typeface="Wingdings" panose="05000000000000000000" pitchFamily="2" charset="2"/>
              </a:rPr>
              <a:t> DIP2</a:t>
            </a:r>
            <a:endParaRPr lang="en-US" sz="1350" dirty="0"/>
          </a:p>
        </p:txBody>
      </p:sp>
      <p:pic>
        <p:nvPicPr>
          <p:cNvPr id="1026" name="Picture 2" descr="https://encrypted-tbn0.gstatic.com/images?q=tbn:ANd9GcQr7h05QFazEJY-UfgYWAkDprUYTw-cCYEnqB3zfnJlO0iAOIoVa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2" y="3493572"/>
            <a:ext cx="511969" cy="32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553" y="3773081"/>
            <a:ext cx="6863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Server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348494" y="4977046"/>
            <a:ext cx="2166856" cy="581471"/>
            <a:chOff x="4327502" y="5493969"/>
            <a:chExt cx="2889141" cy="775294"/>
          </a:xfrm>
        </p:grpSpPr>
        <p:sp>
          <p:nvSpPr>
            <p:cNvPr id="42" name="Rectangle 41"/>
            <p:cNvSpPr/>
            <p:nvPr/>
          </p:nvSpPr>
          <p:spPr>
            <a:xfrm>
              <a:off x="4359446" y="5556997"/>
              <a:ext cx="2640874" cy="7122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664899" y="5530599"/>
              <a:ext cx="11021" cy="712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327502" y="5493969"/>
              <a:ext cx="14429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Dest</a:t>
              </a:r>
              <a:r>
                <a:rPr lang="en-US" sz="1350" dirty="0"/>
                <a:t>:</a:t>
              </a:r>
            </a:p>
            <a:p>
              <a:r>
                <a:rPr lang="en-US" dirty="0"/>
                <a:t>Server:80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19942" y="5493969"/>
              <a:ext cx="1596701" cy="76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Src</a:t>
              </a:r>
              <a:r>
                <a:rPr lang="en-US" sz="1350" dirty="0"/>
                <a:t>:</a:t>
              </a:r>
            </a:p>
            <a:p>
              <a:r>
                <a:rPr lang="en-US" dirty="0"/>
                <a:t>DIP2:5555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4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657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Managing latency for SNAT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3516"/>
            <a:ext cx="7886700" cy="34864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Batching </a:t>
            </a:r>
          </a:p>
          <a:p>
            <a:pPr lvl="1"/>
            <a:r>
              <a:rPr lang="en-US" dirty="0"/>
              <a:t>Ports allocated in slots of 8 ports</a:t>
            </a:r>
          </a:p>
          <a:p>
            <a:pPr lvl="1"/>
            <a:endParaRPr lang="en-US" dirty="0"/>
          </a:p>
          <a:p>
            <a:r>
              <a:rPr lang="en-US" dirty="0"/>
              <a:t>Pre-allocation</a:t>
            </a:r>
          </a:p>
          <a:p>
            <a:pPr lvl="1"/>
            <a:r>
              <a:rPr lang="en-US" dirty="0"/>
              <a:t>160 ports per VM</a:t>
            </a:r>
          </a:p>
          <a:p>
            <a:endParaRPr lang="en-US" dirty="0"/>
          </a:p>
          <a:p>
            <a:r>
              <a:rPr lang="en-US" dirty="0"/>
              <a:t>Less than 1% of outbound connections ever hit Ananta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6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SNAT Latency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9" y="1778182"/>
            <a:ext cx="7024552" cy="3889466"/>
          </a:xfrm>
        </p:spPr>
      </p:pic>
    </p:spTree>
    <p:extLst>
      <p:ext uri="{BB962C8B-B14F-4D97-AF65-F5344CB8AC3E}">
        <p14:creationId xmlns:p14="http://schemas.microsoft.com/office/powerpoint/2010/main" val="3972691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pPr algn="ctr"/>
            <a:r>
              <a:rPr lang="en-US" dirty="0" err="1"/>
              <a:t>Fastpath</a:t>
            </a:r>
            <a:r>
              <a:rPr lang="en-US" dirty="0"/>
              <a:t>: forward traffic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1014046" y="1768079"/>
            <a:ext cx="6128071" cy="3992415"/>
            <a:chOff x="1352062" y="1214438"/>
            <a:chExt cx="6739440" cy="4619150"/>
          </a:xfrm>
        </p:grpSpPr>
        <p:sp>
          <p:nvSpPr>
            <p:cNvPr id="83" name="Rectangle 82"/>
            <p:cNvSpPr/>
            <p:nvPr/>
          </p:nvSpPr>
          <p:spPr>
            <a:xfrm>
              <a:off x="5867400" y="1214438"/>
              <a:ext cx="2224102" cy="1681162"/>
            </a:xfrm>
            <a:prstGeom prst="rect">
              <a:avLst/>
            </a:prstGeom>
            <a:solidFill>
              <a:srgbClr val="EEECE1">
                <a:lumMod val="90000"/>
                <a:alpha val="80000"/>
              </a:srgbClr>
            </a:solidFill>
            <a:ln w="12700" cap="flat" cmpd="sng" algn="ctr">
              <a:solidFill>
                <a:srgbClr val="8064A2">
                  <a:lumMod val="50000"/>
                </a:srgbClr>
              </a:solidFill>
              <a:prstDash val="solid"/>
            </a:ln>
            <a:effectLst/>
          </p:spPr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Calibri"/>
                </a:rPr>
                <a:t>Host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79401" y="1666972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21470" y="1726378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59557" y="1795562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MUX1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237912" y="1703944"/>
              <a:ext cx="762000" cy="457200"/>
            </a:xfrm>
            <a:prstGeom prst="roundRect">
              <a:avLst/>
            </a:prstGeom>
            <a:solidFill>
              <a:srgbClr val="4F81BD"/>
            </a:solidFill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1371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VM</a:t>
              </a:r>
            </a:p>
          </p:txBody>
        </p:sp>
        <p:sp>
          <p:nvSpPr>
            <p:cNvPr id="88" name="TextBox 15"/>
            <p:cNvSpPr txBox="1"/>
            <p:nvPr/>
          </p:nvSpPr>
          <p:spPr>
            <a:xfrm rot="5400000">
              <a:off x="7479996" y="2147117"/>
              <a:ext cx="489998" cy="558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338902" y="1671638"/>
              <a:ext cx="857250" cy="68580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EEECE1">
                      <a:lumMod val="10000"/>
                    </a:srgbClr>
                  </a:solidFill>
                  <a:latin typeface="Calibri"/>
                </a:rPr>
                <a:t>Host Agent</a:t>
              </a:r>
              <a:endParaRPr lang="en-US" sz="1500" b="1" baseline="-16000" dirty="0">
                <a:solidFill>
                  <a:srgbClr val="EEECE1">
                    <a:lumMod val="10000"/>
                  </a:srgbClr>
                </a:solidFill>
                <a:latin typeface="Calibri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5650952" y="2365118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sp>
          <p:nvSpPr>
            <p:cNvPr id="91" name="TextBox 31"/>
            <p:cNvSpPr txBox="1"/>
            <p:nvPr/>
          </p:nvSpPr>
          <p:spPr>
            <a:xfrm>
              <a:off x="7368092" y="1893165"/>
              <a:ext cx="603274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DIP1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046523" y="2243138"/>
              <a:ext cx="2222373" cy="194806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</p:cxnSp>
        <p:sp>
          <p:nvSpPr>
            <p:cNvPr id="97" name="Rectangle 96"/>
            <p:cNvSpPr/>
            <p:nvPr/>
          </p:nvSpPr>
          <p:spPr>
            <a:xfrm>
              <a:off x="3785367" y="4252511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7436" y="4311917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65523" y="4381101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MUX2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127611" y="4330695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865798" y="3805238"/>
              <a:ext cx="2224102" cy="1681162"/>
            </a:xfrm>
            <a:prstGeom prst="rect">
              <a:avLst/>
            </a:prstGeom>
            <a:solidFill>
              <a:srgbClr val="EEECE1">
                <a:lumMod val="90000"/>
                <a:alpha val="80000"/>
              </a:srgbClr>
            </a:solidFill>
            <a:ln w="12700" cap="flat" cmpd="sng" algn="ctr">
              <a:solidFill>
                <a:srgbClr val="8064A2">
                  <a:lumMod val="50000"/>
                </a:srgbClr>
              </a:solidFill>
              <a:prstDash val="solid"/>
            </a:ln>
            <a:effectLst/>
          </p:spPr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Calibri"/>
                </a:rPr>
                <a:t>Host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61225" y="4291268"/>
              <a:ext cx="762000" cy="457200"/>
            </a:xfrm>
            <a:prstGeom prst="roundRect">
              <a:avLst/>
            </a:prstGeom>
            <a:solidFill>
              <a:srgbClr val="4F81BD"/>
            </a:solidFill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1371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VM</a:t>
              </a:r>
            </a:p>
          </p:txBody>
        </p:sp>
        <p:sp>
          <p:nvSpPr>
            <p:cNvPr id="105" name="TextBox 15"/>
            <p:cNvSpPr txBox="1"/>
            <p:nvPr/>
          </p:nvSpPr>
          <p:spPr>
            <a:xfrm rot="5400000">
              <a:off x="7506437" y="4685786"/>
              <a:ext cx="489998" cy="558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337300" y="4262438"/>
              <a:ext cx="857250" cy="68580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EEECE1">
                      <a:lumMod val="10000"/>
                    </a:srgbClr>
                  </a:solidFill>
                  <a:latin typeface="Calibri"/>
                </a:rPr>
                <a:t>Host Agent</a:t>
              </a:r>
              <a:endParaRPr lang="en-US" sz="1500" b="1" baseline="-16000" dirty="0">
                <a:solidFill>
                  <a:srgbClr val="EEECE1">
                    <a:lumMod val="10000"/>
                  </a:srgbClr>
                </a:solidFill>
                <a:latin typeface="Calibri"/>
              </a:endParaRPr>
            </a:p>
          </p:txBody>
        </p:sp>
        <p:sp>
          <p:nvSpPr>
            <p:cNvPr id="107" name="TextBox 36"/>
            <p:cNvSpPr txBox="1"/>
            <p:nvPr/>
          </p:nvSpPr>
          <p:spPr>
            <a:xfrm>
              <a:off x="7384564" y="4466193"/>
              <a:ext cx="603274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DIP2</a:t>
              </a:r>
            </a:p>
          </p:txBody>
        </p:sp>
        <p:cxnSp>
          <p:nvCxnSpPr>
            <p:cNvPr id="108" name="Straight Arrow Connector 107"/>
            <p:cNvCxnSpPr>
              <a:stCxn id="99" idx="3"/>
            </p:cNvCxnSpPr>
            <p:nvPr/>
          </p:nvCxnSpPr>
          <p:spPr>
            <a:xfrm flipV="1">
              <a:off x="4427523" y="4605338"/>
              <a:ext cx="1841372" cy="436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16" name="Straight Arrow Connector 115"/>
            <p:cNvCxnSpPr/>
            <p:nvPr/>
          </p:nvCxnSpPr>
          <p:spPr>
            <a:xfrm>
              <a:off x="1352062" y="2357438"/>
              <a:ext cx="552938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none" w="lg" len="lg"/>
            </a:ln>
            <a:effectLst/>
          </p:spPr>
        </p:cxnSp>
        <p:sp>
          <p:nvSpPr>
            <p:cNvPr id="118" name="TextBox 117"/>
            <p:cNvSpPr txBox="1"/>
            <p:nvPr/>
          </p:nvSpPr>
          <p:spPr>
            <a:xfrm>
              <a:off x="1905000" y="2146083"/>
              <a:ext cx="1199143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kern="0" dirty="0">
                  <a:solidFill>
                    <a:prstClr val="black"/>
                  </a:solidFill>
                </a:rPr>
                <a:t>Data Packets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397715" y="5486399"/>
              <a:ext cx="1096894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kern="0" dirty="0">
                  <a:solidFill>
                    <a:prstClr val="black"/>
                  </a:solidFill>
                </a:rPr>
                <a:t>Destination</a:t>
              </a:r>
            </a:p>
          </p:txBody>
        </p:sp>
        <p:sp>
          <p:nvSpPr>
            <p:cNvPr id="120" name="TextBox 31"/>
            <p:cNvSpPr txBox="1"/>
            <p:nvPr/>
          </p:nvSpPr>
          <p:spPr>
            <a:xfrm>
              <a:off x="3283150" y="1521023"/>
              <a:ext cx="592697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VIP1</a:t>
              </a:r>
            </a:p>
          </p:txBody>
        </p:sp>
        <p:sp>
          <p:nvSpPr>
            <p:cNvPr id="121" name="TextBox 31"/>
            <p:cNvSpPr txBox="1"/>
            <p:nvPr/>
          </p:nvSpPr>
          <p:spPr>
            <a:xfrm>
              <a:off x="3178096" y="4028203"/>
              <a:ext cx="592697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VIP2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4522821" y="2942282"/>
            <a:ext cx="460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141191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Discussed Efforts and Their Limitations</a:t>
            </a:r>
          </a:p>
        </p:txBody>
      </p:sp>
      <p:sp>
        <p:nvSpPr>
          <p:cNvPr id="967" name="Rectangle 4"/>
          <p:cNvSpPr>
            <a:spLocks noChangeArrowheads="1"/>
          </p:cNvSpPr>
          <p:nvPr/>
        </p:nvSpPr>
        <p:spPr bwMode="auto">
          <a:xfrm>
            <a:off x="395536" y="1268760"/>
            <a:ext cx="2520280" cy="1291239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dirty="0">
                <a:latin typeface="+mn-lt"/>
              </a:rPr>
              <a:t>All-electrical</a:t>
            </a:r>
          </a:p>
          <a:p>
            <a:pPr algn="ctr">
              <a:defRPr/>
            </a:pPr>
            <a:r>
              <a:rPr lang="en-US" altLang="zh-CN" sz="2800" dirty="0"/>
              <a:t>(static)</a:t>
            </a:r>
            <a:endParaRPr lang="en-US" altLang="zh-CN" sz="2800" dirty="0">
              <a:latin typeface="+mn-lt"/>
            </a:endParaRPr>
          </a:p>
        </p:txBody>
      </p:sp>
      <p:sp>
        <p:nvSpPr>
          <p:cNvPr id="970" name="Rectangle 7"/>
          <p:cNvSpPr>
            <a:spLocks noChangeArrowheads="1"/>
          </p:cNvSpPr>
          <p:nvPr/>
        </p:nvSpPr>
        <p:spPr bwMode="auto">
          <a:xfrm>
            <a:off x="395536" y="3140968"/>
            <a:ext cx="2520280" cy="1224136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 err="1">
                <a:latin typeface="+mn-lt"/>
              </a:rPr>
              <a:t>Fattree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BCube</a:t>
            </a:r>
            <a:r>
              <a:rPr lang="en-US" altLang="zh-CN" sz="2400" dirty="0"/>
              <a:t>, </a:t>
            </a:r>
          </a:p>
          <a:p>
            <a:pPr algn="ctr">
              <a:defRPr/>
            </a:pPr>
            <a:r>
              <a:rPr lang="en-US" altLang="zh-CN" sz="2400" dirty="0"/>
              <a:t>VL2, </a:t>
            </a:r>
            <a:r>
              <a:rPr lang="en-US" altLang="zh-CN" sz="2400" dirty="0" err="1">
                <a:latin typeface="+mn-lt"/>
              </a:rPr>
              <a:t>PortLand</a:t>
            </a:r>
            <a:r>
              <a:rPr lang="en-US" altLang="zh-CN" sz="2400" dirty="0"/>
              <a:t> </a:t>
            </a:r>
            <a:endParaRPr lang="en-US" altLang="zh-CN" sz="2400" dirty="0">
              <a:latin typeface="+mn-lt"/>
            </a:endParaRPr>
          </a:p>
          <a:p>
            <a:pPr algn="ctr">
              <a:defRPr/>
            </a:pPr>
            <a:r>
              <a:rPr lang="en-US" altLang="zh-CN" sz="2400" dirty="0">
                <a:latin typeface="+mn-lt"/>
              </a:rPr>
              <a:t>[SIGCOMM’08 ’09]</a:t>
            </a:r>
          </a:p>
        </p:txBody>
      </p:sp>
      <p:sp>
        <p:nvSpPr>
          <p:cNvPr id="380" name="上下箭头 379"/>
          <p:cNvSpPr/>
          <p:nvPr/>
        </p:nvSpPr>
        <p:spPr>
          <a:xfrm>
            <a:off x="1403648" y="26369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上下箭头 380"/>
          <p:cNvSpPr/>
          <p:nvPr/>
        </p:nvSpPr>
        <p:spPr>
          <a:xfrm>
            <a:off x="1403648" y="44371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3" name="组合 952"/>
          <p:cNvGrpSpPr/>
          <p:nvPr/>
        </p:nvGrpSpPr>
        <p:grpSpPr>
          <a:xfrm>
            <a:off x="3573008" y="1124744"/>
            <a:ext cx="3888432" cy="2664296"/>
            <a:chOff x="4211960" y="1124744"/>
            <a:chExt cx="3888432" cy="2664296"/>
          </a:xfrm>
        </p:grpSpPr>
        <p:grpSp>
          <p:nvGrpSpPr>
            <p:cNvPr id="386" name="Group 555"/>
            <p:cNvGrpSpPr>
              <a:grpSpLocks/>
            </p:cNvGrpSpPr>
            <p:nvPr/>
          </p:nvGrpSpPr>
          <p:grpSpPr bwMode="auto">
            <a:xfrm>
              <a:off x="4211960" y="1124744"/>
              <a:ext cx="3888432" cy="2304257"/>
              <a:chOff x="761997" y="2057400"/>
              <a:chExt cx="7543809" cy="3064704"/>
            </a:xfrm>
          </p:grpSpPr>
          <p:cxnSp>
            <p:nvCxnSpPr>
              <p:cNvPr id="387" name="Straight Connector 551"/>
              <p:cNvCxnSpPr>
                <a:cxnSpLocks noChangeShapeType="1"/>
              </p:cNvCxnSpPr>
              <p:nvPr/>
            </p:nvCxnSpPr>
            <p:spPr bwMode="auto">
              <a:xfrm rot="10800000" flipV="1">
                <a:off x="1034680" y="2362202"/>
                <a:ext cx="1860921" cy="1203446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388" name="Straight Connector 554"/>
              <p:cNvCxnSpPr>
                <a:cxnSpLocks noChangeShapeType="1"/>
              </p:cNvCxnSpPr>
              <p:nvPr/>
            </p:nvCxnSpPr>
            <p:spPr bwMode="auto">
              <a:xfrm rot="10800000" flipV="1">
                <a:off x="1137834" y="2362199"/>
                <a:ext cx="2367366" cy="1156231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389" name="Straight Connector 556"/>
              <p:cNvCxnSpPr>
                <a:cxnSpLocks noChangeShapeType="1"/>
              </p:cNvCxnSpPr>
              <p:nvPr/>
            </p:nvCxnSpPr>
            <p:spPr bwMode="auto">
              <a:xfrm rot="10800000" flipV="1">
                <a:off x="1137836" y="2362200"/>
                <a:ext cx="2976965" cy="115623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390" name="Straight Connector 557"/>
              <p:cNvCxnSpPr>
                <a:cxnSpLocks noChangeShapeType="1"/>
              </p:cNvCxnSpPr>
              <p:nvPr/>
            </p:nvCxnSpPr>
            <p:spPr bwMode="auto">
              <a:xfrm rot="10800000" flipV="1">
                <a:off x="1216454" y="2362200"/>
                <a:ext cx="3507946" cy="115623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391" name="Straight Connector 559"/>
              <p:cNvCxnSpPr>
                <a:cxnSpLocks noChangeShapeType="1"/>
              </p:cNvCxnSpPr>
              <p:nvPr/>
            </p:nvCxnSpPr>
            <p:spPr bwMode="auto">
              <a:xfrm rot="10800000" flipV="1">
                <a:off x="1307344" y="2362200"/>
                <a:ext cx="4026657" cy="115623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392" name="Straight Connector 560"/>
              <p:cNvCxnSpPr>
                <a:cxnSpLocks noChangeShapeType="1"/>
              </p:cNvCxnSpPr>
              <p:nvPr/>
            </p:nvCxnSpPr>
            <p:spPr bwMode="auto">
              <a:xfrm rot="10800000" flipV="1">
                <a:off x="1744038" y="2362199"/>
                <a:ext cx="1761162" cy="1131955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393" name="Straight Connector 561"/>
              <p:cNvCxnSpPr>
                <a:cxnSpLocks noChangeShapeType="1"/>
              </p:cNvCxnSpPr>
              <p:nvPr/>
            </p:nvCxnSpPr>
            <p:spPr bwMode="auto">
              <a:xfrm rot="10800000" flipV="1">
                <a:off x="1744038" y="2362199"/>
                <a:ext cx="2980362" cy="1131956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394" name="Straight Connector 562"/>
              <p:cNvCxnSpPr>
                <a:cxnSpLocks noChangeShapeType="1"/>
              </p:cNvCxnSpPr>
              <p:nvPr/>
            </p:nvCxnSpPr>
            <p:spPr bwMode="auto">
              <a:xfrm rot="10800000" flipV="1">
                <a:off x="1744038" y="2362199"/>
                <a:ext cx="2370762" cy="1131955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395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1670900" y="2362200"/>
                <a:ext cx="1224701" cy="115623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396" name="Straight Connector 564"/>
              <p:cNvCxnSpPr>
                <a:cxnSpLocks noChangeShapeType="1"/>
              </p:cNvCxnSpPr>
              <p:nvPr/>
            </p:nvCxnSpPr>
            <p:spPr bwMode="auto">
              <a:xfrm rot="10800000" flipV="1">
                <a:off x="1219200" y="2362200"/>
                <a:ext cx="4724400" cy="1146978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grpSp>
            <p:nvGrpSpPr>
              <p:cNvPr id="397" name="Group 501"/>
              <p:cNvGrpSpPr>
                <a:grpSpLocks/>
              </p:cNvGrpSpPr>
              <p:nvPr/>
            </p:nvGrpSpPr>
            <p:grpSpPr bwMode="auto">
              <a:xfrm>
                <a:off x="4670227" y="3491544"/>
                <a:ext cx="3635579" cy="1630560"/>
                <a:chOff x="838178" y="3316059"/>
                <a:chExt cx="6550501" cy="2170342"/>
              </a:xfrm>
            </p:grpSpPr>
            <p:grpSp>
              <p:nvGrpSpPr>
                <p:cNvPr id="564" name="Group 395"/>
                <p:cNvGrpSpPr>
                  <a:grpSpLocks/>
                </p:cNvGrpSpPr>
                <p:nvPr/>
              </p:nvGrpSpPr>
              <p:grpSpPr bwMode="auto">
                <a:xfrm>
                  <a:off x="6194756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653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4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6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7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8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659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565" name="Group 387"/>
                <p:cNvGrpSpPr>
                  <a:grpSpLocks/>
                </p:cNvGrpSpPr>
                <p:nvPr/>
              </p:nvGrpSpPr>
              <p:grpSpPr bwMode="auto">
                <a:xfrm>
                  <a:off x="5116667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646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7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0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1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652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566" name="Group 379"/>
                <p:cNvGrpSpPr>
                  <a:grpSpLocks/>
                </p:cNvGrpSpPr>
                <p:nvPr/>
              </p:nvGrpSpPr>
              <p:grpSpPr bwMode="auto">
                <a:xfrm>
                  <a:off x="4061156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639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0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1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2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3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4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645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567" name="Group 371"/>
                <p:cNvGrpSpPr>
                  <a:grpSpLocks/>
                </p:cNvGrpSpPr>
                <p:nvPr/>
              </p:nvGrpSpPr>
              <p:grpSpPr bwMode="auto">
                <a:xfrm>
                  <a:off x="2994356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632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3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4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6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7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638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568" name="Group 363"/>
                <p:cNvGrpSpPr>
                  <a:grpSpLocks/>
                </p:cNvGrpSpPr>
                <p:nvPr/>
              </p:nvGrpSpPr>
              <p:grpSpPr bwMode="auto">
                <a:xfrm>
                  <a:off x="1927556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625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6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7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8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9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0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631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569" name="Group 354"/>
                <p:cNvGrpSpPr>
                  <a:grpSpLocks/>
                </p:cNvGrpSpPr>
                <p:nvPr/>
              </p:nvGrpSpPr>
              <p:grpSpPr bwMode="auto">
                <a:xfrm>
                  <a:off x="838178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618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0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1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2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3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624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70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482556" y="3662148"/>
                  <a:ext cx="2828187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1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1552091" y="3662148"/>
                  <a:ext cx="3863552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2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1350439" y="3662148"/>
                  <a:ext cx="1934325" cy="56325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1832548" y="3662148"/>
                  <a:ext cx="4687995" cy="56325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1124614" y="3662148"/>
                  <a:ext cx="47352" cy="56324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5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1206734" y="3662148"/>
                  <a:ext cx="973130" cy="59623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576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979587" y="4213618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7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495550" y="3662147"/>
                  <a:ext cx="1973035" cy="60565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731864" y="3662148"/>
                  <a:ext cx="2841621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9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416629" y="3662147"/>
                  <a:ext cx="947056" cy="60565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0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2258785" y="3662148"/>
                  <a:ext cx="132359" cy="57267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1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857027" y="3662149"/>
                  <a:ext cx="3821358" cy="55382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2" name="Line 174"/>
                <p:cNvSpPr>
                  <a:spLocks noChangeShapeType="1"/>
                </p:cNvSpPr>
                <p:nvPr/>
              </p:nvSpPr>
              <p:spPr bwMode="auto">
                <a:xfrm flipH="1" flipV="1">
                  <a:off x="1153885" y="3662149"/>
                  <a:ext cx="1183947" cy="572675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3645089" y="3662148"/>
                  <a:ext cx="2007318" cy="57267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3413306" y="3662148"/>
                  <a:ext cx="1134201" cy="605665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3851376" y="3662148"/>
                  <a:ext cx="2984853" cy="56325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" name="Line 211"/>
                <p:cNvSpPr>
                  <a:spLocks noChangeShapeType="1"/>
                </p:cNvSpPr>
                <p:nvPr/>
              </p:nvSpPr>
              <p:spPr bwMode="auto">
                <a:xfrm flipH="1" flipV="1">
                  <a:off x="2337707" y="3662149"/>
                  <a:ext cx="1025979" cy="519135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1232807" y="3662148"/>
                  <a:ext cx="2101693" cy="546757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" name="Line 213"/>
                <p:cNvSpPr>
                  <a:spLocks noChangeShapeType="1"/>
                </p:cNvSpPr>
                <p:nvPr/>
              </p:nvSpPr>
              <p:spPr bwMode="auto">
                <a:xfrm flipH="1" flipV="1">
                  <a:off x="3442607" y="3662147"/>
                  <a:ext cx="47352" cy="60565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589" name="Picture 21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142121" y="4194767"/>
                  <a:ext cx="880775" cy="3628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90" name="Line 2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26429" y="3575626"/>
                  <a:ext cx="78921" cy="692180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1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4784271" y="3662149"/>
                  <a:ext cx="947056" cy="605658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2" name="Line 218"/>
                <p:cNvSpPr>
                  <a:spLocks noChangeShapeType="1"/>
                </p:cNvSpPr>
                <p:nvPr/>
              </p:nvSpPr>
              <p:spPr bwMode="auto">
                <a:xfrm flipH="1" flipV="1">
                  <a:off x="3363685" y="3575625"/>
                  <a:ext cx="1296612" cy="675693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3" name="Line 221"/>
                <p:cNvSpPr>
                  <a:spLocks noChangeShapeType="1"/>
                </p:cNvSpPr>
                <p:nvPr/>
              </p:nvSpPr>
              <p:spPr bwMode="auto">
                <a:xfrm flipH="1" flipV="1">
                  <a:off x="2416629" y="3662149"/>
                  <a:ext cx="2137049" cy="55382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5021878" y="3575625"/>
                  <a:ext cx="2051114" cy="623854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" name="Line 225"/>
                <p:cNvSpPr>
                  <a:spLocks noChangeShapeType="1"/>
                </p:cNvSpPr>
                <p:nvPr/>
              </p:nvSpPr>
              <p:spPr bwMode="auto">
                <a:xfrm flipH="1" flipV="1">
                  <a:off x="1390650" y="3662149"/>
                  <a:ext cx="3109718" cy="55382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6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5789079" y="3575625"/>
                  <a:ext cx="47352" cy="640348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" name="Line 227"/>
                <p:cNvSpPr>
                  <a:spLocks noChangeShapeType="1"/>
                </p:cNvSpPr>
                <p:nvPr/>
              </p:nvSpPr>
              <p:spPr bwMode="auto">
                <a:xfrm flipH="1" flipV="1">
                  <a:off x="4784270" y="3662148"/>
                  <a:ext cx="2112730" cy="579745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8" name="Line 256"/>
                <p:cNvSpPr>
                  <a:spLocks noChangeShapeType="1"/>
                </p:cNvSpPr>
                <p:nvPr/>
              </p:nvSpPr>
              <p:spPr bwMode="auto">
                <a:xfrm flipH="1" flipV="1">
                  <a:off x="4705350" y="3662148"/>
                  <a:ext cx="1004924" cy="546757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5889171" y="3575626"/>
                  <a:ext cx="1183821" cy="60565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0" name="Line 261"/>
                <p:cNvSpPr>
                  <a:spLocks noChangeShapeType="1"/>
                </p:cNvSpPr>
                <p:nvPr/>
              </p:nvSpPr>
              <p:spPr bwMode="auto">
                <a:xfrm flipH="1" flipV="1">
                  <a:off x="3600450" y="3662148"/>
                  <a:ext cx="2056513" cy="530262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1" name="Line 263"/>
                <p:cNvSpPr>
                  <a:spLocks noChangeShapeType="1"/>
                </p:cNvSpPr>
                <p:nvPr/>
              </p:nvSpPr>
              <p:spPr bwMode="auto">
                <a:xfrm flipH="1" flipV="1">
                  <a:off x="1548494" y="3662148"/>
                  <a:ext cx="3929997" cy="530262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2" name="Line 264"/>
                <p:cNvSpPr>
                  <a:spLocks noChangeShapeType="1"/>
                </p:cNvSpPr>
                <p:nvPr/>
              </p:nvSpPr>
              <p:spPr bwMode="auto">
                <a:xfrm flipH="1" flipV="1">
                  <a:off x="2574470" y="3662148"/>
                  <a:ext cx="3156857" cy="51913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603" name="Picture 26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286111" y="4178273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4" name="Line 267"/>
                <p:cNvSpPr>
                  <a:spLocks noChangeShapeType="1"/>
                </p:cNvSpPr>
                <p:nvPr/>
              </p:nvSpPr>
              <p:spPr bwMode="auto">
                <a:xfrm flipH="1" flipV="1">
                  <a:off x="5889170" y="3662148"/>
                  <a:ext cx="1061140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6915147" y="3581399"/>
                  <a:ext cx="45719" cy="686404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6" name="Line 271"/>
                <p:cNvSpPr>
                  <a:spLocks noChangeShapeType="1"/>
                </p:cNvSpPr>
                <p:nvPr/>
              </p:nvSpPr>
              <p:spPr bwMode="auto">
                <a:xfrm flipH="1" flipV="1">
                  <a:off x="3758293" y="3662148"/>
                  <a:ext cx="3011227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7" name="Line 272"/>
                <p:cNvSpPr>
                  <a:spLocks noChangeShapeType="1"/>
                </p:cNvSpPr>
                <p:nvPr/>
              </p:nvSpPr>
              <p:spPr bwMode="auto">
                <a:xfrm flipH="1" flipV="1">
                  <a:off x="2811235" y="3662148"/>
                  <a:ext cx="3888750" cy="53733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1785257" y="3662148"/>
                  <a:ext cx="4859099" cy="537330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609" name="Picture 15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050424" y="4213618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0" name="Picture 20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215275" y="4194767"/>
                  <a:ext cx="878457" cy="3628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1" name="Picture 25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359265" y="4178273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2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074964" y="3351862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3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167225" y="3319532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4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235777" y="3316059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5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328038" y="3316059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6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415643" y="3316059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7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07904" y="3316059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98" name="Group 403"/>
              <p:cNvGrpSpPr>
                <a:grpSpLocks/>
              </p:cNvGrpSpPr>
              <p:nvPr/>
            </p:nvGrpSpPr>
            <p:grpSpPr bwMode="auto">
              <a:xfrm>
                <a:off x="761997" y="3491544"/>
                <a:ext cx="3635577" cy="1630560"/>
                <a:chOff x="838182" y="3316059"/>
                <a:chExt cx="6550497" cy="2170342"/>
              </a:xfrm>
            </p:grpSpPr>
            <p:grpSp>
              <p:nvGrpSpPr>
                <p:cNvPr id="468" name="Group 395"/>
                <p:cNvGrpSpPr>
                  <a:grpSpLocks/>
                </p:cNvGrpSpPr>
                <p:nvPr/>
              </p:nvGrpSpPr>
              <p:grpSpPr bwMode="auto">
                <a:xfrm>
                  <a:off x="6194760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557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8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9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0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1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2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563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69" name="Group 387"/>
                <p:cNvGrpSpPr>
                  <a:grpSpLocks/>
                </p:cNvGrpSpPr>
                <p:nvPr/>
              </p:nvGrpSpPr>
              <p:grpSpPr bwMode="auto">
                <a:xfrm>
                  <a:off x="5116671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550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1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2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556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70" name="Group 379"/>
                <p:cNvGrpSpPr>
                  <a:grpSpLocks/>
                </p:cNvGrpSpPr>
                <p:nvPr/>
              </p:nvGrpSpPr>
              <p:grpSpPr bwMode="auto">
                <a:xfrm>
                  <a:off x="4061160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543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4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5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6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7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8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549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71" name="Group 371"/>
                <p:cNvGrpSpPr>
                  <a:grpSpLocks/>
                </p:cNvGrpSpPr>
                <p:nvPr/>
              </p:nvGrpSpPr>
              <p:grpSpPr bwMode="auto">
                <a:xfrm>
                  <a:off x="2994360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536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7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8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9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0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1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542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72" name="Group 363"/>
                <p:cNvGrpSpPr>
                  <a:grpSpLocks/>
                </p:cNvGrpSpPr>
                <p:nvPr/>
              </p:nvGrpSpPr>
              <p:grpSpPr bwMode="auto">
                <a:xfrm>
                  <a:off x="1927560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529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0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1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4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535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73" name="Group 354"/>
                <p:cNvGrpSpPr>
                  <a:grpSpLocks/>
                </p:cNvGrpSpPr>
                <p:nvPr/>
              </p:nvGrpSpPr>
              <p:grpSpPr bwMode="auto">
                <a:xfrm>
                  <a:off x="838182" y="4343400"/>
                  <a:ext cx="968024" cy="1143001"/>
                  <a:chOff x="685800" y="4267910"/>
                  <a:chExt cx="1249958" cy="1447091"/>
                </a:xfrm>
              </p:grpSpPr>
              <p:sp>
                <p:nvSpPr>
                  <p:cNvPr id="522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1144" y="4268532"/>
                    <a:ext cx="499620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3" name="Line 3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862" y="4268532"/>
                    <a:ext cx="248901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4" name="Line 3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9008" y="4268532"/>
                    <a:ext cx="81756" cy="78960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5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75515" cy="860161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6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341128" y="4267910"/>
                    <a:ext cx="228477" cy="991194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7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1330763" y="4268532"/>
                    <a:ext cx="534403" cy="925366"/>
                  </a:xfrm>
                  <a:prstGeom prst="line">
                    <a:avLst/>
                  </a:prstGeom>
                  <a:noFill/>
                  <a:ln w="19050">
                    <a:solidFill>
                      <a:srgbClr val="00206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pic>
                <p:nvPicPr>
                  <p:cNvPr id="528" name="Picture 467" descr="D:\research\data-center\HotNets\rack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85800" y="5015591"/>
                    <a:ext cx="1249958" cy="6994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74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482556" y="3662148"/>
                  <a:ext cx="2828187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1552091" y="3662148"/>
                  <a:ext cx="3863552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1350439" y="3662148"/>
                  <a:ext cx="1934325" cy="56325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1832548" y="3662148"/>
                  <a:ext cx="4687995" cy="56325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8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1124614" y="3662148"/>
                  <a:ext cx="47352" cy="56324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9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1206734" y="3662148"/>
                  <a:ext cx="973130" cy="59623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480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979587" y="4213618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495550" y="3662147"/>
                  <a:ext cx="1973035" cy="60565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2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731864" y="3662148"/>
                  <a:ext cx="2841621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416629" y="3662147"/>
                  <a:ext cx="947056" cy="60565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2258785" y="3662148"/>
                  <a:ext cx="132359" cy="57267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5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857027" y="3662149"/>
                  <a:ext cx="3821358" cy="55382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6" name="Line 174"/>
                <p:cNvSpPr>
                  <a:spLocks noChangeShapeType="1"/>
                </p:cNvSpPr>
                <p:nvPr/>
              </p:nvSpPr>
              <p:spPr bwMode="auto">
                <a:xfrm flipH="1" flipV="1">
                  <a:off x="1153885" y="3662149"/>
                  <a:ext cx="1183947" cy="572675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7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3645089" y="3662148"/>
                  <a:ext cx="2007318" cy="57267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8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3413306" y="3662148"/>
                  <a:ext cx="1134201" cy="605665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9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3851376" y="3662148"/>
                  <a:ext cx="2984853" cy="56325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0" name="Line 211"/>
                <p:cNvSpPr>
                  <a:spLocks noChangeShapeType="1"/>
                </p:cNvSpPr>
                <p:nvPr/>
              </p:nvSpPr>
              <p:spPr bwMode="auto">
                <a:xfrm flipH="1" flipV="1">
                  <a:off x="2337707" y="3662149"/>
                  <a:ext cx="1025979" cy="519135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1232807" y="3662148"/>
                  <a:ext cx="2101693" cy="546757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" name="Line 213"/>
                <p:cNvSpPr>
                  <a:spLocks noChangeShapeType="1"/>
                </p:cNvSpPr>
                <p:nvPr/>
              </p:nvSpPr>
              <p:spPr bwMode="auto">
                <a:xfrm flipH="1" flipV="1">
                  <a:off x="3442607" y="3662147"/>
                  <a:ext cx="47352" cy="605659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493" name="Picture 21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142121" y="4194767"/>
                  <a:ext cx="880775" cy="3628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94" name="Line 2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26429" y="3575626"/>
                  <a:ext cx="78921" cy="692180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5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4784271" y="3662149"/>
                  <a:ext cx="947056" cy="605658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6" name="Line 218"/>
                <p:cNvSpPr>
                  <a:spLocks noChangeShapeType="1"/>
                </p:cNvSpPr>
                <p:nvPr/>
              </p:nvSpPr>
              <p:spPr bwMode="auto">
                <a:xfrm flipH="1" flipV="1">
                  <a:off x="3363685" y="3575625"/>
                  <a:ext cx="1296612" cy="675693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7" name="Line 221"/>
                <p:cNvSpPr>
                  <a:spLocks noChangeShapeType="1"/>
                </p:cNvSpPr>
                <p:nvPr/>
              </p:nvSpPr>
              <p:spPr bwMode="auto">
                <a:xfrm flipH="1" flipV="1">
                  <a:off x="2416629" y="3662149"/>
                  <a:ext cx="2137049" cy="55382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8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5021878" y="3575625"/>
                  <a:ext cx="2051114" cy="623854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9" name="Line 225"/>
                <p:cNvSpPr>
                  <a:spLocks noChangeShapeType="1"/>
                </p:cNvSpPr>
                <p:nvPr/>
              </p:nvSpPr>
              <p:spPr bwMode="auto">
                <a:xfrm flipH="1" flipV="1">
                  <a:off x="1390650" y="3662149"/>
                  <a:ext cx="3109718" cy="55382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0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5789079" y="3575625"/>
                  <a:ext cx="47352" cy="640348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1" name="Line 227"/>
                <p:cNvSpPr>
                  <a:spLocks noChangeShapeType="1"/>
                </p:cNvSpPr>
                <p:nvPr/>
              </p:nvSpPr>
              <p:spPr bwMode="auto">
                <a:xfrm flipH="1" flipV="1">
                  <a:off x="4784270" y="3662148"/>
                  <a:ext cx="2112730" cy="579745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" name="Line 256"/>
                <p:cNvSpPr>
                  <a:spLocks noChangeShapeType="1"/>
                </p:cNvSpPr>
                <p:nvPr/>
              </p:nvSpPr>
              <p:spPr bwMode="auto">
                <a:xfrm flipH="1" flipV="1">
                  <a:off x="4705350" y="3662148"/>
                  <a:ext cx="1004924" cy="546757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3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5889171" y="3575626"/>
                  <a:ext cx="1183821" cy="60565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4" name="Line 261"/>
                <p:cNvSpPr>
                  <a:spLocks noChangeShapeType="1"/>
                </p:cNvSpPr>
                <p:nvPr/>
              </p:nvSpPr>
              <p:spPr bwMode="auto">
                <a:xfrm flipH="1" flipV="1">
                  <a:off x="3600450" y="3662148"/>
                  <a:ext cx="2056513" cy="530262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5" name="Line 263"/>
                <p:cNvSpPr>
                  <a:spLocks noChangeShapeType="1"/>
                </p:cNvSpPr>
                <p:nvPr/>
              </p:nvSpPr>
              <p:spPr bwMode="auto">
                <a:xfrm flipH="1" flipV="1">
                  <a:off x="1548494" y="3662148"/>
                  <a:ext cx="3929997" cy="530262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6" name="Line 264"/>
                <p:cNvSpPr>
                  <a:spLocks noChangeShapeType="1"/>
                </p:cNvSpPr>
                <p:nvPr/>
              </p:nvSpPr>
              <p:spPr bwMode="auto">
                <a:xfrm flipH="1" flipV="1">
                  <a:off x="2574470" y="3662148"/>
                  <a:ext cx="3156857" cy="519136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507" name="Picture 26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286111" y="4178273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08" name="Line 267"/>
                <p:cNvSpPr>
                  <a:spLocks noChangeShapeType="1"/>
                </p:cNvSpPr>
                <p:nvPr/>
              </p:nvSpPr>
              <p:spPr bwMode="auto">
                <a:xfrm flipH="1" flipV="1">
                  <a:off x="5889170" y="3662148"/>
                  <a:ext cx="1061140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9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6915147" y="3581399"/>
                  <a:ext cx="45719" cy="686404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0" name="Line 271"/>
                <p:cNvSpPr>
                  <a:spLocks noChangeShapeType="1"/>
                </p:cNvSpPr>
                <p:nvPr/>
              </p:nvSpPr>
              <p:spPr bwMode="auto">
                <a:xfrm flipH="1" flipV="1">
                  <a:off x="3758293" y="3662148"/>
                  <a:ext cx="3011227" cy="58917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1" name="Line 272"/>
                <p:cNvSpPr>
                  <a:spLocks noChangeShapeType="1"/>
                </p:cNvSpPr>
                <p:nvPr/>
              </p:nvSpPr>
              <p:spPr bwMode="auto">
                <a:xfrm flipH="1" flipV="1">
                  <a:off x="2811235" y="3662148"/>
                  <a:ext cx="3888750" cy="537331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1785257" y="3662148"/>
                  <a:ext cx="4859099" cy="537330"/>
                </a:xfrm>
                <a:prstGeom prst="line">
                  <a:avLst/>
                </a:prstGeom>
                <a:noFill/>
                <a:ln w="19050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513" name="Picture 15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050424" y="4213618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4" name="Picture 20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215275" y="4194767"/>
                  <a:ext cx="878457" cy="3628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5" name="Picture 25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359265" y="4178273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6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074964" y="3351862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7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167225" y="3319532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8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235777" y="3316059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9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328038" y="3316059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20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415643" y="3316059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21" name="Picture 16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07904" y="3316059"/>
                  <a:ext cx="880775" cy="360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399" name="Straight Connector 562"/>
              <p:cNvCxnSpPr>
                <a:cxnSpLocks noChangeShapeType="1"/>
              </p:cNvCxnSpPr>
              <p:nvPr/>
            </p:nvCxnSpPr>
            <p:spPr bwMode="auto">
              <a:xfrm rot="10800000" flipV="1">
                <a:off x="1855576" y="2362199"/>
                <a:ext cx="3478424" cy="114299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0" name="Straight Connector 562"/>
              <p:cNvCxnSpPr>
                <a:cxnSpLocks noChangeShapeType="1"/>
              </p:cNvCxnSpPr>
              <p:nvPr/>
            </p:nvCxnSpPr>
            <p:spPr bwMode="auto">
              <a:xfrm rot="10800000" flipV="1">
                <a:off x="1981200" y="2362199"/>
                <a:ext cx="3962400" cy="114299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1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1984629" y="2505671"/>
                <a:ext cx="1206843" cy="76750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2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2261292" y="2362200"/>
                <a:ext cx="1243909" cy="113682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3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2349846" y="2362199"/>
                <a:ext cx="1764954" cy="114299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4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2426046" y="2362199"/>
                <a:ext cx="2298354" cy="114299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5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2496066" y="2362199"/>
                <a:ext cx="2914134" cy="114299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6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2545490" y="2362199"/>
                <a:ext cx="3398110" cy="1151241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7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2319980" y="2847200"/>
                <a:ext cx="1136821" cy="16682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8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2613458" y="2607278"/>
                <a:ext cx="1136819" cy="646667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09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2924444" y="2362199"/>
                <a:ext cx="1190357" cy="113681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10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4466" y="2362199"/>
                <a:ext cx="1729934" cy="113681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11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3054178" y="2362199"/>
                <a:ext cx="2356022" cy="113681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12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3124200" y="2362199"/>
                <a:ext cx="2819400" cy="113681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13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2641258" y="2692742"/>
                <a:ext cx="1130641" cy="469556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14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2927526" y="2838966"/>
                <a:ext cx="1206841" cy="10090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grpSp>
            <p:nvGrpSpPr>
              <p:cNvPr id="415" name="Group 311"/>
              <p:cNvGrpSpPr>
                <a:grpSpLocks/>
              </p:cNvGrpSpPr>
              <p:nvPr/>
            </p:nvGrpSpPr>
            <p:grpSpPr bwMode="auto">
              <a:xfrm>
                <a:off x="2856053" y="2057400"/>
                <a:ext cx="3544747" cy="322850"/>
                <a:chOff x="2017853" y="1524000"/>
                <a:chExt cx="3544747" cy="322850"/>
              </a:xfrm>
            </p:grpSpPr>
            <p:pic>
              <p:nvPicPr>
                <p:cNvPr id="462" name="Picture 42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017853" y="1524000"/>
                  <a:ext cx="496747" cy="303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3" name="Picture 42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48874" y="1524000"/>
                  <a:ext cx="496747" cy="303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4" name="Picture 42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237053" y="1524000"/>
                  <a:ext cx="496747" cy="303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5" name="Picture 42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846653" y="1534980"/>
                  <a:ext cx="496747" cy="303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6" name="Picture 42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456253" y="1534980"/>
                  <a:ext cx="496747" cy="303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7" name="Picture 42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065853" y="1543215"/>
                  <a:ext cx="496747" cy="303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416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3299258" y="2601098"/>
                <a:ext cx="1130641" cy="652845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17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3587580" y="2362200"/>
                <a:ext cx="1213021" cy="114300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18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3657602" y="2362200"/>
                <a:ext cx="1752599" cy="114300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19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3733802" y="2362200"/>
                <a:ext cx="2209799" cy="114300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0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2933701" y="2400298"/>
                <a:ext cx="1142999" cy="1066801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1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3273512" y="2670088"/>
                <a:ext cx="1136822" cy="521046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2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3604055" y="2918255"/>
                <a:ext cx="1143001" cy="30891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3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3927390" y="2631990"/>
                <a:ext cx="1143001" cy="603421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4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4267201" y="2362201"/>
                <a:ext cx="1143001" cy="114299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5" name="Straight Connector 563"/>
              <p:cNvCxnSpPr>
                <a:cxnSpLocks noChangeShapeType="1"/>
              </p:cNvCxnSpPr>
              <p:nvPr/>
            </p:nvCxnSpPr>
            <p:spPr bwMode="auto">
              <a:xfrm rot="10800000" flipV="1">
                <a:off x="4343402" y="2362199"/>
                <a:ext cx="1600199" cy="1143001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6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3437065" y="2028397"/>
                <a:ext cx="1156522" cy="1821798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7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3787623" y="2308860"/>
                <a:ext cx="1157688" cy="1262038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8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041486" y="2511714"/>
                <a:ext cx="1149177" cy="850148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29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372032" y="2790771"/>
                <a:ext cx="1155353" cy="298213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0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4705664" y="2813016"/>
                <a:ext cx="1155353" cy="253721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1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5010464" y="2584416"/>
                <a:ext cx="1155353" cy="71092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2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058204" y="2038279"/>
                <a:ext cx="1150342" cy="1795854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3" name="Straight Connector 563"/>
              <p:cNvCxnSpPr>
                <a:cxnSpLocks noChangeShapeType="1"/>
              </p:cNvCxnSpPr>
              <p:nvPr/>
            </p:nvCxnSpPr>
            <p:spPr bwMode="auto">
              <a:xfrm>
                <a:off x="4191000" y="2362200"/>
                <a:ext cx="1412388" cy="1144164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4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3754671" y="1710790"/>
                <a:ext cx="1151507" cy="2451995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5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670856" y="2491944"/>
                <a:ext cx="1142999" cy="88351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6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000370" y="2772034"/>
                <a:ext cx="1149175" cy="32951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7" name="Straight Connector 563"/>
              <p:cNvCxnSpPr>
                <a:cxnSpLocks noChangeShapeType="1"/>
              </p:cNvCxnSpPr>
              <p:nvPr/>
            </p:nvCxnSpPr>
            <p:spPr bwMode="auto">
              <a:xfrm rot="5400000">
                <a:off x="5330915" y="2822487"/>
                <a:ext cx="1149173" cy="228602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8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040490" y="1424972"/>
                <a:ext cx="1144160" cy="3016286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39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397807" y="1698676"/>
                <a:ext cx="1137986" cy="2462704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0" name="Straight Connector 563"/>
              <p:cNvCxnSpPr>
                <a:cxnSpLocks noChangeShapeType="1"/>
              </p:cNvCxnSpPr>
              <p:nvPr/>
            </p:nvCxnSpPr>
            <p:spPr bwMode="auto">
              <a:xfrm>
                <a:off x="4191000" y="2362200"/>
                <a:ext cx="2081704" cy="1137986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1" name="Straight Connector 563"/>
              <p:cNvCxnSpPr>
                <a:cxnSpLocks noChangeShapeType="1"/>
              </p:cNvCxnSpPr>
              <p:nvPr/>
            </p:nvCxnSpPr>
            <p:spPr bwMode="auto">
              <a:xfrm>
                <a:off x="4800600" y="2362200"/>
                <a:ext cx="1548304" cy="1137986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2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348659" y="2423741"/>
                <a:ext cx="1137986" cy="1014904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3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750420" y="2782256"/>
                <a:ext cx="1119937" cy="315923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4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338493" y="1126969"/>
                <a:ext cx="1144165" cy="3612296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5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698901" y="1397581"/>
                <a:ext cx="1125630" cy="3052537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6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026595" y="1658067"/>
                <a:ext cx="1126796" cy="2532732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7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375222" y="1930019"/>
                <a:ext cx="1110804" cy="1994795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8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710261" y="2204581"/>
                <a:ext cx="1119524" cy="1454392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49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6050242" y="2482434"/>
                <a:ext cx="1107653" cy="903283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0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649846" y="815616"/>
                <a:ext cx="1121175" cy="4212012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1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006582" y="1089900"/>
                <a:ext cx="1122340" cy="366460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2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345570" y="1339092"/>
                <a:ext cx="1113275" cy="3157160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3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690908" y="1614334"/>
                <a:ext cx="1097282" cy="2612644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4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6025946" y="1888895"/>
                <a:ext cx="1112180" cy="2078419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5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6358925" y="2173752"/>
                <a:ext cx="1106487" cy="1519482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6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4949540" y="515922"/>
                <a:ext cx="1125630" cy="4815856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7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309777" y="786705"/>
                <a:ext cx="1120618" cy="4269277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8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646738" y="1037924"/>
                <a:ext cx="1115606" cy="3761828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59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5990735" y="1314506"/>
                <a:ext cx="1102295" cy="3217311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60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6324528" y="1590313"/>
                <a:ext cx="1098659" cy="2662061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  <p:cxnSp>
            <p:nvCxnSpPr>
              <p:cNvPr id="461" name="Straight Connector 563"/>
              <p:cNvCxnSpPr>
                <a:cxnSpLocks noChangeShapeType="1"/>
              </p:cNvCxnSpPr>
              <p:nvPr/>
            </p:nvCxnSpPr>
            <p:spPr bwMode="auto">
              <a:xfrm rot="16200000" flipH="1">
                <a:off x="6661007" y="1871669"/>
                <a:ext cx="1099144" cy="2116305"/>
              </a:xfrm>
              <a:prstGeom prst="line">
                <a:avLst/>
              </a:prstGeom>
              <a:noFill/>
              <a:ln w="19050" algn="ctr">
                <a:solidFill>
                  <a:srgbClr val="002060"/>
                </a:solidFill>
                <a:round/>
                <a:headEnd/>
                <a:tailEnd/>
              </a:ln>
            </p:spPr>
          </p:cxnSp>
        </p:grpSp>
        <p:sp>
          <p:nvSpPr>
            <p:cNvPr id="660" name="TextBox 659"/>
            <p:cNvSpPr txBox="1"/>
            <p:nvPr/>
          </p:nvSpPr>
          <p:spPr>
            <a:xfrm>
              <a:off x="5652120" y="332737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Fattree</a:t>
              </a:r>
              <a:endParaRPr lang="en-US" sz="2400" b="1" dirty="0"/>
            </a:p>
          </p:txBody>
        </p:sp>
      </p:grpSp>
      <p:grpSp>
        <p:nvGrpSpPr>
          <p:cNvPr id="661" name="组合 660"/>
          <p:cNvGrpSpPr/>
          <p:nvPr/>
        </p:nvGrpSpPr>
        <p:grpSpPr>
          <a:xfrm>
            <a:off x="3428992" y="3933056"/>
            <a:ext cx="4248472" cy="2621906"/>
            <a:chOff x="4751784" y="4077072"/>
            <a:chExt cx="3276600" cy="2134107"/>
          </a:xfrm>
        </p:grpSpPr>
        <p:sp>
          <p:nvSpPr>
            <p:cNvPr id="662" name="Line 342"/>
            <p:cNvSpPr>
              <a:spLocks noChangeShapeType="1"/>
            </p:cNvSpPr>
            <p:nvPr/>
          </p:nvSpPr>
          <p:spPr bwMode="auto">
            <a:xfrm flipH="1">
              <a:off x="5025407" y="5431052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344"/>
            <p:cNvSpPr>
              <a:spLocks noChangeShapeType="1"/>
            </p:cNvSpPr>
            <p:nvPr/>
          </p:nvSpPr>
          <p:spPr bwMode="auto">
            <a:xfrm flipH="1">
              <a:off x="5076069" y="5431052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346"/>
            <p:cNvSpPr>
              <a:spLocks noChangeShapeType="1"/>
            </p:cNvSpPr>
            <p:nvPr/>
          </p:nvSpPr>
          <p:spPr bwMode="auto">
            <a:xfrm flipH="1">
              <a:off x="5109844" y="5431052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347"/>
            <p:cNvSpPr>
              <a:spLocks noChangeShapeType="1"/>
            </p:cNvSpPr>
            <p:nvPr/>
          </p:nvSpPr>
          <p:spPr bwMode="auto">
            <a:xfrm>
              <a:off x="5126363" y="5431052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348"/>
            <p:cNvSpPr>
              <a:spLocks noChangeShapeType="1"/>
            </p:cNvSpPr>
            <p:nvPr/>
          </p:nvSpPr>
          <p:spPr bwMode="auto">
            <a:xfrm>
              <a:off x="5128458" y="5430843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350"/>
            <p:cNvSpPr>
              <a:spLocks noChangeShapeType="1"/>
            </p:cNvSpPr>
            <p:nvPr/>
          </p:nvSpPr>
          <p:spPr bwMode="auto">
            <a:xfrm>
              <a:off x="5126363" y="5431052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342"/>
            <p:cNvSpPr>
              <a:spLocks noChangeShapeType="1"/>
            </p:cNvSpPr>
            <p:nvPr/>
          </p:nvSpPr>
          <p:spPr bwMode="auto">
            <a:xfrm flipH="1">
              <a:off x="5274966" y="5431052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344"/>
            <p:cNvSpPr>
              <a:spLocks noChangeShapeType="1"/>
            </p:cNvSpPr>
            <p:nvPr/>
          </p:nvSpPr>
          <p:spPr bwMode="auto">
            <a:xfrm flipH="1">
              <a:off x="5325628" y="5431052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346"/>
            <p:cNvSpPr>
              <a:spLocks noChangeShapeType="1"/>
            </p:cNvSpPr>
            <p:nvPr/>
          </p:nvSpPr>
          <p:spPr bwMode="auto">
            <a:xfrm flipH="1">
              <a:off x="5359403" y="5431052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347"/>
            <p:cNvSpPr>
              <a:spLocks noChangeShapeType="1"/>
            </p:cNvSpPr>
            <p:nvPr/>
          </p:nvSpPr>
          <p:spPr bwMode="auto">
            <a:xfrm>
              <a:off x="5375923" y="5431052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348"/>
            <p:cNvSpPr>
              <a:spLocks noChangeShapeType="1"/>
            </p:cNvSpPr>
            <p:nvPr/>
          </p:nvSpPr>
          <p:spPr bwMode="auto">
            <a:xfrm>
              <a:off x="5378017" y="5430843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350"/>
            <p:cNvSpPr>
              <a:spLocks noChangeShapeType="1"/>
            </p:cNvSpPr>
            <p:nvPr/>
          </p:nvSpPr>
          <p:spPr bwMode="auto">
            <a:xfrm>
              <a:off x="5375923" y="5431052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342"/>
            <p:cNvSpPr>
              <a:spLocks noChangeShapeType="1"/>
            </p:cNvSpPr>
            <p:nvPr/>
          </p:nvSpPr>
          <p:spPr bwMode="auto">
            <a:xfrm flipH="1">
              <a:off x="5529832" y="5435738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344"/>
            <p:cNvSpPr>
              <a:spLocks noChangeShapeType="1"/>
            </p:cNvSpPr>
            <p:nvPr/>
          </p:nvSpPr>
          <p:spPr bwMode="auto">
            <a:xfrm flipH="1">
              <a:off x="5580494" y="5435738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346"/>
            <p:cNvSpPr>
              <a:spLocks noChangeShapeType="1"/>
            </p:cNvSpPr>
            <p:nvPr/>
          </p:nvSpPr>
          <p:spPr bwMode="auto">
            <a:xfrm flipH="1">
              <a:off x="5614268" y="5435738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347"/>
            <p:cNvSpPr>
              <a:spLocks noChangeShapeType="1"/>
            </p:cNvSpPr>
            <p:nvPr/>
          </p:nvSpPr>
          <p:spPr bwMode="auto">
            <a:xfrm>
              <a:off x="5630789" y="5435738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348"/>
            <p:cNvSpPr>
              <a:spLocks noChangeShapeType="1"/>
            </p:cNvSpPr>
            <p:nvPr/>
          </p:nvSpPr>
          <p:spPr bwMode="auto">
            <a:xfrm>
              <a:off x="5632883" y="5435529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350"/>
            <p:cNvSpPr>
              <a:spLocks noChangeShapeType="1"/>
            </p:cNvSpPr>
            <p:nvPr/>
          </p:nvSpPr>
          <p:spPr bwMode="auto">
            <a:xfrm>
              <a:off x="5630789" y="5435738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342"/>
            <p:cNvSpPr>
              <a:spLocks noChangeShapeType="1"/>
            </p:cNvSpPr>
            <p:nvPr/>
          </p:nvSpPr>
          <p:spPr bwMode="auto">
            <a:xfrm flipH="1">
              <a:off x="5781108" y="5434287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344"/>
            <p:cNvSpPr>
              <a:spLocks noChangeShapeType="1"/>
            </p:cNvSpPr>
            <p:nvPr/>
          </p:nvSpPr>
          <p:spPr bwMode="auto">
            <a:xfrm flipH="1">
              <a:off x="5831771" y="5434287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346"/>
            <p:cNvSpPr>
              <a:spLocks noChangeShapeType="1"/>
            </p:cNvSpPr>
            <p:nvPr/>
          </p:nvSpPr>
          <p:spPr bwMode="auto">
            <a:xfrm flipH="1">
              <a:off x="5865545" y="5434287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347"/>
            <p:cNvSpPr>
              <a:spLocks noChangeShapeType="1"/>
            </p:cNvSpPr>
            <p:nvPr/>
          </p:nvSpPr>
          <p:spPr bwMode="auto">
            <a:xfrm>
              <a:off x="5882065" y="5434287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348"/>
            <p:cNvSpPr>
              <a:spLocks noChangeShapeType="1"/>
            </p:cNvSpPr>
            <p:nvPr/>
          </p:nvSpPr>
          <p:spPr bwMode="auto">
            <a:xfrm>
              <a:off x="5884160" y="5434079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350"/>
            <p:cNvSpPr>
              <a:spLocks noChangeShapeType="1"/>
            </p:cNvSpPr>
            <p:nvPr/>
          </p:nvSpPr>
          <p:spPr bwMode="auto">
            <a:xfrm>
              <a:off x="5882065" y="5434287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342"/>
            <p:cNvSpPr>
              <a:spLocks noChangeShapeType="1"/>
            </p:cNvSpPr>
            <p:nvPr/>
          </p:nvSpPr>
          <p:spPr bwMode="auto">
            <a:xfrm flipH="1">
              <a:off x="6035247" y="5431052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344"/>
            <p:cNvSpPr>
              <a:spLocks noChangeShapeType="1"/>
            </p:cNvSpPr>
            <p:nvPr/>
          </p:nvSpPr>
          <p:spPr bwMode="auto">
            <a:xfrm flipH="1">
              <a:off x="6085909" y="5431052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346"/>
            <p:cNvSpPr>
              <a:spLocks noChangeShapeType="1"/>
            </p:cNvSpPr>
            <p:nvPr/>
          </p:nvSpPr>
          <p:spPr bwMode="auto">
            <a:xfrm flipH="1">
              <a:off x="6119684" y="5431052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347"/>
            <p:cNvSpPr>
              <a:spLocks noChangeShapeType="1"/>
            </p:cNvSpPr>
            <p:nvPr/>
          </p:nvSpPr>
          <p:spPr bwMode="auto">
            <a:xfrm>
              <a:off x="6136204" y="5431052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348"/>
            <p:cNvSpPr>
              <a:spLocks noChangeShapeType="1"/>
            </p:cNvSpPr>
            <p:nvPr/>
          </p:nvSpPr>
          <p:spPr bwMode="auto">
            <a:xfrm>
              <a:off x="6138298" y="5430843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350"/>
            <p:cNvSpPr>
              <a:spLocks noChangeShapeType="1"/>
            </p:cNvSpPr>
            <p:nvPr/>
          </p:nvSpPr>
          <p:spPr bwMode="auto">
            <a:xfrm>
              <a:off x="6136204" y="5431052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342"/>
            <p:cNvSpPr>
              <a:spLocks noChangeShapeType="1"/>
            </p:cNvSpPr>
            <p:nvPr/>
          </p:nvSpPr>
          <p:spPr bwMode="auto">
            <a:xfrm flipH="1">
              <a:off x="4781154" y="5431052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344"/>
            <p:cNvSpPr>
              <a:spLocks noChangeShapeType="1"/>
            </p:cNvSpPr>
            <p:nvPr/>
          </p:nvSpPr>
          <p:spPr bwMode="auto">
            <a:xfrm flipH="1">
              <a:off x="4831815" y="5431052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346"/>
            <p:cNvSpPr>
              <a:spLocks noChangeShapeType="1"/>
            </p:cNvSpPr>
            <p:nvPr/>
          </p:nvSpPr>
          <p:spPr bwMode="auto">
            <a:xfrm flipH="1">
              <a:off x="4865590" y="5431052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347"/>
            <p:cNvSpPr>
              <a:spLocks noChangeShapeType="1"/>
            </p:cNvSpPr>
            <p:nvPr/>
          </p:nvSpPr>
          <p:spPr bwMode="auto">
            <a:xfrm>
              <a:off x="4882110" y="5431052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348"/>
            <p:cNvSpPr>
              <a:spLocks noChangeShapeType="1"/>
            </p:cNvSpPr>
            <p:nvPr/>
          </p:nvSpPr>
          <p:spPr bwMode="auto">
            <a:xfrm>
              <a:off x="4884205" y="5430843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350"/>
            <p:cNvSpPr>
              <a:spLocks noChangeShapeType="1"/>
            </p:cNvSpPr>
            <p:nvPr/>
          </p:nvSpPr>
          <p:spPr bwMode="auto">
            <a:xfrm>
              <a:off x="4882110" y="5431052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98" name="Picture 35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79063" y="5380675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9" name="Picture 36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31639" y="5380675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0" name="Picture 38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84215" y="5380675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1" name="Picture 39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36791" y="5380675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2" name="Picture 40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89367" y="5380675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3" name="Picture 41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41943" y="5380675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4" name="Picture 4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90811" y="49446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5" name="Line 421"/>
            <p:cNvSpPr>
              <a:spLocks noChangeShapeType="1"/>
            </p:cNvSpPr>
            <p:nvPr/>
          </p:nvSpPr>
          <p:spPr bwMode="auto">
            <a:xfrm flipV="1">
              <a:off x="4780531" y="5100265"/>
              <a:ext cx="35243" cy="58247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422"/>
            <p:cNvSpPr>
              <a:spLocks noChangeShapeType="1"/>
            </p:cNvSpPr>
            <p:nvPr/>
          </p:nvSpPr>
          <p:spPr bwMode="auto">
            <a:xfrm flipV="1">
              <a:off x="4798152" y="5072908"/>
              <a:ext cx="281945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423"/>
            <p:cNvSpPr>
              <a:spLocks noChangeShapeType="1"/>
            </p:cNvSpPr>
            <p:nvPr/>
          </p:nvSpPr>
          <p:spPr bwMode="auto">
            <a:xfrm flipH="1" flipV="1">
              <a:off x="4833396" y="5100265"/>
              <a:ext cx="19383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424"/>
            <p:cNvSpPr>
              <a:spLocks noChangeShapeType="1"/>
            </p:cNvSpPr>
            <p:nvPr/>
          </p:nvSpPr>
          <p:spPr bwMode="auto">
            <a:xfrm flipH="1" flipV="1">
              <a:off x="4851018" y="5100265"/>
              <a:ext cx="440540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425"/>
            <p:cNvSpPr>
              <a:spLocks noChangeShapeType="1"/>
            </p:cNvSpPr>
            <p:nvPr/>
          </p:nvSpPr>
          <p:spPr bwMode="auto">
            <a:xfrm flipH="1" flipV="1">
              <a:off x="4877450" y="5091146"/>
              <a:ext cx="660809" cy="61097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426"/>
            <p:cNvSpPr>
              <a:spLocks noChangeShapeType="1"/>
            </p:cNvSpPr>
            <p:nvPr/>
          </p:nvSpPr>
          <p:spPr bwMode="auto">
            <a:xfrm flipH="1" flipV="1">
              <a:off x="4912693" y="5091146"/>
              <a:ext cx="872268" cy="61097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427"/>
            <p:cNvSpPr>
              <a:spLocks noChangeShapeType="1"/>
            </p:cNvSpPr>
            <p:nvPr/>
          </p:nvSpPr>
          <p:spPr bwMode="auto">
            <a:xfrm flipH="1" flipV="1">
              <a:off x="4947936" y="5091146"/>
              <a:ext cx="1101349" cy="61097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428"/>
            <p:cNvSpPr>
              <a:spLocks noChangeShapeType="1"/>
            </p:cNvSpPr>
            <p:nvPr/>
          </p:nvSpPr>
          <p:spPr bwMode="auto">
            <a:xfrm flipV="1">
              <a:off x="5062476" y="5072908"/>
              <a:ext cx="35243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429"/>
            <p:cNvSpPr>
              <a:spLocks noChangeShapeType="1"/>
            </p:cNvSpPr>
            <p:nvPr/>
          </p:nvSpPr>
          <p:spPr bwMode="auto">
            <a:xfrm flipH="1" flipV="1">
              <a:off x="5115341" y="5072908"/>
              <a:ext cx="19383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430"/>
            <p:cNvSpPr>
              <a:spLocks noChangeShapeType="1"/>
            </p:cNvSpPr>
            <p:nvPr/>
          </p:nvSpPr>
          <p:spPr bwMode="auto">
            <a:xfrm flipH="1" flipV="1">
              <a:off x="5132963" y="5072908"/>
              <a:ext cx="42291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431"/>
            <p:cNvSpPr>
              <a:spLocks noChangeShapeType="1"/>
            </p:cNvSpPr>
            <p:nvPr/>
          </p:nvSpPr>
          <p:spPr bwMode="auto">
            <a:xfrm flipH="1" flipV="1">
              <a:off x="5150584" y="5072908"/>
              <a:ext cx="669620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432"/>
            <p:cNvSpPr>
              <a:spLocks noChangeShapeType="1"/>
            </p:cNvSpPr>
            <p:nvPr/>
          </p:nvSpPr>
          <p:spPr bwMode="auto">
            <a:xfrm flipH="1" flipV="1">
              <a:off x="5185827" y="5072908"/>
              <a:ext cx="881080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7" name="Picture 43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3387" y="49446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" name="Line 434"/>
            <p:cNvSpPr>
              <a:spLocks noChangeShapeType="1"/>
            </p:cNvSpPr>
            <p:nvPr/>
          </p:nvSpPr>
          <p:spPr bwMode="auto">
            <a:xfrm flipV="1">
              <a:off x="4833396" y="5100265"/>
              <a:ext cx="475783" cy="6018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435"/>
            <p:cNvSpPr>
              <a:spLocks noChangeShapeType="1"/>
            </p:cNvSpPr>
            <p:nvPr/>
          </p:nvSpPr>
          <p:spPr bwMode="auto">
            <a:xfrm flipV="1">
              <a:off x="5080098" y="5072908"/>
              <a:ext cx="246702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436"/>
            <p:cNvSpPr>
              <a:spLocks noChangeShapeType="1"/>
            </p:cNvSpPr>
            <p:nvPr/>
          </p:nvSpPr>
          <p:spPr bwMode="auto">
            <a:xfrm flipV="1">
              <a:off x="5326800" y="5072908"/>
              <a:ext cx="17622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437"/>
            <p:cNvSpPr>
              <a:spLocks noChangeShapeType="1"/>
            </p:cNvSpPr>
            <p:nvPr/>
          </p:nvSpPr>
          <p:spPr bwMode="auto">
            <a:xfrm flipH="1" flipV="1">
              <a:off x="5362043" y="5072908"/>
              <a:ext cx="229081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438"/>
            <p:cNvSpPr>
              <a:spLocks noChangeShapeType="1"/>
            </p:cNvSpPr>
            <p:nvPr/>
          </p:nvSpPr>
          <p:spPr bwMode="auto">
            <a:xfrm flipH="1" flipV="1">
              <a:off x="5379665" y="5072908"/>
              <a:ext cx="458161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439"/>
            <p:cNvSpPr>
              <a:spLocks noChangeShapeType="1"/>
            </p:cNvSpPr>
            <p:nvPr/>
          </p:nvSpPr>
          <p:spPr bwMode="auto">
            <a:xfrm flipH="1" flipV="1">
              <a:off x="5403160" y="5072908"/>
              <a:ext cx="716612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24" name="Picture 4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5963" y="49446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5" name="Line 441"/>
            <p:cNvSpPr>
              <a:spLocks noChangeShapeType="1"/>
            </p:cNvSpPr>
            <p:nvPr/>
          </p:nvSpPr>
          <p:spPr bwMode="auto">
            <a:xfrm flipV="1">
              <a:off x="4851018" y="5072908"/>
              <a:ext cx="740107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442"/>
            <p:cNvSpPr>
              <a:spLocks noChangeShapeType="1"/>
            </p:cNvSpPr>
            <p:nvPr/>
          </p:nvSpPr>
          <p:spPr bwMode="auto">
            <a:xfrm flipV="1">
              <a:off x="5097719" y="5072908"/>
              <a:ext cx="52864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443"/>
            <p:cNvSpPr>
              <a:spLocks noChangeShapeType="1"/>
            </p:cNvSpPr>
            <p:nvPr/>
          </p:nvSpPr>
          <p:spPr bwMode="auto">
            <a:xfrm flipV="1">
              <a:off x="5344422" y="5072908"/>
              <a:ext cx="299567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444"/>
            <p:cNvSpPr>
              <a:spLocks noChangeShapeType="1"/>
            </p:cNvSpPr>
            <p:nvPr/>
          </p:nvSpPr>
          <p:spPr bwMode="auto">
            <a:xfrm flipV="1">
              <a:off x="5591124" y="5072908"/>
              <a:ext cx="70486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445"/>
            <p:cNvSpPr>
              <a:spLocks noChangeShapeType="1"/>
            </p:cNvSpPr>
            <p:nvPr/>
          </p:nvSpPr>
          <p:spPr bwMode="auto">
            <a:xfrm flipH="1" flipV="1">
              <a:off x="5679232" y="5072908"/>
              <a:ext cx="193838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446"/>
            <p:cNvSpPr>
              <a:spLocks noChangeShapeType="1"/>
            </p:cNvSpPr>
            <p:nvPr/>
          </p:nvSpPr>
          <p:spPr bwMode="auto">
            <a:xfrm flipH="1" flipV="1">
              <a:off x="5696854" y="5072908"/>
              <a:ext cx="458161" cy="7112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447"/>
            <p:cNvSpPr>
              <a:spLocks noChangeShapeType="1"/>
            </p:cNvSpPr>
            <p:nvPr/>
          </p:nvSpPr>
          <p:spPr bwMode="auto">
            <a:xfrm flipV="1">
              <a:off x="4868639" y="5072908"/>
              <a:ext cx="96918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448"/>
            <p:cNvSpPr>
              <a:spLocks noChangeShapeType="1"/>
            </p:cNvSpPr>
            <p:nvPr/>
          </p:nvSpPr>
          <p:spPr bwMode="auto">
            <a:xfrm flipV="1">
              <a:off x="5080098" y="5072908"/>
              <a:ext cx="775350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449"/>
            <p:cNvSpPr>
              <a:spLocks noChangeShapeType="1"/>
            </p:cNvSpPr>
            <p:nvPr/>
          </p:nvSpPr>
          <p:spPr bwMode="auto">
            <a:xfrm flipV="1">
              <a:off x="5291557" y="5072908"/>
              <a:ext cx="599134" cy="7112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450"/>
            <p:cNvSpPr>
              <a:spLocks noChangeShapeType="1"/>
            </p:cNvSpPr>
            <p:nvPr/>
          </p:nvSpPr>
          <p:spPr bwMode="auto">
            <a:xfrm flipV="1">
              <a:off x="5591124" y="5072908"/>
              <a:ext cx="326000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451"/>
            <p:cNvSpPr>
              <a:spLocks noChangeShapeType="1"/>
            </p:cNvSpPr>
            <p:nvPr/>
          </p:nvSpPr>
          <p:spPr bwMode="auto">
            <a:xfrm flipV="1">
              <a:off x="5855448" y="5072908"/>
              <a:ext cx="79297" cy="73864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452"/>
            <p:cNvSpPr>
              <a:spLocks noChangeShapeType="1"/>
            </p:cNvSpPr>
            <p:nvPr/>
          </p:nvSpPr>
          <p:spPr bwMode="auto">
            <a:xfrm flipH="1" flipV="1">
              <a:off x="5952367" y="5072908"/>
              <a:ext cx="202648" cy="73864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453"/>
            <p:cNvSpPr>
              <a:spLocks noChangeShapeType="1"/>
            </p:cNvSpPr>
            <p:nvPr/>
          </p:nvSpPr>
          <p:spPr bwMode="auto">
            <a:xfrm flipV="1">
              <a:off x="4833396" y="5072908"/>
              <a:ext cx="1233511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454"/>
            <p:cNvSpPr>
              <a:spLocks noChangeShapeType="1"/>
            </p:cNvSpPr>
            <p:nvPr/>
          </p:nvSpPr>
          <p:spPr bwMode="auto">
            <a:xfrm flipV="1">
              <a:off x="5044855" y="5072908"/>
              <a:ext cx="1074917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455"/>
            <p:cNvSpPr>
              <a:spLocks noChangeShapeType="1"/>
            </p:cNvSpPr>
            <p:nvPr/>
          </p:nvSpPr>
          <p:spPr bwMode="auto">
            <a:xfrm flipV="1">
              <a:off x="5309179" y="5072908"/>
              <a:ext cx="845836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456"/>
            <p:cNvSpPr>
              <a:spLocks noChangeShapeType="1"/>
            </p:cNvSpPr>
            <p:nvPr/>
          </p:nvSpPr>
          <p:spPr bwMode="auto">
            <a:xfrm flipV="1">
              <a:off x="5573502" y="5077467"/>
              <a:ext cx="610882" cy="70672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457"/>
            <p:cNvSpPr>
              <a:spLocks noChangeShapeType="1"/>
            </p:cNvSpPr>
            <p:nvPr/>
          </p:nvSpPr>
          <p:spPr bwMode="auto">
            <a:xfrm flipV="1">
              <a:off x="5873069" y="5077467"/>
              <a:ext cx="328937" cy="65201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458"/>
            <p:cNvSpPr>
              <a:spLocks noChangeShapeType="1"/>
            </p:cNvSpPr>
            <p:nvPr/>
          </p:nvSpPr>
          <p:spPr bwMode="auto">
            <a:xfrm flipV="1">
              <a:off x="6137393" y="5072908"/>
              <a:ext cx="8810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3" name="Picture 4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53691" y="49446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4" name="Picture 4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01115" y="49446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5" name="Picture 46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48538" y="49446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6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1784" y="5681255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96037" y="5681255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8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45597" y="5681255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9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00463" y="5685940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0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51739" y="5684490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1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05877" y="5681255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2" name="Line 342"/>
            <p:cNvSpPr>
              <a:spLocks noChangeShapeType="1"/>
            </p:cNvSpPr>
            <p:nvPr/>
          </p:nvSpPr>
          <p:spPr bwMode="auto">
            <a:xfrm flipH="1">
              <a:off x="6793046" y="5437502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344"/>
            <p:cNvSpPr>
              <a:spLocks noChangeShapeType="1"/>
            </p:cNvSpPr>
            <p:nvPr/>
          </p:nvSpPr>
          <p:spPr bwMode="auto">
            <a:xfrm flipH="1">
              <a:off x="6843708" y="5437502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346"/>
            <p:cNvSpPr>
              <a:spLocks noChangeShapeType="1"/>
            </p:cNvSpPr>
            <p:nvPr/>
          </p:nvSpPr>
          <p:spPr bwMode="auto">
            <a:xfrm flipH="1">
              <a:off x="6877483" y="5437502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347"/>
            <p:cNvSpPr>
              <a:spLocks noChangeShapeType="1"/>
            </p:cNvSpPr>
            <p:nvPr/>
          </p:nvSpPr>
          <p:spPr bwMode="auto">
            <a:xfrm>
              <a:off x="6894003" y="5437502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348"/>
            <p:cNvSpPr>
              <a:spLocks noChangeShapeType="1"/>
            </p:cNvSpPr>
            <p:nvPr/>
          </p:nvSpPr>
          <p:spPr bwMode="auto">
            <a:xfrm>
              <a:off x="6896098" y="5437294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350"/>
            <p:cNvSpPr>
              <a:spLocks noChangeShapeType="1"/>
            </p:cNvSpPr>
            <p:nvPr/>
          </p:nvSpPr>
          <p:spPr bwMode="auto">
            <a:xfrm>
              <a:off x="6894003" y="5437502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342"/>
            <p:cNvSpPr>
              <a:spLocks noChangeShapeType="1"/>
            </p:cNvSpPr>
            <p:nvPr/>
          </p:nvSpPr>
          <p:spPr bwMode="auto">
            <a:xfrm flipH="1">
              <a:off x="7042606" y="5437502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344"/>
            <p:cNvSpPr>
              <a:spLocks noChangeShapeType="1"/>
            </p:cNvSpPr>
            <p:nvPr/>
          </p:nvSpPr>
          <p:spPr bwMode="auto">
            <a:xfrm flipH="1">
              <a:off x="7093267" y="5437502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346"/>
            <p:cNvSpPr>
              <a:spLocks noChangeShapeType="1"/>
            </p:cNvSpPr>
            <p:nvPr/>
          </p:nvSpPr>
          <p:spPr bwMode="auto">
            <a:xfrm flipH="1">
              <a:off x="7127042" y="5437502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347"/>
            <p:cNvSpPr>
              <a:spLocks noChangeShapeType="1"/>
            </p:cNvSpPr>
            <p:nvPr/>
          </p:nvSpPr>
          <p:spPr bwMode="auto">
            <a:xfrm>
              <a:off x="7143562" y="5437502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348"/>
            <p:cNvSpPr>
              <a:spLocks noChangeShapeType="1"/>
            </p:cNvSpPr>
            <p:nvPr/>
          </p:nvSpPr>
          <p:spPr bwMode="auto">
            <a:xfrm>
              <a:off x="7145657" y="5437294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350"/>
            <p:cNvSpPr>
              <a:spLocks noChangeShapeType="1"/>
            </p:cNvSpPr>
            <p:nvPr/>
          </p:nvSpPr>
          <p:spPr bwMode="auto">
            <a:xfrm>
              <a:off x="7143562" y="5437502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342"/>
            <p:cNvSpPr>
              <a:spLocks noChangeShapeType="1"/>
            </p:cNvSpPr>
            <p:nvPr/>
          </p:nvSpPr>
          <p:spPr bwMode="auto">
            <a:xfrm flipH="1">
              <a:off x="7297472" y="5442188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344"/>
            <p:cNvSpPr>
              <a:spLocks noChangeShapeType="1"/>
            </p:cNvSpPr>
            <p:nvPr/>
          </p:nvSpPr>
          <p:spPr bwMode="auto">
            <a:xfrm flipH="1">
              <a:off x="7348133" y="5442188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346"/>
            <p:cNvSpPr>
              <a:spLocks noChangeShapeType="1"/>
            </p:cNvSpPr>
            <p:nvPr/>
          </p:nvSpPr>
          <p:spPr bwMode="auto">
            <a:xfrm flipH="1">
              <a:off x="7381908" y="5442188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347"/>
            <p:cNvSpPr>
              <a:spLocks noChangeShapeType="1"/>
            </p:cNvSpPr>
            <p:nvPr/>
          </p:nvSpPr>
          <p:spPr bwMode="auto">
            <a:xfrm>
              <a:off x="7398428" y="5442188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348"/>
            <p:cNvSpPr>
              <a:spLocks noChangeShapeType="1"/>
            </p:cNvSpPr>
            <p:nvPr/>
          </p:nvSpPr>
          <p:spPr bwMode="auto">
            <a:xfrm>
              <a:off x="7400523" y="5441980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350"/>
            <p:cNvSpPr>
              <a:spLocks noChangeShapeType="1"/>
            </p:cNvSpPr>
            <p:nvPr/>
          </p:nvSpPr>
          <p:spPr bwMode="auto">
            <a:xfrm>
              <a:off x="7398428" y="5442188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342"/>
            <p:cNvSpPr>
              <a:spLocks noChangeShapeType="1"/>
            </p:cNvSpPr>
            <p:nvPr/>
          </p:nvSpPr>
          <p:spPr bwMode="auto">
            <a:xfrm flipH="1">
              <a:off x="7548748" y="5440737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344"/>
            <p:cNvSpPr>
              <a:spLocks noChangeShapeType="1"/>
            </p:cNvSpPr>
            <p:nvPr/>
          </p:nvSpPr>
          <p:spPr bwMode="auto">
            <a:xfrm flipH="1">
              <a:off x="7599410" y="5440737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346"/>
            <p:cNvSpPr>
              <a:spLocks noChangeShapeType="1"/>
            </p:cNvSpPr>
            <p:nvPr/>
          </p:nvSpPr>
          <p:spPr bwMode="auto">
            <a:xfrm flipH="1">
              <a:off x="7633185" y="5440737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347"/>
            <p:cNvSpPr>
              <a:spLocks noChangeShapeType="1"/>
            </p:cNvSpPr>
            <p:nvPr/>
          </p:nvSpPr>
          <p:spPr bwMode="auto">
            <a:xfrm>
              <a:off x="7649705" y="5440737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348"/>
            <p:cNvSpPr>
              <a:spLocks noChangeShapeType="1"/>
            </p:cNvSpPr>
            <p:nvPr/>
          </p:nvSpPr>
          <p:spPr bwMode="auto">
            <a:xfrm>
              <a:off x="7651799" y="5440529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350"/>
            <p:cNvSpPr>
              <a:spLocks noChangeShapeType="1"/>
            </p:cNvSpPr>
            <p:nvPr/>
          </p:nvSpPr>
          <p:spPr bwMode="auto">
            <a:xfrm>
              <a:off x="7649705" y="5440737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342"/>
            <p:cNvSpPr>
              <a:spLocks noChangeShapeType="1"/>
            </p:cNvSpPr>
            <p:nvPr/>
          </p:nvSpPr>
          <p:spPr bwMode="auto">
            <a:xfrm flipH="1">
              <a:off x="7802886" y="5437502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344"/>
            <p:cNvSpPr>
              <a:spLocks noChangeShapeType="1"/>
            </p:cNvSpPr>
            <p:nvPr/>
          </p:nvSpPr>
          <p:spPr bwMode="auto">
            <a:xfrm flipH="1">
              <a:off x="7853549" y="5437502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346"/>
            <p:cNvSpPr>
              <a:spLocks noChangeShapeType="1"/>
            </p:cNvSpPr>
            <p:nvPr/>
          </p:nvSpPr>
          <p:spPr bwMode="auto">
            <a:xfrm flipH="1">
              <a:off x="7887323" y="5437502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347"/>
            <p:cNvSpPr>
              <a:spLocks noChangeShapeType="1"/>
            </p:cNvSpPr>
            <p:nvPr/>
          </p:nvSpPr>
          <p:spPr bwMode="auto">
            <a:xfrm>
              <a:off x="7903844" y="5437502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348"/>
            <p:cNvSpPr>
              <a:spLocks noChangeShapeType="1"/>
            </p:cNvSpPr>
            <p:nvPr/>
          </p:nvSpPr>
          <p:spPr bwMode="auto">
            <a:xfrm>
              <a:off x="7905938" y="5437294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350"/>
            <p:cNvSpPr>
              <a:spLocks noChangeShapeType="1"/>
            </p:cNvSpPr>
            <p:nvPr/>
          </p:nvSpPr>
          <p:spPr bwMode="auto">
            <a:xfrm>
              <a:off x="7903844" y="5437502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342"/>
            <p:cNvSpPr>
              <a:spLocks noChangeShapeType="1"/>
            </p:cNvSpPr>
            <p:nvPr/>
          </p:nvSpPr>
          <p:spPr bwMode="auto">
            <a:xfrm flipH="1">
              <a:off x="6548793" y="5437502"/>
              <a:ext cx="100957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344"/>
            <p:cNvSpPr>
              <a:spLocks noChangeShapeType="1"/>
            </p:cNvSpPr>
            <p:nvPr/>
          </p:nvSpPr>
          <p:spPr bwMode="auto">
            <a:xfrm flipH="1">
              <a:off x="6599455" y="5437502"/>
              <a:ext cx="50295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Line 346"/>
            <p:cNvSpPr>
              <a:spLocks noChangeShapeType="1"/>
            </p:cNvSpPr>
            <p:nvPr/>
          </p:nvSpPr>
          <p:spPr bwMode="auto">
            <a:xfrm flipH="1">
              <a:off x="6633230" y="5437502"/>
              <a:ext cx="16520" cy="2644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Line 347"/>
            <p:cNvSpPr>
              <a:spLocks noChangeShapeType="1"/>
            </p:cNvSpPr>
            <p:nvPr/>
          </p:nvSpPr>
          <p:spPr bwMode="auto">
            <a:xfrm>
              <a:off x="6649750" y="5437502"/>
              <a:ext cx="15259" cy="2880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Line 348"/>
            <p:cNvSpPr>
              <a:spLocks noChangeShapeType="1"/>
            </p:cNvSpPr>
            <p:nvPr/>
          </p:nvSpPr>
          <p:spPr bwMode="auto">
            <a:xfrm>
              <a:off x="6651844" y="5437294"/>
              <a:ext cx="46168" cy="33196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Line 350"/>
            <p:cNvSpPr>
              <a:spLocks noChangeShapeType="1"/>
            </p:cNvSpPr>
            <p:nvPr/>
          </p:nvSpPr>
          <p:spPr bwMode="auto">
            <a:xfrm>
              <a:off x="6649750" y="5437502"/>
              <a:ext cx="107985" cy="3099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88" name="Picture 35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46702" y="5387126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9" name="Picture 36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9278" y="5387126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0" name="Picture 38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51854" y="5387126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1" name="Picture 39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04431" y="5387126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2" name="Picture 40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7007" y="5387126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3" name="Picture 41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09583" y="5387126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4" name="Picture 4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58450" y="495112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5" name="Line 421"/>
            <p:cNvSpPr>
              <a:spLocks noChangeShapeType="1"/>
            </p:cNvSpPr>
            <p:nvPr/>
          </p:nvSpPr>
          <p:spPr bwMode="auto">
            <a:xfrm flipV="1">
              <a:off x="6548171" y="5106716"/>
              <a:ext cx="35243" cy="58247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Line 422"/>
            <p:cNvSpPr>
              <a:spLocks noChangeShapeType="1"/>
            </p:cNvSpPr>
            <p:nvPr/>
          </p:nvSpPr>
          <p:spPr bwMode="auto">
            <a:xfrm flipV="1">
              <a:off x="6565792" y="5079359"/>
              <a:ext cx="281945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Line 423"/>
            <p:cNvSpPr>
              <a:spLocks noChangeShapeType="1"/>
            </p:cNvSpPr>
            <p:nvPr/>
          </p:nvSpPr>
          <p:spPr bwMode="auto">
            <a:xfrm flipH="1" flipV="1">
              <a:off x="6601035" y="5106716"/>
              <a:ext cx="19383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Line 424"/>
            <p:cNvSpPr>
              <a:spLocks noChangeShapeType="1"/>
            </p:cNvSpPr>
            <p:nvPr/>
          </p:nvSpPr>
          <p:spPr bwMode="auto">
            <a:xfrm flipH="1" flipV="1">
              <a:off x="6618657" y="5106716"/>
              <a:ext cx="440540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Line 425"/>
            <p:cNvSpPr>
              <a:spLocks noChangeShapeType="1"/>
            </p:cNvSpPr>
            <p:nvPr/>
          </p:nvSpPr>
          <p:spPr bwMode="auto">
            <a:xfrm flipH="1" flipV="1">
              <a:off x="6645089" y="5097597"/>
              <a:ext cx="660809" cy="61097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Line 426"/>
            <p:cNvSpPr>
              <a:spLocks noChangeShapeType="1"/>
            </p:cNvSpPr>
            <p:nvPr/>
          </p:nvSpPr>
          <p:spPr bwMode="auto">
            <a:xfrm flipH="1" flipV="1">
              <a:off x="6680333" y="5097597"/>
              <a:ext cx="872268" cy="61097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427"/>
            <p:cNvSpPr>
              <a:spLocks noChangeShapeType="1"/>
            </p:cNvSpPr>
            <p:nvPr/>
          </p:nvSpPr>
          <p:spPr bwMode="auto">
            <a:xfrm flipH="1" flipV="1">
              <a:off x="6715576" y="5097597"/>
              <a:ext cx="1101349" cy="61097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428"/>
            <p:cNvSpPr>
              <a:spLocks noChangeShapeType="1"/>
            </p:cNvSpPr>
            <p:nvPr/>
          </p:nvSpPr>
          <p:spPr bwMode="auto">
            <a:xfrm flipV="1">
              <a:off x="6830116" y="5079359"/>
              <a:ext cx="35243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429"/>
            <p:cNvSpPr>
              <a:spLocks noChangeShapeType="1"/>
            </p:cNvSpPr>
            <p:nvPr/>
          </p:nvSpPr>
          <p:spPr bwMode="auto">
            <a:xfrm flipH="1" flipV="1">
              <a:off x="6882981" y="5079359"/>
              <a:ext cx="19383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430"/>
            <p:cNvSpPr>
              <a:spLocks noChangeShapeType="1"/>
            </p:cNvSpPr>
            <p:nvPr/>
          </p:nvSpPr>
          <p:spPr bwMode="auto">
            <a:xfrm flipH="1" flipV="1">
              <a:off x="6900602" y="5079359"/>
              <a:ext cx="42291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431"/>
            <p:cNvSpPr>
              <a:spLocks noChangeShapeType="1"/>
            </p:cNvSpPr>
            <p:nvPr/>
          </p:nvSpPr>
          <p:spPr bwMode="auto">
            <a:xfrm flipH="1" flipV="1">
              <a:off x="6918224" y="5079359"/>
              <a:ext cx="669620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432"/>
            <p:cNvSpPr>
              <a:spLocks noChangeShapeType="1"/>
            </p:cNvSpPr>
            <p:nvPr/>
          </p:nvSpPr>
          <p:spPr bwMode="auto">
            <a:xfrm flipH="1" flipV="1">
              <a:off x="6953467" y="5079359"/>
              <a:ext cx="881080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07" name="Picture 43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11026" y="495112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8" name="Line 434"/>
            <p:cNvSpPr>
              <a:spLocks noChangeShapeType="1"/>
            </p:cNvSpPr>
            <p:nvPr/>
          </p:nvSpPr>
          <p:spPr bwMode="auto">
            <a:xfrm flipV="1">
              <a:off x="6601035" y="5106716"/>
              <a:ext cx="475783" cy="6018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435"/>
            <p:cNvSpPr>
              <a:spLocks noChangeShapeType="1"/>
            </p:cNvSpPr>
            <p:nvPr/>
          </p:nvSpPr>
          <p:spPr bwMode="auto">
            <a:xfrm flipV="1">
              <a:off x="6847738" y="5079359"/>
              <a:ext cx="246702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436"/>
            <p:cNvSpPr>
              <a:spLocks noChangeShapeType="1"/>
            </p:cNvSpPr>
            <p:nvPr/>
          </p:nvSpPr>
          <p:spPr bwMode="auto">
            <a:xfrm flipV="1">
              <a:off x="7094440" y="5079359"/>
              <a:ext cx="17622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437"/>
            <p:cNvSpPr>
              <a:spLocks noChangeShapeType="1"/>
            </p:cNvSpPr>
            <p:nvPr/>
          </p:nvSpPr>
          <p:spPr bwMode="auto">
            <a:xfrm flipH="1" flipV="1">
              <a:off x="7129683" y="5079359"/>
              <a:ext cx="229081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438"/>
            <p:cNvSpPr>
              <a:spLocks noChangeShapeType="1"/>
            </p:cNvSpPr>
            <p:nvPr/>
          </p:nvSpPr>
          <p:spPr bwMode="auto">
            <a:xfrm flipH="1" flipV="1">
              <a:off x="7147304" y="5079359"/>
              <a:ext cx="458161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439"/>
            <p:cNvSpPr>
              <a:spLocks noChangeShapeType="1"/>
            </p:cNvSpPr>
            <p:nvPr/>
          </p:nvSpPr>
          <p:spPr bwMode="auto">
            <a:xfrm flipH="1" flipV="1">
              <a:off x="7170800" y="5079359"/>
              <a:ext cx="716612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14" name="Picture 4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63602" y="495112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5" name="Line 441"/>
            <p:cNvSpPr>
              <a:spLocks noChangeShapeType="1"/>
            </p:cNvSpPr>
            <p:nvPr/>
          </p:nvSpPr>
          <p:spPr bwMode="auto">
            <a:xfrm flipV="1">
              <a:off x="6618657" y="5079359"/>
              <a:ext cx="740107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442"/>
            <p:cNvSpPr>
              <a:spLocks noChangeShapeType="1"/>
            </p:cNvSpPr>
            <p:nvPr/>
          </p:nvSpPr>
          <p:spPr bwMode="auto">
            <a:xfrm flipV="1">
              <a:off x="6865359" y="5079359"/>
              <a:ext cx="52864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443"/>
            <p:cNvSpPr>
              <a:spLocks noChangeShapeType="1"/>
            </p:cNvSpPr>
            <p:nvPr/>
          </p:nvSpPr>
          <p:spPr bwMode="auto">
            <a:xfrm flipV="1">
              <a:off x="7112061" y="5079359"/>
              <a:ext cx="299567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444"/>
            <p:cNvSpPr>
              <a:spLocks noChangeShapeType="1"/>
            </p:cNvSpPr>
            <p:nvPr/>
          </p:nvSpPr>
          <p:spPr bwMode="auto">
            <a:xfrm flipV="1">
              <a:off x="7358764" y="5079359"/>
              <a:ext cx="70486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445"/>
            <p:cNvSpPr>
              <a:spLocks noChangeShapeType="1"/>
            </p:cNvSpPr>
            <p:nvPr/>
          </p:nvSpPr>
          <p:spPr bwMode="auto">
            <a:xfrm flipH="1" flipV="1">
              <a:off x="7446871" y="5079359"/>
              <a:ext cx="193838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446"/>
            <p:cNvSpPr>
              <a:spLocks noChangeShapeType="1"/>
            </p:cNvSpPr>
            <p:nvPr/>
          </p:nvSpPr>
          <p:spPr bwMode="auto">
            <a:xfrm flipH="1" flipV="1">
              <a:off x="7464493" y="5079359"/>
              <a:ext cx="458161" cy="7112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447"/>
            <p:cNvSpPr>
              <a:spLocks noChangeShapeType="1"/>
            </p:cNvSpPr>
            <p:nvPr/>
          </p:nvSpPr>
          <p:spPr bwMode="auto">
            <a:xfrm flipV="1">
              <a:off x="6636278" y="5079359"/>
              <a:ext cx="96918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448"/>
            <p:cNvSpPr>
              <a:spLocks noChangeShapeType="1"/>
            </p:cNvSpPr>
            <p:nvPr/>
          </p:nvSpPr>
          <p:spPr bwMode="auto">
            <a:xfrm flipV="1">
              <a:off x="6847738" y="5079359"/>
              <a:ext cx="775350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449"/>
            <p:cNvSpPr>
              <a:spLocks noChangeShapeType="1"/>
            </p:cNvSpPr>
            <p:nvPr/>
          </p:nvSpPr>
          <p:spPr bwMode="auto">
            <a:xfrm flipV="1">
              <a:off x="7059196" y="5079359"/>
              <a:ext cx="599134" cy="71128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450"/>
            <p:cNvSpPr>
              <a:spLocks noChangeShapeType="1"/>
            </p:cNvSpPr>
            <p:nvPr/>
          </p:nvSpPr>
          <p:spPr bwMode="auto">
            <a:xfrm flipV="1">
              <a:off x="7358764" y="5079359"/>
              <a:ext cx="326000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451"/>
            <p:cNvSpPr>
              <a:spLocks noChangeShapeType="1"/>
            </p:cNvSpPr>
            <p:nvPr/>
          </p:nvSpPr>
          <p:spPr bwMode="auto">
            <a:xfrm flipV="1">
              <a:off x="7623087" y="5079359"/>
              <a:ext cx="79297" cy="73864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452"/>
            <p:cNvSpPr>
              <a:spLocks noChangeShapeType="1"/>
            </p:cNvSpPr>
            <p:nvPr/>
          </p:nvSpPr>
          <p:spPr bwMode="auto">
            <a:xfrm flipH="1" flipV="1">
              <a:off x="7720006" y="5079359"/>
              <a:ext cx="202648" cy="73864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453"/>
            <p:cNvSpPr>
              <a:spLocks noChangeShapeType="1"/>
            </p:cNvSpPr>
            <p:nvPr/>
          </p:nvSpPr>
          <p:spPr bwMode="auto">
            <a:xfrm flipV="1">
              <a:off x="6601035" y="5079359"/>
              <a:ext cx="1233511" cy="65657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454"/>
            <p:cNvSpPr>
              <a:spLocks noChangeShapeType="1"/>
            </p:cNvSpPr>
            <p:nvPr/>
          </p:nvSpPr>
          <p:spPr bwMode="auto">
            <a:xfrm flipV="1">
              <a:off x="6812494" y="5079359"/>
              <a:ext cx="1074917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455"/>
            <p:cNvSpPr>
              <a:spLocks noChangeShapeType="1"/>
            </p:cNvSpPr>
            <p:nvPr/>
          </p:nvSpPr>
          <p:spPr bwMode="auto">
            <a:xfrm flipV="1">
              <a:off x="7076818" y="5079359"/>
              <a:ext cx="845836" cy="6839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456"/>
            <p:cNvSpPr>
              <a:spLocks noChangeShapeType="1"/>
            </p:cNvSpPr>
            <p:nvPr/>
          </p:nvSpPr>
          <p:spPr bwMode="auto">
            <a:xfrm flipV="1">
              <a:off x="7341142" y="5083918"/>
              <a:ext cx="610882" cy="70672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Line 457"/>
            <p:cNvSpPr>
              <a:spLocks noChangeShapeType="1"/>
            </p:cNvSpPr>
            <p:nvPr/>
          </p:nvSpPr>
          <p:spPr bwMode="auto">
            <a:xfrm flipV="1">
              <a:off x="7640709" y="5083918"/>
              <a:ext cx="328937" cy="65201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458"/>
            <p:cNvSpPr>
              <a:spLocks noChangeShapeType="1"/>
            </p:cNvSpPr>
            <p:nvPr/>
          </p:nvSpPr>
          <p:spPr bwMode="auto">
            <a:xfrm flipV="1">
              <a:off x="7905033" y="5079359"/>
              <a:ext cx="88108" cy="62921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33" name="Picture 4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1330" y="495112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4" name="Picture 4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68754" y="495112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5" name="Picture 46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16178" y="495112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6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19424" y="5687705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7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63677" y="5687705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8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13236" y="5687705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9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68102" y="5692391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0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19379" y="5690940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1" name="Picture 467" descr="D:\research\data-center\HotNets\rac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73517" y="5687705"/>
              <a:ext cx="252576" cy="23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2" name="Picture 4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6686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3" name="Picture 43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83236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4" name="Picture 4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69475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5" name="Picture 4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3208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6" name="Picture 46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0419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7" name="Line 421"/>
            <p:cNvSpPr>
              <a:spLocks noChangeShapeType="1"/>
            </p:cNvSpPr>
            <p:nvPr/>
          </p:nvSpPr>
          <p:spPr bwMode="auto">
            <a:xfrm flipV="1">
              <a:off x="4789248" y="4603140"/>
              <a:ext cx="507438" cy="106524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48" name="Picture 4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31435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9" name="Picture 4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19504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0" name="Picture 43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06054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1" name="Picture 4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2293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2" name="Picture 4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6026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3" name="Picture 46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73237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4" name="Picture 4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54253" y="4447547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5" name="Line 421"/>
            <p:cNvSpPr>
              <a:spLocks noChangeShapeType="1"/>
            </p:cNvSpPr>
            <p:nvPr/>
          </p:nvSpPr>
          <p:spPr bwMode="auto">
            <a:xfrm flipV="1">
              <a:off x="4817810" y="4603140"/>
              <a:ext cx="688454" cy="106524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Line 421"/>
            <p:cNvSpPr>
              <a:spLocks noChangeShapeType="1"/>
            </p:cNvSpPr>
            <p:nvPr/>
          </p:nvSpPr>
          <p:spPr bwMode="auto">
            <a:xfrm flipV="1">
              <a:off x="4859726" y="4603140"/>
              <a:ext cx="814201" cy="106524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Line 421"/>
            <p:cNvSpPr>
              <a:spLocks noChangeShapeType="1"/>
            </p:cNvSpPr>
            <p:nvPr/>
          </p:nvSpPr>
          <p:spPr bwMode="auto">
            <a:xfrm flipV="1">
              <a:off x="4881982" y="4603140"/>
              <a:ext cx="959607" cy="107016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421"/>
            <p:cNvSpPr>
              <a:spLocks noChangeShapeType="1"/>
            </p:cNvSpPr>
            <p:nvPr/>
          </p:nvSpPr>
          <p:spPr bwMode="auto">
            <a:xfrm flipV="1">
              <a:off x="4919446" y="4603140"/>
              <a:ext cx="1131720" cy="107016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421"/>
            <p:cNvSpPr>
              <a:spLocks noChangeShapeType="1"/>
            </p:cNvSpPr>
            <p:nvPr/>
          </p:nvSpPr>
          <p:spPr bwMode="auto">
            <a:xfrm flipV="1">
              <a:off x="4965813" y="4603140"/>
              <a:ext cx="1253016" cy="106511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Line 421"/>
            <p:cNvSpPr>
              <a:spLocks noChangeShapeType="1"/>
            </p:cNvSpPr>
            <p:nvPr/>
          </p:nvSpPr>
          <p:spPr bwMode="auto">
            <a:xfrm flipV="1">
              <a:off x="5027388" y="4603140"/>
              <a:ext cx="1401019" cy="1084787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Line 421"/>
            <p:cNvSpPr>
              <a:spLocks noChangeShapeType="1"/>
            </p:cNvSpPr>
            <p:nvPr/>
          </p:nvSpPr>
          <p:spPr bwMode="auto">
            <a:xfrm flipV="1">
              <a:off x="5062998" y="4603140"/>
              <a:ext cx="1533071" cy="107986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Line 421"/>
            <p:cNvSpPr>
              <a:spLocks noChangeShapeType="1"/>
            </p:cNvSpPr>
            <p:nvPr/>
          </p:nvSpPr>
          <p:spPr bwMode="auto">
            <a:xfrm flipV="1">
              <a:off x="5118267" y="4603140"/>
              <a:ext cx="1687380" cy="107986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Line 421"/>
            <p:cNvSpPr>
              <a:spLocks noChangeShapeType="1"/>
            </p:cNvSpPr>
            <p:nvPr/>
          </p:nvSpPr>
          <p:spPr bwMode="auto">
            <a:xfrm flipV="1">
              <a:off x="5153135" y="4603140"/>
              <a:ext cx="1862090" cy="107986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Line 421"/>
            <p:cNvSpPr>
              <a:spLocks noChangeShapeType="1"/>
            </p:cNvSpPr>
            <p:nvPr/>
          </p:nvSpPr>
          <p:spPr bwMode="auto">
            <a:xfrm flipV="1">
              <a:off x="5175391" y="4603140"/>
              <a:ext cx="2007496" cy="108970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Line 421"/>
            <p:cNvSpPr>
              <a:spLocks noChangeShapeType="1"/>
            </p:cNvSpPr>
            <p:nvPr/>
          </p:nvSpPr>
          <p:spPr bwMode="auto">
            <a:xfrm flipV="1">
              <a:off x="5217306" y="4603140"/>
              <a:ext cx="2133243" cy="108191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Line 421"/>
            <p:cNvSpPr>
              <a:spLocks noChangeShapeType="1"/>
            </p:cNvSpPr>
            <p:nvPr/>
          </p:nvSpPr>
          <p:spPr bwMode="auto">
            <a:xfrm flipH="1" flipV="1">
              <a:off x="5380518" y="4603140"/>
              <a:ext cx="1173636" cy="106524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Line 421"/>
            <p:cNvSpPr>
              <a:spLocks noChangeShapeType="1"/>
            </p:cNvSpPr>
            <p:nvPr/>
          </p:nvSpPr>
          <p:spPr bwMode="auto">
            <a:xfrm flipH="1" flipV="1">
              <a:off x="5590095" y="4603140"/>
              <a:ext cx="983718" cy="107999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Line 421"/>
            <p:cNvSpPr>
              <a:spLocks noChangeShapeType="1"/>
            </p:cNvSpPr>
            <p:nvPr/>
          </p:nvSpPr>
          <p:spPr bwMode="auto">
            <a:xfrm flipH="1" flipV="1">
              <a:off x="5757758" y="4608058"/>
              <a:ext cx="842763" cy="107986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Line 421"/>
            <p:cNvSpPr>
              <a:spLocks noChangeShapeType="1"/>
            </p:cNvSpPr>
            <p:nvPr/>
          </p:nvSpPr>
          <p:spPr bwMode="auto">
            <a:xfrm flipH="1" flipV="1">
              <a:off x="5967336" y="4603140"/>
              <a:ext cx="681406" cy="108970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Line 421"/>
            <p:cNvSpPr>
              <a:spLocks noChangeShapeType="1"/>
            </p:cNvSpPr>
            <p:nvPr/>
          </p:nvSpPr>
          <p:spPr bwMode="auto">
            <a:xfrm flipH="1" flipV="1">
              <a:off x="6134998" y="4603140"/>
              <a:ext cx="553805" cy="108970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Line 421"/>
            <p:cNvSpPr>
              <a:spLocks noChangeShapeType="1"/>
            </p:cNvSpPr>
            <p:nvPr/>
          </p:nvSpPr>
          <p:spPr bwMode="auto">
            <a:xfrm flipH="1" flipV="1">
              <a:off x="6344576" y="4603140"/>
              <a:ext cx="390594" cy="109462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Line 421"/>
            <p:cNvSpPr>
              <a:spLocks noChangeShapeType="1"/>
            </p:cNvSpPr>
            <p:nvPr/>
          </p:nvSpPr>
          <p:spPr bwMode="auto">
            <a:xfrm flipH="1" flipV="1">
              <a:off x="6512238" y="4603140"/>
              <a:ext cx="273749" cy="108970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Line 421"/>
            <p:cNvSpPr>
              <a:spLocks noChangeShapeType="1"/>
            </p:cNvSpPr>
            <p:nvPr/>
          </p:nvSpPr>
          <p:spPr bwMode="auto">
            <a:xfrm flipH="1" flipV="1">
              <a:off x="6721816" y="4603140"/>
              <a:ext cx="110538" cy="108970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Line 421"/>
            <p:cNvSpPr>
              <a:spLocks noChangeShapeType="1"/>
            </p:cNvSpPr>
            <p:nvPr/>
          </p:nvSpPr>
          <p:spPr bwMode="auto">
            <a:xfrm flipV="1">
              <a:off x="6856465" y="4603140"/>
              <a:ext cx="33013" cy="107986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Line 421"/>
            <p:cNvSpPr>
              <a:spLocks noChangeShapeType="1"/>
            </p:cNvSpPr>
            <p:nvPr/>
          </p:nvSpPr>
          <p:spPr bwMode="auto">
            <a:xfrm flipV="1">
              <a:off x="6880576" y="4603140"/>
              <a:ext cx="218480" cy="107986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Line 421"/>
            <p:cNvSpPr>
              <a:spLocks noChangeShapeType="1"/>
            </p:cNvSpPr>
            <p:nvPr/>
          </p:nvSpPr>
          <p:spPr bwMode="auto">
            <a:xfrm flipV="1">
              <a:off x="6922491" y="4603140"/>
              <a:ext cx="344227" cy="10749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Line 421"/>
            <p:cNvSpPr>
              <a:spLocks noChangeShapeType="1"/>
            </p:cNvSpPr>
            <p:nvPr/>
          </p:nvSpPr>
          <p:spPr bwMode="auto">
            <a:xfrm flipV="1">
              <a:off x="6984066" y="4603140"/>
              <a:ext cx="492230" cy="107495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8" name="Picture 4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6686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9" name="Picture 43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83236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" name="Picture 4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69475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1" name="Picture 4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3208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2" name="Picture 46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0419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3" name="Picture 4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31435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4" name="Picture 4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19504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5" name="Picture 43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06054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6" name="Picture 4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2293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7" name="Picture 4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6026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8" name="Picture 46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73237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9" name="Picture 4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54253" y="4262309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0" name="Picture 4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20797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" name="Picture 43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07347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2" name="Picture 4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93586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3" name="Picture 4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47319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4" name="Picture 46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74530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5" name="Picture 4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55546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6" name="Picture 4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43615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7" name="Picture 43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30165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8" name="Picture 4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16404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9" name="Picture 4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70137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0" name="Picture 46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97348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" name="Picture 4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78364" y="4077072"/>
              <a:ext cx="207054" cy="155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2" name="Line 424"/>
            <p:cNvSpPr>
              <a:spLocks noChangeShapeType="1"/>
            </p:cNvSpPr>
            <p:nvPr/>
          </p:nvSpPr>
          <p:spPr bwMode="auto">
            <a:xfrm flipV="1">
              <a:off x="5276154" y="4417902"/>
              <a:ext cx="62448" cy="127754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" name="Line 424"/>
            <p:cNvSpPr>
              <a:spLocks noChangeShapeType="1"/>
            </p:cNvSpPr>
            <p:nvPr/>
          </p:nvSpPr>
          <p:spPr bwMode="auto">
            <a:xfrm flipV="1">
              <a:off x="5296686" y="4417903"/>
              <a:ext cx="209578" cy="127754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Line 424"/>
            <p:cNvSpPr>
              <a:spLocks noChangeShapeType="1"/>
            </p:cNvSpPr>
            <p:nvPr/>
          </p:nvSpPr>
          <p:spPr bwMode="auto">
            <a:xfrm flipV="1">
              <a:off x="5338602" y="4417903"/>
              <a:ext cx="377240" cy="127754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Line 424"/>
            <p:cNvSpPr>
              <a:spLocks noChangeShapeType="1"/>
            </p:cNvSpPr>
            <p:nvPr/>
          </p:nvSpPr>
          <p:spPr bwMode="auto">
            <a:xfrm flipV="1">
              <a:off x="5358262" y="4417903"/>
              <a:ext cx="525243" cy="127754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Line 424"/>
            <p:cNvSpPr>
              <a:spLocks noChangeShapeType="1"/>
            </p:cNvSpPr>
            <p:nvPr/>
          </p:nvSpPr>
          <p:spPr bwMode="auto">
            <a:xfrm flipV="1">
              <a:off x="5413531" y="4417903"/>
              <a:ext cx="637636" cy="127002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Line 424"/>
            <p:cNvSpPr>
              <a:spLocks noChangeShapeType="1"/>
            </p:cNvSpPr>
            <p:nvPr/>
          </p:nvSpPr>
          <p:spPr bwMode="auto">
            <a:xfrm flipV="1">
              <a:off x="5450995" y="4417903"/>
              <a:ext cx="809749" cy="126510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" name="Line 424"/>
            <p:cNvSpPr>
              <a:spLocks noChangeShapeType="1"/>
            </p:cNvSpPr>
            <p:nvPr/>
          </p:nvSpPr>
          <p:spPr bwMode="auto">
            <a:xfrm flipV="1">
              <a:off x="5524069" y="4417903"/>
              <a:ext cx="904338" cy="12720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Line 424"/>
            <p:cNvSpPr>
              <a:spLocks noChangeShapeType="1"/>
            </p:cNvSpPr>
            <p:nvPr/>
          </p:nvSpPr>
          <p:spPr bwMode="auto">
            <a:xfrm flipV="1">
              <a:off x="5548180" y="4417903"/>
              <a:ext cx="1089805" cy="12720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0" name="Line 424"/>
            <p:cNvSpPr>
              <a:spLocks noChangeShapeType="1"/>
            </p:cNvSpPr>
            <p:nvPr/>
          </p:nvSpPr>
          <p:spPr bwMode="auto">
            <a:xfrm flipV="1">
              <a:off x="5576742" y="4417903"/>
              <a:ext cx="1228905" cy="127699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" name="Line 424"/>
            <p:cNvSpPr>
              <a:spLocks noChangeShapeType="1"/>
            </p:cNvSpPr>
            <p:nvPr/>
          </p:nvSpPr>
          <p:spPr bwMode="auto">
            <a:xfrm flipV="1">
              <a:off x="5623109" y="4417903"/>
              <a:ext cx="1350201" cy="12720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" name="Line 424"/>
            <p:cNvSpPr>
              <a:spLocks noChangeShapeType="1"/>
            </p:cNvSpPr>
            <p:nvPr/>
          </p:nvSpPr>
          <p:spPr bwMode="auto">
            <a:xfrm flipV="1">
              <a:off x="5669475" y="4417903"/>
              <a:ext cx="1513412" cy="126715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" name="Line 424"/>
            <p:cNvSpPr>
              <a:spLocks noChangeShapeType="1"/>
            </p:cNvSpPr>
            <p:nvPr/>
          </p:nvSpPr>
          <p:spPr bwMode="auto">
            <a:xfrm flipV="1">
              <a:off x="5715842" y="4417903"/>
              <a:ext cx="1634707" cy="126715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" name="Line 424"/>
            <p:cNvSpPr>
              <a:spLocks noChangeShapeType="1"/>
            </p:cNvSpPr>
            <p:nvPr/>
          </p:nvSpPr>
          <p:spPr bwMode="auto">
            <a:xfrm flipH="1" flipV="1">
              <a:off x="5422433" y="4417903"/>
              <a:ext cx="1621354" cy="126715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5" name="Line 424"/>
            <p:cNvSpPr>
              <a:spLocks noChangeShapeType="1"/>
            </p:cNvSpPr>
            <p:nvPr/>
          </p:nvSpPr>
          <p:spPr bwMode="auto">
            <a:xfrm flipH="1" flipV="1">
              <a:off x="5590095" y="4417903"/>
              <a:ext cx="1484850" cy="126715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6" name="Line 424"/>
            <p:cNvSpPr>
              <a:spLocks noChangeShapeType="1"/>
            </p:cNvSpPr>
            <p:nvPr/>
          </p:nvSpPr>
          <p:spPr bwMode="auto">
            <a:xfrm flipH="1" flipV="1">
              <a:off x="5799673" y="4417903"/>
              <a:ext cx="1310881" cy="126715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7" name="Line 424"/>
            <p:cNvSpPr>
              <a:spLocks noChangeShapeType="1"/>
            </p:cNvSpPr>
            <p:nvPr/>
          </p:nvSpPr>
          <p:spPr bwMode="auto">
            <a:xfrm flipH="1" flipV="1">
              <a:off x="5967336" y="4417903"/>
              <a:ext cx="1174377" cy="126715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" name="Line 424"/>
            <p:cNvSpPr>
              <a:spLocks noChangeShapeType="1"/>
            </p:cNvSpPr>
            <p:nvPr/>
          </p:nvSpPr>
          <p:spPr bwMode="auto">
            <a:xfrm flipH="1" flipV="1">
              <a:off x="6134998" y="4417903"/>
              <a:ext cx="1047889" cy="126715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9" name="Line 424"/>
            <p:cNvSpPr>
              <a:spLocks noChangeShapeType="1"/>
            </p:cNvSpPr>
            <p:nvPr/>
          </p:nvSpPr>
          <p:spPr bwMode="auto">
            <a:xfrm flipH="1" flipV="1">
              <a:off x="6344576" y="4417903"/>
              <a:ext cx="880227" cy="126715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0" name="Line 424"/>
            <p:cNvSpPr>
              <a:spLocks noChangeShapeType="1"/>
            </p:cNvSpPr>
            <p:nvPr/>
          </p:nvSpPr>
          <p:spPr bwMode="auto">
            <a:xfrm flipH="1" flipV="1">
              <a:off x="6554153" y="4417903"/>
              <a:ext cx="736675" cy="126715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" name="Line 424"/>
            <p:cNvSpPr>
              <a:spLocks noChangeShapeType="1"/>
            </p:cNvSpPr>
            <p:nvPr/>
          </p:nvSpPr>
          <p:spPr bwMode="auto">
            <a:xfrm flipH="1" flipV="1">
              <a:off x="6721816" y="4417903"/>
              <a:ext cx="610929" cy="12720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" name="Line 424"/>
            <p:cNvSpPr>
              <a:spLocks noChangeShapeType="1"/>
            </p:cNvSpPr>
            <p:nvPr/>
          </p:nvSpPr>
          <p:spPr bwMode="auto">
            <a:xfrm flipH="1" flipV="1">
              <a:off x="6889478" y="4417903"/>
              <a:ext cx="461071" cy="12720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" name="Line 424"/>
            <p:cNvSpPr>
              <a:spLocks noChangeShapeType="1"/>
            </p:cNvSpPr>
            <p:nvPr/>
          </p:nvSpPr>
          <p:spPr bwMode="auto">
            <a:xfrm flipH="1" flipV="1">
              <a:off x="7099056" y="4417903"/>
              <a:ext cx="293409" cy="12720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" name="Line 424"/>
            <p:cNvSpPr>
              <a:spLocks noChangeShapeType="1"/>
            </p:cNvSpPr>
            <p:nvPr/>
          </p:nvSpPr>
          <p:spPr bwMode="auto">
            <a:xfrm flipH="1" flipV="1">
              <a:off x="7266718" y="4417903"/>
              <a:ext cx="158760" cy="12720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" name="Line 424"/>
            <p:cNvSpPr>
              <a:spLocks noChangeShapeType="1"/>
            </p:cNvSpPr>
            <p:nvPr/>
          </p:nvSpPr>
          <p:spPr bwMode="auto">
            <a:xfrm flipH="1" flipV="1">
              <a:off x="7443283" y="4417903"/>
              <a:ext cx="33013" cy="12720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" name="Line 424"/>
            <p:cNvSpPr>
              <a:spLocks noChangeShapeType="1"/>
            </p:cNvSpPr>
            <p:nvPr/>
          </p:nvSpPr>
          <p:spPr bwMode="auto">
            <a:xfrm flipH="1" flipV="1">
              <a:off x="5338602" y="4232665"/>
              <a:ext cx="444990" cy="145294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" name="Line 424"/>
            <p:cNvSpPr>
              <a:spLocks noChangeShapeType="1"/>
            </p:cNvSpPr>
            <p:nvPr/>
          </p:nvSpPr>
          <p:spPr bwMode="auto">
            <a:xfrm flipH="1" flipV="1">
              <a:off x="5548180" y="4232665"/>
              <a:ext cx="263975" cy="144050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Line 424"/>
            <p:cNvSpPr>
              <a:spLocks noChangeShapeType="1"/>
            </p:cNvSpPr>
            <p:nvPr/>
          </p:nvSpPr>
          <p:spPr bwMode="auto">
            <a:xfrm flipH="1" flipV="1">
              <a:off x="5715842" y="4232665"/>
              <a:ext cx="133777" cy="144050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" name="Line 424"/>
            <p:cNvSpPr>
              <a:spLocks noChangeShapeType="1"/>
            </p:cNvSpPr>
            <p:nvPr/>
          </p:nvSpPr>
          <p:spPr bwMode="auto">
            <a:xfrm flipV="1">
              <a:off x="5883504" y="4232665"/>
              <a:ext cx="41916" cy="144050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" name="Line 424"/>
            <p:cNvSpPr>
              <a:spLocks noChangeShapeType="1"/>
            </p:cNvSpPr>
            <p:nvPr/>
          </p:nvSpPr>
          <p:spPr bwMode="auto">
            <a:xfrm flipV="1">
              <a:off x="5925420" y="4232665"/>
              <a:ext cx="167662" cy="144050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" name="Line 424"/>
            <p:cNvSpPr>
              <a:spLocks noChangeShapeType="1"/>
            </p:cNvSpPr>
            <p:nvPr/>
          </p:nvSpPr>
          <p:spPr bwMode="auto">
            <a:xfrm flipV="1">
              <a:off x="5967336" y="4232665"/>
              <a:ext cx="293409" cy="144050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" name="Line 424"/>
            <p:cNvSpPr>
              <a:spLocks noChangeShapeType="1"/>
            </p:cNvSpPr>
            <p:nvPr/>
          </p:nvSpPr>
          <p:spPr bwMode="auto">
            <a:xfrm flipV="1">
              <a:off x="6033362" y="4232665"/>
              <a:ext cx="436960" cy="14454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" name="Line 424"/>
            <p:cNvSpPr>
              <a:spLocks noChangeShapeType="1"/>
            </p:cNvSpPr>
            <p:nvPr/>
          </p:nvSpPr>
          <p:spPr bwMode="auto">
            <a:xfrm flipV="1">
              <a:off x="6051167" y="4232665"/>
              <a:ext cx="586818" cy="14454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" name="Line 424"/>
            <p:cNvSpPr>
              <a:spLocks noChangeShapeType="1"/>
            </p:cNvSpPr>
            <p:nvPr/>
          </p:nvSpPr>
          <p:spPr bwMode="auto">
            <a:xfrm flipV="1">
              <a:off x="6079729" y="4232665"/>
              <a:ext cx="767834" cy="14454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" name="Line 424"/>
            <p:cNvSpPr>
              <a:spLocks noChangeShapeType="1"/>
            </p:cNvSpPr>
            <p:nvPr/>
          </p:nvSpPr>
          <p:spPr bwMode="auto">
            <a:xfrm flipV="1">
              <a:off x="6112742" y="4232665"/>
              <a:ext cx="902483" cy="1445426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" name="Line 424"/>
            <p:cNvSpPr>
              <a:spLocks noChangeShapeType="1"/>
            </p:cNvSpPr>
            <p:nvPr/>
          </p:nvSpPr>
          <p:spPr bwMode="auto">
            <a:xfrm flipV="1">
              <a:off x="6154657" y="4232665"/>
              <a:ext cx="1028230" cy="144050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" name="Line 424"/>
            <p:cNvSpPr>
              <a:spLocks noChangeShapeType="1"/>
            </p:cNvSpPr>
            <p:nvPr/>
          </p:nvSpPr>
          <p:spPr bwMode="auto">
            <a:xfrm flipV="1">
              <a:off x="6218829" y="4232665"/>
              <a:ext cx="1173636" cy="144050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" name="Line 424"/>
            <p:cNvSpPr>
              <a:spLocks noChangeShapeType="1"/>
            </p:cNvSpPr>
            <p:nvPr/>
          </p:nvSpPr>
          <p:spPr bwMode="auto">
            <a:xfrm flipH="1" flipV="1">
              <a:off x="5422433" y="4232665"/>
              <a:ext cx="2119889" cy="146017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" name="Line 424"/>
            <p:cNvSpPr>
              <a:spLocks noChangeShapeType="1"/>
            </p:cNvSpPr>
            <p:nvPr/>
          </p:nvSpPr>
          <p:spPr bwMode="auto">
            <a:xfrm flipH="1" flipV="1">
              <a:off x="5632011" y="4232665"/>
              <a:ext cx="1943325" cy="146017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" name="Line 424"/>
            <p:cNvSpPr>
              <a:spLocks noChangeShapeType="1"/>
            </p:cNvSpPr>
            <p:nvPr/>
          </p:nvSpPr>
          <p:spPr bwMode="auto">
            <a:xfrm flipH="1" flipV="1">
              <a:off x="5799673" y="4232665"/>
              <a:ext cx="1804224" cy="146017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" name="Line 424"/>
            <p:cNvSpPr>
              <a:spLocks noChangeShapeType="1"/>
            </p:cNvSpPr>
            <p:nvPr/>
          </p:nvSpPr>
          <p:spPr bwMode="auto">
            <a:xfrm flipH="1" flipV="1">
              <a:off x="5967336" y="4232665"/>
              <a:ext cx="1663269" cy="146017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" name="Line 424"/>
            <p:cNvSpPr>
              <a:spLocks noChangeShapeType="1"/>
            </p:cNvSpPr>
            <p:nvPr/>
          </p:nvSpPr>
          <p:spPr bwMode="auto">
            <a:xfrm flipH="1" flipV="1">
              <a:off x="6176913" y="4232665"/>
              <a:ext cx="1495607" cy="146017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" name="Line 424"/>
            <p:cNvSpPr>
              <a:spLocks noChangeShapeType="1"/>
            </p:cNvSpPr>
            <p:nvPr/>
          </p:nvSpPr>
          <p:spPr bwMode="auto">
            <a:xfrm flipH="1" flipV="1">
              <a:off x="6344576" y="4232665"/>
              <a:ext cx="1359103" cy="146017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" name="Line 424"/>
            <p:cNvSpPr>
              <a:spLocks noChangeShapeType="1"/>
            </p:cNvSpPr>
            <p:nvPr/>
          </p:nvSpPr>
          <p:spPr bwMode="auto">
            <a:xfrm flipH="1" flipV="1">
              <a:off x="6596069" y="4232665"/>
              <a:ext cx="1191441" cy="1460179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" name="Line 424"/>
            <p:cNvSpPr>
              <a:spLocks noChangeShapeType="1"/>
            </p:cNvSpPr>
            <p:nvPr/>
          </p:nvSpPr>
          <p:spPr bwMode="auto">
            <a:xfrm flipH="1" flipV="1">
              <a:off x="6763731" y="4232665"/>
              <a:ext cx="1050486" cy="145526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" name="Line 424"/>
            <p:cNvSpPr>
              <a:spLocks noChangeShapeType="1"/>
            </p:cNvSpPr>
            <p:nvPr/>
          </p:nvSpPr>
          <p:spPr bwMode="auto">
            <a:xfrm flipH="1" flipV="1">
              <a:off x="6931394" y="4232665"/>
              <a:ext cx="924739" cy="145526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" name="Line 424"/>
            <p:cNvSpPr>
              <a:spLocks noChangeShapeType="1"/>
            </p:cNvSpPr>
            <p:nvPr/>
          </p:nvSpPr>
          <p:spPr bwMode="auto">
            <a:xfrm flipH="1" flipV="1">
              <a:off x="7099056" y="4232665"/>
              <a:ext cx="798992" cy="145526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" name="Line 424"/>
            <p:cNvSpPr>
              <a:spLocks noChangeShapeType="1"/>
            </p:cNvSpPr>
            <p:nvPr/>
          </p:nvSpPr>
          <p:spPr bwMode="auto">
            <a:xfrm flipH="1" flipV="1">
              <a:off x="7266718" y="4232665"/>
              <a:ext cx="658037" cy="1455262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" name="Line 424"/>
            <p:cNvSpPr>
              <a:spLocks noChangeShapeType="1"/>
            </p:cNvSpPr>
            <p:nvPr/>
          </p:nvSpPr>
          <p:spPr bwMode="auto">
            <a:xfrm flipH="1" flipV="1">
              <a:off x="7476296" y="4232665"/>
              <a:ext cx="499277" cy="1440508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" name="TextBox 949"/>
            <p:cNvSpPr txBox="1"/>
            <p:nvPr/>
          </p:nvSpPr>
          <p:spPr>
            <a:xfrm>
              <a:off x="6084638" y="5835406"/>
              <a:ext cx="807533" cy="375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BCube</a:t>
              </a:r>
              <a:endParaRPr lang="en-US" sz="2400" b="1" dirty="0"/>
            </a:p>
          </p:txBody>
        </p:sp>
      </p:grpSp>
      <p:sp>
        <p:nvSpPr>
          <p:cNvPr id="954" name="灯片编号占位符 9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976" name="组合 975"/>
          <p:cNvGrpSpPr/>
          <p:nvPr/>
        </p:nvGrpSpPr>
        <p:grpSpPr>
          <a:xfrm>
            <a:off x="5786446" y="2000240"/>
            <a:ext cx="3286116" cy="2223128"/>
            <a:chOff x="5786446" y="2000240"/>
            <a:chExt cx="3286116" cy="2223128"/>
          </a:xfrm>
        </p:grpSpPr>
        <p:sp>
          <p:nvSpPr>
            <p:cNvPr id="959" name="矩形 958"/>
            <p:cNvSpPr/>
            <p:nvPr/>
          </p:nvSpPr>
          <p:spPr>
            <a:xfrm>
              <a:off x="7286644" y="3357562"/>
              <a:ext cx="1785918" cy="86580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Static over-provisioning</a:t>
              </a:r>
            </a:p>
          </p:txBody>
        </p:sp>
        <p:grpSp>
          <p:nvGrpSpPr>
            <p:cNvPr id="975" name="组合 974"/>
            <p:cNvGrpSpPr/>
            <p:nvPr/>
          </p:nvGrpSpPr>
          <p:grpSpPr>
            <a:xfrm>
              <a:off x="5786446" y="2000240"/>
              <a:ext cx="1500198" cy="2143139"/>
              <a:chOff x="5786446" y="2000240"/>
              <a:chExt cx="1500198" cy="2143139"/>
            </a:xfrm>
          </p:grpSpPr>
          <p:cxnSp>
            <p:nvCxnSpPr>
              <p:cNvPr id="961" name="直接箭头连接符 960"/>
              <p:cNvCxnSpPr>
                <a:stCxn id="959" idx="1"/>
              </p:cNvCxnSpPr>
              <p:nvPr/>
            </p:nvCxnSpPr>
            <p:spPr>
              <a:xfrm rot="10800000" flipV="1">
                <a:off x="6143636" y="3790464"/>
                <a:ext cx="1143008" cy="3529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1" name="直接箭头连接符 970"/>
              <p:cNvCxnSpPr/>
              <p:nvPr/>
            </p:nvCxnSpPr>
            <p:spPr>
              <a:xfrm rot="16200000" flipV="1">
                <a:off x="5630991" y="2155695"/>
                <a:ext cx="1785950" cy="1475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8" name="组合 957"/>
          <p:cNvGrpSpPr/>
          <p:nvPr/>
        </p:nvGrpSpPr>
        <p:grpSpPr>
          <a:xfrm>
            <a:off x="3571868" y="2571744"/>
            <a:ext cx="3148402" cy="2361301"/>
            <a:chOff x="3923928" y="2707339"/>
            <a:chExt cx="3148402" cy="2361301"/>
          </a:xfrm>
        </p:grpSpPr>
        <p:pic>
          <p:nvPicPr>
            <p:cNvPr id="951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23928" y="2707339"/>
              <a:ext cx="3148402" cy="2361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955" name="&quot;No&quot; Symbol 20"/>
            <p:cNvSpPr/>
            <p:nvPr/>
          </p:nvSpPr>
          <p:spPr bwMode="auto">
            <a:xfrm>
              <a:off x="4226293" y="3140968"/>
              <a:ext cx="1570856" cy="1584176"/>
            </a:xfrm>
            <a:prstGeom prst="noSmoking">
              <a:avLst>
                <a:gd name="adj" fmla="val 13760"/>
              </a:avLst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524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7" name="TextBox 956"/>
            <p:cNvSpPr txBox="1"/>
            <p:nvPr/>
          </p:nvSpPr>
          <p:spPr>
            <a:xfrm>
              <a:off x="4427984" y="3573016"/>
              <a:ext cx="1260648" cy="707886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CLUE</a:t>
              </a:r>
            </a:p>
          </p:txBody>
        </p:sp>
      </p:grpSp>
      <p:sp>
        <p:nvSpPr>
          <p:cNvPr id="964" name="Rectangle 8"/>
          <p:cNvSpPr>
            <a:spLocks noChangeArrowheads="1"/>
          </p:cNvSpPr>
          <p:nvPr/>
        </p:nvSpPr>
        <p:spPr bwMode="auto">
          <a:xfrm>
            <a:off x="-32" y="4941168"/>
            <a:ext cx="3000396" cy="1296144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/>
              <a:t>High bandwidth, </a:t>
            </a:r>
            <a:r>
              <a:rPr lang="en-US" altLang="zh-CN" sz="2400" b="1" i="1" dirty="0"/>
              <a:t>but</a:t>
            </a:r>
          </a:p>
          <a:p>
            <a:pPr algn="ctr">
              <a:defRPr/>
            </a:pPr>
            <a:r>
              <a:rPr lang="en-US" altLang="zh-CN" sz="2400" dirty="0"/>
              <a:t>high wiring complexity,</a:t>
            </a:r>
          </a:p>
          <a:p>
            <a:pPr algn="ctr">
              <a:defRPr/>
            </a:pPr>
            <a:r>
              <a:rPr lang="en-US" altLang="zh-CN" sz="2400" dirty="0"/>
              <a:t> high power, high cost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736258"/>
      </p:ext>
    </p:extLst>
  </p:cSld>
  <p:clrMapOvr>
    <a:masterClrMapping/>
  </p:clrMapOvr>
  <p:transition advTm="16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pPr algn="ctr"/>
            <a:r>
              <a:rPr lang="en-US" dirty="0" err="1"/>
              <a:t>Fastpath</a:t>
            </a:r>
            <a:r>
              <a:rPr lang="en-US" dirty="0"/>
              <a:t>: return traffic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1014046" y="1768079"/>
            <a:ext cx="6128071" cy="3992415"/>
            <a:chOff x="1352062" y="1214438"/>
            <a:chExt cx="6739440" cy="4619150"/>
          </a:xfrm>
        </p:grpSpPr>
        <p:sp>
          <p:nvSpPr>
            <p:cNvPr id="83" name="Rectangle 82"/>
            <p:cNvSpPr/>
            <p:nvPr/>
          </p:nvSpPr>
          <p:spPr>
            <a:xfrm>
              <a:off x="5867400" y="1214438"/>
              <a:ext cx="2224102" cy="1681162"/>
            </a:xfrm>
            <a:prstGeom prst="rect">
              <a:avLst/>
            </a:prstGeom>
            <a:solidFill>
              <a:srgbClr val="EEECE1">
                <a:lumMod val="90000"/>
                <a:alpha val="80000"/>
              </a:srgbClr>
            </a:solidFill>
            <a:ln w="12700" cap="flat" cmpd="sng" algn="ctr">
              <a:solidFill>
                <a:srgbClr val="8064A2">
                  <a:lumMod val="50000"/>
                </a:srgbClr>
              </a:solidFill>
              <a:prstDash val="solid"/>
            </a:ln>
            <a:effectLst/>
          </p:spPr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Calibri"/>
                </a:rPr>
                <a:t>Host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79401" y="1666972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21470" y="1726378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59557" y="1795562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MUX1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237912" y="1703944"/>
              <a:ext cx="762000" cy="457200"/>
            </a:xfrm>
            <a:prstGeom prst="roundRect">
              <a:avLst/>
            </a:prstGeom>
            <a:solidFill>
              <a:srgbClr val="4F81BD"/>
            </a:solidFill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1371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VM</a:t>
              </a:r>
            </a:p>
          </p:txBody>
        </p:sp>
        <p:sp>
          <p:nvSpPr>
            <p:cNvPr id="88" name="TextBox 15"/>
            <p:cNvSpPr txBox="1"/>
            <p:nvPr/>
          </p:nvSpPr>
          <p:spPr>
            <a:xfrm rot="5400000">
              <a:off x="7479996" y="2147117"/>
              <a:ext cx="489998" cy="558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338902" y="1671638"/>
              <a:ext cx="857250" cy="68580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EEECE1">
                      <a:lumMod val="10000"/>
                    </a:srgbClr>
                  </a:solidFill>
                  <a:latin typeface="Calibri"/>
                </a:rPr>
                <a:t>Host Agent</a:t>
              </a:r>
              <a:endParaRPr lang="en-US" sz="1500" b="1" baseline="-16000" dirty="0">
                <a:solidFill>
                  <a:srgbClr val="EEECE1">
                    <a:lumMod val="10000"/>
                  </a:srgbClr>
                </a:solidFill>
                <a:latin typeface="Calibri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5650952" y="2365118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sp>
          <p:nvSpPr>
            <p:cNvPr id="91" name="TextBox 31"/>
            <p:cNvSpPr txBox="1"/>
            <p:nvPr/>
          </p:nvSpPr>
          <p:spPr>
            <a:xfrm>
              <a:off x="7368092" y="1893165"/>
              <a:ext cx="603274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DIP1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5199802" y="1748784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4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4641401" y="2055019"/>
              <a:ext cx="1627494" cy="684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>
            <a:xfrm flipH="1">
              <a:off x="4046523" y="2243138"/>
              <a:ext cx="2222373" cy="194806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</p:cxnSp>
        <p:sp>
          <p:nvSpPr>
            <p:cNvPr id="97" name="Rectangle 96"/>
            <p:cNvSpPr/>
            <p:nvPr/>
          </p:nvSpPr>
          <p:spPr>
            <a:xfrm>
              <a:off x="3785367" y="4252511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7436" y="4311917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65523" y="4381101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MUX2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127611" y="4330695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5727947" y="3234374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865798" y="3805238"/>
              <a:ext cx="2224102" cy="1681162"/>
            </a:xfrm>
            <a:prstGeom prst="rect">
              <a:avLst/>
            </a:prstGeom>
            <a:solidFill>
              <a:srgbClr val="EEECE1">
                <a:lumMod val="90000"/>
                <a:alpha val="80000"/>
              </a:srgbClr>
            </a:solidFill>
            <a:ln w="12700" cap="flat" cmpd="sng" algn="ctr">
              <a:solidFill>
                <a:srgbClr val="8064A2">
                  <a:lumMod val="50000"/>
                </a:srgbClr>
              </a:solidFill>
              <a:prstDash val="solid"/>
            </a:ln>
            <a:effectLst/>
          </p:spPr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Calibri"/>
                </a:rPr>
                <a:t>Host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61225" y="4291268"/>
              <a:ext cx="762000" cy="457200"/>
            </a:xfrm>
            <a:prstGeom prst="roundRect">
              <a:avLst/>
            </a:prstGeom>
            <a:solidFill>
              <a:srgbClr val="4F81BD"/>
            </a:solidFill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1371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VM</a:t>
              </a:r>
            </a:p>
          </p:txBody>
        </p:sp>
        <p:sp>
          <p:nvSpPr>
            <p:cNvPr id="105" name="TextBox 15"/>
            <p:cNvSpPr txBox="1"/>
            <p:nvPr/>
          </p:nvSpPr>
          <p:spPr>
            <a:xfrm rot="5400000">
              <a:off x="7506437" y="4685786"/>
              <a:ext cx="489998" cy="558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337300" y="4262438"/>
              <a:ext cx="857250" cy="68580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EEECE1">
                      <a:lumMod val="10000"/>
                    </a:srgbClr>
                  </a:solidFill>
                  <a:latin typeface="Calibri"/>
                </a:rPr>
                <a:t>Host Agent</a:t>
              </a:r>
              <a:endParaRPr lang="en-US" sz="1500" b="1" baseline="-16000" dirty="0">
                <a:solidFill>
                  <a:srgbClr val="EEECE1">
                    <a:lumMod val="10000"/>
                  </a:srgbClr>
                </a:solidFill>
                <a:latin typeface="Calibri"/>
              </a:endParaRPr>
            </a:p>
          </p:txBody>
        </p:sp>
        <p:sp>
          <p:nvSpPr>
            <p:cNvPr id="107" name="TextBox 36"/>
            <p:cNvSpPr txBox="1"/>
            <p:nvPr/>
          </p:nvSpPr>
          <p:spPr>
            <a:xfrm>
              <a:off x="7384564" y="4466193"/>
              <a:ext cx="603274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DIP2</a:t>
              </a:r>
            </a:p>
          </p:txBody>
        </p:sp>
        <p:cxnSp>
          <p:nvCxnSpPr>
            <p:cNvPr id="108" name="Straight Arrow Connector 107"/>
            <p:cNvCxnSpPr>
              <a:stCxn id="99" idx="3"/>
            </p:cNvCxnSpPr>
            <p:nvPr/>
          </p:nvCxnSpPr>
          <p:spPr>
            <a:xfrm flipV="1">
              <a:off x="4427523" y="4605338"/>
              <a:ext cx="1841372" cy="436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4542421" y="2180926"/>
              <a:ext cx="1782180" cy="202287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16" name="Straight Arrow Connector 115"/>
            <p:cNvCxnSpPr/>
            <p:nvPr/>
          </p:nvCxnSpPr>
          <p:spPr>
            <a:xfrm>
              <a:off x="1352062" y="2357438"/>
              <a:ext cx="552938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none" w="lg" len="lg"/>
            </a:ln>
            <a:effectLst/>
          </p:spPr>
        </p:cxnSp>
        <p:sp>
          <p:nvSpPr>
            <p:cNvPr id="118" name="TextBox 117"/>
            <p:cNvSpPr txBox="1"/>
            <p:nvPr/>
          </p:nvSpPr>
          <p:spPr>
            <a:xfrm>
              <a:off x="1905000" y="2146083"/>
              <a:ext cx="1199143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kern="0" dirty="0">
                  <a:solidFill>
                    <a:prstClr val="black"/>
                  </a:solidFill>
                </a:rPr>
                <a:t>Data Packets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397715" y="5486399"/>
              <a:ext cx="1096894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kern="0" dirty="0">
                  <a:solidFill>
                    <a:prstClr val="black"/>
                  </a:solidFill>
                </a:rPr>
                <a:t>Destination</a:t>
              </a:r>
            </a:p>
          </p:txBody>
        </p:sp>
        <p:sp>
          <p:nvSpPr>
            <p:cNvPr id="120" name="TextBox 31"/>
            <p:cNvSpPr txBox="1"/>
            <p:nvPr/>
          </p:nvSpPr>
          <p:spPr>
            <a:xfrm>
              <a:off x="3283150" y="1521023"/>
              <a:ext cx="592697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VIP1</a:t>
              </a:r>
            </a:p>
          </p:txBody>
        </p:sp>
        <p:sp>
          <p:nvSpPr>
            <p:cNvPr id="121" name="TextBox 31"/>
            <p:cNvSpPr txBox="1"/>
            <p:nvPr/>
          </p:nvSpPr>
          <p:spPr>
            <a:xfrm>
              <a:off x="3178096" y="4028203"/>
              <a:ext cx="592697" cy="347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VIP2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586429" y="2934568"/>
            <a:ext cx="460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SYN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33819" y="3695326"/>
            <a:ext cx="794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SYN-ACK</a:t>
            </a:r>
          </a:p>
        </p:txBody>
      </p:sp>
    </p:spTree>
    <p:extLst>
      <p:ext uri="{BB962C8B-B14F-4D97-AF65-F5344CB8AC3E}">
        <p14:creationId xmlns:p14="http://schemas.microsoft.com/office/powerpoint/2010/main" val="2139688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pPr algn="ctr"/>
            <a:r>
              <a:rPr lang="en-US" dirty="0" err="1"/>
              <a:t>Fastpath</a:t>
            </a:r>
            <a:r>
              <a:rPr lang="en-US" dirty="0"/>
              <a:t>: redirect packets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014046" y="1768079"/>
            <a:ext cx="6745291" cy="4092942"/>
            <a:chOff x="1352062" y="1214438"/>
            <a:chExt cx="6739440" cy="4609949"/>
          </a:xfrm>
        </p:grpSpPr>
        <p:sp>
          <p:nvSpPr>
            <p:cNvPr id="44" name="Rectangle 43"/>
            <p:cNvSpPr/>
            <p:nvPr/>
          </p:nvSpPr>
          <p:spPr>
            <a:xfrm>
              <a:off x="5867400" y="1214438"/>
              <a:ext cx="2224102" cy="1681162"/>
            </a:xfrm>
            <a:prstGeom prst="rect">
              <a:avLst/>
            </a:prstGeom>
            <a:solidFill>
              <a:srgbClr val="EEECE1">
                <a:lumMod val="90000"/>
                <a:alpha val="80000"/>
              </a:srgbClr>
            </a:solidFill>
            <a:ln w="12700" cap="flat" cmpd="sng" algn="ctr">
              <a:solidFill>
                <a:srgbClr val="8064A2">
                  <a:lumMod val="50000"/>
                </a:srgbClr>
              </a:solidFill>
              <a:prstDash val="solid"/>
            </a:ln>
            <a:effectLst/>
          </p:spPr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Calibri"/>
                </a:rPr>
                <a:t>Host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79401" y="1666972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21470" y="1726378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9557" y="1795562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MUX1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237912" y="1703944"/>
              <a:ext cx="762000" cy="457200"/>
            </a:xfrm>
            <a:prstGeom prst="roundRect">
              <a:avLst/>
            </a:prstGeom>
            <a:solidFill>
              <a:srgbClr val="4F81BD"/>
            </a:solidFill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1371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VM</a:t>
              </a:r>
            </a:p>
          </p:txBody>
        </p:sp>
        <p:sp>
          <p:nvSpPr>
            <p:cNvPr id="49" name="TextBox 15"/>
            <p:cNvSpPr txBox="1"/>
            <p:nvPr/>
          </p:nvSpPr>
          <p:spPr>
            <a:xfrm rot="5400000">
              <a:off x="7486489" y="2172670"/>
              <a:ext cx="477011" cy="507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8902" y="1671638"/>
              <a:ext cx="857250" cy="68580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EEECE1">
                      <a:lumMod val="10000"/>
                    </a:srgbClr>
                  </a:solidFill>
                  <a:latin typeface="Calibri"/>
                </a:rPr>
                <a:t>Host Agent</a:t>
              </a:r>
              <a:endParaRPr lang="en-US" sz="1500" b="1" baseline="-16000" dirty="0">
                <a:solidFill>
                  <a:srgbClr val="EEECE1">
                    <a:lumMod val="10000"/>
                  </a:srgbClr>
                </a:solidFill>
                <a:latin typeface="Calibri"/>
              </a:endParaRPr>
            </a:p>
          </p:txBody>
        </p:sp>
        <p:sp>
          <p:nvSpPr>
            <p:cNvPr id="52" name="TextBox 31"/>
            <p:cNvSpPr txBox="1"/>
            <p:nvPr/>
          </p:nvSpPr>
          <p:spPr>
            <a:xfrm>
              <a:off x="7368092" y="1893166"/>
              <a:ext cx="548072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DIP1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3599980" y="333832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6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5188874" y="2405162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7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785367" y="4252511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27436" y="4311917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65523" y="4381101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MUX2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65798" y="3805238"/>
              <a:ext cx="2224102" cy="1681162"/>
            </a:xfrm>
            <a:prstGeom prst="rect">
              <a:avLst/>
            </a:prstGeom>
            <a:solidFill>
              <a:srgbClr val="EEECE1">
                <a:lumMod val="90000"/>
                <a:alpha val="80000"/>
              </a:srgbClr>
            </a:solidFill>
            <a:ln w="12700" cap="flat" cmpd="sng" algn="ctr">
              <a:solidFill>
                <a:srgbClr val="8064A2">
                  <a:lumMod val="50000"/>
                </a:srgbClr>
              </a:solidFill>
              <a:prstDash val="solid"/>
            </a:ln>
            <a:effectLst/>
          </p:spPr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Calibri"/>
                </a:rPr>
                <a:t>Host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261225" y="4291268"/>
              <a:ext cx="762000" cy="457200"/>
            </a:xfrm>
            <a:prstGeom prst="roundRect">
              <a:avLst/>
            </a:prstGeom>
            <a:solidFill>
              <a:srgbClr val="4F81BD"/>
            </a:solidFill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1371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VM</a:t>
              </a:r>
            </a:p>
          </p:txBody>
        </p:sp>
        <p:sp>
          <p:nvSpPr>
            <p:cNvPr id="66" name="TextBox 15"/>
            <p:cNvSpPr txBox="1"/>
            <p:nvPr/>
          </p:nvSpPr>
          <p:spPr>
            <a:xfrm rot="5400000">
              <a:off x="7512930" y="4711338"/>
              <a:ext cx="477011" cy="507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337300" y="4262438"/>
              <a:ext cx="857250" cy="68580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EEECE1">
                      <a:lumMod val="10000"/>
                    </a:srgbClr>
                  </a:solidFill>
                  <a:latin typeface="Calibri"/>
                </a:rPr>
                <a:t>Host Agent</a:t>
              </a:r>
              <a:endParaRPr lang="en-US" sz="1500" b="1" baseline="-16000" dirty="0">
                <a:solidFill>
                  <a:srgbClr val="EEECE1">
                    <a:lumMod val="10000"/>
                  </a:srgbClr>
                </a:solidFill>
                <a:latin typeface="Calibri"/>
              </a:endParaRPr>
            </a:p>
          </p:txBody>
        </p:sp>
        <p:sp>
          <p:nvSpPr>
            <p:cNvPr id="68" name="TextBox 36"/>
            <p:cNvSpPr txBox="1"/>
            <p:nvPr/>
          </p:nvSpPr>
          <p:spPr>
            <a:xfrm>
              <a:off x="7384564" y="4466193"/>
              <a:ext cx="548072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DIP2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85413" y="2312169"/>
              <a:ext cx="787" cy="189163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dash"/>
              <a:tailEnd type="stealth" w="lg" len="lg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>
            <a:xfrm>
              <a:off x="4057333" y="2362200"/>
              <a:ext cx="2180054" cy="10127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dash"/>
              <a:tailEnd type="stealth" w="lg" len="lg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>
            <a:xfrm>
              <a:off x="4038600" y="2362200"/>
              <a:ext cx="1858834" cy="2053239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dash"/>
              <a:tailEnd type="stealth" w="lg" len="lg"/>
            </a:ln>
            <a:effectLst/>
          </p:spPr>
        </p:cxnSp>
        <p:sp>
          <p:nvSpPr>
            <p:cNvPr id="75" name="Oval 74"/>
            <p:cNvSpPr/>
            <p:nvPr/>
          </p:nvSpPr>
          <p:spPr>
            <a:xfrm>
              <a:off x="4412849" y="3026524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7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1352062" y="2055019"/>
              <a:ext cx="552938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dash"/>
              <a:tailEnd type="none" w="lg" len="lg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881906" y="1853367"/>
              <a:ext cx="1350480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kern="0" dirty="0">
                  <a:solidFill>
                    <a:prstClr val="black"/>
                  </a:solidFill>
                </a:rPr>
                <a:t>Redirect Packets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97715" y="5486400"/>
              <a:ext cx="996524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kern="0" dirty="0">
                  <a:solidFill>
                    <a:prstClr val="black"/>
                  </a:solidFill>
                </a:rPr>
                <a:t>Destination</a:t>
              </a:r>
            </a:p>
          </p:txBody>
        </p:sp>
        <p:sp>
          <p:nvSpPr>
            <p:cNvPr id="81" name="TextBox 31"/>
            <p:cNvSpPr txBox="1"/>
            <p:nvPr/>
          </p:nvSpPr>
          <p:spPr>
            <a:xfrm>
              <a:off x="3283150" y="1521023"/>
              <a:ext cx="538463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VIP1</a:t>
              </a:r>
            </a:p>
          </p:txBody>
        </p:sp>
        <p:sp>
          <p:nvSpPr>
            <p:cNvPr id="82" name="TextBox 31"/>
            <p:cNvSpPr txBox="1"/>
            <p:nvPr/>
          </p:nvSpPr>
          <p:spPr>
            <a:xfrm>
              <a:off x="3178096" y="4028204"/>
              <a:ext cx="538463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VIP2</a:t>
              </a: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 flipH="1">
            <a:off x="3958202" y="2815147"/>
            <a:ext cx="2020770" cy="1683747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97647" y="3282249"/>
            <a:ext cx="4655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ACK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014046" y="2782891"/>
            <a:ext cx="553418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none" w="lg" len="lg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567465" y="2595239"/>
            <a:ext cx="10903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Data Packets</a:t>
            </a:r>
          </a:p>
        </p:txBody>
      </p:sp>
      <p:sp>
        <p:nvSpPr>
          <p:cNvPr id="88" name="Oval 87"/>
          <p:cNvSpPr/>
          <p:nvPr/>
        </p:nvSpPr>
        <p:spPr>
          <a:xfrm>
            <a:off x="5266372" y="3068573"/>
            <a:ext cx="228799" cy="202963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500" b="1" dirty="0">
                <a:solidFill>
                  <a:prstClr val="white"/>
                </a:solidFill>
                <a:latin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3005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373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 err="1"/>
              <a:t>Fastpath</a:t>
            </a:r>
            <a:r>
              <a:rPr lang="en-US" sz="2700" dirty="0"/>
              <a:t>: low latency and high bandwidth for intra-DC traffic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014046" y="1768079"/>
            <a:ext cx="6745291" cy="4092942"/>
            <a:chOff x="1352062" y="1214438"/>
            <a:chExt cx="6739440" cy="4609949"/>
          </a:xfrm>
        </p:grpSpPr>
        <p:sp>
          <p:nvSpPr>
            <p:cNvPr id="44" name="Rectangle 43"/>
            <p:cNvSpPr/>
            <p:nvPr/>
          </p:nvSpPr>
          <p:spPr>
            <a:xfrm>
              <a:off x="5867400" y="1214438"/>
              <a:ext cx="2224102" cy="1681162"/>
            </a:xfrm>
            <a:prstGeom prst="rect">
              <a:avLst/>
            </a:prstGeom>
            <a:solidFill>
              <a:srgbClr val="EEECE1">
                <a:lumMod val="90000"/>
                <a:alpha val="80000"/>
              </a:srgbClr>
            </a:solidFill>
            <a:ln w="12700" cap="flat" cmpd="sng" algn="ctr">
              <a:solidFill>
                <a:srgbClr val="8064A2">
                  <a:lumMod val="50000"/>
                </a:srgbClr>
              </a:solidFill>
              <a:prstDash val="solid"/>
            </a:ln>
            <a:effectLst/>
          </p:spPr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Calibri"/>
                </a:rPr>
                <a:t>Host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79401" y="1666972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21470" y="1726378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9557" y="1795562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MUX1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237912" y="1703944"/>
              <a:ext cx="762000" cy="457200"/>
            </a:xfrm>
            <a:prstGeom prst="roundRect">
              <a:avLst/>
            </a:prstGeom>
            <a:solidFill>
              <a:srgbClr val="4F81BD"/>
            </a:solidFill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1371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VM</a:t>
              </a:r>
            </a:p>
          </p:txBody>
        </p:sp>
        <p:sp>
          <p:nvSpPr>
            <p:cNvPr id="49" name="TextBox 15"/>
            <p:cNvSpPr txBox="1"/>
            <p:nvPr/>
          </p:nvSpPr>
          <p:spPr>
            <a:xfrm rot="5400000">
              <a:off x="7486489" y="2172670"/>
              <a:ext cx="477011" cy="507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8902" y="1671638"/>
              <a:ext cx="857250" cy="68580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EEECE1">
                      <a:lumMod val="10000"/>
                    </a:srgbClr>
                  </a:solidFill>
                  <a:latin typeface="Calibri"/>
                </a:rPr>
                <a:t>Host Agent</a:t>
              </a:r>
              <a:endParaRPr lang="en-US" sz="1500" b="1" baseline="-16000" dirty="0">
                <a:solidFill>
                  <a:srgbClr val="EEECE1">
                    <a:lumMod val="10000"/>
                  </a:srgbClr>
                </a:solidFill>
                <a:latin typeface="Calibri"/>
              </a:endParaRPr>
            </a:p>
          </p:txBody>
        </p:sp>
        <p:sp>
          <p:nvSpPr>
            <p:cNvPr id="52" name="TextBox 31"/>
            <p:cNvSpPr txBox="1"/>
            <p:nvPr/>
          </p:nvSpPr>
          <p:spPr>
            <a:xfrm>
              <a:off x="7368092" y="1893166"/>
              <a:ext cx="548072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DIP1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785367" y="4252511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27436" y="4311917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65523" y="4381101"/>
              <a:ext cx="762000" cy="457200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b="1" dirty="0">
                  <a:solidFill>
                    <a:srgbClr val="663300"/>
                  </a:solidFill>
                  <a:latin typeface="Calibri"/>
                </a:rPr>
                <a:t>MUX2</a:t>
              </a:r>
              <a:endParaRPr lang="en-US" b="1" baseline="-16000" dirty="0">
                <a:solidFill>
                  <a:srgbClr val="663300"/>
                </a:solidFill>
                <a:latin typeface="Calibri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632861" y="327618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libri"/>
                </a:rPr>
                <a:t>8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65798" y="3805238"/>
              <a:ext cx="2224102" cy="1681162"/>
            </a:xfrm>
            <a:prstGeom prst="rect">
              <a:avLst/>
            </a:prstGeom>
            <a:solidFill>
              <a:srgbClr val="EEECE1">
                <a:lumMod val="90000"/>
                <a:alpha val="80000"/>
              </a:srgbClr>
            </a:solidFill>
            <a:ln w="12700" cap="flat" cmpd="sng" algn="ctr">
              <a:solidFill>
                <a:srgbClr val="8064A2">
                  <a:lumMod val="50000"/>
                </a:srgbClr>
              </a:solidFill>
              <a:prstDash val="solid"/>
            </a:ln>
            <a:effectLst/>
          </p:spPr>
          <p:txBody>
            <a:bodyPr lIns="68580" tIns="6858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Calibri"/>
                </a:rPr>
                <a:t>Host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261225" y="4291268"/>
              <a:ext cx="762000" cy="457200"/>
            </a:xfrm>
            <a:prstGeom prst="roundRect">
              <a:avLst/>
            </a:prstGeom>
            <a:solidFill>
              <a:srgbClr val="4F81BD"/>
            </a:solidFill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1371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VM</a:t>
              </a:r>
            </a:p>
          </p:txBody>
        </p:sp>
        <p:sp>
          <p:nvSpPr>
            <p:cNvPr id="66" name="TextBox 15"/>
            <p:cNvSpPr txBox="1"/>
            <p:nvPr/>
          </p:nvSpPr>
          <p:spPr>
            <a:xfrm rot="5400000">
              <a:off x="7512930" y="4711338"/>
              <a:ext cx="477011" cy="507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337300" y="4262438"/>
              <a:ext cx="857250" cy="68580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sz="1500" b="1" dirty="0">
                  <a:solidFill>
                    <a:srgbClr val="EEECE1">
                      <a:lumMod val="10000"/>
                    </a:srgbClr>
                  </a:solidFill>
                  <a:latin typeface="Calibri"/>
                </a:rPr>
                <a:t>Host Agent</a:t>
              </a:r>
              <a:endParaRPr lang="en-US" sz="1500" b="1" baseline="-16000" dirty="0">
                <a:solidFill>
                  <a:srgbClr val="EEECE1">
                    <a:lumMod val="10000"/>
                  </a:srgbClr>
                </a:solidFill>
                <a:latin typeface="Calibri"/>
              </a:endParaRPr>
            </a:p>
          </p:txBody>
        </p:sp>
        <p:sp>
          <p:nvSpPr>
            <p:cNvPr id="68" name="TextBox 36"/>
            <p:cNvSpPr txBox="1"/>
            <p:nvPr/>
          </p:nvSpPr>
          <p:spPr>
            <a:xfrm>
              <a:off x="7384564" y="4466193"/>
              <a:ext cx="548072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DIP2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575959" y="2433638"/>
              <a:ext cx="3441" cy="175756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stealth" w="lg" len="lg"/>
              <a:tailEnd type="stealth" w="lg" len="lg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>
            <a:xfrm>
              <a:off x="1352062" y="2055019"/>
              <a:ext cx="552938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dash"/>
              <a:tailEnd type="none" w="lg" len="lg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>
            <a:xfrm>
              <a:off x="1352062" y="2357438"/>
              <a:ext cx="552938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none" w="lg" len="lg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881906" y="1853367"/>
              <a:ext cx="1350480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kern="0" dirty="0">
                  <a:solidFill>
                    <a:prstClr val="black"/>
                  </a:solidFill>
                </a:rPr>
                <a:t>Redirect Packets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05000" y="2146083"/>
              <a:ext cx="1089417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kern="0" dirty="0">
                  <a:solidFill>
                    <a:prstClr val="black"/>
                  </a:solidFill>
                </a:rPr>
                <a:t>Data Packets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97715" y="5486400"/>
              <a:ext cx="996524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kern="0" dirty="0">
                  <a:solidFill>
                    <a:prstClr val="black"/>
                  </a:solidFill>
                </a:rPr>
                <a:t>Destination</a:t>
              </a:r>
            </a:p>
          </p:txBody>
        </p:sp>
        <p:sp>
          <p:nvSpPr>
            <p:cNvPr id="81" name="TextBox 31"/>
            <p:cNvSpPr txBox="1"/>
            <p:nvPr/>
          </p:nvSpPr>
          <p:spPr>
            <a:xfrm>
              <a:off x="3283150" y="1521023"/>
              <a:ext cx="538463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VIP1</a:t>
              </a:r>
            </a:p>
          </p:txBody>
        </p:sp>
        <p:sp>
          <p:nvSpPr>
            <p:cNvPr id="82" name="TextBox 31"/>
            <p:cNvSpPr txBox="1"/>
            <p:nvPr/>
          </p:nvSpPr>
          <p:spPr>
            <a:xfrm>
              <a:off x="3178096" y="4028204"/>
              <a:ext cx="538463" cy="33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prstClr val="black"/>
                  </a:solidFill>
                  <a:latin typeface="Cambria" pitchFamily="18" charset="0"/>
                </a:rPr>
                <a:t>VIP2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832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Impact of </a:t>
            </a:r>
            <a:r>
              <a:rPr lang="en-US" dirty="0" err="1"/>
              <a:t>Fastpath</a:t>
            </a:r>
            <a:r>
              <a:rPr lang="en-US" dirty="0"/>
              <a:t> on Mux and Host CPU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803366" y="1758587"/>
          <a:ext cx="7318466" cy="4026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680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5725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Overall availability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9" y="1836964"/>
            <a:ext cx="7191103" cy="4085408"/>
          </a:xfrm>
        </p:spPr>
      </p:pic>
    </p:spTree>
    <p:extLst>
      <p:ext uri="{BB962C8B-B14F-4D97-AF65-F5344CB8AC3E}">
        <p14:creationId xmlns:p14="http://schemas.microsoft.com/office/powerpoint/2010/main" val="3199631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CPU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" y="1719398"/>
            <a:ext cx="7122523" cy="3928655"/>
          </a:xfrm>
        </p:spPr>
      </p:pic>
    </p:spTree>
    <p:extLst>
      <p:ext uri="{BB962C8B-B14F-4D97-AF65-F5344CB8AC3E}">
        <p14:creationId xmlns:p14="http://schemas.microsoft.com/office/powerpoint/2010/main" val="3662208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5925"/>
            <a:ext cx="7886700" cy="400131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Centralized controllers work</a:t>
            </a:r>
          </a:p>
          <a:p>
            <a:pPr lvl="1"/>
            <a:r>
              <a:rPr lang="en-US" dirty="0"/>
              <a:t>There are significant challenges in doing per-flow processing, e.g., SNAT</a:t>
            </a:r>
          </a:p>
          <a:p>
            <a:pPr lvl="1"/>
            <a:r>
              <a:rPr lang="en-US" dirty="0"/>
              <a:t>Provide overall higher reliability and easier to manage system</a:t>
            </a:r>
          </a:p>
          <a:p>
            <a:endParaRPr lang="en-US" dirty="0"/>
          </a:p>
          <a:p>
            <a:r>
              <a:rPr lang="en-US" dirty="0"/>
              <a:t>Colocation of control plane and data plane provides faster local recovery</a:t>
            </a:r>
          </a:p>
          <a:p>
            <a:pPr lvl="1"/>
            <a:r>
              <a:rPr lang="en-US" dirty="0"/>
              <a:t>Fate sharing eliminates the need for a separate, highly-available management channel</a:t>
            </a:r>
          </a:p>
          <a:p>
            <a:endParaRPr lang="en-US" dirty="0"/>
          </a:p>
          <a:p>
            <a:r>
              <a:rPr lang="en-US" dirty="0"/>
              <a:t>Protocol semantics are violated on the Internet</a:t>
            </a:r>
          </a:p>
          <a:p>
            <a:pPr lvl="1"/>
            <a:r>
              <a:rPr lang="en-US" dirty="0"/>
              <a:t>Bugs in external code forced us to change network MTU</a:t>
            </a:r>
          </a:p>
          <a:p>
            <a:endParaRPr lang="en-US" dirty="0"/>
          </a:p>
          <a:p>
            <a:r>
              <a:rPr lang="en-US" dirty="0"/>
              <a:t>Owning our own software has been a key enabler for:</a:t>
            </a:r>
          </a:p>
          <a:p>
            <a:pPr lvl="1"/>
            <a:r>
              <a:rPr lang="en-US" dirty="0"/>
              <a:t>Faster turn-around on bugs, </a:t>
            </a:r>
            <a:r>
              <a:rPr lang="en-US" dirty="0" err="1"/>
              <a:t>DoS</a:t>
            </a:r>
            <a:r>
              <a:rPr lang="en-US" dirty="0"/>
              <a:t> detection, flexibility to design new features</a:t>
            </a:r>
          </a:p>
          <a:p>
            <a:pPr lvl="1"/>
            <a:r>
              <a:rPr lang="en-US" dirty="0"/>
              <a:t>Better monitoring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1890966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220C-02A5-074A-A806-32DB2ABE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B195-D9BA-0247-9E05-D0A6064C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Upgrading data network network is a continuous process</a:t>
            </a:r>
          </a:p>
          <a:p>
            <a:pPr lvl="1"/>
            <a:r>
              <a:rPr lang="en-US" dirty="0"/>
              <a:t>Latest technologies are being adopted</a:t>
            </a:r>
          </a:p>
          <a:p>
            <a:r>
              <a:rPr lang="en-US" dirty="0"/>
              <a:t>Optical networking technology offers one alternative</a:t>
            </a:r>
          </a:p>
          <a:p>
            <a:pPr lvl="1"/>
            <a:r>
              <a:rPr lang="en-US" dirty="0"/>
              <a:t>Pros: Low cost, high flexibility</a:t>
            </a:r>
          </a:p>
          <a:p>
            <a:pPr lvl="1"/>
            <a:r>
              <a:rPr lang="en-US" dirty="0"/>
              <a:t>Cons: Circuit switching (instead of packet switching), medium-sized data centers</a:t>
            </a:r>
          </a:p>
          <a:p>
            <a:r>
              <a:rPr lang="en-US" dirty="0"/>
              <a:t>Scaling is needed everywhere</a:t>
            </a:r>
          </a:p>
          <a:p>
            <a:pPr lvl="1"/>
            <a:r>
              <a:rPr lang="en-US" dirty="0"/>
              <a:t>Software techniques for load balancing</a:t>
            </a:r>
          </a:p>
          <a:p>
            <a:pPr lvl="1"/>
            <a:r>
              <a:rPr lang="en-US" dirty="0"/>
              <a:t>Distribute the load among servers (host agents in Ananta)</a:t>
            </a:r>
          </a:p>
          <a:p>
            <a:pPr lvl="2"/>
            <a:r>
              <a:rPr lang="en-US" dirty="0"/>
              <a:t>Another form of server-centric design</a:t>
            </a:r>
          </a:p>
          <a:p>
            <a:pPr lvl="2"/>
            <a:r>
              <a:rPr lang="en-US" dirty="0"/>
              <a:t>Still scale out (but not scale up) </a:t>
            </a:r>
          </a:p>
          <a:p>
            <a:pPr lvl="2"/>
            <a:r>
              <a:rPr lang="en-US" dirty="0"/>
              <a:t>Scale with the number of 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70A1B-5C99-0046-9A95-D537F807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8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Recent Efforts and Their Limitations</a:t>
            </a:r>
          </a:p>
        </p:txBody>
      </p:sp>
      <p:sp>
        <p:nvSpPr>
          <p:cNvPr id="968" name="Rectangle 5"/>
          <p:cNvSpPr>
            <a:spLocks noChangeArrowheads="1"/>
          </p:cNvSpPr>
          <p:nvPr/>
        </p:nvSpPr>
        <p:spPr bwMode="auto">
          <a:xfrm>
            <a:off x="3419872" y="1268760"/>
            <a:ext cx="2520280" cy="129123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dirty="0">
                <a:latin typeface="+mn-lt"/>
              </a:rPr>
              <a:t>Hybrid </a:t>
            </a:r>
          </a:p>
          <a:p>
            <a:pPr algn="ctr">
              <a:defRPr/>
            </a:pPr>
            <a:r>
              <a:rPr lang="en-US" altLang="zh-CN" sz="2800" dirty="0">
                <a:latin typeface="+mn-lt"/>
              </a:rPr>
              <a:t>electrical/optical</a:t>
            </a:r>
          </a:p>
          <a:p>
            <a:pPr algn="ctr">
              <a:defRPr/>
            </a:pPr>
            <a:r>
              <a:rPr lang="en-US" altLang="zh-CN" sz="2800" dirty="0"/>
              <a:t>(semi-flexible)</a:t>
            </a:r>
            <a:endParaRPr lang="en-US" altLang="zh-CN" sz="2800" dirty="0">
              <a:latin typeface="+mn-lt"/>
            </a:endParaRPr>
          </a:p>
        </p:txBody>
      </p:sp>
      <p:sp>
        <p:nvSpPr>
          <p:cNvPr id="970" name="Rectangle 7"/>
          <p:cNvSpPr>
            <a:spLocks noChangeArrowheads="1"/>
          </p:cNvSpPr>
          <p:nvPr/>
        </p:nvSpPr>
        <p:spPr bwMode="auto">
          <a:xfrm>
            <a:off x="395536" y="3140968"/>
            <a:ext cx="2520280" cy="1224136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 err="1">
                <a:latin typeface="+mn-lt"/>
              </a:rPr>
              <a:t>Fattree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BCube</a:t>
            </a:r>
            <a:r>
              <a:rPr lang="en-US" altLang="zh-CN" sz="2400" dirty="0"/>
              <a:t>, </a:t>
            </a:r>
          </a:p>
          <a:p>
            <a:pPr algn="ctr">
              <a:defRPr/>
            </a:pPr>
            <a:r>
              <a:rPr lang="en-US" altLang="zh-CN" sz="2400" dirty="0"/>
              <a:t>VL2, </a:t>
            </a:r>
            <a:r>
              <a:rPr lang="en-US" altLang="zh-CN" sz="2400" dirty="0" err="1">
                <a:latin typeface="+mn-lt"/>
              </a:rPr>
              <a:t>PortLand</a:t>
            </a:r>
            <a:r>
              <a:rPr lang="en-US" altLang="zh-CN" sz="2400" dirty="0"/>
              <a:t> </a:t>
            </a:r>
            <a:endParaRPr lang="en-US" altLang="zh-CN" sz="2400" dirty="0">
              <a:latin typeface="+mn-lt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[SIGCOMM’08 ’09]</a:t>
            </a:r>
          </a:p>
        </p:txBody>
      </p:sp>
      <p:sp>
        <p:nvSpPr>
          <p:cNvPr id="972" name="Rectangle 9"/>
          <p:cNvSpPr>
            <a:spLocks noChangeArrowheads="1"/>
          </p:cNvSpPr>
          <p:nvPr/>
        </p:nvSpPr>
        <p:spPr bwMode="auto">
          <a:xfrm>
            <a:off x="3419872" y="3140968"/>
            <a:ext cx="2448272" cy="1224136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>
                <a:latin typeface="+mn-lt"/>
              </a:rPr>
              <a:t>c-Through, Helios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[SIGCOMM’10] </a:t>
            </a:r>
          </a:p>
        </p:txBody>
      </p:sp>
      <p:sp>
        <p:nvSpPr>
          <p:cNvPr id="976" name="AutoShape 13"/>
          <p:cNvSpPr>
            <a:spLocks noChangeArrowheads="1"/>
          </p:cNvSpPr>
          <p:nvPr/>
        </p:nvSpPr>
        <p:spPr bwMode="auto">
          <a:xfrm>
            <a:off x="2971800" y="1772816"/>
            <a:ext cx="381000" cy="327499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0" name="上下箭头 379"/>
          <p:cNvSpPr/>
          <p:nvPr/>
        </p:nvSpPr>
        <p:spPr>
          <a:xfrm>
            <a:off x="1403648" y="26369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上下箭头 380"/>
          <p:cNvSpPr/>
          <p:nvPr/>
        </p:nvSpPr>
        <p:spPr>
          <a:xfrm>
            <a:off x="1403648" y="44371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上下箭头 381"/>
          <p:cNvSpPr/>
          <p:nvPr/>
        </p:nvSpPr>
        <p:spPr>
          <a:xfrm>
            <a:off x="4499992" y="26369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上下箭头 382"/>
          <p:cNvSpPr/>
          <p:nvPr/>
        </p:nvSpPr>
        <p:spPr>
          <a:xfrm>
            <a:off x="4499992" y="44371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04248" y="4911551"/>
            <a:ext cx="17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c-Through</a:t>
            </a:r>
          </a:p>
        </p:txBody>
      </p:sp>
      <p:grpSp>
        <p:nvGrpSpPr>
          <p:cNvPr id="22" name="Group 72"/>
          <p:cNvGrpSpPr>
            <a:grpSpLocks/>
          </p:cNvGrpSpPr>
          <p:nvPr/>
        </p:nvGrpSpPr>
        <p:grpSpPr bwMode="auto">
          <a:xfrm>
            <a:off x="7243414" y="4152418"/>
            <a:ext cx="509972" cy="736891"/>
            <a:chOff x="288" y="1441"/>
            <a:chExt cx="432" cy="522"/>
          </a:xfrm>
        </p:grpSpPr>
        <p:sp>
          <p:nvSpPr>
            <p:cNvPr id="63" name="Freeform 73"/>
            <p:cNvSpPr>
              <a:spLocks/>
            </p:cNvSpPr>
            <p:nvPr/>
          </p:nvSpPr>
          <p:spPr bwMode="auto">
            <a:xfrm>
              <a:off x="288" y="1441"/>
              <a:ext cx="432" cy="57"/>
            </a:xfrm>
            <a:custGeom>
              <a:avLst/>
              <a:gdLst>
                <a:gd name="T0" fmla="*/ 0 w 648"/>
                <a:gd name="T1" fmla="*/ 2 h 71"/>
                <a:gd name="T2" fmla="*/ 1 w 648"/>
                <a:gd name="T3" fmla="*/ 0 h 71"/>
                <a:gd name="T4" fmla="*/ 1 w 648"/>
                <a:gd name="T5" fmla="*/ 0 h 71"/>
                <a:gd name="T6" fmla="*/ 1 w 648"/>
                <a:gd name="T7" fmla="*/ 2 h 71"/>
                <a:gd name="T8" fmla="*/ 0 w 648"/>
                <a:gd name="T9" fmla="*/ 2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8"/>
                <a:gd name="T16" fmla="*/ 0 h 71"/>
                <a:gd name="T17" fmla="*/ 648 w 64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8" h="71">
                  <a:moveTo>
                    <a:pt x="0" y="71"/>
                  </a:moveTo>
                  <a:lnTo>
                    <a:pt x="73" y="0"/>
                  </a:lnTo>
                  <a:lnTo>
                    <a:pt x="648" y="0"/>
                  </a:lnTo>
                  <a:lnTo>
                    <a:pt x="577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5589FF"/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4" name="Freeform 74"/>
            <p:cNvSpPr>
              <a:spLocks/>
            </p:cNvSpPr>
            <p:nvPr/>
          </p:nvSpPr>
          <p:spPr bwMode="auto">
            <a:xfrm>
              <a:off x="288" y="1441"/>
              <a:ext cx="432" cy="57"/>
            </a:xfrm>
            <a:custGeom>
              <a:avLst/>
              <a:gdLst>
                <a:gd name="T0" fmla="*/ 0 w 648"/>
                <a:gd name="T1" fmla="*/ 2 h 71"/>
                <a:gd name="T2" fmla="*/ 1 w 648"/>
                <a:gd name="T3" fmla="*/ 0 h 71"/>
                <a:gd name="T4" fmla="*/ 1 w 648"/>
                <a:gd name="T5" fmla="*/ 0 h 71"/>
                <a:gd name="T6" fmla="*/ 1 w 648"/>
                <a:gd name="T7" fmla="*/ 2 h 71"/>
                <a:gd name="T8" fmla="*/ 0 w 648"/>
                <a:gd name="T9" fmla="*/ 2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8"/>
                <a:gd name="T16" fmla="*/ 0 h 71"/>
                <a:gd name="T17" fmla="*/ 648 w 64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8" h="71">
                  <a:moveTo>
                    <a:pt x="0" y="71"/>
                  </a:moveTo>
                  <a:lnTo>
                    <a:pt x="73" y="0"/>
                  </a:lnTo>
                  <a:lnTo>
                    <a:pt x="648" y="0"/>
                  </a:lnTo>
                  <a:lnTo>
                    <a:pt x="577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5589FF"/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290" y="1498"/>
              <a:ext cx="383" cy="465"/>
            </a:xfrm>
            <a:prstGeom prst="rect">
              <a:avLst/>
            </a:prstGeom>
            <a:solidFill>
              <a:srgbClr val="004E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 algn="ctr" eaLnBrk="0" hangingPunct="0">
                <a:defRPr/>
              </a:pPr>
              <a:endParaRPr kumimoji="0" lang="zh-CN" altLang="en-US" sz="2400" b="1">
                <a:solidFill>
                  <a:srgbClr val="00FF00"/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66" name="Freeform 76"/>
            <p:cNvSpPr>
              <a:spLocks/>
            </p:cNvSpPr>
            <p:nvPr/>
          </p:nvSpPr>
          <p:spPr bwMode="auto">
            <a:xfrm>
              <a:off x="672" y="1441"/>
              <a:ext cx="40" cy="522"/>
            </a:xfrm>
            <a:custGeom>
              <a:avLst/>
              <a:gdLst>
                <a:gd name="T0" fmla="*/ 0 w 71"/>
                <a:gd name="T1" fmla="*/ 2 h 640"/>
                <a:gd name="T2" fmla="*/ 1 w 71"/>
                <a:gd name="T3" fmla="*/ 0 h 640"/>
                <a:gd name="T4" fmla="*/ 1 w 71"/>
                <a:gd name="T5" fmla="*/ 2 h 640"/>
                <a:gd name="T6" fmla="*/ 0 w 71"/>
                <a:gd name="T7" fmla="*/ 2 h 640"/>
                <a:gd name="T8" fmla="*/ 0 w 71"/>
                <a:gd name="T9" fmla="*/ 2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640"/>
                <a:gd name="T17" fmla="*/ 71 w 71"/>
                <a:gd name="T18" fmla="*/ 640 h 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640">
                  <a:moveTo>
                    <a:pt x="0" y="71"/>
                  </a:moveTo>
                  <a:lnTo>
                    <a:pt x="71" y="0"/>
                  </a:lnTo>
                  <a:lnTo>
                    <a:pt x="71" y="567"/>
                  </a:lnTo>
                  <a:lnTo>
                    <a:pt x="0" y="64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34AA"/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7" name="Freeform 77"/>
            <p:cNvSpPr>
              <a:spLocks/>
            </p:cNvSpPr>
            <p:nvPr/>
          </p:nvSpPr>
          <p:spPr bwMode="auto">
            <a:xfrm>
              <a:off x="672" y="1441"/>
              <a:ext cx="40" cy="522"/>
            </a:xfrm>
            <a:custGeom>
              <a:avLst/>
              <a:gdLst>
                <a:gd name="T0" fmla="*/ 0 w 71"/>
                <a:gd name="T1" fmla="*/ 2 h 640"/>
                <a:gd name="T2" fmla="*/ 1 w 71"/>
                <a:gd name="T3" fmla="*/ 0 h 640"/>
                <a:gd name="T4" fmla="*/ 1 w 71"/>
                <a:gd name="T5" fmla="*/ 2 h 640"/>
                <a:gd name="T6" fmla="*/ 0 w 71"/>
                <a:gd name="T7" fmla="*/ 2 h 640"/>
                <a:gd name="T8" fmla="*/ 0 w 71"/>
                <a:gd name="T9" fmla="*/ 2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640"/>
                <a:gd name="T17" fmla="*/ 71 w 71"/>
                <a:gd name="T18" fmla="*/ 640 h 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640">
                  <a:moveTo>
                    <a:pt x="0" y="71"/>
                  </a:moveTo>
                  <a:lnTo>
                    <a:pt x="71" y="0"/>
                  </a:lnTo>
                  <a:lnTo>
                    <a:pt x="71" y="567"/>
                  </a:lnTo>
                  <a:lnTo>
                    <a:pt x="0" y="64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34AA"/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" name="Freeform 78"/>
            <p:cNvSpPr>
              <a:spLocks/>
            </p:cNvSpPr>
            <p:nvPr/>
          </p:nvSpPr>
          <p:spPr bwMode="auto">
            <a:xfrm>
              <a:off x="314" y="1521"/>
              <a:ext cx="336" cy="266"/>
            </a:xfrm>
            <a:custGeom>
              <a:avLst/>
              <a:gdLst>
                <a:gd name="T0" fmla="*/ 1 w 509"/>
                <a:gd name="T1" fmla="*/ 0 h 488"/>
                <a:gd name="T2" fmla="*/ 1 w 509"/>
                <a:gd name="T3" fmla="*/ 1 h 488"/>
                <a:gd name="T4" fmla="*/ 1 w 509"/>
                <a:gd name="T5" fmla="*/ 1 h 488"/>
                <a:gd name="T6" fmla="*/ 1 w 509"/>
                <a:gd name="T7" fmla="*/ 1 h 488"/>
                <a:gd name="T8" fmla="*/ 1 w 509"/>
                <a:gd name="T9" fmla="*/ 1 h 488"/>
                <a:gd name="T10" fmla="*/ 1 w 509"/>
                <a:gd name="T11" fmla="*/ 1 h 488"/>
                <a:gd name="T12" fmla="*/ 1 w 509"/>
                <a:gd name="T13" fmla="*/ 0 h 488"/>
                <a:gd name="T14" fmla="*/ 1 w 509"/>
                <a:gd name="T15" fmla="*/ 1 h 488"/>
                <a:gd name="T16" fmla="*/ 1 w 509"/>
                <a:gd name="T17" fmla="*/ 1 h 488"/>
                <a:gd name="T18" fmla="*/ 1 w 509"/>
                <a:gd name="T19" fmla="*/ 1 h 488"/>
                <a:gd name="T20" fmla="*/ 1 w 509"/>
                <a:gd name="T21" fmla="*/ 1 h 488"/>
                <a:gd name="T22" fmla="*/ 1 w 509"/>
                <a:gd name="T23" fmla="*/ 1 h 488"/>
                <a:gd name="T24" fmla="*/ 1 w 509"/>
                <a:gd name="T25" fmla="*/ 1 h 488"/>
                <a:gd name="T26" fmla="*/ 1 w 509"/>
                <a:gd name="T27" fmla="*/ 1 h 488"/>
                <a:gd name="T28" fmla="*/ 1 w 509"/>
                <a:gd name="T29" fmla="*/ 1 h 488"/>
                <a:gd name="T30" fmla="*/ 1 w 509"/>
                <a:gd name="T31" fmla="*/ 1 h 488"/>
                <a:gd name="T32" fmla="*/ 1 w 509"/>
                <a:gd name="T33" fmla="*/ 1 h 488"/>
                <a:gd name="T34" fmla="*/ 1 w 509"/>
                <a:gd name="T35" fmla="*/ 1 h 488"/>
                <a:gd name="T36" fmla="*/ 1 w 509"/>
                <a:gd name="T37" fmla="*/ 1 h 488"/>
                <a:gd name="T38" fmla="*/ 1 w 509"/>
                <a:gd name="T39" fmla="*/ 1 h 488"/>
                <a:gd name="T40" fmla="*/ 1 w 509"/>
                <a:gd name="T41" fmla="*/ 1 h 488"/>
                <a:gd name="T42" fmla="*/ 1 w 509"/>
                <a:gd name="T43" fmla="*/ 1 h 488"/>
                <a:gd name="T44" fmla="*/ 1 w 509"/>
                <a:gd name="T45" fmla="*/ 1 h 488"/>
                <a:gd name="T46" fmla="*/ 0 w 509"/>
                <a:gd name="T47" fmla="*/ 1 h 488"/>
                <a:gd name="T48" fmla="*/ 1 w 509"/>
                <a:gd name="T49" fmla="*/ 1 h 488"/>
                <a:gd name="T50" fmla="*/ 1 w 509"/>
                <a:gd name="T51" fmla="*/ 1 h 488"/>
                <a:gd name="T52" fmla="*/ 1 w 509"/>
                <a:gd name="T53" fmla="*/ 1 h 488"/>
                <a:gd name="T54" fmla="*/ 1 w 509"/>
                <a:gd name="T55" fmla="*/ 1 h 488"/>
                <a:gd name="T56" fmla="*/ 1 w 509"/>
                <a:gd name="T57" fmla="*/ 1 h 488"/>
                <a:gd name="T58" fmla="*/ 1 w 509"/>
                <a:gd name="T59" fmla="*/ 1 h 488"/>
                <a:gd name="T60" fmla="*/ 1 w 509"/>
                <a:gd name="T61" fmla="*/ 1 h 488"/>
                <a:gd name="T62" fmla="*/ 0 w 509"/>
                <a:gd name="T63" fmla="*/ 1 h 488"/>
                <a:gd name="T64" fmla="*/ 1 w 509"/>
                <a:gd name="T65" fmla="*/ 0 h 4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9"/>
                <a:gd name="T100" fmla="*/ 0 h 488"/>
                <a:gd name="T101" fmla="*/ 509 w 509"/>
                <a:gd name="T102" fmla="*/ 488 h 4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9" h="488">
                  <a:moveTo>
                    <a:pt x="75" y="0"/>
                  </a:moveTo>
                  <a:lnTo>
                    <a:pt x="75" y="59"/>
                  </a:lnTo>
                  <a:lnTo>
                    <a:pt x="192" y="59"/>
                  </a:lnTo>
                  <a:lnTo>
                    <a:pt x="255" y="191"/>
                  </a:lnTo>
                  <a:lnTo>
                    <a:pt x="318" y="59"/>
                  </a:lnTo>
                  <a:lnTo>
                    <a:pt x="434" y="59"/>
                  </a:lnTo>
                  <a:lnTo>
                    <a:pt x="434" y="0"/>
                  </a:lnTo>
                  <a:lnTo>
                    <a:pt x="509" y="75"/>
                  </a:lnTo>
                  <a:lnTo>
                    <a:pt x="434" y="150"/>
                  </a:lnTo>
                  <a:lnTo>
                    <a:pt x="434" y="98"/>
                  </a:lnTo>
                  <a:lnTo>
                    <a:pt x="351" y="98"/>
                  </a:lnTo>
                  <a:lnTo>
                    <a:pt x="280" y="245"/>
                  </a:lnTo>
                  <a:lnTo>
                    <a:pt x="351" y="393"/>
                  </a:lnTo>
                  <a:lnTo>
                    <a:pt x="434" y="393"/>
                  </a:lnTo>
                  <a:lnTo>
                    <a:pt x="434" y="337"/>
                  </a:lnTo>
                  <a:lnTo>
                    <a:pt x="509" y="412"/>
                  </a:lnTo>
                  <a:lnTo>
                    <a:pt x="434" y="488"/>
                  </a:lnTo>
                  <a:lnTo>
                    <a:pt x="434" y="432"/>
                  </a:lnTo>
                  <a:lnTo>
                    <a:pt x="318" y="432"/>
                  </a:lnTo>
                  <a:lnTo>
                    <a:pt x="255" y="296"/>
                  </a:lnTo>
                  <a:lnTo>
                    <a:pt x="192" y="432"/>
                  </a:lnTo>
                  <a:lnTo>
                    <a:pt x="75" y="432"/>
                  </a:lnTo>
                  <a:lnTo>
                    <a:pt x="75" y="486"/>
                  </a:lnTo>
                  <a:lnTo>
                    <a:pt x="0" y="412"/>
                  </a:lnTo>
                  <a:lnTo>
                    <a:pt x="75" y="337"/>
                  </a:lnTo>
                  <a:lnTo>
                    <a:pt x="75" y="393"/>
                  </a:lnTo>
                  <a:lnTo>
                    <a:pt x="156" y="393"/>
                  </a:lnTo>
                  <a:lnTo>
                    <a:pt x="229" y="245"/>
                  </a:lnTo>
                  <a:lnTo>
                    <a:pt x="158" y="98"/>
                  </a:lnTo>
                  <a:lnTo>
                    <a:pt x="75" y="98"/>
                  </a:lnTo>
                  <a:lnTo>
                    <a:pt x="75" y="148"/>
                  </a:lnTo>
                  <a:lnTo>
                    <a:pt x="0" y="7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9" name="AutoShape 79"/>
            <p:cNvSpPr>
              <a:spLocks noChangeArrowheads="1"/>
            </p:cNvSpPr>
            <p:nvPr/>
          </p:nvSpPr>
          <p:spPr bwMode="auto">
            <a:xfrm>
              <a:off x="323" y="1849"/>
              <a:ext cx="319" cy="80"/>
            </a:xfrm>
            <a:prstGeom prst="leftRightArrow">
              <a:avLst>
                <a:gd name="adj1" fmla="val 50000"/>
                <a:gd name="adj2" fmla="val 82000"/>
              </a:avLst>
            </a:prstGeom>
            <a:solidFill>
              <a:srgbClr val="FF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kumimoji="0" lang="zh-CN" altLang="en-US" sz="2400" b="1">
                <a:solidFill>
                  <a:srgbClr val="00FF00"/>
                </a:solidFill>
                <a:latin typeface="+mn-lt"/>
                <a:ea typeface="宋体" pitchFamily="2" charset="-122"/>
              </a:endParaRPr>
            </a:p>
          </p:txBody>
        </p:sp>
      </p:grp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7933409" y="3225153"/>
            <a:ext cx="81675" cy="343955"/>
          </a:xfrm>
          <a:prstGeom prst="line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pic>
        <p:nvPicPr>
          <p:cNvPr id="24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581" y="3029158"/>
            <a:ext cx="476749" cy="24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133"/>
          <p:cNvGrpSpPr/>
          <p:nvPr/>
        </p:nvGrpSpPr>
        <p:grpSpPr>
          <a:xfrm>
            <a:off x="5940152" y="3521157"/>
            <a:ext cx="586880" cy="801128"/>
            <a:chOff x="5645218" y="2191261"/>
            <a:chExt cx="745806" cy="801128"/>
          </a:xfrm>
        </p:grpSpPr>
        <p:pic>
          <p:nvPicPr>
            <p:cNvPr id="49" name="Picture 18" descr="D:\research\data-center\HotNets\rac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218" y="2623309"/>
              <a:ext cx="737398" cy="369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H="1">
              <a:off x="5847590" y="2350586"/>
              <a:ext cx="198600" cy="2821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flipH="1">
              <a:off x="5897476" y="2350586"/>
              <a:ext cx="148714" cy="2821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 flipH="1">
              <a:off x="5946420" y="2350586"/>
              <a:ext cx="99770" cy="2821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H="1">
              <a:off x="5979363" y="2350586"/>
              <a:ext cx="66827" cy="2821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 flipH="1">
              <a:off x="6013247" y="2350586"/>
              <a:ext cx="32943" cy="2821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H="1">
              <a:off x="6046190" y="2350586"/>
              <a:ext cx="0" cy="2821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6046190" y="2305107"/>
              <a:ext cx="32943" cy="312784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6046190" y="2305107"/>
              <a:ext cx="66827" cy="31928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6046190" y="2350586"/>
              <a:ext cx="108242" cy="2728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>
              <a:off x="6046190" y="2350586"/>
              <a:ext cx="140243" cy="2821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6046190" y="2350586"/>
              <a:ext cx="175069" cy="2821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>
              <a:off x="6046190" y="2350586"/>
              <a:ext cx="198600" cy="272873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pic>
          <p:nvPicPr>
            <p:cNvPr id="62" name="Picture 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6504" y="2191261"/>
              <a:ext cx="624520" cy="25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88" y="3521157"/>
            <a:ext cx="491437" cy="25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1" y="3521157"/>
            <a:ext cx="491437" cy="25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32" y="3521157"/>
            <a:ext cx="491437" cy="25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75" y="3521157"/>
            <a:ext cx="491437" cy="25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547" y="3521157"/>
            <a:ext cx="491437" cy="25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696" y="3060485"/>
            <a:ext cx="474590" cy="24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14" y="3060485"/>
            <a:ext cx="474591" cy="24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14" y="2391271"/>
            <a:ext cx="509972" cy="2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接连接符 33"/>
          <p:cNvCxnSpPr>
            <a:stCxn id="62" idx="0"/>
            <a:endCxn id="32" idx="2"/>
          </p:cNvCxnSpPr>
          <p:nvPr/>
        </p:nvCxnSpPr>
        <p:spPr>
          <a:xfrm flipV="1">
            <a:off x="6281312" y="3305133"/>
            <a:ext cx="271498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6" idx="0"/>
            <a:endCxn id="32" idx="2"/>
          </p:cNvCxnSpPr>
          <p:nvPr/>
        </p:nvCxnSpPr>
        <p:spPr>
          <a:xfrm flipH="1" flipV="1">
            <a:off x="6552810" y="3305133"/>
            <a:ext cx="199696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7" idx="0"/>
            <a:endCxn id="31" idx="2"/>
          </p:cNvCxnSpPr>
          <p:nvPr/>
        </p:nvCxnSpPr>
        <p:spPr>
          <a:xfrm flipV="1">
            <a:off x="7224349" y="3303779"/>
            <a:ext cx="277643" cy="217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8" idx="0"/>
            <a:endCxn id="31" idx="2"/>
          </p:cNvCxnSpPr>
          <p:nvPr/>
        </p:nvCxnSpPr>
        <p:spPr>
          <a:xfrm flipH="1" flipV="1">
            <a:off x="7501992" y="3303779"/>
            <a:ext cx="270458" cy="217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4" idx="2"/>
          </p:cNvCxnSpPr>
          <p:nvPr/>
        </p:nvCxnSpPr>
        <p:spPr>
          <a:xfrm flipV="1">
            <a:off x="8244293" y="3276509"/>
            <a:ext cx="290662" cy="244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0" idx="0"/>
            <a:endCxn id="24" idx="2"/>
          </p:cNvCxnSpPr>
          <p:nvPr/>
        </p:nvCxnSpPr>
        <p:spPr>
          <a:xfrm flipH="1" flipV="1">
            <a:off x="8534955" y="3276509"/>
            <a:ext cx="219310" cy="244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" idx="0"/>
            <a:endCxn id="33" idx="2"/>
          </p:cNvCxnSpPr>
          <p:nvPr/>
        </p:nvCxnSpPr>
        <p:spPr>
          <a:xfrm flipV="1">
            <a:off x="6552810" y="2657061"/>
            <a:ext cx="945590" cy="403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0"/>
            <a:endCxn id="33" idx="2"/>
          </p:cNvCxnSpPr>
          <p:nvPr/>
        </p:nvCxnSpPr>
        <p:spPr>
          <a:xfrm flipH="1" flipV="1">
            <a:off x="7498400" y="2657061"/>
            <a:ext cx="3592" cy="403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0"/>
            <a:endCxn id="33" idx="2"/>
          </p:cNvCxnSpPr>
          <p:nvPr/>
        </p:nvCxnSpPr>
        <p:spPr>
          <a:xfrm flipH="1" flipV="1">
            <a:off x="7498400" y="2657061"/>
            <a:ext cx="1036556" cy="37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7672265" y="3767269"/>
            <a:ext cx="163230" cy="546100"/>
          </a:xfrm>
          <a:custGeom>
            <a:avLst/>
            <a:gdLst>
              <a:gd name="connsiteX0" fmla="*/ 0 w 207433"/>
              <a:gd name="connsiteY0" fmla="*/ 546100 h 546100"/>
              <a:gd name="connsiteX1" fmla="*/ 177800 w 207433"/>
              <a:gd name="connsiteY1" fmla="*/ 419100 h 546100"/>
              <a:gd name="connsiteX2" fmla="*/ 177800 w 207433"/>
              <a:gd name="connsiteY2" fmla="*/ 12700 h 546100"/>
              <a:gd name="connsiteX3" fmla="*/ 177800 w 207433"/>
              <a:gd name="connsiteY3" fmla="*/ 12700 h 546100"/>
              <a:gd name="connsiteX4" fmla="*/ 177800 w 207433"/>
              <a:gd name="connsiteY4" fmla="*/ 12700 h 546100"/>
              <a:gd name="connsiteX5" fmla="*/ 177800 w 207433"/>
              <a:gd name="connsiteY5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433" h="546100">
                <a:moveTo>
                  <a:pt x="0" y="546100"/>
                </a:moveTo>
                <a:cubicBezTo>
                  <a:pt x="74083" y="527050"/>
                  <a:pt x="148167" y="508000"/>
                  <a:pt x="177800" y="419100"/>
                </a:cubicBezTo>
                <a:cubicBezTo>
                  <a:pt x="207433" y="330200"/>
                  <a:pt x="177800" y="12700"/>
                  <a:pt x="177800" y="12700"/>
                </a:cubicBezTo>
                <a:lnTo>
                  <a:pt x="177800" y="12700"/>
                </a:lnTo>
                <a:lnTo>
                  <a:pt x="177800" y="12700"/>
                </a:lnTo>
                <a:lnTo>
                  <a:pt x="177800" y="0"/>
                </a:ln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任意多边形 43"/>
          <p:cNvSpPr/>
          <p:nvPr/>
        </p:nvSpPr>
        <p:spPr>
          <a:xfrm>
            <a:off x="7072642" y="3754569"/>
            <a:ext cx="199874" cy="571500"/>
          </a:xfrm>
          <a:custGeom>
            <a:avLst/>
            <a:gdLst>
              <a:gd name="connsiteX0" fmla="*/ 25400 w 254000"/>
              <a:gd name="connsiteY0" fmla="*/ 0 h 571500"/>
              <a:gd name="connsiteX1" fmla="*/ 38100 w 254000"/>
              <a:gd name="connsiteY1" fmla="*/ 431800 h 571500"/>
              <a:gd name="connsiteX2" fmla="*/ 254000 w 25400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571500">
                <a:moveTo>
                  <a:pt x="25400" y="0"/>
                </a:moveTo>
                <a:cubicBezTo>
                  <a:pt x="12700" y="168275"/>
                  <a:pt x="0" y="336550"/>
                  <a:pt x="38100" y="431800"/>
                </a:cubicBezTo>
                <a:cubicBezTo>
                  <a:pt x="76200" y="527050"/>
                  <a:pt x="165100" y="549275"/>
                  <a:pt x="254000" y="571500"/>
                </a:cubicBezTo>
              </a:path>
            </a:pathLst>
          </a:cu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任意多边形 44"/>
          <p:cNvSpPr/>
          <p:nvPr/>
        </p:nvSpPr>
        <p:spPr>
          <a:xfrm>
            <a:off x="7662271" y="3754569"/>
            <a:ext cx="499686" cy="825500"/>
          </a:xfrm>
          <a:custGeom>
            <a:avLst/>
            <a:gdLst>
              <a:gd name="connsiteX0" fmla="*/ 635000 w 635000"/>
              <a:gd name="connsiteY0" fmla="*/ 0 h 825500"/>
              <a:gd name="connsiteX1" fmla="*/ 482600 w 635000"/>
              <a:gd name="connsiteY1" fmla="*/ 584200 h 825500"/>
              <a:gd name="connsiteX2" fmla="*/ 0 w 635000"/>
              <a:gd name="connsiteY2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825500">
                <a:moveTo>
                  <a:pt x="635000" y="0"/>
                </a:moveTo>
                <a:cubicBezTo>
                  <a:pt x="611716" y="223308"/>
                  <a:pt x="588433" y="446617"/>
                  <a:pt x="482600" y="584200"/>
                </a:cubicBezTo>
                <a:cubicBezTo>
                  <a:pt x="376767" y="721783"/>
                  <a:pt x="188383" y="773641"/>
                  <a:pt x="0" y="825500"/>
                </a:cubicBezTo>
              </a:path>
            </a:pathLst>
          </a:cu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任意多边形 45"/>
          <p:cNvSpPr/>
          <p:nvPr/>
        </p:nvSpPr>
        <p:spPr>
          <a:xfrm>
            <a:off x="6253158" y="3754569"/>
            <a:ext cx="1029352" cy="1041400"/>
          </a:xfrm>
          <a:custGeom>
            <a:avLst/>
            <a:gdLst>
              <a:gd name="connsiteX0" fmla="*/ 0 w 1308100"/>
              <a:gd name="connsiteY0" fmla="*/ 0 h 1041400"/>
              <a:gd name="connsiteX1" fmla="*/ 330200 w 1308100"/>
              <a:gd name="connsiteY1" fmla="*/ 863600 h 1041400"/>
              <a:gd name="connsiteX2" fmla="*/ 1308100 w 1308100"/>
              <a:gd name="connsiteY2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100" h="1041400">
                <a:moveTo>
                  <a:pt x="0" y="0"/>
                </a:moveTo>
                <a:cubicBezTo>
                  <a:pt x="56091" y="345016"/>
                  <a:pt x="112183" y="690033"/>
                  <a:pt x="330200" y="863600"/>
                </a:cubicBezTo>
                <a:cubicBezTo>
                  <a:pt x="548217" y="1037167"/>
                  <a:pt x="928158" y="1039283"/>
                  <a:pt x="1308100" y="104140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任意多边形 46"/>
          <p:cNvSpPr/>
          <p:nvPr/>
        </p:nvSpPr>
        <p:spPr>
          <a:xfrm>
            <a:off x="7652278" y="3767269"/>
            <a:ext cx="1039346" cy="1016000"/>
          </a:xfrm>
          <a:custGeom>
            <a:avLst/>
            <a:gdLst>
              <a:gd name="connsiteX0" fmla="*/ 1320800 w 1320800"/>
              <a:gd name="connsiteY0" fmla="*/ 0 h 1016000"/>
              <a:gd name="connsiteX1" fmla="*/ 1041400 w 1320800"/>
              <a:gd name="connsiteY1" fmla="*/ 825500 h 1016000"/>
              <a:gd name="connsiteX2" fmla="*/ 0 w 1320800"/>
              <a:gd name="connsiteY2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1016000">
                <a:moveTo>
                  <a:pt x="1320800" y="0"/>
                </a:moveTo>
                <a:cubicBezTo>
                  <a:pt x="1291166" y="328083"/>
                  <a:pt x="1261533" y="656167"/>
                  <a:pt x="1041400" y="825500"/>
                </a:cubicBezTo>
                <a:cubicBezTo>
                  <a:pt x="821267" y="994833"/>
                  <a:pt x="410633" y="1005416"/>
                  <a:pt x="0" y="101600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任意多边形 47"/>
          <p:cNvSpPr/>
          <p:nvPr/>
        </p:nvSpPr>
        <p:spPr>
          <a:xfrm>
            <a:off x="6712869" y="3754569"/>
            <a:ext cx="579635" cy="838200"/>
          </a:xfrm>
          <a:custGeom>
            <a:avLst/>
            <a:gdLst>
              <a:gd name="connsiteX0" fmla="*/ 0 w 736600"/>
              <a:gd name="connsiteY0" fmla="*/ 0 h 838200"/>
              <a:gd name="connsiteX1" fmla="*/ 190500 w 736600"/>
              <a:gd name="connsiteY1" fmla="*/ 596900 h 838200"/>
              <a:gd name="connsiteX2" fmla="*/ 736600 w 736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838200">
                <a:moveTo>
                  <a:pt x="0" y="0"/>
                </a:moveTo>
                <a:cubicBezTo>
                  <a:pt x="33866" y="228600"/>
                  <a:pt x="67733" y="457200"/>
                  <a:pt x="190500" y="596900"/>
                </a:cubicBezTo>
                <a:cubicBezTo>
                  <a:pt x="313267" y="736600"/>
                  <a:pt x="524933" y="787400"/>
                  <a:pt x="736600" y="838200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8065052" y="413999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Optical links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57884" y="242886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electrical network</a:t>
            </a:r>
          </a:p>
        </p:txBody>
      </p:sp>
      <p:sp>
        <p:nvSpPr>
          <p:cNvPr id="118" name="灯片编号占位符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395536" y="1268760"/>
            <a:ext cx="2520280" cy="1291239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dirty="0">
                <a:latin typeface="+mn-lt"/>
              </a:rPr>
              <a:t>All-electrical</a:t>
            </a:r>
          </a:p>
          <a:p>
            <a:pPr algn="ctr">
              <a:defRPr/>
            </a:pPr>
            <a:r>
              <a:rPr lang="en-US" altLang="zh-CN" sz="2800" dirty="0"/>
              <a:t>(static)</a:t>
            </a:r>
            <a:endParaRPr lang="en-US" altLang="zh-CN" sz="2800" dirty="0">
              <a:latin typeface="+mn-lt"/>
            </a:endParaRPr>
          </a:p>
        </p:txBody>
      </p:sp>
      <p:sp>
        <p:nvSpPr>
          <p:cNvPr id="71" name="矩形标注 70"/>
          <p:cNvSpPr/>
          <p:nvPr/>
        </p:nvSpPr>
        <p:spPr>
          <a:xfrm>
            <a:off x="6270552" y="5286388"/>
            <a:ext cx="1516158" cy="785818"/>
          </a:xfrm>
          <a:prstGeom prst="wedgeRectCallout">
            <a:avLst>
              <a:gd name="adj1" fmla="val -14872"/>
              <a:gd name="adj2" fmla="val -1355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Limited flexibility</a:t>
            </a: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3071802" y="4941168"/>
            <a:ext cx="3071834" cy="1296144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Reduced complexity, 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power and cost, </a:t>
            </a:r>
            <a:r>
              <a:rPr lang="en-US" altLang="zh-CN" sz="2400" b="1" i="1" dirty="0">
                <a:solidFill>
                  <a:schemeClr val="tx1"/>
                </a:solidFill>
              </a:rPr>
              <a:t>but 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insufficient bandwidth</a:t>
            </a: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-32" y="4941168"/>
            <a:ext cx="3000396" cy="1296144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/>
              <a:t>High bandwidth, </a:t>
            </a:r>
            <a:r>
              <a:rPr lang="en-US" altLang="zh-CN" sz="2400" b="1" i="1" dirty="0"/>
              <a:t>but</a:t>
            </a:r>
          </a:p>
          <a:p>
            <a:pPr algn="ctr">
              <a:defRPr/>
            </a:pPr>
            <a:r>
              <a:rPr lang="en-US" altLang="zh-CN" sz="2400" dirty="0"/>
              <a:t>high wiring complexity,</a:t>
            </a:r>
          </a:p>
          <a:p>
            <a:pPr algn="ctr">
              <a:defRPr/>
            </a:pPr>
            <a:r>
              <a:rPr lang="en-US" altLang="zh-CN" sz="2400" dirty="0"/>
              <a:t> high power, high cost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736258"/>
      </p:ext>
    </p:extLst>
  </p:cSld>
  <p:clrMapOvr>
    <a:masterClrMapping/>
  </p:clrMapOvr>
  <p:transition advTm="8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Center Traffic</a:t>
            </a:r>
          </a:p>
        </p:txBody>
      </p:sp>
      <p:sp>
        <p:nvSpPr>
          <p:cNvPr id="4" name="灯片编号占位符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cs typeface="Arial" charset="0"/>
              </a:rPr>
              <a:t>[IMC’09][HotNets’09]:</a:t>
            </a:r>
            <a:r>
              <a:rPr lang="en-US" altLang="zh-CN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cs typeface="Arial" charset="0"/>
              </a:rPr>
              <a:t>only a few </a:t>
            </a:r>
            <a:r>
              <a:rPr lang="en-US" altLang="zh-CN" sz="2800" i="1" dirty="0" err="1">
                <a:solidFill>
                  <a:srgbClr val="000000"/>
                </a:solidFill>
                <a:cs typeface="Arial" charset="0"/>
              </a:rPr>
              <a:t>ToRs</a:t>
            </a:r>
            <a:r>
              <a:rPr lang="en-US" altLang="zh-CN" sz="2800" i="1" dirty="0">
                <a:solidFill>
                  <a:srgbClr val="000000"/>
                </a:solidFill>
                <a:cs typeface="Arial" charset="0"/>
              </a:rPr>
              <a:t> are hot and most of their traffic go to a few other </a:t>
            </a:r>
            <a:r>
              <a:rPr lang="en-US" altLang="zh-CN" sz="2800" i="1" dirty="0" err="1">
                <a:solidFill>
                  <a:srgbClr val="000000"/>
                </a:solidFill>
                <a:cs typeface="Arial" charset="0"/>
              </a:rPr>
              <a:t>ToRs</a:t>
            </a:r>
            <a:r>
              <a:rPr lang="en-US" altLang="zh-CN" sz="2800" i="1" dirty="0">
                <a:solidFill>
                  <a:srgbClr val="000000"/>
                </a:solidFill>
                <a:cs typeface="Arial" charset="0"/>
              </a:rPr>
              <a:t> </a:t>
            </a:r>
            <a:endParaRPr lang="en-US" altLang="zh-CN" sz="2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70892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>
                <a:solidFill>
                  <a:srgbClr val="0000FF"/>
                </a:solidFill>
              </a:rPr>
              <a:t>[SIGCOMM’09]: </a:t>
            </a:r>
            <a:r>
              <a:rPr lang="en-US" sz="2800" i="1" dirty="0"/>
              <a:t>over 90% bytes in elephant flows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132856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cs typeface="Arial" charset="0"/>
              </a:rPr>
              <a:t> [IMC’10]:</a:t>
            </a:r>
            <a:r>
              <a:rPr lang="en-US" altLang="zh-CN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cs typeface="Arial" charset="0"/>
              </a:rPr>
              <a:t>traffic at </a:t>
            </a:r>
            <a:r>
              <a:rPr lang="en-US" altLang="zh-CN" sz="2800" i="1" dirty="0" err="1">
                <a:solidFill>
                  <a:srgbClr val="000000"/>
                </a:solidFill>
                <a:cs typeface="Arial" charset="0"/>
              </a:rPr>
              <a:t>ToRs</a:t>
            </a:r>
            <a:r>
              <a:rPr lang="en-US" altLang="zh-CN" sz="2800" i="1" dirty="0">
                <a:solidFill>
                  <a:srgbClr val="000000"/>
                </a:solidFill>
                <a:cs typeface="Arial" charset="0"/>
              </a:rPr>
              <a:t> exhibits an ON/OFF pattern </a:t>
            </a:r>
            <a:endParaRPr lang="en-US" altLang="zh-CN" sz="2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284984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altLang="zh-CN" sz="2800" dirty="0">
                <a:solidFill>
                  <a:srgbClr val="0000FF"/>
                </a:solidFill>
                <a:cs typeface="Arial" charset="0"/>
              </a:rPr>
              <a:t>WREN’10</a:t>
            </a:r>
            <a:r>
              <a:rPr lang="en-US" sz="2800" dirty="0">
                <a:solidFill>
                  <a:srgbClr val="0000FF"/>
                </a:solidFill>
              </a:rPr>
              <a:t>]: </a:t>
            </a:r>
            <a:r>
              <a:rPr lang="en-US" sz="2800" i="1" dirty="0"/>
              <a:t>60% </a:t>
            </a:r>
            <a:r>
              <a:rPr lang="en-US" sz="2800" i="1" dirty="0" err="1"/>
              <a:t>ToRs</a:t>
            </a:r>
            <a:r>
              <a:rPr lang="en-US" sz="2800" i="1" dirty="0"/>
              <a:t> see less than 20% change in traffic volume for between 1.6-2.2 seconds</a:t>
            </a:r>
          </a:p>
        </p:txBody>
      </p:sp>
      <p:sp>
        <p:nvSpPr>
          <p:cNvPr id="9" name="矩形 17"/>
          <p:cNvSpPr/>
          <p:nvPr/>
        </p:nvSpPr>
        <p:spPr>
          <a:xfrm>
            <a:off x="0" y="5157191"/>
            <a:ext cx="9144000" cy="15642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Static over-provisioning (i.e., full bandwidth btw all servers at all times) is a waste of resource!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131077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altLang="zh-CN" sz="2800" dirty="0">
                <a:solidFill>
                  <a:srgbClr val="0000FF"/>
                </a:solidFill>
                <a:cs typeface="Arial" charset="0"/>
              </a:rPr>
              <a:t>ICDCS’12</a:t>
            </a:r>
            <a:r>
              <a:rPr lang="en-US" sz="2800" dirty="0">
                <a:solidFill>
                  <a:srgbClr val="0000FF"/>
                </a:solidFill>
              </a:rPr>
              <a:t>]: </a:t>
            </a:r>
            <a:r>
              <a:rPr lang="en-US" sz="2800" i="1" dirty="0"/>
              <a:t>a production DCN traffic shows stability even on a hourly time scale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OSA</a:t>
            </a:r>
            <a:endParaRPr lang="en-US" sz="3100" dirty="0">
              <a:solidFill>
                <a:srgbClr val="0000FF"/>
              </a:solidFill>
            </a:endParaRPr>
          </a:p>
        </p:txBody>
      </p:sp>
      <p:sp>
        <p:nvSpPr>
          <p:cNvPr id="968" name="Rectangle 5"/>
          <p:cNvSpPr>
            <a:spLocks noChangeArrowheads="1"/>
          </p:cNvSpPr>
          <p:nvPr/>
        </p:nvSpPr>
        <p:spPr bwMode="auto">
          <a:xfrm>
            <a:off x="3419872" y="1268760"/>
            <a:ext cx="2520280" cy="129123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dirty="0">
                <a:latin typeface="+mn-lt"/>
              </a:rPr>
              <a:t>Hybrid </a:t>
            </a:r>
          </a:p>
          <a:p>
            <a:pPr algn="ctr">
              <a:defRPr/>
            </a:pPr>
            <a:r>
              <a:rPr lang="en-US" altLang="zh-CN" sz="2800" dirty="0">
                <a:latin typeface="+mn-lt"/>
              </a:rPr>
              <a:t>electrical/optical</a:t>
            </a:r>
          </a:p>
          <a:p>
            <a:pPr algn="ctr">
              <a:defRPr/>
            </a:pPr>
            <a:r>
              <a:rPr lang="en-US" altLang="zh-CN" sz="2800" dirty="0"/>
              <a:t>(semi-flexible)</a:t>
            </a:r>
            <a:endParaRPr lang="en-US" altLang="zh-CN" sz="2800" dirty="0">
              <a:latin typeface="+mn-lt"/>
            </a:endParaRPr>
          </a:p>
        </p:txBody>
      </p:sp>
      <p:sp>
        <p:nvSpPr>
          <p:cNvPr id="969" name="Rectangle 6"/>
          <p:cNvSpPr>
            <a:spLocks noChangeArrowheads="1"/>
          </p:cNvSpPr>
          <p:nvPr/>
        </p:nvSpPr>
        <p:spPr bwMode="auto">
          <a:xfrm>
            <a:off x="6486598" y="1268760"/>
            <a:ext cx="2405882" cy="1291239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All-optical</a:t>
            </a:r>
          </a:p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(high-flexible)</a:t>
            </a:r>
            <a:endParaRPr lang="en-US" altLang="zh-CN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70" name="Rectangle 7"/>
          <p:cNvSpPr>
            <a:spLocks noChangeArrowheads="1"/>
          </p:cNvSpPr>
          <p:nvPr/>
        </p:nvSpPr>
        <p:spPr bwMode="auto">
          <a:xfrm>
            <a:off x="395536" y="3140968"/>
            <a:ext cx="2520280" cy="1224136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 err="1">
                <a:latin typeface="+mn-lt"/>
              </a:rPr>
              <a:t>Fattree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BCube</a:t>
            </a:r>
            <a:r>
              <a:rPr lang="en-US" altLang="zh-CN" sz="2400" dirty="0"/>
              <a:t>, </a:t>
            </a:r>
          </a:p>
          <a:p>
            <a:pPr algn="ctr">
              <a:defRPr/>
            </a:pPr>
            <a:r>
              <a:rPr lang="en-US" altLang="zh-CN" sz="2400" dirty="0"/>
              <a:t>VL2, </a:t>
            </a:r>
            <a:r>
              <a:rPr lang="en-US" altLang="zh-CN" sz="2400" dirty="0" err="1">
                <a:latin typeface="+mn-lt"/>
              </a:rPr>
              <a:t>PortLand</a:t>
            </a:r>
            <a:endParaRPr lang="en-US" altLang="zh-CN" sz="2400" dirty="0">
              <a:latin typeface="+mn-lt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[SIGCOMM’08 ’09]</a:t>
            </a:r>
          </a:p>
        </p:txBody>
      </p:sp>
      <p:sp>
        <p:nvSpPr>
          <p:cNvPr id="972" name="Rectangle 9"/>
          <p:cNvSpPr>
            <a:spLocks noChangeArrowheads="1"/>
          </p:cNvSpPr>
          <p:nvPr/>
        </p:nvSpPr>
        <p:spPr bwMode="auto">
          <a:xfrm>
            <a:off x="3419872" y="3140968"/>
            <a:ext cx="2448272" cy="1224136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>
                <a:latin typeface="+mn-lt"/>
              </a:rPr>
              <a:t> c-Through, Helios 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[SIGCOMM’10]</a:t>
            </a:r>
          </a:p>
        </p:txBody>
      </p:sp>
      <p:sp>
        <p:nvSpPr>
          <p:cNvPr id="974" name="Rectangle 11"/>
          <p:cNvSpPr>
            <a:spLocks noChangeArrowheads="1"/>
          </p:cNvSpPr>
          <p:nvPr/>
        </p:nvSpPr>
        <p:spPr bwMode="auto">
          <a:xfrm>
            <a:off x="6444208" y="3140968"/>
            <a:ext cx="2376264" cy="1224136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OSA</a:t>
            </a:r>
          </a:p>
        </p:txBody>
      </p:sp>
      <p:sp>
        <p:nvSpPr>
          <p:cNvPr id="975" name="Rectangle 12"/>
          <p:cNvSpPr>
            <a:spLocks noChangeArrowheads="1"/>
          </p:cNvSpPr>
          <p:nvPr/>
        </p:nvSpPr>
        <p:spPr bwMode="auto">
          <a:xfrm>
            <a:off x="6215676" y="4955952"/>
            <a:ext cx="2928356" cy="1281360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High bandwidth, </a:t>
            </a:r>
            <a:r>
              <a:rPr lang="en-US" altLang="zh-CN" sz="2400" b="1" i="1" dirty="0">
                <a:solidFill>
                  <a:schemeClr val="tx1"/>
                </a:solidFill>
              </a:rPr>
              <a:t>and</a:t>
            </a:r>
            <a:endParaRPr lang="en-US" altLang="zh-CN" sz="2400" b="1" i="1" dirty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low wiring complexity, 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low power, low cost</a:t>
            </a:r>
            <a:endParaRPr lang="en-US" altLang="zh-C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76" name="AutoShape 13"/>
          <p:cNvSpPr>
            <a:spLocks noChangeArrowheads="1"/>
          </p:cNvSpPr>
          <p:nvPr/>
        </p:nvSpPr>
        <p:spPr bwMode="auto">
          <a:xfrm>
            <a:off x="2971800" y="1772816"/>
            <a:ext cx="381000" cy="327499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77" name="AutoShape 14"/>
          <p:cNvSpPr>
            <a:spLocks noChangeArrowheads="1"/>
          </p:cNvSpPr>
          <p:nvPr/>
        </p:nvSpPr>
        <p:spPr bwMode="auto">
          <a:xfrm>
            <a:off x="6063208" y="1772816"/>
            <a:ext cx="381000" cy="327499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0" name="上下箭头 379"/>
          <p:cNvSpPr/>
          <p:nvPr/>
        </p:nvSpPr>
        <p:spPr>
          <a:xfrm>
            <a:off x="1403648" y="26369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上下箭头 380"/>
          <p:cNvSpPr/>
          <p:nvPr/>
        </p:nvSpPr>
        <p:spPr>
          <a:xfrm>
            <a:off x="1403648" y="44371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上下箭头 381"/>
          <p:cNvSpPr/>
          <p:nvPr/>
        </p:nvSpPr>
        <p:spPr>
          <a:xfrm>
            <a:off x="4499992" y="26369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上下箭头 382"/>
          <p:cNvSpPr/>
          <p:nvPr/>
        </p:nvSpPr>
        <p:spPr>
          <a:xfrm>
            <a:off x="4499992" y="44371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上下箭头 383"/>
          <p:cNvSpPr/>
          <p:nvPr/>
        </p:nvSpPr>
        <p:spPr>
          <a:xfrm>
            <a:off x="7524328" y="26369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上下箭头 384"/>
          <p:cNvSpPr/>
          <p:nvPr/>
        </p:nvSpPr>
        <p:spPr>
          <a:xfrm>
            <a:off x="7452320" y="4437112"/>
            <a:ext cx="288032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5536" y="1268760"/>
            <a:ext cx="2520280" cy="1291239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dirty="0">
                <a:latin typeface="+mn-lt"/>
              </a:rPr>
              <a:t>All-electrical</a:t>
            </a:r>
          </a:p>
          <a:p>
            <a:pPr algn="ctr">
              <a:defRPr/>
            </a:pPr>
            <a:r>
              <a:rPr lang="en-US" altLang="zh-CN" sz="2800" dirty="0"/>
              <a:t>(static)</a:t>
            </a:r>
            <a:endParaRPr lang="en-US" altLang="zh-CN" sz="2800" dirty="0">
              <a:latin typeface="+mn-lt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-32" y="4941168"/>
            <a:ext cx="3000396" cy="1296144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/>
              <a:t>High bandwidth, </a:t>
            </a:r>
            <a:r>
              <a:rPr lang="en-US" altLang="zh-CN" sz="2400" b="1" i="1" dirty="0"/>
              <a:t>but</a:t>
            </a:r>
          </a:p>
          <a:p>
            <a:pPr algn="ctr">
              <a:defRPr/>
            </a:pPr>
            <a:r>
              <a:rPr lang="en-US" altLang="zh-CN" sz="2400" dirty="0"/>
              <a:t>high wiring complexity,</a:t>
            </a:r>
          </a:p>
          <a:p>
            <a:pPr algn="ctr">
              <a:defRPr/>
            </a:pPr>
            <a:r>
              <a:rPr lang="en-US" altLang="zh-CN" sz="2400" dirty="0"/>
              <a:t> high power, high cost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071802" y="4941168"/>
            <a:ext cx="3071834" cy="1296144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Reduced complexity, 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power and cost, </a:t>
            </a:r>
            <a:r>
              <a:rPr lang="en-US" altLang="zh-CN" sz="2400" b="1" i="1" dirty="0">
                <a:solidFill>
                  <a:schemeClr val="tx1"/>
                </a:solidFill>
              </a:rPr>
              <a:t>but 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insufficient bandwidth</a:t>
            </a:r>
          </a:p>
        </p:txBody>
      </p:sp>
      <p:sp>
        <p:nvSpPr>
          <p:cNvPr id="22" name="矩形标注 21"/>
          <p:cNvSpPr/>
          <p:nvPr/>
        </p:nvSpPr>
        <p:spPr>
          <a:xfrm>
            <a:off x="71406" y="2500306"/>
            <a:ext cx="6786610" cy="2571768"/>
          </a:xfrm>
          <a:prstGeom prst="wedgeRectCallout">
            <a:avLst>
              <a:gd name="adj1" fmla="val 56819"/>
              <a:gd name="adj2" fmla="val -10338"/>
            </a:avLst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Insight</a:t>
            </a:r>
            <a:r>
              <a:rPr lang="en-US" sz="2800" u="sng" dirty="0"/>
              <a:t> behind OSA</a:t>
            </a:r>
            <a:r>
              <a:rPr lang="en-US" sz="2800" dirty="0"/>
              <a:t>:</a:t>
            </a:r>
          </a:p>
          <a:p>
            <a:pPr algn="ctr"/>
            <a:r>
              <a:rPr lang="en-US" sz="2800" dirty="0"/>
              <a:t>Data center traffic exhibits </a:t>
            </a:r>
            <a:r>
              <a:rPr lang="en-US" sz="2800" b="1" i="1" dirty="0" err="1"/>
              <a:t>regionality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b="1" i="1" dirty="0"/>
              <a:t>some stability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[IMC’09] </a:t>
            </a:r>
            <a:r>
              <a:rPr lang="en-US" altLang="zh-CN" sz="2400" dirty="0">
                <a:solidFill>
                  <a:srgbClr val="0000FF"/>
                </a:solidFill>
                <a:cs typeface="Arial" charset="0"/>
              </a:rPr>
              <a:t>[WREN’09] [HotNets’09]</a:t>
            </a:r>
            <a:r>
              <a:rPr lang="en-US" sz="2400" dirty="0">
                <a:solidFill>
                  <a:srgbClr val="0000FF"/>
                </a:solidFill>
              </a:rPr>
              <a:t>[IMC’10] [SIGCOMM’11][ICDCS’12] </a:t>
            </a:r>
          </a:p>
          <a:p>
            <a:pPr algn="ctr"/>
            <a:r>
              <a:rPr lang="en-US" sz="2800" b="1" dirty="0">
                <a:sym typeface="Wingdings" pitchFamily="2" charset="2"/>
              </a:rPr>
              <a:t></a:t>
            </a:r>
            <a:r>
              <a:rPr lang="en-US" sz="2800" i="1" dirty="0"/>
              <a:t> flexibly arranging bandwidth to where it is needed, instead of static over-provisioning!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736258"/>
      </p:ext>
    </p:extLst>
  </p:cSld>
  <p:clrMapOvr>
    <a:masterClrMapping/>
  </p:clrMapOvr>
  <p:transition advTm="9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" grpId="0" animBg="1"/>
      <p:bldP spid="974" grpId="0" animBg="1"/>
      <p:bldP spid="975" grpId="0" animBg="1"/>
      <p:bldP spid="977" grpId="0" animBg="1"/>
      <p:bldP spid="384" grpId="0" animBg="1"/>
      <p:bldP spid="385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OSA’s Flexibility: An Example</a:t>
            </a:r>
          </a:p>
        </p:txBody>
      </p:sp>
      <p:grpSp>
        <p:nvGrpSpPr>
          <p:cNvPr id="3" name="组合 85"/>
          <p:cNvGrpSpPr/>
          <p:nvPr/>
        </p:nvGrpSpPr>
        <p:grpSpPr>
          <a:xfrm>
            <a:off x="323528" y="1285860"/>
            <a:ext cx="2716535" cy="2712292"/>
            <a:chOff x="533401" y="1754637"/>
            <a:chExt cx="2506662" cy="2500589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533401" y="1754637"/>
              <a:ext cx="2506662" cy="2500589"/>
              <a:chOff x="509952" y="918865"/>
              <a:chExt cx="2180496" cy="2165597"/>
            </a:xfrm>
          </p:grpSpPr>
          <p:sp>
            <p:nvSpPr>
              <p:cNvPr id="5" name="Cube 4"/>
              <p:cNvSpPr/>
              <p:nvPr/>
            </p:nvSpPr>
            <p:spPr bwMode="auto">
              <a:xfrm>
                <a:off x="762281" y="1295103"/>
                <a:ext cx="1675840" cy="1524000"/>
              </a:xfrm>
              <a:prstGeom prst="cube">
                <a:avLst>
                  <a:gd name="adj" fmla="val 2557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770792" y="1295400"/>
                <a:ext cx="1641232" cy="1524000"/>
                <a:chOff x="770792" y="1295400"/>
                <a:chExt cx="1641232" cy="1524000"/>
              </a:xfrm>
            </p:grpSpPr>
            <p:cxnSp>
              <p:nvCxnSpPr>
                <p:cNvPr id="15" name="Straight Connector 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89878" y="1866106"/>
                  <a:ext cx="11430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6" name="Straight Connector 1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70792" y="2438400"/>
                  <a:ext cx="381000" cy="38100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" name="Straight Connector 13"/>
                <p:cNvCxnSpPr>
                  <a:cxnSpLocks noChangeShapeType="1"/>
                </p:cNvCxnSpPr>
                <p:nvPr/>
              </p:nvCxnSpPr>
              <p:spPr bwMode="auto">
                <a:xfrm>
                  <a:off x="1192824" y="2438400"/>
                  <a:ext cx="12192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533757" y="2666703"/>
                <a:ext cx="228524" cy="4177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A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57248" y="2666703"/>
                <a:ext cx="228524" cy="4177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B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61924" y="2180928"/>
                <a:ext cx="228524" cy="4177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C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72800" y="2125019"/>
                <a:ext cx="228524" cy="4177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9952" y="1442740"/>
                <a:ext cx="228524" cy="4177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74704" y="1460203"/>
                <a:ext cx="228524" cy="4177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38120" y="956965"/>
                <a:ext cx="228524" cy="4177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G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87588" y="918865"/>
                <a:ext cx="228524" cy="4177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H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815117" y="3904630"/>
              <a:ext cx="76200" cy="762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sz="2800" dirty="0"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247373" y="3872620"/>
              <a:ext cx="76200" cy="762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sz="2800" dirty="0"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257920" y="3458805"/>
              <a:ext cx="76200" cy="762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sz="2800" dirty="0"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717898" y="3431554"/>
              <a:ext cx="76200" cy="762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sz="2800" dirty="0"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85374" y="2603299"/>
              <a:ext cx="76200" cy="762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sz="2800" dirty="0">
                <a:latin typeface="+mn-lt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256014" y="2598956"/>
              <a:ext cx="76200" cy="762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sz="2800" dirty="0">
                <a:latin typeface="+mn-lt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68947" y="2150975"/>
              <a:ext cx="76200" cy="762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sz="2800" dirty="0">
                <a:latin typeface="+mn-lt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743200" y="2151318"/>
              <a:ext cx="76200" cy="762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sz="2800" dirty="0">
                <a:latin typeface="+mn-lt"/>
              </a:endParaRPr>
            </a:p>
          </p:txBody>
        </p:sp>
      </p:grpSp>
      <p:sp>
        <p:nvSpPr>
          <p:cNvPr id="26" name="Striped Right Arrow 25"/>
          <p:cNvSpPr/>
          <p:nvPr/>
        </p:nvSpPr>
        <p:spPr bwMode="auto">
          <a:xfrm rot="18107281">
            <a:off x="4940255" y="3650847"/>
            <a:ext cx="637603" cy="509588"/>
          </a:xfrm>
          <a:prstGeom prst="stripedRightArrow">
            <a:avLst>
              <a:gd name="adj1" fmla="val 43094"/>
              <a:gd name="adj2" fmla="val 50000"/>
            </a:avLst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 bwMode="auto">
          <a:xfrm>
            <a:off x="1750168" y="4026763"/>
            <a:ext cx="16073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+mn-lt"/>
              </a:rPr>
              <a:t>Change topology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5500694" y="3455259"/>
            <a:ext cx="1944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+mn-lt"/>
              </a:rPr>
              <a:t>Change </a:t>
            </a: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+mn-lt"/>
              </a:rPr>
              <a:t>link capacity</a:t>
            </a:r>
          </a:p>
        </p:txBody>
      </p:sp>
      <p:sp>
        <p:nvSpPr>
          <p:cNvPr id="80" name="Striped Right Arrow 79"/>
          <p:cNvSpPr/>
          <p:nvPr/>
        </p:nvSpPr>
        <p:spPr bwMode="auto">
          <a:xfrm rot="2474097">
            <a:off x="2710416" y="3949771"/>
            <a:ext cx="688056" cy="509586"/>
          </a:xfrm>
          <a:prstGeom prst="stripedRightArrow">
            <a:avLst>
              <a:gd name="adj1" fmla="val 43094"/>
              <a:gd name="adj2" fmla="val 50000"/>
            </a:avLst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4" name="灯片编号占位符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3042" y="150017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80112" y="206084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000364" y="130302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Traffic demand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15008" y="421481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Demand change</a:t>
            </a:r>
          </a:p>
        </p:txBody>
      </p:sp>
      <p:graphicFrame>
        <p:nvGraphicFramePr>
          <p:cNvPr id="98" name="Table 102"/>
          <p:cNvGraphicFramePr>
            <a:graphicFrameLocks noGrp="1"/>
          </p:cNvGraphicFramePr>
          <p:nvPr/>
        </p:nvGraphicFramePr>
        <p:xfrm>
          <a:off x="3360404" y="1663068"/>
          <a:ext cx="1008112" cy="2194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9" name="Table 102"/>
          <p:cNvGraphicFramePr>
            <a:graphicFrameLocks noGrp="1"/>
          </p:cNvGraphicFramePr>
          <p:nvPr/>
        </p:nvGraphicFramePr>
        <p:xfrm>
          <a:off x="6075048" y="4554840"/>
          <a:ext cx="1008112" cy="2194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7" name="组合 162"/>
          <p:cNvGrpSpPr/>
          <p:nvPr/>
        </p:nvGrpSpPr>
        <p:grpSpPr>
          <a:xfrm>
            <a:off x="1160723" y="4000504"/>
            <a:ext cx="4554285" cy="3140968"/>
            <a:chOff x="1160723" y="4000504"/>
            <a:chExt cx="4554285" cy="3140968"/>
          </a:xfrm>
        </p:grpSpPr>
        <p:sp>
          <p:nvSpPr>
            <p:cNvPr id="125" name="Arc 36"/>
            <p:cNvSpPr/>
            <p:nvPr/>
          </p:nvSpPr>
          <p:spPr bwMode="auto">
            <a:xfrm rot="2113333" flipV="1">
              <a:off x="1638388" y="4000504"/>
              <a:ext cx="3263357" cy="2208925"/>
            </a:xfrm>
            <a:prstGeom prst="arc">
              <a:avLst>
                <a:gd name="adj1" fmla="val 16061901"/>
                <a:gd name="adj2" fmla="val 20815014"/>
              </a:avLst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6" name="Arc 35"/>
            <p:cNvSpPr/>
            <p:nvPr/>
          </p:nvSpPr>
          <p:spPr bwMode="auto">
            <a:xfrm rot="19386407">
              <a:off x="1160723" y="4969987"/>
              <a:ext cx="4554285" cy="2171485"/>
            </a:xfrm>
            <a:prstGeom prst="arc">
              <a:avLst>
                <a:gd name="adj1" fmla="val 15539394"/>
                <a:gd name="adj2" fmla="val 660151"/>
              </a:avLst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652463">
                <a:defRPr/>
              </a:pPr>
              <a:endParaRPr lang="en-US" sz="2800" dirty="0">
                <a:latin typeface="+mn-lt"/>
              </a:endParaRPr>
            </a:p>
          </p:txBody>
        </p:sp>
        <p:grpSp>
          <p:nvGrpSpPr>
            <p:cNvPr id="28" name="组合 94"/>
            <p:cNvGrpSpPr/>
            <p:nvPr/>
          </p:nvGrpSpPr>
          <p:grpSpPr>
            <a:xfrm>
              <a:off x="2159289" y="4564066"/>
              <a:ext cx="3499128" cy="2131143"/>
              <a:chOff x="1583667" y="3135306"/>
              <a:chExt cx="3499128" cy="2131143"/>
            </a:xfrm>
          </p:grpSpPr>
          <p:sp>
            <p:nvSpPr>
              <p:cNvPr id="128" name="Oval 29"/>
              <p:cNvSpPr/>
              <p:nvPr/>
            </p:nvSpPr>
            <p:spPr bwMode="auto">
              <a:xfrm>
                <a:off x="1682494" y="3891975"/>
                <a:ext cx="693848" cy="662087"/>
              </a:xfrm>
              <a:prstGeom prst="ellipse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29" name="Oval 30"/>
              <p:cNvSpPr/>
              <p:nvPr/>
            </p:nvSpPr>
            <p:spPr bwMode="auto">
              <a:xfrm>
                <a:off x="3463442" y="3513641"/>
                <a:ext cx="1581235" cy="146013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 bwMode="auto">
              <a:xfrm>
                <a:off x="1608374" y="4362925"/>
                <a:ext cx="296481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C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 bwMode="auto">
              <a:xfrm>
                <a:off x="1583667" y="3509699"/>
                <a:ext cx="2985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F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 bwMode="auto">
              <a:xfrm>
                <a:off x="3166961" y="3970794"/>
                <a:ext cx="296481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A</a:t>
                </a:r>
              </a:p>
            </p:txBody>
          </p:sp>
          <p:cxnSp>
            <p:nvCxnSpPr>
              <p:cNvPr id="134" name="Straight Connector 46"/>
              <p:cNvCxnSpPr>
                <a:cxnSpLocks noChangeShapeType="1"/>
              </p:cNvCxnSpPr>
              <p:nvPr/>
            </p:nvCxnSpPr>
            <p:spPr bwMode="auto">
              <a:xfrm rot="16200000" flipH="1">
                <a:off x="3639099" y="3850261"/>
                <a:ext cx="1229620" cy="790752"/>
              </a:xfrm>
              <a:prstGeom prst="line">
                <a:avLst/>
              </a:prstGeom>
              <a:noFill/>
              <a:ln w="127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35" name="TextBox 134"/>
              <p:cNvSpPr txBox="1"/>
              <p:nvPr/>
            </p:nvSpPr>
            <p:spPr bwMode="auto">
              <a:xfrm>
                <a:off x="3562269" y="4743229"/>
                <a:ext cx="296481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E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 bwMode="auto">
              <a:xfrm>
                <a:off x="3615801" y="3135306"/>
                <a:ext cx="296481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H</a:t>
                </a:r>
              </a:p>
            </p:txBody>
          </p:sp>
          <p:sp>
            <p:nvSpPr>
              <p:cNvPr id="138" name="Oval 46"/>
              <p:cNvSpPr/>
              <p:nvPr/>
            </p:nvSpPr>
            <p:spPr bwMode="auto">
              <a:xfrm>
                <a:off x="3428442" y="4144199"/>
                <a:ext cx="98827" cy="9458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39" name="Oval 47"/>
              <p:cNvSpPr/>
              <p:nvPr/>
            </p:nvSpPr>
            <p:spPr bwMode="auto">
              <a:xfrm>
                <a:off x="3702275" y="4755052"/>
                <a:ext cx="98827" cy="9458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40" name="Oval 48"/>
              <p:cNvSpPr/>
              <p:nvPr/>
            </p:nvSpPr>
            <p:spPr bwMode="auto">
              <a:xfrm>
                <a:off x="3801102" y="3576697"/>
                <a:ext cx="98827" cy="9458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41" name="Oval 49"/>
              <p:cNvSpPr/>
              <p:nvPr/>
            </p:nvSpPr>
            <p:spPr bwMode="auto">
              <a:xfrm>
                <a:off x="4604073" y="4827961"/>
                <a:ext cx="98827" cy="9458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714876" y="3714752"/>
                <a:ext cx="357190" cy="11430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弧形 142"/>
              <p:cNvSpPr/>
              <p:nvPr/>
            </p:nvSpPr>
            <p:spPr>
              <a:xfrm rot="798147">
                <a:off x="4131313" y="3697172"/>
                <a:ext cx="902109" cy="1177216"/>
              </a:xfrm>
              <a:prstGeom prst="arc">
                <a:avLst>
                  <a:gd name="adj1" fmla="val 16930989"/>
                  <a:gd name="adj2" fmla="val 3974271"/>
                </a:avLst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Oval 50"/>
              <p:cNvSpPr/>
              <p:nvPr/>
            </p:nvSpPr>
            <p:spPr bwMode="auto">
              <a:xfrm>
                <a:off x="4748196" y="3681132"/>
                <a:ext cx="98827" cy="9458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 rot="20214882">
                <a:off x="1927732" y="3887380"/>
                <a:ext cx="500440" cy="61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43"/>
              <p:cNvSpPr/>
              <p:nvPr/>
            </p:nvSpPr>
            <p:spPr bwMode="auto">
              <a:xfrm>
                <a:off x="1968681" y="3842713"/>
                <a:ext cx="98827" cy="9458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48" name="Arc 37"/>
              <p:cNvSpPr/>
              <p:nvPr/>
            </p:nvSpPr>
            <p:spPr bwMode="auto">
              <a:xfrm rot="20035351">
                <a:off x="1678377" y="4106760"/>
                <a:ext cx="1865363" cy="872928"/>
              </a:xfrm>
              <a:prstGeom prst="arc">
                <a:avLst>
                  <a:gd name="adj1" fmla="val 15791537"/>
                  <a:gd name="adj2" fmla="val 106374"/>
                </a:avLst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cxnSp>
            <p:nvCxnSpPr>
              <p:cNvPr id="149" name="肘形连接符 87"/>
              <p:cNvCxnSpPr>
                <a:stCxn id="146" idx="6"/>
                <a:endCxn id="137" idx="6"/>
              </p:cNvCxnSpPr>
              <p:nvPr/>
            </p:nvCxnSpPr>
            <p:spPr>
              <a:xfrm>
                <a:off x="2067508" y="3890005"/>
                <a:ext cx="12353" cy="662087"/>
              </a:xfrm>
              <a:prstGeom prst="curvedConnector3">
                <a:avLst>
                  <a:gd name="adj1" fmla="val 2490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 bwMode="auto">
              <a:xfrm>
                <a:off x="4786314" y="3357562"/>
                <a:ext cx="296481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4649369" y="4714884"/>
                <a:ext cx="296481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B</a:t>
                </a:r>
              </a:p>
            </p:txBody>
          </p:sp>
          <p:sp>
            <p:nvSpPr>
              <p:cNvPr id="137" name="Oval 44"/>
              <p:cNvSpPr/>
              <p:nvPr/>
            </p:nvSpPr>
            <p:spPr bwMode="auto">
              <a:xfrm>
                <a:off x="1981034" y="4504800"/>
                <a:ext cx="98827" cy="9458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47" name="Oval 45"/>
              <p:cNvSpPr/>
              <p:nvPr/>
            </p:nvSpPr>
            <p:spPr bwMode="auto">
              <a:xfrm>
                <a:off x="2310458" y="4136316"/>
                <a:ext cx="98827" cy="9458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 bwMode="auto">
              <a:xfrm>
                <a:off x="2363990" y="3982618"/>
                <a:ext cx="296481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G</a:t>
                </a:r>
              </a:p>
            </p:txBody>
          </p:sp>
        </p:grpSp>
      </p:grpSp>
      <p:grpSp>
        <p:nvGrpSpPr>
          <p:cNvPr id="30" name="组合 166"/>
          <p:cNvGrpSpPr/>
          <p:nvPr/>
        </p:nvGrpSpPr>
        <p:grpSpPr>
          <a:xfrm>
            <a:off x="3923928" y="1042480"/>
            <a:ext cx="4608512" cy="3172338"/>
            <a:chOff x="3923928" y="929702"/>
            <a:chExt cx="4608512" cy="3172338"/>
          </a:xfrm>
        </p:grpSpPr>
        <p:grpSp>
          <p:nvGrpSpPr>
            <p:cNvPr id="31" name="组合 153"/>
            <p:cNvGrpSpPr/>
            <p:nvPr/>
          </p:nvGrpSpPr>
          <p:grpSpPr>
            <a:xfrm>
              <a:off x="3923928" y="929702"/>
              <a:ext cx="4608512" cy="3172338"/>
              <a:chOff x="4716016" y="929702"/>
              <a:chExt cx="4608512" cy="3172338"/>
            </a:xfrm>
          </p:grpSpPr>
          <p:sp>
            <p:nvSpPr>
              <p:cNvPr id="96" name="Oval 56"/>
              <p:cNvSpPr/>
              <p:nvPr/>
            </p:nvSpPr>
            <p:spPr bwMode="auto">
              <a:xfrm>
                <a:off x="5816505" y="2256245"/>
                <a:ext cx="699711" cy="6686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652463">
                  <a:defRPr/>
                </a:pPr>
                <a:endParaRPr lang="en-US" sz="2800" dirty="0">
                  <a:latin typeface="+mn-lt"/>
                </a:endParaRPr>
              </a:p>
            </p:txBody>
          </p:sp>
          <p:grpSp>
            <p:nvGrpSpPr>
              <p:cNvPr id="32" name="组合 124"/>
              <p:cNvGrpSpPr/>
              <p:nvPr/>
            </p:nvGrpSpPr>
            <p:grpSpPr>
              <a:xfrm>
                <a:off x="4716016" y="929702"/>
                <a:ext cx="4608512" cy="3172338"/>
                <a:chOff x="3995936" y="929702"/>
                <a:chExt cx="4608512" cy="3172338"/>
              </a:xfrm>
            </p:grpSpPr>
            <p:grpSp>
              <p:nvGrpSpPr>
                <p:cNvPr id="33" name="组合 91"/>
                <p:cNvGrpSpPr/>
                <p:nvPr/>
              </p:nvGrpSpPr>
              <p:grpSpPr>
                <a:xfrm>
                  <a:off x="3995936" y="929702"/>
                  <a:ext cx="4608512" cy="3172338"/>
                  <a:chOff x="4564062" y="764704"/>
                  <a:chExt cx="4073633" cy="2884306"/>
                </a:xfrm>
              </p:grpSpPr>
              <p:grpSp>
                <p:nvGrpSpPr>
                  <p:cNvPr id="34" name="组合 90"/>
                  <p:cNvGrpSpPr/>
                  <p:nvPr/>
                </p:nvGrpSpPr>
                <p:grpSpPr>
                  <a:xfrm>
                    <a:off x="4564062" y="764704"/>
                    <a:ext cx="4073633" cy="2884306"/>
                    <a:chOff x="4564062" y="904734"/>
                    <a:chExt cx="4073633" cy="2884306"/>
                  </a:xfrm>
                </p:grpSpPr>
                <p:sp>
                  <p:nvSpPr>
                    <p:cNvPr id="58" name="Oval 57"/>
                    <p:cNvSpPr/>
                    <p:nvPr/>
                  </p:nvSpPr>
                  <p:spPr bwMode="auto">
                    <a:xfrm>
                      <a:off x="7135624" y="1769664"/>
                      <a:ext cx="1413714" cy="1340823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59" name="TextBox 58"/>
                    <p:cNvSpPr txBox="1"/>
                    <p:nvPr/>
                  </p:nvSpPr>
                  <p:spPr bwMode="auto">
                    <a:xfrm>
                      <a:off x="6154491" y="2200319"/>
                      <a:ext cx="265071" cy="5247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 bwMode="auto">
                    <a:xfrm>
                      <a:off x="5477086" y="2549550"/>
                      <a:ext cx="265071" cy="5247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 bwMode="auto">
                    <a:xfrm>
                      <a:off x="5456837" y="1766045"/>
                      <a:ext cx="265071" cy="5247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</a:t>
                      </a:r>
                    </a:p>
                  </p:txBody>
                </p:sp>
                <p:sp>
                  <p:nvSpPr>
                    <p:cNvPr id="62" name="TextBox 61"/>
                    <p:cNvSpPr txBox="1"/>
                    <p:nvPr/>
                  </p:nvSpPr>
                  <p:spPr bwMode="auto">
                    <a:xfrm>
                      <a:off x="6870552" y="2189462"/>
                      <a:ext cx="265071" cy="52655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</a:p>
                  </p:txBody>
                </p:sp>
                <p:sp>
                  <p:nvSpPr>
                    <p:cNvPr id="63" name="Arc 62"/>
                    <p:cNvSpPr/>
                    <p:nvPr/>
                  </p:nvSpPr>
                  <p:spPr bwMode="auto">
                    <a:xfrm rot="19386407">
                      <a:off x="4564062" y="1794996"/>
                      <a:ext cx="4069952" cy="1994044"/>
                    </a:xfrm>
                    <a:prstGeom prst="arc">
                      <a:avLst>
                        <a:gd name="adj1" fmla="val 15539394"/>
                        <a:gd name="adj2" fmla="val 660151"/>
                      </a:avLst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64" name="Arc 63"/>
                    <p:cNvSpPr/>
                    <p:nvPr/>
                  </p:nvSpPr>
                  <p:spPr bwMode="auto">
                    <a:xfrm rot="2113333" flipV="1">
                      <a:off x="4989281" y="904734"/>
                      <a:ext cx="2917626" cy="2028424"/>
                    </a:xfrm>
                    <a:prstGeom prst="arc">
                      <a:avLst>
                        <a:gd name="adj1" fmla="val 16061901"/>
                        <a:gd name="adj2" fmla="val 20815014"/>
                      </a:avLst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65" name="Arc 64"/>
                    <p:cNvSpPr/>
                    <p:nvPr/>
                  </p:nvSpPr>
                  <p:spPr bwMode="auto">
                    <a:xfrm rot="20035351">
                      <a:off x="5541513" y="2314317"/>
                      <a:ext cx="1665900" cy="801597"/>
                    </a:xfrm>
                    <a:prstGeom prst="arc">
                      <a:avLst>
                        <a:gd name="adj1" fmla="val 15791537"/>
                        <a:gd name="adj2" fmla="val 106374"/>
                      </a:avLst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cxnSp>
                  <p:nvCxnSpPr>
                    <p:cNvPr id="66" name="Straight Connector 85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H="1">
                      <a:off x="7278019" y="2088465"/>
                      <a:ext cx="1129142" cy="706760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67" name="TextBox 66"/>
                    <p:cNvSpPr txBox="1"/>
                    <p:nvPr/>
                  </p:nvSpPr>
                  <p:spPr bwMode="auto">
                    <a:xfrm>
                      <a:off x="8372624" y="1682809"/>
                      <a:ext cx="265071" cy="52655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 bwMode="auto">
                    <a:xfrm>
                      <a:off x="7223981" y="2898778"/>
                      <a:ext cx="265071" cy="52655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 bwMode="auto">
                    <a:xfrm>
                      <a:off x="8195909" y="2877063"/>
                      <a:ext cx="265071" cy="52655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</a:t>
                      </a: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 bwMode="auto">
                    <a:xfrm>
                      <a:off x="7271841" y="1422245"/>
                      <a:ext cx="265071" cy="52655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</a:t>
                      </a:r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 bwMode="auto">
                    <a:xfrm>
                      <a:off x="5801062" y="2071847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 bwMode="auto">
                    <a:xfrm>
                      <a:off x="7104330" y="2348697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 bwMode="auto">
                    <a:xfrm>
                      <a:off x="7349154" y="2909635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 bwMode="auto">
                    <a:xfrm>
                      <a:off x="7437510" y="1827568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 bwMode="auto">
                    <a:xfrm>
                      <a:off x="8155412" y="2976585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 bwMode="auto">
                    <a:xfrm>
                      <a:off x="8284266" y="1923470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 bwMode="auto">
                    <a:xfrm>
                      <a:off x="5810266" y="2679832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 bwMode="auto">
                    <a:xfrm>
                      <a:off x="6106630" y="2341458"/>
                      <a:ext cx="88357" cy="868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defTabSz="652463">
                        <a:defRPr/>
                      </a:pPr>
                      <a:endParaRPr lang="en-US" sz="2800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55" name="Arc 54"/>
                  <p:cNvSpPr/>
                  <p:nvPr/>
                </p:nvSpPr>
                <p:spPr bwMode="auto">
                  <a:xfrm>
                    <a:off x="5633552" y="1988840"/>
                    <a:ext cx="530143" cy="607985"/>
                  </a:xfrm>
                  <a:prstGeom prst="arc">
                    <a:avLst>
                      <a:gd name="adj1" fmla="val 15734094"/>
                      <a:gd name="adj2" fmla="val 20785763"/>
                    </a:avLst>
                  </a:prstGeom>
                  <a:noFill/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defTabSz="652463">
                      <a:defRPr/>
                    </a:pPr>
                    <a:endParaRPr lang="en-US" sz="2800" dirty="0">
                      <a:latin typeface="+mn-lt"/>
                    </a:endParaRPr>
                  </a:p>
                </p:txBody>
              </p:sp>
            </p:grpSp>
            <p:sp>
              <p:nvSpPr>
                <p:cNvPr id="95" name="矩形 94"/>
                <p:cNvSpPr/>
                <p:nvPr/>
              </p:nvSpPr>
              <p:spPr>
                <a:xfrm>
                  <a:off x="5580112" y="2636912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56"/>
                <p:cNvSpPr/>
                <p:nvPr/>
              </p:nvSpPr>
              <p:spPr bwMode="auto">
                <a:xfrm>
                  <a:off x="5096425" y="2256245"/>
                  <a:ext cx="699711" cy="668699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defTabSz="652463">
                    <a:defRPr/>
                  </a:pPr>
                  <a:endParaRPr lang="en-US" sz="2800" dirty="0">
                    <a:latin typeface="+mn-lt"/>
                  </a:endParaRPr>
                </a:p>
              </p:txBody>
            </p:sp>
          </p:grpSp>
        </p:grpSp>
        <p:sp>
          <p:nvSpPr>
            <p:cNvPr id="164" name="TextBox 163"/>
            <p:cNvSpPr txBox="1"/>
            <p:nvPr/>
          </p:nvSpPr>
          <p:spPr>
            <a:xfrm>
              <a:off x="6143636" y="142579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496134" y="257174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168" name="圆角矩形标注 167"/>
          <p:cNvSpPr/>
          <p:nvPr/>
        </p:nvSpPr>
        <p:spPr>
          <a:xfrm>
            <a:off x="571472" y="6143644"/>
            <a:ext cx="1714512" cy="571504"/>
          </a:xfrm>
          <a:prstGeom prst="wedgeRoundRectCallout">
            <a:avLst>
              <a:gd name="adj1" fmla="val 50173"/>
              <a:gd name="adj2" fmla="val -1228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 link for real demand</a:t>
            </a:r>
          </a:p>
        </p:txBody>
      </p:sp>
      <p:sp>
        <p:nvSpPr>
          <p:cNvPr id="169" name="圆角矩形标注 168"/>
          <p:cNvSpPr/>
          <p:nvPr/>
        </p:nvSpPr>
        <p:spPr>
          <a:xfrm>
            <a:off x="5000628" y="928670"/>
            <a:ext cx="2214578" cy="571504"/>
          </a:xfrm>
          <a:prstGeom prst="wedgeRoundRectCallout">
            <a:avLst>
              <a:gd name="adj1" fmla="val -22416"/>
              <a:gd name="adj2" fmla="val 1869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capacity link for increased demand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42876" y="3357562"/>
            <a:ext cx="8858280" cy="138499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OSA can </a:t>
            </a:r>
            <a:r>
              <a:rPr lang="en-US" sz="2800" dirty="0">
                <a:solidFill>
                  <a:srgbClr val="0000FF"/>
                </a:solidFill>
              </a:rPr>
              <a:t>dynamically change </a:t>
            </a:r>
            <a:r>
              <a:rPr lang="en-US" sz="2800" dirty="0">
                <a:solidFill>
                  <a:srgbClr val="000000"/>
                </a:solidFill>
              </a:rPr>
              <a:t>its </a:t>
            </a:r>
            <a:r>
              <a:rPr lang="en-US" sz="2800" dirty="0" err="1">
                <a:solidFill>
                  <a:schemeClr val="tx1"/>
                </a:solidFill>
              </a:rPr>
              <a:t>ToR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topology</a:t>
            </a:r>
            <a:r>
              <a:rPr lang="en-US" sz="2800" dirty="0">
                <a:solidFill>
                  <a:srgbClr val="000000"/>
                </a:solidFill>
              </a:rPr>
              <a:t> and </a:t>
            </a:r>
            <a:r>
              <a:rPr lang="en-US" sz="2800" dirty="0">
                <a:solidFill>
                  <a:srgbClr val="0000FF"/>
                </a:solidFill>
              </a:rPr>
              <a:t>link capacity</a:t>
            </a:r>
            <a:r>
              <a:rPr lang="en-US" sz="2800" dirty="0">
                <a:solidFill>
                  <a:srgbClr val="000000"/>
                </a:solidFill>
              </a:rPr>
              <a:t> to adapt to the real demand, thus delivering high bandwidth without static over-provisioning!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172326"/>
      </p:ext>
    </p:extLst>
  </p:cSld>
  <p:clrMapOvr>
    <a:masterClrMapping/>
  </p:clrMapOvr>
  <p:transition advTm="31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  <p:bldP spid="54" grpId="0"/>
      <p:bldP spid="80" grpId="0" animBg="1"/>
      <p:bldP spid="90" grpId="0"/>
      <p:bldP spid="97" grpId="0"/>
      <p:bldP spid="168" grpId="0" animBg="1"/>
      <p:bldP spid="169" grpId="0" animBg="1"/>
      <p:bldP spid="91" grpId="0" animBg="1"/>
      <p:bldP spid="9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4|0.4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2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71834</TotalTime>
  <Words>2841</Words>
  <Application>Microsoft Macintosh PowerPoint</Application>
  <PresentationFormat>On-screen Show (4:3)</PresentationFormat>
  <Paragraphs>1178</Paragraphs>
  <Slides>57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Apple Casual</vt:lpstr>
      <vt:lpstr>ＭＳ Ｐゴシック</vt:lpstr>
      <vt:lpstr>Segoe UI</vt:lpstr>
      <vt:lpstr>宋体</vt:lpstr>
      <vt:lpstr>Arial</vt:lpstr>
      <vt:lpstr>Calibri</vt:lpstr>
      <vt:lpstr>Cambria</vt:lpstr>
      <vt:lpstr>Wingdings</vt:lpstr>
      <vt:lpstr>Office 主题</vt:lpstr>
      <vt:lpstr>自定义设计方案</vt:lpstr>
      <vt:lpstr>Upgrading Data Center Network Further </vt:lpstr>
      <vt:lpstr>Outline</vt:lpstr>
      <vt:lpstr>OSA: An Optical Switching Architecture for Data Center Networks with Unprecedented Flexibility</vt:lpstr>
      <vt:lpstr>Review on Issues on DCN</vt:lpstr>
      <vt:lpstr>Discussed Efforts and Their Limitations</vt:lpstr>
      <vt:lpstr>Recent Efforts and Their Limitations</vt:lpstr>
      <vt:lpstr>PowerPoint Presentation</vt:lpstr>
      <vt:lpstr>OSA</vt:lpstr>
      <vt:lpstr>OSA’s Flexibility: An Example</vt:lpstr>
      <vt:lpstr>Outline</vt:lpstr>
      <vt:lpstr>How OSA Achieves Such Flexibility?</vt:lpstr>
      <vt:lpstr>How OSA Achieves Such Flexibility?</vt:lpstr>
      <vt:lpstr>How OSA Achieves Such Flexibility?</vt:lpstr>
      <vt:lpstr>PowerPoint Presentation</vt:lpstr>
      <vt:lpstr>PowerPoint Presentation</vt:lpstr>
      <vt:lpstr>OSA Architecture Overview</vt:lpstr>
      <vt:lpstr>PowerPoint Presentation</vt:lpstr>
      <vt:lpstr>PowerPoint Presentation</vt:lpstr>
      <vt:lpstr>OSA Architecture Overview</vt:lpstr>
      <vt:lpstr>OSA Architecture Overview</vt:lpstr>
      <vt:lpstr>Control Plane: Logically Centralized</vt:lpstr>
      <vt:lpstr>Optimization Procedure in OSA Manager</vt:lpstr>
      <vt:lpstr>Maximum K-matching for Direct Links Setup</vt:lpstr>
      <vt:lpstr>Optimization Procedure in OSA Manager</vt:lpstr>
      <vt:lpstr>Edge-coloring for Wavelength Assignment</vt:lpstr>
      <vt:lpstr>Optimization Procedure in OSA Manager</vt:lpstr>
      <vt:lpstr>Prototype Implementation</vt:lpstr>
      <vt:lpstr>Simulation Results (2560 servers*)</vt:lpstr>
      <vt:lpstr>PowerPoint Presentation</vt:lpstr>
      <vt:lpstr>PowerPoint Presentation</vt:lpstr>
      <vt:lpstr>PowerPoint Presentation</vt:lpstr>
      <vt:lpstr>Cost, Power &amp; Wiring (2560 Servers)</vt:lpstr>
      <vt:lpstr>Summary</vt:lpstr>
      <vt:lpstr>Ananta:  Cloud-Scale Load Balancing</vt:lpstr>
      <vt:lpstr>Windows Azure - Some Stats</vt:lpstr>
      <vt:lpstr>Ananta in a nutshell</vt:lpstr>
      <vt:lpstr>PowerPoint Presentation</vt:lpstr>
      <vt:lpstr>Background: Inbound VIP communication</vt:lpstr>
      <vt:lpstr>Background: Outbound  (SNAT) VIP communication</vt:lpstr>
      <vt:lpstr>VIP traffic in a data center</vt:lpstr>
      <vt:lpstr>PowerPoint Presentation</vt:lpstr>
      <vt:lpstr>Traditional LB/NAT design does not meet cloud requirements</vt:lpstr>
      <vt:lpstr>Key idea: decompose and distribute functionality</vt:lpstr>
      <vt:lpstr>Ananta: data plane</vt:lpstr>
      <vt:lpstr>Inbound connections</vt:lpstr>
      <vt:lpstr>Outbound (SNAT) connections</vt:lpstr>
      <vt:lpstr>Managing latency for SNAT</vt:lpstr>
      <vt:lpstr>SNAT Latency</vt:lpstr>
      <vt:lpstr>Fastpath: forward traffic</vt:lpstr>
      <vt:lpstr>Fastpath: return traffic</vt:lpstr>
      <vt:lpstr>Fastpath: redirect packets</vt:lpstr>
      <vt:lpstr>Fastpath: low latency and high bandwidth for intra-DC traffic</vt:lpstr>
      <vt:lpstr>Impact of Fastpath on Mux and Host CPU</vt:lpstr>
      <vt:lpstr>Overall availability</vt:lpstr>
      <vt:lpstr>CPU distribution</vt:lpstr>
      <vt:lpstr>Lessons learnt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Kai Chen</dc:creator>
  <cp:lastModifiedBy>Microsoft Office User</cp:lastModifiedBy>
  <cp:revision>5180</cp:revision>
  <dcterms:created xsi:type="dcterms:W3CDTF">2011-12-26T00:53:04Z</dcterms:created>
  <dcterms:modified xsi:type="dcterms:W3CDTF">2021-01-13T16:18:46Z</dcterms:modified>
</cp:coreProperties>
</file>