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3.xml" ContentType="application/vnd.openxmlformats-officedocument.presentationml.tags+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8.xml" ContentType="application/vnd.openxmlformats-officedocument.presentationml.notesSlide+xml"/>
  <Override PartName="/ppt/tags/tag18.xml" ContentType="application/vnd.openxmlformats-officedocument.presentationml.tags+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8.xml" ContentType="application/vnd.openxmlformats-officedocument.presentationml.tags+xml"/>
  <Override PartName="/ppt/notesSlides/notesSlide62.xml" ContentType="application/vnd.openxmlformats-officedocument.presentationml.notesSlide+xml"/>
  <Override PartName="/ppt/tags/tag29.xml" ContentType="application/vnd.openxmlformats-officedocument.presentationml.tags+xml"/>
  <Override PartName="/ppt/notesSlides/notesSlide63.xml" ContentType="application/vnd.openxmlformats-officedocument.presentationml.notesSlide+xml"/>
  <Override PartName="/ppt/tags/tag30.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rts/chart3.xml" ContentType="application/vnd.openxmlformats-officedocument.drawingml.chart+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handoutMasterIdLst>
    <p:handoutMasterId r:id="rId86"/>
  </p:handoutMasterIdLst>
  <p:sldIdLst>
    <p:sldId id="542" r:id="rId2"/>
    <p:sldId id="363" r:id="rId3"/>
    <p:sldId id="374" r:id="rId4"/>
    <p:sldId id="373" r:id="rId5"/>
    <p:sldId id="380" r:id="rId6"/>
    <p:sldId id="381" r:id="rId7"/>
    <p:sldId id="382" r:id="rId8"/>
    <p:sldId id="383" r:id="rId9"/>
    <p:sldId id="423" r:id="rId10"/>
    <p:sldId id="424" r:id="rId11"/>
    <p:sldId id="386" r:id="rId12"/>
    <p:sldId id="389" r:id="rId13"/>
    <p:sldId id="390" r:id="rId14"/>
    <p:sldId id="496" r:id="rId15"/>
    <p:sldId id="497" r:id="rId16"/>
    <p:sldId id="543" r:id="rId17"/>
    <p:sldId id="499" r:id="rId18"/>
    <p:sldId id="500" r:id="rId19"/>
    <p:sldId id="501" r:id="rId20"/>
    <p:sldId id="502" r:id="rId21"/>
    <p:sldId id="505" r:id="rId22"/>
    <p:sldId id="503" r:id="rId23"/>
    <p:sldId id="504" r:id="rId24"/>
    <p:sldId id="506" r:id="rId25"/>
    <p:sldId id="507" r:id="rId26"/>
    <p:sldId id="508" r:id="rId27"/>
    <p:sldId id="509" r:id="rId28"/>
    <p:sldId id="510" r:id="rId29"/>
    <p:sldId id="511" r:id="rId30"/>
    <p:sldId id="512" r:id="rId31"/>
    <p:sldId id="513" r:id="rId32"/>
    <p:sldId id="514" r:id="rId33"/>
    <p:sldId id="515" r:id="rId34"/>
    <p:sldId id="516"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391" r:id="rId54"/>
    <p:sldId id="392" r:id="rId55"/>
    <p:sldId id="393" r:id="rId56"/>
    <p:sldId id="394" r:id="rId57"/>
    <p:sldId id="409" r:id="rId58"/>
    <p:sldId id="396" r:id="rId59"/>
    <p:sldId id="397" r:id="rId60"/>
    <p:sldId id="398" r:id="rId61"/>
    <p:sldId id="399" r:id="rId62"/>
    <p:sldId id="401" r:id="rId63"/>
    <p:sldId id="259" r:id="rId64"/>
    <p:sldId id="275" r:id="rId65"/>
    <p:sldId id="260" r:id="rId66"/>
    <p:sldId id="261" r:id="rId67"/>
    <p:sldId id="277" r:id="rId68"/>
    <p:sldId id="278" r:id="rId69"/>
    <p:sldId id="269" r:id="rId70"/>
    <p:sldId id="270" r:id="rId71"/>
    <p:sldId id="305" r:id="rId72"/>
    <p:sldId id="271" r:id="rId73"/>
    <p:sldId id="284" r:id="rId74"/>
    <p:sldId id="324" r:id="rId75"/>
    <p:sldId id="274" r:id="rId76"/>
    <p:sldId id="296" r:id="rId77"/>
    <p:sldId id="286" r:id="rId78"/>
    <p:sldId id="287" r:id="rId79"/>
    <p:sldId id="297" r:id="rId80"/>
    <p:sldId id="295" r:id="rId81"/>
    <p:sldId id="288" r:id="rId82"/>
    <p:sldId id="291" r:id="rId83"/>
    <p:sldId id="541"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Zats" initials="" lastIdx="12" clrIdx="0"/>
  <p:cmAuthor id="1" name="Radhika Mittal" initials="" lastIdx="11" clrIdx="1"/>
  <p:cmAuthor id="2" name="Emily Blem"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769"/>
    <a:srgbClr val="0D49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20" autoAdjust="0"/>
  </p:normalViewPr>
  <p:slideViewPr>
    <p:cSldViewPr snapToGrid="0" snapToObjects="1">
      <p:cViewPr varScale="1">
        <p:scale>
          <a:sx n="112" d="100"/>
          <a:sy n="112" d="100"/>
        </p:scale>
        <p:origin x="164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D:\My%20Documents\Purdue\Research\Dropbox\OTCP\Camera%20-%20Small%20Sim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Purdue\Research\Dropbox\OTCP\Camera%20-%20Small%20Sim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Purdue\Research\Dropbox\OTCP\OTCP-camer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a:t>DCTCP</a:t>
            </a:r>
          </a:p>
        </c:rich>
      </c:tx>
      <c:layout>
        <c:manualLayout>
          <c:xMode val="edge"/>
          <c:yMode val="edge"/>
          <c:x val="0.44952245552639308"/>
          <c:y val="0.138364779874214"/>
        </c:manualLayout>
      </c:layout>
      <c:overlay val="0"/>
    </c:title>
    <c:autoTitleDeleted val="0"/>
    <c:plotArea>
      <c:layout/>
      <c:lineChart>
        <c:grouping val="standard"/>
        <c:varyColors val="0"/>
        <c:ser>
          <c:idx val="0"/>
          <c:order val="0"/>
          <c:tx>
            <c:v>Flow-0</c:v>
          </c:tx>
          <c:marker>
            <c:symbol val="none"/>
          </c:marker>
          <c:cat>
            <c:numRef>
              <c:f>'DCTCP-Share'!$A$2:$A$74</c:f>
              <c:numCache>
                <c:formatCode>General</c:formatCode>
                <c:ptCount val="73"/>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pt idx="67">
                  <c:v>3550</c:v>
                </c:pt>
                <c:pt idx="68">
                  <c:v>3600</c:v>
                </c:pt>
                <c:pt idx="69">
                  <c:v>3650</c:v>
                </c:pt>
                <c:pt idx="70">
                  <c:v>3700</c:v>
                </c:pt>
                <c:pt idx="71">
                  <c:v>3750</c:v>
                </c:pt>
                <c:pt idx="72">
                  <c:v>3800</c:v>
                </c:pt>
              </c:numCache>
            </c:numRef>
          </c:cat>
          <c:val>
            <c:numRef>
              <c:f>'DCTCP-Share'!$B$2:$B$74</c:f>
              <c:numCache>
                <c:formatCode>0.00</c:formatCode>
                <c:ptCount val="73"/>
                <c:pt idx="0">
                  <c:v>1.022</c:v>
                </c:pt>
                <c:pt idx="1">
                  <c:v>1.0269999999999948</c:v>
                </c:pt>
                <c:pt idx="2">
                  <c:v>1.024</c:v>
                </c:pt>
                <c:pt idx="3">
                  <c:v>1.022</c:v>
                </c:pt>
                <c:pt idx="4">
                  <c:v>1.024</c:v>
                </c:pt>
                <c:pt idx="5">
                  <c:v>1.022</c:v>
                </c:pt>
                <c:pt idx="6">
                  <c:v>1.0289999999999948</c:v>
                </c:pt>
                <c:pt idx="7">
                  <c:v>1.022</c:v>
                </c:pt>
                <c:pt idx="8">
                  <c:v>1.0209999999999948</c:v>
                </c:pt>
                <c:pt idx="9">
                  <c:v>1.0249999999999948</c:v>
                </c:pt>
                <c:pt idx="10">
                  <c:v>1.022</c:v>
                </c:pt>
                <c:pt idx="11">
                  <c:v>1.0269999999999948</c:v>
                </c:pt>
                <c:pt idx="12">
                  <c:v>1.024</c:v>
                </c:pt>
                <c:pt idx="13">
                  <c:v>1.024</c:v>
                </c:pt>
                <c:pt idx="14">
                  <c:v>1.022</c:v>
                </c:pt>
                <c:pt idx="15">
                  <c:v>1.0269999999999948</c:v>
                </c:pt>
                <c:pt idx="16">
                  <c:v>1.024</c:v>
                </c:pt>
                <c:pt idx="17">
                  <c:v>1.022</c:v>
                </c:pt>
                <c:pt idx="18">
                  <c:v>1.024</c:v>
                </c:pt>
                <c:pt idx="19">
                  <c:v>1.0269999999999948</c:v>
                </c:pt>
                <c:pt idx="20">
                  <c:v>1.024</c:v>
                </c:pt>
                <c:pt idx="21">
                  <c:v>0.58600000000000163</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numCache>
            </c:numRef>
          </c:val>
          <c:smooth val="0"/>
          <c:extLst>
            <c:ext xmlns:c16="http://schemas.microsoft.com/office/drawing/2014/chart" uri="{C3380CC4-5D6E-409C-BE32-E72D297353CC}">
              <c16:uniqueId val="{00000000-19D1-334A-8EAA-9DBF5E6460ED}"/>
            </c:ext>
          </c:extLst>
        </c:ser>
        <c:ser>
          <c:idx val="1"/>
          <c:order val="1"/>
          <c:tx>
            <c:v>Flow-1</c:v>
          </c:tx>
          <c:marker>
            <c:symbol val="none"/>
          </c:marker>
          <c:cat>
            <c:numRef>
              <c:f>'DCTCP-Share'!$A$2:$A$74</c:f>
              <c:numCache>
                <c:formatCode>General</c:formatCode>
                <c:ptCount val="73"/>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pt idx="67">
                  <c:v>3550</c:v>
                </c:pt>
                <c:pt idx="68">
                  <c:v>3600</c:v>
                </c:pt>
                <c:pt idx="69">
                  <c:v>3650</c:v>
                </c:pt>
                <c:pt idx="70">
                  <c:v>3700</c:v>
                </c:pt>
                <c:pt idx="71">
                  <c:v>3750</c:v>
                </c:pt>
                <c:pt idx="72">
                  <c:v>3800</c:v>
                </c:pt>
              </c:numCache>
            </c:numRef>
          </c:cat>
          <c:val>
            <c:numRef>
              <c:f>'DCTCP-Share'!$C$2:$C$74</c:f>
              <c:numCache>
                <c:formatCode>0.00</c:formatCode>
                <c:ptCount val="73"/>
                <c:pt idx="0">
                  <c:v>1.0249999999999948</c:v>
                </c:pt>
                <c:pt idx="1">
                  <c:v>1.022</c:v>
                </c:pt>
                <c:pt idx="2">
                  <c:v>1.0209999999999948</c:v>
                </c:pt>
                <c:pt idx="3">
                  <c:v>1.03</c:v>
                </c:pt>
                <c:pt idx="4">
                  <c:v>1.026</c:v>
                </c:pt>
                <c:pt idx="5">
                  <c:v>1.022</c:v>
                </c:pt>
                <c:pt idx="6">
                  <c:v>1.022</c:v>
                </c:pt>
                <c:pt idx="7">
                  <c:v>1.028</c:v>
                </c:pt>
                <c:pt idx="8">
                  <c:v>1.022</c:v>
                </c:pt>
                <c:pt idx="9">
                  <c:v>1.024</c:v>
                </c:pt>
                <c:pt idx="10">
                  <c:v>1.024</c:v>
                </c:pt>
                <c:pt idx="11">
                  <c:v>1.0249999999999948</c:v>
                </c:pt>
                <c:pt idx="12">
                  <c:v>1.0269999999999948</c:v>
                </c:pt>
                <c:pt idx="13">
                  <c:v>1.024</c:v>
                </c:pt>
                <c:pt idx="14">
                  <c:v>1.022</c:v>
                </c:pt>
                <c:pt idx="15">
                  <c:v>1.022</c:v>
                </c:pt>
                <c:pt idx="16">
                  <c:v>1.0269999999999948</c:v>
                </c:pt>
                <c:pt idx="17">
                  <c:v>1.026</c:v>
                </c:pt>
                <c:pt idx="18">
                  <c:v>1.02</c:v>
                </c:pt>
                <c:pt idx="19">
                  <c:v>1.022</c:v>
                </c:pt>
                <c:pt idx="20">
                  <c:v>1.0329999999999948</c:v>
                </c:pt>
                <c:pt idx="21">
                  <c:v>1.022</c:v>
                </c:pt>
                <c:pt idx="22">
                  <c:v>1.03</c:v>
                </c:pt>
                <c:pt idx="23">
                  <c:v>1.06</c:v>
                </c:pt>
                <c:pt idx="24">
                  <c:v>1.1000000000000001</c:v>
                </c:pt>
                <c:pt idx="25">
                  <c:v>1.1299999999999948</c:v>
                </c:pt>
                <c:pt idx="26">
                  <c:v>1.1700000000000021</c:v>
                </c:pt>
                <c:pt idx="27">
                  <c:v>1.1900000000000048</c:v>
                </c:pt>
                <c:pt idx="28">
                  <c:v>1.32</c:v>
                </c:pt>
                <c:pt idx="29">
                  <c:v>1.28</c:v>
                </c:pt>
                <c:pt idx="30">
                  <c:v>0.69100000000000306</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numCache>
            </c:numRef>
          </c:val>
          <c:smooth val="0"/>
          <c:extLst>
            <c:ext xmlns:c16="http://schemas.microsoft.com/office/drawing/2014/chart" uri="{C3380CC4-5D6E-409C-BE32-E72D297353CC}">
              <c16:uniqueId val="{00000001-19D1-334A-8EAA-9DBF5E6460ED}"/>
            </c:ext>
          </c:extLst>
        </c:ser>
        <c:ser>
          <c:idx val="2"/>
          <c:order val="2"/>
          <c:tx>
            <c:v>Flow-2</c:v>
          </c:tx>
          <c:marker>
            <c:symbol val="none"/>
          </c:marker>
          <c:cat>
            <c:numRef>
              <c:f>'DCTCP-Share'!$A$2:$A$74</c:f>
              <c:numCache>
                <c:formatCode>General</c:formatCode>
                <c:ptCount val="73"/>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pt idx="67">
                  <c:v>3550</c:v>
                </c:pt>
                <c:pt idx="68">
                  <c:v>3600</c:v>
                </c:pt>
                <c:pt idx="69">
                  <c:v>3650</c:v>
                </c:pt>
                <c:pt idx="70">
                  <c:v>3700</c:v>
                </c:pt>
                <c:pt idx="71">
                  <c:v>3750</c:v>
                </c:pt>
                <c:pt idx="72">
                  <c:v>3800</c:v>
                </c:pt>
              </c:numCache>
            </c:numRef>
          </c:cat>
          <c:val>
            <c:numRef>
              <c:f>'DCTCP-Share'!$D$2:$D$74</c:f>
              <c:numCache>
                <c:formatCode>0.00</c:formatCode>
                <c:ptCount val="73"/>
                <c:pt idx="0">
                  <c:v>1.022</c:v>
                </c:pt>
                <c:pt idx="1">
                  <c:v>1.022</c:v>
                </c:pt>
                <c:pt idx="2">
                  <c:v>1.0269999999999948</c:v>
                </c:pt>
                <c:pt idx="3">
                  <c:v>1.0269999999999948</c:v>
                </c:pt>
                <c:pt idx="4">
                  <c:v>1.022</c:v>
                </c:pt>
                <c:pt idx="5">
                  <c:v>1.022</c:v>
                </c:pt>
                <c:pt idx="6">
                  <c:v>1.0269999999999948</c:v>
                </c:pt>
                <c:pt idx="7">
                  <c:v>1.0269999999999948</c:v>
                </c:pt>
                <c:pt idx="8">
                  <c:v>1.022</c:v>
                </c:pt>
                <c:pt idx="9">
                  <c:v>1.022</c:v>
                </c:pt>
                <c:pt idx="10">
                  <c:v>1.0269999999999948</c:v>
                </c:pt>
                <c:pt idx="11">
                  <c:v>1.0269999999999948</c:v>
                </c:pt>
                <c:pt idx="12">
                  <c:v>1.022</c:v>
                </c:pt>
                <c:pt idx="13">
                  <c:v>1.022</c:v>
                </c:pt>
                <c:pt idx="14">
                  <c:v>1.0269999999999948</c:v>
                </c:pt>
                <c:pt idx="15">
                  <c:v>1.0269999999999948</c:v>
                </c:pt>
                <c:pt idx="16">
                  <c:v>1.022</c:v>
                </c:pt>
                <c:pt idx="17">
                  <c:v>1.022</c:v>
                </c:pt>
                <c:pt idx="18">
                  <c:v>1.022</c:v>
                </c:pt>
                <c:pt idx="19">
                  <c:v>1.032</c:v>
                </c:pt>
                <c:pt idx="20">
                  <c:v>1.022</c:v>
                </c:pt>
                <c:pt idx="21">
                  <c:v>1.022</c:v>
                </c:pt>
                <c:pt idx="22">
                  <c:v>1.02</c:v>
                </c:pt>
                <c:pt idx="23">
                  <c:v>1.06</c:v>
                </c:pt>
                <c:pt idx="24">
                  <c:v>1.0900000000000001</c:v>
                </c:pt>
                <c:pt idx="25">
                  <c:v>1.1200000000000001</c:v>
                </c:pt>
                <c:pt idx="26">
                  <c:v>1.1599999999999948</c:v>
                </c:pt>
                <c:pt idx="27">
                  <c:v>1.1900000000000048</c:v>
                </c:pt>
                <c:pt idx="28">
                  <c:v>1.22</c:v>
                </c:pt>
                <c:pt idx="29">
                  <c:v>1.25</c:v>
                </c:pt>
                <c:pt idx="30">
                  <c:v>1.26</c:v>
                </c:pt>
                <c:pt idx="31">
                  <c:v>1.23</c:v>
                </c:pt>
                <c:pt idx="32">
                  <c:v>1.27</c:v>
                </c:pt>
                <c:pt idx="33">
                  <c:v>1.31</c:v>
                </c:pt>
                <c:pt idx="34">
                  <c:v>1.35</c:v>
                </c:pt>
                <c:pt idx="35">
                  <c:v>1.3900000000000001</c:v>
                </c:pt>
                <c:pt idx="36">
                  <c:v>1.42</c:v>
                </c:pt>
                <c:pt idx="37">
                  <c:v>1.5</c:v>
                </c:pt>
                <c:pt idx="38">
                  <c:v>1.52</c:v>
                </c:pt>
                <c:pt idx="39">
                  <c:v>1.6500000000000001</c:v>
                </c:pt>
                <c:pt idx="40">
                  <c:v>1.7100000000000046</c:v>
                </c:pt>
                <c:pt idx="41">
                  <c:v>1.6700000000000021</c:v>
                </c:pt>
                <c:pt idx="42">
                  <c:v>1.7000000000000046</c:v>
                </c:pt>
                <c:pt idx="43">
                  <c:v>1.7100000000000046</c:v>
                </c:pt>
                <c:pt idx="44">
                  <c:v>0.36700000000000038</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numCache>
            </c:numRef>
          </c:val>
          <c:smooth val="0"/>
          <c:extLst>
            <c:ext xmlns:c16="http://schemas.microsoft.com/office/drawing/2014/chart" uri="{C3380CC4-5D6E-409C-BE32-E72D297353CC}">
              <c16:uniqueId val="{00000002-19D1-334A-8EAA-9DBF5E6460ED}"/>
            </c:ext>
          </c:extLst>
        </c:ser>
        <c:ser>
          <c:idx val="3"/>
          <c:order val="3"/>
          <c:tx>
            <c:v>Flow-3</c:v>
          </c:tx>
          <c:marker>
            <c:symbol val="none"/>
          </c:marker>
          <c:cat>
            <c:numRef>
              <c:f>'DCTCP-Share'!$A$2:$A$74</c:f>
              <c:numCache>
                <c:formatCode>General</c:formatCode>
                <c:ptCount val="73"/>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pt idx="67">
                  <c:v>3550</c:v>
                </c:pt>
                <c:pt idx="68">
                  <c:v>3600</c:v>
                </c:pt>
                <c:pt idx="69">
                  <c:v>3650</c:v>
                </c:pt>
                <c:pt idx="70">
                  <c:v>3700</c:v>
                </c:pt>
                <c:pt idx="71">
                  <c:v>3750</c:v>
                </c:pt>
                <c:pt idx="72">
                  <c:v>3800</c:v>
                </c:pt>
              </c:numCache>
            </c:numRef>
          </c:cat>
          <c:val>
            <c:numRef>
              <c:f>'DCTCP-Share'!$E$2:$E$74</c:f>
              <c:numCache>
                <c:formatCode>0.00</c:formatCode>
                <c:ptCount val="73"/>
                <c:pt idx="0">
                  <c:v>1.042</c:v>
                </c:pt>
                <c:pt idx="1">
                  <c:v>1.042</c:v>
                </c:pt>
                <c:pt idx="2">
                  <c:v>1.046999999999995</c:v>
                </c:pt>
                <c:pt idx="3">
                  <c:v>1.0369999999999948</c:v>
                </c:pt>
                <c:pt idx="4">
                  <c:v>1.032</c:v>
                </c:pt>
                <c:pt idx="5">
                  <c:v>1.032</c:v>
                </c:pt>
                <c:pt idx="6">
                  <c:v>1.0369999999999948</c:v>
                </c:pt>
                <c:pt idx="7">
                  <c:v>1.046999999999995</c:v>
                </c:pt>
                <c:pt idx="8">
                  <c:v>1.032</c:v>
                </c:pt>
                <c:pt idx="9">
                  <c:v>1.042</c:v>
                </c:pt>
                <c:pt idx="10">
                  <c:v>1.0369999999999948</c:v>
                </c:pt>
                <c:pt idx="11">
                  <c:v>1.046999999999995</c:v>
                </c:pt>
                <c:pt idx="12">
                  <c:v>1.032</c:v>
                </c:pt>
                <c:pt idx="13">
                  <c:v>1.042</c:v>
                </c:pt>
                <c:pt idx="14">
                  <c:v>1.0369999999999948</c:v>
                </c:pt>
                <c:pt idx="15">
                  <c:v>1.046999999999995</c:v>
                </c:pt>
                <c:pt idx="16">
                  <c:v>1.042</c:v>
                </c:pt>
                <c:pt idx="17">
                  <c:v>1.042</c:v>
                </c:pt>
                <c:pt idx="18">
                  <c:v>1.032</c:v>
                </c:pt>
                <c:pt idx="19">
                  <c:v>1.042</c:v>
                </c:pt>
                <c:pt idx="20">
                  <c:v>1.032</c:v>
                </c:pt>
                <c:pt idx="21">
                  <c:v>1.042</c:v>
                </c:pt>
                <c:pt idx="22">
                  <c:v>1.032</c:v>
                </c:pt>
                <c:pt idx="23">
                  <c:v>1.04</c:v>
                </c:pt>
                <c:pt idx="24">
                  <c:v>1.07</c:v>
                </c:pt>
                <c:pt idx="25">
                  <c:v>1.1200000000000001</c:v>
                </c:pt>
                <c:pt idx="26">
                  <c:v>1.1700000000000021</c:v>
                </c:pt>
                <c:pt idx="27">
                  <c:v>1.2</c:v>
                </c:pt>
                <c:pt idx="28">
                  <c:v>1.25</c:v>
                </c:pt>
                <c:pt idx="29">
                  <c:v>1.32</c:v>
                </c:pt>
                <c:pt idx="30">
                  <c:v>1.25</c:v>
                </c:pt>
                <c:pt idx="31">
                  <c:v>1.34</c:v>
                </c:pt>
                <c:pt idx="32">
                  <c:v>1.29</c:v>
                </c:pt>
                <c:pt idx="33">
                  <c:v>1.32</c:v>
                </c:pt>
                <c:pt idx="34">
                  <c:v>1.37</c:v>
                </c:pt>
                <c:pt idx="35">
                  <c:v>1.4</c:v>
                </c:pt>
                <c:pt idx="36">
                  <c:v>1.41</c:v>
                </c:pt>
                <c:pt idx="37">
                  <c:v>1.45</c:v>
                </c:pt>
                <c:pt idx="38">
                  <c:v>1.48</c:v>
                </c:pt>
                <c:pt idx="39">
                  <c:v>1.52</c:v>
                </c:pt>
                <c:pt idx="40">
                  <c:v>1.55</c:v>
                </c:pt>
                <c:pt idx="41">
                  <c:v>1.54</c:v>
                </c:pt>
                <c:pt idx="42">
                  <c:v>1.5</c:v>
                </c:pt>
                <c:pt idx="43">
                  <c:v>1.5</c:v>
                </c:pt>
                <c:pt idx="44">
                  <c:v>1.54</c:v>
                </c:pt>
                <c:pt idx="45">
                  <c:v>1.56</c:v>
                </c:pt>
                <c:pt idx="46">
                  <c:v>1.6</c:v>
                </c:pt>
                <c:pt idx="47">
                  <c:v>1.62</c:v>
                </c:pt>
                <c:pt idx="48">
                  <c:v>1.6400000000000001</c:v>
                </c:pt>
                <c:pt idx="49">
                  <c:v>1.6700000000000021</c:v>
                </c:pt>
                <c:pt idx="50">
                  <c:v>1.7100000000000046</c:v>
                </c:pt>
                <c:pt idx="51">
                  <c:v>1.7500000000000049</c:v>
                </c:pt>
                <c:pt idx="52">
                  <c:v>1.7700000000000049</c:v>
                </c:pt>
                <c:pt idx="53">
                  <c:v>1.81</c:v>
                </c:pt>
                <c:pt idx="54">
                  <c:v>1.82</c:v>
                </c:pt>
                <c:pt idx="55">
                  <c:v>1.86</c:v>
                </c:pt>
                <c:pt idx="56">
                  <c:v>1.8800000000000001</c:v>
                </c:pt>
                <c:pt idx="57">
                  <c:v>1.8900000000000001</c:v>
                </c:pt>
                <c:pt idx="58">
                  <c:v>1.9300000000000002</c:v>
                </c:pt>
                <c:pt idx="59">
                  <c:v>1.9500000000000002</c:v>
                </c:pt>
                <c:pt idx="60">
                  <c:v>1.8800000000000001</c:v>
                </c:pt>
                <c:pt idx="61">
                  <c:v>1.87</c:v>
                </c:pt>
                <c:pt idx="62">
                  <c:v>1.86</c:v>
                </c:pt>
                <c:pt idx="63">
                  <c:v>1.9300000000000002</c:v>
                </c:pt>
                <c:pt idx="64">
                  <c:v>1.9300000000000002</c:v>
                </c:pt>
                <c:pt idx="65">
                  <c:v>1.9400000000000002</c:v>
                </c:pt>
                <c:pt idx="66">
                  <c:v>1.8900000000000001</c:v>
                </c:pt>
                <c:pt idx="67">
                  <c:v>1.9</c:v>
                </c:pt>
                <c:pt idx="68">
                  <c:v>1.9</c:v>
                </c:pt>
                <c:pt idx="69">
                  <c:v>1.8800000000000001</c:v>
                </c:pt>
                <c:pt idx="70">
                  <c:v>0.51900000000000002</c:v>
                </c:pt>
                <c:pt idx="71">
                  <c:v>0</c:v>
                </c:pt>
                <c:pt idx="72">
                  <c:v>0</c:v>
                </c:pt>
              </c:numCache>
            </c:numRef>
          </c:val>
          <c:smooth val="0"/>
          <c:extLst>
            <c:ext xmlns:c16="http://schemas.microsoft.com/office/drawing/2014/chart" uri="{C3380CC4-5D6E-409C-BE32-E72D297353CC}">
              <c16:uniqueId val="{00000003-19D1-334A-8EAA-9DBF5E6460ED}"/>
            </c:ext>
          </c:extLst>
        </c:ser>
        <c:dLbls>
          <c:showLegendKey val="0"/>
          <c:showVal val="0"/>
          <c:showCatName val="0"/>
          <c:showSerName val="0"/>
          <c:showPercent val="0"/>
          <c:showBubbleSize val="0"/>
        </c:dLbls>
        <c:smooth val="0"/>
        <c:axId val="41068800"/>
        <c:axId val="44077440"/>
      </c:lineChart>
      <c:catAx>
        <c:axId val="41068800"/>
        <c:scaling>
          <c:orientation val="minMax"/>
        </c:scaling>
        <c:delete val="0"/>
        <c:axPos val="b"/>
        <c:title>
          <c:tx>
            <c:rich>
              <a:bodyPr/>
              <a:lstStyle/>
              <a:p>
                <a:pPr>
                  <a:defRPr sz="2000"/>
                </a:pPr>
                <a:r>
                  <a:rPr lang="en-US" sz="2000"/>
                  <a:t>Time (ms)</a:t>
                </a:r>
              </a:p>
            </c:rich>
          </c:tx>
          <c:overlay val="0"/>
        </c:title>
        <c:numFmt formatCode="General" sourceLinked="1"/>
        <c:majorTickMark val="out"/>
        <c:minorTickMark val="none"/>
        <c:tickLblPos val="nextTo"/>
        <c:txPr>
          <a:bodyPr/>
          <a:lstStyle/>
          <a:p>
            <a:pPr>
              <a:defRPr sz="1800"/>
            </a:pPr>
            <a:endParaRPr lang="en-US"/>
          </a:p>
        </c:txPr>
        <c:crossAx val="44077440"/>
        <c:crosses val="autoZero"/>
        <c:auto val="1"/>
        <c:lblAlgn val="ctr"/>
        <c:lblOffset val="100"/>
        <c:noMultiLvlLbl val="0"/>
      </c:catAx>
      <c:valAx>
        <c:axId val="44077440"/>
        <c:scaling>
          <c:orientation val="minMax"/>
        </c:scaling>
        <c:delete val="0"/>
        <c:axPos val="l"/>
        <c:majorGridlines>
          <c:spPr>
            <a:ln>
              <a:solidFill>
                <a:schemeClr val="bg2"/>
              </a:solidFill>
              <a:prstDash val="dash"/>
            </a:ln>
          </c:spPr>
        </c:majorGridlines>
        <c:title>
          <c:tx>
            <c:rich>
              <a:bodyPr rot="-5400000" vert="horz"/>
              <a:lstStyle/>
              <a:p>
                <a:pPr>
                  <a:defRPr sz="2000"/>
                </a:pPr>
                <a:r>
                  <a:rPr lang="en-US" sz="2000" dirty="0"/>
                  <a:t>Bandwidth (Gbps)</a:t>
                </a:r>
              </a:p>
            </c:rich>
          </c:tx>
          <c:layout>
            <c:manualLayout>
              <c:xMode val="edge"/>
              <c:yMode val="edge"/>
              <c:x val="1.44675925925926E-2"/>
              <c:y val="0.22039914821967999"/>
            </c:manualLayout>
          </c:layout>
          <c:overlay val="0"/>
        </c:title>
        <c:numFmt formatCode="0.00" sourceLinked="1"/>
        <c:majorTickMark val="out"/>
        <c:minorTickMark val="none"/>
        <c:tickLblPos val="nextTo"/>
        <c:txPr>
          <a:bodyPr/>
          <a:lstStyle/>
          <a:p>
            <a:pPr>
              <a:defRPr sz="1800"/>
            </a:pPr>
            <a:endParaRPr lang="en-US"/>
          </a:p>
        </c:txPr>
        <c:crossAx val="41068800"/>
        <c:crosses val="autoZero"/>
        <c:crossBetween val="between"/>
      </c:valAx>
      <c:spPr>
        <a:ln>
          <a:solidFill>
            <a:prstClr val="black"/>
          </a:solidFill>
        </a:ln>
      </c:spPr>
    </c:plotArea>
    <c:legend>
      <c:legendPos val="t"/>
      <c:legendEntry>
        <c:idx val="2"/>
        <c:delete val="1"/>
      </c:legendEntry>
      <c:legendEntry>
        <c:idx val="3"/>
        <c:delete val="1"/>
      </c:legendEntry>
      <c:layout>
        <c:manualLayout>
          <c:xMode val="edge"/>
          <c:yMode val="edge"/>
          <c:x val="0.44634459755030803"/>
          <c:y val="1.031644629327E-2"/>
          <c:w val="0.55078011081948264"/>
          <c:h val="8.4266329916308114E-2"/>
        </c:manualLayout>
      </c:layout>
      <c:overlay val="0"/>
      <c:txPr>
        <a:bodyPr/>
        <a:lstStyle/>
        <a:p>
          <a:pPr>
            <a:defRPr sz="2000"/>
          </a:pPr>
          <a:endParaRPr lang="en-US"/>
        </a:p>
      </c:txPr>
    </c:legend>
    <c:plotVisOnly val="1"/>
    <c:dispBlanksAs val="gap"/>
    <c:showDLblsOverMax val="0"/>
  </c:chart>
  <c:txPr>
    <a:bodyPr/>
    <a:lstStyle/>
    <a:p>
      <a:pPr>
        <a:defRPr sz="1600">
          <a:latin typeface="Arial" pitchFamily="34" charset="0"/>
          <a:cs typeface="Arial"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D</a:t>
            </a:r>
            <a:r>
              <a:rPr lang="en-US" sz="2000" baseline="30000" dirty="0"/>
              <a:t>2</a:t>
            </a:r>
            <a:r>
              <a:rPr lang="en-US" sz="2000" dirty="0"/>
              <a:t>TCP</a:t>
            </a:r>
            <a:endParaRPr lang="en-US" dirty="0"/>
          </a:p>
        </c:rich>
      </c:tx>
      <c:layout>
        <c:manualLayout>
          <c:xMode val="edge"/>
          <c:yMode val="edge"/>
          <c:x val="0.49152199074074227"/>
          <c:y val="0.16025641025641021"/>
        </c:manualLayout>
      </c:layout>
      <c:overlay val="0"/>
    </c:title>
    <c:autoTitleDeleted val="0"/>
    <c:plotArea>
      <c:layout/>
      <c:lineChart>
        <c:grouping val="standard"/>
        <c:varyColors val="0"/>
        <c:ser>
          <c:idx val="0"/>
          <c:order val="0"/>
          <c:tx>
            <c:v>Flow-0</c:v>
          </c:tx>
          <c:marker>
            <c:symbol val="none"/>
          </c:marker>
          <c:cat>
            <c:numRef>
              <c:f>'D2-Share'!$A$2:$A$68</c:f>
              <c:numCache>
                <c:formatCode>General</c:formatCode>
                <c:ptCount val="67"/>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numCache>
            </c:numRef>
          </c:cat>
          <c:val>
            <c:numRef>
              <c:f>'D2-Share'!$B$2:$B$68</c:f>
              <c:numCache>
                <c:formatCode>0.00</c:formatCode>
                <c:ptCount val="67"/>
                <c:pt idx="0">
                  <c:v>1.6400000000000001</c:v>
                </c:pt>
                <c:pt idx="1">
                  <c:v>1.6800000000000048</c:v>
                </c:pt>
                <c:pt idx="2">
                  <c:v>1.72</c:v>
                </c:pt>
                <c:pt idx="3">
                  <c:v>1.6900000000000048</c:v>
                </c:pt>
                <c:pt idx="4">
                  <c:v>1.72</c:v>
                </c:pt>
                <c:pt idx="5">
                  <c:v>1.6400000000000001</c:v>
                </c:pt>
                <c:pt idx="6">
                  <c:v>1.6600000000000001</c:v>
                </c:pt>
                <c:pt idx="7">
                  <c:v>1.72</c:v>
                </c:pt>
                <c:pt idx="8">
                  <c:v>1.71</c:v>
                </c:pt>
                <c:pt idx="9">
                  <c:v>1.72</c:v>
                </c:pt>
                <c:pt idx="10">
                  <c:v>1.6500000000000001</c:v>
                </c:pt>
                <c:pt idx="11">
                  <c:v>1.6500000000000001</c:v>
                </c:pt>
                <c:pt idx="12">
                  <c:v>1.71</c:v>
                </c:pt>
                <c:pt idx="13">
                  <c:v>0.61300000000000165</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numCache>
            </c:numRef>
          </c:val>
          <c:smooth val="0"/>
          <c:extLst>
            <c:ext xmlns:c16="http://schemas.microsoft.com/office/drawing/2014/chart" uri="{C3380CC4-5D6E-409C-BE32-E72D297353CC}">
              <c16:uniqueId val="{00000000-F6DB-224C-99DB-2B39B650DAC5}"/>
            </c:ext>
          </c:extLst>
        </c:ser>
        <c:ser>
          <c:idx val="1"/>
          <c:order val="1"/>
          <c:tx>
            <c:v>Flow-1</c:v>
          </c:tx>
          <c:marker>
            <c:symbol val="none"/>
          </c:marker>
          <c:cat>
            <c:numRef>
              <c:f>'D2-Share'!$A$2:$A$68</c:f>
              <c:numCache>
                <c:formatCode>General</c:formatCode>
                <c:ptCount val="67"/>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numCache>
            </c:numRef>
          </c:cat>
          <c:val>
            <c:numRef>
              <c:f>'D2-Share'!$C$2:$C$68</c:f>
              <c:numCache>
                <c:formatCode>0.00</c:formatCode>
                <c:ptCount val="67"/>
                <c:pt idx="0">
                  <c:v>0.79</c:v>
                </c:pt>
                <c:pt idx="1">
                  <c:v>0.84000000000000163</c:v>
                </c:pt>
                <c:pt idx="2">
                  <c:v>0.8</c:v>
                </c:pt>
                <c:pt idx="3">
                  <c:v>0.81</c:v>
                </c:pt>
                <c:pt idx="4">
                  <c:v>0.84000000000000163</c:v>
                </c:pt>
                <c:pt idx="5">
                  <c:v>0.84000000000000163</c:v>
                </c:pt>
                <c:pt idx="6">
                  <c:v>0.83000000000000163</c:v>
                </c:pt>
                <c:pt idx="7">
                  <c:v>0.81</c:v>
                </c:pt>
                <c:pt idx="8">
                  <c:v>0.86000000000000165</c:v>
                </c:pt>
                <c:pt idx="9">
                  <c:v>0.79</c:v>
                </c:pt>
                <c:pt idx="10">
                  <c:v>0.77000000000000268</c:v>
                </c:pt>
                <c:pt idx="11">
                  <c:v>0.79</c:v>
                </c:pt>
                <c:pt idx="12">
                  <c:v>1</c:v>
                </c:pt>
                <c:pt idx="13">
                  <c:v>1.01</c:v>
                </c:pt>
                <c:pt idx="14">
                  <c:v>1.05</c:v>
                </c:pt>
                <c:pt idx="15">
                  <c:v>1.1499999999999948</c:v>
                </c:pt>
                <c:pt idx="16">
                  <c:v>1.2</c:v>
                </c:pt>
                <c:pt idx="17">
                  <c:v>1.25</c:v>
                </c:pt>
                <c:pt idx="18">
                  <c:v>1.3</c:v>
                </c:pt>
                <c:pt idx="19">
                  <c:v>1.35</c:v>
                </c:pt>
                <c:pt idx="20">
                  <c:v>1.4</c:v>
                </c:pt>
                <c:pt idx="21">
                  <c:v>1.48</c:v>
                </c:pt>
                <c:pt idx="22">
                  <c:v>1.5</c:v>
                </c:pt>
                <c:pt idx="23">
                  <c:v>1.5</c:v>
                </c:pt>
                <c:pt idx="24">
                  <c:v>1.5</c:v>
                </c:pt>
                <c:pt idx="25">
                  <c:v>0.39100000000000185</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numCache>
            </c:numRef>
          </c:val>
          <c:smooth val="0"/>
          <c:extLst>
            <c:ext xmlns:c16="http://schemas.microsoft.com/office/drawing/2014/chart" uri="{C3380CC4-5D6E-409C-BE32-E72D297353CC}">
              <c16:uniqueId val="{00000001-F6DB-224C-99DB-2B39B650DAC5}"/>
            </c:ext>
          </c:extLst>
        </c:ser>
        <c:ser>
          <c:idx val="2"/>
          <c:order val="2"/>
          <c:tx>
            <c:v>Flow-2</c:v>
          </c:tx>
          <c:marker>
            <c:symbol val="none"/>
          </c:marker>
          <c:cat>
            <c:numRef>
              <c:f>'D2-Share'!$A$2:$A$68</c:f>
              <c:numCache>
                <c:formatCode>General</c:formatCode>
                <c:ptCount val="67"/>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numCache>
            </c:numRef>
          </c:cat>
          <c:val>
            <c:numRef>
              <c:f>'D2-Share'!$D$2:$D$68</c:f>
              <c:numCache>
                <c:formatCode>0.00</c:formatCode>
                <c:ptCount val="67"/>
                <c:pt idx="0">
                  <c:v>0.78</c:v>
                </c:pt>
                <c:pt idx="1">
                  <c:v>0.77000000000000268</c:v>
                </c:pt>
                <c:pt idx="2">
                  <c:v>0.8</c:v>
                </c:pt>
                <c:pt idx="3">
                  <c:v>0.79</c:v>
                </c:pt>
                <c:pt idx="4">
                  <c:v>0.78</c:v>
                </c:pt>
                <c:pt idx="5">
                  <c:v>0.82000000000000162</c:v>
                </c:pt>
                <c:pt idx="6">
                  <c:v>0.85000000000000164</c:v>
                </c:pt>
                <c:pt idx="7">
                  <c:v>0.79</c:v>
                </c:pt>
                <c:pt idx="8">
                  <c:v>0.78</c:v>
                </c:pt>
                <c:pt idx="9">
                  <c:v>0.79</c:v>
                </c:pt>
                <c:pt idx="10">
                  <c:v>0.84000000000000163</c:v>
                </c:pt>
                <c:pt idx="11">
                  <c:v>0.8</c:v>
                </c:pt>
                <c:pt idx="12">
                  <c:v>0.81</c:v>
                </c:pt>
                <c:pt idx="13">
                  <c:v>0.79</c:v>
                </c:pt>
                <c:pt idx="14">
                  <c:v>1.01</c:v>
                </c:pt>
                <c:pt idx="15">
                  <c:v>1.02</c:v>
                </c:pt>
                <c:pt idx="16">
                  <c:v>1.02</c:v>
                </c:pt>
                <c:pt idx="17">
                  <c:v>1.04</c:v>
                </c:pt>
                <c:pt idx="18">
                  <c:v>0.98</c:v>
                </c:pt>
                <c:pt idx="19">
                  <c:v>1.01</c:v>
                </c:pt>
                <c:pt idx="20">
                  <c:v>1.04</c:v>
                </c:pt>
                <c:pt idx="21">
                  <c:v>1.01</c:v>
                </c:pt>
                <c:pt idx="22">
                  <c:v>1.05</c:v>
                </c:pt>
                <c:pt idx="23">
                  <c:v>1.1499999999999948</c:v>
                </c:pt>
                <c:pt idx="24">
                  <c:v>1.25</c:v>
                </c:pt>
                <c:pt idx="25">
                  <c:v>1.35</c:v>
                </c:pt>
                <c:pt idx="26">
                  <c:v>1.45</c:v>
                </c:pt>
                <c:pt idx="27">
                  <c:v>1.51</c:v>
                </c:pt>
                <c:pt idx="28">
                  <c:v>1.57</c:v>
                </c:pt>
                <c:pt idx="29">
                  <c:v>1.61</c:v>
                </c:pt>
                <c:pt idx="30">
                  <c:v>1.6300000000000001</c:v>
                </c:pt>
                <c:pt idx="31">
                  <c:v>1.57</c:v>
                </c:pt>
                <c:pt idx="32">
                  <c:v>1.61</c:v>
                </c:pt>
                <c:pt idx="33">
                  <c:v>1.54</c:v>
                </c:pt>
                <c:pt idx="34">
                  <c:v>1.54</c:v>
                </c:pt>
                <c:pt idx="35">
                  <c:v>1.58</c:v>
                </c:pt>
                <c:pt idx="36">
                  <c:v>1.57</c:v>
                </c:pt>
                <c:pt idx="37">
                  <c:v>1.6300000000000001</c:v>
                </c:pt>
                <c:pt idx="38">
                  <c:v>1.59</c:v>
                </c:pt>
                <c:pt idx="39">
                  <c:v>1.59</c:v>
                </c:pt>
                <c:pt idx="40">
                  <c:v>1.6</c:v>
                </c:pt>
                <c:pt idx="41">
                  <c:v>0.61200000000000165</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numCache>
            </c:numRef>
          </c:val>
          <c:smooth val="0"/>
          <c:extLst>
            <c:ext xmlns:c16="http://schemas.microsoft.com/office/drawing/2014/chart" uri="{C3380CC4-5D6E-409C-BE32-E72D297353CC}">
              <c16:uniqueId val="{00000002-F6DB-224C-99DB-2B39B650DAC5}"/>
            </c:ext>
          </c:extLst>
        </c:ser>
        <c:ser>
          <c:idx val="3"/>
          <c:order val="3"/>
          <c:tx>
            <c:v>Flow-3</c:v>
          </c:tx>
          <c:marker>
            <c:symbol val="none"/>
          </c:marker>
          <c:cat>
            <c:numRef>
              <c:f>'D2-Share'!$A$2:$A$68</c:f>
              <c:numCache>
                <c:formatCode>General</c:formatCode>
                <c:ptCount val="67"/>
                <c:pt idx="0">
                  <c:v>200</c:v>
                </c:pt>
                <c:pt idx="1">
                  <c:v>250</c:v>
                </c:pt>
                <c:pt idx="2">
                  <c:v>300</c:v>
                </c:pt>
                <c:pt idx="3">
                  <c:v>350</c:v>
                </c:pt>
                <c:pt idx="4">
                  <c:v>400</c:v>
                </c:pt>
                <c:pt idx="5">
                  <c:v>450</c:v>
                </c:pt>
                <c:pt idx="6">
                  <c:v>500</c:v>
                </c:pt>
                <c:pt idx="7">
                  <c:v>550</c:v>
                </c:pt>
                <c:pt idx="8">
                  <c:v>600</c:v>
                </c:pt>
                <c:pt idx="9">
                  <c:v>650</c:v>
                </c:pt>
                <c:pt idx="10">
                  <c:v>700</c:v>
                </c:pt>
                <c:pt idx="11">
                  <c:v>750</c:v>
                </c:pt>
                <c:pt idx="12">
                  <c:v>800</c:v>
                </c:pt>
                <c:pt idx="13">
                  <c:v>850</c:v>
                </c:pt>
                <c:pt idx="14">
                  <c:v>900</c:v>
                </c:pt>
                <c:pt idx="15">
                  <c:v>950</c:v>
                </c:pt>
                <c:pt idx="16">
                  <c:v>1000</c:v>
                </c:pt>
                <c:pt idx="17">
                  <c:v>1050</c:v>
                </c:pt>
                <c:pt idx="18">
                  <c:v>1100</c:v>
                </c:pt>
                <c:pt idx="19">
                  <c:v>1150</c:v>
                </c:pt>
                <c:pt idx="20">
                  <c:v>1200</c:v>
                </c:pt>
                <c:pt idx="21">
                  <c:v>1250</c:v>
                </c:pt>
                <c:pt idx="22">
                  <c:v>1300</c:v>
                </c:pt>
                <c:pt idx="23">
                  <c:v>1350</c:v>
                </c:pt>
                <c:pt idx="24">
                  <c:v>1400</c:v>
                </c:pt>
                <c:pt idx="25">
                  <c:v>1450</c:v>
                </c:pt>
                <c:pt idx="26">
                  <c:v>1500</c:v>
                </c:pt>
                <c:pt idx="27">
                  <c:v>1550</c:v>
                </c:pt>
                <c:pt idx="28">
                  <c:v>1600</c:v>
                </c:pt>
                <c:pt idx="29">
                  <c:v>1650</c:v>
                </c:pt>
                <c:pt idx="30">
                  <c:v>1700</c:v>
                </c:pt>
                <c:pt idx="31">
                  <c:v>1750</c:v>
                </c:pt>
                <c:pt idx="32">
                  <c:v>1800</c:v>
                </c:pt>
                <c:pt idx="33">
                  <c:v>1850</c:v>
                </c:pt>
                <c:pt idx="34">
                  <c:v>1900</c:v>
                </c:pt>
                <c:pt idx="35">
                  <c:v>1950</c:v>
                </c:pt>
                <c:pt idx="36">
                  <c:v>2000</c:v>
                </c:pt>
                <c:pt idx="37">
                  <c:v>2050</c:v>
                </c:pt>
                <c:pt idx="38">
                  <c:v>2100</c:v>
                </c:pt>
                <c:pt idx="39">
                  <c:v>2150</c:v>
                </c:pt>
                <c:pt idx="40">
                  <c:v>2200</c:v>
                </c:pt>
                <c:pt idx="41">
                  <c:v>2250</c:v>
                </c:pt>
                <c:pt idx="42">
                  <c:v>2300</c:v>
                </c:pt>
                <c:pt idx="43">
                  <c:v>2350</c:v>
                </c:pt>
                <c:pt idx="44">
                  <c:v>2400</c:v>
                </c:pt>
                <c:pt idx="45">
                  <c:v>2450</c:v>
                </c:pt>
                <c:pt idx="46">
                  <c:v>2500</c:v>
                </c:pt>
                <c:pt idx="47">
                  <c:v>2550</c:v>
                </c:pt>
                <c:pt idx="48">
                  <c:v>2600</c:v>
                </c:pt>
                <c:pt idx="49">
                  <c:v>2650</c:v>
                </c:pt>
                <c:pt idx="50">
                  <c:v>2700</c:v>
                </c:pt>
                <c:pt idx="51">
                  <c:v>2750</c:v>
                </c:pt>
                <c:pt idx="52">
                  <c:v>2800</c:v>
                </c:pt>
                <c:pt idx="53">
                  <c:v>2850</c:v>
                </c:pt>
                <c:pt idx="54">
                  <c:v>2900</c:v>
                </c:pt>
                <c:pt idx="55">
                  <c:v>2950</c:v>
                </c:pt>
                <c:pt idx="56">
                  <c:v>3000</c:v>
                </c:pt>
                <c:pt idx="57">
                  <c:v>3050</c:v>
                </c:pt>
                <c:pt idx="58">
                  <c:v>3100</c:v>
                </c:pt>
                <c:pt idx="59">
                  <c:v>3150</c:v>
                </c:pt>
                <c:pt idx="60">
                  <c:v>3200</c:v>
                </c:pt>
                <c:pt idx="61">
                  <c:v>3250</c:v>
                </c:pt>
                <c:pt idx="62">
                  <c:v>3300</c:v>
                </c:pt>
                <c:pt idx="63">
                  <c:v>3350</c:v>
                </c:pt>
                <c:pt idx="64">
                  <c:v>3400</c:v>
                </c:pt>
                <c:pt idx="65">
                  <c:v>3450</c:v>
                </c:pt>
                <c:pt idx="66">
                  <c:v>3500</c:v>
                </c:pt>
              </c:numCache>
            </c:numRef>
          </c:cat>
          <c:val>
            <c:numRef>
              <c:f>'D2-Share'!$E$2:$E$68</c:f>
              <c:numCache>
                <c:formatCode>0.00</c:formatCode>
                <c:ptCount val="67"/>
                <c:pt idx="0">
                  <c:v>0.88</c:v>
                </c:pt>
                <c:pt idx="1">
                  <c:v>0.82000000000000162</c:v>
                </c:pt>
                <c:pt idx="2">
                  <c:v>0.81</c:v>
                </c:pt>
                <c:pt idx="3">
                  <c:v>0.86000000000000165</c:v>
                </c:pt>
                <c:pt idx="4">
                  <c:v>0.79</c:v>
                </c:pt>
                <c:pt idx="5">
                  <c:v>0.84000000000000163</c:v>
                </c:pt>
                <c:pt idx="6">
                  <c:v>0.85000000000000164</c:v>
                </c:pt>
                <c:pt idx="7">
                  <c:v>0.89</c:v>
                </c:pt>
                <c:pt idx="8">
                  <c:v>0.79</c:v>
                </c:pt>
                <c:pt idx="9">
                  <c:v>0.79</c:v>
                </c:pt>
                <c:pt idx="10">
                  <c:v>0.83000000000000163</c:v>
                </c:pt>
                <c:pt idx="11">
                  <c:v>0.81</c:v>
                </c:pt>
                <c:pt idx="12">
                  <c:v>0.83000000000000163</c:v>
                </c:pt>
                <c:pt idx="13">
                  <c:v>0.8</c:v>
                </c:pt>
                <c:pt idx="14">
                  <c:v>1.01</c:v>
                </c:pt>
                <c:pt idx="15">
                  <c:v>1</c:v>
                </c:pt>
                <c:pt idx="16">
                  <c:v>1.05</c:v>
                </c:pt>
                <c:pt idx="17">
                  <c:v>1.0900000000000001</c:v>
                </c:pt>
                <c:pt idx="18">
                  <c:v>1.03</c:v>
                </c:pt>
                <c:pt idx="19">
                  <c:v>1.07</c:v>
                </c:pt>
                <c:pt idx="20">
                  <c:v>1.06</c:v>
                </c:pt>
                <c:pt idx="21">
                  <c:v>1.07</c:v>
                </c:pt>
                <c:pt idx="22">
                  <c:v>1.08</c:v>
                </c:pt>
                <c:pt idx="23">
                  <c:v>1.06</c:v>
                </c:pt>
                <c:pt idx="24">
                  <c:v>1.07</c:v>
                </c:pt>
                <c:pt idx="25">
                  <c:v>1.08</c:v>
                </c:pt>
                <c:pt idx="26">
                  <c:v>1.05</c:v>
                </c:pt>
                <c:pt idx="27">
                  <c:v>1.07</c:v>
                </c:pt>
                <c:pt idx="28">
                  <c:v>1</c:v>
                </c:pt>
                <c:pt idx="29">
                  <c:v>1.04</c:v>
                </c:pt>
                <c:pt idx="30">
                  <c:v>1.04</c:v>
                </c:pt>
                <c:pt idx="31">
                  <c:v>1.07</c:v>
                </c:pt>
                <c:pt idx="32">
                  <c:v>1</c:v>
                </c:pt>
                <c:pt idx="33">
                  <c:v>1.04</c:v>
                </c:pt>
                <c:pt idx="34">
                  <c:v>1.02</c:v>
                </c:pt>
                <c:pt idx="35">
                  <c:v>1.06</c:v>
                </c:pt>
                <c:pt idx="36">
                  <c:v>1.05</c:v>
                </c:pt>
                <c:pt idx="37">
                  <c:v>1.01</c:v>
                </c:pt>
                <c:pt idx="38">
                  <c:v>1.05</c:v>
                </c:pt>
                <c:pt idx="39">
                  <c:v>0.99</c:v>
                </c:pt>
                <c:pt idx="40">
                  <c:v>1.05</c:v>
                </c:pt>
                <c:pt idx="41">
                  <c:v>0.99</c:v>
                </c:pt>
                <c:pt idx="42">
                  <c:v>1.1000000000000001</c:v>
                </c:pt>
                <c:pt idx="43">
                  <c:v>1.1499999999999948</c:v>
                </c:pt>
                <c:pt idx="44">
                  <c:v>1.25</c:v>
                </c:pt>
                <c:pt idx="45">
                  <c:v>1.32</c:v>
                </c:pt>
                <c:pt idx="46">
                  <c:v>1.3900000000000001</c:v>
                </c:pt>
                <c:pt idx="47">
                  <c:v>1.45</c:v>
                </c:pt>
                <c:pt idx="48">
                  <c:v>1.52</c:v>
                </c:pt>
                <c:pt idx="49">
                  <c:v>1.5</c:v>
                </c:pt>
                <c:pt idx="50">
                  <c:v>1.48</c:v>
                </c:pt>
                <c:pt idx="51">
                  <c:v>1.47</c:v>
                </c:pt>
                <c:pt idx="52">
                  <c:v>1.51</c:v>
                </c:pt>
                <c:pt idx="53">
                  <c:v>1.54</c:v>
                </c:pt>
                <c:pt idx="54">
                  <c:v>1.49</c:v>
                </c:pt>
                <c:pt idx="55">
                  <c:v>1.48</c:v>
                </c:pt>
                <c:pt idx="56">
                  <c:v>1.53</c:v>
                </c:pt>
                <c:pt idx="57">
                  <c:v>1.47</c:v>
                </c:pt>
                <c:pt idx="58">
                  <c:v>1.5</c:v>
                </c:pt>
                <c:pt idx="59">
                  <c:v>1.54</c:v>
                </c:pt>
                <c:pt idx="60">
                  <c:v>1.47</c:v>
                </c:pt>
                <c:pt idx="61">
                  <c:v>1.52</c:v>
                </c:pt>
                <c:pt idx="62">
                  <c:v>1.56</c:v>
                </c:pt>
                <c:pt idx="63">
                  <c:v>1.52</c:v>
                </c:pt>
                <c:pt idx="64">
                  <c:v>1.49</c:v>
                </c:pt>
                <c:pt idx="65">
                  <c:v>1.5458221153846148</c:v>
                </c:pt>
                <c:pt idx="66">
                  <c:v>0</c:v>
                </c:pt>
              </c:numCache>
            </c:numRef>
          </c:val>
          <c:smooth val="0"/>
          <c:extLst>
            <c:ext xmlns:c16="http://schemas.microsoft.com/office/drawing/2014/chart" uri="{C3380CC4-5D6E-409C-BE32-E72D297353CC}">
              <c16:uniqueId val="{00000003-F6DB-224C-99DB-2B39B650DAC5}"/>
            </c:ext>
          </c:extLst>
        </c:ser>
        <c:dLbls>
          <c:showLegendKey val="0"/>
          <c:showVal val="0"/>
          <c:showCatName val="0"/>
          <c:showSerName val="0"/>
          <c:showPercent val="0"/>
          <c:showBubbleSize val="0"/>
        </c:dLbls>
        <c:smooth val="0"/>
        <c:axId val="44100992"/>
        <c:axId val="44103168"/>
      </c:lineChart>
      <c:catAx>
        <c:axId val="44100992"/>
        <c:scaling>
          <c:orientation val="minMax"/>
        </c:scaling>
        <c:delete val="0"/>
        <c:axPos val="b"/>
        <c:title>
          <c:tx>
            <c:rich>
              <a:bodyPr/>
              <a:lstStyle/>
              <a:p>
                <a:pPr>
                  <a:defRPr sz="2000"/>
                </a:pPr>
                <a:r>
                  <a:rPr lang="en-US" sz="2000"/>
                  <a:t>Time (ms)</a:t>
                </a:r>
              </a:p>
            </c:rich>
          </c:tx>
          <c:overlay val="0"/>
        </c:title>
        <c:numFmt formatCode="General" sourceLinked="1"/>
        <c:majorTickMark val="out"/>
        <c:minorTickMark val="none"/>
        <c:tickLblPos val="nextTo"/>
        <c:txPr>
          <a:bodyPr/>
          <a:lstStyle/>
          <a:p>
            <a:pPr>
              <a:defRPr sz="1800"/>
            </a:pPr>
            <a:endParaRPr lang="en-US"/>
          </a:p>
        </c:txPr>
        <c:crossAx val="44103168"/>
        <c:crosses val="autoZero"/>
        <c:auto val="1"/>
        <c:lblAlgn val="ctr"/>
        <c:lblOffset val="100"/>
        <c:noMultiLvlLbl val="0"/>
      </c:catAx>
      <c:valAx>
        <c:axId val="44103168"/>
        <c:scaling>
          <c:orientation val="minMax"/>
          <c:max val="2.4"/>
          <c:min val="0"/>
        </c:scaling>
        <c:delete val="0"/>
        <c:axPos val="l"/>
        <c:majorGridlines>
          <c:spPr>
            <a:ln>
              <a:prstDash val="dash"/>
            </a:ln>
          </c:spPr>
        </c:majorGridlines>
        <c:title>
          <c:tx>
            <c:rich>
              <a:bodyPr rot="-5400000" vert="horz"/>
              <a:lstStyle/>
              <a:p>
                <a:pPr>
                  <a:defRPr/>
                </a:pPr>
                <a:r>
                  <a:rPr lang="en-US" sz="2000" dirty="0"/>
                  <a:t>Bandwidth (Gbps)</a:t>
                </a:r>
              </a:p>
            </c:rich>
          </c:tx>
          <c:layout>
            <c:manualLayout>
              <c:xMode val="edge"/>
              <c:yMode val="edge"/>
              <c:x val="2.893518518518527E-3"/>
              <c:y val="0.22144135263635145"/>
            </c:manualLayout>
          </c:layout>
          <c:overlay val="0"/>
        </c:title>
        <c:numFmt formatCode="0.00" sourceLinked="1"/>
        <c:majorTickMark val="out"/>
        <c:minorTickMark val="none"/>
        <c:tickLblPos val="nextTo"/>
        <c:txPr>
          <a:bodyPr/>
          <a:lstStyle/>
          <a:p>
            <a:pPr>
              <a:defRPr sz="1800"/>
            </a:pPr>
            <a:endParaRPr lang="en-US"/>
          </a:p>
        </c:txPr>
        <c:crossAx val="44100992"/>
        <c:crosses val="autoZero"/>
        <c:crossBetween val="between"/>
      </c:valAx>
      <c:spPr>
        <a:ln>
          <a:solidFill>
            <a:prstClr val="black"/>
          </a:solidFill>
        </a:ln>
      </c:spPr>
    </c:plotArea>
    <c:legend>
      <c:legendPos val="t"/>
      <c:legendEntry>
        <c:idx val="0"/>
        <c:delete val="1"/>
      </c:legendEntry>
      <c:legendEntry>
        <c:idx val="1"/>
        <c:delete val="1"/>
      </c:legendEntry>
      <c:layout>
        <c:manualLayout>
          <c:xMode val="edge"/>
          <c:yMode val="edge"/>
          <c:x val="7.3969269466316713E-3"/>
          <c:y val="9.8667672197085103E-3"/>
          <c:w val="0.61979606715827507"/>
          <c:h val="0.102570783007328"/>
        </c:manualLayout>
      </c:layout>
      <c:overlay val="0"/>
      <c:spPr>
        <a:solidFill>
          <a:schemeClr val="bg1"/>
        </a:solidFill>
      </c:spPr>
      <c:txPr>
        <a:bodyPr/>
        <a:lstStyle/>
        <a:p>
          <a:pPr>
            <a:defRPr sz="20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3"/>
          <c:order val="0"/>
          <c:tx>
            <c:v>TCP</c:v>
          </c:tx>
          <c:spPr>
            <a:solidFill>
              <a:srgbClr val="92D050"/>
            </a:solidFill>
            <a:ln>
              <a:solidFill>
                <a:sysClr val="windowText" lastClr="000000"/>
              </a:solidFill>
            </a:ln>
          </c:spPr>
          <c:invertIfNegative val="0"/>
          <c:dLbls>
            <c:dLbl>
              <c:idx val="6"/>
              <c:layout>
                <c:manualLayout>
                  <c:x val="2.9239766081871634E-3"/>
                  <c:y val="0.11001956573610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90F-C84A-8F39-1586B9110745}"/>
                </c:ext>
              </c:extLst>
            </c:dLbl>
            <c:dLbl>
              <c:idx val="7"/>
              <c:layout>
                <c:manualLayout>
                  <c:x val="8.771929824561403E-3"/>
                  <c:y val="0.1104583631591496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90F-C84A-8F39-1586B9110745}"/>
                </c:ext>
              </c:extLst>
            </c:dLbl>
            <c:spPr>
              <a:solidFill>
                <a:schemeClr val="bg1"/>
              </a:solidFill>
            </c:spPr>
            <c:dLblPos val="ctr"/>
            <c:showLegendKey val="0"/>
            <c:showVal val="0"/>
            <c:showCatName val="0"/>
            <c:showSerName val="0"/>
            <c:showPercent val="0"/>
            <c:showBubbleSize val="0"/>
            <c:extLst>
              <c:ext xmlns:c15="http://schemas.microsoft.com/office/drawing/2012/chart" uri="{CE6537A1-D6FC-4f65-9D91-7224C49458BB}">
                <c15:showLeaderLines val="0"/>
              </c:ext>
            </c:extLst>
          </c:dLbls>
          <c:cat>
            <c:numLit>
              <c:formatCode>General</c:formatCode>
              <c:ptCount val="8"/>
              <c:pt idx="0">
                <c:v>5</c:v>
              </c:pt>
              <c:pt idx="1">
                <c:v>10</c:v>
              </c:pt>
              <c:pt idx="2">
                <c:v>15</c:v>
              </c:pt>
              <c:pt idx="3">
                <c:v>20</c:v>
              </c:pt>
              <c:pt idx="4">
                <c:v>25</c:v>
              </c:pt>
              <c:pt idx="5">
                <c:v>30</c:v>
              </c:pt>
              <c:pt idx="6">
                <c:v>35</c:v>
              </c:pt>
              <c:pt idx="7">
                <c:v>40</c:v>
              </c:pt>
            </c:numLit>
          </c:cat>
          <c:val>
            <c:numRef>
              <c:f>'Bottomline - Medium Variance'!$C$7:$C$14</c:f>
              <c:numCache>
                <c:formatCode>General</c:formatCode>
                <c:ptCount val="8"/>
                <c:pt idx="0">
                  <c:v>0</c:v>
                </c:pt>
                <c:pt idx="1">
                  <c:v>0.22</c:v>
                </c:pt>
                <c:pt idx="2">
                  <c:v>3.42</c:v>
                </c:pt>
                <c:pt idx="3">
                  <c:v>5.71</c:v>
                </c:pt>
                <c:pt idx="4">
                  <c:v>12.350000000000026</c:v>
                </c:pt>
                <c:pt idx="5">
                  <c:v>39.89</c:v>
                </c:pt>
                <c:pt idx="6">
                  <c:v>50.71</c:v>
                </c:pt>
                <c:pt idx="7">
                  <c:v>56.949999999999996</c:v>
                </c:pt>
              </c:numCache>
            </c:numRef>
          </c:val>
          <c:extLst>
            <c:ext xmlns:c16="http://schemas.microsoft.com/office/drawing/2014/chart" uri="{C3380CC4-5D6E-409C-BE32-E72D297353CC}">
              <c16:uniqueId val="{00000002-990F-C84A-8F39-1586B9110745}"/>
            </c:ext>
          </c:extLst>
        </c:ser>
        <c:ser>
          <c:idx val="6"/>
          <c:order val="1"/>
          <c:tx>
            <c:v>DCTCP</c:v>
          </c:tx>
          <c:spPr>
            <a:solidFill>
              <a:srgbClr val="002060"/>
            </a:solidFill>
            <a:ln>
              <a:solidFill>
                <a:sysClr val="windowText" lastClr="000000"/>
              </a:solidFill>
            </a:ln>
          </c:spPr>
          <c:invertIfNegative val="0"/>
          <c:cat>
            <c:numLit>
              <c:formatCode>General</c:formatCode>
              <c:ptCount val="8"/>
              <c:pt idx="0">
                <c:v>5</c:v>
              </c:pt>
              <c:pt idx="1">
                <c:v>10</c:v>
              </c:pt>
              <c:pt idx="2">
                <c:v>15</c:v>
              </c:pt>
              <c:pt idx="3">
                <c:v>20</c:v>
              </c:pt>
              <c:pt idx="4">
                <c:v>25</c:v>
              </c:pt>
              <c:pt idx="5">
                <c:v>30</c:v>
              </c:pt>
              <c:pt idx="6">
                <c:v>35</c:v>
              </c:pt>
              <c:pt idx="7">
                <c:v>40</c:v>
              </c:pt>
            </c:numLit>
          </c:cat>
          <c:val>
            <c:numRef>
              <c:f>'Bottomline - Medium Variance'!$D$7:$D$14</c:f>
              <c:numCache>
                <c:formatCode>General</c:formatCode>
                <c:ptCount val="8"/>
                <c:pt idx="0">
                  <c:v>0</c:v>
                </c:pt>
                <c:pt idx="1">
                  <c:v>2.0000000000000011E-2</c:v>
                </c:pt>
                <c:pt idx="2">
                  <c:v>0.56000000000000005</c:v>
                </c:pt>
                <c:pt idx="3">
                  <c:v>1.7000000000000011</c:v>
                </c:pt>
                <c:pt idx="4">
                  <c:v>5.92</c:v>
                </c:pt>
                <c:pt idx="5">
                  <c:v>17.130000000000031</c:v>
                </c:pt>
                <c:pt idx="6">
                  <c:v>20.150000000000031</c:v>
                </c:pt>
                <c:pt idx="7">
                  <c:v>23.8</c:v>
                </c:pt>
              </c:numCache>
            </c:numRef>
          </c:val>
          <c:extLst>
            <c:ext xmlns:c16="http://schemas.microsoft.com/office/drawing/2014/chart" uri="{C3380CC4-5D6E-409C-BE32-E72D297353CC}">
              <c16:uniqueId val="{00000003-990F-C84A-8F39-1586B9110745}"/>
            </c:ext>
          </c:extLst>
        </c:ser>
        <c:ser>
          <c:idx val="9"/>
          <c:order val="2"/>
          <c:tx>
            <c:v>D3</c:v>
          </c:tx>
          <c:spPr>
            <a:solidFill>
              <a:srgbClr val="00B0F0"/>
            </a:solidFill>
            <a:ln>
              <a:solidFill>
                <a:sysClr val="windowText" lastClr="000000"/>
              </a:solidFill>
            </a:ln>
          </c:spPr>
          <c:invertIfNegative val="0"/>
          <c:cat>
            <c:numLit>
              <c:formatCode>General</c:formatCode>
              <c:ptCount val="8"/>
              <c:pt idx="0">
                <c:v>5</c:v>
              </c:pt>
              <c:pt idx="1">
                <c:v>10</c:v>
              </c:pt>
              <c:pt idx="2">
                <c:v>15</c:v>
              </c:pt>
              <c:pt idx="3">
                <c:v>20</c:v>
              </c:pt>
              <c:pt idx="4">
                <c:v>25</c:v>
              </c:pt>
              <c:pt idx="5">
                <c:v>30</c:v>
              </c:pt>
              <c:pt idx="6">
                <c:v>35</c:v>
              </c:pt>
              <c:pt idx="7">
                <c:v>40</c:v>
              </c:pt>
            </c:numLit>
          </c:cat>
          <c:val>
            <c:numRef>
              <c:f>'Bottomline - Medium Variance'!$E$7:$E$14</c:f>
              <c:numCache>
                <c:formatCode>General</c:formatCode>
                <c:ptCount val="8"/>
                <c:pt idx="0">
                  <c:v>1.25</c:v>
                </c:pt>
                <c:pt idx="1">
                  <c:v>5.1099999999999985</c:v>
                </c:pt>
                <c:pt idx="2">
                  <c:v>3.1</c:v>
                </c:pt>
                <c:pt idx="3">
                  <c:v>3.8</c:v>
                </c:pt>
                <c:pt idx="4">
                  <c:v>6.78</c:v>
                </c:pt>
                <c:pt idx="5">
                  <c:v>7.01</c:v>
                </c:pt>
                <c:pt idx="6">
                  <c:v>13.76</c:v>
                </c:pt>
                <c:pt idx="7">
                  <c:v>26.79</c:v>
                </c:pt>
              </c:numCache>
            </c:numRef>
          </c:val>
          <c:extLst>
            <c:ext xmlns:c16="http://schemas.microsoft.com/office/drawing/2014/chart" uri="{C3380CC4-5D6E-409C-BE32-E72D297353CC}">
              <c16:uniqueId val="{00000004-990F-C84A-8F39-1586B9110745}"/>
            </c:ext>
          </c:extLst>
        </c:ser>
        <c:ser>
          <c:idx val="12"/>
          <c:order val="3"/>
          <c:tx>
            <c:v>D2</c:v>
          </c:tx>
          <c:spPr>
            <a:solidFill>
              <a:srgbClr val="C00000"/>
            </a:solidFill>
            <a:ln>
              <a:solidFill>
                <a:sysClr val="windowText" lastClr="000000"/>
              </a:solidFill>
            </a:ln>
          </c:spPr>
          <c:invertIfNegative val="0"/>
          <c:cat>
            <c:numLit>
              <c:formatCode>General</c:formatCode>
              <c:ptCount val="8"/>
              <c:pt idx="0">
                <c:v>5</c:v>
              </c:pt>
              <c:pt idx="1">
                <c:v>10</c:v>
              </c:pt>
              <c:pt idx="2">
                <c:v>15</c:v>
              </c:pt>
              <c:pt idx="3">
                <c:v>20</c:v>
              </c:pt>
              <c:pt idx="4">
                <c:v>25</c:v>
              </c:pt>
              <c:pt idx="5">
                <c:v>30</c:v>
              </c:pt>
              <c:pt idx="6">
                <c:v>35</c:v>
              </c:pt>
              <c:pt idx="7">
                <c:v>40</c:v>
              </c:pt>
            </c:numLit>
          </c:cat>
          <c:val>
            <c:numRef>
              <c:f>'Bottomline - Medium Variance'!$F$7:$F$14</c:f>
              <c:numCache>
                <c:formatCode>General</c:formatCode>
                <c:ptCount val="8"/>
                <c:pt idx="0">
                  <c:v>0</c:v>
                </c:pt>
                <c:pt idx="1">
                  <c:v>4.0000000000000112E-2</c:v>
                </c:pt>
                <c:pt idx="2">
                  <c:v>0.32000000000000184</c:v>
                </c:pt>
                <c:pt idx="3">
                  <c:v>0.73000000000000165</c:v>
                </c:pt>
                <c:pt idx="4">
                  <c:v>1.22</c:v>
                </c:pt>
                <c:pt idx="5">
                  <c:v>3.16</c:v>
                </c:pt>
                <c:pt idx="6">
                  <c:v>5.22</c:v>
                </c:pt>
                <c:pt idx="7">
                  <c:v>7.17</c:v>
                </c:pt>
              </c:numCache>
            </c:numRef>
          </c:val>
          <c:extLst>
            <c:ext xmlns:c16="http://schemas.microsoft.com/office/drawing/2014/chart" uri="{C3380CC4-5D6E-409C-BE32-E72D297353CC}">
              <c16:uniqueId val="{00000005-990F-C84A-8F39-1586B9110745}"/>
            </c:ext>
          </c:extLst>
        </c:ser>
        <c:dLbls>
          <c:showLegendKey val="0"/>
          <c:showVal val="0"/>
          <c:showCatName val="0"/>
          <c:showSerName val="0"/>
          <c:showPercent val="0"/>
          <c:showBubbleSize val="0"/>
        </c:dLbls>
        <c:gapWidth val="150"/>
        <c:axId val="44258432"/>
        <c:axId val="44260352"/>
      </c:barChart>
      <c:catAx>
        <c:axId val="44258432"/>
        <c:scaling>
          <c:orientation val="minMax"/>
        </c:scaling>
        <c:delete val="0"/>
        <c:axPos val="b"/>
        <c:title>
          <c:tx>
            <c:rich>
              <a:bodyPr/>
              <a:lstStyle/>
              <a:p>
                <a:pPr>
                  <a:defRPr/>
                </a:pPr>
                <a:r>
                  <a:rPr lang="en-US"/>
                  <a:t>Fan-in degree</a:t>
                </a:r>
              </a:p>
            </c:rich>
          </c:tx>
          <c:overlay val="0"/>
        </c:title>
        <c:numFmt formatCode="General" sourceLinked="1"/>
        <c:majorTickMark val="none"/>
        <c:minorTickMark val="none"/>
        <c:tickLblPos val="nextTo"/>
        <c:spPr>
          <a:ln>
            <a:solidFill>
              <a:sysClr val="windowText" lastClr="000000"/>
            </a:solidFill>
          </a:ln>
        </c:spPr>
        <c:crossAx val="44260352"/>
        <c:crosses val="autoZero"/>
        <c:auto val="0"/>
        <c:lblAlgn val="ctr"/>
        <c:lblOffset val="100"/>
        <c:tickLblSkip val="1"/>
        <c:noMultiLvlLbl val="0"/>
      </c:catAx>
      <c:valAx>
        <c:axId val="44260352"/>
        <c:scaling>
          <c:orientation val="minMax"/>
          <c:max val="45"/>
          <c:min val="0"/>
        </c:scaling>
        <c:delete val="0"/>
        <c:axPos val="l"/>
        <c:majorGridlines>
          <c:spPr>
            <a:ln>
              <a:solidFill>
                <a:schemeClr val="tx1"/>
              </a:solidFill>
              <a:prstDash val="dash"/>
            </a:ln>
          </c:spPr>
        </c:majorGridlines>
        <c:title>
          <c:tx>
            <c:rich>
              <a:bodyPr rot="-5400000" vert="horz"/>
              <a:lstStyle/>
              <a:p>
                <a:pPr>
                  <a:defRPr/>
                </a:pPr>
                <a:r>
                  <a:rPr lang="en-US"/>
                  <a:t>Percent Missed Deadlines</a:t>
                </a:r>
              </a:p>
            </c:rich>
          </c:tx>
          <c:layout>
            <c:manualLayout>
              <c:xMode val="edge"/>
              <c:yMode val="edge"/>
              <c:x val="2.5544504305382903E-4"/>
              <c:y val="3.7878787878788005E-2"/>
            </c:manualLayout>
          </c:layout>
          <c:overlay val="0"/>
        </c:title>
        <c:numFmt formatCode="General" sourceLinked="1"/>
        <c:majorTickMark val="out"/>
        <c:minorTickMark val="none"/>
        <c:tickLblPos val="nextTo"/>
        <c:spPr>
          <a:ln>
            <a:solidFill>
              <a:schemeClr val="tx1"/>
            </a:solidFill>
          </a:ln>
        </c:spPr>
        <c:crossAx val="44258432"/>
        <c:crossesAt val="1"/>
        <c:crossBetween val="between"/>
        <c:majorUnit val="5"/>
        <c:minorUnit val="1"/>
      </c:valAx>
      <c:spPr>
        <a:ln>
          <a:solidFill>
            <a:sysClr val="windowText" lastClr="000000"/>
          </a:solidFill>
        </a:ln>
      </c:spPr>
    </c:plotArea>
    <c:legend>
      <c:legendPos val="t"/>
      <c:layout>
        <c:manualLayout>
          <c:xMode val="edge"/>
          <c:yMode val="edge"/>
          <c:x val="0.13122714923792539"/>
          <c:y val="7.4524457170126734E-2"/>
          <c:w val="0.47689868256759232"/>
          <c:h val="0.12649319971367201"/>
        </c:manualLayout>
      </c:layout>
      <c:overlay val="1"/>
      <c:spPr>
        <a:solidFill>
          <a:schemeClr val="bg1"/>
        </a:solidFill>
      </c:spPr>
    </c:legend>
    <c:plotVisOnly val="1"/>
    <c:dispBlanksAs val="gap"/>
    <c:showDLblsOverMax val="0"/>
  </c:chart>
  <c:spPr>
    <a:ln>
      <a:noFill/>
    </a:ln>
  </c:spPr>
  <c:txPr>
    <a:bodyPr/>
    <a:lstStyle/>
    <a:p>
      <a:pPr>
        <a:defRPr sz="20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65D0C2-6457-0346-AFF0-D2875978021B}" type="datetimeFigureOut">
              <a:rPr lang="en-US" smtClean="0"/>
              <a:t>1/19/21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222C87-F641-F240-B96E-8748DA1233F4}" type="slidenum">
              <a:rPr lang="en-US" smtClean="0"/>
              <a:t>‹#›</a:t>
            </a:fld>
            <a:endParaRPr lang="en-US"/>
          </a:p>
        </p:txBody>
      </p:sp>
    </p:spTree>
    <p:extLst>
      <p:ext uri="{BB962C8B-B14F-4D97-AF65-F5344CB8AC3E}">
        <p14:creationId xmlns:p14="http://schemas.microsoft.com/office/powerpoint/2010/main" val="417132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9B130-F56A-354B-8CEF-901263E7AAAC}" type="datetimeFigureOut">
              <a:rPr lang="en-US" smtClean="0"/>
              <a:t>1/19/21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1691A-0BE3-AD47-9744-C0A743F7AFBB}" type="slidenum">
              <a:rPr lang="en-US" smtClean="0"/>
              <a:t>‹#›</a:t>
            </a:fld>
            <a:endParaRPr lang="en-US"/>
          </a:p>
        </p:txBody>
      </p:sp>
    </p:spTree>
    <p:extLst>
      <p:ext uri="{BB962C8B-B14F-4D97-AF65-F5344CB8AC3E}">
        <p14:creationId xmlns:p14="http://schemas.microsoft.com/office/powerpoint/2010/main" val="539571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while some</a:t>
            </a:r>
            <a:r>
              <a:rPr lang="en-US" baseline="0" dirty="0"/>
              <a:t> of the traffic in data center networks is sent across the Internet, the </a:t>
            </a:r>
            <a:r>
              <a:rPr lang="en-US" b="1" baseline="0" dirty="0"/>
              <a:t>majority </a:t>
            </a:r>
            <a:r>
              <a:rPr lang="en-US" b="0" baseline="0" dirty="0"/>
              <a:t>of data center traffic is between the servers within the data center and never leaves the data center.</a:t>
            </a:r>
          </a:p>
          <a:p>
            <a:endParaRPr lang="en-US" b="0" baseline="0" dirty="0"/>
          </a:p>
          <a:p>
            <a:r>
              <a:rPr lang="en-US" b="0" baseline="0" dirty="0"/>
              <a:t>This is because </a:t>
            </a:r>
            <a:endParaRPr lang="en-US" b="1"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951030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there are previous results that show in some circumstances, we don't need big buffers.</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14</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15</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a:ln/>
        </p:spPr>
      </p:sp>
      <p:sp>
        <p:nvSpPr>
          <p:cNvPr id="61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ln/>
        </p:spPr>
      </p:sp>
      <p:sp>
        <p:nvSpPr>
          <p:cNvPr id="81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900">
                <a:latin typeface="Times New Roman" charset="0"/>
              </a:rPr>
              <a:t>A typical datacenter setting might look something like this.</a:t>
            </a:r>
          </a:p>
          <a:p>
            <a:pPr eaLnBrk="1" hangingPunct="1"/>
            <a:r>
              <a:rPr lang="en-US" sz="900">
                <a:latin typeface="Times New Roman" charset="0"/>
              </a:rPr>
              <a:t>A Client (left) is connected to Servers (right) using 1-10Gbps Ethernet networks, and the client is separated from servers by one of more </a:t>
            </a:r>
            <a:r>
              <a:rPr lang="en-US" sz="900" b="1">
                <a:latin typeface="Times New Roman" charset="0"/>
              </a:rPr>
              <a:t>commodity</a:t>
            </a:r>
            <a:r>
              <a:rPr lang="en-US" sz="900">
                <a:latin typeface="Times New Roman" charset="0"/>
              </a:rPr>
              <a:t> Ethernet switches.  The Round Trip Time in such networks is 100 to 10 micro seconds.</a:t>
            </a:r>
          </a:p>
          <a:p>
            <a:pPr eaLnBrk="1" hangingPunct="1"/>
            <a:endParaRPr lang="en-US" sz="900">
              <a:latin typeface="Times New Roman" charset="0"/>
            </a:endParaRPr>
          </a:p>
          <a:p>
            <a:pPr eaLnBrk="1" hangingPunct="1"/>
            <a:r>
              <a:rPr lang="en-US" sz="900">
                <a:latin typeface="Times New Roman" charset="0"/>
              </a:rPr>
              <a:t>For application developers, the availability of Ethernet as the interconnect allows the use of existing protocols designed for the wide area.  For example, developers can use TCP and they readily get</a:t>
            </a:r>
          </a:p>
          <a:p>
            <a:pPr eaLnBrk="1" hangingPunct="1">
              <a:buFontTx/>
              <a:buChar char="•"/>
            </a:pPr>
            <a:r>
              <a:rPr lang="en-US" sz="900">
                <a:latin typeface="Times New Roman" charset="0"/>
              </a:rPr>
              <a:t>Reliability - dealing with message loss, duplication, damage, and delay</a:t>
            </a:r>
          </a:p>
          <a:p>
            <a:pPr eaLnBrk="1" hangingPunct="1">
              <a:buFontTx/>
              <a:buChar char="•"/>
            </a:pPr>
            <a:r>
              <a:rPr lang="en-US" sz="900">
                <a:latin typeface="Times New Roman" charset="0"/>
              </a:rPr>
              <a:t>in-order delivery of data</a:t>
            </a:r>
          </a:p>
          <a:p>
            <a:pPr eaLnBrk="1" hangingPunct="1">
              <a:buFontTx/>
              <a:buChar char="•"/>
            </a:pPr>
            <a:r>
              <a:rPr lang="en-US" sz="900">
                <a:latin typeface="Times New Roman" charset="0"/>
              </a:rPr>
              <a:t>Flow control (receiver controls how much sender sends)</a:t>
            </a:r>
          </a:p>
          <a:p>
            <a:pPr eaLnBrk="1" hangingPunct="1">
              <a:buFontTx/>
              <a:buChar char="•"/>
            </a:pPr>
            <a:r>
              <a:rPr lang="en-US" sz="900">
                <a:latin typeface="Times New Roman" charset="0"/>
              </a:rPr>
              <a:t>Congestion control (network is probed for available bw, and under congestion senders back-off)</a:t>
            </a:r>
          </a:p>
          <a:p>
            <a:pPr eaLnBrk="1" hangingPunct="1">
              <a:buFontTx/>
              <a:buChar char="•"/>
            </a:pPr>
            <a:r>
              <a:rPr lang="en-US" sz="900">
                <a:latin typeface="Times New Roman" charset="0"/>
              </a:rPr>
              <a:t>Support for multiple end-points on the same host (mux, demux using port numbers)</a:t>
            </a:r>
          </a:p>
          <a:p>
            <a:pPr eaLnBrk="1" hangingPunct="1">
              <a:buFontTx/>
              <a:buChar char="•"/>
            </a:pPr>
            <a:endParaRPr lang="en-US" sz="900">
              <a:latin typeface="Times New Roman" charset="0"/>
            </a:endParaRPr>
          </a:p>
          <a:p>
            <a:pPr eaLnBrk="1" hangingPunct="1"/>
            <a:r>
              <a:rPr lang="en-US" sz="900">
                <a:latin typeface="Times New Roman" charset="0"/>
              </a:rPr>
              <a:t>{</a:t>
            </a:r>
          </a:p>
          <a:p>
            <a:pPr eaLnBrk="1" hangingPunct="1"/>
            <a:r>
              <a:rPr lang="en-US" sz="900">
                <a:latin typeface="Times New Roman" charset="0"/>
              </a:rPr>
              <a:t>But the use of TCP in datacenters comes at a cost:</a:t>
            </a:r>
          </a:p>
          <a:p>
            <a:pPr eaLnBrk="1" hangingPunct="1">
              <a:buFontTx/>
              <a:buAutoNum type="arabicPeriod"/>
            </a:pPr>
            <a:r>
              <a:rPr lang="en-US" sz="900">
                <a:latin typeface="Times New Roman" charset="0"/>
              </a:rPr>
              <a:t>Throughput collapse</a:t>
            </a:r>
          </a:p>
          <a:p>
            <a:pPr eaLnBrk="1" hangingPunct="1">
              <a:buFontTx/>
              <a:buAutoNum type="arabicPeriod"/>
            </a:pPr>
            <a:r>
              <a:rPr lang="en-US" sz="900">
                <a:latin typeface="Times New Roman" charset="0"/>
              </a:rPr>
              <a:t>Affects latency-sensitive applications</a:t>
            </a:r>
          </a:p>
          <a:p>
            <a:pPr eaLnBrk="1" hangingPunct="1">
              <a:buFontTx/>
              <a:buChar char="•"/>
            </a:pPr>
            <a:endParaRPr lang="en-US" sz="900">
              <a:latin typeface="Times New Roman" charset="0"/>
            </a:endParaRPr>
          </a:p>
          <a:p>
            <a:pPr eaLnBrk="1" hangingPunct="1"/>
            <a:r>
              <a:rPr lang="en-US" sz="900">
                <a:latin typeface="Times New Roman" charset="0"/>
              </a:rPr>
              <a:t>(    - other advantages of Ethernet: </a:t>
            </a:r>
          </a:p>
          <a:p>
            <a:pPr eaLnBrk="1" hangingPunct="1"/>
            <a:r>
              <a:rPr lang="en-US" sz="900">
                <a:latin typeface="Times New Roman" charset="0"/>
              </a:rPr>
              <a:t>                        shared infrastructure for different clusters, </a:t>
            </a:r>
          </a:p>
          <a:p>
            <a:pPr eaLnBrk="1" hangingPunct="1"/>
            <a:r>
              <a:rPr lang="en-US" sz="900">
                <a:latin typeface="Times New Roman" charset="0"/>
              </a:rPr>
              <a:t>                        ease of managing one network type, </a:t>
            </a:r>
          </a:p>
          <a:p>
            <a:pPr eaLnBrk="1" hangingPunct="1"/>
            <a:r>
              <a:rPr lang="en-US" sz="900">
                <a:latin typeface="Times New Roman" charset="0"/>
              </a:rPr>
              <a:t>                        low cost</a:t>
            </a:r>
          </a:p>
          <a:p>
            <a:pPr eaLnBrk="1" hangingPunct="1"/>
            <a:r>
              <a:rPr lang="en-US" sz="900">
                <a:latin typeface="Times New Roman" charset="0"/>
              </a:rPr>
              <a:t>)</a:t>
            </a:r>
          </a:p>
          <a:p>
            <a:pPr eaLnBrk="1" hangingPunct="1"/>
            <a:r>
              <a:rPr lang="en-US" sz="900">
                <a:latin typeface="Times New Roman" charset="0"/>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Data is striped across multiple servers for reliability (coding/replication) and performance. Also aids in incremental scalability.</a:t>
            </a:r>
          </a:p>
          <a:p>
            <a:pPr eaLnBrk="1" hangingPunct="1">
              <a:spcBef>
                <a:spcPct val="0"/>
              </a:spcBef>
            </a:pPr>
            <a:endParaRPr lang="en-US">
              <a:latin typeface="Times New Roman" charset="0"/>
            </a:endParaRPr>
          </a:p>
          <a:p>
            <a:pPr eaLnBrk="1" hangingPunct="1">
              <a:spcBef>
                <a:spcPct val="0"/>
              </a:spcBef>
            </a:pPr>
            <a:r>
              <a:rPr lang="en-US">
                <a:latin typeface="Times New Roman" charset="0"/>
              </a:rPr>
              <a:t>To read this data a client performs a </a:t>
            </a:r>
            <a:r>
              <a:rPr lang="ja-JP" altLang="en-US">
                <a:latin typeface="Times New Roman" charset="0"/>
              </a:rPr>
              <a:t>“</a:t>
            </a:r>
            <a:r>
              <a:rPr lang="en-US" altLang="ja-JP">
                <a:latin typeface="Times New Roman" charset="0"/>
              </a:rPr>
              <a:t>Synchronized Read</a:t>
            </a:r>
            <a:r>
              <a:rPr lang="ja-JP" altLang="en-US">
                <a:latin typeface="Times New Roman" charset="0"/>
              </a:rPr>
              <a:t>”</a:t>
            </a:r>
            <a:r>
              <a:rPr lang="en-US" altLang="ja-JP">
                <a:latin typeface="Times New Roman" charset="0"/>
              </a:rPr>
              <a:t> operation.</a:t>
            </a:r>
          </a:p>
          <a:p>
            <a:pPr eaLnBrk="1" hangingPunct="1">
              <a:spcBef>
                <a:spcPct val="0"/>
              </a:spcBef>
            </a:pPr>
            <a:r>
              <a:rPr lang="en-US">
                <a:latin typeface="Times New Roman" charset="0"/>
              </a:rPr>
              <a:t>The client reads data one data-block at a time.  The portion of a data block stored by each server is called a SRU (in our terminology)</a:t>
            </a:r>
          </a:p>
          <a:p>
            <a:pPr eaLnBrk="1" hangingPunct="1"/>
            <a:r>
              <a:rPr lang="en-US">
                <a:latin typeface="Times New Roman" charset="0"/>
              </a:rPr>
              <a:t>	- mention that this setting is simplistic</a:t>
            </a:r>
          </a:p>
          <a:p>
            <a:pPr eaLnBrk="1" hangingPunct="1"/>
            <a:r>
              <a:rPr lang="en-US">
                <a:latin typeface="Times New Roman" charset="0"/>
              </a:rPr>
              <a:t>		- could have multiple clients, multiple outstanding blocks, </a:t>
            </a:r>
          </a:p>
          <a:p>
            <a:pPr eaLnBrk="1" hangingPunct="1"/>
            <a:r>
              <a:rPr lang="en-US">
                <a:latin typeface="Times New Roman" charset="0"/>
              </a:rPr>
              <a:t>	- describe sending of requests, responses</a:t>
            </a:r>
          </a:p>
          <a:p>
            <a:pPr eaLnBrk="1" hangingPunct="1"/>
            <a:r>
              <a:rPr lang="en-US">
                <a:latin typeface="Times New Roman" charset="0"/>
              </a:rPr>
              <a:t>	- the client sends out the next batch of requests only after it has received the entire data block (barrier synchronized)</a:t>
            </a:r>
          </a:p>
          <a:p>
            <a:pPr eaLnBrk="1" hangingPunct="1"/>
            <a:endParaRPr lang="en-US">
              <a:latin typeface="Times New Roman" charset="0"/>
            </a:endParaRPr>
          </a:p>
          <a:p>
            <a:pPr eaLnBrk="1" hangingPunct="1"/>
            <a:r>
              <a:rPr lang="en-US">
                <a:latin typeface="Times New Roman" charset="0"/>
              </a:rPr>
              <a:t>To test how this read operation performs in the real world as we increase the number of servers on which we stripe data … (next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 we conducted an experiment on an Ethernet-based cluster.  We kept the block size fixed and increased the number of servers that the data was striped on.  TCP was used as the data transfer protocol, and the client performed synchronized reads that we showed in the previous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So the main takeaway from this talk is that coarse-grained TCP timeouts, in datacenters, result in TCP throughput collapse and in poor response times for latency-sensitive applications.  Our solution of microsecond granularity timeouts not only solves these problems, but is also safe for use in the wide-area.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And, here are the results of the experiment.  On the Y axis we have Throughput (Goodput), and on the X axis we have the number of servers involved in the transfer.  Initially the throughput is 900Mbps, close to the maximum achievable in the network.  As we scale the number of servers, by around 7 servers we notice a drastic collapse in throughput down to 100Mbps (an order of magnitude lower than the max).  This TCP throughput collapse is called TCP Incast, and the cause for this is coarse-grained TCP timeouts.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Our solution, of using microsecond granularity timers, solves the problem of TCP throughput collapse.  The red line is the result of running servers with our modified TCP stack.  It solves the problem here for 47 servers, and we have found in simulation this solution scales to thousands of servers.</a:t>
            </a:r>
          </a:p>
          <a:p>
            <a:endParaRPr lang="en-US">
              <a:latin typeface="Times New Roman" charset="0"/>
            </a:endParaRPr>
          </a:p>
          <a:p>
            <a:r>
              <a:rPr lang="en-US">
                <a:latin typeface="Times New Roman" charset="0"/>
              </a:rPr>
              <a:t>Higher is better and Red is us.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In the rest of the talk I</a:t>
            </a:r>
            <a:r>
              <a:rPr lang="ja-JP" altLang="en-US">
                <a:latin typeface="Times New Roman" charset="0"/>
              </a:rPr>
              <a:t>’</a:t>
            </a:r>
            <a:r>
              <a:rPr lang="en-US" altLang="ja-JP">
                <a:latin typeface="Times New Roman" charset="0"/>
              </a:rPr>
              <a:t>ll tell you why coarse-grained TCP timeouts are expensive, followed by how these timeouts affect datacenter applications.  I</a:t>
            </a:r>
            <a:r>
              <a:rPr lang="ja-JP" altLang="en-US">
                <a:latin typeface="Times New Roman" charset="0"/>
              </a:rPr>
              <a:t>’</a:t>
            </a:r>
            <a:r>
              <a:rPr lang="en-US" altLang="ja-JP">
                <a:latin typeface="Times New Roman" charset="0"/>
              </a:rPr>
              <a:t>ll then show you our solution to the problems posed by expensive timeouts, and show that it is safe for use both within the datacenter and in the wide-area.</a:t>
            </a:r>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a:t>
            </a:r>
            <a:r>
              <a:rPr lang="en-US" baseline="0" dirty="0"/>
              <a:t> the ultimate goal of data center transport is to complete these internal transactions or “flows” as quickly as possible. </a:t>
            </a:r>
          </a:p>
          <a:p>
            <a:endParaRPr lang="en-US" baseline="0" dirty="0"/>
          </a:p>
          <a:p>
            <a:r>
              <a:rPr lang="en-US" baseline="0" dirty="0"/>
              <a:t>What makes this challenging is that the flows are actually quite diverse. In particular, there are…</a:t>
            </a:r>
          </a:p>
          <a:p>
            <a:endParaRPr lang="en-US" baseline="0" dirty="0"/>
          </a:p>
          <a:p>
            <a:r>
              <a:rPr lang="en-US" baseline="0" dirty="0"/>
              <a:t>And these different flows require different things to complete quickly. For the short flows, we need to provide low latency…</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5</a:t>
            </a:fld>
            <a:endParaRPr lang="en-US">
              <a:solidFill>
                <a:prstClr val="black"/>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TCP recovers from packet losses in two ways</a:t>
            </a:r>
          </a:p>
          <a:p>
            <a:pPr eaLnBrk="1" hangingPunct="1"/>
            <a:r>
              <a:rPr lang="en-US">
                <a:latin typeface="Times New Roman" charset="0"/>
              </a:rPr>
              <a:t>The first way is data-driven loss recovery</a:t>
            </a:r>
          </a:p>
          <a:p>
            <a:pPr eaLnBrk="1" hangingPunct="1"/>
            <a:r>
              <a:rPr lang="en-US">
                <a:latin typeface="Times New Roman" charset="0"/>
              </a:rPr>
              <a:t>    Let us consider this example, with the sender on the left and the receiver on the right communicating with each other over a TCP stream.  Let us assume that the sender has 5 packets to send, denoted by these sequence numbers 1—5).  Let is assume that packet 2 gets dropped due to congestion.  Now the receiver acknowledges packet 1 when it gets the packet, but on receiving packets 3, 4, 5, it responds with a ACK for the last packet it received in–order, packet 1.  On seeing 3 duplicate ACKs for packet 1, the sender infers that packet 2 must have been dropped and retransmits packet 2 immediately.</a:t>
            </a:r>
          </a:p>
          <a:p>
            <a:pPr eaLnBrk="1" hangingPunct="1"/>
            <a:r>
              <a:rPr lang="en-US">
                <a:latin typeface="Times New Roman" charset="0"/>
              </a:rPr>
              <a:t>{</a:t>
            </a:r>
          </a:p>
          <a:p>
            <a:pPr eaLnBrk="1" hangingPunct="1"/>
            <a:r>
              <a:rPr lang="en-US">
                <a:latin typeface="Times New Roman" charset="0"/>
              </a:rPr>
              <a:t>The sender waits for 3 duplicate ACKs because </a:t>
            </a:r>
          </a:p>
          <a:p>
            <a:pPr eaLnBrk="1" hangingPunct="1"/>
            <a:r>
              <a:rPr lang="en-US">
                <a:latin typeface="Times New Roman" charset="0"/>
              </a:rPr>
              <a:t>	- it thinks that packets might have been reordered in the network and that the receiver might have received pkt 2 after 3 and 4</a:t>
            </a:r>
          </a:p>
          <a:p>
            <a:pPr eaLnBrk="1" hangingPunct="1"/>
            <a:r>
              <a:rPr lang="en-US">
                <a:latin typeface="Times New Roman" charset="0"/>
              </a:rPr>
              <a:t>	- but it can</a:t>
            </a:r>
            <a:r>
              <a:rPr lang="ja-JP" altLang="en-US">
                <a:latin typeface="Times New Roman" charset="0"/>
              </a:rPr>
              <a:t>’</a:t>
            </a:r>
            <a:r>
              <a:rPr lang="en-US" altLang="ja-JP">
                <a:latin typeface="Times New Roman" charset="0"/>
              </a:rPr>
              <a:t>t wait forever (hence a limit – 3 duplicate ACKs)</a:t>
            </a:r>
          </a:p>
          <a:p>
            <a:pPr eaLnBrk="1" hangingPunct="1"/>
            <a:r>
              <a:rPr lang="en-US">
                <a:latin typeface="Times New Roman" charset="0"/>
              </a:rPr>
              <a:t>Within a datacenter, where there is no packet reordering, this threshold can be dropped to 1.</a:t>
            </a:r>
          </a:p>
          <a:p>
            <a:pPr eaLnBrk="1" hangingPunct="1"/>
            <a:r>
              <a:rPr lang="en-US">
                <a:latin typeface="Times New Roman" charset="0"/>
              </a:rPr>
              <a:t>}</a:t>
            </a:r>
          </a:p>
          <a:p>
            <a:pPr eaLnBrk="1" hangingPunct="1"/>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The second way TCP recovers from packet losses is timeout-driven loss recovery.  Consider the same example as about, but this time assume that all the packets that the sender sent get dropped in the network.  The sender can wait only so long for feedback from the receiver before it decides the packets it sent are lost.  The time a sender waits for before deciding that the packets are lost is called a Retransmission Timeout period, or RTO.  Once the timeout is triggered, the sender retransmits packet 1, which is acknowledged by the receiver, and the sender exponentially increases the amount of data it injects into the network.</a:t>
            </a:r>
          </a:p>
          <a:p>
            <a:pPr eaLnBrk="1" hangingPunct="1"/>
            <a:endParaRPr lang="en-US">
              <a:latin typeface="Times New Roman" charset="0"/>
            </a:endParaRPr>
          </a:p>
          <a:p>
            <a:pPr eaLnBrk="1" hangingPunct="1"/>
            <a:r>
              <a:rPr lang="en-US">
                <a:latin typeface="Times New Roman" charset="0"/>
              </a:rPr>
              <a:t>{</a:t>
            </a:r>
          </a:p>
          <a:p>
            <a:pPr eaLnBrk="1" hangingPunct="1"/>
            <a:r>
              <a:rPr lang="en-US">
                <a:latin typeface="Times New Roman" charset="0"/>
              </a:rPr>
              <a:t>Timeouts are expensive because </a:t>
            </a:r>
          </a:p>
          <a:p>
            <a:pPr eaLnBrk="1" hangingPunct="1"/>
            <a:r>
              <a:rPr lang="en-US">
                <a:latin typeface="Times New Roman" charset="0"/>
              </a:rPr>
              <a:t>	- you have to wait for 1 RTO before realizing that a retransmission is required</a:t>
            </a:r>
          </a:p>
          <a:p>
            <a:pPr eaLnBrk="1" hangingPunct="1"/>
            <a:r>
              <a:rPr lang="en-US">
                <a:latin typeface="Times New Roman" charset="0"/>
              </a:rPr>
              <a:t>	- RTO is estimated based on the round trip time</a:t>
            </a:r>
          </a:p>
          <a:p>
            <a:pPr eaLnBrk="1" hangingPunct="1"/>
            <a:r>
              <a:rPr lang="en-US">
                <a:latin typeface="Times New Roman" charset="0"/>
              </a:rPr>
              <a:t>	- estimating RTO – tricky (timely response vs premature timeouts)</a:t>
            </a:r>
          </a:p>
          <a:p>
            <a:pPr eaLnBrk="1" hangingPunct="1"/>
            <a:r>
              <a:rPr lang="en-US">
                <a:latin typeface="Times New Roman" charset="0"/>
              </a:rPr>
              <a:t>	- minRTO value in ms (orders of magnitude greater than the RTTs in datacenters)</a:t>
            </a:r>
          </a:p>
          <a:p>
            <a:pPr eaLnBrk="1" hangingPunct="1"/>
            <a:endParaRPr lang="en-US">
              <a:latin typeface="Times New Roman" charset="0"/>
            </a:endParaRPr>
          </a:p>
          <a:p>
            <a:pPr eaLnBrk="1" hangingPunct="1"/>
            <a:r>
              <a:rPr lang="en-US">
                <a:latin typeface="Times New Roman" charset="0"/>
              </a:rPr>
              <a:t>	- also a timeout results in a sender dropping its packet injection rate to 1, and rediscovering the link capacity</a:t>
            </a:r>
          </a:p>
          <a:p>
            <a:pPr eaLnBrk="1" hangingPunct="1"/>
            <a:r>
              <a:rPr lang="en-US">
                <a:latin typeface="Times New Roman" charset="0"/>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So we have seen the 2 loss recovery mechanisms in TCP.  The point to note is that timeouts are expensive, in ms, where as data-driven recovery is quick (us in datacenters)</a:t>
            </a:r>
          </a:p>
          <a:p>
            <a:pPr eaLnBrk="1" hangingPunct="1"/>
            <a:endParaRPr lang="en-US">
              <a:latin typeface="Times New Roman" charset="0"/>
            </a:endParaRPr>
          </a:p>
          <a:p>
            <a:pPr eaLnBrk="1" hangingPunct="1"/>
            <a:r>
              <a:rPr lang="en-US">
                <a:latin typeface="Times New Roman" charset="0"/>
              </a:rPr>
              <a:t>But </a:t>
            </a:r>
            <a:r>
              <a:rPr lang="en-US" b="1">
                <a:latin typeface="Times New Roman" charset="0"/>
              </a:rPr>
              <a:t>why</a:t>
            </a:r>
            <a:r>
              <a:rPr lang="en-US">
                <a:latin typeface="Times New Roman" charset="0"/>
              </a:rPr>
              <a:t> are timeouts in milliseconds?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It all goes back to the way a RTO is calculated.  Every packet sent out is associated with a timeout value.  This RTO should roughly be equal to the RTT of the network.  Think of it this way: If I send a packet out and don</a:t>
            </a:r>
            <a:r>
              <a:rPr lang="ja-JP" altLang="en-US">
                <a:latin typeface="Times New Roman" charset="0"/>
              </a:rPr>
              <a:t>’</a:t>
            </a:r>
            <a:r>
              <a:rPr lang="en-US" altLang="ja-JP">
                <a:latin typeface="Times New Roman" charset="0"/>
              </a:rPr>
              <a:t>t get a response for it within the time it takes to reach the other end and come back, the packet probably is lost.  But the RTT is not something that we can determine in advance for each flow because RTTs vary due to buffering at routers/switches (and depending on network conditions).  Individual RTTs are determined by attaching a timestamp to a packet when it leaves the network, and checking the time when the ACK for the packet comes back.  To simplify state maintenance, ACKs echo back the timestamp of the data packet they are acknowledging.</a:t>
            </a:r>
          </a:p>
          <a:p>
            <a:endParaRPr lang="en-US">
              <a:latin typeface="Times New Roman" charset="0"/>
            </a:endParaRPr>
          </a:p>
          <a:p>
            <a:r>
              <a:rPr lang="en-US">
                <a:latin typeface="Times New Roman" charset="0"/>
              </a:rPr>
              <a:t>So, the RTT of the network is estimated, averaged over time.  The RTO value is a conservative estimate based on the estimated and smoothed RTT and RTT variance.</a:t>
            </a:r>
          </a:p>
          <a:p>
            <a:endParaRPr lang="en-US">
              <a:latin typeface="Times New Roman" charset="0"/>
            </a:endParaRPr>
          </a:p>
          <a:p>
            <a:r>
              <a:rPr lang="en-US">
                <a:latin typeface="Times New Roman" charset="0"/>
              </a:rPr>
              <a:t>The actual RTO of a packet is determined by the equation shown above </a:t>
            </a:r>
            <a:r>
              <a:rPr lang="en-US">
                <a:latin typeface="Times New Roman" charset="0"/>
                <a:sym typeface="Wingdings" charset="0"/>
              </a:rPr>
              <a:t> max(…)</a:t>
            </a:r>
          </a:p>
          <a:p>
            <a:endParaRPr lang="en-US">
              <a:latin typeface="Times New Roman" charset="0"/>
              <a:sym typeface="Wingdings" charset="0"/>
            </a:endParaRPr>
          </a:p>
          <a:p>
            <a:r>
              <a:rPr lang="en-US">
                <a:latin typeface="Times New Roman" charset="0"/>
                <a:sym typeface="Wingdings" charset="0"/>
              </a:rPr>
              <a:t>minRTO = 200ms, exists because</a:t>
            </a:r>
          </a:p>
          <a:p>
            <a:pPr>
              <a:buFontTx/>
              <a:buChar char="•"/>
            </a:pPr>
            <a:r>
              <a:rPr lang="en-US">
                <a:latin typeface="Times New Roman" charset="0"/>
                <a:sym typeface="Wingdings" charset="0"/>
              </a:rPr>
              <a:t> TCP timer granularity: you can timeout in 200ms only if you can tell 200ms have passed, and you can tell 200ms have passed if the TCP timer is interrupted &lt; 100ms</a:t>
            </a:r>
          </a:p>
          <a:p>
            <a:pPr>
              <a:buFontTx/>
              <a:buChar char="•"/>
            </a:pPr>
            <a:r>
              <a:rPr lang="en-US">
                <a:latin typeface="Times New Roman" charset="0"/>
                <a:sym typeface="Wingdings" charset="0"/>
              </a:rPr>
              <a:t> safety concerns (Allman99).  </a:t>
            </a:r>
          </a:p>
          <a:p>
            <a:endParaRPr lang="en-US">
              <a:latin typeface="Times New Roman" charset="0"/>
              <a:sym typeface="Wingdings" charset="0"/>
            </a:endParaRPr>
          </a:p>
          <a:p>
            <a:r>
              <a:rPr lang="en-US">
                <a:latin typeface="Times New Roman" charset="0"/>
                <a:sym typeface="Wingdings" charset="0"/>
              </a:rPr>
              <a:t>The thing to note is 200ms is </a:t>
            </a:r>
            <a:r>
              <a:rPr lang="en-US" b="1">
                <a:latin typeface="Times New Roman" charset="0"/>
                <a:sym typeface="Wingdings" charset="0"/>
              </a:rPr>
              <a:t>three orders of magnitude greater </a:t>
            </a:r>
            <a:r>
              <a:rPr lang="en-US">
                <a:latin typeface="Times New Roman" charset="0"/>
                <a:sym typeface="Wingdings" charset="0"/>
              </a:rPr>
              <a:t>than datacenter RTTs.</a:t>
            </a:r>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With that in mind let us look at how coarse-grained timeouts affect datacenter applications.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Let us consider a simple example: a single flow client-server interaction using TCP.</a:t>
            </a:r>
          </a:p>
          <a:p>
            <a:pPr eaLnBrk="1" hangingPunct="1"/>
            <a:r>
              <a:rPr lang="en-US">
                <a:latin typeface="Times New Roman" charset="0"/>
              </a:rPr>
              <a:t>We have the client and server separated by a switch shown above.  On the lower part of the slide we show the timeline of requests and responses.</a:t>
            </a:r>
          </a:p>
          <a:p>
            <a:pPr eaLnBrk="1" hangingPunct="1"/>
            <a:r>
              <a:rPr lang="en-US">
                <a:latin typeface="Times New Roman" charset="0"/>
              </a:rPr>
              <a:t>To begin with, the client machine sends out a request for data stored on the server.  The server responds with data, but let us say that due to instantaneous congestion at the switch the data packet that the server sent gets dropped.  The server has to wait at least 200ms before it realizes this loss, times-out, and </a:t>
            </a:r>
            <a:r>
              <a:rPr lang="en-US" b="1">
                <a:latin typeface="Times New Roman" charset="0"/>
              </a:rPr>
              <a:t>re</a:t>
            </a:r>
            <a:r>
              <a:rPr lang="en-US">
                <a:latin typeface="Times New Roman" charset="0"/>
              </a:rPr>
              <a:t>sends the response.  So effectively the response gets delayed by 200ms – a delay that can cripple latency-sensitive applications.</a:t>
            </a:r>
          </a:p>
          <a:p>
            <a:pPr eaLnBrk="1" hangingPunct="1"/>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200ms timeouts also affect other workloads, such as barrier synchronized workloads such as those exhibited by cluster filesystems (seen earlier in talk) and in search queries where the application has to wait for results from multiple servers before sorting them and returning them to the user.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Let us revisit the synchronized reads scenario (in parallel filesystems) to understand why timeouts cause link idle time (and hence throughput collapse).</a:t>
            </a:r>
          </a:p>
          <a:p>
            <a:pPr eaLnBrk="1" hangingPunct="1"/>
            <a:endParaRPr lang="en-US">
              <a:latin typeface="Times New Roman" charset="0"/>
            </a:endParaRPr>
          </a:p>
          <a:p>
            <a:pPr eaLnBrk="1" hangingPunct="1"/>
            <a:r>
              <a:rPr lang="en-US">
                <a:latin typeface="Times New Roman" charset="0"/>
              </a:rPr>
              <a:t>Setting: SRU contains only one packet worth of information for simplicity.</a:t>
            </a:r>
          </a:p>
          <a:p>
            <a:pPr eaLnBrk="1" hangingPunct="1"/>
            <a:r>
              <a:rPr lang="en-US">
                <a:latin typeface="Times New Roman" charset="0"/>
              </a:rPr>
              <a:t>If 4 is dropped, when server 4 is timing out, the link is idle – no one is utilizing the available bandwidth.</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Another way to visualize this is to look at the client link utilization when the transfer was taking place.  </a:t>
            </a:r>
          </a:p>
          <a:p>
            <a:r>
              <a:rPr lang="en-US">
                <a:latin typeface="Times New Roman" charset="0"/>
              </a:rPr>
              <a:t>Y axis = Throughput</a:t>
            </a:r>
          </a:p>
          <a:p>
            <a:r>
              <a:rPr lang="en-US">
                <a:latin typeface="Times New Roman" charset="0"/>
              </a:rPr>
              <a:t>X axis = time</a:t>
            </a:r>
          </a:p>
          <a:p>
            <a:r>
              <a:rPr lang="en-US">
                <a:latin typeface="Times New Roman" charset="0"/>
              </a:rPr>
              <a:t>Let us consider only 1 block transfer (Block 2).  When servers send their responses, the client link utilization reaches a peak (all links are 1Gbps).  But one of the servers experiences losses and has to fallback on timeout driven loss recovery.  When the remaining servers involved in the read finish their transfers, the link is idle (for 200ms in this example), just before the timeout event occurs and the final server completes the transfer.  Once the entire data block is received, the request for the next data block can be sent out.</a:t>
            </a:r>
          </a:p>
          <a:p>
            <a:endParaRPr lang="en-US">
              <a:latin typeface="Times New Roman" charset="0"/>
            </a:endParaRPr>
          </a:p>
          <a:p>
            <a:r>
              <a:rPr lang="en-US">
                <a:latin typeface="Times New Roman" charset="0"/>
              </a:rPr>
              <a:t>{ This is a visualization of a simulation run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The link idle times are the cause of the TCP throughput collapse we saw earlier.  Once again, Y axis is Throughput, and on the X axis we have the number of servers on which the data is striped.</a:t>
            </a:r>
          </a:p>
          <a:p>
            <a:endParaRPr lang="en-US">
              <a:latin typeface="Times New Roman" charset="0"/>
            </a:endParaRPr>
          </a:p>
          <a:p>
            <a:r>
              <a:rPr lang="en-US">
                <a:latin typeface="Times New Roman" charset="0"/>
              </a:rPr>
              <a:t>David Nagle and others at Panasas documented this problem in 2004 and called it Incast (though it was observed earlier at CMU as part of the active disk/object storage project). They attributed the collapse to TCP timeouts, and provided app-level workarounds to the problem.</a:t>
            </a:r>
          </a:p>
          <a:p>
            <a:endParaRPr lang="en-US">
              <a:latin typeface="Times New Roman" charset="0"/>
            </a:endParaRPr>
          </a:p>
          <a:p>
            <a:r>
              <a:rPr lang="en-US">
                <a:latin typeface="Times New Roman" charset="0"/>
              </a:rPr>
              <a:t>Our earlier work, in FAST 2008, investigated this problem in the search of a network-level solution.</a:t>
            </a:r>
          </a:p>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 only does DCTCP’s low queue occupancy keep latency down, it also increases tolerance to traffic bursts because most of the buffer is sitting there empty to absorb bursts. </a:t>
            </a:r>
          </a:p>
          <a:p>
            <a:endParaRPr lang="en-US" baseline="0" dirty="0"/>
          </a:p>
          <a:p>
            <a:r>
              <a:rPr lang="en-US" baseline="0" dirty="0"/>
              <a:t>This is important in data centers to handle certain traffic patterns that are particularly </a:t>
            </a:r>
            <a:r>
              <a:rPr lang="en-US" baseline="0" dirty="0" err="1"/>
              <a:t>bursty</a:t>
            </a:r>
            <a:r>
              <a:rPr lang="en-US" baseline="0" dirty="0"/>
              <a:t>…</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95404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That brings us to our solution: microsecond granularity TCP retransmissions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RTO is a max of 2 values.  We have to make sure that both these values are in µseconds.</a:t>
            </a:r>
          </a:p>
          <a:p>
            <a:r>
              <a:rPr lang="en-US">
                <a:latin typeface="Times New Roman" charset="0"/>
              </a:rPr>
              <a:t>This means lowering </a:t>
            </a:r>
            <a:r>
              <a:rPr lang="en-US" b="1">
                <a:latin typeface="Times New Roman" charset="0"/>
              </a:rPr>
              <a:t>both</a:t>
            </a:r>
            <a:r>
              <a:rPr lang="en-US">
                <a:latin typeface="Times New Roman" charset="0"/>
              </a:rPr>
              <a:t> the minRTO bound to µseconds (or getting rid of it), and</a:t>
            </a:r>
          </a:p>
          <a:p>
            <a:r>
              <a:rPr lang="en-US">
                <a:latin typeface="Times New Roman" charset="0"/>
              </a:rPr>
              <a:t>tracking RTT is µseconds (currently tracked in milliseconds)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But before that let us see what is the effect of reducing minRTO; this was the most promising solution in simulation from our previous work.  Turns out that the lowest possible value we can set minRTO to, without changing the TCP timer implementation, is 1ms.  And this requires a simple 1 line change in Linux.  Let us see if this alleviates the problem of throughput collapse.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Same graph as before – synchronized reads, unmodified TCP on servers.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The blue line represents the 1ms minRTO TCP implementation.</a:t>
            </a:r>
          </a:p>
          <a:p>
            <a:r>
              <a:rPr lang="en-US">
                <a:latin typeface="Times New Roman" charset="0"/>
              </a:rPr>
              <a:t>A single line change helps! Gets rid of collapse.</a:t>
            </a:r>
          </a:p>
          <a:p>
            <a:r>
              <a:rPr lang="en-US">
                <a:latin typeface="Times New Roman" charset="0"/>
              </a:rPr>
              <a:t>But not good enough at scale.  There is a drop-off close to 40-47 servers.</a:t>
            </a:r>
          </a:p>
          <a:p>
            <a:endParaRPr lang="en-US">
              <a:latin typeface="Times New Roman" charset="0"/>
            </a:endParaRPr>
          </a:p>
          <a:p>
            <a:r>
              <a:rPr lang="en-US">
                <a:latin typeface="Times New Roman" charset="0"/>
              </a:rPr>
              <a:t>Based on this one might be tempted to suggest, can we just eliminate minRTO.  Only eliminating minRTO will not help.  And the reason for this is that RTT is still measured in milliseconds, and hence the RTO values are still in miliseconds.</a:t>
            </a:r>
          </a:p>
          <a:p>
            <a:endParaRPr lang="en-US">
              <a:latin typeface="Times New Roman" charset="0"/>
            </a:endParaRPr>
          </a:p>
          <a:p>
            <a:r>
              <a:rPr lang="en-US">
                <a:latin typeface="Times New Roman" charset="0"/>
              </a:rPr>
              <a:t>This is the case for microsecond retransmissions.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And the requirements for µsecond retransmissions are</a:t>
            </a:r>
          </a:p>
          <a:p>
            <a:pPr>
              <a:buFontTx/>
              <a:buChar char="-"/>
            </a:pPr>
            <a:r>
              <a:rPr lang="en-US">
                <a:latin typeface="Times New Roman" charset="0"/>
              </a:rPr>
              <a:t>Being able to keep track of RTT in microseconds</a:t>
            </a:r>
          </a:p>
          <a:p>
            <a:pPr lvl="1">
              <a:buFontTx/>
              <a:buChar char="-"/>
            </a:pPr>
            <a:r>
              <a:rPr lang="en-US">
                <a:latin typeface="Times New Roman" charset="0"/>
              </a:rPr>
              <a:t> Requires modifications to internal data structures</a:t>
            </a:r>
          </a:p>
          <a:p>
            <a:pPr lvl="1">
              <a:buFontTx/>
              <a:buChar char="-"/>
            </a:pPr>
            <a:r>
              <a:rPr lang="en-US">
                <a:latin typeface="Times New Roman" charset="0"/>
              </a:rPr>
              <a:t> Requires the use of high-resolution kernel timers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Block size = 80MB, buffer = 32KB, RTT = 20us (next generation datacenters)</a:t>
            </a:r>
          </a:p>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Simultaneous timeouts/retransmissions from different servers results in successive timeouts.  Successive timeouts result in an exponential </a:t>
            </a:r>
            <a:r>
              <a:rPr lang="en-US" b="1">
                <a:latin typeface="Times New Roman" charset="0"/>
              </a:rPr>
              <a:t>deterministic</a:t>
            </a:r>
            <a:r>
              <a:rPr lang="en-US">
                <a:latin typeface="Times New Roman" charset="0"/>
              </a:rPr>
              <a:t> backoff.  In the equation above </a:t>
            </a:r>
            <a:r>
              <a:rPr lang="ja-JP" altLang="en-US">
                <a:latin typeface="Times New Roman" charset="0"/>
              </a:rPr>
              <a:t>“</a:t>
            </a:r>
            <a:r>
              <a:rPr lang="en-US" altLang="ja-JP">
                <a:latin typeface="Times New Roman" charset="0"/>
              </a:rPr>
              <a:t>backoff</a:t>
            </a:r>
            <a:r>
              <a:rPr lang="ja-JP" altLang="en-US">
                <a:latin typeface="Times New Roman" charset="0"/>
              </a:rPr>
              <a:t>”</a:t>
            </a:r>
            <a:r>
              <a:rPr lang="en-US" altLang="ja-JP">
                <a:latin typeface="Times New Roman" charset="0"/>
              </a:rPr>
              <a:t> starts at 1.</a:t>
            </a:r>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Block size = 80MB, buffer = 32KB, RTT = 20us</a:t>
            </a:r>
          </a:p>
          <a:p>
            <a:r>
              <a:rPr lang="en-US">
                <a:latin typeface="Times New Roman" charset="0"/>
              </a:rPr>
              <a:t>Desynchronizing retransmissions help get rid of the drop in throughput and enables us to scale to thousands of servers.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a:t>
            </a:r>
            <a:r>
              <a:rPr lang="en-US" dirty="0" err="1"/>
              <a:t>Incast</a:t>
            </a:r>
            <a:r>
              <a:rPr lang="en-US" dirty="0"/>
              <a:t> really happens –</a:t>
            </a:r>
            <a:r>
              <a:rPr lang="en-US" baseline="0" dirty="0"/>
              <a:t> see this actual screenshot from production tool</a:t>
            </a:r>
          </a:p>
          <a:p>
            <a:r>
              <a:rPr lang="en-US" dirty="0"/>
              <a:t>2. People care,</a:t>
            </a:r>
            <a:r>
              <a:rPr lang="en-US" baseline="0" dirty="0"/>
              <a:t> they’ve solved it at application by jittering.</a:t>
            </a:r>
          </a:p>
          <a:p>
            <a:r>
              <a:rPr lang="en-US" baseline="0" dirty="0"/>
              <a:t>3. They care about the 99.9</a:t>
            </a:r>
            <a:r>
              <a:rPr lang="en-US" baseline="30000" dirty="0"/>
              <a:t>th</a:t>
            </a:r>
            <a:r>
              <a:rPr lang="en-US" baseline="0" dirty="0"/>
              <a:t> percentile, 1-1000 customers</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7</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atin typeface="Times New Roman" charset="0"/>
              </a:rPr>
              <a:t>This solution is effective, but is it safe?  To answer this question we have to address 2 concerns</a:t>
            </a:r>
          </a:p>
          <a:p>
            <a:pPr eaLnBrk="1" hangingPunct="1">
              <a:buFontTx/>
              <a:buAutoNum type="arabicPeriod"/>
            </a:pPr>
            <a:r>
              <a:rPr lang="en-US">
                <a:latin typeface="Times New Roman" charset="0"/>
              </a:rPr>
              <a:t>Interaction of this fix with delayed-ack within datacenters</a:t>
            </a:r>
          </a:p>
          <a:p>
            <a:pPr eaLnBrk="1" hangingPunct="1">
              <a:buFontTx/>
              <a:buAutoNum type="arabicPeriod"/>
            </a:pPr>
            <a:r>
              <a:rPr lang="en-US">
                <a:latin typeface="Times New Roman" charset="0"/>
              </a:rPr>
              <a:t>Safety in the wide-area</a:t>
            </a:r>
          </a:p>
          <a:p>
            <a:pPr eaLnBrk="1" hangingPunct="1"/>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Explanation of Delayed ACK specification.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Premature timeouts </a:t>
            </a:r>
            <a:r>
              <a:rPr lang="en-US" b="1" i="1">
                <a:latin typeface="Times New Roman" charset="0"/>
              </a:rPr>
              <a:t>slow </a:t>
            </a:r>
            <a:r>
              <a:rPr lang="en-US">
                <a:latin typeface="Times New Roman" charset="0"/>
              </a:rPr>
              <a:t>the rate of transfer (timeouts still result in {slow start + congestion avoidance}).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Allman et. al said that reducing minRTO results in an increase in premature timeouts.</a:t>
            </a:r>
          </a:p>
          <a:p>
            <a:r>
              <a:rPr lang="en-US">
                <a:latin typeface="Times New Roman" charset="0"/>
              </a:rPr>
              <a:t>The reason why a premature timeout would occur in such a setting would be because of a sudden jump/increase in RTT, from it steady state value.  Such a jump would most probably be caused by a significant path change in the wide area.  We have reason to believe that such changes are not a common occurrence in the wide area today.</a:t>
            </a:r>
          </a:p>
          <a:p>
            <a:r>
              <a:rPr lang="en-US">
                <a:latin typeface="Times New Roman" charset="0"/>
              </a:rPr>
              <a:t>Also, premature timeouts just </a:t>
            </a:r>
            <a:r>
              <a:rPr lang="en-US" b="1" i="1">
                <a:latin typeface="Times New Roman" charset="0"/>
              </a:rPr>
              <a:t>slow </a:t>
            </a:r>
            <a:r>
              <a:rPr lang="en-US">
                <a:latin typeface="Times New Roman" charset="0"/>
              </a:rPr>
              <a:t>the rate of transfer (timeouts still result in {slow start + congestion avoidance}).</a:t>
            </a:r>
          </a:p>
          <a:p>
            <a:r>
              <a:rPr lang="en-US">
                <a:latin typeface="Times New Roman" charset="0"/>
              </a:rPr>
              <a:t>Premature timeouts are less harmful </a:t>
            </a:r>
            <a:r>
              <a:rPr lang="en-US" b="1" i="1">
                <a:latin typeface="Times New Roman" charset="0"/>
              </a:rPr>
              <a:t>today</a:t>
            </a:r>
          </a:p>
          <a:p>
            <a:pPr>
              <a:buFontTx/>
              <a:buChar char="•"/>
            </a:pPr>
            <a:r>
              <a:rPr lang="en-US">
                <a:latin typeface="Times New Roman" charset="0"/>
              </a:rPr>
              <a:t> Can detect them using the tcp timestamp option - if we get an ack for a seq number that we retransmitted due to a timeout, but it has a timestamp of the first packet with this seq number that we transmitted, then we know we experienced a premature timeout.</a:t>
            </a:r>
          </a:p>
          <a:p>
            <a:pPr>
              <a:buFontTx/>
              <a:buChar char="•"/>
            </a:pPr>
            <a:r>
              <a:rPr lang="en-US">
                <a:latin typeface="Times New Roman" charset="0"/>
              </a:rPr>
              <a:t> Can recover from them (F-RTO) – If we detect a premature timeout, exit slow start and enter congestion avoidance (with cwnd = cwnd_before_timeout / 2)</a:t>
            </a:r>
          </a:p>
          <a:p>
            <a:pPr>
              <a:buFontTx/>
              <a:buChar char="•"/>
            </a:pPr>
            <a:r>
              <a:rPr lang="en-US">
                <a:latin typeface="Times New Roman" charset="0"/>
              </a:rPr>
              <a:t> Both implemented widely!</a:t>
            </a:r>
          </a:p>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In summary …</a:t>
            </a:r>
          </a:p>
          <a:p>
            <a:pPr>
              <a:buFontTx/>
              <a:buAutoNum type="arabicPeriod"/>
            </a:pPr>
            <a:r>
              <a:rPr lang="en-US">
                <a:latin typeface="Times New Roman" charset="0"/>
              </a:rPr>
              <a:t>Microsecond granularity timeouts solves the problem of TCP Throughput Collapse</a:t>
            </a:r>
          </a:p>
          <a:p>
            <a:pPr>
              <a:buFontTx/>
              <a:buAutoNum type="arabicPeriod"/>
            </a:pPr>
            <a:r>
              <a:rPr lang="en-US">
                <a:latin typeface="Times New Roman" charset="0"/>
              </a:rPr>
              <a:t>Fine-grained timeouts are necessary to improve the response time of latency-sensitive applications</a:t>
            </a:r>
          </a:p>
          <a:p>
            <a:pPr>
              <a:buFontTx/>
              <a:buAutoNum type="arabicPeriod"/>
            </a:pPr>
            <a:r>
              <a:rPr lang="en-US">
                <a:latin typeface="Times New Roman" charset="0"/>
              </a:rPr>
              <a:t>Fine-grained timeouts are safe for use in the wide-area</a:t>
            </a:r>
          </a:p>
          <a:p>
            <a:pPr>
              <a:buFontTx/>
              <a:buAutoNum type="arabicPeriod"/>
            </a:pPr>
            <a:endParaRPr lang="en-US">
              <a:latin typeface="Times New Roman" charset="0"/>
            </a:endParaRPr>
          </a:p>
          <a:p>
            <a:r>
              <a:rPr lang="en-US">
                <a:latin typeface="Times New Roman" charset="0"/>
              </a:rPr>
              <a:t>A Linux patch with changes to the TCP implementation incorporating fine-grained timers is available at the URL shown.</a:t>
            </a:r>
          </a:p>
          <a:p>
            <a:r>
              <a:rPr lang="en-US">
                <a:latin typeface="Times New Roman" charset="0"/>
              </a:rPr>
              <a:t>Grab the patch: It is time to fix those ailing TCP stacks in your datacenters.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Start with: “</a:t>
            </a:r>
            <a:r>
              <a:rPr lang="en-US" sz="1200" dirty="0"/>
              <a:t>How can we extract multi-bit information from single-bit stream of ECN marks?”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Standard deviation</a:t>
            </a:r>
            <a:r>
              <a:rPr lang="en-US" sz="1200" baseline="0" dirty="0"/>
              <a:t>: TCP (33.6KB), DCTCP (11.5KB)</a:t>
            </a:r>
            <a:endParaRPr lang="en-US" sz="1200"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53</a:t>
            </a:fld>
            <a:endParaRPr lang="en-US">
              <a:solidFill>
                <a:prstClr val="black"/>
              </a:solidFill>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solidFill>
                  <a:prstClr val="black"/>
                </a:solidFill>
                <a:latin typeface="Calibri" charset="0"/>
                <a:ea typeface="Arial" charset="0"/>
                <a:cs typeface="Arial" charset="0"/>
              </a:rPr>
              <a:pPr/>
              <a:t>54</a:t>
            </a:fld>
            <a:endParaRPr lang="en-US">
              <a:solidFill>
                <a:prstClr val="black"/>
              </a:solidFill>
              <a:latin typeface="Calibri" charset="0"/>
              <a:ea typeface="Arial" charset="0"/>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transition</a:t>
            </a:r>
            <a:r>
              <a:rPr lang="en-US" baseline="0" dirty="0"/>
              <a:t> to scaled traffic: people always want to get more out of their network.</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58</a:t>
            </a:fld>
            <a:endParaRPr lang="en-US"/>
          </a:p>
        </p:txBody>
      </p:sp>
    </p:spTree>
    <p:extLst>
      <p:ext uri="{BB962C8B-B14F-4D97-AF65-F5344CB8AC3E}">
        <p14:creationId xmlns:p14="http://schemas.microsoft.com/office/powerpoint/2010/main" val="2229583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these</a:t>
            </a:r>
            <a:r>
              <a:rPr lang="en-US" baseline="0" dirty="0"/>
              <a:t> are two traffic classes within same experiment</a:t>
            </a:r>
          </a:p>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59</a:t>
            </a:fld>
            <a:endParaRPr lang="en-US">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reason</a:t>
            </a:r>
            <a:r>
              <a:rPr lang="en-US" baseline="0" dirty="0"/>
              <a:t> I say this is a challenge is that there’s an inherent tension between high throughput and low latency in packet-switched networks.</a:t>
            </a:r>
          </a:p>
          <a:p>
            <a:endParaRPr lang="en-US" baseline="0" dirty="0"/>
          </a:p>
          <a:p>
            <a:r>
              <a:rPr lang="en-US" baseline="0" dirty="0"/>
              <a:t>Recall that I said the baseline fabric latency… but this is when there is no traffic. When we have a lot of traffic at high throughput, we also get traffic-dependent queue buildup in the switches that adds latency in the form of queuing delay. This essentially occurs because packet transmissions are not tightly coordinated in packet-switched networks: every flow is independently making decisions which leads to rate mismatches. </a:t>
            </a:r>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a:t>In the first part of the talk, we established that what we need from DCTCP is to maintain small queues, without loss of throughput</a:t>
            </a:r>
          </a:p>
          <a:p>
            <a:pPr>
              <a:buFontTx/>
              <a:buChar char="-"/>
            </a:pPr>
            <a:endParaRPr lang="en-US" baseline="0" dirty="0"/>
          </a:p>
          <a:p>
            <a:pPr>
              <a:buFontTx/>
              <a:buChar char="-"/>
            </a:pPr>
            <a:r>
              <a:rPr lang="en-US" baseline="0" dirty="0"/>
              <a:t>Now in the case of TCP, the question of how much buffering is needed for high throughput has been studied and is known in the literature as the buffer sizing problem.</a:t>
            </a:r>
          </a:p>
          <a:p>
            <a:pPr>
              <a:buFontTx/>
              <a:buNone/>
            </a:pPr>
            <a:r>
              <a:rPr lang="en-US" baseline="0" dirty="0"/>
              <a:t> </a:t>
            </a:r>
            <a:endParaRPr lang="en-US" dirty="0"/>
          </a:p>
          <a:p>
            <a:pPr>
              <a:buFontTx/>
              <a:buChar char="-"/>
            </a:pPr>
            <a:r>
              <a:rPr lang="en-US" dirty="0"/>
              <a:t>… and</a:t>
            </a:r>
            <a:r>
              <a:rPr lang="en-US" baseline="0" dirty="0"/>
              <a:t> I’ll show you how to get low </a:t>
            </a:r>
            <a:r>
              <a:rPr lang="en-US" baseline="0" dirty="0" err="1"/>
              <a:t>var</a:t>
            </a:r>
            <a:r>
              <a:rPr lang="en-US" baseline="0" dirty="0"/>
              <a:t>…</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62</a:t>
            </a:fld>
            <a:endParaRPr lang="en-US"/>
          </a:p>
        </p:txBody>
      </p:sp>
    </p:spTree>
    <p:extLst>
      <p:ext uri="{BB962C8B-B14F-4D97-AF65-F5344CB8AC3E}">
        <p14:creationId xmlns:p14="http://schemas.microsoft.com/office/powerpoint/2010/main" val="2933042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579296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38606264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268490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None/>
            </a:pPr>
            <a:endParaRPr lang="en-US" dirty="0"/>
          </a:p>
        </p:txBody>
      </p:sp>
    </p:spTree>
    <p:extLst>
      <p:ext uri="{BB962C8B-B14F-4D97-AF65-F5344CB8AC3E}">
        <p14:creationId xmlns:p14="http://schemas.microsoft.com/office/powerpoint/2010/main" val="9613186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3140991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1" baseline="0" dirty="0"/>
          </a:p>
        </p:txBody>
      </p:sp>
    </p:spTree>
    <p:extLst>
      <p:ext uri="{BB962C8B-B14F-4D97-AF65-F5344CB8AC3E}">
        <p14:creationId xmlns:p14="http://schemas.microsoft.com/office/powerpoint/2010/main" val="30670899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92979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13972226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0" baseline="0" dirty="0"/>
          </a:p>
        </p:txBody>
      </p:sp>
    </p:spTree>
    <p:extLst>
      <p:ext uri="{BB962C8B-B14F-4D97-AF65-F5344CB8AC3E}">
        <p14:creationId xmlns:p14="http://schemas.microsoft.com/office/powerpoint/2010/main" val="288295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Dealing with these rate mismatches requires buffering which adds latency.</a:t>
            </a:r>
          </a:p>
          <a:p>
            <a:endParaRPr lang="en-US" baseline="0" dirty="0"/>
          </a:p>
          <a:p>
            <a:r>
              <a:rPr lang="en-US" baseline="0" dirty="0"/>
              <a:t>Now this is a general problem in networks. But it’s particularly detrimental in data center networks because the baseline latency is so small that queuing delays dominate the overall latency. </a:t>
            </a:r>
            <a:endParaRPr lang="en-US" dirty="0"/>
          </a:p>
          <a:p>
            <a:endParaRPr lang="en-US"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0605594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8734565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2387093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473836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4184594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11661356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Tree>
    <p:extLst>
      <p:ext uri="{BB962C8B-B14F-4D97-AF65-F5344CB8AC3E}">
        <p14:creationId xmlns:p14="http://schemas.microsoft.com/office/powerpoint/2010/main" val="40608459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777134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59118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986838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1268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has</a:t>
            </a:r>
            <a:r>
              <a:rPr lang="en-US" baseline="0" dirty="0"/>
              <a:t> been the dominant transport protocol in the Internet for 25 years and is widely used in the data center as well. </a:t>
            </a:r>
          </a:p>
          <a:p>
            <a:endParaRPr lang="en-US" dirty="0"/>
          </a:p>
          <a:p>
            <a:r>
              <a:rPr lang="en-US" dirty="0"/>
              <a:t>However, it was not really designed for this environment and does not meet the demands of data center applications.</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323722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DCTCP is based on the existing Explicit Congestion Notification framework in TCP.</a:t>
            </a:r>
          </a:p>
          <a:p>
            <a:r>
              <a:rPr lang="en-US" dirty="0"/>
              <a:t>----- Meeting Notes (3/7/12 12:24) -----</a:t>
            </a:r>
          </a:p>
          <a:p>
            <a:r>
              <a:rPr lang="en-US" dirty="0"/>
              <a:t>Remember to mention "SAWTOOTH"</a:t>
            </a:r>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12</a:t>
            </a:fld>
            <a:endParaRPr lang="en-US">
              <a:solidFill>
                <a:prstClr val="black"/>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a:t>Now in the case of TCP, the question of how much buffering is needed for high throughput has been studied and is known in the literature as the buffer sizing problem.</a:t>
            </a:r>
          </a:p>
          <a:p>
            <a:pPr>
              <a:buFontTx/>
              <a:buNone/>
            </a:pPr>
            <a:endParaRPr lang="en-US" dirty="0"/>
          </a:p>
          <a:p>
            <a:pPr>
              <a:buFontTx/>
              <a:buNone/>
            </a:pPr>
            <a:r>
              <a:rPr lang="en-US" dirty="0"/>
              <a:t>So if we can</a:t>
            </a:r>
            <a:r>
              <a:rPr lang="en-US" baseline="0" dirty="0"/>
              <a:t> find a way to lower the variance of the sending rates, then we can reduce the buffering requirements and that’s exactly what DCTCP is designed to do”</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293304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82DEC0-F29B-984E-9A32-2CFE86BFBDB4}"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858569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B8F44-EE72-C942-AAA7-B1E35DF94AC7}"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6491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CFAF88-E32B-1449-A211-B3743B2A5CC4}"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3501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userDrawn="1">
  <p:cSld name="tx">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75102" y="660397"/>
            <a:ext cx="8229600" cy="865799"/>
          </a:xfrm>
          <a:prstGeom prst="rect">
            <a:avLst/>
          </a:prstGeom>
          <a:noFill/>
          <a:ln>
            <a:noFill/>
          </a:ln>
        </p:spPr>
        <p:txBody>
          <a:bodyPr lIns="91425" tIns="91425" rIns="91425" bIns="91425" anchor="t" anchorCtr="0"/>
          <a:lstStyle>
            <a:lvl1pPr rtl="0">
              <a:buNone/>
              <a:defRPr sz="3600" b="1">
                <a:latin typeface="Trebuchet MS" pitchFamily="34" charset="0"/>
              </a:defRPr>
            </a:lvl1pPr>
            <a:lvl2pPr rtl="0">
              <a:buNone/>
              <a:defRPr sz="2400"/>
            </a:lvl2pPr>
            <a:lvl3pPr rtl="0">
              <a:buNone/>
              <a:defRPr sz="2400"/>
            </a:lvl3pPr>
            <a:lvl4pPr rtl="0">
              <a:buNone/>
              <a:defRPr sz="2400"/>
            </a:lvl4pPr>
            <a:lvl5pPr rtl="0">
              <a:buNone/>
              <a:defRPr sz="2400"/>
            </a:lvl5pPr>
            <a:lvl6pPr rtl="0">
              <a:buNone/>
              <a:defRPr sz="2400"/>
            </a:lvl6pPr>
            <a:lvl7pPr rtl="0">
              <a:buNone/>
              <a:defRPr sz="2400"/>
            </a:lvl7pPr>
            <a:lvl8pPr rtl="0">
              <a:buNone/>
              <a:defRPr sz="2400"/>
            </a:lvl8pPr>
            <a:lvl9pPr rtl="0">
              <a:buNone/>
              <a:defRPr sz="2400"/>
            </a:lvl9pPr>
          </a:lstStyle>
          <a:p>
            <a:endParaRPr dirty="0"/>
          </a:p>
        </p:txBody>
      </p:sp>
      <p:sp>
        <p:nvSpPr>
          <p:cNvPr id="100" name="Shape 100"/>
          <p:cNvSpPr txBox="1">
            <a:spLocks noGrp="1"/>
          </p:cNvSpPr>
          <p:nvPr>
            <p:ph type="body" idx="1"/>
          </p:nvPr>
        </p:nvSpPr>
        <p:spPr>
          <a:xfrm>
            <a:off x="375101" y="1671577"/>
            <a:ext cx="8229600" cy="4272023"/>
          </a:xfrm>
          <a:prstGeom prst="rect">
            <a:avLst/>
          </a:prstGeom>
          <a:noFill/>
          <a:ln>
            <a:noFill/>
          </a:ln>
        </p:spPr>
        <p:txBody>
          <a:bodyPr lIns="91425" tIns="91425" rIns="91425" bIns="91425" anchor="t" anchorCtr="0"/>
          <a:lstStyle>
            <a:lvl1pPr marL="342900" indent="-342900" algn="l" rtl="0">
              <a:spcBef>
                <a:spcPts val="0"/>
              </a:spcBef>
              <a:buClr>
                <a:schemeClr val="dk1"/>
              </a:buClr>
              <a:buSzPct val="150000"/>
              <a:buFont typeface="Arial" pitchFamily="34" charset="0"/>
              <a:buChar char="•"/>
              <a:defRPr sz="2400">
                <a:solidFill>
                  <a:schemeClr val="dk1"/>
                </a:solidFill>
                <a:latin typeface="Trebuchet MS" pitchFamily="34" charset="0"/>
              </a:defRPr>
            </a:lvl1pPr>
            <a:lvl2pPr marL="742950" indent="-285750" algn="l" rtl="0">
              <a:spcBef>
                <a:spcPts val="360"/>
              </a:spcBef>
              <a:buClr>
                <a:schemeClr val="dk1"/>
              </a:buClr>
              <a:buSzPct val="100000"/>
              <a:buFont typeface="Courier New"/>
              <a:buChar char="o"/>
              <a:defRPr sz="1800">
                <a:solidFill>
                  <a:schemeClr val="dk1"/>
                </a:solidFill>
              </a:defRPr>
            </a:lvl2pPr>
            <a:lvl3pPr marL="1143000" indent="-228600" algn="l" rtl="0">
              <a:spcBef>
                <a:spcPts val="320"/>
              </a:spcBef>
              <a:buClr>
                <a:schemeClr val="dk1"/>
              </a:buClr>
              <a:buSzPct val="100000"/>
              <a:buFont typeface="Wingdings"/>
              <a:buChar char="§"/>
              <a:defRPr sz="1600">
                <a:solidFill>
                  <a:schemeClr val="dk1"/>
                </a:solidFill>
              </a:defRPr>
            </a:lvl3pPr>
            <a:lvl4pPr marL="1600200" indent="-228600" algn="l" rtl="0">
              <a:spcBef>
                <a:spcPts val="320"/>
              </a:spcBef>
              <a:buClr>
                <a:schemeClr val="dk1"/>
              </a:buClr>
              <a:buSzPct val="166666"/>
              <a:buFont typeface="Arial"/>
              <a:buChar char="•"/>
              <a:defRPr sz="1600">
                <a:solidFill>
                  <a:schemeClr val="dk1"/>
                </a:solidFill>
              </a:defRPr>
            </a:lvl4pPr>
            <a:lvl5pPr marL="2057400" indent="-228600" algn="l" rtl="0">
              <a:spcBef>
                <a:spcPts val="280"/>
              </a:spcBef>
              <a:buClr>
                <a:schemeClr val="dk1"/>
              </a:buClr>
              <a:buSzPct val="100000"/>
              <a:buFont typeface="Courier New"/>
              <a:buChar char="o"/>
              <a:defRPr sz="1400" baseline="0">
                <a:solidFill>
                  <a:schemeClr val="dk1"/>
                </a:solidFill>
              </a:defRPr>
            </a:lvl5pPr>
            <a:lvl6pPr marL="2514600" indent="-228600" algn="l" rtl="0">
              <a:spcBef>
                <a:spcPts val="280"/>
              </a:spcBef>
              <a:buClr>
                <a:schemeClr val="dk1"/>
              </a:buClr>
              <a:buSzPct val="100000"/>
              <a:buFont typeface="Wingdings"/>
              <a:buChar char="§"/>
              <a:defRPr sz="1400">
                <a:solidFill>
                  <a:schemeClr val="dk1"/>
                </a:solidFill>
              </a:defRPr>
            </a:lvl6pPr>
            <a:lvl7pPr marL="2971800" indent="-228600" algn="l" rtl="0">
              <a:spcBef>
                <a:spcPts val="280"/>
              </a:spcBef>
              <a:buClr>
                <a:schemeClr val="dk1"/>
              </a:buClr>
              <a:buSzPct val="166666"/>
              <a:buFont typeface="Arial"/>
              <a:buChar char="•"/>
              <a:defRPr sz="1400">
                <a:solidFill>
                  <a:schemeClr val="dk1"/>
                </a:solidFill>
              </a:defRPr>
            </a:lvl7pPr>
            <a:lvl8pPr marL="3429000" indent="-228600" algn="l" rtl="0">
              <a:spcBef>
                <a:spcPts val="280"/>
              </a:spcBef>
              <a:buClr>
                <a:schemeClr val="dk1"/>
              </a:buClr>
              <a:buSzPct val="100000"/>
              <a:buFont typeface="Courier New"/>
              <a:buChar char="o"/>
              <a:defRPr sz="1400" baseline="0">
                <a:solidFill>
                  <a:schemeClr val="dk1"/>
                </a:solidFill>
              </a:defRPr>
            </a:lvl8pPr>
            <a:lvl9pPr marL="3886200" indent="-228600" algn="l" rtl="0">
              <a:spcBef>
                <a:spcPts val="280"/>
              </a:spcBef>
              <a:buClr>
                <a:schemeClr val="dk1"/>
              </a:buClr>
              <a:buSzPct val="100000"/>
              <a:buFont typeface="Wingdings"/>
              <a:buChar char="§"/>
              <a:defRPr sz="1400" baseline="0">
                <a:solidFill>
                  <a:schemeClr val="dk1"/>
                </a:solidFill>
              </a:defRPr>
            </a:lvl9pPr>
          </a:lstStyle>
          <a:p>
            <a:endParaRPr dirty="0"/>
          </a:p>
        </p:txBody>
      </p:sp>
      <p:sp>
        <p:nvSpPr>
          <p:cNvPr id="6" name="Shape 100"/>
          <p:cNvSpPr txBox="1">
            <a:spLocks noGrp="1"/>
          </p:cNvSpPr>
          <p:nvPr>
            <p:ph type="body" idx="10"/>
          </p:nvPr>
        </p:nvSpPr>
        <p:spPr>
          <a:xfrm>
            <a:off x="381000" y="6019800"/>
            <a:ext cx="8229600" cy="685800"/>
          </a:xfrm>
          <a:prstGeom prst="rect">
            <a:avLst/>
          </a:prstGeom>
          <a:noFill/>
          <a:ln>
            <a:noFill/>
          </a:ln>
        </p:spPr>
        <p:txBody>
          <a:bodyPr lIns="91425" tIns="91425" rIns="91425" bIns="91425" anchor="t" anchorCtr="0"/>
          <a:lstStyle>
            <a:lvl1pPr marL="342900" indent="-342900" algn="l" rtl="0">
              <a:spcBef>
                <a:spcPts val="0"/>
              </a:spcBef>
              <a:buClr>
                <a:schemeClr val="dk1"/>
              </a:buClr>
              <a:buSzPct val="150000"/>
              <a:buFont typeface="Arial" pitchFamily="34" charset="0"/>
              <a:buChar char="•"/>
              <a:defRPr sz="2800">
                <a:solidFill>
                  <a:srgbClr val="0070C0"/>
                </a:solidFill>
                <a:latin typeface="Trebuchet MS" pitchFamily="34" charset="0"/>
              </a:defRPr>
            </a:lvl1pPr>
            <a:lvl2pPr marL="742950" indent="-285750" algn="l" rtl="0">
              <a:spcBef>
                <a:spcPts val="360"/>
              </a:spcBef>
              <a:buClr>
                <a:schemeClr val="dk1"/>
              </a:buClr>
              <a:buSzPct val="100000"/>
              <a:buFont typeface="Courier New"/>
              <a:buChar char="o"/>
              <a:defRPr sz="1800">
                <a:solidFill>
                  <a:schemeClr val="dk1"/>
                </a:solidFill>
              </a:defRPr>
            </a:lvl2pPr>
            <a:lvl3pPr marL="1143000" indent="-228600" algn="l" rtl="0">
              <a:spcBef>
                <a:spcPts val="320"/>
              </a:spcBef>
              <a:buClr>
                <a:schemeClr val="dk1"/>
              </a:buClr>
              <a:buSzPct val="100000"/>
              <a:buFont typeface="Wingdings"/>
              <a:buChar char="§"/>
              <a:defRPr sz="1600">
                <a:solidFill>
                  <a:schemeClr val="dk1"/>
                </a:solidFill>
              </a:defRPr>
            </a:lvl3pPr>
            <a:lvl4pPr marL="1600200" indent="-228600" algn="l" rtl="0">
              <a:spcBef>
                <a:spcPts val="320"/>
              </a:spcBef>
              <a:buClr>
                <a:schemeClr val="dk1"/>
              </a:buClr>
              <a:buSzPct val="166666"/>
              <a:buFont typeface="Arial"/>
              <a:buChar char="•"/>
              <a:defRPr sz="1600">
                <a:solidFill>
                  <a:schemeClr val="dk1"/>
                </a:solidFill>
              </a:defRPr>
            </a:lvl4pPr>
            <a:lvl5pPr marL="2057400" indent="-228600" algn="l" rtl="0">
              <a:spcBef>
                <a:spcPts val="280"/>
              </a:spcBef>
              <a:buClr>
                <a:schemeClr val="dk1"/>
              </a:buClr>
              <a:buSzPct val="100000"/>
              <a:buFont typeface="Courier New"/>
              <a:buChar char="o"/>
              <a:defRPr sz="1400" baseline="0">
                <a:solidFill>
                  <a:schemeClr val="dk1"/>
                </a:solidFill>
              </a:defRPr>
            </a:lvl5pPr>
            <a:lvl6pPr marL="2514600" indent="-228600" algn="l" rtl="0">
              <a:spcBef>
                <a:spcPts val="280"/>
              </a:spcBef>
              <a:buClr>
                <a:schemeClr val="dk1"/>
              </a:buClr>
              <a:buSzPct val="100000"/>
              <a:buFont typeface="Wingdings"/>
              <a:buChar char="§"/>
              <a:defRPr sz="1400">
                <a:solidFill>
                  <a:schemeClr val="dk1"/>
                </a:solidFill>
              </a:defRPr>
            </a:lvl6pPr>
            <a:lvl7pPr marL="2971800" indent="-228600" algn="l" rtl="0">
              <a:spcBef>
                <a:spcPts val="280"/>
              </a:spcBef>
              <a:buClr>
                <a:schemeClr val="dk1"/>
              </a:buClr>
              <a:buSzPct val="166666"/>
              <a:buFont typeface="Arial"/>
              <a:buChar char="•"/>
              <a:defRPr sz="1400">
                <a:solidFill>
                  <a:schemeClr val="dk1"/>
                </a:solidFill>
              </a:defRPr>
            </a:lvl7pPr>
            <a:lvl8pPr marL="3429000" indent="-228600" algn="l" rtl="0">
              <a:spcBef>
                <a:spcPts val="280"/>
              </a:spcBef>
              <a:buClr>
                <a:schemeClr val="dk1"/>
              </a:buClr>
              <a:buSzPct val="100000"/>
              <a:buFont typeface="Courier New"/>
              <a:buChar char="o"/>
              <a:defRPr sz="1400" baseline="0">
                <a:solidFill>
                  <a:schemeClr val="dk1"/>
                </a:solidFill>
              </a:defRPr>
            </a:lvl8pPr>
            <a:lvl9pPr marL="3886200" indent="-228600" algn="l" rtl="0">
              <a:spcBef>
                <a:spcPts val="280"/>
              </a:spcBef>
              <a:buClr>
                <a:schemeClr val="dk1"/>
              </a:buClr>
              <a:buSzPct val="100000"/>
              <a:buFont typeface="Wingdings"/>
              <a:buChar char="§"/>
              <a:defRPr sz="1400" baseline="0">
                <a:solidFill>
                  <a:schemeClr val="dk1"/>
                </a:solidFill>
              </a:defRPr>
            </a:lvl9pPr>
          </a:lstStyle>
          <a:p>
            <a:endParaRPr dirty="0"/>
          </a:p>
        </p:txBody>
      </p:sp>
    </p:spTree>
    <p:extLst>
      <p:ext uri="{BB962C8B-B14F-4D97-AF65-F5344CB8AC3E}">
        <p14:creationId xmlns:p14="http://schemas.microsoft.com/office/powerpoint/2010/main" val="359981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CFB251-700D-1548-8B1C-B53516CA227C}"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47027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554E2-EFDD-1F42-BF67-B9D1CCBD8C60}" type="datetime1">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120976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8382DF-171A-0849-819F-BC8978A00752}" type="datetime1">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093931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5F977-2E26-1D4E-BD40-FE8AE29E132D}" type="datetime1">
              <a:rPr lang="en-US" smtClean="0"/>
              <a:t>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2531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905B49-0711-664B-80B4-13B31CE7EDE8}" type="datetime1">
              <a:rPr lang="en-US" smtClean="0"/>
              <a:t>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26209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9317B-7FD0-854B-9374-65404920B218}" type="datetime1">
              <a:rPr lang="en-US" smtClean="0"/>
              <a:t>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85886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0D7A-93BB-E640-AE73-FCB359B680C4}" type="datetime1">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262726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30C45-427C-7841-BFA0-CB37FBFD4030}" type="datetime1">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13800-9833-F549-80FC-C3497A40B0B4}" type="slidenum">
              <a:rPr lang="en-US" smtClean="0"/>
              <a:t>‹#›</a:t>
            </a:fld>
            <a:endParaRPr lang="en-US"/>
          </a:p>
        </p:txBody>
      </p:sp>
    </p:spTree>
    <p:extLst>
      <p:ext uri="{BB962C8B-B14F-4D97-AF65-F5344CB8AC3E}">
        <p14:creationId xmlns:p14="http://schemas.microsoft.com/office/powerpoint/2010/main" val="301001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mn-lt"/>
                <a:cs typeface="Arial"/>
              </a:defRPr>
            </a:lvl1pPr>
          </a:lstStyle>
          <a:p>
            <a:fld id="{3BA6B21B-622C-0941-840D-742673E83CDA}" type="datetime1">
              <a:rPr lang="en-US" smtClean="0"/>
              <a:t>1/19/21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n-lt"/>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mn-lt"/>
                <a:cs typeface="Arial"/>
              </a:defRPr>
            </a:lvl1pPr>
          </a:lstStyle>
          <a:p>
            <a:fld id="{AC913800-9833-F549-80FC-C3497A40B0B4}" type="slidenum">
              <a:rPr lang="en-US" smtClean="0"/>
              <a:pPr/>
              <a:t>‹#›</a:t>
            </a:fld>
            <a:endParaRPr lang="en-US"/>
          </a:p>
        </p:txBody>
      </p:sp>
    </p:spTree>
    <p:extLst>
      <p:ext uri="{BB962C8B-B14F-4D97-AF65-F5344CB8AC3E}">
        <p14:creationId xmlns:p14="http://schemas.microsoft.com/office/powerpoint/2010/main" val="141608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rgbClr val="0D49E1"/>
          </a:solidFill>
          <a:latin typeface="+mn-lt"/>
          <a:ea typeface="+mj-ea"/>
          <a:cs typeface="Arial"/>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9.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gif"/></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6.gif"/></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cs.cmu.edu/~vrv/incast/"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4.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1.bin"/><Relationship Id="rId4"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6.emf"/><Relationship Id="rId4" Type="http://schemas.openxmlformats.org/officeDocument/2006/relationships/image" Target="../media/image35.emf"/></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notesSlide" Target="../notesSlides/notesSlide3.xml"/><Relationship Id="rId7" Type="http://schemas.openxmlformats.org/officeDocument/2006/relationships/image" Target="../media/image10.gi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1.emf"/></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44.jpeg"/><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47.jpeg"/><Relationship Id="rId4" Type="http://schemas.openxmlformats.org/officeDocument/2006/relationships/image" Target="../media/image46.jpeg"/></Relationships>
</file>

<file path=ppt/slides/_rels/slide7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5.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66.xml"/><Relationship Id="rId1" Type="http://schemas.openxmlformats.org/officeDocument/2006/relationships/slideLayout" Target="../slideLayouts/slideLayout12.xml"/><Relationship Id="rId4" Type="http://schemas.openxmlformats.org/officeDocument/2006/relationships/image" Target="../media/image4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3AB8-F080-1541-845A-30DF96F9A53E}"/>
              </a:ext>
            </a:extLst>
          </p:cNvPr>
          <p:cNvSpPr>
            <a:spLocks noGrp="1"/>
          </p:cNvSpPr>
          <p:nvPr>
            <p:ph type="ctrTitle"/>
          </p:nvPr>
        </p:nvSpPr>
        <p:spPr/>
        <p:txBody>
          <a:bodyPr/>
          <a:lstStyle/>
          <a:p>
            <a:r>
              <a:rPr lang="en-US" dirty="0"/>
              <a:t>TCP over Data Center Networks</a:t>
            </a:r>
          </a:p>
        </p:txBody>
      </p:sp>
      <p:sp>
        <p:nvSpPr>
          <p:cNvPr id="3" name="Subtitle 2">
            <a:extLst>
              <a:ext uri="{FF2B5EF4-FFF2-40B4-BE49-F238E27FC236}">
                <a16:creationId xmlns:a16="http://schemas.microsoft.com/office/drawing/2014/main" id="{36CEC535-2908-B641-8486-C22A228CE64F}"/>
              </a:ext>
            </a:extLst>
          </p:cNvPr>
          <p:cNvSpPr>
            <a:spLocks noGrp="1"/>
          </p:cNvSpPr>
          <p:nvPr>
            <p:ph type="subTitle" idx="1"/>
          </p:nvPr>
        </p:nvSpPr>
        <p:spPr/>
        <p:txBody>
          <a:bodyPr/>
          <a:lstStyle/>
          <a:p>
            <a:r>
              <a:rPr lang="en-US" dirty="0"/>
              <a:t>CS219</a:t>
            </a:r>
          </a:p>
          <a:p>
            <a:r>
              <a:rPr lang="en-US" dirty="0"/>
              <a:t>Winter 2021</a:t>
            </a:r>
          </a:p>
        </p:txBody>
      </p:sp>
      <p:sp>
        <p:nvSpPr>
          <p:cNvPr id="4" name="Slide Number Placeholder 3">
            <a:extLst>
              <a:ext uri="{FF2B5EF4-FFF2-40B4-BE49-F238E27FC236}">
                <a16:creationId xmlns:a16="http://schemas.microsoft.com/office/drawing/2014/main" id="{B38823F3-8262-E541-BFAE-2320A77094ED}"/>
              </a:ext>
            </a:extLst>
          </p:cNvPr>
          <p:cNvSpPr>
            <a:spLocks noGrp="1"/>
          </p:cNvSpPr>
          <p:nvPr>
            <p:ph type="sldNum" sz="quarter" idx="12"/>
          </p:nvPr>
        </p:nvSpPr>
        <p:spPr/>
        <p:txBody>
          <a:bodyPr/>
          <a:lstStyle/>
          <a:p>
            <a:fld id="{AC913800-9833-F549-80FC-C3497A40B0B4}" type="slidenum">
              <a:rPr lang="en-US" smtClean="0"/>
              <a:t>1</a:t>
            </a:fld>
            <a:endParaRPr lang="en-US"/>
          </a:p>
        </p:txBody>
      </p:sp>
    </p:spTree>
    <p:extLst>
      <p:ext uri="{BB962C8B-B14F-4D97-AF65-F5344CB8AC3E}">
        <p14:creationId xmlns:p14="http://schemas.microsoft.com/office/powerpoint/2010/main" val="1644331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298" name="TextBox 29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299" name="TextBox 29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30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301" name="Straight Connector 30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12" name="Group 311"/>
          <p:cNvGrpSpPr/>
          <p:nvPr/>
        </p:nvGrpSpPr>
        <p:grpSpPr>
          <a:xfrm>
            <a:off x="698655" y="2229065"/>
            <a:ext cx="3793256" cy="1748532"/>
            <a:chOff x="674399" y="1014864"/>
            <a:chExt cx="3793256" cy="1748532"/>
          </a:xfrm>
        </p:grpSpPr>
        <p:grpSp>
          <p:nvGrpSpPr>
            <p:cNvPr id="313" name="Group 312"/>
            <p:cNvGrpSpPr/>
            <p:nvPr/>
          </p:nvGrpSpPr>
          <p:grpSpPr>
            <a:xfrm rot="18899280">
              <a:off x="3005658" y="1301399"/>
              <a:ext cx="168094" cy="2755900"/>
              <a:chOff x="4679072" y="1003300"/>
              <a:chExt cx="168094" cy="2755900"/>
            </a:xfrm>
          </p:grpSpPr>
          <p:grpSp>
            <p:nvGrpSpPr>
              <p:cNvPr id="412" name="Group 411"/>
              <p:cNvGrpSpPr/>
              <p:nvPr/>
            </p:nvGrpSpPr>
            <p:grpSpPr>
              <a:xfrm>
                <a:off x="4679072" y="1003300"/>
                <a:ext cx="168094" cy="825500"/>
                <a:chOff x="3934006" y="1130300"/>
                <a:chExt cx="168094" cy="825500"/>
              </a:xfrm>
            </p:grpSpPr>
            <p:sp>
              <p:nvSpPr>
                <p:cNvPr id="430" name="Rectangle 42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5" name="Rectangle 43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6" name="Rectangle 43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13" name="Group 412"/>
              <p:cNvGrpSpPr/>
              <p:nvPr/>
            </p:nvGrpSpPr>
            <p:grpSpPr>
              <a:xfrm>
                <a:off x="4679072" y="1847850"/>
                <a:ext cx="168094" cy="1911350"/>
                <a:chOff x="3934006" y="44450"/>
                <a:chExt cx="168094" cy="1911350"/>
              </a:xfrm>
            </p:grpSpPr>
            <p:sp>
              <p:nvSpPr>
                <p:cNvPr id="414" name="Rectangle 413"/>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6" name="Rectangle 425"/>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7" name="Rectangle 426"/>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8" name="Rectangle 427"/>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9" name="Rectangle 428"/>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14" name="Group 313"/>
            <p:cNvGrpSpPr/>
            <p:nvPr/>
          </p:nvGrpSpPr>
          <p:grpSpPr>
            <a:xfrm rot="18899280">
              <a:off x="1425377" y="263886"/>
              <a:ext cx="168094" cy="1670050"/>
              <a:chOff x="3934006" y="285750"/>
              <a:chExt cx="168094" cy="1670050"/>
            </a:xfrm>
          </p:grpSpPr>
          <p:sp>
            <p:nvSpPr>
              <p:cNvPr id="315" name="Rectangle 31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1" name="Rectangle 35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2" name="Rectangle 35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3" name="Rectangle 35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4" name="Rectangle 35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55" name="Rectangle 35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9" name="Rectangle 408"/>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0" name="Rectangle 409"/>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sp>
        <p:nvSpPr>
          <p:cNvPr id="311" name="Rounded Rectangle 310"/>
          <p:cNvSpPr/>
          <p:nvPr/>
        </p:nvSpPr>
        <p:spPr>
          <a:xfrm>
            <a:off x="0" y="1614281"/>
            <a:ext cx="9008125" cy="4716724"/>
          </a:xfrm>
          <a:prstGeom prst="roundRect">
            <a:avLst>
              <a:gd name="adj" fmla="val 9902"/>
            </a:avLst>
          </a:prstGeom>
          <a:solidFill>
            <a:schemeClr val="bg1">
              <a:alpha val="65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sp>
        <p:nvSpPr>
          <p:cNvPr id="310" name="Rounded Rectangle 309"/>
          <p:cNvSpPr/>
          <p:nvPr/>
        </p:nvSpPr>
        <p:spPr>
          <a:xfrm>
            <a:off x="357298" y="3009405"/>
            <a:ext cx="8434528" cy="15324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High throughput requires buffering for rate mismatches</a:t>
            </a:r>
          </a:p>
          <a:p>
            <a:pPr algn="ctr"/>
            <a:r>
              <a:rPr lang="en-US" sz="2800" dirty="0">
                <a:solidFill>
                  <a:prstClr val="white"/>
                </a:solidFill>
                <a:latin typeface="Calibri"/>
              </a:rPr>
              <a:t>… but this adds significant queuing latency</a:t>
            </a:r>
          </a:p>
        </p:txBody>
      </p:sp>
      <p:sp>
        <p:nvSpPr>
          <p:cNvPr id="710" name="TextBox 709"/>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2684366871"/>
      </p:ext>
    </p:extLst>
  </p:cSld>
  <p:clrMapOvr>
    <a:masterClrMapping/>
  </p:clrMapOvr>
  <mc:AlternateContent xmlns:mc="http://schemas.openxmlformats.org/markup-compatibility/2006" xmlns:p14="http://schemas.microsoft.com/office/powerpoint/2010/main">
    <mc:Choice Requires="p14">
      <p:transition spd="slow" p14:dur="2000" advTm="34508"/>
    </mc:Choice>
    <mc:Fallback xmlns="">
      <p:transition xmlns:p14="http://schemas.microsoft.com/office/powerpoint/2010/main" spd="slow" advTm="34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10"/>
                                        </p:tgtEl>
                                        <p:attrNameLst>
                                          <p:attrName>style.visibility</p:attrName>
                                        </p:attrNameLst>
                                      </p:cBhvr>
                                      <p:to>
                                        <p:strVal val="visible"/>
                                      </p:to>
                                    </p:set>
                                    <p:animEffect transition="in" filter="fade">
                                      <p:cBhvr>
                                        <p:cTn id="9"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688"/>
            <a:ext cx="9144000" cy="838200"/>
          </a:xfrm>
        </p:spPr>
        <p:txBody>
          <a:bodyPr>
            <a:normAutofit/>
          </a:bodyPr>
          <a:lstStyle/>
          <a:p>
            <a:r>
              <a:rPr lang="en-US" dirty="0"/>
              <a:t>TCP in the Data Center</a:t>
            </a:r>
          </a:p>
        </p:txBody>
      </p:sp>
      <p:sp>
        <p:nvSpPr>
          <p:cNvPr id="3" name="Content Placeholder 2"/>
          <p:cNvSpPr>
            <a:spLocks noGrp="1"/>
          </p:cNvSpPr>
          <p:nvPr>
            <p:ph idx="1"/>
          </p:nvPr>
        </p:nvSpPr>
        <p:spPr>
          <a:xfrm>
            <a:off x="304800" y="1570038"/>
            <a:ext cx="8534400" cy="2985344"/>
          </a:xfrm>
        </p:spPr>
        <p:txBody>
          <a:bodyPr>
            <a:normAutofit/>
          </a:bodyPr>
          <a:lstStyle/>
          <a:p>
            <a:r>
              <a:rPr lang="en-US" sz="2800" dirty="0"/>
              <a:t>TCP </a:t>
            </a:r>
            <a:r>
              <a:rPr lang="en-US" sz="2400" dirty="0"/>
              <a:t>[Jacobsen et al.’88]</a:t>
            </a:r>
            <a:r>
              <a:rPr lang="en-US" sz="2800" dirty="0"/>
              <a:t> is widely used in the data center</a:t>
            </a:r>
          </a:p>
          <a:p>
            <a:pPr lvl="1"/>
            <a:r>
              <a:rPr lang="en-US" sz="2400" dirty="0"/>
              <a:t>More than </a:t>
            </a:r>
            <a:r>
              <a:rPr lang="en-US" sz="2400" b="1" dirty="0">
                <a:solidFill>
                  <a:srgbClr val="BD0811"/>
                </a:solidFill>
              </a:rPr>
              <a:t>99%</a:t>
            </a:r>
            <a:r>
              <a:rPr lang="en-US" sz="2400" dirty="0"/>
              <a:t> of the traffic </a:t>
            </a:r>
          </a:p>
          <a:p>
            <a:pPr marL="0" indent="0">
              <a:buNone/>
            </a:pPr>
            <a:endParaRPr lang="en-US" sz="2800" dirty="0"/>
          </a:p>
          <a:p>
            <a:pPr eaLnBrk="0" fontAlgn="base" hangingPunct="0">
              <a:spcBef>
                <a:spcPts val="600"/>
              </a:spcBef>
              <a:spcAft>
                <a:spcPct val="0"/>
              </a:spcAft>
              <a:defRPr/>
            </a:pPr>
            <a:r>
              <a:rPr lang="en-US" sz="2800" dirty="0">
                <a:ea typeface="ＭＳ Ｐゴシック" charset="-128"/>
                <a:cs typeface="ＭＳ Ｐゴシック" charset="-128"/>
              </a:rPr>
              <a:t>Operators work around TCP problems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Ad-hoc, inefficient, often expensive solutions</a:t>
            </a:r>
          </a:p>
          <a:p>
            <a:pPr lvl="1" eaLnBrk="0" fontAlgn="base" hangingPunct="0">
              <a:spcBef>
                <a:spcPts val="600"/>
              </a:spcBef>
              <a:spcAft>
                <a:spcPct val="0"/>
              </a:spcAft>
              <a:buFont typeface="Calibri" pitchFamily="34" charset="0"/>
              <a:buChar char="‒"/>
              <a:defRPr/>
            </a:pPr>
            <a:r>
              <a:rPr lang="en-US" sz="2400" dirty="0">
                <a:ea typeface="ＭＳ Ｐゴシック" charset="-128"/>
                <a:cs typeface="ＭＳ Ｐゴシック" charset="-128"/>
              </a:rPr>
              <a:t>TCP is deeply ingrained in applications</a:t>
            </a:r>
          </a:p>
        </p:txBody>
      </p:sp>
      <p:sp>
        <p:nvSpPr>
          <p:cNvPr id="5" name="Rounded Rectangle 4"/>
          <p:cNvSpPr/>
          <p:nvPr/>
        </p:nvSpPr>
        <p:spPr>
          <a:xfrm>
            <a:off x="587735" y="4954235"/>
            <a:ext cx="7860954" cy="12595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Practical deployment is hard </a:t>
            </a:r>
          </a:p>
          <a:p>
            <a:pPr algn="ctr"/>
            <a:r>
              <a:rPr lang="en-US" sz="3200" dirty="0">
                <a:solidFill>
                  <a:prstClr val="white"/>
                </a:solidFill>
                <a:latin typeface="Calibri"/>
                <a:sym typeface="Wingdings"/>
              </a:rPr>
              <a:t></a:t>
            </a:r>
            <a:r>
              <a:rPr lang="en-US" sz="3200" dirty="0">
                <a:solidFill>
                  <a:prstClr val="white"/>
                </a:solidFill>
                <a:latin typeface="Calibri"/>
              </a:rPr>
              <a:t> keep it simple!</a:t>
            </a:r>
          </a:p>
        </p:txBody>
      </p:sp>
    </p:spTree>
    <p:custDataLst>
      <p:tags r:id="rId1"/>
    </p:custDataLst>
    <p:extLst>
      <p:ext uri="{BB962C8B-B14F-4D97-AF65-F5344CB8AC3E}">
        <p14:creationId xmlns:p14="http://schemas.microsoft.com/office/powerpoint/2010/main" val="1887048376"/>
      </p:ext>
    </p:extLst>
  </p:cSld>
  <p:clrMapOvr>
    <a:masterClrMapping/>
  </p:clrMapOvr>
  <p:transition spd="slow" advTm="816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1"/>
          <p:cNvGrpSpPr/>
          <p:nvPr/>
        </p:nvGrpSpPr>
        <p:grpSpPr>
          <a:xfrm>
            <a:off x="6781800" y="3276600"/>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60" name="Rectangle 163"/>
          <p:cNvSpPr>
            <a:spLocks noChangeArrowheads="1"/>
          </p:cNvSpPr>
          <p:nvPr/>
        </p:nvSpPr>
        <p:spPr bwMode="auto">
          <a:xfrm>
            <a:off x="6781800" y="32796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9" name="Rectangle 163"/>
          <p:cNvSpPr>
            <a:spLocks noChangeArrowheads="1"/>
          </p:cNvSpPr>
          <p:nvPr/>
        </p:nvSpPr>
        <p:spPr bwMode="auto">
          <a:xfrm>
            <a:off x="6781800" y="32766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90" name="TextBox 89"/>
          <p:cNvSpPr txBox="1"/>
          <p:nvPr/>
        </p:nvSpPr>
        <p:spPr>
          <a:xfrm>
            <a:off x="6705600" y="3212068"/>
            <a:ext cx="358140" cy="369332"/>
          </a:xfrm>
          <a:prstGeom prst="rect">
            <a:avLst/>
          </a:prstGeom>
          <a:solidFill>
            <a:schemeClr val="bg1"/>
          </a:solidFill>
          <a:ln>
            <a:noFill/>
          </a:ln>
          <a:effectLst/>
        </p:spPr>
        <p:txBody>
          <a:bodyPr wrap="square" rtlCol="0">
            <a:spAutoFit/>
          </a:bodyPr>
          <a:lstStyle/>
          <a:p>
            <a:endParaRPr lang="en-US" dirty="0">
              <a:solidFill>
                <a:prstClr val="black"/>
              </a:solidFill>
              <a:latin typeface="Calibri"/>
            </a:endParaRPr>
          </a:p>
        </p:txBody>
      </p:sp>
      <p:pic>
        <p:nvPicPr>
          <p:cNvPr id="86" name="Picture 85" descr="server-gray.png"/>
          <p:cNvPicPr>
            <a:picLocks noChangeAspect="1"/>
          </p:cNvPicPr>
          <p:nvPr/>
        </p:nvPicPr>
        <p:blipFill>
          <a:blip r:embed="rId4" cstate="print"/>
          <a:stretch>
            <a:fillRect/>
          </a:stretch>
        </p:blipFill>
        <p:spPr>
          <a:xfrm>
            <a:off x="1598444" y="55026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599322" y="1708944"/>
            <a:ext cx="915278" cy="974328"/>
          </a:xfrm>
          <a:prstGeom prst="rect">
            <a:avLst/>
          </a:prstGeom>
        </p:spPr>
      </p:pic>
      <p:sp>
        <p:nvSpPr>
          <p:cNvPr id="2" name="Title 1"/>
          <p:cNvSpPr>
            <a:spLocks noGrp="1"/>
          </p:cNvSpPr>
          <p:nvPr>
            <p:ph type="title"/>
          </p:nvPr>
        </p:nvSpPr>
        <p:spPr>
          <a:xfrm>
            <a:off x="0" y="0"/>
            <a:ext cx="9144000" cy="838200"/>
          </a:xfrm>
        </p:spPr>
        <p:txBody>
          <a:bodyPr/>
          <a:lstStyle/>
          <a:p>
            <a:r>
              <a:rPr lang="en-US" dirty="0"/>
              <a:t>Review on TCP Design</a:t>
            </a:r>
          </a:p>
        </p:txBody>
      </p:sp>
      <p:cxnSp>
        <p:nvCxnSpPr>
          <p:cNvPr id="12" name="Straight Connector 11"/>
          <p:cNvCxnSpPr/>
          <p:nvPr/>
        </p:nvCxnSpPr>
        <p:spPr>
          <a:xfrm flipV="1">
            <a:off x="5546702" y="40692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57309" y="21961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456431" y="41910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1"/>
          <p:cNvGrpSpPr>
            <a:grpSpLocks/>
          </p:cNvGrpSpPr>
          <p:nvPr/>
        </p:nvGrpSpPr>
        <p:grpSpPr bwMode="auto">
          <a:xfrm>
            <a:off x="4267200" y="37663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41" name="TextBox 40"/>
          <p:cNvSpPr txBox="1"/>
          <p:nvPr/>
        </p:nvSpPr>
        <p:spPr>
          <a:xfrm>
            <a:off x="1369844" y="1251744"/>
            <a:ext cx="1295400" cy="369332"/>
          </a:xfrm>
          <a:prstGeom prst="rect">
            <a:avLst/>
          </a:prstGeom>
          <a:noFill/>
        </p:spPr>
        <p:txBody>
          <a:bodyPr wrap="square" rtlCol="0">
            <a:spAutoFit/>
          </a:bodyPr>
          <a:lstStyle/>
          <a:p>
            <a:r>
              <a:rPr lang="en-US" b="1" dirty="0">
                <a:solidFill>
                  <a:prstClr val="black"/>
                </a:solidFill>
                <a:latin typeface="Calibri"/>
              </a:rPr>
              <a:t>Sender 1</a:t>
            </a:r>
          </a:p>
        </p:txBody>
      </p:sp>
      <p:sp>
        <p:nvSpPr>
          <p:cNvPr id="45" name="TextBox 44"/>
          <p:cNvSpPr txBox="1"/>
          <p:nvPr/>
        </p:nvSpPr>
        <p:spPr>
          <a:xfrm>
            <a:off x="1369844" y="5061744"/>
            <a:ext cx="1066800" cy="369332"/>
          </a:xfrm>
          <a:prstGeom prst="rect">
            <a:avLst/>
          </a:prstGeom>
          <a:noFill/>
        </p:spPr>
        <p:txBody>
          <a:bodyPr wrap="square" rtlCol="0">
            <a:spAutoFit/>
          </a:bodyPr>
          <a:lstStyle/>
          <a:p>
            <a:r>
              <a:rPr lang="en-US" b="1" dirty="0">
                <a:solidFill>
                  <a:prstClr val="black"/>
                </a:solidFill>
                <a:latin typeface="Calibri"/>
              </a:rPr>
              <a:t>Sender 2</a:t>
            </a:r>
          </a:p>
        </p:txBody>
      </p:sp>
      <p:sp>
        <p:nvSpPr>
          <p:cNvPr id="46" name="TextBox 45"/>
          <p:cNvSpPr txBox="1"/>
          <p:nvPr/>
        </p:nvSpPr>
        <p:spPr>
          <a:xfrm>
            <a:off x="7084844" y="3016012"/>
            <a:ext cx="1144756" cy="369332"/>
          </a:xfrm>
          <a:prstGeom prst="rect">
            <a:avLst/>
          </a:prstGeom>
          <a:noFill/>
        </p:spPr>
        <p:txBody>
          <a:bodyPr wrap="square" rtlCol="0">
            <a:spAutoFit/>
          </a:bodyPr>
          <a:lstStyle/>
          <a:p>
            <a:r>
              <a:rPr lang="en-US" b="1" dirty="0">
                <a:solidFill>
                  <a:prstClr val="black"/>
                </a:solidFill>
                <a:latin typeface="Calibri"/>
              </a:rPr>
              <a:t>Receiver</a:t>
            </a:r>
          </a:p>
        </p:txBody>
      </p:sp>
      <p:sp>
        <p:nvSpPr>
          <p:cNvPr id="62" name="Rectangle 163"/>
          <p:cNvSpPr>
            <a:spLocks noChangeArrowheads="1"/>
          </p:cNvSpPr>
          <p:nvPr/>
        </p:nvSpPr>
        <p:spPr bwMode="auto">
          <a:xfrm>
            <a:off x="2246376" y="57492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8" name="Rectangle 163"/>
          <p:cNvSpPr>
            <a:spLocks noChangeArrowheads="1"/>
          </p:cNvSpPr>
          <p:nvPr/>
        </p:nvSpPr>
        <p:spPr bwMode="auto">
          <a:xfrm>
            <a:off x="2246376" y="19171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5" name="Picture 4" descr="server2.jpg"/>
          <p:cNvPicPr>
            <a:picLocks noChangeAspect="1"/>
          </p:cNvPicPr>
          <p:nvPr/>
        </p:nvPicPr>
        <p:blipFill>
          <a:blip r:embed="rId5" cstate="print"/>
          <a:stretch>
            <a:fillRect/>
          </a:stretch>
        </p:blipFill>
        <p:spPr>
          <a:xfrm>
            <a:off x="7080801" y="3534338"/>
            <a:ext cx="1148799" cy="1102845"/>
          </a:xfrm>
          <a:prstGeom prst="rect">
            <a:avLst/>
          </a:prstGeom>
        </p:spPr>
      </p:pic>
      <p:sp>
        <p:nvSpPr>
          <p:cNvPr id="82" name="TextBox 81"/>
          <p:cNvSpPr txBox="1"/>
          <p:nvPr/>
        </p:nvSpPr>
        <p:spPr>
          <a:xfrm>
            <a:off x="3200400" y="5572780"/>
            <a:ext cx="5943600" cy="523220"/>
          </a:xfrm>
          <a:prstGeom prst="rect">
            <a:avLst/>
          </a:prstGeom>
          <a:noFill/>
        </p:spPr>
        <p:txBody>
          <a:bodyPr wrap="square" rtlCol="0">
            <a:spAutoFit/>
          </a:bodyPr>
          <a:lstStyle/>
          <a:p>
            <a:r>
              <a:rPr lang="en-US" sz="2800" b="1" dirty="0">
                <a:solidFill>
                  <a:prstClr val="black"/>
                </a:solidFill>
                <a:latin typeface="Calibri"/>
              </a:rPr>
              <a:t>ECN = Explicit Congestion Notification</a:t>
            </a:r>
          </a:p>
        </p:txBody>
      </p:sp>
      <p:grpSp>
        <p:nvGrpSpPr>
          <p:cNvPr id="10" name="Group 9"/>
          <p:cNvGrpSpPr/>
          <p:nvPr/>
        </p:nvGrpSpPr>
        <p:grpSpPr>
          <a:xfrm>
            <a:off x="120844" y="2819400"/>
            <a:ext cx="2850956" cy="2209800"/>
            <a:chOff x="76200" y="2819400"/>
            <a:chExt cx="2850956" cy="2209800"/>
          </a:xfrm>
        </p:grpSpPr>
        <p:sp>
          <p:nvSpPr>
            <p:cNvPr id="109" name="Rounded Rectangle 108"/>
            <p:cNvSpPr/>
            <p:nvPr/>
          </p:nvSpPr>
          <p:spPr>
            <a:xfrm>
              <a:off x="76200" y="2819400"/>
              <a:ext cx="2850956" cy="2209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83" name="Group 82"/>
            <p:cNvGrpSpPr/>
            <p:nvPr/>
          </p:nvGrpSpPr>
          <p:grpSpPr>
            <a:xfrm>
              <a:off x="116466" y="2902787"/>
              <a:ext cx="2608396" cy="2084366"/>
              <a:chOff x="88532" y="4072059"/>
              <a:chExt cx="3130338" cy="2501450"/>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Calibri"/>
                </a:endParaRPr>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487352" y="6164593"/>
                <a:ext cx="726002"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Time</a:t>
                </a:r>
              </a:p>
            </p:txBody>
          </p:sp>
          <p:sp>
            <p:nvSpPr>
              <p:cNvPr id="105" name="Text Box 7"/>
              <p:cNvSpPr txBox="1">
                <a:spLocks noChangeArrowheads="1"/>
              </p:cNvSpPr>
              <p:nvPr/>
            </p:nvSpPr>
            <p:spPr bwMode="auto">
              <a:xfrm rot="16200000">
                <a:off x="-814449" y="4975040"/>
                <a:ext cx="2214877"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Calibri"/>
                    <a:ea typeface="ＭＳ Ｐゴシック" pitchFamily="-65" charset="-128"/>
                    <a:cs typeface="ＭＳ Ｐゴシック" pitchFamily="-65" charset="-128"/>
                  </a:rPr>
                  <a:t>Window Size (Rate)</a:t>
                </a:r>
              </a:p>
            </p:txBody>
          </p: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4160232" y="1066800"/>
            <a:ext cx="4145568" cy="1516726"/>
            <a:chOff x="3855432" y="5036474"/>
            <a:chExt cx="4145568" cy="1516726"/>
          </a:xfrm>
        </p:grpSpPr>
        <p:sp>
          <p:nvSpPr>
            <p:cNvPr id="4" name="Rounded Rectangle 3"/>
            <p:cNvSpPr/>
            <p:nvPr/>
          </p:nvSpPr>
          <p:spPr>
            <a:xfrm>
              <a:off x="3855432" y="5036474"/>
              <a:ext cx="4145568" cy="15167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sp>
          <p:nvSpPr>
            <p:cNvPr id="107" name="TextBox 106"/>
            <p:cNvSpPr txBox="1"/>
            <p:nvPr/>
          </p:nvSpPr>
          <p:spPr>
            <a:xfrm>
              <a:off x="4038600" y="5105399"/>
              <a:ext cx="3865161" cy="1323439"/>
            </a:xfrm>
            <a:prstGeom prst="rect">
              <a:avLst/>
            </a:prstGeom>
            <a:noFill/>
          </p:spPr>
          <p:txBody>
            <a:bodyPr wrap="none" rtlCol="0">
              <a:spAutoFit/>
            </a:bodyPr>
            <a:lstStyle/>
            <a:p>
              <a:r>
                <a:rPr lang="en-US" sz="2000" b="1" dirty="0">
                  <a:solidFill>
                    <a:srgbClr val="0000CC"/>
                  </a:solidFill>
                  <a:latin typeface="Calibri"/>
                  <a:ea typeface="ＭＳ Ｐゴシック" charset="-128"/>
                  <a:cs typeface="ＭＳ Ｐゴシック" charset="-128"/>
                </a:rPr>
                <a:t>Additive Increase: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W+1 per round-trip time</a:t>
              </a:r>
              <a:endParaRPr lang="en-US" sz="2000" dirty="0">
                <a:solidFill>
                  <a:prstClr val="black"/>
                </a:solidFill>
                <a:latin typeface="Calibri"/>
              </a:endParaRPr>
            </a:p>
            <a:p>
              <a:r>
                <a:rPr lang="en-US" sz="2000" b="1" dirty="0">
                  <a:solidFill>
                    <a:srgbClr val="0000CC"/>
                  </a:solidFill>
                  <a:latin typeface="Calibri"/>
                  <a:ea typeface="ＭＳ Ｐゴシック" charset="-128"/>
                  <a:cs typeface="ＭＳ Ｐゴシック" charset="-128"/>
                </a:rPr>
                <a:t>Multiplicative Decrease:</a:t>
              </a:r>
              <a:r>
                <a:rPr lang="en-US" sz="2000" dirty="0">
                  <a:solidFill>
                    <a:prstClr val="black"/>
                  </a:solidFill>
                  <a:latin typeface="Calibri"/>
                </a:rPr>
                <a:t>	</a:t>
              </a:r>
            </a:p>
            <a:p>
              <a:r>
                <a:rPr lang="en-US" sz="2000" dirty="0">
                  <a:solidFill>
                    <a:prstClr val="black"/>
                  </a:solidFill>
                  <a:latin typeface="Calibri"/>
                </a:rPr>
                <a:t>     W </a:t>
              </a:r>
              <a:r>
                <a:rPr lang="en-US" sz="2000" dirty="0">
                  <a:solidFill>
                    <a:prstClr val="black"/>
                  </a:solidFill>
                  <a:latin typeface="Calibri"/>
                  <a:sym typeface="Wingdings" pitchFamily="2" charset="2"/>
                </a:rPr>
                <a:t> W/2 per drop or ECN mark</a:t>
              </a:r>
              <a:endParaRPr lang="en-US" sz="2000" dirty="0">
                <a:solidFill>
                  <a:prstClr val="black"/>
                </a:solidFill>
                <a:latin typeface="Calibri"/>
              </a:endParaRPr>
            </a:p>
          </p:txBody>
        </p:sp>
      </p:grpSp>
      <p:sp>
        <p:nvSpPr>
          <p:cNvPr id="57" name="Rectangle 163"/>
          <p:cNvSpPr>
            <a:spLocks noChangeArrowheads="1"/>
          </p:cNvSpPr>
          <p:nvPr/>
        </p:nvSpPr>
        <p:spPr bwMode="auto">
          <a:xfrm>
            <a:off x="5347062" y="37688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1" name="Rectangle 163"/>
          <p:cNvSpPr>
            <a:spLocks noChangeArrowheads="1"/>
          </p:cNvSpPr>
          <p:nvPr/>
        </p:nvSpPr>
        <p:spPr bwMode="auto">
          <a:xfrm>
            <a:off x="5118462" y="37815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5" name="Rectangle 163"/>
          <p:cNvSpPr>
            <a:spLocks noChangeArrowheads="1"/>
          </p:cNvSpPr>
          <p:nvPr/>
        </p:nvSpPr>
        <p:spPr bwMode="auto">
          <a:xfrm>
            <a:off x="4908550" y="377825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6" name="Rectangle 163"/>
          <p:cNvSpPr>
            <a:spLocks noChangeArrowheads="1"/>
          </p:cNvSpPr>
          <p:nvPr/>
        </p:nvSpPr>
        <p:spPr bwMode="auto">
          <a:xfrm>
            <a:off x="4712062" y="377515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7" name="Rectangle 163"/>
          <p:cNvSpPr>
            <a:spLocks noChangeArrowheads="1"/>
          </p:cNvSpPr>
          <p:nvPr/>
        </p:nvSpPr>
        <p:spPr bwMode="auto">
          <a:xfrm>
            <a:off x="4508500" y="37719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14" name="Freeform 13"/>
          <p:cNvSpPr/>
          <p:nvPr/>
        </p:nvSpPr>
        <p:spPr>
          <a:xfrm>
            <a:off x="2508130" y="205966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FF66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68" name="Freeform 67"/>
          <p:cNvSpPr/>
          <p:nvPr/>
        </p:nvSpPr>
        <p:spPr>
          <a:xfrm flipV="1">
            <a:off x="2511110" y="416501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0000FF"/>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3" name="Group 12"/>
          <p:cNvGrpSpPr/>
          <p:nvPr/>
        </p:nvGrpSpPr>
        <p:grpSpPr>
          <a:xfrm>
            <a:off x="3810000" y="2819400"/>
            <a:ext cx="2133600" cy="1313180"/>
            <a:chOff x="3810000" y="2819400"/>
            <a:chExt cx="2133600" cy="1313180"/>
          </a:xfrm>
        </p:grpSpPr>
        <p:grpSp>
          <p:nvGrpSpPr>
            <p:cNvPr id="8" name="Group 108"/>
            <p:cNvGrpSpPr/>
            <p:nvPr/>
          </p:nvGrpSpPr>
          <p:grpSpPr>
            <a:xfrm>
              <a:off x="38100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400110"/>
              </a:xfrm>
              <a:prstGeom prst="rect">
                <a:avLst/>
              </a:prstGeom>
              <a:noFill/>
            </p:spPr>
            <p:txBody>
              <a:bodyPr wrap="square" rtlCol="0">
                <a:spAutoFit/>
              </a:bodyPr>
              <a:lstStyle/>
              <a:p>
                <a:r>
                  <a:rPr lang="en-US" sz="2000" b="1" dirty="0">
                    <a:solidFill>
                      <a:prstClr val="black"/>
                    </a:solidFill>
                    <a:latin typeface="Calibri"/>
                  </a:rPr>
                  <a:t>ECN Mark (1 bit)</a:t>
                </a:r>
                <a:endParaRPr lang="en-US" b="1" dirty="0">
                  <a:solidFill>
                    <a:prstClr val="black"/>
                  </a:solidFill>
                  <a:latin typeface="Calibri"/>
                </a:endParaRPr>
              </a:p>
            </p:txBody>
          </p:sp>
        </p:grpSp>
        <p:sp>
          <p:nvSpPr>
            <p:cNvPr id="93" name="Oval 92"/>
            <p:cNvSpPr/>
            <p:nvPr/>
          </p:nvSpPr>
          <p:spPr>
            <a:xfrm>
              <a:off x="4743450"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5" name="Oval 94"/>
            <p:cNvSpPr/>
            <p:nvPr/>
          </p:nvSpPr>
          <p:spPr>
            <a:xfrm>
              <a:off x="4536472"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Tree>
    <p:custDataLst>
      <p:tags r:id="rId1"/>
    </p:custDataLst>
    <p:extLst>
      <p:ext uri="{BB962C8B-B14F-4D97-AF65-F5344CB8AC3E}">
        <p14:creationId xmlns:p14="http://schemas.microsoft.com/office/powerpoint/2010/main" val="3622151851"/>
      </p:ext>
    </p:extLst>
  </p:cSld>
  <p:clrMapOvr>
    <a:masterClrMapping/>
  </p:clrMapOvr>
  <p:transition spd="slow" advTm="66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TCP Buffer Requirement</a:t>
            </a:r>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3" name="Content Placeholder 12"/>
          <p:cNvSpPr>
            <a:spLocks noGrp="1"/>
          </p:cNvSpPr>
          <p:nvPr>
            <p:ph idx="1"/>
          </p:nvPr>
        </p:nvSpPr>
        <p:spPr>
          <a:xfrm>
            <a:off x="304800" y="1371600"/>
            <a:ext cx="8229600" cy="990600"/>
          </a:xfrm>
        </p:spPr>
        <p:txBody>
          <a:bodyPr>
            <a:normAutofit/>
          </a:bodyPr>
          <a:lstStyle/>
          <a:p>
            <a:r>
              <a:rPr lang="en-US" sz="2800" dirty="0"/>
              <a:t>Bandwidth-delay product as the rule of thumb:</a:t>
            </a:r>
          </a:p>
          <a:p>
            <a:pPr lvl="1"/>
            <a:r>
              <a:rPr lang="en-US" sz="2400" dirty="0"/>
              <a:t>A single flow needs </a:t>
            </a:r>
            <a:r>
              <a:rPr lang="en-US" sz="2400" b="1" dirty="0"/>
              <a:t>C×RTT </a:t>
            </a:r>
            <a:r>
              <a:rPr lang="en-US" sz="2400" dirty="0"/>
              <a:t>buffers for </a:t>
            </a:r>
            <a:r>
              <a:rPr lang="en-US" sz="2400" b="1" dirty="0">
                <a:solidFill>
                  <a:srgbClr val="BD0811"/>
                </a:solidFill>
              </a:rPr>
              <a:t>100% </a:t>
            </a:r>
            <a:r>
              <a:rPr lang="en-US" sz="2400" b="1" dirty="0">
                <a:solidFill>
                  <a:srgbClr val="AD332F"/>
                </a:solidFill>
              </a:rPr>
              <a:t>Throughput</a:t>
            </a:r>
            <a:r>
              <a:rPr lang="en-US" sz="2400" b="1" dirty="0">
                <a:solidFill>
                  <a:srgbClr val="BD0811"/>
                </a:solidFill>
              </a:rPr>
              <a:t>.</a:t>
            </a: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5" name="Text Box 19"/>
          <p:cNvSpPr txBox="1">
            <a:spLocks noChangeArrowheads="1"/>
          </p:cNvSpPr>
          <p:nvPr/>
        </p:nvSpPr>
        <p:spPr bwMode="auto">
          <a:xfrm rot="16200000">
            <a:off x="-362479" y="5327147"/>
            <a:ext cx="1574825" cy="369332"/>
          </a:xfrm>
          <a:prstGeom prst="rect">
            <a:avLst/>
          </a:prstGeom>
          <a:noFill/>
          <a:ln w="9525">
            <a:noFill/>
            <a:miter lim="800000"/>
            <a:headEnd/>
            <a:tailEnd/>
          </a:ln>
          <a:effectLst/>
        </p:spPr>
        <p:txBody>
          <a:bodyPr wrap="square">
            <a:spAutoFit/>
          </a:bodyPr>
          <a:lstStyle/>
          <a:p>
            <a:pPr algn="r"/>
            <a:r>
              <a:rPr lang="en-US" b="1" dirty="0">
                <a:solidFill>
                  <a:prstClr val="black"/>
                </a:solidFill>
                <a:latin typeface="Calibri"/>
              </a:rPr>
              <a:t>Throughput</a:t>
            </a:r>
          </a:p>
        </p:txBody>
      </p:sp>
      <p:sp>
        <p:nvSpPr>
          <p:cNvPr id="212" name="Text Box 19"/>
          <p:cNvSpPr txBox="1">
            <a:spLocks noChangeArrowheads="1"/>
          </p:cNvSpPr>
          <p:nvPr/>
        </p:nvSpPr>
        <p:spPr bwMode="auto">
          <a:xfrm rot="16200000">
            <a:off x="-174590" y="3621964"/>
            <a:ext cx="1199046" cy="369333"/>
          </a:xfrm>
          <a:prstGeom prst="rect">
            <a:avLst/>
          </a:prstGeom>
          <a:noFill/>
          <a:ln w="9525">
            <a:noFill/>
            <a:miter lim="800000"/>
            <a:headEnd/>
            <a:tailEnd/>
          </a:ln>
          <a:effectLst/>
        </p:spPr>
        <p:txBody>
          <a:bodyPr wrap="none">
            <a:spAutoFit/>
          </a:bodyPr>
          <a:lstStyle/>
          <a:p>
            <a:pPr algn="r"/>
            <a:r>
              <a:rPr lang="en-US" b="1" dirty="0">
                <a:solidFill>
                  <a:prstClr val="black"/>
                </a:solidFill>
                <a:latin typeface="Calibri"/>
              </a:rPr>
              <a:t>Buffer Size</a:t>
            </a:r>
          </a:p>
        </p:txBody>
      </p:sp>
      <p:grpSp>
        <p:nvGrpSpPr>
          <p:cNvPr id="8" name="Group 7"/>
          <p:cNvGrpSpPr/>
          <p:nvPr/>
        </p:nvGrpSpPr>
        <p:grpSpPr>
          <a:xfrm>
            <a:off x="4648200" y="2641247"/>
            <a:ext cx="3962398" cy="3530953"/>
            <a:chOff x="533402" y="2590800"/>
            <a:chExt cx="3962398" cy="3530953"/>
          </a:xfrm>
        </p:grpSpPr>
        <p:grpSp>
          <p:nvGrpSpPr>
            <p:cNvPr id="7" name="Group 6"/>
            <p:cNvGrpSpPr/>
            <p:nvPr/>
          </p:nvGrpSpPr>
          <p:grpSpPr>
            <a:xfrm>
              <a:off x="533402" y="3173812"/>
              <a:ext cx="3962398" cy="2947941"/>
              <a:chOff x="533402" y="3173812"/>
              <a:chExt cx="3962398" cy="2947941"/>
            </a:xfrm>
          </p:grpSpPr>
          <p:sp>
            <p:nvSpPr>
              <p:cNvPr id="214" name="Text Box 19"/>
              <p:cNvSpPr txBox="1">
                <a:spLocks noChangeArrowheads="1"/>
              </p:cNvSpPr>
              <p:nvPr/>
            </p:nvSpPr>
            <p:spPr bwMode="auto">
              <a:xfrm>
                <a:off x="533402" y="5122569"/>
                <a:ext cx="536685"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6" name="Group 5"/>
              <p:cNvGrpSpPr/>
              <p:nvPr/>
            </p:nvGrpSpPr>
            <p:grpSpPr>
              <a:xfrm>
                <a:off x="897302" y="3173812"/>
                <a:ext cx="3598498" cy="2947941"/>
                <a:chOff x="869607" y="3173812"/>
                <a:chExt cx="3598498" cy="2947941"/>
              </a:xfrm>
            </p:grpSpPr>
            <p:sp>
              <p:nvSpPr>
                <p:cNvPr id="208" name="Text Box 19"/>
                <p:cNvSpPr txBox="1">
                  <a:spLocks noChangeArrowheads="1"/>
                </p:cNvSpPr>
                <p:nvPr/>
              </p:nvSpPr>
              <p:spPr bwMode="auto">
                <a:xfrm>
                  <a:off x="869607" y="3352800"/>
                  <a:ext cx="239749" cy="538103"/>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209" name="Straight Connector 208"/>
                <p:cNvCxnSpPr/>
                <p:nvPr/>
              </p:nvCxnSpPr>
              <p:spPr>
                <a:xfrm>
                  <a:off x="1189830" y="3581400"/>
                  <a:ext cx="32528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25" name="Group 108"/>
                <p:cNvGrpSpPr/>
                <p:nvPr/>
              </p:nvGrpSpPr>
              <p:grpSpPr>
                <a:xfrm>
                  <a:off x="1247917" y="3530734"/>
                  <a:ext cx="2892582" cy="905723"/>
                  <a:chOff x="2362200" y="5624697"/>
                  <a:chExt cx="3794574" cy="621652"/>
                </a:xfrm>
              </p:grpSpPr>
              <p:grpSp>
                <p:nvGrpSpPr>
                  <p:cNvPr id="228" name="Group 21"/>
                  <p:cNvGrpSpPr>
                    <a:grpSpLocks/>
                  </p:cNvGrpSpPr>
                  <p:nvPr/>
                </p:nvGrpSpPr>
                <p:grpSpPr bwMode="auto">
                  <a:xfrm>
                    <a:off x="2362200" y="5624697"/>
                    <a:ext cx="1892299" cy="609601"/>
                    <a:chOff x="1632" y="2660"/>
                    <a:chExt cx="720" cy="432"/>
                  </a:xfrm>
                </p:grpSpPr>
                <p:sp>
                  <p:nvSpPr>
                    <p:cNvPr id="232"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3" name="Line 23"/>
                    <p:cNvSpPr>
                      <a:spLocks noChangeShapeType="1"/>
                    </p:cNvSpPr>
                    <p:nvPr/>
                  </p:nvSpPr>
                  <p:spPr bwMode="auto">
                    <a:xfrm>
                      <a:off x="2304" y="2660"/>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229" name="Freeform 22"/>
                  <p:cNvSpPr>
                    <a:spLocks/>
                  </p:cNvSpPr>
                  <p:nvPr/>
                </p:nvSpPr>
                <p:spPr bwMode="auto">
                  <a:xfrm>
                    <a:off x="4267201" y="5625179"/>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230" name="Line 23"/>
                  <p:cNvSpPr>
                    <a:spLocks noChangeShapeType="1"/>
                  </p:cNvSpPr>
                  <p:nvPr/>
                </p:nvSpPr>
                <p:spPr bwMode="auto">
                  <a:xfrm>
                    <a:off x="6033347" y="5624697"/>
                    <a:ext cx="123427" cy="62165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211" name="Group 110"/>
                <p:cNvGrpSpPr/>
                <p:nvPr/>
              </p:nvGrpSpPr>
              <p:grpSpPr>
                <a:xfrm>
                  <a:off x="1160041" y="3173812"/>
                  <a:ext cx="3308064" cy="1730440"/>
                  <a:chOff x="4304322" y="4338320"/>
                  <a:chExt cx="4339615" cy="1187704"/>
                </a:xfrm>
              </p:grpSpPr>
              <p:sp>
                <p:nvSpPr>
                  <p:cNvPr id="2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24" name="Rectangle 223"/>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213" name="Freeform 5"/>
                <p:cNvSpPr>
                  <a:spLocks/>
                </p:cNvSpPr>
                <p:nvPr/>
              </p:nvSpPr>
              <p:spPr bwMode="auto">
                <a:xfrm>
                  <a:off x="1160041" y="4856119"/>
                  <a:ext cx="3294618" cy="1265634"/>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219" name="Line 23"/>
                <p:cNvSpPr>
                  <a:spLocks noChangeShapeType="1"/>
                </p:cNvSpPr>
                <p:nvPr/>
              </p:nvSpPr>
              <p:spPr bwMode="auto">
                <a:xfrm>
                  <a:off x="1160041" y="5344611"/>
                  <a:ext cx="3236310" cy="0"/>
                </a:xfrm>
                <a:prstGeom prst="line">
                  <a:avLst/>
                </a:prstGeom>
                <a:noFill/>
                <a:ln w="19050">
                  <a:solidFill>
                    <a:srgbClr val="FF0000"/>
                  </a:solidFill>
                  <a:round/>
                  <a:headEnd/>
                  <a:tailEnd/>
                </a:ln>
                <a:effectLst/>
              </p:spPr>
              <p:txBody>
                <a:bodyPr/>
                <a:lstStyle/>
                <a:p>
                  <a:endParaRPr lang="en-US">
                    <a:solidFill>
                      <a:prstClr val="black"/>
                    </a:solidFill>
                    <a:latin typeface="Calibri"/>
                  </a:endParaRPr>
                </a:p>
              </p:txBody>
            </p:sp>
            <p:sp>
              <p:nvSpPr>
                <p:cNvPr id="234" name="Freeform 22"/>
                <p:cNvSpPr>
                  <a:spLocks/>
                </p:cNvSpPr>
                <p:nvPr/>
              </p:nvSpPr>
              <p:spPr bwMode="auto">
                <a:xfrm>
                  <a:off x="4144881" y="4203717"/>
                  <a:ext cx="251470" cy="224361"/>
                </a:xfrm>
                <a:custGeom>
                  <a:avLst/>
                  <a:gdLst>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10000 w 10000"/>
                    <a:gd name="connsiteY2" fmla="*/ 0 h 10000"/>
                    <a:gd name="connsiteX0" fmla="*/ 0 w 1668"/>
                    <a:gd name="connsiteY0" fmla="*/ 2627 h 2627"/>
                    <a:gd name="connsiteX1" fmla="*/ 1668 w 1668"/>
                    <a:gd name="connsiteY1" fmla="*/ 0 h 2627"/>
                    <a:gd name="connsiteX0" fmla="*/ 0 w 11198"/>
                    <a:gd name="connsiteY0" fmla="*/ 9616 h 9616"/>
                    <a:gd name="connsiteX1" fmla="*/ 11198 w 11198"/>
                    <a:gd name="connsiteY1" fmla="*/ 0 h 961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4910" y="3702"/>
                        <a:pt x="1788" y="7798"/>
                        <a:pt x="10000" y="0"/>
                      </a:cubicBezTo>
                    </a:path>
                  </a:pathLst>
                </a:custGeom>
                <a:noFill/>
                <a:ln w="19050" cap="rnd" cmpd="sng">
                  <a:solidFill>
                    <a:srgbClr val="FF0000"/>
                  </a:solidFill>
                  <a:round/>
                  <a:headEnd/>
                  <a:tailEnd/>
                </a:ln>
                <a:effectLst/>
              </p:spPr>
              <p:txBody>
                <a:bodyPr/>
                <a:lstStyle/>
                <a:p>
                  <a:endParaRPr lang="en-US" dirty="0">
                    <a:solidFill>
                      <a:prstClr val="black"/>
                    </a:solidFill>
                    <a:latin typeface="Calibri"/>
                  </a:endParaRPr>
                </a:p>
              </p:txBody>
            </p:sp>
          </p:grpSp>
        </p:grpSp>
        <p:sp>
          <p:nvSpPr>
            <p:cNvPr id="235" name="Text Box 19"/>
            <p:cNvSpPr txBox="1">
              <a:spLocks noChangeArrowheads="1"/>
            </p:cNvSpPr>
            <p:nvPr/>
          </p:nvSpPr>
          <p:spPr bwMode="auto">
            <a:xfrm>
              <a:off x="1983604"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 C×RTT</a:t>
              </a:r>
            </a:p>
          </p:txBody>
        </p:sp>
      </p:grpSp>
      <p:grpSp>
        <p:nvGrpSpPr>
          <p:cNvPr id="9" name="Group 8"/>
          <p:cNvGrpSpPr/>
          <p:nvPr/>
        </p:nvGrpSpPr>
        <p:grpSpPr>
          <a:xfrm>
            <a:off x="533400" y="2641246"/>
            <a:ext cx="3983328" cy="3530954"/>
            <a:chOff x="4474872" y="2590800"/>
            <a:chExt cx="3983328" cy="3530954"/>
          </a:xfrm>
        </p:grpSpPr>
        <p:grpSp>
          <p:nvGrpSpPr>
            <p:cNvPr id="3" name="Group 2"/>
            <p:cNvGrpSpPr/>
            <p:nvPr/>
          </p:nvGrpSpPr>
          <p:grpSpPr>
            <a:xfrm>
              <a:off x="4474872" y="3173813"/>
              <a:ext cx="3983328" cy="2947941"/>
              <a:chOff x="3406081" y="3844052"/>
              <a:chExt cx="5225449" cy="2023348"/>
            </a:xfrm>
          </p:grpSpPr>
          <p:cxnSp>
            <p:nvCxnSpPr>
              <p:cNvPr id="109" name="Straight Connector 108"/>
              <p:cNvCxnSpPr/>
              <p:nvPr/>
            </p:nvCxnSpPr>
            <p:spPr>
              <a:xfrm>
                <a:off x="4304322" y="5334000"/>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 Box 19"/>
              <p:cNvSpPr txBox="1">
                <a:spLocks noChangeArrowheads="1"/>
              </p:cNvSpPr>
              <p:nvPr/>
            </p:nvSpPr>
            <p:spPr bwMode="auto">
              <a:xfrm>
                <a:off x="3847122" y="4191000"/>
                <a:ext cx="314510"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80" name="Straight Connector 79"/>
              <p:cNvCxnSpPr/>
              <p:nvPr/>
            </p:nvCxnSpPr>
            <p:spPr>
              <a:xfrm>
                <a:off x="4267200" y="4377214"/>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109"/>
              <p:cNvGrpSpPr/>
              <p:nvPr/>
            </p:nvGrpSpPr>
            <p:grpSpPr>
              <a:xfrm>
                <a:off x="4322575" y="4331732"/>
                <a:ext cx="4059425" cy="609600"/>
                <a:chOff x="2341375" y="5867400"/>
                <a:chExt cx="4059425" cy="609600"/>
              </a:xfrm>
            </p:grpSpPr>
            <p:grpSp>
              <p:nvGrpSpPr>
                <p:cNvPr id="34" name="Group 108"/>
                <p:cNvGrpSpPr/>
                <p:nvPr/>
              </p:nvGrpSpPr>
              <p:grpSpPr>
                <a:xfrm>
                  <a:off x="2362200" y="5867400"/>
                  <a:ext cx="4038600" cy="609600"/>
                  <a:chOff x="2362200" y="5867400"/>
                  <a:chExt cx="4038600" cy="609600"/>
                </a:xfrm>
              </p:grpSpPr>
              <p:grpSp>
                <p:nvGrpSpPr>
                  <p:cNvPr id="37" name="Group 21"/>
                  <p:cNvGrpSpPr>
                    <a:grpSpLocks/>
                  </p:cNvGrpSpPr>
                  <p:nvPr/>
                </p:nvGrpSpPr>
                <p:grpSpPr bwMode="auto">
                  <a:xfrm>
                    <a:off x="2362200" y="5867400"/>
                    <a:ext cx="1892299" cy="609600"/>
                    <a:chOff x="1632" y="2832"/>
                    <a:chExt cx="720" cy="432"/>
                  </a:xfrm>
                </p:grpSpPr>
                <p:sp>
                  <p:nvSpPr>
                    <p:cNvPr id="10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3" name="Line 23"/>
                    <p:cNvSpPr>
                      <a:spLocks noChangeShapeType="1"/>
                    </p:cNvSpPr>
                    <p:nvPr/>
                  </p:nvSpPr>
                  <p:spPr bwMode="auto">
                    <a:xfrm>
                      <a:off x="2304" y="2832"/>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0" name="Freeform 22"/>
                  <p:cNvSpPr>
                    <a:spLocks/>
                  </p:cNvSpPr>
                  <p:nvPr/>
                </p:nvSpPr>
                <p:spPr bwMode="auto">
                  <a:xfrm>
                    <a:off x="4267201" y="5867400"/>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1" name="Line 23"/>
                  <p:cNvSpPr>
                    <a:spLocks noChangeShapeType="1"/>
                  </p:cNvSpPr>
                  <p:nvPr/>
                </p:nvSpPr>
                <p:spPr bwMode="auto">
                  <a:xfrm>
                    <a:off x="6033347" y="5871902"/>
                    <a:ext cx="62653" cy="37444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4" name="Line 23"/>
                  <p:cNvSpPr>
                    <a:spLocks noChangeShapeType="1"/>
                  </p:cNvSpPr>
                  <p:nvPr/>
                </p:nvSpPr>
                <p:spPr bwMode="auto">
                  <a:xfrm>
                    <a:off x="6096002" y="6240481"/>
                    <a:ext cx="304798"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6" name="Line 23"/>
                <p:cNvSpPr>
                  <a:spLocks noChangeShapeType="1"/>
                </p:cNvSpPr>
                <p:nvPr/>
              </p:nvSpPr>
              <p:spPr bwMode="auto">
                <a:xfrm>
                  <a:off x="2341375" y="6242858"/>
                  <a:ext cx="4572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5" name="Line 23"/>
                <p:cNvSpPr>
                  <a:spLocks noChangeShapeType="1"/>
                </p:cNvSpPr>
                <p:nvPr/>
              </p:nvSpPr>
              <p:spPr bwMode="auto">
                <a:xfrm flipV="1">
                  <a:off x="4210755" y="6240481"/>
                  <a:ext cx="462873" cy="237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40" name="Group 110"/>
              <p:cNvGrpSpPr/>
              <p:nvPr/>
            </p:nvGrpSpPr>
            <p:grpSpPr>
              <a:xfrm>
                <a:off x="4228122" y="3844052"/>
                <a:ext cx="4339615" cy="1177426"/>
                <a:chOff x="4304322" y="4338320"/>
                <a:chExt cx="4339615" cy="1177426"/>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7" name="Rectangle 106"/>
                <p:cNvSpPr/>
                <p:nvPr/>
              </p:nvSpPr>
              <p:spPr>
                <a:xfrm>
                  <a:off x="4380522" y="5210946"/>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98" name="Freeform 5"/>
              <p:cNvSpPr>
                <a:spLocks/>
              </p:cNvSpPr>
              <p:nvPr/>
            </p:nvSpPr>
            <p:spPr bwMode="auto">
              <a:xfrm>
                <a:off x="4228122" y="499872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8" name="Text Box 19"/>
              <p:cNvSpPr txBox="1">
                <a:spLocks noChangeArrowheads="1"/>
              </p:cNvSpPr>
              <p:nvPr/>
            </p:nvSpPr>
            <p:spPr bwMode="auto">
              <a:xfrm>
                <a:off x="3406081" y="5181600"/>
                <a:ext cx="704039" cy="369332"/>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p>
            </p:txBody>
          </p:sp>
          <p:grpSp>
            <p:nvGrpSpPr>
              <p:cNvPr id="43" name="Group 123"/>
              <p:cNvGrpSpPr/>
              <p:nvPr/>
            </p:nvGrpSpPr>
            <p:grpSpPr>
              <a:xfrm>
                <a:off x="4380522" y="5334000"/>
                <a:ext cx="4251008" cy="228600"/>
                <a:chOff x="2514600" y="5638800"/>
                <a:chExt cx="4251008" cy="228600"/>
              </a:xfrm>
            </p:grpSpPr>
            <p:sp>
              <p:nvSpPr>
                <p:cNvPr id="119" name="Freeform 22"/>
                <p:cNvSpPr>
                  <a:spLocks/>
                </p:cNvSpPr>
                <p:nvPr/>
              </p:nvSpPr>
              <p:spPr bwMode="auto">
                <a:xfrm>
                  <a:off x="2514600" y="5638800"/>
                  <a:ext cx="457200"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20" name="Line 23"/>
                <p:cNvSpPr>
                  <a:spLocks noChangeShapeType="1"/>
                </p:cNvSpPr>
                <p:nvPr/>
              </p:nvSpPr>
              <p:spPr bwMode="auto">
                <a:xfrm>
                  <a:off x="4343400" y="5638801"/>
                  <a:ext cx="76202" cy="228599"/>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16" name="Freeform 22"/>
                <p:cNvSpPr>
                  <a:spLocks/>
                </p:cNvSpPr>
                <p:nvPr/>
              </p:nvSpPr>
              <p:spPr bwMode="auto">
                <a:xfrm>
                  <a:off x="4419601"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18" name="Line 23"/>
                <p:cNvSpPr>
                  <a:spLocks noChangeShapeType="1"/>
                </p:cNvSpPr>
                <p:nvPr/>
              </p:nvSpPr>
              <p:spPr bwMode="auto">
                <a:xfrm>
                  <a:off x="4876801" y="5638801"/>
                  <a:ext cx="1371599"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1" name="Line 23"/>
                <p:cNvSpPr>
                  <a:spLocks noChangeShapeType="1"/>
                </p:cNvSpPr>
                <p:nvPr/>
              </p:nvSpPr>
              <p:spPr bwMode="auto">
                <a:xfrm>
                  <a:off x="2971800" y="5638800"/>
                  <a:ext cx="13716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2" name="Line 23"/>
                <p:cNvSpPr>
                  <a:spLocks noChangeShapeType="1"/>
                </p:cNvSpPr>
                <p:nvPr/>
              </p:nvSpPr>
              <p:spPr bwMode="auto">
                <a:xfrm>
                  <a:off x="6248398" y="5638800"/>
                  <a:ext cx="60010" cy="22860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3" name="Freeform 22"/>
                <p:cNvSpPr>
                  <a:spLocks/>
                </p:cNvSpPr>
                <p:nvPr/>
              </p:nvSpPr>
              <p:spPr bwMode="auto">
                <a:xfrm>
                  <a:off x="6308409"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grpSp>
        </p:grpSp>
        <p:sp>
          <p:nvSpPr>
            <p:cNvPr id="236" name="Text Box 19"/>
            <p:cNvSpPr txBox="1">
              <a:spLocks noChangeArrowheads="1"/>
            </p:cNvSpPr>
            <p:nvPr/>
          </p:nvSpPr>
          <p:spPr bwMode="auto">
            <a:xfrm>
              <a:off x="6077476" y="2590800"/>
              <a:ext cx="1445396"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Calibri"/>
                </a:rPr>
                <a:t>B &lt; C×RTT</a:t>
              </a:r>
            </a:p>
          </p:txBody>
        </p:sp>
      </p:grpSp>
      <p:sp>
        <p:nvSpPr>
          <p:cNvPr id="5" name="TextBox 4"/>
          <p:cNvSpPr txBox="1"/>
          <p:nvPr/>
        </p:nvSpPr>
        <p:spPr>
          <a:xfrm>
            <a:off x="-2235200" y="1384300"/>
            <a:ext cx="184666" cy="369332"/>
          </a:xfrm>
          <a:prstGeom prst="rect">
            <a:avLst/>
          </a:prstGeom>
          <a:noFill/>
        </p:spPr>
        <p:txBody>
          <a:bodyPr wrap="none" rtlCol="0">
            <a:spAutoFit/>
          </a:bodyPr>
          <a:lstStyle/>
          <a:p>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3873398743"/>
      </p:ext>
    </p:extLst>
  </p:cSld>
  <p:clrMapOvr>
    <a:masterClrMapping/>
  </p:clrMapOvr>
  <p:transition spd="slow" advTm="7575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a:xfrm>
            <a:off x="2514600" y="5117068"/>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Line 23"/>
          <p:cNvSpPr>
            <a:spLocks noChangeShapeType="1"/>
          </p:cNvSpPr>
          <p:nvPr/>
        </p:nvSpPr>
        <p:spPr bwMode="auto">
          <a:xfrm>
            <a:off x="2514600" y="5116830"/>
            <a:ext cx="4193858" cy="0"/>
          </a:xfrm>
          <a:prstGeom prst="line">
            <a:avLst/>
          </a:prstGeom>
          <a:noFill/>
          <a:ln w="19050">
            <a:solidFill>
              <a:srgbClr val="FF0000"/>
            </a:solidFill>
            <a:round/>
            <a:headEnd/>
            <a:tailEnd/>
          </a:ln>
          <a:effectLst/>
        </p:spPr>
        <p:txBody>
          <a:bodyPr/>
          <a:lstStyle/>
          <a:p>
            <a:endParaRPr lang="en-US"/>
          </a:p>
        </p:txBody>
      </p:sp>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 name="Group 83"/>
          <p:cNvGrpSpPr/>
          <p:nvPr/>
        </p:nvGrpSpPr>
        <p:grpSpPr>
          <a:xfrm>
            <a:off x="2526691" y="2743200"/>
            <a:ext cx="4251325" cy="508000"/>
            <a:chOff x="2335213" y="3962400"/>
            <a:chExt cx="4251325" cy="508000"/>
          </a:xfrm>
        </p:grpSpPr>
        <p:grpSp>
          <p:nvGrpSpPr>
            <p:cNvPr id="5" name="Group 8"/>
            <p:cNvGrpSpPr>
              <a:grpSpLocks/>
            </p:cNvGrpSpPr>
            <p:nvPr/>
          </p:nvGrpSpPr>
          <p:grpSpPr bwMode="auto">
            <a:xfrm>
              <a:off x="5573713" y="3984625"/>
              <a:ext cx="661987" cy="228600"/>
              <a:chOff x="1200" y="1536"/>
              <a:chExt cx="417" cy="144"/>
            </a:xfrm>
          </p:grpSpPr>
          <p:sp>
            <p:nvSpPr>
              <p:cNvPr id="25" name="Freeform 9"/>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26" name="Line 10"/>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nvGrpSpPr>
            <p:cNvPr id="6" name="Group 21"/>
            <p:cNvGrpSpPr>
              <a:grpSpLocks/>
            </p:cNvGrpSpPr>
            <p:nvPr/>
          </p:nvGrpSpPr>
          <p:grpSpPr bwMode="auto">
            <a:xfrm>
              <a:off x="2335213" y="4098925"/>
              <a:ext cx="709612" cy="228600"/>
              <a:chOff x="1632" y="2832"/>
              <a:chExt cx="720" cy="432"/>
            </a:xfrm>
          </p:grpSpPr>
          <p:sp>
            <p:nvSpPr>
              <p:cNvPr id="3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3" name="Line 23"/>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7" name="Group 24"/>
            <p:cNvGrpSpPr>
              <a:grpSpLocks/>
            </p:cNvGrpSpPr>
            <p:nvPr/>
          </p:nvGrpSpPr>
          <p:grpSpPr bwMode="auto">
            <a:xfrm>
              <a:off x="3044825" y="4241800"/>
              <a:ext cx="314325" cy="152400"/>
              <a:chOff x="2064" y="1584"/>
              <a:chExt cx="190" cy="192"/>
            </a:xfrm>
          </p:grpSpPr>
          <p:sp>
            <p:nvSpPr>
              <p:cNvPr id="35" name="Freeform 25"/>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6" name="Line 26"/>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8" name="Group 27"/>
            <p:cNvGrpSpPr>
              <a:grpSpLocks/>
            </p:cNvGrpSpPr>
            <p:nvPr/>
          </p:nvGrpSpPr>
          <p:grpSpPr bwMode="auto">
            <a:xfrm>
              <a:off x="4600575" y="4000500"/>
              <a:ext cx="974725" cy="381000"/>
              <a:chOff x="3052" y="1488"/>
              <a:chExt cx="614" cy="240"/>
            </a:xfrm>
          </p:grpSpPr>
          <p:sp>
            <p:nvSpPr>
              <p:cNvPr id="38" name="Freeform 28"/>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9" name="Line 29"/>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9" name="Group 30"/>
            <p:cNvGrpSpPr>
              <a:grpSpLocks/>
            </p:cNvGrpSpPr>
            <p:nvPr/>
          </p:nvGrpSpPr>
          <p:grpSpPr bwMode="auto">
            <a:xfrm>
              <a:off x="3359150" y="3971925"/>
              <a:ext cx="974725" cy="381000"/>
              <a:chOff x="3052" y="1488"/>
              <a:chExt cx="614" cy="240"/>
            </a:xfrm>
          </p:grpSpPr>
          <p:sp>
            <p:nvSpPr>
              <p:cNvPr id="41" name="Freeform 31"/>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42" name="Line 32"/>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10" name="Group 33"/>
            <p:cNvGrpSpPr>
              <a:grpSpLocks/>
            </p:cNvGrpSpPr>
            <p:nvPr/>
          </p:nvGrpSpPr>
          <p:grpSpPr bwMode="auto">
            <a:xfrm>
              <a:off x="4330700" y="4013200"/>
              <a:ext cx="2255838" cy="457200"/>
              <a:chOff x="2340" y="2124"/>
              <a:chExt cx="1421" cy="288"/>
            </a:xfrm>
          </p:grpSpPr>
          <p:grpSp>
            <p:nvGrpSpPr>
              <p:cNvPr id="11" name="Group 34"/>
              <p:cNvGrpSpPr>
                <a:grpSpLocks/>
              </p:cNvGrpSpPr>
              <p:nvPr/>
            </p:nvGrpSpPr>
            <p:grpSpPr bwMode="auto">
              <a:xfrm>
                <a:off x="2977" y="2244"/>
                <a:ext cx="190" cy="144"/>
                <a:chOff x="2380" y="1536"/>
                <a:chExt cx="190" cy="144"/>
              </a:xfrm>
            </p:grpSpPr>
            <p:sp>
              <p:nvSpPr>
                <p:cNvPr id="57" name="Freeform 35"/>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8" name="Line 36"/>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2" name="Group 37"/>
              <p:cNvGrpSpPr>
                <a:grpSpLocks/>
              </p:cNvGrpSpPr>
              <p:nvPr/>
            </p:nvGrpSpPr>
            <p:grpSpPr bwMode="auto">
              <a:xfrm>
                <a:off x="2340" y="2124"/>
                <a:ext cx="447" cy="144"/>
                <a:chOff x="1632" y="2832"/>
                <a:chExt cx="720" cy="432"/>
              </a:xfrm>
            </p:grpSpPr>
            <p:sp>
              <p:nvSpPr>
                <p:cNvPr id="55" name="Freeform 38"/>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6" name="Line 39"/>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14" name="Group 40"/>
              <p:cNvGrpSpPr>
                <a:grpSpLocks/>
              </p:cNvGrpSpPr>
              <p:nvPr/>
            </p:nvGrpSpPr>
            <p:grpSpPr bwMode="auto">
              <a:xfrm>
                <a:off x="2787" y="2160"/>
                <a:ext cx="190" cy="192"/>
                <a:chOff x="2064" y="1584"/>
                <a:chExt cx="190" cy="192"/>
              </a:xfrm>
            </p:grpSpPr>
            <p:sp>
              <p:nvSpPr>
                <p:cNvPr id="53" name="Freeform 41"/>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4" name="Line 42"/>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15" name="Group 43"/>
              <p:cNvGrpSpPr>
                <a:grpSpLocks/>
              </p:cNvGrpSpPr>
              <p:nvPr/>
            </p:nvGrpSpPr>
            <p:grpSpPr bwMode="auto">
              <a:xfrm>
                <a:off x="3167" y="2316"/>
                <a:ext cx="177" cy="96"/>
                <a:chOff x="2380" y="1536"/>
                <a:chExt cx="190" cy="144"/>
              </a:xfrm>
            </p:grpSpPr>
            <p:sp>
              <p:nvSpPr>
                <p:cNvPr id="51" name="Freeform 44"/>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2" name="Line 45"/>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6" name="Group 46"/>
              <p:cNvGrpSpPr>
                <a:grpSpLocks/>
              </p:cNvGrpSpPr>
              <p:nvPr/>
            </p:nvGrpSpPr>
            <p:grpSpPr bwMode="auto">
              <a:xfrm>
                <a:off x="3344" y="2250"/>
                <a:ext cx="417" cy="144"/>
                <a:chOff x="1200" y="1536"/>
                <a:chExt cx="417" cy="144"/>
              </a:xfrm>
            </p:grpSpPr>
            <p:sp>
              <p:nvSpPr>
                <p:cNvPr id="49" name="Freeform 47"/>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0" name="Line 48"/>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nvGrpSpPr>
            <p:cNvPr id="17" name="Group 49"/>
            <p:cNvGrpSpPr>
              <a:grpSpLocks/>
            </p:cNvGrpSpPr>
            <p:nvPr/>
          </p:nvGrpSpPr>
          <p:grpSpPr bwMode="auto">
            <a:xfrm>
              <a:off x="2344738" y="3962400"/>
              <a:ext cx="2255837" cy="457200"/>
              <a:chOff x="2340" y="2124"/>
              <a:chExt cx="1421" cy="288"/>
            </a:xfrm>
          </p:grpSpPr>
          <p:grpSp>
            <p:nvGrpSpPr>
              <p:cNvPr id="18" name="Group 50"/>
              <p:cNvGrpSpPr>
                <a:grpSpLocks/>
              </p:cNvGrpSpPr>
              <p:nvPr/>
            </p:nvGrpSpPr>
            <p:grpSpPr bwMode="auto">
              <a:xfrm>
                <a:off x="2977" y="2244"/>
                <a:ext cx="190" cy="144"/>
                <a:chOff x="2380" y="1536"/>
                <a:chExt cx="190" cy="144"/>
              </a:xfrm>
            </p:grpSpPr>
            <p:sp>
              <p:nvSpPr>
                <p:cNvPr id="73" name="Freeform 51"/>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4" name="Line 52"/>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9" name="Group 53"/>
              <p:cNvGrpSpPr>
                <a:grpSpLocks/>
              </p:cNvGrpSpPr>
              <p:nvPr/>
            </p:nvGrpSpPr>
            <p:grpSpPr bwMode="auto">
              <a:xfrm>
                <a:off x="2340" y="2124"/>
                <a:ext cx="447" cy="144"/>
                <a:chOff x="1632" y="2832"/>
                <a:chExt cx="720" cy="432"/>
              </a:xfrm>
            </p:grpSpPr>
            <p:sp>
              <p:nvSpPr>
                <p:cNvPr id="71" name="Freeform 54"/>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2" name="Line 55"/>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20" name="Group 56"/>
              <p:cNvGrpSpPr>
                <a:grpSpLocks/>
              </p:cNvGrpSpPr>
              <p:nvPr/>
            </p:nvGrpSpPr>
            <p:grpSpPr bwMode="auto">
              <a:xfrm>
                <a:off x="2787" y="2160"/>
                <a:ext cx="190" cy="192"/>
                <a:chOff x="2064" y="1584"/>
                <a:chExt cx="190" cy="192"/>
              </a:xfrm>
            </p:grpSpPr>
            <p:sp>
              <p:nvSpPr>
                <p:cNvPr id="69" name="Freeform 57"/>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0" name="Line 58"/>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21" name="Group 59"/>
              <p:cNvGrpSpPr>
                <a:grpSpLocks/>
              </p:cNvGrpSpPr>
              <p:nvPr/>
            </p:nvGrpSpPr>
            <p:grpSpPr bwMode="auto">
              <a:xfrm>
                <a:off x="3167" y="2316"/>
                <a:ext cx="177" cy="96"/>
                <a:chOff x="2380" y="1536"/>
                <a:chExt cx="190" cy="144"/>
              </a:xfrm>
            </p:grpSpPr>
            <p:sp>
              <p:nvSpPr>
                <p:cNvPr id="67" name="Freeform 60"/>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8" name="Line 61"/>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22" name="Group 62"/>
              <p:cNvGrpSpPr>
                <a:grpSpLocks/>
              </p:cNvGrpSpPr>
              <p:nvPr/>
            </p:nvGrpSpPr>
            <p:grpSpPr bwMode="auto">
              <a:xfrm>
                <a:off x="3344" y="2250"/>
                <a:ext cx="417" cy="144"/>
                <a:chOff x="1200" y="1536"/>
                <a:chExt cx="417" cy="144"/>
              </a:xfrm>
            </p:grpSpPr>
            <p:sp>
              <p:nvSpPr>
                <p:cNvPr id="65" name="Freeform 63"/>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6" name="Line 64"/>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sp>
        <p:nvSpPr>
          <p:cNvPr id="76" name="Freeform 5"/>
          <p:cNvSpPr>
            <a:spLocks/>
          </p:cNvSpPr>
          <p:nvPr/>
        </p:nvSpPr>
        <p:spPr bwMode="auto">
          <a:xfrm>
            <a:off x="2449689" y="259080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77" name="Text Box 19"/>
          <p:cNvSpPr txBox="1">
            <a:spLocks noChangeArrowheads="1"/>
          </p:cNvSpPr>
          <p:nvPr/>
        </p:nvSpPr>
        <p:spPr bwMode="auto">
          <a:xfrm>
            <a:off x="1018082" y="2514600"/>
            <a:ext cx="1420318" cy="646331"/>
          </a:xfrm>
          <a:prstGeom prst="rect">
            <a:avLst/>
          </a:prstGeom>
          <a:noFill/>
          <a:ln w="9525">
            <a:noFill/>
            <a:miter lim="800000"/>
            <a:headEnd/>
            <a:tailEnd/>
          </a:ln>
          <a:effectLst/>
        </p:spPr>
        <p:txBody>
          <a:bodyPr wrap="none">
            <a:spAutoFit/>
          </a:bodyPr>
          <a:lstStyle/>
          <a:p>
            <a:pPr algn="ctr"/>
            <a:r>
              <a:rPr lang="en-US" b="1" dirty="0"/>
              <a:t>Window Size</a:t>
            </a:r>
          </a:p>
          <a:p>
            <a:pPr algn="ctr"/>
            <a:r>
              <a:rPr lang="en-US" b="1" dirty="0"/>
              <a:t>(Rate)</a:t>
            </a:r>
          </a:p>
        </p:txBody>
      </p:sp>
      <p:cxnSp>
        <p:nvCxnSpPr>
          <p:cNvPr id="80" name="Straight Connector 79"/>
          <p:cNvCxnSpPr/>
          <p:nvPr/>
        </p:nvCxnSpPr>
        <p:spPr>
          <a:xfrm>
            <a:off x="2477478" y="4160282"/>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110"/>
          <p:cNvGrpSpPr/>
          <p:nvPr/>
        </p:nvGrpSpPr>
        <p:grpSpPr>
          <a:xfrm>
            <a:off x="2438400" y="3627120"/>
            <a:ext cx="4339615" cy="1187704"/>
            <a:chOff x="4304322" y="4338320"/>
            <a:chExt cx="4339615" cy="1187704"/>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107" name="Rectangle 106"/>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19"/>
          <p:cNvSpPr txBox="1">
            <a:spLocks noChangeArrowheads="1"/>
          </p:cNvSpPr>
          <p:nvPr/>
        </p:nvSpPr>
        <p:spPr bwMode="auto">
          <a:xfrm>
            <a:off x="1239354" y="3669268"/>
            <a:ext cx="1199046" cy="369332"/>
          </a:xfrm>
          <a:prstGeom prst="rect">
            <a:avLst/>
          </a:prstGeom>
          <a:noFill/>
          <a:ln w="9525">
            <a:noFill/>
            <a:miter lim="800000"/>
            <a:headEnd/>
            <a:tailEnd/>
          </a:ln>
          <a:effectLst/>
        </p:spPr>
        <p:txBody>
          <a:bodyPr wrap="none">
            <a:spAutoFit/>
          </a:bodyPr>
          <a:lstStyle/>
          <a:p>
            <a:r>
              <a:rPr lang="en-US" b="1" dirty="0"/>
              <a:t>Buffer Size</a:t>
            </a:r>
          </a:p>
        </p:txBody>
      </p:sp>
      <p:sp>
        <p:nvSpPr>
          <p:cNvPr id="98" name="Freeform 5"/>
          <p:cNvSpPr>
            <a:spLocks/>
          </p:cNvSpPr>
          <p:nvPr/>
        </p:nvSpPr>
        <p:spPr bwMode="auto">
          <a:xfrm>
            <a:off x="2438400" y="4781788"/>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99" name="Text Box 19"/>
          <p:cNvSpPr txBox="1">
            <a:spLocks noChangeArrowheads="1"/>
          </p:cNvSpPr>
          <p:nvPr/>
        </p:nvSpPr>
        <p:spPr bwMode="auto">
          <a:xfrm>
            <a:off x="1055047" y="4659868"/>
            <a:ext cx="1307153" cy="369332"/>
          </a:xfrm>
          <a:prstGeom prst="rect">
            <a:avLst/>
          </a:prstGeom>
          <a:noFill/>
          <a:ln w="9525">
            <a:noFill/>
            <a:miter lim="800000"/>
            <a:headEnd/>
            <a:tailEnd/>
          </a:ln>
          <a:effectLst/>
        </p:spPr>
        <p:txBody>
          <a:bodyPr wrap="none">
            <a:spAutoFit/>
          </a:bodyPr>
          <a:lstStyle/>
          <a:p>
            <a:r>
              <a:rPr lang="en-US" b="1" dirty="0"/>
              <a:t>Throughput</a:t>
            </a:r>
          </a:p>
        </p:txBody>
      </p:sp>
      <p:sp>
        <p:nvSpPr>
          <p:cNvPr id="108" name="Text Box 19"/>
          <p:cNvSpPr txBox="1">
            <a:spLocks noChangeArrowheads="1"/>
          </p:cNvSpPr>
          <p:nvPr/>
        </p:nvSpPr>
        <p:spPr bwMode="auto">
          <a:xfrm>
            <a:off x="1676400" y="4964668"/>
            <a:ext cx="704039" cy="369332"/>
          </a:xfrm>
          <a:prstGeom prst="rect">
            <a:avLst/>
          </a:prstGeom>
          <a:noFill/>
          <a:ln w="9525">
            <a:noFill/>
            <a:miter lim="800000"/>
            <a:headEnd/>
            <a:tailEnd/>
          </a:ln>
          <a:effectLst/>
        </p:spPr>
        <p:txBody>
          <a:bodyPr wrap="none">
            <a:spAutoFit/>
          </a:bodyPr>
          <a:lstStyle/>
          <a:p>
            <a:r>
              <a:rPr lang="en-US" b="1" dirty="0"/>
              <a:t>100%</a:t>
            </a: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7" name="Freeform 136"/>
          <p:cNvSpPr/>
          <p:nvPr/>
        </p:nvSpPr>
        <p:spPr>
          <a:xfrm>
            <a:off x="2501735" y="4067719"/>
            <a:ext cx="4263390" cy="417195"/>
          </a:xfrm>
          <a:custGeom>
            <a:avLst/>
            <a:gdLst>
              <a:gd name="connsiteX0" fmla="*/ 0 w 4263390"/>
              <a:gd name="connsiteY0" fmla="*/ 327660 h 331470"/>
              <a:gd name="connsiteX1" fmla="*/ 80010 w 4263390"/>
              <a:gd name="connsiteY1" fmla="*/ 236220 h 331470"/>
              <a:gd name="connsiteX2" fmla="*/ 160020 w 4263390"/>
              <a:gd name="connsiteY2" fmla="*/ 327660 h 331470"/>
              <a:gd name="connsiteX3" fmla="*/ 182880 w 4263390"/>
              <a:gd name="connsiteY3" fmla="*/ 247650 h 331470"/>
              <a:gd name="connsiteX4" fmla="*/ 274320 w 4263390"/>
              <a:gd name="connsiteY4" fmla="*/ 144780 h 331470"/>
              <a:gd name="connsiteX5" fmla="*/ 285750 w 4263390"/>
              <a:gd name="connsiteY5" fmla="*/ 259080 h 331470"/>
              <a:gd name="connsiteX6" fmla="*/ 388620 w 4263390"/>
              <a:gd name="connsiteY6" fmla="*/ 213360 h 331470"/>
              <a:gd name="connsiteX7" fmla="*/ 434340 w 4263390"/>
              <a:gd name="connsiteY7" fmla="*/ 293370 h 331470"/>
              <a:gd name="connsiteX8" fmla="*/ 560070 w 4263390"/>
              <a:gd name="connsiteY8" fmla="*/ 121920 h 331470"/>
              <a:gd name="connsiteX9" fmla="*/ 628650 w 4263390"/>
              <a:gd name="connsiteY9" fmla="*/ 304800 h 331470"/>
              <a:gd name="connsiteX10" fmla="*/ 777240 w 4263390"/>
              <a:gd name="connsiteY10" fmla="*/ 99060 h 331470"/>
              <a:gd name="connsiteX11" fmla="*/ 822960 w 4263390"/>
              <a:gd name="connsiteY11" fmla="*/ 293370 h 331470"/>
              <a:gd name="connsiteX12" fmla="*/ 971550 w 4263390"/>
              <a:gd name="connsiteY12" fmla="*/ 133350 h 331470"/>
              <a:gd name="connsiteX13" fmla="*/ 1040130 w 4263390"/>
              <a:gd name="connsiteY13" fmla="*/ 270510 h 331470"/>
              <a:gd name="connsiteX14" fmla="*/ 1085850 w 4263390"/>
              <a:gd name="connsiteY14" fmla="*/ 167640 h 331470"/>
              <a:gd name="connsiteX15" fmla="*/ 1120140 w 4263390"/>
              <a:gd name="connsiteY15" fmla="*/ 281940 h 331470"/>
              <a:gd name="connsiteX16" fmla="*/ 1177290 w 4263390"/>
              <a:gd name="connsiteY16" fmla="*/ 64770 h 331470"/>
              <a:gd name="connsiteX17" fmla="*/ 1200150 w 4263390"/>
              <a:gd name="connsiteY17" fmla="*/ 281940 h 331470"/>
              <a:gd name="connsiteX18" fmla="*/ 1245870 w 4263390"/>
              <a:gd name="connsiteY18" fmla="*/ 179070 h 331470"/>
              <a:gd name="connsiteX19" fmla="*/ 1325880 w 4263390"/>
              <a:gd name="connsiteY19" fmla="*/ 281940 h 331470"/>
              <a:gd name="connsiteX20" fmla="*/ 1405890 w 4263390"/>
              <a:gd name="connsiteY20" fmla="*/ 41910 h 331470"/>
              <a:gd name="connsiteX21" fmla="*/ 1611630 w 4263390"/>
              <a:gd name="connsiteY21" fmla="*/ 304800 h 331470"/>
              <a:gd name="connsiteX22" fmla="*/ 1703070 w 4263390"/>
              <a:gd name="connsiteY22" fmla="*/ 201930 h 331470"/>
              <a:gd name="connsiteX23" fmla="*/ 1748790 w 4263390"/>
              <a:gd name="connsiteY23" fmla="*/ 304800 h 331470"/>
              <a:gd name="connsiteX24" fmla="*/ 1828800 w 4263390"/>
              <a:gd name="connsiteY24" fmla="*/ 201930 h 331470"/>
              <a:gd name="connsiteX25" fmla="*/ 1828800 w 4263390"/>
              <a:gd name="connsiteY25" fmla="*/ 110490 h 331470"/>
              <a:gd name="connsiteX26" fmla="*/ 1931670 w 4263390"/>
              <a:gd name="connsiteY26" fmla="*/ 236220 h 331470"/>
              <a:gd name="connsiteX27" fmla="*/ 2057400 w 4263390"/>
              <a:gd name="connsiteY27" fmla="*/ 133350 h 331470"/>
              <a:gd name="connsiteX28" fmla="*/ 2103120 w 4263390"/>
              <a:gd name="connsiteY28" fmla="*/ 304800 h 331470"/>
              <a:gd name="connsiteX29" fmla="*/ 2171700 w 4263390"/>
              <a:gd name="connsiteY29" fmla="*/ 64770 h 331470"/>
              <a:gd name="connsiteX30" fmla="*/ 2228850 w 4263390"/>
              <a:gd name="connsiteY30" fmla="*/ 236220 h 331470"/>
              <a:gd name="connsiteX31" fmla="*/ 2297430 w 4263390"/>
              <a:gd name="connsiteY31" fmla="*/ 156210 h 331470"/>
              <a:gd name="connsiteX32" fmla="*/ 2343150 w 4263390"/>
              <a:gd name="connsiteY32" fmla="*/ 247650 h 331470"/>
              <a:gd name="connsiteX33" fmla="*/ 2388870 w 4263390"/>
              <a:gd name="connsiteY33" fmla="*/ 224790 h 331470"/>
              <a:gd name="connsiteX34" fmla="*/ 2583180 w 4263390"/>
              <a:gd name="connsiteY34" fmla="*/ 259080 h 331470"/>
              <a:gd name="connsiteX35" fmla="*/ 2594610 w 4263390"/>
              <a:gd name="connsiteY35" fmla="*/ 64770 h 331470"/>
              <a:gd name="connsiteX36" fmla="*/ 2800350 w 4263390"/>
              <a:gd name="connsiteY36" fmla="*/ 247650 h 331470"/>
              <a:gd name="connsiteX37" fmla="*/ 2834640 w 4263390"/>
              <a:gd name="connsiteY37" fmla="*/ 190500 h 331470"/>
              <a:gd name="connsiteX38" fmla="*/ 3006090 w 4263390"/>
              <a:gd name="connsiteY38" fmla="*/ 213360 h 331470"/>
              <a:gd name="connsiteX39" fmla="*/ 3051810 w 4263390"/>
              <a:gd name="connsiteY39" fmla="*/ 121920 h 331470"/>
              <a:gd name="connsiteX40" fmla="*/ 3188970 w 4263390"/>
              <a:gd name="connsiteY40" fmla="*/ 270510 h 331470"/>
              <a:gd name="connsiteX41" fmla="*/ 3257550 w 4263390"/>
              <a:gd name="connsiteY41" fmla="*/ 87630 h 331470"/>
              <a:gd name="connsiteX42" fmla="*/ 3360420 w 4263390"/>
              <a:gd name="connsiteY42" fmla="*/ 190500 h 331470"/>
              <a:gd name="connsiteX43" fmla="*/ 3406140 w 4263390"/>
              <a:gd name="connsiteY43" fmla="*/ 293370 h 331470"/>
              <a:gd name="connsiteX44" fmla="*/ 3543300 w 4263390"/>
              <a:gd name="connsiteY44" fmla="*/ 76200 h 331470"/>
              <a:gd name="connsiteX45" fmla="*/ 3657600 w 4263390"/>
              <a:gd name="connsiteY45" fmla="*/ 259080 h 331470"/>
              <a:gd name="connsiteX46" fmla="*/ 3737610 w 4263390"/>
              <a:gd name="connsiteY46" fmla="*/ 133350 h 331470"/>
              <a:gd name="connsiteX47" fmla="*/ 3863340 w 4263390"/>
              <a:gd name="connsiteY47" fmla="*/ 270510 h 331470"/>
              <a:gd name="connsiteX48" fmla="*/ 3909060 w 4263390"/>
              <a:gd name="connsiteY48" fmla="*/ 19050 h 331470"/>
              <a:gd name="connsiteX49" fmla="*/ 4011930 w 4263390"/>
              <a:gd name="connsiteY49" fmla="*/ 156210 h 331470"/>
              <a:gd name="connsiteX50" fmla="*/ 4080510 w 4263390"/>
              <a:gd name="connsiteY50" fmla="*/ 64770 h 331470"/>
              <a:gd name="connsiteX51" fmla="*/ 4183380 w 4263390"/>
              <a:gd name="connsiteY51" fmla="*/ 270510 h 331470"/>
              <a:gd name="connsiteX52" fmla="*/ 4263390 w 4263390"/>
              <a:gd name="connsiteY52" fmla="*/ 144780 h 331470"/>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828800 w 4263390"/>
              <a:gd name="connsiteY25" fmla="*/ 110490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5107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34327"/>
              <a:gd name="connsiteX1" fmla="*/ 80010 w 4263390"/>
              <a:gd name="connsiteY1" fmla="*/ 236220 h 334327"/>
              <a:gd name="connsiteX2" fmla="*/ 160020 w 4263390"/>
              <a:gd name="connsiteY2" fmla="*/ 327660 h 334327"/>
              <a:gd name="connsiteX3" fmla="*/ 182880 w 4263390"/>
              <a:gd name="connsiteY3" fmla="*/ 247650 h 334327"/>
              <a:gd name="connsiteX4" fmla="*/ 274320 w 4263390"/>
              <a:gd name="connsiteY4" fmla="*/ 144780 h 334327"/>
              <a:gd name="connsiteX5" fmla="*/ 285750 w 4263390"/>
              <a:gd name="connsiteY5" fmla="*/ 259080 h 334327"/>
              <a:gd name="connsiteX6" fmla="*/ 388620 w 4263390"/>
              <a:gd name="connsiteY6" fmla="*/ 213360 h 334327"/>
              <a:gd name="connsiteX7" fmla="*/ 434340 w 4263390"/>
              <a:gd name="connsiteY7" fmla="*/ 293370 h 334327"/>
              <a:gd name="connsiteX8" fmla="*/ 560070 w 4263390"/>
              <a:gd name="connsiteY8" fmla="*/ 121920 h 334327"/>
              <a:gd name="connsiteX9" fmla="*/ 628650 w 4263390"/>
              <a:gd name="connsiteY9" fmla="*/ 304800 h 334327"/>
              <a:gd name="connsiteX10" fmla="*/ 758190 w 4263390"/>
              <a:gd name="connsiteY10" fmla="*/ 15241 h 334327"/>
              <a:gd name="connsiteX11" fmla="*/ 822960 w 4263390"/>
              <a:gd name="connsiteY11" fmla="*/ 293370 h 334327"/>
              <a:gd name="connsiteX12" fmla="*/ 971550 w 4263390"/>
              <a:gd name="connsiteY12" fmla="*/ 133350 h 334327"/>
              <a:gd name="connsiteX13" fmla="*/ 1040130 w 4263390"/>
              <a:gd name="connsiteY13" fmla="*/ 270510 h 334327"/>
              <a:gd name="connsiteX14" fmla="*/ 1085850 w 4263390"/>
              <a:gd name="connsiteY14" fmla="*/ 167640 h 334327"/>
              <a:gd name="connsiteX15" fmla="*/ 1120140 w 4263390"/>
              <a:gd name="connsiteY15" fmla="*/ 281940 h 334327"/>
              <a:gd name="connsiteX16" fmla="*/ 1177290 w 4263390"/>
              <a:gd name="connsiteY16" fmla="*/ 64770 h 334327"/>
              <a:gd name="connsiteX17" fmla="*/ 1200150 w 4263390"/>
              <a:gd name="connsiteY17" fmla="*/ 281940 h 334327"/>
              <a:gd name="connsiteX18" fmla="*/ 1245870 w 4263390"/>
              <a:gd name="connsiteY18" fmla="*/ 179070 h 334327"/>
              <a:gd name="connsiteX19" fmla="*/ 1325880 w 4263390"/>
              <a:gd name="connsiteY19" fmla="*/ 281940 h 334327"/>
              <a:gd name="connsiteX20" fmla="*/ 1520190 w 4263390"/>
              <a:gd name="connsiteY20" fmla="*/ 24765 h 334327"/>
              <a:gd name="connsiteX21" fmla="*/ 1611630 w 4263390"/>
              <a:gd name="connsiteY21" fmla="*/ 304800 h 334327"/>
              <a:gd name="connsiteX22" fmla="*/ 1703070 w 4263390"/>
              <a:gd name="connsiteY22" fmla="*/ 201930 h 334327"/>
              <a:gd name="connsiteX23" fmla="*/ 1748790 w 4263390"/>
              <a:gd name="connsiteY23" fmla="*/ 304800 h 334327"/>
              <a:gd name="connsiteX24" fmla="*/ 1828800 w 4263390"/>
              <a:gd name="connsiteY24" fmla="*/ 201930 h 334327"/>
              <a:gd name="connsiteX25" fmla="*/ 1901190 w 4263390"/>
              <a:gd name="connsiteY25" fmla="*/ 91441 h 334327"/>
              <a:gd name="connsiteX26" fmla="*/ 1931670 w 4263390"/>
              <a:gd name="connsiteY26" fmla="*/ 236220 h 334327"/>
              <a:gd name="connsiteX27" fmla="*/ 2057400 w 4263390"/>
              <a:gd name="connsiteY27" fmla="*/ 133350 h 334327"/>
              <a:gd name="connsiteX28" fmla="*/ 2103120 w 4263390"/>
              <a:gd name="connsiteY28" fmla="*/ 304800 h 334327"/>
              <a:gd name="connsiteX29" fmla="*/ 2171700 w 4263390"/>
              <a:gd name="connsiteY29" fmla="*/ 64770 h 334327"/>
              <a:gd name="connsiteX30" fmla="*/ 2228850 w 4263390"/>
              <a:gd name="connsiteY30" fmla="*/ 236220 h 334327"/>
              <a:gd name="connsiteX31" fmla="*/ 2358390 w 4263390"/>
              <a:gd name="connsiteY31" fmla="*/ 91441 h 334327"/>
              <a:gd name="connsiteX32" fmla="*/ 2434590 w 4263390"/>
              <a:gd name="connsiteY32" fmla="*/ 243841 h 334327"/>
              <a:gd name="connsiteX33" fmla="*/ 2510790 w 4263390"/>
              <a:gd name="connsiteY33" fmla="*/ 320041 h 334327"/>
              <a:gd name="connsiteX34" fmla="*/ 2583180 w 4263390"/>
              <a:gd name="connsiteY34" fmla="*/ 259080 h 334327"/>
              <a:gd name="connsiteX35" fmla="*/ 2594610 w 4263390"/>
              <a:gd name="connsiteY35" fmla="*/ 64770 h 334327"/>
              <a:gd name="connsiteX36" fmla="*/ 2800350 w 4263390"/>
              <a:gd name="connsiteY36" fmla="*/ 247650 h 334327"/>
              <a:gd name="connsiteX37" fmla="*/ 2834640 w 4263390"/>
              <a:gd name="connsiteY37" fmla="*/ 190500 h 334327"/>
              <a:gd name="connsiteX38" fmla="*/ 3006090 w 4263390"/>
              <a:gd name="connsiteY38" fmla="*/ 213360 h 334327"/>
              <a:gd name="connsiteX39" fmla="*/ 3051810 w 4263390"/>
              <a:gd name="connsiteY39" fmla="*/ 121920 h 334327"/>
              <a:gd name="connsiteX40" fmla="*/ 3188970 w 4263390"/>
              <a:gd name="connsiteY40" fmla="*/ 270510 h 334327"/>
              <a:gd name="connsiteX41" fmla="*/ 3257550 w 4263390"/>
              <a:gd name="connsiteY41" fmla="*/ 87630 h 334327"/>
              <a:gd name="connsiteX42" fmla="*/ 3360420 w 4263390"/>
              <a:gd name="connsiteY42" fmla="*/ 190500 h 334327"/>
              <a:gd name="connsiteX43" fmla="*/ 3406140 w 4263390"/>
              <a:gd name="connsiteY43" fmla="*/ 293370 h 334327"/>
              <a:gd name="connsiteX44" fmla="*/ 3543300 w 4263390"/>
              <a:gd name="connsiteY44" fmla="*/ 76200 h 334327"/>
              <a:gd name="connsiteX45" fmla="*/ 3657600 w 4263390"/>
              <a:gd name="connsiteY45" fmla="*/ 259080 h 334327"/>
              <a:gd name="connsiteX46" fmla="*/ 3737610 w 4263390"/>
              <a:gd name="connsiteY46" fmla="*/ 133350 h 334327"/>
              <a:gd name="connsiteX47" fmla="*/ 3863340 w 4263390"/>
              <a:gd name="connsiteY47" fmla="*/ 270510 h 334327"/>
              <a:gd name="connsiteX48" fmla="*/ 3909060 w 4263390"/>
              <a:gd name="connsiteY48" fmla="*/ 19050 h 334327"/>
              <a:gd name="connsiteX49" fmla="*/ 4011930 w 4263390"/>
              <a:gd name="connsiteY49" fmla="*/ 156210 h 334327"/>
              <a:gd name="connsiteX50" fmla="*/ 4080510 w 4263390"/>
              <a:gd name="connsiteY50" fmla="*/ 64770 h 334327"/>
              <a:gd name="connsiteX51" fmla="*/ 4183380 w 4263390"/>
              <a:gd name="connsiteY51" fmla="*/ 270510 h 334327"/>
              <a:gd name="connsiteX52" fmla="*/ 4263390 w 4263390"/>
              <a:gd name="connsiteY52" fmla="*/ 144780 h 334327"/>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74320 w 4263390"/>
              <a:gd name="connsiteY4" fmla="*/ 154305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24790 w 4263390"/>
              <a:gd name="connsiteY4" fmla="*/ 186690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45870 w 4263390"/>
              <a:gd name="connsiteY18" fmla="*/ 188595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95600 w 4263390"/>
              <a:gd name="connsiteY37" fmla="*/ 11239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63390" h="417195">
                <a:moveTo>
                  <a:pt x="0" y="337185"/>
                </a:moveTo>
                <a:cubicBezTo>
                  <a:pt x="26670" y="291465"/>
                  <a:pt x="55245" y="232728"/>
                  <a:pt x="80010" y="245745"/>
                </a:cubicBezTo>
                <a:cubicBezTo>
                  <a:pt x="104775" y="258762"/>
                  <a:pt x="131445" y="413385"/>
                  <a:pt x="148590" y="415290"/>
                </a:cubicBezTo>
                <a:cubicBezTo>
                  <a:pt x="165735" y="417195"/>
                  <a:pt x="170180" y="295275"/>
                  <a:pt x="182880" y="257175"/>
                </a:cubicBezTo>
                <a:cubicBezTo>
                  <a:pt x="195580" y="219075"/>
                  <a:pt x="207645" y="184785"/>
                  <a:pt x="224790" y="186690"/>
                </a:cubicBezTo>
                <a:cubicBezTo>
                  <a:pt x="241935" y="188595"/>
                  <a:pt x="258445" y="262573"/>
                  <a:pt x="285750" y="268605"/>
                </a:cubicBezTo>
                <a:cubicBezTo>
                  <a:pt x="313055" y="274637"/>
                  <a:pt x="363855" y="217170"/>
                  <a:pt x="388620" y="222885"/>
                </a:cubicBezTo>
                <a:cubicBezTo>
                  <a:pt x="413385" y="228600"/>
                  <a:pt x="405765" y="318135"/>
                  <a:pt x="434340" y="302895"/>
                </a:cubicBezTo>
                <a:cubicBezTo>
                  <a:pt x="462915" y="287655"/>
                  <a:pt x="527685" y="129540"/>
                  <a:pt x="560070" y="131445"/>
                </a:cubicBezTo>
                <a:cubicBezTo>
                  <a:pt x="592455" y="133350"/>
                  <a:pt x="595630" y="332105"/>
                  <a:pt x="628650" y="314325"/>
                </a:cubicBezTo>
                <a:cubicBezTo>
                  <a:pt x="661670" y="296545"/>
                  <a:pt x="725805" y="26671"/>
                  <a:pt x="758190" y="24766"/>
                </a:cubicBezTo>
                <a:cubicBezTo>
                  <a:pt x="790575" y="22861"/>
                  <a:pt x="787400" y="283210"/>
                  <a:pt x="822960" y="302895"/>
                </a:cubicBezTo>
                <a:cubicBezTo>
                  <a:pt x="858520" y="322580"/>
                  <a:pt x="935355" y="146685"/>
                  <a:pt x="971550" y="142875"/>
                </a:cubicBezTo>
                <a:cubicBezTo>
                  <a:pt x="1007745" y="139065"/>
                  <a:pt x="1021080" y="274320"/>
                  <a:pt x="1040130" y="280035"/>
                </a:cubicBezTo>
                <a:cubicBezTo>
                  <a:pt x="1059180" y="285750"/>
                  <a:pt x="1072515" y="175260"/>
                  <a:pt x="1085850" y="177165"/>
                </a:cubicBezTo>
                <a:cubicBezTo>
                  <a:pt x="1099185" y="179070"/>
                  <a:pt x="1104900" y="308610"/>
                  <a:pt x="1120140" y="291465"/>
                </a:cubicBezTo>
                <a:cubicBezTo>
                  <a:pt x="1135380" y="274320"/>
                  <a:pt x="1163955" y="74295"/>
                  <a:pt x="1177290" y="74295"/>
                </a:cubicBezTo>
                <a:cubicBezTo>
                  <a:pt x="1190625" y="74295"/>
                  <a:pt x="1181100" y="272733"/>
                  <a:pt x="1200150" y="291465"/>
                </a:cubicBezTo>
                <a:cubicBezTo>
                  <a:pt x="1219200" y="310197"/>
                  <a:pt x="1270635" y="186690"/>
                  <a:pt x="1291590" y="186690"/>
                </a:cubicBezTo>
                <a:cubicBezTo>
                  <a:pt x="1312545" y="186690"/>
                  <a:pt x="1287780" y="316865"/>
                  <a:pt x="1325880" y="291465"/>
                </a:cubicBezTo>
                <a:cubicBezTo>
                  <a:pt x="1363980" y="266065"/>
                  <a:pt x="1472565" y="30480"/>
                  <a:pt x="1520190" y="34290"/>
                </a:cubicBezTo>
                <a:cubicBezTo>
                  <a:pt x="1567815" y="38100"/>
                  <a:pt x="1581150" y="284798"/>
                  <a:pt x="1611630" y="314325"/>
                </a:cubicBezTo>
                <a:cubicBezTo>
                  <a:pt x="1642110" y="343852"/>
                  <a:pt x="1680210" y="211455"/>
                  <a:pt x="1703070" y="211455"/>
                </a:cubicBezTo>
                <a:cubicBezTo>
                  <a:pt x="1725930" y="211455"/>
                  <a:pt x="1727835" y="314325"/>
                  <a:pt x="1748790" y="314325"/>
                </a:cubicBezTo>
                <a:cubicBezTo>
                  <a:pt x="1769745" y="314325"/>
                  <a:pt x="1803400" y="247015"/>
                  <a:pt x="1828800" y="211455"/>
                </a:cubicBezTo>
                <a:cubicBezTo>
                  <a:pt x="1854200" y="175895"/>
                  <a:pt x="1884045" y="95251"/>
                  <a:pt x="1901190" y="100966"/>
                </a:cubicBezTo>
                <a:cubicBezTo>
                  <a:pt x="1918335" y="106681"/>
                  <a:pt x="1905635" y="238760"/>
                  <a:pt x="1931670" y="245745"/>
                </a:cubicBezTo>
                <a:cubicBezTo>
                  <a:pt x="1957705" y="252730"/>
                  <a:pt x="2028825" y="131445"/>
                  <a:pt x="2057400" y="142875"/>
                </a:cubicBezTo>
                <a:cubicBezTo>
                  <a:pt x="2085975" y="154305"/>
                  <a:pt x="2084070" y="325755"/>
                  <a:pt x="2103120" y="314325"/>
                </a:cubicBezTo>
                <a:cubicBezTo>
                  <a:pt x="2122170" y="302895"/>
                  <a:pt x="2150745" y="85725"/>
                  <a:pt x="2171700" y="74295"/>
                </a:cubicBezTo>
                <a:cubicBezTo>
                  <a:pt x="2192655" y="62865"/>
                  <a:pt x="2197735" y="241300"/>
                  <a:pt x="2228850" y="245745"/>
                </a:cubicBezTo>
                <a:cubicBezTo>
                  <a:pt x="2259965" y="250190"/>
                  <a:pt x="2324100" y="99696"/>
                  <a:pt x="2358390" y="100966"/>
                </a:cubicBezTo>
                <a:cubicBezTo>
                  <a:pt x="2392680" y="102236"/>
                  <a:pt x="2409190" y="215266"/>
                  <a:pt x="2434590" y="253366"/>
                </a:cubicBezTo>
                <a:cubicBezTo>
                  <a:pt x="2459990" y="291466"/>
                  <a:pt x="2486025" y="327026"/>
                  <a:pt x="2510790" y="329566"/>
                </a:cubicBezTo>
                <a:cubicBezTo>
                  <a:pt x="2535555" y="332106"/>
                  <a:pt x="2555875" y="323215"/>
                  <a:pt x="2583180" y="268605"/>
                </a:cubicBezTo>
                <a:cubicBezTo>
                  <a:pt x="2610485" y="213995"/>
                  <a:pt x="2638425" y="3810"/>
                  <a:pt x="2674620" y="1905"/>
                </a:cubicBezTo>
                <a:cubicBezTo>
                  <a:pt x="2710815" y="0"/>
                  <a:pt x="2763520" y="238760"/>
                  <a:pt x="2800350" y="257175"/>
                </a:cubicBezTo>
                <a:cubicBezTo>
                  <a:pt x="2837180" y="275590"/>
                  <a:pt x="2861310" y="118110"/>
                  <a:pt x="2895600" y="112395"/>
                </a:cubicBezTo>
                <a:cubicBezTo>
                  <a:pt x="2929890" y="106680"/>
                  <a:pt x="2980055" y="219710"/>
                  <a:pt x="3006090" y="222885"/>
                </a:cubicBezTo>
                <a:cubicBezTo>
                  <a:pt x="3032125" y="226060"/>
                  <a:pt x="3021330" y="121920"/>
                  <a:pt x="3051810" y="131445"/>
                </a:cubicBezTo>
                <a:cubicBezTo>
                  <a:pt x="3082290" y="140970"/>
                  <a:pt x="3154680" y="285750"/>
                  <a:pt x="3188970" y="280035"/>
                </a:cubicBezTo>
                <a:cubicBezTo>
                  <a:pt x="3223260" y="274320"/>
                  <a:pt x="3228975" y="110490"/>
                  <a:pt x="3257550" y="97155"/>
                </a:cubicBezTo>
                <a:cubicBezTo>
                  <a:pt x="3286125" y="83820"/>
                  <a:pt x="3335655" y="165735"/>
                  <a:pt x="3360420" y="200025"/>
                </a:cubicBezTo>
                <a:cubicBezTo>
                  <a:pt x="3385185" y="234315"/>
                  <a:pt x="3375660" y="321945"/>
                  <a:pt x="3406140" y="302895"/>
                </a:cubicBezTo>
                <a:cubicBezTo>
                  <a:pt x="3436620" y="283845"/>
                  <a:pt x="3501390" y="91440"/>
                  <a:pt x="3543300" y="85725"/>
                </a:cubicBezTo>
                <a:cubicBezTo>
                  <a:pt x="3585210" y="80010"/>
                  <a:pt x="3625215" y="259080"/>
                  <a:pt x="3657600" y="268605"/>
                </a:cubicBezTo>
                <a:cubicBezTo>
                  <a:pt x="3689985" y="278130"/>
                  <a:pt x="3703320" y="140970"/>
                  <a:pt x="3737610" y="142875"/>
                </a:cubicBezTo>
                <a:cubicBezTo>
                  <a:pt x="3771900" y="144780"/>
                  <a:pt x="3834765" y="299085"/>
                  <a:pt x="3863340" y="280035"/>
                </a:cubicBezTo>
                <a:cubicBezTo>
                  <a:pt x="3891915" y="260985"/>
                  <a:pt x="3884295" y="47625"/>
                  <a:pt x="3909060" y="28575"/>
                </a:cubicBezTo>
                <a:cubicBezTo>
                  <a:pt x="3933825" y="9525"/>
                  <a:pt x="3983355" y="158115"/>
                  <a:pt x="4011930" y="165735"/>
                </a:cubicBezTo>
                <a:cubicBezTo>
                  <a:pt x="4040505" y="173355"/>
                  <a:pt x="4051935" y="55245"/>
                  <a:pt x="4080510" y="74295"/>
                </a:cubicBezTo>
                <a:cubicBezTo>
                  <a:pt x="4109085" y="93345"/>
                  <a:pt x="4152900" y="266700"/>
                  <a:pt x="4183380" y="280035"/>
                </a:cubicBezTo>
                <a:cubicBezTo>
                  <a:pt x="4213860" y="293370"/>
                  <a:pt x="4238625" y="223837"/>
                  <a:pt x="4263390" y="154305"/>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p:txBody>
      </p:sp>
      <p:pic>
        <p:nvPicPr>
          <p:cNvPr id="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79" name="Slide Number Placeholder 78"/>
          <p:cNvSpPr>
            <a:spLocks noGrp="1"/>
          </p:cNvSpPr>
          <p:nvPr>
            <p:ph type="sldNum" sz="quarter" idx="12"/>
          </p:nvPr>
        </p:nvSpPr>
        <p:spPr/>
        <p:txBody>
          <a:bodyPr/>
          <a:lstStyle/>
          <a:p>
            <a:fld id="{D6860B3D-D4F8-4840-B91D-0EEC232E35FC}" type="slidenum">
              <a:rPr lang="en-US" smtClean="0"/>
              <a:pPr/>
              <a:t>14</a:t>
            </a:fld>
            <a:endParaRPr lang="en-US"/>
          </a:p>
        </p:txBody>
      </p:sp>
      <p:sp>
        <p:nvSpPr>
          <p:cNvPr id="4" name="Title 3"/>
          <p:cNvSpPr>
            <a:spLocks noGrp="1"/>
          </p:cNvSpPr>
          <p:nvPr>
            <p:ph type="title"/>
          </p:nvPr>
        </p:nvSpPr>
        <p:spPr>
          <a:xfrm>
            <a:off x="457200" y="20649"/>
            <a:ext cx="8229600" cy="1143000"/>
          </a:xfrm>
        </p:spPr>
        <p:txBody>
          <a:bodyPr/>
          <a:lstStyle/>
          <a:p>
            <a:r>
              <a:rPr lang="en-US" dirty="0"/>
              <a:t>Reducing Buffer Requirements</a:t>
            </a:r>
          </a:p>
        </p:txBody>
      </p:sp>
    </p:spTree>
    <p:extLst>
      <p:ext uri="{BB962C8B-B14F-4D97-AF65-F5344CB8AC3E}">
        <p14:creationId xmlns:p14="http://schemas.microsoft.com/office/powerpoint/2010/main" val="2521022433"/>
      </p:ext>
    </p:extLst>
  </p:cSld>
  <p:clrMapOvr>
    <a:masterClrMapping/>
  </p:clrMapOvr>
  <p:transition spd="slow" advTm="4919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Content Placeholder 12"/>
          <p:cNvSpPr>
            <a:spLocks noGrp="1"/>
          </p:cNvSpPr>
          <p:nvPr>
            <p:ph idx="1"/>
          </p:nvPr>
        </p:nvSpPr>
        <p:spPr>
          <a:xfrm>
            <a:off x="228600" y="990600"/>
            <a:ext cx="8839200" cy="5486400"/>
          </a:xfrm>
        </p:spPr>
        <p:txBody>
          <a:bodyPr>
            <a:normAutofit/>
          </a:bodyPr>
          <a:lstStyle/>
          <a:p>
            <a:pPr lvl="1">
              <a:buNone/>
            </a:pPr>
            <a:endParaRPr lang="en-US" sz="800" b="1" dirty="0">
              <a:solidFill>
                <a:srgbClr val="FF0000"/>
              </a:solidFill>
            </a:endParaRPr>
          </a:p>
          <a:p>
            <a:r>
              <a:rPr lang="en-US" sz="2400" dirty="0" err="1">
                <a:solidFill>
                  <a:srgbClr val="0000CC"/>
                </a:solidFill>
              </a:rPr>
              <a:t>Appenzeller</a:t>
            </a:r>
            <a:r>
              <a:rPr lang="en-US" sz="2400" dirty="0">
                <a:solidFill>
                  <a:srgbClr val="0000CC"/>
                </a:solidFill>
              </a:rPr>
              <a:t> et al.</a:t>
            </a:r>
            <a:r>
              <a:rPr lang="en-US" sz="2400" b="1" dirty="0">
                <a:solidFill>
                  <a:srgbClr val="0000CC"/>
                </a:solidFill>
              </a:rPr>
              <a:t> </a:t>
            </a:r>
            <a:r>
              <a:rPr lang="en-US" sz="2400" dirty="0">
                <a:solidFill>
                  <a:srgbClr val="0000CC"/>
                </a:solidFill>
              </a:rPr>
              <a:t>(SIGCOMM ‘04):</a:t>
            </a:r>
          </a:p>
          <a:p>
            <a:pPr lvl="1"/>
            <a:r>
              <a:rPr lang="en-US" sz="2200" dirty="0"/>
              <a:t>Large # of flows:                              is enough</a:t>
            </a:r>
          </a:p>
          <a:p>
            <a:pPr marL="457200" lvl="1" indent="0">
              <a:buNone/>
            </a:pPr>
            <a:endParaRPr lang="en-US" sz="2000" dirty="0"/>
          </a:p>
          <a:p>
            <a:r>
              <a:rPr lang="en-US" sz="2400" dirty="0"/>
              <a:t>Can’t rely on stat-</a:t>
            </a:r>
            <a:r>
              <a:rPr lang="en-US" sz="2400" dirty="0" err="1"/>
              <a:t>mux</a:t>
            </a:r>
            <a:r>
              <a:rPr lang="en-US" sz="2400" dirty="0"/>
              <a:t> benefit in the DC.</a:t>
            </a:r>
          </a:p>
          <a:p>
            <a:pPr lvl="1"/>
            <a:r>
              <a:rPr lang="en-US" sz="2200" dirty="0"/>
              <a:t>Measurements show typically</a:t>
            </a:r>
            <a:r>
              <a:rPr lang="en-US" sz="2200" b="1" dirty="0"/>
              <a:t> only 1-2 large flows</a:t>
            </a:r>
            <a:r>
              <a:rPr lang="en-US" sz="2200" b="1" dirty="0">
                <a:solidFill>
                  <a:srgbClr val="FF0000"/>
                </a:solidFill>
              </a:rPr>
              <a:t> </a:t>
            </a:r>
            <a:r>
              <a:rPr lang="en-US" sz="2200" dirty="0"/>
              <a:t>at each server</a:t>
            </a:r>
            <a:endParaRPr lang="en-US" sz="2200" b="1" dirty="0">
              <a:solidFill>
                <a:srgbClr val="000000"/>
              </a:solidFill>
            </a:endParaRPr>
          </a:p>
          <a:p>
            <a:pPr lvl="1">
              <a:buNone/>
            </a:pPr>
            <a:endParaRPr lang="en-US" sz="800" dirty="0"/>
          </a:p>
          <a:p>
            <a:endParaRPr lang="en-US" sz="2400" dirty="0"/>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4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1618488"/>
            <a:ext cx="1652016" cy="438912"/>
          </a:xfrm>
          <a:prstGeom prst="rect">
            <a:avLst/>
          </a:prstGeom>
          <a:noFill/>
        </p:spPr>
      </p:pic>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D6860B3D-D4F8-4840-B91D-0EEC232E35FC}" type="slidenum">
              <a:rPr lang="en-US" smtClean="0"/>
              <a:pPr/>
              <a:t>15</a:t>
            </a:fld>
            <a:endParaRPr lang="en-US"/>
          </a:p>
        </p:txBody>
      </p:sp>
      <p:sp>
        <p:nvSpPr>
          <p:cNvPr id="17" name="Rounded Rectangle 16"/>
          <p:cNvSpPr/>
          <p:nvPr/>
        </p:nvSpPr>
        <p:spPr>
          <a:xfrm>
            <a:off x="304800" y="4260574"/>
            <a:ext cx="8534400" cy="1524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Key Observation:</a:t>
            </a:r>
            <a:endParaRPr lang="en-US" sz="1600" dirty="0">
              <a:solidFill>
                <a:prstClr val="white"/>
              </a:solidFill>
              <a:latin typeface="Calibri"/>
            </a:endParaRPr>
          </a:p>
          <a:p>
            <a:pPr algn="ctr"/>
            <a:r>
              <a:rPr lang="en-US" sz="2800" dirty="0">
                <a:solidFill>
                  <a:prstClr val="white"/>
                </a:solidFill>
                <a:latin typeface="Calibri"/>
              </a:rPr>
              <a:t>Low variance in sending rate </a:t>
            </a:r>
            <a:r>
              <a:rPr lang="en-US" sz="2800" dirty="0">
                <a:solidFill>
                  <a:prstClr val="white"/>
                </a:solidFill>
                <a:latin typeface="Calibri"/>
                <a:sym typeface="Wingdings"/>
              </a:rPr>
              <a:t> Small buffers suffice</a:t>
            </a:r>
            <a:endParaRPr lang="en-US" sz="2800" dirty="0">
              <a:solidFill>
                <a:prstClr val="white"/>
              </a:solidFill>
              <a:latin typeface="Calibri"/>
            </a:endParaRPr>
          </a:p>
        </p:txBody>
      </p:sp>
      <p:sp>
        <p:nvSpPr>
          <p:cNvPr id="19" name="Title 3"/>
          <p:cNvSpPr>
            <a:spLocks noGrp="1"/>
          </p:cNvSpPr>
          <p:nvPr>
            <p:ph type="title"/>
          </p:nvPr>
        </p:nvSpPr>
        <p:spPr>
          <a:xfrm>
            <a:off x="457200" y="20649"/>
            <a:ext cx="8229600" cy="1143000"/>
          </a:xfrm>
        </p:spPr>
        <p:txBody>
          <a:bodyPr/>
          <a:lstStyle/>
          <a:p>
            <a:r>
              <a:rPr lang="en-US" dirty="0"/>
              <a:t>Reducing Buffer Requirements</a:t>
            </a:r>
          </a:p>
        </p:txBody>
      </p:sp>
    </p:spTree>
    <p:custDataLst>
      <p:tags r:id="rId1"/>
    </p:custDataLst>
    <p:extLst>
      <p:ext uri="{BB962C8B-B14F-4D97-AF65-F5344CB8AC3E}">
        <p14:creationId xmlns:p14="http://schemas.microsoft.com/office/powerpoint/2010/main" val="2321691752"/>
      </p:ext>
    </p:extLst>
  </p:cSld>
  <p:clrMapOvr>
    <a:masterClrMapping/>
  </p:clrMapOvr>
  <p:transition spd="slow" advTm="72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8731-A311-A045-ABC8-B7C1361416D7}"/>
              </a:ext>
            </a:extLst>
          </p:cNvPr>
          <p:cNvSpPr>
            <a:spLocks noGrp="1"/>
          </p:cNvSpPr>
          <p:nvPr>
            <p:ph type="title"/>
          </p:nvPr>
        </p:nvSpPr>
        <p:spPr/>
        <p:txBody>
          <a:bodyPr/>
          <a:lstStyle/>
          <a:p>
            <a:r>
              <a:rPr lang="en-US" dirty="0"/>
              <a:t>Three Concrete TCP Proposals</a:t>
            </a:r>
          </a:p>
        </p:txBody>
      </p:sp>
      <p:sp>
        <p:nvSpPr>
          <p:cNvPr id="3" name="Content Placeholder 2">
            <a:extLst>
              <a:ext uri="{FF2B5EF4-FFF2-40B4-BE49-F238E27FC236}">
                <a16:creationId xmlns:a16="http://schemas.microsoft.com/office/drawing/2014/main" id="{93CE4179-E909-2F4E-B869-B34675A58911}"/>
              </a:ext>
            </a:extLst>
          </p:cNvPr>
          <p:cNvSpPr>
            <a:spLocks noGrp="1"/>
          </p:cNvSpPr>
          <p:nvPr>
            <p:ph idx="1"/>
          </p:nvPr>
        </p:nvSpPr>
        <p:spPr/>
        <p:txBody>
          <a:bodyPr/>
          <a:lstStyle/>
          <a:p>
            <a:r>
              <a:rPr lang="en-US" dirty="0"/>
              <a:t>We will next introduce three concrete designs:</a:t>
            </a:r>
          </a:p>
          <a:p>
            <a:pPr marL="457200" indent="-457200">
              <a:buFont typeface="Arial" panose="020B0604020202020204" pitchFamily="34" charset="0"/>
              <a:buChar char="•"/>
            </a:pPr>
            <a:r>
              <a:rPr lang="en-US" dirty="0"/>
              <a:t>TCP </a:t>
            </a:r>
            <a:r>
              <a:rPr lang="en-US" dirty="0" err="1"/>
              <a:t>Incast</a:t>
            </a:r>
            <a:endParaRPr lang="en-US" dirty="0"/>
          </a:p>
          <a:p>
            <a:pPr marL="457200" indent="-457200">
              <a:buFont typeface="Arial" panose="020B0604020202020204" pitchFamily="34" charset="0"/>
              <a:buChar char="•"/>
            </a:pPr>
            <a:r>
              <a:rPr lang="en-US" dirty="0"/>
              <a:t>Datacenter TCP (DCTCP)</a:t>
            </a:r>
          </a:p>
          <a:p>
            <a:pPr marL="457200" indent="-457200">
              <a:buFont typeface="Arial" panose="020B0604020202020204" pitchFamily="34" charset="0"/>
              <a:buChar char="•"/>
            </a:pPr>
            <a:r>
              <a:rPr lang="en-US" dirty="0"/>
              <a:t>Deadline-aware Datacenter TCP (D</a:t>
            </a:r>
            <a:r>
              <a:rPr lang="en-US" baseline="30000" dirty="0"/>
              <a:t>2</a:t>
            </a:r>
            <a:r>
              <a:rPr lang="en-US" dirty="0"/>
              <a:t>CTCP)</a:t>
            </a:r>
          </a:p>
        </p:txBody>
      </p:sp>
      <p:sp>
        <p:nvSpPr>
          <p:cNvPr id="4" name="Slide Number Placeholder 3">
            <a:extLst>
              <a:ext uri="{FF2B5EF4-FFF2-40B4-BE49-F238E27FC236}">
                <a16:creationId xmlns:a16="http://schemas.microsoft.com/office/drawing/2014/main" id="{222A2E0E-32CC-9843-97B3-F8A2A37ADD73}"/>
              </a:ext>
            </a:extLst>
          </p:cNvPr>
          <p:cNvSpPr>
            <a:spLocks noGrp="1"/>
          </p:cNvSpPr>
          <p:nvPr>
            <p:ph type="sldNum" sz="quarter" idx="12"/>
          </p:nvPr>
        </p:nvSpPr>
        <p:spPr/>
        <p:txBody>
          <a:bodyPr/>
          <a:lstStyle/>
          <a:p>
            <a:fld id="{AC913800-9833-F549-80FC-C3497A40B0B4}" type="slidenum">
              <a:rPr lang="en-US" smtClean="0"/>
              <a:t>16</a:t>
            </a:fld>
            <a:endParaRPr lang="en-US"/>
          </a:p>
        </p:txBody>
      </p:sp>
    </p:spTree>
    <p:extLst>
      <p:ext uri="{BB962C8B-B14F-4D97-AF65-F5344CB8AC3E}">
        <p14:creationId xmlns:p14="http://schemas.microsoft.com/office/powerpoint/2010/main" val="395521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974725"/>
            <a:ext cx="9144000" cy="3275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r>
              <a:rPr lang="en-US" sz="3600">
                <a:solidFill>
                  <a:srgbClr val="336699"/>
                </a:solidFill>
              </a:rPr>
              <a:t>TCP Incast: Solution with </a:t>
            </a:r>
          </a:p>
          <a:p>
            <a:pPr algn="ctr"/>
            <a:r>
              <a:rPr lang="en-US" sz="3600">
                <a:solidFill>
                  <a:srgbClr val="336699"/>
                </a:solidFill>
              </a:rPr>
              <a:t>Aggressive TCP Timeouts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p:txBody>
          <a:bodyPr>
            <a:normAutofit/>
          </a:bodyPr>
          <a:lstStyle/>
          <a:p>
            <a:pPr eaLnBrk="1" hangingPunct="1"/>
            <a:r>
              <a:rPr lang="en-US" dirty="0">
                <a:latin typeface="Times New Roman" charset="0"/>
              </a:rPr>
              <a:t>Cluster-based Cloud Storage</a:t>
            </a:r>
          </a:p>
        </p:txBody>
      </p:sp>
      <p:pic>
        <p:nvPicPr>
          <p:cNvPr id="7170" name="Picture 6" descr="bla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903529"/>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1" name="Picture 8"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731954"/>
            <a:ext cx="1414462"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2" name="Picture 10"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3763" y="2741604"/>
            <a:ext cx="1414462"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3" name="Picture 11"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2338" y="3751254"/>
            <a:ext cx="1414462"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 name="Picture 12"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2338" y="4837104"/>
            <a:ext cx="1414462"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 name="Picture 13" descr="switch_s5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3041641"/>
            <a:ext cx="1316038"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TextBox 14"/>
          <p:cNvSpPr txBox="1">
            <a:spLocks noChangeArrowheads="1"/>
          </p:cNvSpPr>
          <p:nvPr/>
        </p:nvSpPr>
        <p:spPr bwMode="auto">
          <a:xfrm>
            <a:off x="788988" y="3946516"/>
            <a:ext cx="965200" cy="457200"/>
          </a:xfrm>
          <a:prstGeom prst="rect">
            <a:avLst/>
          </a:prstGeom>
          <a:noFill/>
          <a:ln w="9525">
            <a:noFill/>
            <a:miter lim="800000"/>
            <a:headEnd/>
            <a:tailEnd/>
          </a:ln>
        </p:spPr>
        <p:txBody>
          <a:bodyPr wrap="none">
            <a:spAutoFit/>
          </a:bodyPr>
          <a:lstStyle/>
          <a:p>
            <a:pPr>
              <a:defRPr/>
            </a:pPr>
            <a:r>
              <a:rPr lang="en-US" dirty="0">
                <a:latin typeface="+mn-lt"/>
                <a:ea typeface="+mn-ea"/>
                <a:cs typeface="+mn-cs"/>
              </a:rPr>
              <a:t>Client</a:t>
            </a:r>
          </a:p>
        </p:txBody>
      </p:sp>
      <p:sp>
        <p:nvSpPr>
          <p:cNvPr id="7177" name="TextBox 15"/>
          <p:cNvSpPr txBox="1">
            <a:spLocks noChangeArrowheads="1"/>
          </p:cNvSpPr>
          <p:nvPr/>
        </p:nvSpPr>
        <p:spPr bwMode="auto">
          <a:xfrm>
            <a:off x="2420938" y="3579804"/>
            <a:ext cx="172720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latin typeface="Arial" charset="0"/>
              </a:rPr>
              <a:t>Commodity</a:t>
            </a:r>
          </a:p>
          <a:p>
            <a:pPr algn="ctr" eaLnBrk="1" hangingPunct="1"/>
            <a:r>
              <a:rPr lang="en-US">
                <a:latin typeface="Arial" charset="0"/>
              </a:rPr>
              <a:t>Ethernet</a:t>
            </a:r>
          </a:p>
          <a:p>
            <a:pPr algn="ctr" eaLnBrk="1" hangingPunct="1"/>
            <a:r>
              <a:rPr lang="en-US">
                <a:latin typeface="Arial" charset="0"/>
              </a:rPr>
              <a:t>Switch</a:t>
            </a:r>
          </a:p>
        </p:txBody>
      </p:sp>
      <p:sp>
        <p:nvSpPr>
          <p:cNvPr id="7178" name="TextBox 16"/>
          <p:cNvSpPr txBox="1">
            <a:spLocks noChangeArrowheads="1"/>
          </p:cNvSpPr>
          <p:nvPr/>
        </p:nvSpPr>
        <p:spPr bwMode="auto">
          <a:xfrm>
            <a:off x="4899025" y="5603866"/>
            <a:ext cx="1235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Servers</a:t>
            </a:r>
          </a:p>
        </p:txBody>
      </p:sp>
      <p:cxnSp>
        <p:nvCxnSpPr>
          <p:cNvPr id="34" name="Straight Connector 33"/>
          <p:cNvCxnSpPr>
            <a:cxnSpLocks noChangeShapeType="1"/>
          </p:cNvCxnSpPr>
          <p:nvPr/>
        </p:nvCxnSpPr>
        <p:spPr bwMode="auto">
          <a:xfrm>
            <a:off x="1957388" y="3322629"/>
            <a:ext cx="712787"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5" name="Straight Connector 34"/>
          <p:cNvCxnSpPr>
            <a:cxnSpLocks noChangeShapeType="1"/>
          </p:cNvCxnSpPr>
          <p:nvPr/>
        </p:nvCxnSpPr>
        <p:spPr bwMode="auto">
          <a:xfrm flipV="1">
            <a:off x="3986213" y="2025641"/>
            <a:ext cx="669925" cy="129698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7" name="Straight Connector 36"/>
          <p:cNvCxnSpPr>
            <a:cxnSpLocks noChangeShapeType="1"/>
          </p:cNvCxnSpPr>
          <p:nvPr/>
        </p:nvCxnSpPr>
        <p:spPr bwMode="auto">
          <a:xfrm flipV="1">
            <a:off x="3986213" y="3035291"/>
            <a:ext cx="717550" cy="28733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Connector 38"/>
          <p:cNvCxnSpPr>
            <a:cxnSpLocks noChangeShapeType="1"/>
          </p:cNvCxnSpPr>
          <p:nvPr/>
        </p:nvCxnSpPr>
        <p:spPr bwMode="auto">
          <a:xfrm>
            <a:off x="3986213" y="3322629"/>
            <a:ext cx="746125" cy="722312"/>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0" name="Straight Connector 39"/>
          <p:cNvCxnSpPr>
            <a:cxnSpLocks noChangeShapeType="1"/>
          </p:cNvCxnSpPr>
          <p:nvPr/>
        </p:nvCxnSpPr>
        <p:spPr bwMode="auto">
          <a:xfrm>
            <a:off x="3986213" y="3322629"/>
            <a:ext cx="746125" cy="1808162"/>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nvGrpSpPr>
          <p:cNvPr id="2" name="Group 50"/>
          <p:cNvGrpSpPr>
            <a:grpSpLocks/>
          </p:cNvGrpSpPr>
          <p:nvPr/>
        </p:nvGrpSpPr>
        <p:grpSpPr bwMode="auto">
          <a:xfrm>
            <a:off x="1168400" y="1500179"/>
            <a:ext cx="2700338" cy="609600"/>
            <a:chOff x="731" y="826"/>
            <a:chExt cx="1701" cy="384"/>
          </a:xfrm>
        </p:grpSpPr>
        <p:sp>
          <p:nvSpPr>
            <p:cNvPr id="7188" name="AutoShape 37"/>
            <p:cNvSpPr>
              <a:spLocks noChangeArrowheads="1"/>
            </p:cNvSpPr>
            <p:nvPr/>
          </p:nvSpPr>
          <p:spPr bwMode="auto">
            <a:xfrm>
              <a:off x="731" y="826"/>
              <a:ext cx="1701" cy="384"/>
            </a:xfrm>
            <a:prstGeom prst="wedgeRectCallout">
              <a:avLst>
                <a:gd name="adj1" fmla="val 67694"/>
                <a:gd name="adj2" fmla="val 127343"/>
              </a:avLst>
            </a:prstGeom>
            <a:solidFill>
              <a:srgbClr val="339966"/>
            </a:solidFill>
            <a:ln w="9525">
              <a:solidFill>
                <a:schemeClr val="tx1"/>
              </a:solidFill>
              <a:miter lim="800000"/>
              <a:headEnd/>
              <a:tailEnd/>
            </a:ln>
          </p:spPr>
          <p:txBody>
            <a:bodyPr/>
            <a:lstStyle/>
            <a:p>
              <a:pPr algn="ctr"/>
              <a:endParaRPr lang="en-US"/>
            </a:p>
          </p:txBody>
        </p:sp>
        <p:sp>
          <p:nvSpPr>
            <p:cNvPr id="7189" name="Text Box 38"/>
            <p:cNvSpPr txBox="1">
              <a:spLocks noChangeArrowheads="1"/>
            </p:cNvSpPr>
            <p:nvPr/>
          </p:nvSpPr>
          <p:spPr bwMode="auto">
            <a:xfrm>
              <a:off x="766" y="850"/>
              <a:ext cx="16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chemeClr val="bg1"/>
                  </a:solidFill>
                </a:rPr>
                <a:t>Ethernet: 1-10Gbps</a:t>
              </a:r>
            </a:p>
          </p:txBody>
        </p:sp>
      </p:grpSp>
      <p:grpSp>
        <p:nvGrpSpPr>
          <p:cNvPr id="3" name="Group 48"/>
          <p:cNvGrpSpPr>
            <a:grpSpLocks/>
          </p:cNvGrpSpPr>
          <p:nvPr/>
        </p:nvGrpSpPr>
        <p:grpSpPr bwMode="auto">
          <a:xfrm>
            <a:off x="485775" y="4835516"/>
            <a:ext cx="3978275" cy="1536700"/>
            <a:chOff x="301" y="2927"/>
            <a:chExt cx="2506" cy="968"/>
          </a:xfrm>
        </p:grpSpPr>
        <p:sp>
          <p:nvSpPr>
            <p:cNvPr id="7186" name="Text Box 44"/>
            <p:cNvSpPr txBox="1">
              <a:spLocks noChangeArrowheads="1"/>
            </p:cNvSpPr>
            <p:nvPr/>
          </p:nvSpPr>
          <p:spPr bwMode="auto">
            <a:xfrm>
              <a:off x="301" y="3162"/>
              <a:ext cx="2039"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Round Trip Time (RTT):</a:t>
              </a:r>
            </a:p>
            <a:p>
              <a:pPr eaLnBrk="1" hangingPunct="1"/>
              <a:r>
                <a:rPr lang="en-US"/>
                <a:t> 10-100us</a:t>
              </a:r>
            </a:p>
          </p:txBody>
        </p:sp>
        <p:sp>
          <p:nvSpPr>
            <p:cNvPr id="7187" name="AutoShape 45"/>
            <p:cNvSpPr>
              <a:spLocks noChangeArrowheads="1"/>
            </p:cNvSpPr>
            <p:nvPr/>
          </p:nvSpPr>
          <p:spPr bwMode="auto">
            <a:xfrm>
              <a:off x="1025" y="2927"/>
              <a:ext cx="1782" cy="968"/>
            </a:xfrm>
            <a:prstGeom prst="curvedLeftArrow">
              <a:avLst>
                <a:gd name="adj1" fmla="val 20000"/>
                <a:gd name="adj2" fmla="val 40000"/>
                <a:gd name="adj3" fmla="val 61364"/>
              </a:avLst>
            </a:prstGeom>
            <a:solidFill>
              <a:srgbClr val="339966"/>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Times New Roman" charset="0"/>
              </a:rPr>
              <a:t>Cluster-based Cloud Storage</a:t>
            </a:r>
          </a:p>
        </p:txBody>
      </p:sp>
      <p:pic>
        <p:nvPicPr>
          <p:cNvPr id="9218" name="Picture 6" descr="bla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824684"/>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9" name="Picture 8"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165310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0" name="Picture 10"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66275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11"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67240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2" name="Picture 12"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75825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3" name="Picture 13" descr="switch_s5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2962797"/>
            <a:ext cx="1316037"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8" name="TextBox 14"/>
          <p:cNvSpPr txBox="1">
            <a:spLocks noChangeArrowheads="1"/>
          </p:cNvSpPr>
          <p:nvPr/>
        </p:nvSpPr>
        <p:spPr bwMode="auto">
          <a:xfrm>
            <a:off x="809625" y="3867672"/>
            <a:ext cx="973138"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Client</a:t>
            </a:r>
          </a:p>
        </p:txBody>
      </p:sp>
      <p:sp>
        <p:nvSpPr>
          <p:cNvPr id="14349" name="TextBox 15"/>
          <p:cNvSpPr txBox="1">
            <a:spLocks noChangeArrowheads="1"/>
          </p:cNvSpPr>
          <p:nvPr/>
        </p:nvSpPr>
        <p:spPr bwMode="auto">
          <a:xfrm>
            <a:off x="2847975" y="3877197"/>
            <a:ext cx="1092200"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Switch</a:t>
            </a:r>
          </a:p>
        </p:txBody>
      </p:sp>
      <p:sp>
        <p:nvSpPr>
          <p:cNvPr id="14350" name="TextBox 16"/>
          <p:cNvSpPr txBox="1">
            <a:spLocks noChangeArrowheads="1"/>
          </p:cNvSpPr>
          <p:nvPr/>
        </p:nvSpPr>
        <p:spPr bwMode="auto">
          <a:xfrm>
            <a:off x="4784725" y="5393259"/>
            <a:ext cx="1347788" cy="830263"/>
          </a:xfrm>
          <a:prstGeom prst="rect">
            <a:avLst/>
          </a:prstGeom>
          <a:noFill/>
          <a:ln w="9525">
            <a:noFill/>
            <a:miter lim="800000"/>
            <a:headEnd/>
            <a:tailEnd/>
          </a:ln>
        </p:spPr>
        <p:txBody>
          <a:bodyPr wrap="none">
            <a:spAutoFit/>
          </a:bodyPr>
          <a:lstStyle/>
          <a:p>
            <a:pPr>
              <a:defRPr/>
            </a:pPr>
            <a:r>
              <a:rPr lang="en-US" dirty="0">
                <a:latin typeface="+mn-lt"/>
                <a:ea typeface="+mn-ea"/>
                <a:cs typeface="+mn-cs"/>
              </a:rPr>
              <a:t>Storage </a:t>
            </a:r>
          </a:p>
          <a:p>
            <a:pPr>
              <a:defRPr/>
            </a:pPr>
            <a:r>
              <a:rPr lang="en-US" dirty="0">
                <a:latin typeface="+mn-lt"/>
                <a:ea typeface="+mn-ea"/>
                <a:cs typeface="+mn-cs"/>
              </a:rPr>
              <a:t>Servers</a:t>
            </a:r>
          </a:p>
        </p:txBody>
      </p:sp>
      <p:sp>
        <p:nvSpPr>
          <p:cNvPr id="18" name="Rounded Rectangle 17"/>
          <p:cNvSpPr/>
          <p:nvPr/>
        </p:nvSpPr>
        <p:spPr>
          <a:xfrm>
            <a:off x="923925" y="221984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19" name="Rounded Rectangle 18"/>
          <p:cNvSpPr/>
          <p:nvPr/>
        </p:nvSpPr>
        <p:spPr>
          <a:xfrm>
            <a:off x="1076325" y="237224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20" name="Rounded Rectangle 19"/>
          <p:cNvSpPr/>
          <p:nvPr/>
        </p:nvSpPr>
        <p:spPr>
          <a:xfrm>
            <a:off x="1228725" y="252464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21" name="Rounded Rectangle 20"/>
          <p:cNvSpPr/>
          <p:nvPr/>
        </p:nvSpPr>
        <p:spPr>
          <a:xfrm>
            <a:off x="1381125" y="267704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22" name="Rounded Rectangle 21"/>
          <p:cNvSpPr/>
          <p:nvPr/>
        </p:nvSpPr>
        <p:spPr>
          <a:xfrm>
            <a:off x="6467475" y="1695972"/>
            <a:ext cx="741363"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1</a:t>
            </a:r>
          </a:p>
        </p:txBody>
      </p:sp>
      <p:sp>
        <p:nvSpPr>
          <p:cNvPr id="23" name="Rounded Rectangle 22"/>
          <p:cNvSpPr/>
          <p:nvPr/>
        </p:nvSpPr>
        <p:spPr>
          <a:xfrm>
            <a:off x="6467475" y="2719909"/>
            <a:ext cx="728663" cy="277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2</a:t>
            </a:r>
          </a:p>
        </p:txBody>
      </p:sp>
      <p:sp>
        <p:nvSpPr>
          <p:cNvPr id="26" name="Rounded Rectangle 25"/>
          <p:cNvSpPr/>
          <p:nvPr/>
        </p:nvSpPr>
        <p:spPr>
          <a:xfrm>
            <a:off x="6245225" y="1457847"/>
            <a:ext cx="1176338" cy="40005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endParaRPr>
          </a:p>
        </p:txBody>
      </p:sp>
      <p:sp>
        <p:nvSpPr>
          <p:cNvPr id="14358" name="TextBox 26"/>
          <p:cNvSpPr txBox="1">
            <a:spLocks noChangeArrowheads="1"/>
          </p:cNvSpPr>
          <p:nvPr/>
        </p:nvSpPr>
        <p:spPr bwMode="auto">
          <a:xfrm>
            <a:off x="6186488" y="5590109"/>
            <a:ext cx="1300162" cy="369888"/>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Data Block</a:t>
            </a:r>
          </a:p>
        </p:txBody>
      </p:sp>
      <p:sp>
        <p:nvSpPr>
          <p:cNvPr id="14359" name="TextBox 27"/>
          <p:cNvSpPr txBox="1">
            <a:spLocks noChangeArrowheads="1"/>
          </p:cNvSpPr>
          <p:nvPr/>
        </p:nvSpPr>
        <p:spPr bwMode="auto">
          <a:xfrm>
            <a:off x="7532688" y="4529659"/>
            <a:ext cx="1517650" cy="923925"/>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Server </a:t>
            </a:r>
          </a:p>
          <a:p>
            <a:pPr>
              <a:defRPr/>
            </a:pPr>
            <a:r>
              <a:rPr lang="en-US" sz="1800" dirty="0">
                <a:latin typeface="+mn-lt"/>
                <a:ea typeface="+mn-ea"/>
                <a:cs typeface="+mn-cs"/>
              </a:rPr>
              <a:t>Request Unit</a:t>
            </a:r>
          </a:p>
          <a:p>
            <a:pPr>
              <a:defRPr/>
            </a:pPr>
            <a:r>
              <a:rPr lang="en-US" sz="1800" dirty="0">
                <a:latin typeface="+mn-lt"/>
                <a:ea typeface="+mn-ea"/>
                <a:cs typeface="+mn-cs"/>
              </a:rPr>
              <a:t>(SRU)</a:t>
            </a:r>
          </a:p>
        </p:txBody>
      </p:sp>
      <p:cxnSp>
        <p:nvCxnSpPr>
          <p:cNvPr id="31" name="Straight Arrow Connector 30"/>
          <p:cNvCxnSpPr>
            <a:stCxn id="14359" idx="1"/>
            <a:endCxn id="51" idx="3"/>
          </p:cNvCxnSpPr>
          <p:nvPr/>
        </p:nvCxnSpPr>
        <p:spPr>
          <a:xfrm rot="10800000">
            <a:off x="7185025" y="4983684"/>
            <a:ext cx="347663" cy="7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Connector 35"/>
          <p:cNvCxnSpPr>
            <a:cxnSpLocks noChangeShapeType="1"/>
          </p:cNvCxnSpPr>
          <p:nvPr/>
        </p:nvCxnSpPr>
        <p:spPr bwMode="auto">
          <a:xfrm>
            <a:off x="1978025" y="3243784"/>
            <a:ext cx="712788"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8" name="Straight Connector 37"/>
          <p:cNvCxnSpPr>
            <a:cxnSpLocks noChangeShapeType="1"/>
          </p:cNvCxnSpPr>
          <p:nvPr/>
        </p:nvCxnSpPr>
        <p:spPr bwMode="auto">
          <a:xfrm flipV="1">
            <a:off x="4006850" y="1946797"/>
            <a:ext cx="669925" cy="129698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Connector 40"/>
          <p:cNvCxnSpPr>
            <a:cxnSpLocks noChangeShapeType="1"/>
          </p:cNvCxnSpPr>
          <p:nvPr/>
        </p:nvCxnSpPr>
        <p:spPr bwMode="auto">
          <a:xfrm flipV="1">
            <a:off x="4006850" y="2956447"/>
            <a:ext cx="717550" cy="28733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4" name="Straight Connector 43"/>
          <p:cNvCxnSpPr>
            <a:cxnSpLocks noChangeShapeType="1"/>
          </p:cNvCxnSpPr>
          <p:nvPr/>
        </p:nvCxnSpPr>
        <p:spPr bwMode="auto">
          <a:xfrm>
            <a:off x="4006850" y="3243784"/>
            <a:ext cx="746125" cy="72231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7" name="Straight Connector 46"/>
          <p:cNvCxnSpPr>
            <a:cxnSpLocks noChangeShapeType="1"/>
          </p:cNvCxnSpPr>
          <p:nvPr/>
        </p:nvCxnSpPr>
        <p:spPr bwMode="auto">
          <a:xfrm>
            <a:off x="4006850" y="3243784"/>
            <a:ext cx="746125" cy="18081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0" name="Rounded Rectangle 49"/>
          <p:cNvSpPr/>
          <p:nvPr/>
        </p:nvSpPr>
        <p:spPr>
          <a:xfrm>
            <a:off x="6477000" y="3762897"/>
            <a:ext cx="708025"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3</a:t>
            </a:r>
          </a:p>
        </p:txBody>
      </p:sp>
      <p:sp>
        <p:nvSpPr>
          <p:cNvPr id="51" name="Rounded Rectangle 50"/>
          <p:cNvSpPr/>
          <p:nvPr/>
        </p:nvSpPr>
        <p:spPr>
          <a:xfrm>
            <a:off x="6489700" y="4843984"/>
            <a:ext cx="695325" cy="279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4</a:t>
            </a:r>
          </a:p>
        </p:txBody>
      </p:sp>
      <p:sp>
        <p:nvSpPr>
          <p:cNvPr id="61" name="TextBox 60"/>
          <p:cNvSpPr txBox="1">
            <a:spLocks noChangeArrowheads="1"/>
          </p:cNvSpPr>
          <p:nvPr/>
        </p:nvSpPr>
        <p:spPr bwMode="auto">
          <a:xfrm>
            <a:off x="606425" y="1548334"/>
            <a:ext cx="2874963" cy="461963"/>
          </a:xfrm>
          <a:prstGeom prst="rect">
            <a:avLst/>
          </a:prstGeom>
          <a:noFill/>
          <a:ln w="9525">
            <a:noFill/>
            <a:miter lim="800000"/>
            <a:headEnd/>
            <a:tailEnd/>
          </a:ln>
        </p:spPr>
        <p:txBody>
          <a:bodyPr wrap="none">
            <a:spAutoFit/>
          </a:bodyPr>
          <a:lstStyle/>
          <a:p>
            <a:pPr>
              <a:defRPr/>
            </a:pPr>
            <a:r>
              <a:rPr lang="en-US" dirty="0">
                <a:latin typeface="+mn-lt"/>
                <a:ea typeface="+mn-ea"/>
                <a:cs typeface="+mn-cs"/>
              </a:rPr>
              <a:t>Synchronized Read</a:t>
            </a:r>
          </a:p>
        </p:txBody>
      </p:sp>
      <p:sp>
        <p:nvSpPr>
          <p:cNvPr id="37" name="TextBox 36"/>
          <p:cNvSpPr txBox="1">
            <a:spLocks noChangeArrowheads="1"/>
          </p:cNvSpPr>
          <p:nvPr/>
        </p:nvSpPr>
        <p:spPr bwMode="auto">
          <a:xfrm>
            <a:off x="534988" y="4980509"/>
            <a:ext cx="3213100" cy="830263"/>
          </a:xfrm>
          <a:prstGeom prst="rect">
            <a:avLst/>
          </a:prstGeom>
          <a:noFill/>
          <a:ln w="9525">
            <a:noFill/>
            <a:miter lim="800000"/>
            <a:headEnd/>
            <a:tailEnd/>
          </a:ln>
        </p:spPr>
        <p:txBody>
          <a:bodyPr wrap="none">
            <a:spAutoFit/>
          </a:bodyPr>
          <a:lstStyle/>
          <a:p>
            <a:pPr>
              <a:defRPr/>
            </a:pPr>
            <a:r>
              <a:rPr lang="en-US" dirty="0">
                <a:latin typeface="+mn-lt"/>
                <a:ea typeface="+mn-ea"/>
                <a:cs typeface="+mn-cs"/>
              </a:rPr>
              <a:t>Client now sends</a:t>
            </a:r>
          </a:p>
          <a:p>
            <a:pPr>
              <a:defRPr/>
            </a:pPr>
            <a:r>
              <a:rPr lang="en-US" dirty="0">
                <a:latin typeface="+mn-lt"/>
                <a:ea typeface="+mn-ea"/>
                <a:cs typeface="+mn-cs"/>
              </a:rPr>
              <a:t>next batch of requests</a:t>
            </a:r>
          </a:p>
        </p:txBody>
      </p:sp>
      <p:sp>
        <p:nvSpPr>
          <p:cNvPr id="40" name="Rounded Rectangle 39"/>
          <p:cNvSpPr/>
          <p:nvPr/>
        </p:nvSpPr>
        <p:spPr>
          <a:xfrm>
            <a:off x="550863" y="4663009"/>
            <a:ext cx="741362"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1</a:t>
            </a:r>
          </a:p>
        </p:txBody>
      </p:sp>
      <p:sp>
        <p:nvSpPr>
          <p:cNvPr id="42" name="Rounded Rectangle 41"/>
          <p:cNvSpPr/>
          <p:nvPr/>
        </p:nvSpPr>
        <p:spPr>
          <a:xfrm>
            <a:off x="1309688" y="4661422"/>
            <a:ext cx="739775"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2</a:t>
            </a:r>
          </a:p>
        </p:txBody>
      </p:sp>
      <p:sp>
        <p:nvSpPr>
          <p:cNvPr id="43" name="Rounded Rectangle 42"/>
          <p:cNvSpPr/>
          <p:nvPr/>
        </p:nvSpPr>
        <p:spPr>
          <a:xfrm>
            <a:off x="2081213" y="4661422"/>
            <a:ext cx="741362"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3</a:t>
            </a:r>
          </a:p>
        </p:txBody>
      </p:sp>
      <p:sp>
        <p:nvSpPr>
          <p:cNvPr id="45" name="Rounded Rectangle 44"/>
          <p:cNvSpPr/>
          <p:nvPr/>
        </p:nvSpPr>
        <p:spPr>
          <a:xfrm>
            <a:off x="2841625" y="4661422"/>
            <a:ext cx="739775"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1" nodeType="clickEffect">
                                  <p:stCondLst>
                                    <p:cond delay="0"/>
                                  </p:stCondLst>
                                  <p:childTnLst>
                                    <p:animMotion origin="layout" path="M 0 0 C 0.07812 0.06337 0.15642 0.12697 0.23246 0.11772 C 0.3085 0.10847 0.41892 -0.02636 0.4559 -0.05527 " pathEditMode="relative" ptsTypes="aaA">
                                      <p:cBhvr>
                                        <p:cTn id="30" dur="2000" fill="hold"/>
                                        <p:tgtEl>
                                          <p:spTgt spid="18"/>
                                        </p:tgtEl>
                                        <p:attrNameLst>
                                          <p:attrName>ppt_x</p:attrName>
                                          <p:attrName>ppt_y</p:attrName>
                                        </p:attrNameLst>
                                      </p:cBhvr>
                                    </p:animMotion>
                                  </p:childTnLst>
                                </p:cTn>
                              </p:par>
                              <p:par>
                                <p:cTn id="31" presetID="0" presetClass="path" presetSubtype="0" accel="50000" decel="50000" fill="hold" grpId="1" nodeType="withEffect">
                                  <p:stCondLst>
                                    <p:cond delay="0"/>
                                  </p:stCondLst>
                                  <p:childTnLst>
                                    <p:animMotion origin="layout" path="M 0 0 C 0.06354 0.05365 0.12726 0.1073 0.20122 0.11586 C 0.27517 0.12442 0.35955 0.08811 0.4441 0.0518 " pathEditMode="relative" ptsTypes="aaA">
                                      <p:cBhvr>
                                        <p:cTn id="32" dur="2000" fill="hold"/>
                                        <p:tgtEl>
                                          <p:spTgt spid="19"/>
                                        </p:tgtEl>
                                        <p:attrNameLst>
                                          <p:attrName>ppt_x</p:attrName>
                                          <p:attrName>ppt_y</p:attrName>
                                        </p:attrNameLst>
                                      </p:cBhvr>
                                    </p:animMotion>
                                  </p:childTnLst>
                                </p:cTn>
                              </p:par>
                              <p:par>
                                <p:cTn id="33" presetID="0" presetClass="path" presetSubtype="0" accel="50000" decel="50000" fill="hold" grpId="1" nodeType="withEffect">
                                  <p:stCondLst>
                                    <p:cond delay="0"/>
                                  </p:stCondLst>
                                  <p:childTnLst>
                                    <p:animMotion origin="layout" path="M 0 0 C 0.06302 0.02659 0.12622 0.05342 0.19879 0.08302 C 0.27136 0.11262 0.35313 0.14546 0.43507 0.1783 " pathEditMode="relative" ptsTypes="aaA">
                                      <p:cBhvr>
                                        <p:cTn id="34" dur="2000" fill="hold"/>
                                        <p:tgtEl>
                                          <p:spTgt spid="20"/>
                                        </p:tgtEl>
                                        <p:attrNameLst>
                                          <p:attrName>ppt_x</p:attrName>
                                          <p:attrName>ppt_y</p:attrName>
                                        </p:attrNameLst>
                                      </p:cBhvr>
                                    </p:animMotion>
                                  </p:childTnLst>
                                </p:cTn>
                              </p:par>
                              <p:par>
                                <p:cTn id="35" presetID="0" presetClass="path" presetSubtype="0" accel="50000" decel="50000" fill="hold" grpId="1" nodeType="withEffect">
                                  <p:stCondLst>
                                    <p:cond delay="0"/>
                                  </p:stCondLst>
                                  <p:childTnLst>
                                    <p:animMotion origin="layout" path="M 0 0 C 0.05781 0.00694 0.1158 0.01388 0.18576 0.06568 C 0.25573 0.11748 0.3375 0.21439 0.41944 0.31152 " pathEditMode="relative" ptsTypes="aaA">
                                      <p:cBhvr>
                                        <p:cTn id="36" dur="2000" fill="hold"/>
                                        <p:tgtEl>
                                          <p:spTgt spid="21"/>
                                        </p:tgtEl>
                                        <p:attrNameLst>
                                          <p:attrName>ppt_x</p:attrName>
                                          <p:attrName>ppt_y</p:attrName>
                                        </p:attrNameLst>
                                      </p:cBhvr>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2.77778E-6 6.10546E-7 C -0.13107 0.05412 -0.26093 0.10823 -0.36962 0.13228 C -0.47812 0.1568 -0.59705 0.11425 -0.65208 0.14408 " pathEditMode="relative" rAng="0" ptsTypes="aaA">
                                      <p:cBhvr>
                                        <p:cTn id="40" dur="2000" fill="hold"/>
                                        <p:tgtEl>
                                          <p:spTgt spid="22"/>
                                        </p:tgtEl>
                                        <p:attrNameLst>
                                          <p:attrName>ppt_x</p:attrName>
                                          <p:attrName>ppt_y</p:attrName>
                                        </p:attrNameLst>
                                      </p:cBhvr>
                                      <p:rCtr x="-32604" y="7840"/>
                                    </p:animMotion>
                                  </p:childTnLst>
                                </p:cTn>
                              </p:par>
                              <p:par>
                                <p:cTn id="41" presetID="1" presetClass="exit"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4358"/>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435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0" presetClass="path" presetSubtype="0" accel="50000" decel="50000" fill="hold" nodeType="withEffect">
                                  <p:stCondLst>
                                    <p:cond delay="0"/>
                                  </p:stCondLst>
                                  <p:childTnLst>
                                    <p:animMotion origin="layout" path="M 0 0 C -0.125 0.01966 -0.24983 0.03931 -0.35573 0.04486 C -0.46163 0.05042 -0.54844 0.04163 -0.63507 0.03284 " pathEditMode="relative" ptsTypes="aaA">
                                      <p:cBhvr>
                                        <p:cTn id="50" dur="2000" fill="hold"/>
                                        <p:tgtEl>
                                          <p:spTgt spid="23"/>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0 0 C -0.12413 -0.03978 -0.24774 -0.07932 -0.35191 -0.09343 C -0.45607 -0.10754 -0.54045 -0.09621 -0.62465 -0.08464 " pathEditMode="relative" ptsTypes="aaA">
                                      <p:cBhvr>
                                        <p:cTn id="52" dur="2000" fill="hold"/>
                                        <p:tgtEl>
                                          <p:spTgt spid="50"/>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4.16667E-6 -1.26735E-6 C -0.04635 0.01966 -0.09236 0.03955 -0.15225 -0.00139 C -0.21215 -0.04232 -0.28281 -0.21115 -0.35972 -0.24584 C -0.4368 -0.28053 -0.52569 -0.24584 -0.61423 -0.21091 " pathEditMode="relative" rAng="0" ptsTypes="aaaA">
                                      <p:cBhvr>
                                        <p:cTn id="54" dur="2000" fill="hold"/>
                                        <p:tgtEl>
                                          <p:spTgt spid="51"/>
                                        </p:tgtEl>
                                        <p:attrNameLst>
                                          <p:attrName>ppt_x</p:attrName>
                                          <p:attrName>ppt_y</p:attrName>
                                        </p:attrNameLst>
                                      </p:cBhvr>
                                      <p:rCtr x="-30712" y="-12049"/>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5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3" grpId="1" animBg="1"/>
      <p:bldP spid="26" grpId="0" animBg="1"/>
      <p:bldP spid="14358" grpId="0"/>
      <p:bldP spid="14359" grpId="0"/>
      <p:bldP spid="50" grpId="0" animBg="1"/>
      <p:bldP spid="50" grpId="1" animBg="1"/>
      <p:bldP spid="51" grpId="0" animBg="1"/>
      <p:bldP spid="51" grpId="1" animBg="1"/>
      <p:bldP spid="61" grpId="0"/>
      <p:bldP spid="37" grpId="0"/>
      <p:bldP spid="40" grpId="0" animBg="1"/>
      <p:bldP spid="42" grpId="0" animBg="1"/>
      <p:bldP spid="43"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3"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662068"/>
            <a:ext cx="9144000" cy="4195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 name="Group 6"/>
          <p:cNvGrpSpPr/>
          <p:nvPr/>
        </p:nvGrpSpPr>
        <p:grpSpPr>
          <a:xfrm>
            <a:off x="228600" y="1801491"/>
            <a:ext cx="8686800" cy="4599309"/>
            <a:chOff x="228600" y="1801491"/>
            <a:chExt cx="8686800" cy="4599309"/>
          </a:xfrm>
        </p:grpSpPr>
        <p:grpSp>
          <p:nvGrpSpPr>
            <p:cNvPr id="183" name="Group 182"/>
            <p:cNvGrpSpPr/>
            <p:nvPr/>
          </p:nvGrpSpPr>
          <p:grpSpPr>
            <a:xfrm>
              <a:off x="228600" y="2116456"/>
              <a:ext cx="8686800" cy="4284344"/>
              <a:chOff x="228600" y="2116456"/>
              <a:chExt cx="8686800" cy="4284344"/>
            </a:xfrm>
          </p:grpSpPr>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cxnSp>
        <p:nvCxnSpPr>
          <p:cNvPr id="3" name="Straight Connector 2"/>
          <p:cNvCxnSpPr>
            <a:stCxn id="4" idx="1"/>
            <a:endCxn id="547" idx="0"/>
          </p:cNvCxnSpPr>
          <p:nvPr/>
        </p:nvCxnSpPr>
        <p:spPr>
          <a:xfrm>
            <a:off x="4572000" y="2132478"/>
            <a:ext cx="0" cy="5295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971800" y="304800"/>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100Kbps–100Mbps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~100ms latency</a:t>
            </a:r>
          </a:p>
        </p:txBody>
      </p:sp>
      <p:sp>
        <p:nvSpPr>
          <p:cNvPr id="135" name="TextBox 134"/>
          <p:cNvSpPr txBox="1"/>
          <p:nvPr/>
        </p:nvSpPr>
        <p:spPr>
          <a:xfrm>
            <a:off x="2971800" y="3328481"/>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defTabSz="914400"/>
            <a:r>
              <a:rPr lang="en-US" sz="2400" dirty="0">
                <a:solidFill>
                  <a:prstClr val="white"/>
                </a:solidFill>
                <a:latin typeface="Calibri"/>
                <a:cs typeface="Verdana"/>
              </a:rPr>
              <a:t>10–40Gbps links</a:t>
            </a:r>
          </a:p>
          <a:p>
            <a:pPr algn="ctr" defTabSz="914400"/>
            <a:endParaRPr lang="en-US" sz="700" dirty="0">
              <a:solidFill>
                <a:prstClr val="white"/>
              </a:solidFill>
              <a:latin typeface="Calibri"/>
              <a:cs typeface="Verdana"/>
            </a:endParaRPr>
          </a:p>
          <a:p>
            <a:pPr algn="ctr" defTabSz="914400"/>
            <a:r>
              <a:rPr lang="en-US" sz="2400" dirty="0">
                <a:solidFill>
                  <a:prstClr val="white"/>
                </a:solidFill>
                <a:latin typeface="Calibri"/>
                <a:cs typeface="Verdana"/>
              </a:rPr>
              <a:t>~10–100μs latency</a:t>
            </a:r>
          </a:p>
        </p:txBody>
      </p:sp>
      <p:sp>
        <p:nvSpPr>
          <p:cNvPr id="127"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3810981172"/>
      </p:ext>
    </p:extLst>
  </p:cSld>
  <p:clrMapOvr>
    <a:masterClrMapping/>
  </p:clrMapOvr>
  <mc:AlternateContent xmlns:mc="http://schemas.openxmlformats.org/markup-compatibility/2006" xmlns:p14="http://schemas.microsoft.com/office/powerpoint/2010/main">
    <mc:Choice Requires="p14">
      <p:transition spd="slow" p14:dur="2000" advTm="73830"/>
    </mc:Choice>
    <mc:Fallback xmlns="">
      <p:transition xmlns:p14="http://schemas.microsoft.com/office/powerpoint/2010/main" spd="slow" advTm="73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47"/>
                                        </p:tgtEl>
                                      </p:cBhvr>
                                    </p:animEffect>
                                    <p:set>
                                      <p:cBhvr>
                                        <p:cTn id="13" dur="1" fill="hold">
                                          <p:stCondLst>
                                            <p:cond delay="499"/>
                                          </p:stCondLst>
                                        </p:cTn>
                                        <p:tgtEl>
                                          <p:spTgt spid="54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0" animBg="1"/>
      <p:bldP spid="1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atin typeface="Times New Roman" charset="0"/>
              </a:rPr>
              <a:t>Synchronized Read Setup</a:t>
            </a:r>
          </a:p>
        </p:txBody>
      </p:sp>
      <p:sp>
        <p:nvSpPr>
          <p:cNvPr id="11266" name="Content Placeholder 2"/>
          <p:cNvSpPr>
            <a:spLocks noGrp="1"/>
          </p:cNvSpPr>
          <p:nvPr>
            <p:ph idx="1"/>
          </p:nvPr>
        </p:nvSpPr>
        <p:spPr/>
        <p:txBody>
          <a:bodyPr/>
          <a:lstStyle/>
          <a:p>
            <a:r>
              <a:rPr lang="en-US" dirty="0">
                <a:latin typeface="Arial" charset="0"/>
              </a:rPr>
              <a:t>Test on an Ethernet-based storage cluster</a:t>
            </a:r>
          </a:p>
          <a:p>
            <a:endParaRPr lang="en-US" dirty="0">
              <a:latin typeface="Arial" charset="0"/>
            </a:endParaRPr>
          </a:p>
          <a:p>
            <a:r>
              <a:rPr lang="en-US" dirty="0">
                <a:latin typeface="Arial" charset="0"/>
              </a:rPr>
              <a:t>Client performs synchronized reads</a:t>
            </a:r>
          </a:p>
          <a:p>
            <a:endParaRPr lang="en-US" dirty="0">
              <a:latin typeface="Arial" charset="0"/>
            </a:endParaRPr>
          </a:p>
          <a:p>
            <a:r>
              <a:rPr lang="en-US" dirty="0">
                <a:latin typeface="Arial" charset="0"/>
              </a:rPr>
              <a:t>Increase # of servers involved in transfer</a:t>
            </a:r>
          </a:p>
          <a:p>
            <a:pPr lvl="1"/>
            <a:r>
              <a:rPr lang="en-US" dirty="0">
                <a:latin typeface="Arial" charset="0"/>
              </a:rPr>
              <a:t>Data block size is fixed (FS read)</a:t>
            </a:r>
          </a:p>
          <a:p>
            <a:pPr lvl="1"/>
            <a:endParaRPr lang="en-US" dirty="0">
              <a:latin typeface="Arial" charset="0"/>
            </a:endParaRPr>
          </a:p>
          <a:p>
            <a:r>
              <a:rPr lang="en-US" dirty="0">
                <a:latin typeface="Arial" charset="0"/>
              </a:rPr>
              <a:t>TCP used as the transport protocol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Times New Roman" charset="0"/>
              </a:rPr>
              <a:t>Main Results</a:t>
            </a:r>
          </a:p>
        </p:txBody>
      </p:sp>
      <p:sp>
        <p:nvSpPr>
          <p:cNvPr id="17410" name="Rectangle 3"/>
          <p:cNvSpPr>
            <a:spLocks noGrp="1" noChangeArrowheads="1"/>
          </p:cNvSpPr>
          <p:nvPr>
            <p:ph type="body" idx="1"/>
          </p:nvPr>
        </p:nvSpPr>
        <p:spPr/>
        <p:txBody>
          <a:bodyPr/>
          <a:lstStyle/>
          <a:p>
            <a:r>
              <a:rPr lang="en-US">
                <a:latin typeface="Arial" charset="0"/>
              </a:rPr>
              <a:t>Problem: Coarse-grained TCP timeouts (200ms) too expensive for datacenter applications</a:t>
            </a:r>
          </a:p>
          <a:p>
            <a:endParaRPr lang="en-US">
              <a:latin typeface="Arial" charset="0"/>
            </a:endParaRPr>
          </a:p>
          <a:p>
            <a:r>
              <a:rPr lang="en-US">
                <a:latin typeface="Arial" charset="0"/>
              </a:rPr>
              <a:t>Solution: microsecond granularity timeouts</a:t>
            </a:r>
          </a:p>
          <a:p>
            <a:pPr lvl="1"/>
            <a:r>
              <a:rPr lang="en-US">
                <a:latin typeface="Arial" charset="0"/>
              </a:rPr>
              <a:t>Improves datacenter app throughput &amp; latency</a:t>
            </a:r>
          </a:p>
          <a:p>
            <a:pPr lvl="1"/>
            <a:r>
              <a:rPr lang="en-US">
                <a:latin typeface="Arial" charset="0"/>
              </a:rPr>
              <a:t>Also safe for use in the wide-area (Internet)</a:t>
            </a:r>
          </a:p>
          <a:p>
            <a:endParaRPr lang="en-US">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normAutofit fontScale="90000"/>
          </a:bodyPr>
          <a:lstStyle/>
          <a:p>
            <a:r>
              <a:rPr lang="en-US" dirty="0">
                <a:latin typeface="Times New Roman" charset="0"/>
              </a:rPr>
              <a:t>Problem: TCP Throughput Collapse</a:t>
            </a:r>
          </a:p>
        </p:txBody>
      </p:sp>
      <p:pic>
        <p:nvPicPr>
          <p:cNvPr id="133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8" y="1811851"/>
            <a:ext cx="6578600" cy="318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a:spLocks noChangeArrowheads="1"/>
          </p:cNvSpPr>
          <p:nvPr/>
        </p:nvSpPr>
        <p:spPr bwMode="auto">
          <a:xfrm>
            <a:off x="3092450" y="3000889"/>
            <a:ext cx="1182688" cy="461962"/>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Collapse</a:t>
            </a:r>
            <a:r>
              <a:rPr lang="en-US">
                <a:solidFill>
                  <a:schemeClr val="bg1"/>
                </a:solidFill>
              </a:rPr>
              <a:t>!</a:t>
            </a:r>
          </a:p>
        </p:txBody>
      </p:sp>
      <p:cxnSp>
        <p:nvCxnSpPr>
          <p:cNvPr id="7" name="Straight Arrow Connector 6"/>
          <p:cNvCxnSpPr>
            <a:cxnSpLocks noChangeShapeType="1"/>
          </p:cNvCxnSpPr>
          <p:nvPr/>
        </p:nvCxnSpPr>
        <p:spPr bwMode="auto">
          <a:xfrm rot="10800000" flipV="1">
            <a:off x="2454275" y="3446976"/>
            <a:ext cx="639763" cy="4048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aphicFrame>
        <p:nvGraphicFramePr>
          <p:cNvPr id="12" name="Content Placeholder 11"/>
          <p:cNvGraphicFramePr>
            <a:graphicFrameLocks noGrp="1"/>
          </p:cNvGraphicFramePr>
          <p:nvPr>
            <p:ph idx="1"/>
            <p:extLst>
              <p:ext uri="{D42A27DB-BD31-4B8C-83A1-F6EECF244321}">
                <p14:modId xmlns:p14="http://schemas.microsoft.com/office/powerpoint/2010/main" val="2504357605"/>
              </p:ext>
            </p:extLst>
          </p:nvPr>
        </p:nvGraphicFramePr>
        <p:xfrm>
          <a:off x="6659563" y="2126176"/>
          <a:ext cx="1946275" cy="1854200"/>
        </p:xfrm>
        <a:graphic>
          <a:graphicData uri="http://schemas.openxmlformats.org/drawingml/2006/table">
            <a:tbl>
              <a:tblPr firstRow="1" bandRow="1">
                <a:tableStyleId>{00A15C55-8517-42AA-B614-E9B94910E393}</a:tableStyleId>
              </a:tblPr>
              <a:tblGrid>
                <a:gridCol w="1946275">
                  <a:extLst>
                    <a:ext uri="{9D8B030D-6E8A-4147-A177-3AD203B41FA5}">
                      <a16:colId xmlns:a16="http://schemas.microsoft.com/office/drawing/2014/main" val="20000"/>
                    </a:ext>
                  </a:extLst>
                </a:gridCol>
              </a:tblGrid>
              <a:tr h="370840">
                <a:tc>
                  <a:txBody>
                    <a:bodyPr/>
                    <a:lstStyle/>
                    <a:p>
                      <a:r>
                        <a:rPr lang="en-US" dirty="0"/>
                        <a:t>Cluster Setup</a:t>
                      </a:r>
                    </a:p>
                  </a:txBody>
                  <a:tcPr marL="91427" marR="91427">
                    <a:solidFill>
                      <a:srgbClr val="9A523E"/>
                    </a:solidFill>
                  </a:tcPr>
                </a:tc>
                <a:extLst>
                  <a:ext uri="{0D108BD9-81ED-4DB2-BD59-A6C34878D82A}">
                    <a16:rowId xmlns:a16="http://schemas.microsoft.com/office/drawing/2014/main" val="10000"/>
                  </a:ext>
                </a:extLst>
              </a:tr>
              <a:tr h="370840">
                <a:tc>
                  <a:txBody>
                    <a:bodyPr/>
                    <a:lstStyle/>
                    <a:p>
                      <a:r>
                        <a:rPr lang="en-US" dirty="0"/>
                        <a:t>1Gbps Ethernet</a:t>
                      </a:r>
                    </a:p>
                  </a:txBody>
                  <a:tcPr marL="91427" marR="91427"/>
                </a:tc>
                <a:extLst>
                  <a:ext uri="{0D108BD9-81ED-4DB2-BD59-A6C34878D82A}">
                    <a16:rowId xmlns:a16="http://schemas.microsoft.com/office/drawing/2014/main" val="10001"/>
                  </a:ext>
                </a:extLst>
              </a:tr>
              <a:tr h="370840">
                <a:tc>
                  <a:txBody>
                    <a:bodyPr/>
                    <a:lstStyle/>
                    <a:p>
                      <a:r>
                        <a:rPr lang="en-US" dirty="0"/>
                        <a:t>Unmodified TCP</a:t>
                      </a:r>
                    </a:p>
                  </a:txBody>
                  <a:tcPr marL="91427" marR="91427"/>
                </a:tc>
                <a:extLst>
                  <a:ext uri="{0D108BD9-81ED-4DB2-BD59-A6C34878D82A}">
                    <a16:rowId xmlns:a16="http://schemas.microsoft.com/office/drawing/2014/main" val="10002"/>
                  </a:ext>
                </a:extLst>
              </a:tr>
              <a:tr h="370840">
                <a:tc>
                  <a:txBody>
                    <a:bodyPr/>
                    <a:lstStyle/>
                    <a:p>
                      <a:r>
                        <a:rPr lang="en-US" dirty="0"/>
                        <a:t>S50 Switch</a:t>
                      </a:r>
                    </a:p>
                  </a:txBody>
                  <a:tcPr marL="91427" marR="91427"/>
                </a:tc>
                <a:extLst>
                  <a:ext uri="{0D108BD9-81ED-4DB2-BD59-A6C34878D82A}">
                    <a16:rowId xmlns:a16="http://schemas.microsoft.com/office/drawing/2014/main" val="10003"/>
                  </a:ext>
                </a:extLst>
              </a:tr>
              <a:tr h="370840">
                <a:tc>
                  <a:txBody>
                    <a:bodyPr/>
                    <a:lstStyle/>
                    <a:p>
                      <a:r>
                        <a:rPr lang="en-US" dirty="0"/>
                        <a:t>1MB Block Size</a:t>
                      </a:r>
                    </a:p>
                  </a:txBody>
                  <a:tcPr marL="91427" marR="91427"/>
                </a:tc>
                <a:extLst>
                  <a:ext uri="{0D108BD9-81ED-4DB2-BD59-A6C34878D82A}">
                    <a16:rowId xmlns:a16="http://schemas.microsoft.com/office/drawing/2014/main" val="10004"/>
                  </a:ext>
                </a:extLst>
              </a:tr>
            </a:tbl>
          </a:graphicData>
        </a:graphic>
      </p:graphicFrame>
      <p:sp>
        <p:nvSpPr>
          <p:cNvPr id="8" name="TextBox 7"/>
          <p:cNvSpPr txBox="1">
            <a:spLocks noChangeArrowheads="1"/>
          </p:cNvSpPr>
          <p:nvPr/>
        </p:nvSpPr>
        <p:spPr bwMode="auto">
          <a:xfrm>
            <a:off x="409575" y="5132901"/>
            <a:ext cx="8335963" cy="1200150"/>
          </a:xfrm>
          <a:prstGeom prst="rect">
            <a:avLst/>
          </a:prstGeom>
          <a:noFill/>
          <a:ln w="9525">
            <a:noFill/>
            <a:miter lim="800000"/>
            <a:headEnd/>
            <a:tailEnd/>
          </a:ln>
        </p:spPr>
        <p:txBody>
          <a:bodyPr>
            <a:spAutoFit/>
          </a:bodyPr>
          <a:lstStyle/>
          <a:p>
            <a:pPr>
              <a:buFont typeface="Arial" charset="0"/>
              <a:buChar char="•"/>
              <a:defRPr/>
            </a:pPr>
            <a:r>
              <a:rPr lang="en-US" dirty="0">
                <a:latin typeface="+mn-lt"/>
                <a:ea typeface="+mn-ea"/>
                <a:cs typeface="+mn-cs"/>
              </a:rPr>
              <a:t> TCP </a:t>
            </a:r>
            <a:r>
              <a:rPr lang="en-US" i="1" dirty="0" err="1">
                <a:latin typeface="+mn-lt"/>
                <a:ea typeface="+mn-ea"/>
                <a:cs typeface="+mn-cs"/>
              </a:rPr>
              <a:t>Incast</a:t>
            </a:r>
            <a:endParaRPr lang="en-US" i="1" dirty="0">
              <a:latin typeface="+mn-lt"/>
              <a:ea typeface="+mn-ea"/>
              <a:cs typeface="+mn-cs"/>
            </a:endParaRPr>
          </a:p>
          <a:p>
            <a:pPr lvl="1">
              <a:buFont typeface="Arial" charset="0"/>
              <a:buChar char="•"/>
              <a:defRPr/>
            </a:pPr>
            <a:r>
              <a:rPr lang="en-US" dirty="0">
                <a:latin typeface="+mn-lt"/>
                <a:ea typeface="+mn-ea"/>
                <a:cs typeface="+mn-cs"/>
              </a:rPr>
              <a:t> Cause of throughput collapse: </a:t>
            </a:r>
          </a:p>
          <a:p>
            <a:pPr lvl="1">
              <a:defRPr/>
            </a:pPr>
            <a:r>
              <a:rPr lang="en-US" dirty="0">
                <a:latin typeface="+mn-lt"/>
                <a:ea typeface="+mn-ea"/>
                <a:cs typeface="+mn-cs"/>
              </a:rPr>
              <a:t>	</a:t>
            </a:r>
            <a:r>
              <a:rPr lang="en-US" dirty="0">
                <a:solidFill>
                  <a:srgbClr val="FF0000"/>
                </a:solidFill>
                <a:latin typeface="+mn-lt"/>
                <a:ea typeface="+mn-ea"/>
                <a:cs typeface="+mn-cs"/>
              </a:rPr>
              <a:t>coarse-grained TCP timeouts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61963" y="304800"/>
            <a:ext cx="8326437" cy="685800"/>
          </a:xfrm>
        </p:spPr>
        <p:txBody>
          <a:bodyPr>
            <a:normAutofit fontScale="90000"/>
          </a:bodyPr>
          <a:lstStyle/>
          <a:p>
            <a:r>
              <a:rPr lang="en-US">
                <a:latin typeface="Times New Roman" charset="0"/>
              </a:rPr>
              <a:t>Solution: </a:t>
            </a:r>
            <a:r>
              <a:rPr lang="en-US" b="1">
                <a:latin typeface="Times New Roman" charset="0"/>
              </a:rPr>
              <a:t>µsecond TCP + no minRTO</a:t>
            </a:r>
          </a:p>
        </p:txBody>
      </p:sp>
      <p:sp>
        <p:nvSpPr>
          <p:cNvPr id="6" name="TextBox 5"/>
          <p:cNvSpPr txBox="1">
            <a:spLocks noChangeArrowheads="1"/>
          </p:cNvSpPr>
          <p:nvPr/>
        </p:nvSpPr>
        <p:spPr bwMode="auto">
          <a:xfrm>
            <a:off x="3259138" y="4266663"/>
            <a:ext cx="3001962"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latin typeface="Arial" charset="0"/>
              </a:rPr>
              <a:t>more servers   </a:t>
            </a:r>
            <a:r>
              <a:rPr lang="en-US" sz="2000">
                <a:latin typeface="Arial" charset="0"/>
                <a:sym typeface="Wingdings" charset="0"/>
              </a:rPr>
              <a:t></a:t>
            </a:r>
            <a:endParaRPr lang="en-US" sz="2000">
              <a:latin typeface="Arial" charset="0"/>
            </a:endParaRPr>
          </a:p>
        </p:txBody>
      </p:sp>
      <p:sp>
        <p:nvSpPr>
          <p:cNvPr id="10" name="Content Placeholder 2"/>
          <p:cNvSpPr>
            <a:spLocks noGrp="1"/>
          </p:cNvSpPr>
          <p:nvPr>
            <p:ph idx="1"/>
          </p:nvPr>
        </p:nvSpPr>
        <p:spPr>
          <a:xfrm>
            <a:off x="733425" y="4957225"/>
            <a:ext cx="7772400" cy="1092200"/>
          </a:xfrm>
        </p:spPr>
        <p:txBody>
          <a:bodyPr/>
          <a:lstStyle/>
          <a:p>
            <a:pPr>
              <a:buFontTx/>
              <a:buNone/>
              <a:defRPr/>
            </a:pPr>
            <a:r>
              <a:rPr lang="en-US" sz="2400" dirty="0">
                <a:solidFill>
                  <a:schemeClr val="accent6"/>
                </a:solidFill>
                <a:ea typeface="+mn-ea"/>
                <a:cs typeface="+mn-cs"/>
                <a:sym typeface="Wingdings" pitchFamily="2" charset="2"/>
              </a:rPr>
              <a:t>High throughput for up to 47 servers</a:t>
            </a:r>
          </a:p>
          <a:p>
            <a:pPr>
              <a:buFontTx/>
              <a:buNone/>
              <a:defRPr/>
            </a:pPr>
            <a:r>
              <a:rPr lang="en-US" sz="2400" dirty="0">
                <a:solidFill>
                  <a:schemeClr val="accent6"/>
                </a:solidFill>
                <a:ea typeface="+mn-ea"/>
                <a:cs typeface="+mn-cs"/>
                <a:sym typeface="Wingdings" pitchFamily="2" charset="2"/>
              </a:rPr>
              <a:t>Simulation scales to thousands of servers</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3" y="1458375"/>
            <a:ext cx="5716587" cy="287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236538" y="1944150"/>
            <a:ext cx="1227137" cy="584200"/>
          </a:xfrm>
          <a:prstGeom prst="rect">
            <a:avLst/>
          </a:prstGeom>
          <a:solidFill>
            <a:schemeClr val="bg1"/>
          </a:solidFill>
          <a:ln w="9525">
            <a:noFill/>
            <a:miter lim="800000"/>
            <a:headEnd/>
            <a:tailEnd/>
          </a:ln>
        </p:spPr>
        <p:txBody>
          <a:bodyPr>
            <a:spAutoFit/>
          </a:bodyPr>
          <a:lstStyle/>
          <a:p>
            <a:pPr>
              <a:defRPr/>
            </a:pPr>
            <a:r>
              <a:rPr lang="en-US" sz="1600" dirty="0">
                <a:latin typeface="+mn-lt"/>
                <a:ea typeface="+mn-ea"/>
                <a:cs typeface="+mn-cs"/>
              </a:rPr>
              <a:t>Throughput</a:t>
            </a:r>
          </a:p>
          <a:p>
            <a:pPr>
              <a:defRPr/>
            </a:pPr>
            <a:r>
              <a:rPr lang="en-US" sz="1600" dirty="0">
                <a:latin typeface="+mn-lt"/>
                <a:ea typeface="+mn-ea"/>
                <a:cs typeface="+mn-cs"/>
              </a:rPr>
              <a:t>(Mbps)</a:t>
            </a:r>
          </a:p>
        </p:txBody>
      </p:sp>
      <p:sp>
        <p:nvSpPr>
          <p:cNvPr id="9" name="TextBox 8"/>
          <p:cNvSpPr txBox="1">
            <a:spLocks noChangeArrowheads="1"/>
          </p:cNvSpPr>
          <p:nvPr/>
        </p:nvSpPr>
        <p:spPr bwMode="auto">
          <a:xfrm>
            <a:off x="6953250" y="3574513"/>
            <a:ext cx="1954213" cy="400050"/>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Unmodified TCP</a:t>
            </a:r>
          </a:p>
        </p:txBody>
      </p:sp>
      <p:sp>
        <p:nvSpPr>
          <p:cNvPr id="8" name="TextBox 7"/>
          <p:cNvSpPr txBox="1">
            <a:spLocks noChangeArrowheads="1"/>
          </p:cNvSpPr>
          <p:nvPr/>
        </p:nvSpPr>
        <p:spPr bwMode="auto">
          <a:xfrm>
            <a:off x="7064375" y="1610775"/>
            <a:ext cx="1473200" cy="400050"/>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Our solution</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9"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atin typeface="Times New Roman" charset="0"/>
              </a:rPr>
              <a:t>Outline</a:t>
            </a:r>
          </a:p>
        </p:txBody>
      </p:sp>
      <p:sp>
        <p:nvSpPr>
          <p:cNvPr id="19458" name="Content Placeholder 2"/>
          <p:cNvSpPr>
            <a:spLocks noGrp="1"/>
          </p:cNvSpPr>
          <p:nvPr>
            <p:ph idx="1"/>
          </p:nvPr>
        </p:nvSpPr>
        <p:spPr/>
        <p:txBody>
          <a:bodyPr>
            <a:normAutofit lnSpcReduction="10000"/>
          </a:bodyPr>
          <a:lstStyle/>
          <a:p>
            <a:pPr eaLnBrk="1" hangingPunct="1"/>
            <a:r>
              <a:rPr lang="en-US" sz="2400">
                <a:solidFill>
                  <a:srgbClr val="A6A6A6"/>
                </a:solidFill>
                <a:latin typeface="Arial" charset="0"/>
              </a:rPr>
              <a:t>Overview</a:t>
            </a:r>
          </a:p>
          <a:p>
            <a:pPr eaLnBrk="1" hangingPunct="1"/>
            <a:endParaRPr lang="en-US">
              <a:solidFill>
                <a:srgbClr val="A6A6A6"/>
              </a:solidFill>
              <a:latin typeface="Arial" charset="0"/>
            </a:endParaRPr>
          </a:p>
          <a:p>
            <a:pPr eaLnBrk="1" hangingPunct="1">
              <a:buFont typeface="Wingdings" charset="0"/>
              <a:buChar char="Ø"/>
            </a:pPr>
            <a:r>
              <a:rPr lang="en-US">
                <a:solidFill>
                  <a:schemeClr val="accent2"/>
                </a:solidFill>
                <a:latin typeface="Arial" charset="0"/>
              </a:rPr>
              <a:t>Why are TCP timeouts expensive?</a:t>
            </a:r>
          </a:p>
          <a:p>
            <a:pPr eaLnBrk="1" hangingPunct="1"/>
            <a:endParaRPr lang="en-US">
              <a:latin typeface="Arial" charset="0"/>
            </a:endParaRPr>
          </a:p>
          <a:p>
            <a:pPr eaLnBrk="1" hangingPunct="1"/>
            <a:r>
              <a:rPr lang="en-US">
                <a:latin typeface="Arial" charset="0"/>
              </a:rPr>
              <a:t>How do coarse-grained timeouts affect apps?</a:t>
            </a:r>
          </a:p>
          <a:p>
            <a:pPr eaLnBrk="1" hangingPunct="1"/>
            <a:endParaRPr lang="en-US">
              <a:latin typeface="Arial" charset="0"/>
            </a:endParaRPr>
          </a:p>
          <a:p>
            <a:pPr eaLnBrk="1" hangingPunct="1"/>
            <a:r>
              <a:rPr lang="en-US">
                <a:latin typeface="Arial" charset="0"/>
              </a:rPr>
              <a:t>Solution: Microsecond TCP Retransmissions</a:t>
            </a:r>
          </a:p>
          <a:p>
            <a:pPr eaLnBrk="1" hangingPunct="1"/>
            <a:endParaRPr lang="en-US">
              <a:latin typeface="Arial" charset="0"/>
            </a:endParaRPr>
          </a:p>
          <a:p>
            <a:pPr eaLnBrk="1" hangingPunct="1"/>
            <a:r>
              <a:rPr lang="en-US">
                <a:latin typeface="Arial" charset="0"/>
              </a:rPr>
              <a:t>Is the solution safe?</a:t>
            </a:r>
          </a:p>
          <a:p>
            <a:pPr eaLnBrk="1" hangingPunct="1"/>
            <a:endParaRPr lang="en-US">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Times New Roman" charset="0"/>
              </a:rPr>
              <a:t>TCP: data-driven loss recovery </a:t>
            </a:r>
          </a:p>
        </p:txBody>
      </p:sp>
      <p:cxnSp>
        <p:nvCxnSpPr>
          <p:cNvPr id="9" name="Straight Connector 8"/>
          <p:cNvCxnSpPr>
            <a:cxnSpLocks noChangeShapeType="1"/>
          </p:cNvCxnSpPr>
          <p:nvPr/>
        </p:nvCxnSpPr>
        <p:spPr bwMode="auto">
          <a:xfrm rot="16200000" flipH="1">
            <a:off x="808038" y="3895189"/>
            <a:ext cx="4235450" cy="1270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1" name="Straight Connector 10"/>
          <p:cNvCxnSpPr>
            <a:cxnSpLocks noChangeShapeType="1"/>
          </p:cNvCxnSpPr>
          <p:nvPr/>
        </p:nvCxnSpPr>
        <p:spPr bwMode="auto">
          <a:xfrm rot="16200000" flipH="1">
            <a:off x="3719513" y="3888838"/>
            <a:ext cx="4171950" cy="2857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464" name="TextBox 11"/>
          <p:cNvSpPr txBox="1">
            <a:spLocks noChangeArrowheads="1"/>
          </p:cNvSpPr>
          <p:nvPr/>
        </p:nvSpPr>
        <p:spPr bwMode="auto">
          <a:xfrm>
            <a:off x="2374900" y="6084351"/>
            <a:ext cx="1177925" cy="461963"/>
          </a:xfrm>
          <a:prstGeom prst="rect">
            <a:avLst/>
          </a:prstGeom>
          <a:noFill/>
          <a:ln w="9525">
            <a:noFill/>
            <a:miter lim="800000"/>
            <a:headEnd/>
            <a:tailEnd/>
          </a:ln>
        </p:spPr>
        <p:txBody>
          <a:bodyPr wrap="none">
            <a:spAutoFit/>
          </a:bodyPr>
          <a:lstStyle/>
          <a:p>
            <a:pPr>
              <a:defRPr/>
            </a:pPr>
            <a:r>
              <a:rPr lang="en-US" dirty="0">
                <a:latin typeface="+mn-lt"/>
                <a:ea typeface="+mn-ea"/>
                <a:cs typeface="+mn-cs"/>
              </a:rPr>
              <a:t>Sender</a:t>
            </a:r>
          </a:p>
        </p:txBody>
      </p:sp>
      <p:sp>
        <p:nvSpPr>
          <p:cNvPr id="19465" name="TextBox 12"/>
          <p:cNvSpPr txBox="1">
            <a:spLocks noChangeArrowheads="1"/>
          </p:cNvSpPr>
          <p:nvPr/>
        </p:nvSpPr>
        <p:spPr bwMode="auto">
          <a:xfrm>
            <a:off x="4819650" y="6070064"/>
            <a:ext cx="1401763"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Receiver</a:t>
            </a:r>
          </a:p>
        </p:txBody>
      </p:sp>
      <p:cxnSp>
        <p:nvCxnSpPr>
          <p:cNvPr id="15" name="Straight Arrow Connector 14"/>
          <p:cNvCxnSpPr>
            <a:cxnSpLocks noChangeShapeType="1"/>
          </p:cNvCxnSpPr>
          <p:nvPr/>
        </p:nvCxnSpPr>
        <p:spPr bwMode="auto">
          <a:xfrm>
            <a:off x="2933700" y="1785401"/>
            <a:ext cx="2873375" cy="225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6" name="TextBox 15"/>
          <p:cNvSpPr txBox="1">
            <a:spLocks noChangeArrowheads="1"/>
          </p:cNvSpPr>
          <p:nvPr/>
        </p:nvSpPr>
        <p:spPr bwMode="auto">
          <a:xfrm>
            <a:off x="2505075" y="1583789"/>
            <a:ext cx="3000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cxnSp>
        <p:nvCxnSpPr>
          <p:cNvPr id="17" name="Straight Arrow Connector 16"/>
          <p:cNvCxnSpPr>
            <a:cxnSpLocks noChangeShapeType="1"/>
          </p:cNvCxnSpPr>
          <p:nvPr/>
        </p:nvCxnSpPr>
        <p:spPr bwMode="auto">
          <a:xfrm>
            <a:off x="2943225" y="2067976"/>
            <a:ext cx="833438" cy="619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8" name="TextBox 17"/>
          <p:cNvSpPr txBox="1">
            <a:spLocks noChangeArrowheads="1"/>
          </p:cNvSpPr>
          <p:nvPr/>
        </p:nvSpPr>
        <p:spPr bwMode="auto">
          <a:xfrm>
            <a:off x="2503488" y="1866364"/>
            <a:ext cx="3000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2</a:t>
            </a:r>
          </a:p>
        </p:txBody>
      </p:sp>
      <p:sp>
        <p:nvSpPr>
          <p:cNvPr id="20" name="Multiply 19"/>
          <p:cNvSpPr/>
          <p:nvPr/>
        </p:nvSpPr>
        <p:spPr>
          <a:xfrm>
            <a:off x="3763963" y="1963201"/>
            <a:ext cx="261937" cy="3683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cxnSpLocks noChangeShapeType="1"/>
          </p:cNvCxnSpPr>
          <p:nvPr/>
        </p:nvCxnSpPr>
        <p:spPr bwMode="auto">
          <a:xfrm>
            <a:off x="2930525" y="2329914"/>
            <a:ext cx="2874963" cy="225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2" name="Straight Arrow Connector 21"/>
          <p:cNvCxnSpPr>
            <a:cxnSpLocks noChangeShapeType="1"/>
          </p:cNvCxnSpPr>
          <p:nvPr/>
        </p:nvCxnSpPr>
        <p:spPr bwMode="auto">
          <a:xfrm>
            <a:off x="2917825" y="2672814"/>
            <a:ext cx="2873375" cy="225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3" name="Straight Arrow Connector 22"/>
          <p:cNvCxnSpPr>
            <a:cxnSpLocks noChangeShapeType="1"/>
          </p:cNvCxnSpPr>
          <p:nvPr/>
        </p:nvCxnSpPr>
        <p:spPr bwMode="auto">
          <a:xfrm>
            <a:off x="2927350" y="3014126"/>
            <a:ext cx="2873375" cy="2270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4" name="TextBox 23"/>
          <p:cNvSpPr txBox="1">
            <a:spLocks noChangeArrowheads="1"/>
          </p:cNvSpPr>
          <p:nvPr/>
        </p:nvSpPr>
        <p:spPr bwMode="auto">
          <a:xfrm>
            <a:off x="2513013" y="2126714"/>
            <a:ext cx="3000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3</a:t>
            </a:r>
          </a:p>
        </p:txBody>
      </p:sp>
      <p:sp>
        <p:nvSpPr>
          <p:cNvPr id="25" name="TextBox 24"/>
          <p:cNvSpPr txBox="1">
            <a:spLocks noChangeArrowheads="1"/>
          </p:cNvSpPr>
          <p:nvPr/>
        </p:nvSpPr>
        <p:spPr bwMode="auto">
          <a:xfrm>
            <a:off x="2511425" y="2480726"/>
            <a:ext cx="3000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4</a:t>
            </a:r>
          </a:p>
        </p:txBody>
      </p:sp>
      <p:sp>
        <p:nvSpPr>
          <p:cNvPr id="26" name="TextBox 25"/>
          <p:cNvSpPr txBox="1">
            <a:spLocks noChangeArrowheads="1"/>
          </p:cNvSpPr>
          <p:nvPr/>
        </p:nvSpPr>
        <p:spPr bwMode="auto">
          <a:xfrm>
            <a:off x="2509838" y="2845851"/>
            <a:ext cx="3000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5</a:t>
            </a:r>
          </a:p>
        </p:txBody>
      </p:sp>
      <p:cxnSp>
        <p:nvCxnSpPr>
          <p:cNvPr id="28" name="Straight Arrow Connector 27"/>
          <p:cNvCxnSpPr>
            <a:cxnSpLocks noChangeShapeType="1"/>
          </p:cNvCxnSpPr>
          <p:nvPr/>
        </p:nvCxnSpPr>
        <p:spPr bwMode="auto">
          <a:xfrm rot="10800000" flipV="1">
            <a:off x="2944813" y="2129889"/>
            <a:ext cx="2827337" cy="1473200"/>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9" name="Straight Arrow Connector 28"/>
          <p:cNvCxnSpPr>
            <a:cxnSpLocks noChangeShapeType="1"/>
          </p:cNvCxnSpPr>
          <p:nvPr/>
        </p:nvCxnSpPr>
        <p:spPr bwMode="auto">
          <a:xfrm rot="10800000" flipV="1">
            <a:off x="2967038" y="2698214"/>
            <a:ext cx="2825750" cy="1473200"/>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0" name="TextBox 29"/>
          <p:cNvSpPr txBox="1">
            <a:spLocks noChangeArrowheads="1"/>
          </p:cNvSpPr>
          <p:nvPr/>
        </p:nvSpPr>
        <p:spPr bwMode="auto">
          <a:xfrm>
            <a:off x="5876925" y="1974314"/>
            <a:ext cx="762000" cy="3698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sp>
        <p:nvSpPr>
          <p:cNvPr id="31" name="TextBox 30"/>
          <p:cNvSpPr txBox="1">
            <a:spLocks noChangeArrowheads="1"/>
          </p:cNvSpPr>
          <p:nvPr/>
        </p:nvSpPr>
        <p:spPr bwMode="auto">
          <a:xfrm>
            <a:off x="5910263" y="2458501"/>
            <a:ext cx="7620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sp>
        <p:nvSpPr>
          <p:cNvPr id="32" name="TextBox 31"/>
          <p:cNvSpPr txBox="1">
            <a:spLocks noChangeArrowheads="1"/>
          </p:cNvSpPr>
          <p:nvPr/>
        </p:nvSpPr>
        <p:spPr bwMode="auto">
          <a:xfrm>
            <a:off x="5910263" y="2861726"/>
            <a:ext cx="7620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sp>
        <p:nvSpPr>
          <p:cNvPr id="33" name="TextBox 32"/>
          <p:cNvSpPr txBox="1">
            <a:spLocks noChangeArrowheads="1"/>
          </p:cNvSpPr>
          <p:nvPr/>
        </p:nvSpPr>
        <p:spPr bwMode="auto">
          <a:xfrm>
            <a:off x="5910263" y="3290351"/>
            <a:ext cx="7620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cxnSp>
        <p:nvCxnSpPr>
          <p:cNvPr id="34" name="Straight Arrow Connector 33"/>
          <p:cNvCxnSpPr>
            <a:cxnSpLocks noChangeShapeType="1"/>
          </p:cNvCxnSpPr>
          <p:nvPr/>
        </p:nvCxnSpPr>
        <p:spPr bwMode="auto">
          <a:xfrm rot="10800000" flipV="1">
            <a:off x="2952750" y="3004601"/>
            <a:ext cx="2827338" cy="1473200"/>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5" name="Straight Arrow Connector 34"/>
          <p:cNvCxnSpPr>
            <a:cxnSpLocks noChangeShapeType="1"/>
          </p:cNvCxnSpPr>
          <p:nvPr/>
        </p:nvCxnSpPr>
        <p:spPr bwMode="auto">
          <a:xfrm rot="10800000" flipV="1">
            <a:off x="2976563" y="3337976"/>
            <a:ext cx="2827337" cy="1471613"/>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6" name="TextBox 35"/>
          <p:cNvSpPr txBox="1">
            <a:spLocks noChangeArrowheads="1"/>
          </p:cNvSpPr>
          <p:nvPr/>
        </p:nvSpPr>
        <p:spPr bwMode="auto">
          <a:xfrm>
            <a:off x="160338" y="3965039"/>
            <a:ext cx="2813050" cy="646112"/>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3 duplicate ACKs for 1</a:t>
            </a:r>
          </a:p>
          <a:p>
            <a:pPr>
              <a:defRPr/>
            </a:pPr>
            <a:r>
              <a:rPr lang="en-US" sz="1800" dirty="0">
                <a:latin typeface="+mn-lt"/>
                <a:ea typeface="+mn-ea"/>
                <a:cs typeface="+mn-cs"/>
              </a:rPr>
              <a:t>(packet 2 is probably lost)</a:t>
            </a:r>
          </a:p>
        </p:txBody>
      </p:sp>
      <p:cxnSp>
        <p:nvCxnSpPr>
          <p:cNvPr id="37" name="Straight Arrow Connector 36"/>
          <p:cNvCxnSpPr>
            <a:cxnSpLocks noChangeShapeType="1"/>
          </p:cNvCxnSpPr>
          <p:nvPr/>
        </p:nvCxnSpPr>
        <p:spPr bwMode="auto">
          <a:xfrm>
            <a:off x="2978150" y="4966751"/>
            <a:ext cx="2827338" cy="2397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1" name="TextBox 40"/>
          <p:cNvSpPr txBox="1">
            <a:spLocks noChangeArrowheads="1"/>
          </p:cNvSpPr>
          <p:nvPr/>
        </p:nvSpPr>
        <p:spPr bwMode="auto">
          <a:xfrm>
            <a:off x="2560638" y="4833401"/>
            <a:ext cx="3000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2</a:t>
            </a:r>
          </a:p>
        </p:txBody>
      </p:sp>
      <p:sp>
        <p:nvSpPr>
          <p:cNvPr id="42" name="TextBox 41"/>
          <p:cNvSpPr txBox="1">
            <a:spLocks noChangeArrowheads="1"/>
          </p:cNvSpPr>
          <p:nvPr/>
        </p:nvSpPr>
        <p:spPr bwMode="auto">
          <a:xfrm>
            <a:off x="2157413" y="1318676"/>
            <a:ext cx="7874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sp>
        <p:nvSpPr>
          <p:cNvPr id="38" name="TextBox 37"/>
          <p:cNvSpPr txBox="1">
            <a:spLocks noChangeArrowheads="1"/>
          </p:cNvSpPr>
          <p:nvPr/>
        </p:nvSpPr>
        <p:spPr bwMode="auto">
          <a:xfrm>
            <a:off x="206375" y="4734976"/>
            <a:ext cx="2268538" cy="646113"/>
          </a:xfrm>
          <a:prstGeom prst="rect">
            <a:avLst/>
          </a:prstGeom>
          <a:noFill/>
          <a:ln w="9525">
            <a:noFill/>
            <a:miter lim="800000"/>
            <a:headEnd/>
            <a:tailEnd/>
          </a:ln>
        </p:spPr>
        <p:txBody>
          <a:bodyPr>
            <a:spAutoFit/>
          </a:bodyPr>
          <a:lstStyle/>
          <a:p>
            <a:pPr>
              <a:defRPr/>
            </a:pPr>
            <a:r>
              <a:rPr lang="en-US" sz="1800" dirty="0">
                <a:latin typeface="+mn-lt"/>
                <a:ea typeface="+mn-ea"/>
                <a:cs typeface="+mn-cs"/>
              </a:rPr>
              <a:t>Retransmit packet 2 </a:t>
            </a:r>
          </a:p>
          <a:p>
            <a:pPr>
              <a:defRPr/>
            </a:pPr>
            <a:r>
              <a:rPr lang="en-US" sz="1800" dirty="0">
                <a:latin typeface="+mn-lt"/>
                <a:ea typeface="+mn-ea"/>
                <a:cs typeface="+mn-cs"/>
              </a:rPr>
              <a:t>immediately</a:t>
            </a:r>
          </a:p>
        </p:txBody>
      </p:sp>
      <p:cxnSp>
        <p:nvCxnSpPr>
          <p:cNvPr id="45" name="Straight Arrow Connector 44"/>
          <p:cNvCxnSpPr>
            <a:cxnSpLocks noChangeShapeType="1"/>
          </p:cNvCxnSpPr>
          <p:nvPr/>
        </p:nvCxnSpPr>
        <p:spPr bwMode="auto">
          <a:xfrm rot="10800000" flipV="1">
            <a:off x="2968625" y="5308064"/>
            <a:ext cx="2808288" cy="444500"/>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9" name="TextBox 48"/>
          <p:cNvSpPr txBox="1">
            <a:spLocks noChangeArrowheads="1"/>
          </p:cNvSpPr>
          <p:nvPr/>
        </p:nvSpPr>
        <p:spPr bwMode="auto">
          <a:xfrm>
            <a:off x="5967413" y="5104864"/>
            <a:ext cx="762000" cy="3698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5</a:t>
            </a:r>
          </a:p>
        </p:txBody>
      </p:sp>
      <p:sp>
        <p:nvSpPr>
          <p:cNvPr id="39" name="TextBox 38"/>
          <p:cNvSpPr txBox="1">
            <a:spLocks noChangeArrowheads="1"/>
          </p:cNvSpPr>
          <p:nvPr/>
        </p:nvSpPr>
        <p:spPr bwMode="auto">
          <a:xfrm>
            <a:off x="6673850" y="4285714"/>
            <a:ext cx="2268538"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latin typeface="Arial" charset="0"/>
              </a:rPr>
              <a:t>In datacenters</a:t>
            </a:r>
          </a:p>
          <a:p>
            <a:pPr algn="ctr" eaLnBrk="1" hangingPunct="1"/>
            <a:r>
              <a:rPr lang="en-US">
                <a:latin typeface="Arial" charset="0"/>
              </a:rPr>
              <a:t>data-driven recovery in </a:t>
            </a:r>
            <a:r>
              <a:rPr lang="en-US" b="1">
                <a:latin typeface="Arial" charset="0"/>
              </a:rPr>
              <a:t>µ</a:t>
            </a:r>
            <a:r>
              <a:rPr lang="en-US">
                <a:latin typeface="Arial" charset="0"/>
              </a:rPr>
              <a:t>secs after loss.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0" grpId="0"/>
      <p:bldP spid="31" grpId="0"/>
      <p:bldP spid="32" grpId="0"/>
      <p:bldP spid="33" grpId="0"/>
      <p:bldP spid="36" grpId="0"/>
      <p:bldP spid="41" grpId="0"/>
      <p:bldP spid="42"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atin typeface="Times New Roman" charset="0"/>
              </a:rPr>
              <a:t>TCP: timeout-driven loss recovery</a:t>
            </a:r>
          </a:p>
        </p:txBody>
      </p:sp>
      <p:cxnSp>
        <p:nvCxnSpPr>
          <p:cNvPr id="7" name="Straight Connector 6"/>
          <p:cNvCxnSpPr>
            <a:cxnSpLocks noChangeShapeType="1"/>
          </p:cNvCxnSpPr>
          <p:nvPr/>
        </p:nvCxnSpPr>
        <p:spPr bwMode="auto">
          <a:xfrm rot="5400000">
            <a:off x="661987" y="3708922"/>
            <a:ext cx="4233863" cy="1428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8" name="Straight Connector 7"/>
          <p:cNvCxnSpPr>
            <a:cxnSpLocks noChangeShapeType="1"/>
          </p:cNvCxnSpPr>
          <p:nvPr/>
        </p:nvCxnSpPr>
        <p:spPr bwMode="auto">
          <a:xfrm rot="16200000" flipH="1">
            <a:off x="3592512" y="3662885"/>
            <a:ext cx="4151313" cy="42862"/>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488" name="TextBox 8"/>
          <p:cNvSpPr txBox="1">
            <a:spLocks noChangeArrowheads="1"/>
          </p:cNvSpPr>
          <p:nvPr/>
        </p:nvSpPr>
        <p:spPr bwMode="auto">
          <a:xfrm>
            <a:off x="2243138" y="5899672"/>
            <a:ext cx="1177925"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Sender</a:t>
            </a:r>
          </a:p>
        </p:txBody>
      </p:sp>
      <p:sp>
        <p:nvSpPr>
          <p:cNvPr id="20489" name="TextBox 9"/>
          <p:cNvSpPr txBox="1">
            <a:spLocks noChangeArrowheads="1"/>
          </p:cNvSpPr>
          <p:nvPr/>
        </p:nvSpPr>
        <p:spPr bwMode="auto">
          <a:xfrm>
            <a:off x="5019675" y="5861572"/>
            <a:ext cx="1401763"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Receiver</a:t>
            </a:r>
          </a:p>
        </p:txBody>
      </p:sp>
      <p:sp>
        <p:nvSpPr>
          <p:cNvPr id="12" name="TextBox 11"/>
          <p:cNvSpPr txBox="1">
            <a:spLocks noChangeArrowheads="1"/>
          </p:cNvSpPr>
          <p:nvPr/>
        </p:nvSpPr>
        <p:spPr bwMode="auto">
          <a:xfrm>
            <a:off x="2360613" y="1600722"/>
            <a:ext cx="3000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cxnSp>
        <p:nvCxnSpPr>
          <p:cNvPr id="13" name="Straight Arrow Connector 12"/>
          <p:cNvCxnSpPr>
            <a:cxnSpLocks noChangeShapeType="1"/>
          </p:cNvCxnSpPr>
          <p:nvPr/>
        </p:nvCxnSpPr>
        <p:spPr bwMode="auto">
          <a:xfrm>
            <a:off x="2798763" y="2084909"/>
            <a:ext cx="833437" cy="619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4" name="TextBox 13"/>
          <p:cNvSpPr txBox="1">
            <a:spLocks noChangeArrowheads="1"/>
          </p:cNvSpPr>
          <p:nvPr/>
        </p:nvSpPr>
        <p:spPr bwMode="auto">
          <a:xfrm>
            <a:off x="2359025" y="1883297"/>
            <a:ext cx="3000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2</a:t>
            </a:r>
          </a:p>
        </p:txBody>
      </p:sp>
      <p:sp>
        <p:nvSpPr>
          <p:cNvPr id="15" name="Multiply 14"/>
          <p:cNvSpPr/>
          <p:nvPr/>
        </p:nvSpPr>
        <p:spPr>
          <a:xfrm>
            <a:off x="3619500" y="1980134"/>
            <a:ext cx="261938" cy="3683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p:cNvSpPr txBox="1">
            <a:spLocks noChangeArrowheads="1"/>
          </p:cNvSpPr>
          <p:nvPr/>
        </p:nvSpPr>
        <p:spPr bwMode="auto">
          <a:xfrm>
            <a:off x="2368550" y="2143647"/>
            <a:ext cx="3000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3</a:t>
            </a:r>
          </a:p>
        </p:txBody>
      </p:sp>
      <p:sp>
        <p:nvSpPr>
          <p:cNvPr id="20" name="TextBox 19"/>
          <p:cNvSpPr txBox="1">
            <a:spLocks noChangeArrowheads="1"/>
          </p:cNvSpPr>
          <p:nvPr/>
        </p:nvSpPr>
        <p:spPr bwMode="auto">
          <a:xfrm>
            <a:off x="2366963" y="2497659"/>
            <a:ext cx="3000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4</a:t>
            </a:r>
          </a:p>
        </p:txBody>
      </p:sp>
      <p:sp>
        <p:nvSpPr>
          <p:cNvPr id="21" name="TextBox 20"/>
          <p:cNvSpPr txBox="1">
            <a:spLocks noChangeArrowheads="1"/>
          </p:cNvSpPr>
          <p:nvPr/>
        </p:nvSpPr>
        <p:spPr bwMode="auto">
          <a:xfrm>
            <a:off x="2365375" y="2862784"/>
            <a:ext cx="300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5</a:t>
            </a:r>
          </a:p>
        </p:txBody>
      </p:sp>
      <p:cxnSp>
        <p:nvCxnSpPr>
          <p:cNvPr id="30" name="Straight Arrow Connector 29"/>
          <p:cNvCxnSpPr>
            <a:cxnSpLocks noChangeShapeType="1"/>
          </p:cNvCxnSpPr>
          <p:nvPr/>
        </p:nvCxnSpPr>
        <p:spPr bwMode="auto">
          <a:xfrm>
            <a:off x="2833688" y="5185297"/>
            <a:ext cx="2874962" cy="225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1" name="TextBox 30"/>
          <p:cNvSpPr txBox="1">
            <a:spLocks noChangeArrowheads="1"/>
          </p:cNvSpPr>
          <p:nvPr/>
        </p:nvSpPr>
        <p:spPr bwMode="auto">
          <a:xfrm>
            <a:off x="2344738" y="5051947"/>
            <a:ext cx="3000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cxnSp>
        <p:nvCxnSpPr>
          <p:cNvPr id="32" name="Straight Arrow Connector 31"/>
          <p:cNvCxnSpPr>
            <a:cxnSpLocks noChangeShapeType="1"/>
          </p:cNvCxnSpPr>
          <p:nvPr/>
        </p:nvCxnSpPr>
        <p:spPr bwMode="auto">
          <a:xfrm>
            <a:off x="2797175" y="1822972"/>
            <a:ext cx="833438" cy="603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3" name="Multiply 32"/>
          <p:cNvSpPr/>
          <p:nvPr/>
        </p:nvSpPr>
        <p:spPr>
          <a:xfrm>
            <a:off x="3617913" y="1718197"/>
            <a:ext cx="261937" cy="36671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Arrow Connector 33"/>
          <p:cNvCxnSpPr>
            <a:cxnSpLocks noChangeShapeType="1"/>
          </p:cNvCxnSpPr>
          <p:nvPr/>
        </p:nvCxnSpPr>
        <p:spPr bwMode="auto">
          <a:xfrm>
            <a:off x="2797175" y="2345259"/>
            <a:ext cx="833438" cy="603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5" name="Multiply 34"/>
          <p:cNvSpPr/>
          <p:nvPr/>
        </p:nvSpPr>
        <p:spPr>
          <a:xfrm>
            <a:off x="3617913" y="2240484"/>
            <a:ext cx="261937" cy="3683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a:cxnSpLocks noChangeShapeType="1"/>
          </p:cNvCxnSpPr>
          <p:nvPr/>
        </p:nvCxnSpPr>
        <p:spPr bwMode="auto">
          <a:xfrm>
            <a:off x="2797175" y="2700859"/>
            <a:ext cx="833438" cy="619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7" name="Multiply 36"/>
          <p:cNvSpPr/>
          <p:nvPr/>
        </p:nvSpPr>
        <p:spPr>
          <a:xfrm>
            <a:off x="3617913" y="2596084"/>
            <a:ext cx="261937" cy="3683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a:cxnSpLocks noChangeShapeType="1"/>
          </p:cNvCxnSpPr>
          <p:nvPr/>
        </p:nvCxnSpPr>
        <p:spPr bwMode="auto">
          <a:xfrm>
            <a:off x="2797175" y="3034234"/>
            <a:ext cx="833438" cy="603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9" name="Multiply 38"/>
          <p:cNvSpPr/>
          <p:nvPr/>
        </p:nvSpPr>
        <p:spPr>
          <a:xfrm>
            <a:off x="3617913" y="2929459"/>
            <a:ext cx="261937" cy="366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Left Brace 39"/>
          <p:cNvSpPr>
            <a:spLocks/>
          </p:cNvSpPr>
          <p:nvPr/>
        </p:nvSpPr>
        <p:spPr bwMode="auto">
          <a:xfrm>
            <a:off x="2408238" y="3227909"/>
            <a:ext cx="236537" cy="1828800"/>
          </a:xfrm>
          <a:prstGeom prst="leftBrace">
            <a:avLst>
              <a:gd name="adj1" fmla="val 8340"/>
              <a:gd name="adj2" fmla="val 50000"/>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latin typeface="Arial" charset="0"/>
              <a:cs typeface="+mn-cs"/>
            </a:endParaRPr>
          </a:p>
        </p:txBody>
      </p:sp>
      <p:sp>
        <p:nvSpPr>
          <p:cNvPr id="41" name="TextBox 40"/>
          <p:cNvSpPr txBox="1">
            <a:spLocks noChangeArrowheads="1"/>
          </p:cNvSpPr>
          <p:nvPr/>
        </p:nvSpPr>
        <p:spPr bwMode="auto">
          <a:xfrm>
            <a:off x="200025" y="3548584"/>
            <a:ext cx="2308225" cy="1200150"/>
          </a:xfrm>
          <a:prstGeom prst="rect">
            <a:avLst/>
          </a:prstGeom>
          <a:noFill/>
          <a:ln w="9525">
            <a:noFill/>
            <a:miter lim="800000"/>
            <a:headEnd/>
            <a:tailEnd/>
          </a:ln>
        </p:spPr>
        <p:txBody>
          <a:bodyPr wrap="none">
            <a:spAutoFit/>
          </a:bodyPr>
          <a:lstStyle/>
          <a:p>
            <a:pPr algn="ctr">
              <a:defRPr/>
            </a:pPr>
            <a:r>
              <a:rPr lang="en-US" dirty="0">
                <a:latin typeface="+mn-lt"/>
                <a:ea typeface="+mn-ea"/>
                <a:cs typeface="+mn-cs"/>
              </a:rPr>
              <a:t>Retransmission</a:t>
            </a:r>
          </a:p>
          <a:p>
            <a:pPr algn="ctr">
              <a:defRPr/>
            </a:pPr>
            <a:r>
              <a:rPr lang="en-US" dirty="0">
                <a:latin typeface="+mn-lt"/>
                <a:ea typeface="+mn-ea"/>
                <a:cs typeface="+mn-cs"/>
              </a:rPr>
              <a:t>Timeout</a:t>
            </a:r>
          </a:p>
          <a:p>
            <a:pPr algn="ctr">
              <a:defRPr/>
            </a:pPr>
            <a:r>
              <a:rPr lang="en-US" dirty="0">
                <a:latin typeface="+mn-lt"/>
                <a:ea typeface="+mn-ea"/>
                <a:cs typeface="+mn-cs"/>
              </a:rPr>
              <a:t>(RTO)</a:t>
            </a:r>
          </a:p>
        </p:txBody>
      </p:sp>
      <p:cxnSp>
        <p:nvCxnSpPr>
          <p:cNvPr id="42" name="Straight Arrow Connector 41"/>
          <p:cNvCxnSpPr>
            <a:cxnSpLocks noChangeShapeType="1"/>
          </p:cNvCxnSpPr>
          <p:nvPr/>
        </p:nvCxnSpPr>
        <p:spPr bwMode="auto">
          <a:xfrm rot="10800000" flipV="1">
            <a:off x="2824163" y="5528197"/>
            <a:ext cx="2822575" cy="300037"/>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TextBox 43"/>
          <p:cNvSpPr txBox="1">
            <a:spLocks noChangeArrowheads="1"/>
          </p:cNvSpPr>
          <p:nvPr/>
        </p:nvSpPr>
        <p:spPr bwMode="auto">
          <a:xfrm>
            <a:off x="5756275" y="5363097"/>
            <a:ext cx="762000" cy="3698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sp>
        <p:nvSpPr>
          <p:cNvPr id="45" name="TextBox 44"/>
          <p:cNvSpPr txBox="1">
            <a:spLocks noChangeArrowheads="1"/>
          </p:cNvSpPr>
          <p:nvPr/>
        </p:nvSpPr>
        <p:spPr bwMode="auto">
          <a:xfrm>
            <a:off x="2041525" y="1335609"/>
            <a:ext cx="7874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sp>
        <p:nvSpPr>
          <p:cNvPr id="11293" name="TextBox 42"/>
          <p:cNvSpPr txBox="1">
            <a:spLocks noChangeArrowheads="1"/>
          </p:cNvSpPr>
          <p:nvPr/>
        </p:nvSpPr>
        <p:spPr bwMode="auto">
          <a:xfrm>
            <a:off x="5805488" y="1730897"/>
            <a:ext cx="3121025" cy="1200150"/>
          </a:xfrm>
          <a:prstGeom prst="rect">
            <a:avLst/>
          </a:prstGeom>
          <a:noFill/>
          <a:ln w="9525">
            <a:noFill/>
            <a:miter lim="800000"/>
            <a:headEnd/>
            <a:tailEnd/>
          </a:ln>
        </p:spPr>
        <p:txBody>
          <a:bodyPr>
            <a:spAutoFit/>
          </a:bodyPr>
          <a:lstStyle/>
          <a:p>
            <a:pPr algn="ctr">
              <a:defRPr/>
            </a:pPr>
            <a:r>
              <a:rPr lang="en-US" dirty="0">
                <a:latin typeface="+mn-lt"/>
                <a:ea typeface="+mn-ea"/>
                <a:cs typeface="+mn-cs"/>
              </a:rPr>
              <a:t>Timeouts are expensive (</a:t>
            </a:r>
            <a:r>
              <a:rPr lang="en-US" dirty="0" err="1">
                <a:latin typeface="+mn-lt"/>
                <a:ea typeface="+mn-ea"/>
                <a:cs typeface="+mn-cs"/>
              </a:rPr>
              <a:t>msecs</a:t>
            </a:r>
            <a:r>
              <a:rPr lang="en-US" dirty="0">
                <a:latin typeface="+mn-lt"/>
                <a:ea typeface="+mn-ea"/>
                <a:cs typeface="+mn-cs"/>
              </a:rPr>
              <a:t> to recover after loss)</a:t>
            </a:r>
          </a:p>
        </p:txBody>
      </p:sp>
      <p:sp>
        <p:nvSpPr>
          <p:cNvPr id="43" name="TextBox 42"/>
          <p:cNvSpPr txBox="1">
            <a:spLocks noChangeArrowheads="1"/>
          </p:cNvSpPr>
          <p:nvPr/>
        </p:nvSpPr>
        <p:spPr bwMode="auto">
          <a:xfrm>
            <a:off x="195263" y="5042422"/>
            <a:ext cx="2173287" cy="369887"/>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Retransmit packet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40" grpId="0" animBg="1"/>
      <p:bldP spid="41" grpId="0"/>
      <p:bldP spid="44" grpId="0"/>
      <p:bldP spid="45" grpId="0"/>
      <p:bldP spid="112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atin typeface="Times New Roman" charset="0"/>
              </a:rPr>
              <a:t>TCP: Loss recovery comparison</a:t>
            </a:r>
          </a:p>
        </p:txBody>
      </p:sp>
      <p:grpSp>
        <p:nvGrpSpPr>
          <p:cNvPr id="25602" name="Group 47"/>
          <p:cNvGrpSpPr>
            <a:grpSpLocks/>
          </p:cNvGrpSpPr>
          <p:nvPr/>
        </p:nvGrpSpPr>
        <p:grpSpPr bwMode="auto">
          <a:xfrm>
            <a:off x="5362575" y="2139944"/>
            <a:ext cx="3313113" cy="2143125"/>
            <a:chOff x="1473554" y="851150"/>
            <a:chExt cx="3867384" cy="2951050"/>
          </a:xfrm>
        </p:grpSpPr>
        <p:cxnSp>
          <p:nvCxnSpPr>
            <p:cNvPr id="9" name="Straight Connector 8"/>
            <p:cNvCxnSpPr>
              <a:cxnSpLocks noChangeShapeType="1"/>
            </p:cNvCxnSpPr>
            <p:nvPr/>
          </p:nvCxnSpPr>
          <p:spPr bwMode="auto">
            <a:xfrm rot="16200000" flipH="1">
              <a:off x="1232364" y="2347920"/>
              <a:ext cx="2328050" cy="29649"/>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1" name="Straight Connector 10"/>
            <p:cNvCxnSpPr>
              <a:cxnSpLocks noChangeShapeType="1"/>
            </p:cNvCxnSpPr>
            <p:nvPr/>
          </p:nvCxnSpPr>
          <p:spPr bwMode="auto">
            <a:xfrm rot="16200000" flipH="1">
              <a:off x="3568174" y="2345328"/>
              <a:ext cx="2328051" cy="12971"/>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464" name="TextBox 11"/>
            <p:cNvSpPr txBox="1">
              <a:spLocks noChangeArrowheads="1"/>
            </p:cNvSpPr>
            <p:nvPr/>
          </p:nvSpPr>
          <p:spPr bwMode="auto">
            <a:xfrm>
              <a:off x="2062834" y="3524583"/>
              <a:ext cx="678228" cy="277617"/>
            </a:xfrm>
            <a:prstGeom prst="rect">
              <a:avLst/>
            </a:prstGeom>
            <a:noFill/>
            <a:ln w="9525">
              <a:noFill/>
              <a:miter lim="800000"/>
              <a:headEnd/>
              <a:tailEnd/>
            </a:ln>
          </p:spPr>
          <p:txBody>
            <a:bodyPr wrap="none">
              <a:spAutoFit/>
            </a:bodyPr>
            <a:lstStyle/>
            <a:p>
              <a:pPr>
                <a:defRPr/>
              </a:pPr>
              <a:r>
                <a:rPr lang="en-US" sz="1200" dirty="0">
                  <a:latin typeface="+mn-lt"/>
                  <a:ea typeface="+mn-ea"/>
                  <a:cs typeface="+mn-cs"/>
                </a:rPr>
                <a:t>Sender</a:t>
              </a:r>
            </a:p>
          </p:txBody>
        </p:sp>
        <p:sp>
          <p:nvSpPr>
            <p:cNvPr id="19465" name="TextBox 12"/>
            <p:cNvSpPr txBox="1">
              <a:spLocks noChangeArrowheads="1"/>
            </p:cNvSpPr>
            <p:nvPr/>
          </p:nvSpPr>
          <p:spPr bwMode="auto">
            <a:xfrm>
              <a:off x="4308770" y="3515840"/>
              <a:ext cx="789413" cy="277617"/>
            </a:xfrm>
            <a:prstGeom prst="rect">
              <a:avLst/>
            </a:prstGeom>
            <a:noFill/>
            <a:ln w="9525">
              <a:noFill/>
              <a:miter lim="800000"/>
              <a:headEnd/>
              <a:tailEnd/>
            </a:ln>
          </p:spPr>
          <p:txBody>
            <a:bodyPr wrap="none">
              <a:spAutoFit/>
            </a:bodyPr>
            <a:lstStyle/>
            <a:p>
              <a:pPr>
                <a:defRPr/>
              </a:pPr>
              <a:r>
                <a:rPr lang="en-US" sz="1200" dirty="0">
                  <a:latin typeface="+mn-lt"/>
                  <a:ea typeface="+mn-ea"/>
                  <a:cs typeface="+mn-cs"/>
                </a:rPr>
                <a:t>Receiver</a:t>
              </a:r>
            </a:p>
          </p:txBody>
        </p:sp>
        <p:cxnSp>
          <p:nvCxnSpPr>
            <p:cNvPr id="15" name="Straight Arrow Connector 14"/>
            <p:cNvCxnSpPr>
              <a:cxnSpLocks noChangeShapeType="1"/>
            </p:cNvCxnSpPr>
            <p:nvPr/>
          </p:nvCxnSpPr>
          <p:spPr bwMode="auto">
            <a:xfrm>
              <a:off x="2394537" y="1198719"/>
              <a:ext cx="2314500" cy="124599"/>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5641" name="TextBox 15"/>
            <p:cNvSpPr txBox="1">
              <a:spLocks noChangeArrowheads="1"/>
            </p:cNvSpPr>
            <p:nvPr/>
          </p:nvSpPr>
          <p:spPr bwMode="auto">
            <a:xfrm>
              <a:off x="2060631" y="1090282"/>
              <a:ext cx="24878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000"/>
                <a:t>1</a:t>
              </a:r>
            </a:p>
          </p:txBody>
        </p:sp>
        <p:cxnSp>
          <p:nvCxnSpPr>
            <p:cNvPr id="17" name="Straight Arrow Connector 16"/>
            <p:cNvCxnSpPr>
              <a:cxnSpLocks noChangeShapeType="1"/>
            </p:cNvCxnSpPr>
            <p:nvPr/>
          </p:nvCxnSpPr>
          <p:spPr bwMode="auto">
            <a:xfrm>
              <a:off x="2401949" y="1353921"/>
              <a:ext cx="670816" cy="3497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5643" name="TextBox 17"/>
            <p:cNvSpPr txBox="1">
              <a:spLocks noChangeArrowheads="1"/>
            </p:cNvSpPr>
            <p:nvPr/>
          </p:nvSpPr>
          <p:spPr bwMode="auto">
            <a:xfrm>
              <a:off x="2047478" y="1220158"/>
              <a:ext cx="26161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a:t>2</a:t>
              </a:r>
            </a:p>
          </p:txBody>
        </p:sp>
        <p:sp>
          <p:nvSpPr>
            <p:cNvPr id="20" name="Multiply 19"/>
            <p:cNvSpPr/>
            <p:nvPr/>
          </p:nvSpPr>
          <p:spPr>
            <a:xfrm>
              <a:off x="3063499" y="1297086"/>
              <a:ext cx="209399" cy="19892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cxnSpLocks noChangeShapeType="1"/>
            </p:cNvCxnSpPr>
            <p:nvPr/>
          </p:nvCxnSpPr>
          <p:spPr bwMode="auto">
            <a:xfrm>
              <a:off x="2390830" y="1496010"/>
              <a:ext cx="2316353" cy="12241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2" name="Straight Arrow Connector 21"/>
            <p:cNvCxnSpPr>
              <a:cxnSpLocks noChangeShapeType="1"/>
            </p:cNvCxnSpPr>
            <p:nvPr/>
          </p:nvCxnSpPr>
          <p:spPr bwMode="auto">
            <a:xfrm>
              <a:off x="2381564" y="1684003"/>
              <a:ext cx="2314501" cy="120227"/>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3" name="Straight Arrow Connector 22"/>
            <p:cNvCxnSpPr>
              <a:cxnSpLocks noChangeShapeType="1"/>
            </p:cNvCxnSpPr>
            <p:nvPr/>
          </p:nvCxnSpPr>
          <p:spPr bwMode="auto">
            <a:xfrm>
              <a:off x="2388977" y="1867623"/>
              <a:ext cx="2314501" cy="12241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5648" name="TextBox 23"/>
            <p:cNvSpPr txBox="1">
              <a:spLocks noChangeArrowheads="1"/>
            </p:cNvSpPr>
            <p:nvPr/>
          </p:nvSpPr>
          <p:spPr bwMode="auto">
            <a:xfrm>
              <a:off x="2055149" y="1418155"/>
              <a:ext cx="24878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000"/>
                <a:t>3</a:t>
              </a:r>
            </a:p>
          </p:txBody>
        </p:sp>
        <p:sp>
          <p:nvSpPr>
            <p:cNvPr id="25649" name="TextBox 24"/>
            <p:cNvSpPr txBox="1">
              <a:spLocks noChangeArrowheads="1"/>
            </p:cNvSpPr>
            <p:nvPr/>
          </p:nvSpPr>
          <p:spPr bwMode="auto">
            <a:xfrm>
              <a:off x="2053870" y="1577915"/>
              <a:ext cx="24878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000"/>
                <a:t>4</a:t>
              </a:r>
            </a:p>
          </p:txBody>
        </p:sp>
        <p:sp>
          <p:nvSpPr>
            <p:cNvPr id="25650" name="TextBox 25"/>
            <p:cNvSpPr txBox="1">
              <a:spLocks noChangeArrowheads="1"/>
            </p:cNvSpPr>
            <p:nvPr/>
          </p:nvSpPr>
          <p:spPr bwMode="auto">
            <a:xfrm>
              <a:off x="2052592" y="1776420"/>
              <a:ext cx="24878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000"/>
                <a:t>5</a:t>
              </a:r>
            </a:p>
          </p:txBody>
        </p:sp>
        <p:cxnSp>
          <p:nvCxnSpPr>
            <p:cNvPr id="28" name="Straight Arrow Connector 27"/>
            <p:cNvCxnSpPr>
              <a:cxnSpLocks noChangeShapeType="1"/>
            </p:cNvCxnSpPr>
            <p:nvPr/>
          </p:nvCxnSpPr>
          <p:spPr bwMode="auto">
            <a:xfrm rot="10800000" flipV="1">
              <a:off x="2403801" y="1388897"/>
              <a:ext cx="2275585" cy="800062"/>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9" name="Straight Arrow Connector 28"/>
            <p:cNvCxnSpPr>
              <a:cxnSpLocks noChangeShapeType="1"/>
            </p:cNvCxnSpPr>
            <p:nvPr/>
          </p:nvCxnSpPr>
          <p:spPr bwMode="auto">
            <a:xfrm rot="10800000" flipV="1">
              <a:off x="2420480" y="1694932"/>
              <a:ext cx="2275585" cy="802249"/>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0" name="TextBox 29"/>
            <p:cNvSpPr txBox="1">
              <a:spLocks noChangeArrowheads="1"/>
            </p:cNvSpPr>
            <p:nvPr/>
          </p:nvSpPr>
          <p:spPr bwMode="auto">
            <a:xfrm>
              <a:off x="4764629" y="1218392"/>
              <a:ext cx="504038" cy="247015"/>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Ack</a:t>
              </a:r>
              <a:r>
                <a:rPr lang="en-US" sz="1000" dirty="0">
                  <a:latin typeface="+mn-lt"/>
                  <a:ea typeface="+mn-ea"/>
                  <a:cs typeface="+mn-cs"/>
                </a:rPr>
                <a:t> 1</a:t>
              </a:r>
            </a:p>
          </p:txBody>
        </p:sp>
        <p:sp>
          <p:nvSpPr>
            <p:cNvPr id="31" name="TextBox 30"/>
            <p:cNvSpPr txBox="1">
              <a:spLocks noChangeArrowheads="1"/>
            </p:cNvSpPr>
            <p:nvPr/>
          </p:nvSpPr>
          <p:spPr bwMode="auto">
            <a:xfrm>
              <a:off x="4790572" y="1565961"/>
              <a:ext cx="504038" cy="247013"/>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Ack</a:t>
              </a:r>
              <a:r>
                <a:rPr lang="en-US" sz="1000" dirty="0">
                  <a:latin typeface="+mn-lt"/>
                  <a:ea typeface="+mn-ea"/>
                  <a:cs typeface="+mn-cs"/>
                </a:rPr>
                <a:t> 1</a:t>
              </a:r>
            </a:p>
          </p:txBody>
        </p:sp>
        <p:sp>
          <p:nvSpPr>
            <p:cNvPr id="32" name="TextBox 31"/>
            <p:cNvSpPr txBox="1">
              <a:spLocks noChangeArrowheads="1"/>
            </p:cNvSpPr>
            <p:nvPr/>
          </p:nvSpPr>
          <p:spPr bwMode="auto">
            <a:xfrm>
              <a:off x="4790572" y="1784557"/>
              <a:ext cx="504038" cy="247013"/>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Ack</a:t>
              </a:r>
              <a:r>
                <a:rPr lang="en-US" sz="1000" dirty="0">
                  <a:latin typeface="+mn-lt"/>
                  <a:ea typeface="+mn-ea"/>
                  <a:cs typeface="+mn-cs"/>
                </a:rPr>
                <a:t> 1</a:t>
              </a:r>
            </a:p>
          </p:txBody>
        </p:sp>
        <p:sp>
          <p:nvSpPr>
            <p:cNvPr id="33" name="TextBox 32"/>
            <p:cNvSpPr txBox="1">
              <a:spLocks noChangeArrowheads="1"/>
            </p:cNvSpPr>
            <p:nvPr/>
          </p:nvSpPr>
          <p:spPr bwMode="auto">
            <a:xfrm>
              <a:off x="4790572" y="2018454"/>
              <a:ext cx="504038" cy="247015"/>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Ack</a:t>
              </a:r>
              <a:r>
                <a:rPr lang="en-US" sz="1000" dirty="0">
                  <a:latin typeface="+mn-lt"/>
                  <a:ea typeface="+mn-ea"/>
                  <a:cs typeface="+mn-cs"/>
                </a:rPr>
                <a:t> 1</a:t>
              </a:r>
            </a:p>
          </p:txBody>
        </p:sp>
        <p:cxnSp>
          <p:nvCxnSpPr>
            <p:cNvPr id="34" name="Straight Arrow Connector 33"/>
            <p:cNvCxnSpPr>
              <a:cxnSpLocks noChangeShapeType="1"/>
            </p:cNvCxnSpPr>
            <p:nvPr/>
          </p:nvCxnSpPr>
          <p:spPr bwMode="auto">
            <a:xfrm rot="10800000" flipV="1">
              <a:off x="2409361" y="1863252"/>
              <a:ext cx="2277438" cy="800062"/>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5" name="Straight Arrow Connector 34"/>
            <p:cNvCxnSpPr>
              <a:cxnSpLocks noChangeShapeType="1"/>
            </p:cNvCxnSpPr>
            <p:nvPr/>
          </p:nvCxnSpPr>
          <p:spPr bwMode="auto">
            <a:xfrm rot="10800000" flipV="1">
              <a:off x="2427892" y="2044686"/>
              <a:ext cx="2277438" cy="800062"/>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7" name="Straight Arrow Connector 36"/>
            <p:cNvCxnSpPr>
              <a:cxnSpLocks noChangeShapeType="1"/>
            </p:cNvCxnSpPr>
            <p:nvPr/>
          </p:nvCxnSpPr>
          <p:spPr bwMode="auto">
            <a:xfrm>
              <a:off x="2429745" y="2930001"/>
              <a:ext cx="2316353" cy="12241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1" name="TextBox 40"/>
            <p:cNvSpPr txBox="1">
              <a:spLocks noChangeArrowheads="1"/>
            </p:cNvSpPr>
            <p:nvPr/>
          </p:nvSpPr>
          <p:spPr bwMode="auto">
            <a:xfrm>
              <a:off x="1473554" y="2831632"/>
              <a:ext cx="911717" cy="402217"/>
            </a:xfrm>
            <a:prstGeom prst="rect">
              <a:avLst/>
            </a:prstGeom>
            <a:noFill/>
            <a:ln w="9525">
              <a:noFill/>
              <a:miter lim="800000"/>
              <a:headEnd/>
              <a:tailEnd/>
            </a:ln>
          </p:spPr>
          <p:txBody>
            <a:bodyPr wrap="none">
              <a:spAutoFit/>
            </a:bodyPr>
            <a:lstStyle/>
            <a:p>
              <a:pPr>
                <a:defRPr/>
              </a:pPr>
              <a:r>
                <a:rPr lang="en-US" sz="1000" dirty="0">
                  <a:latin typeface="+mn-lt"/>
                  <a:ea typeface="+mn-ea"/>
                  <a:cs typeface="+mn-cs"/>
                </a:rPr>
                <a:t>Retransmit</a:t>
              </a:r>
            </a:p>
            <a:p>
              <a:pPr>
                <a:defRPr/>
              </a:pPr>
              <a:r>
                <a:rPr lang="en-US" sz="1000" dirty="0">
                  <a:latin typeface="Times New Roman" pitchFamily="18" charset="0"/>
                  <a:ea typeface="+mn-ea"/>
                  <a:cs typeface="+mn-cs"/>
                </a:rPr>
                <a:t>        2</a:t>
              </a:r>
            </a:p>
          </p:txBody>
        </p:sp>
        <p:sp>
          <p:nvSpPr>
            <p:cNvPr id="42" name="TextBox 41"/>
            <p:cNvSpPr txBox="1">
              <a:spLocks noChangeArrowheads="1"/>
            </p:cNvSpPr>
            <p:nvPr/>
          </p:nvSpPr>
          <p:spPr bwMode="auto">
            <a:xfrm>
              <a:off x="1931266" y="851150"/>
              <a:ext cx="515157" cy="247015"/>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Seq</a:t>
              </a:r>
              <a:r>
                <a:rPr lang="en-US" sz="1000" dirty="0">
                  <a:latin typeface="+mn-lt"/>
                  <a:ea typeface="+mn-ea"/>
                  <a:cs typeface="+mn-cs"/>
                </a:rPr>
                <a:t> #</a:t>
              </a:r>
            </a:p>
          </p:txBody>
        </p:sp>
        <p:cxnSp>
          <p:nvCxnSpPr>
            <p:cNvPr id="45" name="Straight Arrow Connector 44"/>
            <p:cNvCxnSpPr>
              <a:cxnSpLocks noChangeShapeType="1"/>
            </p:cNvCxnSpPr>
            <p:nvPr/>
          </p:nvCxnSpPr>
          <p:spPr bwMode="auto">
            <a:xfrm rot="10800000" flipV="1">
              <a:off x="2422332" y="3102692"/>
              <a:ext cx="2320059" cy="253572"/>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9" name="TextBox 48"/>
            <p:cNvSpPr txBox="1">
              <a:spLocks noChangeArrowheads="1"/>
            </p:cNvSpPr>
            <p:nvPr/>
          </p:nvSpPr>
          <p:spPr bwMode="auto">
            <a:xfrm>
              <a:off x="4836900" y="3004324"/>
              <a:ext cx="504038" cy="247013"/>
            </a:xfrm>
            <a:prstGeom prst="rect">
              <a:avLst/>
            </a:prstGeom>
            <a:noFill/>
            <a:ln w="9525">
              <a:noFill/>
              <a:miter lim="800000"/>
              <a:headEnd/>
              <a:tailEnd/>
            </a:ln>
          </p:spPr>
          <p:txBody>
            <a:bodyPr wrap="none">
              <a:spAutoFit/>
            </a:bodyPr>
            <a:lstStyle/>
            <a:p>
              <a:pPr>
                <a:defRPr/>
              </a:pPr>
              <a:r>
                <a:rPr lang="en-US" sz="1000" dirty="0" err="1">
                  <a:latin typeface="+mn-lt"/>
                  <a:ea typeface="+mn-ea"/>
                  <a:cs typeface="+mn-cs"/>
                </a:rPr>
                <a:t>Ack</a:t>
              </a:r>
              <a:r>
                <a:rPr lang="en-US" sz="1000" dirty="0">
                  <a:latin typeface="+mn-lt"/>
                  <a:ea typeface="+mn-ea"/>
                  <a:cs typeface="+mn-cs"/>
                </a:rPr>
                <a:t> 5</a:t>
              </a:r>
            </a:p>
          </p:txBody>
        </p:sp>
      </p:grpSp>
      <p:grpSp>
        <p:nvGrpSpPr>
          <p:cNvPr id="25603" name="Group 134"/>
          <p:cNvGrpSpPr>
            <a:grpSpLocks/>
          </p:cNvGrpSpPr>
          <p:nvPr/>
        </p:nvGrpSpPr>
        <p:grpSpPr bwMode="auto">
          <a:xfrm>
            <a:off x="296863" y="2168519"/>
            <a:ext cx="4619625" cy="4419600"/>
            <a:chOff x="427500" y="922400"/>
            <a:chExt cx="4620103" cy="4933395"/>
          </a:xfrm>
        </p:grpSpPr>
        <p:cxnSp>
          <p:nvCxnSpPr>
            <p:cNvPr id="76" name="Straight Connector 75"/>
            <p:cNvCxnSpPr>
              <a:cxnSpLocks noChangeShapeType="1"/>
            </p:cNvCxnSpPr>
            <p:nvPr/>
          </p:nvCxnSpPr>
          <p:spPr bwMode="auto">
            <a:xfrm rot="5400000">
              <a:off x="1535539" y="2037575"/>
              <a:ext cx="1711803" cy="952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8" name="TextBox 8"/>
            <p:cNvSpPr txBox="1">
              <a:spLocks noChangeArrowheads="1"/>
            </p:cNvSpPr>
            <p:nvPr/>
          </p:nvSpPr>
          <p:spPr bwMode="auto">
            <a:xfrm>
              <a:off x="1853223" y="5487208"/>
              <a:ext cx="928783" cy="368587"/>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Sender</a:t>
              </a:r>
            </a:p>
          </p:txBody>
        </p:sp>
        <p:sp>
          <p:nvSpPr>
            <p:cNvPr id="79" name="TextBox 9"/>
            <p:cNvSpPr txBox="1">
              <a:spLocks noChangeArrowheads="1"/>
            </p:cNvSpPr>
            <p:nvPr/>
          </p:nvSpPr>
          <p:spPr bwMode="auto">
            <a:xfrm>
              <a:off x="3786998" y="5437591"/>
              <a:ext cx="1093900" cy="368587"/>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Receiver</a:t>
              </a:r>
            </a:p>
          </p:txBody>
        </p:sp>
        <p:sp>
          <p:nvSpPr>
            <p:cNvPr id="25609" name="TextBox 79"/>
            <p:cNvSpPr txBox="1">
              <a:spLocks noChangeArrowheads="1"/>
            </p:cNvSpPr>
            <p:nvPr/>
          </p:nvSpPr>
          <p:spPr bwMode="auto">
            <a:xfrm>
              <a:off x="1970587" y="1187513"/>
              <a:ext cx="3000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cxnSp>
          <p:nvCxnSpPr>
            <p:cNvPr id="81" name="Straight Arrow Connector 80"/>
            <p:cNvCxnSpPr>
              <a:cxnSpLocks noChangeShapeType="1"/>
            </p:cNvCxnSpPr>
            <p:nvPr/>
          </p:nvCxnSpPr>
          <p:spPr bwMode="auto">
            <a:xfrm>
              <a:off x="2408905" y="1671979"/>
              <a:ext cx="833523" cy="6025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5611" name="TextBox 81"/>
            <p:cNvSpPr txBox="1">
              <a:spLocks noChangeArrowheads="1"/>
            </p:cNvSpPr>
            <p:nvPr/>
          </p:nvSpPr>
          <p:spPr bwMode="auto">
            <a:xfrm>
              <a:off x="1969000" y="1470088"/>
              <a:ext cx="3000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2</a:t>
              </a:r>
            </a:p>
          </p:txBody>
        </p:sp>
        <p:sp>
          <p:nvSpPr>
            <p:cNvPr id="83" name="Multiply 82"/>
            <p:cNvSpPr/>
            <p:nvPr/>
          </p:nvSpPr>
          <p:spPr>
            <a:xfrm>
              <a:off x="3229727" y="1567427"/>
              <a:ext cx="261965" cy="36858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13" name="TextBox 83"/>
            <p:cNvSpPr txBox="1">
              <a:spLocks noChangeArrowheads="1"/>
            </p:cNvSpPr>
            <p:nvPr/>
          </p:nvSpPr>
          <p:spPr bwMode="auto">
            <a:xfrm>
              <a:off x="1978525" y="1730438"/>
              <a:ext cx="3000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3</a:t>
              </a:r>
            </a:p>
          </p:txBody>
        </p:sp>
        <p:sp>
          <p:nvSpPr>
            <p:cNvPr id="25614" name="TextBox 84"/>
            <p:cNvSpPr txBox="1">
              <a:spLocks noChangeArrowheads="1"/>
            </p:cNvSpPr>
            <p:nvPr/>
          </p:nvSpPr>
          <p:spPr bwMode="auto">
            <a:xfrm>
              <a:off x="1976937" y="2084450"/>
              <a:ext cx="3000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4</a:t>
              </a:r>
            </a:p>
          </p:txBody>
        </p:sp>
        <p:sp>
          <p:nvSpPr>
            <p:cNvPr id="25615" name="TextBox 85"/>
            <p:cNvSpPr txBox="1">
              <a:spLocks noChangeArrowheads="1"/>
            </p:cNvSpPr>
            <p:nvPr/>
          </p:nvSpPr>
          <p:spPr bwMode="auto">
            <a:xfrm>
              <a:off x="1975350" y="2449575"/>
              <a:ext cx="3000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5</a:t>
              </a:r>
            </a:p>
          </p:txBody>
        </p:sp>
        <p:cxnSp>
          <p:nvCxnSpPr>
            <p:cNvPr id="87" name="Straight Arrow Connector 86"/>
            <p:cNvCxnSpPr>
              <a:cxnSpLocks noChangeShapeType="1"/>
            </p:cNvCxnSpPr>
            <p:nvPr/>
          </p:nvCxnSpPr>
          <p:spPr bwMode="auto">
            <a:xfrm>
              <a:off x="2386678" y="4406256"/>
              <a:ext cx="1805174" cy="131132"/>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5617" name="TextBox 87"/>
            <p:cNvSpPr txBox="1">
              <a:spLocks noChangeArrowheads="1"/>
            </p:cNvSpPr>
            <p:nvPr/>
          </p:nvSpPr>
          <p:spPr bwMode="auto">
            <a:xfrm>
              <a:off x="1954712" y="4638738"/>
              <a:ext cx="3000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cxnSp>
          <p:nvCxnSpPr>
            <p:cNvPr id="89" name="Straight Arrow Connector 88"/>
            <p:cNvCxnSpPr>
              <a:cxnSpLocks noChangeShapeType="1"/>
            </p:cNvCxnSpPr>
            <p:nvPr/>
          </p:nvCxnSpPr>
          <p:spPr bwMode="auto">
            <a:xfrm>
              <a:off x="2407317" y="1409715"/>
              <a:ext cx="833524" cy="6025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0" name="Multiply 89"/>
            <p:cNvSpPr/>
            <p:nvPr/>
          </p:nvSpPr>
          <p:spPr>
            <a:xfrm>
              <a:off x="3228140" y="1305163"/>
              <a:ext cx="261964" cy="36681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1" name="Straight Arrow Connector 90"/>
            <p:cNvCxnSpPr>
              <a:cxnSpLocks noChangeShapeType="1"/>
            </p:cNvCxnSpPr>
            <p:nvPr/>
          </p:nvCxnSpPr>
          <p:spPr bwMode="auto">
            <a:xfrm>
              <a:off x="2407317" y="1930699"/>
              <a:ext cx="833524" cy="62021"/>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2" name="Multiply 91"/>
            <p:cNvSpPr/>
            <p:nvPr/>
          </p:nvSpPr>
          <p:spPr>
            <a:xfrm>
              <a:off x="3228140" y="1827920"/>
              <a:ext cx="261964" cy="36681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3" name="Straight Arrow Connector 92"/>
            <p:cNvCxnSpPr>
              <a:cxnSpLocks noChangeShapeType="1"/>
            </p:cNvCxnSpPr>
            <p:nvPr/>
          </p:nvCxnSpPr>
          <p:spPr bwMode="auto">
            <a:xfrm>
              <a:off x="2407317" y="2286881"/>
              <a:ext cx="833524" cy="63794"/>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4" name="Multiply 93"/>
            <p:cNvSpPr/>
            <p:nvPr/>
          </p:nvSpPr>
          <p:spPr>
            <a:xfrm>
              <a:off x="3228140" y="2184102"/>
              <a:ext cx="261964" cy="36681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5" name="Straight Arrow Connector 94"/>
            <p:cNvCxnSpPr>
              <a:cxnSpLocks noChangeShapeType="1"/>
            </p:cNvCxnSpPr>
            <p:nvPr/>
          </p:nvCxnSpPr>
          <p:spPr bwMode="auto">
            <a:xfrm>
              <a:off x="2407317" y="2620027"/>
              <a:ext cx="833524" cy="62022"/>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6" name="Multiply 95"/>
            <p:cNvSpPr/>
            <p:nvPr/>
          </p:nvSpPr>
          <p:spPr>
            <a:xfrm>
              <a:off x="3228140" y="2517248"/>
              <a:ext cx="261964" cy="3650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Left Brace 96"/>
            <p:cNvSpPr>
              <a:spLocks/>
            </p:cNvSpPr>
            <p:nvPr/>
          </p:nvSpPr>
          <p:spPr bwMode="auto">
            <a:xfrm>
              <a:off x="2018340" y="2814952"/>
              <a:ext cx="249263" cy="1483209"/>
            </a:xfrm>
            <a:prstGeom prst="leftBrace">
              <a:avLst>
                <a:gd name="adj1" fmla="val 8320"/>
                <a:gd name="adj2" fmla="val 50000"/>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latin typeface="Arial" charset="0"/>
                <a:cs typeface="+mn-cs"/>
              </a:endParaRPr>
            </a:p>
          </p:txBody>
        </p:sp>
        <p:sp>
          <p:nvSpPr>
            <p:cNvPr id="98" name="TextBox 97"/>
            <p:cNvSpPr txBox="1">
              <a:spLocks noChangeArrowheads="1"/>
            </p:cNvSpPr>
            <p:nvPr/>
          </p:nvSpPr>
          <p:spPr bwMode="auto">
            <a:xfrm>
              <a:off x="427500" y="3110886"/>
              <a:ext cx="1775009" cy="923239"/>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Retransmission</a:t>
              </a:r>
            </a:p>
            <a:p>
              <a:pPr>
                <a:defRPr/>
              </a:pPr>
              <a:r>
                <a:rPr lang="en-US" sz="1800" dirty="0">
                  <a:latin typeface="+mn-lt"/>
                  <a:ea typeface="+mn-ea"/>
                  <a:cs typeface="+mn-cs"/>
                </a:rPr>
                <a:t>Timeout</a:t>
              </a:r>
            </a:p>
            <a:p>
              <a:pPr>
                <a:defRPr/>
              </a:pPr>
              <a:r>
                <a:rPr lang="en-US" sz="1800" dirty="0">
                  <a:latin typeface="+mn-lt"/>
                  <a:ea typeface="+mn-ea"/>
                  <a:cs typeface="+mn-cs"/>
                </a:rPr>
                <a:t>(RTO)</a:t>
              </a:r>
            </a:p>
          </p:txBody>
        </p:sp>
        <p:cxnSp>
          <p:nvCxnSpPr>
            <p:cNvPr id="99" name="Straight Arrow Connector 98"/>
            <p:cNvCxnSpPr>
              <a:cxnSpLocks noChangeShapeType="1"/>
            </p:cNvCxnSpPr>
            <p:nvPr/>
          </p:nvCxnSpPr>
          <p:spPr bwMode="auto">
            <a:xfrm rot="10800000" flipV="1">
              <a:off x="2423193" y="4585234"/>
              <a:ext cx="1757545" cy="212646"/>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00" name="TextBox 99"/>
            <p:cNvSpPr txBox="1">
              <a:spLocks noChangeArrowheads="1"/>
            </p:cNvSpPr>
            <p:nvPr/>
          </p:nvSpPr>
          <p:spPr bwMode="auto">
            <a:xfrm>
              <a:off x="4285524" y="4415117"/>
              <a:ext cx="762079" cy="37035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Ack</a:t>
              </a:r>
              <a:r>
                <a:rPr lang="en-US" sz="1800" dirty="0">
                  <a:latin typeface="+mn-lt"/>
                  <a:ea typeface="+mn-ea"/>
                  <a:cs typeface="+mn-cs"/>
                </a:rPr>
                <a:t> 1</a:t>
              </a:r>
            </a:p>
          </p:txBody>
        </p:sp>
        <p:sp>
          <p:nvSpPr>
            <p:cNvPr id="101" name="TextBox 100"/>
            <p:cNvSpPr txBox="1">
              <a:spLocks noChangeArrowheads="1"/>
            </p:cNvSpPr>
            <p:nvPr/>
          </p:nvSpPr>
          <p:spPr bwMode="auto">
            <a:xfrm>
              <a:off x="1623011" y="922400"/>
              <a:ext cx="787481" cy="3685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cxnSp>
          <p:nvCxnSpPr>
            <p:cNvPr id="109" name="Straight Connector 108"/>
            <p:cNvCxnSpPr/>
            <p:nvPr/>
          </p:nvCxnSpPr>
          <p:spPr>
            <a:xfrm rot="5400000">
              <a:off x="1729154" y="3580571"/>
              <a:ext cx="1316635" cy="1587"/>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116" name="Straight Connector 115"/>
            <p:cNvCxnSpPr>
              <a:cxnSpLocks noChangeShapeType="1"/>
            </p:cNvCxnSpPr>
            <p:nvPr/>
          </p:nvCxnSpPr>
          <p:spPr bwMode="auto">
            <a:xfrm rot="16200000" flipH="1">
              <a:off x="1782981" y="4870810"/>
              <a:ext cx="1228032" cy="47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29" name="Straight Connector 128"/>
            <p:cNvCxnSpPr>
              <a:cxnSpLocks noChangeShapeType="1"/>
            </p:cNvCxnSpPr>
            <p:nvPr/>
          </p:nvCxnSpPr>
          <p:spPr bwMode="auto">
            <a:xfrm rot="5400000">
              <a:off x="3350239" y="1975553"/>
              <a:ext cx="1711803" cy="952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30" name="Straight Connector 129"/>
            <p:cNvCxnSpPr/>
            <p:nvPr/>
          </p:nvCxnSpPr>
          <p:spPr>
            <a:xfrm rot="5400000">
              <a:off x="3543853" y="3518550"/>
              <a:ext cx="1316636" cy="1588"/>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131" name="Straight Connector 130"/>
            <p:cNvCxnSpPr>
              <a:cxnSpLocks noChangeShapeType="1"/>
            </p:cNvCxnSpPr>
            <p:nvPr/>
          </p:nvCxnSpPr>
          <p:spPr bwMode="auto">
            <a:xfrm rot="16200000" flipH="1">
              <a:off x="3597681" y="4808789"/>
              <a:ext cx="1228033" cy="4762"/>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pSp>
      <p:sp>
        <p:nvSpPr>
          <p:cNvPr id="63" name="TextBox 62"/>
          <p:cNvSpPr txBox="1"/>
          <p:nvPr/>
        </p:nvSpPr>
        <p:spPr>
          <a:xfrm>
            <a:off x="688975" y="1314444"/>
            <a:ext cx="3784600" cy="830263"/>
          </a:xfrm>
          <a:prstGeom prst="rect">
            <a:avLst/>
          </a:prstGeom>
          <a:noFill/>
        </p:spPr>
        <p:txBody>
          <a:bodyPr wrap="none">
            <a:spAutoFit/>
          </a:bodyPr>
          <a:lstStyle/>
          <a:p>
            <a:pPr algn="ctr">
              <a:defRPr/>
            </a:pPr>
            <a:r>
              <a:rPr lang="en-US" dirty="0">
                <a:latin typeface="+mn-lt"/>
                <a:ea typeface="+mn-ea"/>
                <a:cs typeface="+mn-cs"/>
              </a:rPr>
              <a:t>Timeout driven recovery is</a:t>
            </a:r>
          </a:p>
          <a:p>
            <a:pPr algn="ctr">
              <a:defRPr/>
            </a:pPr>
            <a:r>
              <a:rPr lang="en-US" dirty="0">
                <a:latin typeface="+mn-lt"/>
                <a:ea typeface="+mn-ea"/>
                <a:cs typeface="+mn-cs"/>
              </a:rPr>
              <a:t> </a:t>
            </a:r>
            <a:r>
              <a:rPr lang="en-US" dirty="0">
                <a:solidFill>
                  <a:srgbClr val="FF0000"/>
                </a:solidFill>
                <a:latin typeface="+mn-lt"/>
                <a:ea typeface="+mn-ea"/>
                <a:cs typeface="+mn-cs"/>
              </a:rPr>
              <a:t>slow (</a:t>
            </a:r>
            <a:r>
              <a:rPr lang="en-US" b="1" dirty="0">
                <a:solidFill>
                  <a:srgbClr val="FF0000"/>
                </a:solidFill>
                <a:latin typeface="+mn-lt"/>
                <a:ea typeface="+mn-ea"/>
                <a:cs typeface="+mn-cs"/>
              </a:rPr>
              <a:t>ms</a:t>
            </a:r>
            <a:r>
              <a:rPr lang="en-US" dirty="0">
                <a:solidFill>
                  <a:srgbClr val="FF0000"/>
                </a:solidFill>
                <a:latin typeface="+mn-lt"/>
                <a:ea typeface="+mn-ea"/>
                <a:cs typeface="+mn-cs"/>
              </a:rPr>
              <a:t>)</a:t>
            </a:r>
          </a:p>
        </p:txBody>
      </p:sp>
      <p:sp>
        <p:nvSpPr>
          <p:cNvPr id="25605" name="TextBox 63"/>
          <p:cNvSpPr txBox="1">
            <a:spLocks noChangeArrowheads="1"/>
          </p:cNvSpPr>
          <p:nvPr/>
        </p:nvSpPr>
        <p:spPr bwMode="auto">
          <a:xfrm>
            <a:off x="4933950" y="1312857"/>
            <a:ext cx="4170363"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latin typeface="Arial" charset="0"/>
              </a:rPr>
              <a:t>Data-driven recovery is</a:t>
            </a:r>
          </a:p>
          <a:p>
            <a:pPr algn="ctr" eaLnBrk="1" hangingPunct="1"/>
            <a:r>
              <a:rPr lang="en-US">
                <a:solidFill>
                  <a:schemeClr val="accent2"/>
                </a:solidFill>
                <a:latin typeface="Arial" charset="0"/>
              </a:rPr>
              <a:t>super fast (</a:t>
            </a:r>
            <a:r>
              <a:rPr lang="en-US" b="1">
                <a:solidFill>
                  <a:srgbClr val="2D2DB9"/>
                </a:solidFill>
              </a:rPr>
              <a:t>µ</a:t>
            </a:r>
            <a:r>
              <a:rPr lang="en-US" b="1">
                <a:solidFill>
                  <a:srgbClr val="2D2DB9"/>
                </a:solidFill>
                <a:latin typeface="Arial" charset="0"/>
              </a:rPr>
              <a:t>s</a:t>
            </a:r>
            <a:r>
              <a:rPr lang="en-US">
                <a:solidFill>
                  <a:schemeClr val="accent2"/>
                </a:solidFill>
                <a:latin typeface="Arial" charset="0"/>
              </a:rPr>
              <a:t>) in datacenters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normAutofit fontScale="90000"/>
          </a:bodyPr>
          <a:lstStyle/>
          <a:p>
            <a:r>
              <a:rPr lang="en-US">
                <a:latin typeface="Times New Roman" charset="0"/>
              </a:rPr>
              <a:t>RTO Estimation and Minimum Bound</a:t>
            </a:r>
          </a:p>
        </p:txBody>
      </p:sp>
      <p:sp>
        <p:nvSpPr>
          <p:cNvPr id="12291" name="Content Placeholder 2"/>
          <p:cNvSpPr>
            <a:spLocks noGrp="1"/>
          </p:cNvSpPr>
          <p:nvPr>
            <p:ph idx="1"/>
          </p:nvPr>
        </p:nvSpPr>
        <p:spPr/>
        <p:txBody>
          <a:bodyPr/>
          <a:lstStyle/>
          <a:p>
            <a:r>
              <a:rPr lang="en-US">
                <a:latin typeface="Arial" charset="0"/>
              </a:rPr>
              <a:t>Jacobson</a:t>
            </a:r>
            <a:r>
              <a:rPr lang="ja-JP" altLang="en-US">
                <a:latin typeface="Arial" charset="0"/>
              </a:rPr>
              <a:t>’</a:t>
            </a:r>
            <a:r>
              <a:rPr lang="en-US" altLang="ja-JP">
                <a:latin typeface="Arial" charset="0"/>
              </a:rPr>
              <a:t>s TCP RTO Estimator</a:t>
            </a:r>
          </a:p>
          <a:p>
            <a:pPr lvl="1"/>
            <a:r>
              <a:rPr lang="en-US">
                <a:latin typeface="Arial" charset="0"/>
              </a:rPr>
              <a:t>RTO</a:t>
            </a:r>
            <a:r>
              <a:rPr lang="en-US" sz="1400">
                <a:latin typeface="Arial" charset="0"/>
              </a:rPr>
              <a:t>Estimated</a:t>
            </a:r>
            <a:r>
              <a:rPr lang="en-US">
                <a:latin typeface="Arial" charset="0"/>
              </a:rPr>
              <a:t> = SRTT + (4 * RTTVAR)</a:t>
            </a:r>
          </a:p>
          <a:p>
            <a:endParaRPr lang="en-US">
              <a:latin typeface="Arial" charset="0"/>
            </a:endParaRPr>
          </a:p>
          <a:p>
            <a:r>
              <a:rPr lang="en-US">
                <a:latin typeface="Arial" charset="0"/>
              </a:rPr>
              <a:t>Actual RTO = max(minRTO, RTO</a:t>
            </a:r>
            <a:r>
              <a:rPr lang="en-US" sz="2000">
                <a:latin typeface="Arial" charset="0"/>
              </a:rPr>
              <a:t>Estimated</a:t>
            </a:r>
            <a:r>
              <a:rPr lang="en-US">
                <a:latin typeface="Arial" charset="0"/>
              </a:rPr>
              <a:t>)</a:t>
            </a:r>
          </a:p>
          <a:p>
            <a:endParaRPr lang="en-US">
              <a:latin typeface="Arial" charset="0"/>
            </a:endParaRPr>
          </a:p>
          <a:p>
            <a:r>
              <a:rPr lang="en-US">
                <a:latin typeface="Arial" charset="0"/>
              </a:rPr>
              <a:t>Minimum RTO bound (minRTO) = 200ms</a:t>
            </a:r>
          </a:p>
          <a:p>
            <a:pPr lvl="1"/>
            <a:r>
              <a:rPr lang="en-US">
                <a:latin typeface="Arial" charset="0"/>
              </a:rPr>
              <a:t>TCP timer granularity</a:t>
            </a:r>
          </a:p>
          <a:p>
            <a:pPr lvl="1"/>
            <a:r>
              <a:rPr lang="en-US">
                <a:latin typeface="Arial" charset="0"/>
              </a:rPr>
              <a:t>minRTO (200ms) &gt;&gt; Datacenter RTT (100µs)</a:t>
            </a:r>
          </a:p>
          <a:p>
            <a:pPr lvl="1"/>
            <a:r>
              <a:rPr lang="en-US">
                <a:latin typeface="Arial" charset="0"/>
              </a:rPr>
              <a:t>1 TCP Timeout lasts </a:t>
            </a:r>
            <a:r>
              <a:rPr lang="en-US">
                <a:solidFill>
                  <a:srgbClr val="FF0000"/>
                </a:solidFill>
                <a:latin typeface="Arial" charset="0"/>
              </a:rPr>
              <a:t>1000</a:t>
            </a:r>
            <a:r>
              <a:rPr lang="en-US">
                <a:latin typeface="Arial" charset="0"/>
              </a:rPr>
              <a:t> datacenter RTTs!</a:t>
            </a:r>
          </a:p>
          <a:p>
            <a:pPr lvl="1">
              <a:buFontTx/>
              <a:buNone/>
            </a:pPr>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atin typeface="Times New Roman" charset="0"/>
              </a:rPr>
              <a:t>Outline</a:t>
            </a:r>
          </a:p>
        </p:txBody>
      </p:sp>
      <p:sp>
        <p:nvSpPr>
          <p:cNvPr id="29698" name="Content Placeholder 2"/>
          <p:cNvSpPr>
            <a:spLocks noGrp="1"/>
          </p:cNvSpPr>
          <p:nvPr>
            <p:ph idx="1"/>
          </p:nvPr>
        </p:nvSpPr>
        <p:spPr/>
        <p:txBody>
          <a:bodyPr/>
          <a:lstStyle/>
          <a:p>
            <a:pPr eaLnBrk="1" hangingPunct="1"/>
            <a:r>
              <a:rPr lang="en-US" sz="2400">
                <a:solidFill>
                  <a:srgbClr val="A6A6A6"/>
                </a:solidFill>
                <a:latin typeface="Arial" charset="0"/>
              </a:rPr>
              <a:t>Overview</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Why are TCP timeouts expensive?</a:t>
            </a:r>
          </a:p>
          <a:p>
            <a:pPr eaLnBrk="1" hangingPunct="1">
              <a:buFont typeface="Wingdings" charset="0"/>
              <a:buChar char="Ø"/>
            </a:pPr>
            <a:endParaRPr lang="en-US">
              <a:solidFill>
                <a:schemeClr val="accent2"/>
              </a:solidFill>
              <a:latin typeface="Arial" charset="0"/>
            </a:endParaRPr>
          </a:p>
          <a:p>
            <a:pPr eaLnBrk="1" hangingPunct="1">
              <a:buFont typeface="Wingdings" charset="0"/>
              <a:buChar char="Ø"/>
            </a:pPr>
            <a:r>
              <a:rPr lang="en-US">
                <a:solidFill>
                  <a:schemeClr val="accent2"/>
                </a:solidFill>
                <a:latin typeface="Arial" charset="0"/>
              </a:rPr>
              <a:t>How do coarse-grained timeouts affect apps?</a:t>
            </a:r>
          </a:p>
          <a:p>
            <a:pPr eaLnBrk="1" hangingPunct="1"/>
            <a:endParaRPr lang="en-US">
              <a:latin typeface="Arial" charset="0"/>
            </a:endParaRPr>
          </a:p>
          <a:p>
            <a:pPr eaLnBrk="1" hangingPunct="1"/>
            <a:r>
              <a:rPr lang="en-US">
                <a:latin typeface="Arial" charset="0"/>
              </a:rPr>
              <a:t>Solution: Microsecond TCP Retransmissions</a:t>
            </a:r>
          </a:p>
          <a:p>
            <a:pPr eaLnBrk="1" hangingPunct="1"/>
            <a:endParaRPr lang="en-US">
              <a:latin typeface="Arial" charset="0"/>
            </a:endParaRPr>
          </a:p>
          <a:p>
            <a:pPr eaLnBrk="1" hangingPunct="1"/>
            <a:r>
              <a:rPr lang="en-US">
                <a:latin typeface="Arial" charset="0"/>
              </a:rPr>
              <a:t>Is the solution safe?</a:t>
            </a:r>
          </a:p>
          <a:p>
            <a:pPr eaLnBrk="1" hangingPunct="1"/>
            <a:endParaRPr lang="en-US">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4273"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4"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endParaRPr lang="en-US" sz="11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1200" dirty="0">
              <a:solidFill>
                <a:prstClr val="black"/>
              </a:solidFill>
              <a:latin typeface="Calibri"/>
            </a:endParaRPr>
          </a:p>
          <a:p>
            <a:pPr algn="ctr" defTabSz="914400"/>
            <a:endParaRPr lang="en-US" sz="600" dirty="0">
              <a:solidFill>
                <a:prstClr val="black"/>
              </a:solidFill>
              <a:latin typeface="Calibri"/>
            </a:endParaRPr>
          </a:p>
          <a:p>
            <a:pPr defTabSz="914400"/>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pPr defTabSz="914400"/>
            <a:r>
              <a:rPr lang="en-US" sz="2000" b="1" dirty="0">
                <a:solidFill>
                  <a:prstClr val="black"/>
                </a:solidFill>
                <a:latin typeface="Calibri"/>
              </a:rPr>
              <a:t>Fabric</a:t>
            </a:r>
            <a:endParaRPr lang="en-US" sz="1600" b="1"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sp>
        <p:nvSpPr>
          <p:cNvPr id="146" name="Rounded Rectangle 145"/>
          <p:cNvSpPr/>
          <p:nvPr/>
        </p:nvSpPr>
        <p:spPr>
          <a:xfrm>
            <a:off x="228600" y="2514600"/>
            <a:ext cx="8686800" cy="2832503"/>
          </a:xfrm>
          <a:prstGeom prst="roundRect">
            <a:avLst>
              <a:gd name="adj" fmla="val 9902"/>
            </a:avLst>
          </a:prstGeom>
          <a:solidFill>
            <a:schemeClr val="bg1">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a:p>
            <a:pPr defTabSz="914400"/>
            <a:endParaRPr lang="en-US" sz="1200" dirty="0">
              <a:solidFill>
                <a:prstClr val="black"/>
              </a:solidFill>
              <a:latin typeface="Calibri"/>
            </a:endParaRPr>
          </a:p>
        </p:txBody>
      </p:sp>
      <p:sp>
        <p:nvSpPr>
          <p:cNvPr id="147" name="Freeform 146"/>
          <p:cNvSpPr/>
          <p:nvPr/>
        </p:nvSpPr>
        <p:spPr>
          <a:xfrm>
            <a:off x="3718761" y="2993088"/>
            <a:ext cx="2669117" cy="2791779"/>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117" h="2791779">
                <a:moveTo>
                  <a:pt x="0" y="2791779"/>
                </a:moveTo>
                <a:cubicBezTo>
                  <a:pt x="27164" y="2653135"/>
                  <a:pt x="233319" y="2252392"/>
                  <a:pt x="291351" y="1987221"/>
                </a:cubicBezTo>
                <a:cubicBezTo>
                  <a:pt x="361671" y="1354248"/>
                  <a:pt x="271077" y="1189677"/>
                  <a:pt x="441956" y="899437"/>
                </a:cubicBezTo>
                <a:cubicBezTo>
                  <a:pt x="612835" y="609197"/>
                  <a:pt x="1006458" y="261937"/>
                  <a:pt x="1234704" y="0"/>
                </a:cubicBezTo>
                <a:cubicBezTo>
                  <a:pt x="1598065" y="164570"/>
                  <a:pt x="2347030" y="988201"/>
                  <a:pt x="2440516" y="1124197"/>
                </a:cubicBezTo>
                <a:cubicBezTo>
                  <a:pt x="2465916" y="1389310"/>
                  <a:pt x="2419527" y="1587395"/>
                  <a:pt x="2459214" y="1892195"/>
                </a:cubicBezTo>
                <a:cubicBezTo>
                  <a:pt x="2498901" y="2196995"/>
                  <a:pt x="2654830" y="2620505"/>
                  <a:pt x="2669117" y="2784017"/>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48" name="Freeform 147"/>
          <p:cNvSpPr/>
          <p:nvPr/>
        </p:nvSpPr>
        <p:spPr>
          <a:xfrm>
            <a:off x="499049" y="4048126"/>
            <a:ext cx="1695450" cy="185737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1735960 h 1869310"/>
              <a:gd name="connsiteX1" fmla="*/ 390525 w 1695450"/>
              <a:gd name="connsiteY1" fmla="*/ 878710 h 1869310"/>
              <a:gd name="connsiteX2" fmla="*/ 842786 w 1695450"/>
              <a:gd name="connsiteY2" fmla="*/ 411280 h 1869310"/>
              <a:gd name="connsiteX3" fmla="*/ 1466850 w 1695450"/>
              <a:gd name="connsiteY3" fmla="*/ 11935 h 1869310"/>
              <a:gd name="connsiteX4" fmla="*/ 1457325 w 1695450"/>
              <a:gd name="connsiteY4" fmla="*/ 878710 h 1869310"/>
              <a:gd name="connsiteX5" fmla="*/ 1695450 w 1695450"/>
              <a:gd name="connsiteY5" fmla="*/ 1869310 h 1869310"/>
              <a:gd name="connsiteX0" fmla="*/ 0 w 1695450"/>
              <a:gd name="connsiteY0" fmla="*/ 1724025 h 1857375"/>
              <a:gd name="connsiteX1" fmla="*/ 390525 w 1695450"/>
              <a:gd name="connsiteY1" fmla="*/ 866775 h 1857375"/>
              <a:gd name="connsiteX2" fmla="*/ 1466850 w 1695450"/>
              <a:gd name="connsiteY2" fmla="*/ 0 h 1857375"/>
              <a:gd name="connsiteX3" fmla="*/ 1457325 w 1695450"/>
              <a:gd name="connsiteY3" fmla="*/ 866775 h 1857375"/>
              <a:gd name="connsiteX4" fmla="*/ 1695450 w 1695450"/>
              <a:gd name="connsiteY4" fmla="*/ 1857375 h 1857375"/>
              <a:gd name="connsiteX0" fmla="*/ 0 w 1695450"/>
              <a:gd name="connsiteY0" fmla="*/ 1724025 h 1857375"/>
              <a:gd name="connsiteX1" fmla="*/ 404636 w 1695450"/>
              <a:gd name="connsiteY1" fmla="*/ 909108 h 1857375"/>
              <a:gd name="connsiteX2" fmla="*/ 1466850 w 1695450"/>
              <a:gd name="connsiteY2" fmla="*/ 0 h 1857375"/>
              <a:gd name="connsiteX3" fmla="*/ 1457325 w 1695450"/>
              <a:gd name="connsiteY3" fmla="*/ 866775 h 1857375"/>
              <a:gd name="connsiteX4" fmla="*/ 1695450 w 1695450"/>
              <a:gd name="connsiteY4" fmla="*/ 1857375 h 185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1857375">
                <a:moveTo>
                  <a:pt x="0" y="1724025"/>
                </a:moveTo>
                <a:cubicBezTo>
                  <a:pt x="180181" y="1462881"/>
                  <a:pt x="160161" y="1196445"/>
                  <a:pt x="404636" y="909108"/>
                </a:cubicBezTo>
                <a:cubicBezTo>
                  <a:pt x="649111" y="621771"/>
                  <a:pt x="1289050" y="0"/>
                  <a:pt x="1466850" y="0"/>
                </a:cubicBezTo>
                <a:cubicBezTo>
                  <a:pt x="1492250" y="265113"/>
                  <a:pt x="1417638" y="561975"/>
                  <a:pt x="1457325" y="866775"/>
                </a:cubicBezTo>
                <a:cubicBezTo>
                  <a:pt x="1497012" y="1171575"/>
                  <a:pt x="1681163" y="1693863"/>
                  <a:pt x="1695450" y="185737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4" name="Rounded Rectangle 153"/>
          <p:cNvSpPr/>
          <p:nvPr/>
        </p:nvSpPr>
        <p:spPr>
          <a:xfrm>
            <a:off x="301752"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web</a:t>
            </a:r>
          </a:p>
        </p:txBody>
      </p:sp>
      <p:sp>
        <p:nvSpPr>
          <p:cNvPr id="155" name="Rounded Rectangle 154"/>
          <p:cNvSpPr/>
          <p:nvPr/>
        </p:nvSpPr>
        <p:spPr>
          <a:xfrm>
            <a:off x="1524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app</a:t>
            </a:r>
          </a:p>
        </p:txBody>
      </p:sp>
      <p:sp>
        <p:nvSpPr>
          <p:cNvPr id="156" name="Rounded Rectangle 155"/>
          <p:cNvSpPr/>
          <p:nvPr/>
        </p:nvSpPr>
        <p:spPr>
          <a:xfrm>
            <a:off x="3886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data-base</a:t>
            </a:r>
          </a:p>
        </p:txBody>
      </p:sp>
      <p:sp>
        <p:nvSpPr>
          <p:cNvPr id="157" name="Rounded Rectangle 156"/>
          <p:cNvSpPr/>
          <p:nvPr/>
        </p:nvSpPr>
        <p:spPr>
          <a:xfrm>
            <a:off x="5105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Calibri"/>
              </a:rPr>
              <a:t>map-reduce</a:t>
            </a:r>
          </a:p>
        </p:txBody>
      </p:sp>
      <p:sp>
        <p:nvSpPr>
          <p:cNvPr id="158" name="Rounded Rectangle 157"/>
          <p:cNvSpPr/>
          <p:nvPr/>
        </p:nvSpPr>
        <p:spPr>
          <a:xfrm>
            <a:off x="6324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914400"/>
            <a:r>
              <a:rPr lang="en-US" dirty="0">
                <a:solidFill>
                  <a:prstClr val="black"/>
                </a:solidFill>
                <a:latin typeface="Calibri"/>
              </a:rPr>
              <a:t>HPC</a:t>
            </a:r>
          </a:p>
        </p:txBody>
      </p:sp>
      <p:sp>
        <p:nvSpPr>
          <p:cNvPr id="159" name="Rounded Rectangle 158"/>
          <p:cNvSpPr/>
          <p:nvPr/>
        </p:nvSpPr>
        <p:spPr>
          <a:xfrm>
            <a:off x="7467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dirty="0">
                <a:solidFill>
                  <a:prstClr val="black"/>
                </a:solidFill>
                <a:latin typeface="Calibri"/>
              </a:rPr>
              <a:t>monitoring</a:t>
            </a:r>
          </a:p>
        </p:txBody>
      </p:sp>
      <p:sp>
        <p:nvSpPr>
          <p:cNvPr id="160" name="Rounded Rectangle 159"/>
          <p:cNvSpPr/>
          <p:nvPr/>
        </p:nvSpPr>
        <p:spPr>
          <a:xfrm>
            <a:off x="2687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dirty="0">
                <a:solidFill>
                  <a:prstClr val="black"/>
                </a:solidFill>
                <a:latin typeface="Calibri"/>
              </a:rPr>
              <a:t>cache</a:t>
            </a:r>
          </a:p>
        </p:txBody>
      </p:sp>
      <p:sp>
        <p:nvSpPr>
          <p:cNvPr id="162" name="Freeform 161"/>
          <p:cNvSpPr/>
          <p:nvPr/>
        </p:nvSpPr>
        <p:spPr>
          <a:xfrm>
            <a:off x="1476023" y="793046"/>
            <a:ext cx="6762968" cy="4917062"/>
          </a:xfrm>
          <a:custGeom>
            <a:avLst/>
            <a:gdLst>
              <a:gd name="connsiteX0" fmla="*/ 0 w 3941965"/>
              <a:gd name="connsiteY0" fmla="*/ 0 h 1647825"/>
              <a:gd name="connsiteX1" fmla="*/ 3686175 w 3941965"/>
              <a:gd name="connsiteY1" fmla="*/ 400050 h 1647825"/>
              <a:gd name="connsiteX2" fmla="*/ 3648075 w 3941965"/>
              <a:gd name="connsiteY2" fmla="*/ 1647825 h 1647825"/>
              <a:gd name="connsiteX0" fmla="*/ 0 w 3721096"/>
              <a:gd name="connsiteY0" fmla="*/ 21738 h 1669563"/>
              <a:gd name="connsiteX1" fmla="*/ 3019425 w 3721096"/>
              <a:gd name="connsiteY1" fmla="*/ 23970 h 1669563"/>
              <a:gd name="connsiteX2" fmla="*/ 3686175 w 3721096"/>
              <a:gd name="connsiteY2" fmla="*/ 421788 h 1669563"/>
              <a:gd name="connsiteX3" fmla="*/ 3648075 w 3721096"/>
              <a:gd name="connsiteY3" fmla="*/ 1669563 h 1669563"/>
              <a:gd name="connsiteX0" fmla="*/ 0 w 3721096"/>
              <a:gd name="connsiteY0" fmla="*/ 2530 h 1650355"/>
              <a:gd name="connsiteX1" fmla="*/ 3019425 w 3721096"/>
              <a:gd name="connsiteY1" fmla="*/ 4762 h 1650355"/>
              <a:gd name="connsiteX2" fmla="*/ 3686175 w 3721096"/>
              <a:gd name="connsiteY2" fmla="*/ 402580 h 1650355"/>
              <a:gd name="connsiteX3" fmla="*/ 3648075 w 3721096"/>
              <a:gd name="connsiteY3" fmla="*/ 1650355 h 1650355"/>
              <a:gd name="connsiteX0" fmla="*/ 0 w 3648075"/>
              <a:gd name="connsiteY0" fmla="*/ 2530 h 1650355"/>
              <a:gd name="connsiteX1" fmla="*/ 3019425 w 3648075"/>
              <a:gd name="connsiteY1" fmla="*/ 4762 h 1650355"/>
              <a:gd name="connsiteX2" fmla="*/ 3019425 w 3648075"/>
              <a:gd name="connsiteY2" fmla="*/ 654845 h 1650355"/>
              <a:gd name="connsiteX3" fmla="*/ 3648075 w 3648075"/>
              <a:gd name="connsiteY3" fmla="*/ 1650355 h 1650355"/>
              <a:gd name="connsiteX0" fmla="*/ 0 w 3648075"/>
              <a:gd name="connsiteY0" fmla="*/ 19044 h 1666869"/>
              <a:gd name="connsiteX1" fmla="*/ 2701925 w 3648075"/>
              <a:gd name="connsiteY1" fmla="*/ 3676 h 1666869"/>
              <a:gd name="connsiteX2" fmla="*/ 3019425 w 3648075"/>
              <a:gd name="connsiteY2" fmla="*/ 671359 h 1666869"/>
              <a:gd name="connsiteX3" fmla="*/ 3648075 w 3648075"/>
              <a:gd name="connsiteY3" fmla="*/ 1666869 h 1666869"/>
              <a:gd name="connsiteX0" fmla="*/ 0 w 3648075"/>
              <a:gd name="connsiteY0" fmla="*/ 19044 h 1666869"/>
              <a:gd name="connsiteX1" fmla="*/ 2701925 w 3648075"/>
              <a:gd name="connsiteY1" fmla="*/ 3676 h 1666869"/>
              <a:gd name="connsiteX2" fmla="*/ 3057525 w 3648075"/>
              <a:gd name="connsiteY2" fmla="*/ 917757 h 1666869"/>
              <a:gd name="connsiteX3" fmla="*/ 3648075 w 3648075"/>
              <a:gd name="connsiteY3" fmla="*/ 1666869 h 1666869"/>
              <a:gd name="connsiteX0" fmla="*/ 0 w 3311525"/>
              <a:gd name="connsiteY0" fmla="*/ 19044 h 1743135"/>
              <a:gd name="connsiteX1" fmla="*/ 2701925 w 3311525"/>
              <a:gd name="connsiteY1" fmla="*/ 3676 h 1743135"/>
              <a:gd name="connsiteX2" fmla="*/ 3057525 w 3311525"/>
              <a:gd name="connsiteY2" fmla="*/ 917757 h 1743135"/>
              <a:gd name="connsiteX3" fmla="*/ 3311525 w 3311525"/>
              <a:gd name="connsiteY3" fmla="*/ 1743135 h 1743135"/>
              <a:gd name="connsiteX0" fmla="*/ 0 w 3311525"/>
              <a:gd name="connsiteY0" fmla="*/ 19044 h 1743135"/>
              <a:gd name="connsiteX1" fmla="*/ 2701925 w 3311525"/>
              <a:gd name="connsiteY1" fmla="*/ 3676 h 1743135"/>
              <a:gd name="connsiteX2" fmla="*/ 3057525 w 3311525"/>
              <a:gd name="connsiteY2" fmla="*/ 917757 h 1743135"/>
              <a:gd name="connsiteX3" fmla="*/ 3025776 w 3311525"/>
              <a:gd name="connsiteY3" fmla="*/ 1329537 h 1743135"/>
              <a:gd name="connsiteX4" fmla="*/ 3311525 w 3311525"/>
              <a:gd name="connsiteY4" fmla="*/ 1743135 h 1743135"/>
              <a:gd name="connsiteX0" fmla="*/ 0 w 3311525"/>
              <a:gd name="connsiteY0" fmla="*/ 19044 h 1743135"/>
              <a:gd name="connsiteX1" fmla="*/ 2701925 w 3311525"/>
              <a:gd name="connsiteY1" fmla="*/ 3676 h 1743135"/>
              <a:gd name="connsiteX2" fmla="*/ 3025776 w 3311525"/>
              <a:gd name="connsiteY2" fmla="*/ 1329537 h 1743135"/>
              <a:gd name="connsiteX3" fmla="*/ 3311525 w 3311525"/>
              <a:gd name="connsiteY3" fmla="*/ 1743135 h 1743135"/>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124553 w 3311525"/>
              <a:gd name="connsiteY2" fmla="*/ 1404281 h 1726621"/>
              <a:gd name="connsiteX3" fmla="*/ 3311525 w 3311525"/>
              <a:gd name="connsiteY3" fmla="*/ 1726621 h 1726621"/>
              <a:gd name="connsiteX0" fmla="*/ 0 w 3524353"/>
              <a:gd name="connsiteY0" fmla="*/ 2530 h 1818710"/>
              <a:gd name="connsiteX1" fmla="*/ 2784475 w 3524353"/>
              <a:gd name="connsiteY1" fmla="*/ 4762 h 1818710"/>
              <a:gd name="connsiteX2" fmla="*/ 3124553 w 3524353"/>
              <a:gd name="connsiteY2" fmla="*/ 1404281 h 1818710"/>
              <a:gd name="connsiteX3" fmla="*/ 3311525 w 3524353"/>
              <a:gd name="connsiteY3" fmla="*/ 1726621 h 1818710"/>
              <a:gd name="connsiteX0" fmla="*/ 0 w 4485629"/>
              <a:gd name="connsiteY0" fmla="*/ 2530 h 2019741"/>
              <a:gd name="connsiteX1" fmla="*/ 2784475 w 4485629"/>
              <a:gd name="connsiteY1" fmla="*/ 4762 h 2019741"/>
              <a:gd name="connsiteX2" fmla="*/ 3124553 w 4485629"/>
              <a:gd name="connsiteY2" fmla="*/ 1404281 h 2019741"/>
              <a:gd name="connsiteX3" fmla="*/ 3311525 w 4485629"/>
              <a:gd name="connsiteY3" fmla="*/ 1726621 h 2019741"/>
              <a:gd name="connsiteX0" fmla="*/ 0 w 6599414"/>
              <a:gd name="connsiteY0" fmla="*/ 2530 h 2978172"/>
              <a:gd name="connsiteX1" fmla="*/ 2784475 w 6599414"/>
              <a:gd name="connsiteY1" fmla="*/ 4762 h 2978172"/>
              <a:gd name="connsiteX2" fmla="*/ 3124553 w 6599414"/>
              <a:gd name="connsiteY2" fmla="*/ 1404281 h 2978172"/>
              <a:gd name="connsiteX3" fmla="*/ 6599414 w 6599414"/>
              <a:gd name="connsiteY3"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97544 w 6599414"/>
              <a:gd name="connsiteY2" fmla="*/ 1363817 h 2978172"/>
              <a:gd name="connsiteX3" fmla="*/ 4422421 w 6599414"/>
              <a:gd name="connsiteY3" fmla="*/ 2291902 h 2978172"/>
              <a:gd name="connsiteX4" fmla="*/ 6599414 w 6599414"/>
              <a:gd name="connsiteY4" fmla="*/ 2978172 h 2978172"/>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745396 w 6745396"/>
              <a:gd name="connsiteY4"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622120"/>
              <a:gd name="connsiteY0" fmla="*/ 2530 h 4610217"/>
              <a:gd name="connsiteX1" fmla="*/ 2784475 w 6622120"/>
              <a:gd name="connsiteY1" fmla="*/ 4762 h 4610217"/>
              <a:gd name="connsiteX2" fmla="*/ 3197544 w 6622120"/>
              <a:gd name="connsiteY2" fmla="*/ 1363817 h 4610217"/>
              <a:gd name="connsiteX3" fmla="*/ 4203447 w 6622120"/>
              <a:gd name="connsiteY3" fmla="*/ 2210974 h 4610217"/>
              <a:gd name="connsiteX4" fmla="*/ 6494639 w 6622120"/>
              <a:gd name="connsiteY4" fmla="*/ 2936049 h 4610217"/>
              <a:gd name="connsiteX5" fmla="*/ 6526422 w 6622120"/>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203447 w 6743967"/>
              <a:gd name="connsiteY3" fmla="*/ 2210974 h 4610217"/>
              <a:gd name="connsiteX4" fmla="*/ 6640621 w 6743967"/>
              <a:gd name="connsiteY4" fmla="*/ 2976514 h 4610217"/>
              <a:gd name="connsiteX5" fmla="*/ 6526422 w 6743967"/>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188849 w 6743967"/>
              <a:gd name="connsiteY3" fmla="*/ 2197487 h 4610217"/>
              <a:gd name="connsiteX4" fmla="*/ 6640621 w 6743967"/>
              <a:gd name="connsiteY4" fmla="*/ 2976514 h 4610217"/>
              <a:gd name="connsiteX5" fmla="*/ 6526422 w 6743967"/>
              <a:gd name="connsiteY5" fmla="*/ 4610217 h 4610217"/>
              <a:gd name="connsiteX0" fmla="*/ 0 w 6736731"/>
              <a:gd name="connsiteY0" fmla="*/ 2530 h 4610217"/>
              <a:gd name="connsiteX1" fmla="*/ 2784475 w 6736731"/>
              <a:gd name="connsiteY1" fmla="*/ 4762 h 4610217"/>
              <a:gd name="connsiteX2" fmla="*/ 3197544 w 6736731"/>
              <a:gd name="connsiteY2" fmla="*/ 1363817 h 4610217"/>
              <a:gd name="connsiteX3" fmla="*/ 4188849 w 6736731"/>
              <a:gd name="connsiteY3" fmla="*/ 2197487 h 4610217"/>
              <a:gd name="connsiteX4" fmla="*/ 6640621 w 6736731"/>
              <a:gd name="connsiteY4" fmla="*/ 2976514 h 4610217"/>
              <a:gd name="connsiteX5" fmla="*/ 6468029 w 6736731"/>
              <a:gd name="connsiteY5" fmla="*/ 4610217 h 4610217"/>
              <a:gd name="connsiteX0" fmla="*/ 0 w 6754741"/>
              <a:gd name="connsiteY0" fmla="*/ 2530 h 4529290"/>
              <a:gd name="connsiteX1" fmla="*/ 2784475 w 6754741"/>
              <a:gd name="connsiteY1" fmla="*/ 4762 h 4529290"/>
              <a:gd name="connsiteX2" fmla="*/ 3197544 w 6754741"/>
              <a:gd name="connsiteY2" fmla="*/ 1363817 h 4529290"/>
              <a:gd name="connsiteX3" fmla="*/ 4188849 w 6754741"/>
              <a:gd name="connsiteY3" fmla="*/ 2197487 h 4529290"/>
              <a:gd name="connsiteX4" fmla="*/ 6640621 w 6754741"/>
              <a:gd name="connsiteY4" fmla="*/ 2976514 h 4529290"/>
              <a:gd name="connsiteX5" fmla="*/ 6599414 w 6754741"/>
              <a:gd name="connsiteY5" fmla="*/ 4529290 h 4529290"/>
              <a:gd name="connsiteX0" fmla="*/ 0 w 6771589"/>
              <a:gd name="connsiteY0" fmla="*/ 2530 h 4529290"/>
              <a:gd name="connsiteX1" fmla="*/ 2784475 w 6771589"/>
              <a:gd name="connsiteY1" fmla="*/ 4762 h 4529290"/>
              <a:gd name="connsiteX2" fmla="*/ 3197544 w 6771589"/>
              <a:gd name="connsiteY2" fmla="*/ 1363817 h 4529290"/>
              <a:gd name="connsiteX3" fmla="*/ 4188849 w 6771589"/>
              <a:gd name="connsiteY3" fmla="*/ 2197487 h 4529290"/>
              <a:gd name="connsiteX4" fmla="*/ 6640621 w 6771589"/>
              <a:gd name="connsiteY4" fmla="*/ 2976514 h 4529290"/>
              <a:gd name="connsiteX5" fmla="*/ 6599414 w 6771589"/>
              <a:gd name="connsiteY5" fmla="*/ 4529290 h 4529290"/>
              <a:gd name="connsiteX0" fmla="*/ 0 w 6762968"/>
              <a:gd name="connsiteY0" fmla="*/ 2530 h 4542778"/>
              <a:gd name="connsiteX1" fmla="*/ 2784475 w 6762968"/>
              <a:gd name="connsiteY1" fmla="*/ 4762 h 4542778"/>
              <a:gd name="connsiteX2" fmla="*/ 3197544 w 6762968"/>
              <a:gd name="connsiteY2" fmla="*/ 1363817 h 4542778"/>
              <a:gd name="connsiteX3" fmla="*/ 4188849 w 6762968"/>
              <a:gd name="connsiteY3" fmla="*/ 2197487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197544 w 6762968"/>
              <a:gd name="connsiteY3" fmla="*/ 1363817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86988 w 6762968"/>
              <a:gd name="connsiteY3" fmla="*/ 1999400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20847 w 6762968"/>
              <a:gd name="connsiteY3" fmla="*/ 1987177 h 4542778"/>
              <a:gd name="connsiteX4" fmla="*/ 6640621 w 6762968"/>
              <a:gd name="connsiteY4" fmla="*/ 2976514 h 4542778"/>
              <a:gd name="connsiteX5" fmla="*/ 6555619 w 6762968"/>
              <a:gd name="connsiteY5" fmla="*/ 4542778 h 454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968" h="4542778">
                <a:moveTo>
                  <a:pt x="0" y="2530"/>
                </a:moveTo>
                <a:cubicBezTo>
                  <a:pt x="492654" y="35168"/>
                  <a:pt x="2170113" y="-14980"/>
                  <a:pt x="2784475" y="4762"/>
                </a:cubicBezTo>
                <a:cubicBezTo>
                  <a:pt x="3314526" y="222427"/>
                  <a:pt x="3772872" y="984230"/>
                  <a:pt x="3841717" y="1210739"/>
                </a:cubicBezTo>
                <a:cubicBezTo>
                  <a:pt x="3910562" y="1437248"/>
                  <a:pt x="3452757" y="1839016"/>
                  <a:pt x="3620847" y="1987177"/>
                </a:cubicBezTo>
                <a:cubicBezTo>
                  <a:pt x="4087331" y="2281473"/>
                  <a:pt x="6166925" y="2540395"/>
                  <a:pt x="6640621" y="2976514"/>
                </a:cubicBezTo>
                <a:cubicBezTo>
                  <a:pt x="6969391" y="3275229"/>
                  <a:pt x="6528425" y="4322198"/>
                  <a:pt x="6555619" y="4542778"/>
                </a:cubicBezTo>
              </a:path>
            </a:pathLst>
          </a:custGeom>
          <a:ln w="63500">
            <a:solidFill>
              <a:srgbClr val="370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latin typeface="Calibri"/>
            </a:endParaRPr>
          </a:p>
        </p:txBody>
      </p:sp>
      <p:sp>
        <p:nvSpPr>
          <p:cNvPr id="153" name="Rounded Rectangle 152"/>
          <p:cNvSpPr/>
          <p:nvPr/>
        </p:nvSpPr>
        <p:spPr>
          <a:xfrm>
            <a:off x="397818" y="3448481"/>
            <a:ext cx="8304589"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Interconnect for distributed compute workloads</a:t>
            </a:r>
            <a:endParaRPr lang="en-US" sz="3200" i="1" dirty="0">
              <a:solidFill>
                <a:prstClr val="white"/>
              </a:solidFill>
              <a:latin typeface="Calibri"/>
            </a:endParaRPr>
          </a:p>
        </p:txBody>
      </p:sp>
      <p:sp>
        <p:nvSpPr>
          <p:cNvPr id="135" name="Title 3"/>
          <p:cNvSpPr txBox="1">
            <a:spLocks/>
          </p:cNvSpPr>
          <p:nvPr/>
        </p:nvSpPr>
        <p:spPr>
          <a:xfrm>
            <a:off x="6324600" y="76200"/>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Transport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br>
              <a:rPr lang="en-US" sz="3200" b="1" dirty="0">
                <a:solidFill>
                  <a:prstClr val="black"/>
                </a:solidFill>
                <a:latin typeface="Calibri"/>
              </a:rPr>
            </a:b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1369953321"/>
      </p:ext>
    </p:extLst>
  </p:cSld>
  <p:clrMapOvr>
    <a:masterClrMapping/>
  </p:clrMapOvr>
  <mc:AlternateContent xmlns:mc="http://schemas.openxmlformats.org/markup-compatibility/2006" xmlns:p14="http://schemas.microsoft.com/office/powerpoint/2010/main">
    <mc:Choice Requires="p14">
      <p:transition spd="slow" p14:dur="2000" advTm="43138"/>
    </mc:Choice>
    <mc:Fallback xmlns="">
      <p:transition xmlns:p14="http://schemas.microsoft.com/office/powerpoint/2010/main" spd="slow" advTm="43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6"/>
                                        </p:tgtEl>
                                      </p:cBhvr>
                                    </p:animEffect>
                                    <p:set>
                                      <p:cBhvr>
                                        <p:cTn id="7" dur="1" fill="hold">
                                          <p:stCondLst>
                                            <p:cond delay="499"/>
                                          </p:stCondLst>
                                        </p:cTn>
                                        <p:tgtEl>
                                          <p:spTgt spid="53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6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250"/>
                                  </p:stCondLst>
                                  <p:childTnLst>
                                    <p:set>
                                      <p:cBhvr>
                                        <p:cTn id="28" dur="1" fill="hold">
                                          <p:stCondLst>
                                            <p:cond delay="0"/>
                                          </p:stCondLst>
                                        </p:cTn>
                                        <p:tgtEl>
                                          <p:spTgt spid="156"/>
                                        </p:tgtEl>
                                        <p:attrNameLst>
                                          <p:attrName>style.visibility</p:attrName>
                                        </p:attrNameLst>
                                      </p:cBhvr>
                                      <p:to>
                                        <p:strVal val="visible"/>
                                      </p:to>
                                    </p:set>
                                  </p:childTnLst>
                                </p:cTn>
                              </p:par>
                            </p:childTnLst>
                          </p:cTn>
                        </p:par>
                        <p:par>
                          <p:cTn id="29" fill="hold">
                            <p:stCondLst>
                              <p:cond delay="750"/>
                            </p:stCondLst>
                            <p:childTnLst>
                              <p:par>
                                <p:cTn id="30" presetID="1" presetClass="entr" presetSubtype="0" fill="hold" grpId="0" nodeType="afterEffect">
                                  <p:stCondLst>
                                    <p:cond delay="250"/>
                                  </p:stCondLst>
                                  <p:childTnLst>
                                    <p:set>
                                      <p:cBhvr>
                                        <p:cTn id="31" dur="1" fill="hold">
                                          <p:stCondLst>
                                            <p:cond delay="0"/>
                                          </p:stCondLst>
                                        </p:cTn>
                                        <p:tgtEl>
                                          <p:spTgt spid="15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50"/>
                                  </p:stCondLst>
                                  <p:childTnLst>
                                    <p:set>
                                      <p:cBhvr>
                                        <p:cTn id="34" dur="1" fill="hold">
                                          <p:stCondLst>
                                            <p:cond delay="0"/>
                                          </p:stCondLst>
                                        </p:cTn>
                                        <p:tgtEl>
                                          <p:spTgt spid="158"/>
                                        </p:tgtEl>
                                        <p:attrNameLst>
                                          <p:attrName>style.visibility</p:attrName>
                                        </p:attrNameLst>
                                      </p:cBhvr>
                                      <p:to>
                                        <p:strVal val="visible"/>
                                      </p:to>
                                    </p:set>
                                  </p:childTnLst>
                                </p:cTn>
                              </p:par>
                            </p:childTnLst>
                          </p:cTn>
                        </p:par>
                        <p:par>
                          <p:cTn id="35" fill="hold">
                            <p:stCondLst>
                              <p:cond delay="1250"/>
                            </p:stCondLst>
                            <p:childTnLst>
                              <p:par>
                                <p:cTn id="36" presetID="1" presetClass="entr" presetSubtype="0" fill="hold" grpId="0" nodeType="afterEffect">
                                  <p:stCondLst>
                                    <p:cond delay="250"/>
                                  </p:stCondLst>
                                  <p:childTnLst>
                                    <p:set>
                                      <p:cBhvr>
                                        <p:cTn id="37" dur="1" fill="hold">
                                          <p:stCondLst>
                                            <p:cond delay="0"/>
                                          </p:stCondLst>
                                        </p:cTn>
                                        <p:tgtEl>
                                          <p:spTgt spid="1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500"/>
                                        <p:tgtEl>
                                          <p:spTgt spid="1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
                                        </p:tgtEl>
                                        <p:attrNameLst>
                                          <p:attrName>style.visibility</p:attrName>
                                        </p:attrNameLst>
                                      </p:cBhvr>
                                      <p:to>
                                        <p:strVal val="visible"/>
                                      </p:to>
                                    </p:set>
                                    <p:animEffect transition="in" filter="fade">
                                      <p:cBhvr>
                                        <p:cTn id="50"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146" grpId="0" animBg="1"/>
      <p:bldP spid="147" grpId="0" animBg="1"/>
      <p:bldP spid="148" grpId="0" animBg="1"/>
      <p:bldP spid="154" grpId="0" animBg="1"/>
      <p:bldP spid="155" grpId="0" animBg="1"/>
      <p:bldP spid="156" grpId="0" animBg="1"/>
      <p:bldP spid="157" grpId="0" animBg="1"/>
      <p:bldP spid="158" grpId="0" animBg="1"/>
      <p:bldP spid="159" grpId="0" animBg="1"/>
      <p:bldP spid="160" grpId="0" animBg="1"/>
      <p:bldP spid="162" grpId="0" animBg="1"/>
      <p:bldP spid="1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normAutofit fontScale="90000"/>
          </a:bodyPr>
          <a:lstStyle/>
          <a:p>
            <a:pPr eaLnBrk="1" hangingPunct="1"/>
            <a:r>
              <a:rPr lang="en-US">
                <a:latin typeface="Times New Roman" charset="0"/>
              </a:rPr>
              <a:t>Single Flow TCP Request-Response</a:t>
            </a:r>
          </a:p>
        </p:txBody>
      </p:sp>
      <p:pic>
        <p:nvPicPr>
          <p:cNvPr id="31746" name="Picture 6" descr="bla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974846"/>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7" name="Picture 10"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812921"/>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8" name="Picture 13" descr="switch_s5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2112959"/>
            <a:ext cx="1316037"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8" name="TextBox 14"/>
          <p:cNvSpPr txBox="1">
            <a:spLocks noChangeArrowheads="1"/>
          </p:cNvSpPr>
          <p:nvPr/>
        </p:nvSpPr>
        <p:spPr bwMode="auto">
          <a:xfrm>
            <a:off x="809625" y="3017834"/>
            <a:ext cx="965200" cy="457200"/>
          </a:xfrm>
          <a:prstGeom prst="rect">
            <a:avLst/>
          </a:prstGeom>
          <a:noFill/>
          <a:ln w="9525">
            <a:noFill/>
            <a:miter lim="800000"/>
            <a:headEnd/>
            <a:tailEnd/>
          </a:ln>
        </p:spPr>
        <p:txBody>
          <a:bodyPr wrap="none">
            <a:spAutoFit/>
          </a:bodyPr>
          <a:lstStyle/>
          <a:p>
            <a:pPr>
              <a:defRPr/>
            </a:pPr>
            <a:r>
              <a:rPr lang="en-US" dirty="0">
                <a:latin typeface="+mn-lt"/>
                <a:ea typeface="+mn-ea"/>
                <a:cs typeface="+mn-cs"/>
              </a:rPr>
              <a:t>Client</a:t>
            </a:r>
          </a:p>
        </p:txBody>
      </p:sp>
      <p:sp>
        <p:nvSpPr>
          <p:cNvPr id="14349" name="TextBox 15"/>
          <p:cNvSpPr txBox="1">
            <a:spLocks noChangeArrowheads="1"/>
          </p:cNvSpPr>
          <p:nvPr/>
        </p:nvSpPr>
        <p:spPr bwMode="auto">
          <a:xfrm>
            <a:off x="2847975" y="3027359"/>
            <a:ext cx="1082675" cy="457200"/>
          </a:xfrm>
          <a:prstGeom prst="rect">
            <a:avLst/>
          </a:prstGeom>
          <a:noFill/>
          <a:ln w="9525">
            <a:noFill/>
            <a:miter lim="800000"/>
            <a:headEnd/>
            <a:tailEnd/>
          </a:ln>
        </p:spPr>
        <p:txBody>
          <a:bodyPr wrap="none">
            <a:spAutoFit/>
          </a:bodyPr>
          <a:lstStyle/>
          <a:p>
            <a:pPr>
              <a:defRPr/>
            </a:pPr>
            <a:r>
              <a:rPr lang="en-US" dirty="0">
                <a:latin typeface="+mn-lt"/>
                <a:ea typeface="+mn-ea"/>
                <a:cs typeface="+mn-cs"/>
              </a:rPr>
              <a:t>Switch</a:t>
            </a:r>
          </a:p>
        </p:txBody>
      </p:sp>
      <p:sp>
        <p:nvSpPr>
          <p:cNvPr id="31751" name="TextBox 16"/>
          <p:cNvSpPr txBox="1">
            <a:spLocks noChangeArrowheads="1"/>
          </p:cNvSpPr>
          <p:nvPr/>
        </p:nvSpPr>
        <p:spPr bwMode="auto">
          <a:xfrm>
            <a:off x="4819650" y="3032121"/>
            <a:ext cx="1082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Server</a:t>
            </a:r>
          </a:p>
        </p:txBody>
      </p:sp>
      <p:sp>
        <p:nvSpPr>
          <p:cNvPr id="23" name="Rounded Rectangle 22"/>
          <p:cNvSpPr/>
          <p:nvPr/>
        </p:nvSpPr>
        <p:spPr>
          <a:xfrm>
            <a:off x="6467475" y="1870071"/>
            <a:ext cx="728663" cy="277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600" dirty="0"/>
              <a:t>Data</a:t>
            </a:r>
          </a:p>
        </p:txBody>
      </p:sp>
      <p:cxnSp>
        <p:nvCxnSpPr>
          <p:cNvPr id="36" name="Straight Connector 35"/>
          <p:cNvCxnSpPr>
            <a:cxnSpLocks noChangeShapeType="1"/>
            <a:stCxn id="7" idx="3"/>
          </p:cNvCxnSpPr>
          <p:nvPr/>
        </p:nvCxnSpPr>
        <p:spPr bwMode="auto">
          <a:xfrm>
            <a:off x="1978025" y="2393946"/>
            <a:ext cx="712788"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Connector 40"/>
          <p:cNvCxnSpPr>
            <a:cxnSpLocks noChangeShapeType="1"/>
          </p:cNvCxnSpPr>
          <p:nvPr/>
        </p:nvCxnSpPr>
        <p:spPr bwMode="auto">
          <a:xfrm flipV="1">
            <a:off x="4006850" y="2106609"/>
            <a:ext cx="717550" cy="28733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94" name="Rounded Rectangle 93"/>
          <p:cNvSpPr/>
          <p:nvPr/>
        </p:nvSpPr>
        <p:spPr>
          <a:xfrm>
            <a:off x="2724150" y="2006596"/>
            <a:ext cx="658813" cy="3429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600" dirty="0">
                <a:solidFill>
                  <a:srgbClr val="FFFFFF"/>
                </a:solidFill>
              </a:rPr>
              <a:t>Data</a:t>
            </a:r>
          </a:p>
        </p:txBody>
      </p:sp>
      <p:sp>
        <p:nvSpPr>
          <p:cNvPr id="2" name="Rounded Rectangle 22"/>
          <p:cNvSpPr/>
          <p:nvPr/>
        </p:nvSpPr>
        <p:spPr>
          <a:xfrm>
            <a:off x="6619875" y="2022471"/>
            <a:ext cx="728663" cy="2778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600" dirty="0"/>
              <a:t>Data</a:t>
            </a:r>
          </a:p>
        </p:txBody>
      </p:sp>
      <p:sp>
        <p:nvSpPr>
          <p:cNvPr id="96293" name="Line 37"/>
          <p:cNvSpPr>
            <a:spLocks noChangeShapeType="1"/>
          </p:cNvSpPr>
          <p:nvPr/>
        </p:nvSpPr>
        <p:spPr bwMode="auto">
          <a:xfrm>
            <a:off x="900113" y="4700584"/>
            <a:ext cx="7315200"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3" name="TextBox 16"/>
          <p:cNvSpPr txBox="1">
            <a:spLocks noChangeArrowheads="1"/>
          </p:cNvSpPr>
          <p:nvPr/>
        </p:nvSpPr>
        <p:spPr bwMode="auto">
          <a:xfrm>
            <a:off x="7380288" y="4852984"/>
            <a:ext cx="7604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time</a:t>
            </a:r>
          </a:p>
        </p:txBody>
      </p:sp>
      <p:sp>
        <p:nvSpPr>
          <p:cNvPr id="96295" name="Line 39"/>
          <p:cNvSpPr>
            <a:spLocks noChangeShapeType="1"/>
          </p:cNvSpPr>
          <p:nvPr/>
        </p:nvSpPr>
        <p:spPr bwMode="auto">
          <a:xfrm>
            <a:off x="900113" y="4687884"/>
            <a:ext cx="1587" cy="3619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 name="TextBox 16"/>
          <p:cNvSpPr txBox="1">
            <a:spLocks noChangeArrowheads="1"/>
          </p:cNvSpPr>
          <p:nvPr/>
        </p:nvSpPr>
        <p:spPr bwMode="auto">
          <a:xfrm>
            <a:off x="376238" y="4932359"/>
            <a:ext cx="13208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008080"/>
                </a:solidFill>
                <a:latin typeface="Arial" charset="0"/>
              </a:rPr>
              <a:t>Request</a:t>
            </a:r>
          </a:p>
          <a:p>
            <a:pPr algn="ctr" eaLnBrk="1" hangingPunct="1"/>
            <a:r>
              <a:rPr lang="en-US">
                <a:solidFill>
                  <a:srgbClr val="008080"/>
                </a:solidFill>
                <a:latin typeface="Arial" charset="0"/>
              </a:rPr>
              <a:t> sent</a:t>
            </a:r>
          </a:p>
        </p:txBody>
      </p:sp>
      <p:sp>
        <p:nvSpPr>
          <p:cNvPr id="19" name="Rounded Rectangle 18"/>
          <p:cNvSpPr/>
          <p:nvPr/>
        </p:nvSpPr>
        <p:spPr>
          <a:xfrm>
            <a:off x="1076325" y="1679571"/>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rgbClr val="FFFFFF"/>
                </a:solidFill>
                <a:latin typeface="Arial" charset="0"/>
                <a:ea typeface="ＭＳ Ｐゴシック" charset="0"/>
              </a:rPr>
              <a:t>R</a:t>
            </a:r>
          </a:p>
        </p:txBody>
      </p:sp>
      <p:sp>
        <p:nvSpPr>
          <p:cNvPr id="96306" name="Line 50"/>
          <p:cNvSpPr>
            <a:spLocks noChangeShapeType="1"/>
          </p:cNvSpPr>
          <p:nvPr/>
        </p:nvSpPr>
        <p:spPr bwMode="auto">
          <a:xfrm>
            <a:off x="1690688" y="4446584"/>
            <a:ext cx="0" cy="2333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 name="TextBox 16"/>
          <p:cNvSpPr txBox="1">
            <a:spLocks noChangeArrowheads="1"/>
          </p:cNvSpPr>
          <p:nvPr/>
        </p:nvSpPr>
        <p:spPr bwMode="auto">
          <a:xfrm>
            <a:off x="1036638" y="3676646"/>
            <a:ext cx="15589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chemeClr val="accent2"/>
                </a:solidFill>
                <a:latin typeface="Arial" charset="0"/>
              </a:rPr>
              <a:t>Response</a:t>
            </a:r>
          </a:p>
          <a:p>
            <a:pPr algn="ctr" eaLnBrk="1" hangingPunct="1"/>
            <a:r>
              <a:rPr lang="en-US">
                <a:solidFill>
                  <a:schemeClr val="accent2"/>
                </a:solidFill>
                <a:latin typeface="Arial" charset="0"/>
              </a:rPr>
              <a:t> sent</a:t>
            </a:r>
          </a:p>
        </p:txBody>
      </p:sp>
      <p:sp>
        <p:nvSpPr>
          <p:cNvPr id="96308" name="Line 52"/>
          <p:cNvSpPr>
            <a:spLocks noChangeShapeType="1"/>
          </p:cNvSpPr>
          <p:nvPr/>
        </p:nvSpPr>
        <p:spPr bwMode="auto">
          <a:xfrm flipH="1">
            <a:off x="2147888" y="4686296"/>
            <a:ext cx="0" cy="34766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 name="TextBox 16"/>
          <p:cNvSpPr txBox="1">
            <a:spLocks noChangeArrowheads="1"/>
          </p:cNvSpPr>
          <p:nvPr/>
        </p:nvSpPr>
        <p:spPr bwMode="auto">
          <a:xfrm>
            <a:off x="1885950" y="4960934"/>
            <a:ext cx="15589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FF0000"/>
                </a:solidFill>
                <a:latin typeface="Arial" charset="0"/>
              </a:rPr>
              <a:t>Response</a:t>
            </a:r>
          </a:p>
          <a:p>
            <a:pPr algn="ctr" eaLnBrk="1" hangingPunct="1"/>
            <a:r>
              <a:rPr lang="en-US">
                <a:solidFill>
                  <a:srgbClr val="FF0000"/>
                </a:solidFill>
                <a:latin typeface="Arial" charset="0"/>
              </a:rPr>
              <a:t> dropped</a:t>
            </a:r>
          </a:p>
        </p:txBody>
      </p:sp>
      <p:sp>
        <p:nvSpPr>
          <p:cNvPr id="96310" name="Line 54"/>
          <p:cNvSpPr>
            <a:spLocks noChangeShapeType="1"/>
          </p:cNvSpPr>
          <p:nvPr/>
        </p:nvSpPr>
        <p:spPr bwMode="auto">
          <a:xfrm>
            <a:off x="6457950" y="4456109"/>
            <a:ext cx="0" cy="2333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 name="TextBox 16"/>
          <p:cNvSpPr txBox="1">
            <a:spLocks noChangeArrowheads="1"/>
          </p:cNvSpPr>
          <p:nvPr/>
        </p:nvSpPr>
        <p:spPr bwMode="auto">
          <a:xfrm>
            <a:off x="5803900" y="3686171"/>
            <a:ext cx="15589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chemeClr val="accent2"/>
                </a:solidFill>
                <a:latin typeface="Arial" charset="0"/>
              </a:rPr>
              <a:t>Response</a:t>
            </a:r>
          </a:p>
          <a:p>
            <a:pPr algn="ctr" eaLnBrk="1" hangingPunct="1"/>
            <a:r>
              <a:rPr lang="en-US">
                <a:solidFill>
                  <a:schemeClr val="accent2"/>
                </a:solidFill>
                <a:latin typeface="Arial" charset="0"/>
              </a:rPr>
              <a:t> resent</a:t>
            </a:r>
          </a:p>
        </p:txBody>
      </p:sp>
      <p:grpSp>
        <p:nvGrpSpPr>
          <p:cNvPr id="8" name="Group 30"/>
          <p:cNvGrpSpPr>
            <a:grpSpLocks/>
          </p:cNvGrpSpPr>
          <p:nvPr/>
        </p:nvGrpSpPr>
        <p:grpSpPr bwMode="auto">
          <a:xfrm>
            <a:off x="1670050" y="5751509"/>
            <a:ext cx="4818063" cy="696912"/>
            <a:chOff x="1670050" y="5548313"/>
            <a:chExt cx="4818063" cy="696912"/>
          </a:xfrm>
        </p:grpSpPr>
        <p:sp>
          <p:nvSpPr>
            <p:cNvPr id="31771" name="AutoShape 56"/>
            <p:cNvSpPr>
              <a:spLocks noChangeArrowheads="1"/>
            </p:cNvSpPr>
            <p:nvPr/>
          </p:nvSpPr>
          <p:spPr bwMode="auto">
            <a:xfrm>
              <a:off x="1670050" y="5548313"/>
              <a:ext cx="4818063" cy="696912"/>
            </a:xfrm>
            <a:prstGeom prst="leftRightArrow">
              <a:avLst>
                <a:gd name="adj1" fmla="val 50000"/>
                <a:gd name="adj2" fmla="val 138269"/>
              </a:avLst>
            </a:prstGeom>
            <a:solidFill>
              <a:srgbClr val="339966"/>
            </a:solidFill>
            <a:ln w="9525">
              <a:solidFill>
                <a:schemeClr val="tx1"/>
              </a:solidFill>
              <a:miter lim="800000"/>
              <a:headEnd/>
              <a:tailEnd/>
            </a:ln>
          </p:spPr>
          <p:txBody>
            <a:bodyPr wrap="none" anchor="ctr"/>
            <a:lstStyle/>
            <a:p>
              <a:endParaRPr lang="en-US"/>
            </a:p>
          </p:txBody>
        </p:sp>
        <p:sp>
          <p:nvSpPr>
            <p:cNvPr id="31772" name="TextBox 16"/>
            <p:cNvSpPr txBox="1">
              <a:spLocks noChangeArrowheads="1"/>
            </p:cNvSpPr>
            <p:nvPr/>
          </p:nvSpPr>
          <p:spPr bwMode="auto">
            <a:xfrm>
              <a:off x="3425825" y="5673725"/>
              <a:ext cx="1100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chemeClr val="bg1"/>
                  </a:solidFill>
                  <a:latin typeface="Arial" charset="0"/>
                </a:rPr>
                <a:t>200ms</a:t>
              </a:r>
            </a:p>
          </p:txBody>
        </p:sp>
      </p:grpSp>
      <p:cxnSp>
        <p:nvCxnSpPr>
          <p:cNvPr id="28" name="Straight Connector 27"/>
          <p:cNvCxnSpPr>
            <a:cxnSpLocks noChangeShapeType="1"/>
          </p:cNvCxnSpPr>
          <p:nvPr/>
        </p:nvCxnSpPr>
        <p:spPr bwMode="auto">
          <a:xfrm rot="5400000">
            <a:off x="1066800" y="5319709"/>
            <a:ext cx="1233487" cy="1588"/>
          </a:xfrm>
          <a:prstGeom prst="line">
            <a:avLst/>
          </a:prstGeom>
          <a:noFill/>
          <a:ln w="38100">
            <a:solidFill>
              <a:schemeClr val="tx1"/>
            </a:solidFill>
            <a:prstDash val="sysDash"/>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cxnSp>
        <p:nvCxnSpPr>
          <p:cNvPr id="30" name="Straight Connector 29"/>
          <p:cNvCxnSpPr>
            <a:cxnSpLocks noChangeShapeType="1"/>
          </p:cNvCxnSpPr>
          <p:nvPr/>
        </p:nvCxnSpPr>
        <p:spPr bwMode="auto">
          <a:xfrm rot="5400000">
            <a:off x="5849144" y="5334790"/>
            <a:ext cx="1227138" cy="6350"/>
          </a:xfrm>
          <a:prstGeom prst="line">
            <a:avLst/>
          </a:prstGeom>
          <a:noFill/>
          <a:ln w="38100">
            <a:solidFill>
              <a:schemeClr val="tx1"/>
            </a:solidFill>
            <a:prstDash val="sysDash"/>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5E-6 3.69942E-6 C 0.06355 0.04439 0.12726 0.08878 0.20122 0.09595 C 0.27518 0.10312 0.35955 0.07283 0.4441 0.04277 " pathEditMode="relative" rAng="0" ptsTypes="aaA">
                                      <p:cBhvr>
                                        <p:cTn id="16" dur="2000" fill="hold"/>
                                        <p:tgtEl>
                                          <p:spTgt spid="19"/>
                                        </p:tgtEl>
                                        <p:attrNameLst>
                                          <p:attrName>ppt_x</p:attrName>
                                          <p:attrName>ppt_y</p:attrName>
                                        </p:attrNameLst>
                                      </p:cBhvr>
                                      <p:rCtr x="22205" y="5156"/>
                                    </p:animMotion>
                                  </p:childTnLst>
                                </p:cTn>
                              </p:par>
                              <p:par>
                                <p:cTn id="17" presetID="1" presetClass="entr" presetSubtype="0" fill="hold" grpId="0" nodeType="withEffect">
                                  <p:stCondLst>
                                    <p:cond delay="0"/>
                                  </p:stCondLst>
                                  <p:childTnLst>
                                    <p:set>
                                      <p:cBhvr>
                                        <p:cTn id="18" dur="1" fill="hold">
                                          <p:stCondLst>
                                            <p:cond delay="0"/>
                                          </p:stCondLst>
                                        </p:cTn>
                                        <p:tgtEl>
                                          <p:spTgt spid="962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1.38889E-6 1.21387E-6 C -0.08108 0.01965 -0.16181 0.03931 -0.23038 0.04485 C -0.29913 0.0504 -0.35521 0.04162 -0.41129 0.03283 " pathEditMode="relative" rAng="0" ptsTypes="aaA">
                                      <p:cBhvr>
                                        <p:cTn id="24" dur="2000" fill="hold"/>
                                        <p:tgtEl>
                                          <p:spTgt spid="23"/>
                                        </p:tgtEl>
                                        <p:attrNameLst>
                                          <p:attrName>ppt_x</p:attrName>
                                          <p:attrName>ppt_y</p:attrName>
                                        </p:attrNameLst>
                                      </p:cBhvr>
                                      <p:rCtr x="-20573" y="2520"/>
                                    </p:animMotion>
                                  </p:childTnLst>
                                </p:cTn>
                              </p:par>
                              <p:par>
                                <p:cTn id="25" presetID="1" presetClass="entr" presetSubtype="0" fill="hold" grpId="0" nodeType="withEffect">
                                  <p:stCondLst>
                                    <p:cond delay="0"/>
                                  </p:stCondLst>
                                  <p:childTnLst>
                                    <p:set>
                                      <p:cBhvr>
                                        <p:cTn id="26" dur="1" fill="hold">
                                          <p:stCondLst>
                                            <p:cond delay="0"/>
                                          </p:stCondLst>
                                        </p:cTn>
                                        <p:tgtEl>
                                          <p:spTgt spid="96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63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35" presetClass="exit" presetSubtype="0" fill="hold" grpId="1" nodeType="withEffect">
                                  <p:stCondLst>
                                    <p:cond delay="0"/>
                                  </p:stCondLst>
                                  <p:childTnLst>
                                    <p:animEffect transition="out" filter="fade">
                                      <p:cBhvr>
                                        <p:cTn id="42" dur="2000"/>
                                        <p:tgtEl>
                                          <p:spTgt spid="94"/>
                                        </p:tgtEl>
                                      </p:cBhvr>
                                    </p:animEffect>
                                    <p:anim calcmode="lin" valueType="num">
                                      <p:cBhvr>
                                        <p:cTn id="43" dur="2000"/>
                                        <p:tgtEl>
                                          <p:spTgt spid="94"/>
                                        </p:tgtEl>
                                        <p:attrNameLst>
                                          <p:attrName>style.rotation</p:attrName>
                                        </p:attrNameLst>
                                      </p:cBhvr>
                                      <p:tavLst>
                                        <p:tav tm="0">
                                          <p:val>
                                            <p:fltVal val="0"/>
                                          </p:val>
                                        </p:tav>
                                        <p:tav tm="100000">
                                          <p:val>
                                            <p:fltVal val="720"/>
                                          </p:val>
                                        </p:tav>
                                      </p:tavLst>
                                    </p:anim>
                                    <p:anim calcmode="lin" valueType="num">
                                      <p:cBhvr>
                                        <p:cTn id="44" dur="2000"/>
                                        <p:tgtEl>
                                          <p:spTgt spid="94"/>
                                        </p:tgtEl>
                                        <p:attrNameLst>
                                          <p:attrName>ppt_h</p:attrName>
                                        </p:attrNameLst>
                                      </p:cBhvr>
                                      <p:tavLst>
                                        <p:tav tm="0">
                                          <p:val>
                                            <p:strVal val="ppt_h"/>
                                          </p:val>
                                        </p:tav>
                                        <p:tav tm="100000">
                                          <p:val>
                                            <p:fltVal val="0"/>
                                          </p:val>
                                        </p:tav>
                                      </p:tavLst>
                                    </p:anim>
                                    <p:anim calcmode="lin" valueType="num">
                                      <p:cBhvr>
                                        <p:cTn id="45" dur="2000"/>
                                        <p:tgtEl>
                                          <p:spTgt spid="94"/>
                                        </p:tgtEl>
                                        <p:attrNameLst>
                                          <p:attrName>ppt_w</p:attrName>
                                        </p:attrNameLst>
                                      </p:cBhvr>
                                      <p:tavLst>
                                        <p:tav tm="0">
                                          <p:val>
                                            <p:strVal val="ppt_w"/>
                                          </p:val>
                                        </p:tav>
                                        <p:tav tm="100000">
                                          <p:val>
                                            <p:fltVal val="0"/>
                                          </p:val>
                                        </p:tav>
                                      </p:tavLst>
                                    </p:anim>
                                    <p:set>
                                      <p:cBhvr>
                                        <p:cTn id="46" dur="1" fill="hold">
                                          <p:stCondLst>
                                            <p:cond delay="1999"/>
                                          </p:stCondLst>
                                        </p:cTn>
                                        <p:tgtEl>
                                          <p:spTgt spid="94"/>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3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
                                        </p:tgtEl>
                                        <p:attrNameLst>
                                          <p:attrName>style.visibility</p:attrName>
                                        </p:attrNameLst>
                                      </p:cBhvr>
                                      <p:to>
                                        <p:strVal val="visible"/>
                                      </p:to>
                                    </p:set>
                                  </p:childTnLst>
                                </p:cTn>
                              </p:par>
                              <p:par>
                                <p:cTn id="63" presetID="0" presetClass="path" presetSubtype="0" accel="50000" decel="50000" fill="hold" nodeType="withEffect">
                                  <p:stCondLst>
                                    <p:cond delay="0"/>
                                  </p:stCondLst>
                                  <p:childTnLst>
                                    <p:animMotion origin="layout" path="M 4.72222E-6 -1.50289E-6 C -0.1198 -0.00254 -0.23889 -0.00509 -0.33994 -0.00578 C -0.44132 -0.00624 -0.52396 -0.00532 -0.6066 -0.00416 " pathEditMode="relative" rAng="0" ptsTypes="aaA">
                                      <p:cBhvr>
                                        <p:cTn id="64" dur="2000" fill="hold"/>
                                        <p:tgtEl>
                                          <p:spTgt spid="2"/>
                                        </p:tgtEl>
                                        <p:attrNameLst>
                                          <p:attrName>ppt_x</p:attrName>
                                          <p:attrName>ppt_y</p:attrName>
                                        </p:attrNameLst>
                                      </p:cBhvr>
                                      <p:rCtr x="-3033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94" grpId="0" animBg="1"/>
      <p:bldP spid="94" grpId="1" animBg="1"/>
      <p:bldP spid="2" grpId="0" animBg="1"/>
      <p:bldP spid="96293" grpId="0" animBg="1"/>
      <p:bldP spid="3" grpId="0"/>
      <p:bldP spid="96295" grpId="0" animBg="1"/>
      <p:bldP spid="4" grpId="0"/>
      <p:bldP spid="19" grpId="0" animBg="1"/>
      <p:bldP spid="19" grpId="1" animBg="1"/>
      <p:bldP spid="19" grpId="2" animBg="1"/>
      <p:bldP spid="96306" grpId="0" animBg="1"/>
      <p:bldP spid="5" grpId="0"/>
      <p:bldP spid="96308" grpId="0" animBg="1"/>
      <p:bldP spid="6" grpId="0"/>
      <p:bldP spid="96310"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dirty="0">
                <a:latin typeface="Times New Roman" charset="0"/>
              </a:rPr>
              <a:t>Application Perspective</a:t>
            </a:r>
          </a:p>
        </p:txBody>
      </p:sp>
      <p:sp>
        <p:nvSpPr>
          <p:cNvPr id="33794" name="Rectangle 3"/>
          <p:cNvSpPr>
            <a:spLocks noGrp="1" noChangeArrowheads="1"/>
          </p:cNvSpPr>
          <p:nvPr>
            <p:ph type="body" idx="1"/>
          </p:nvPr>
        </p:nvSpPr>
        <p:spPr/>
        <p:txBody>
          <a:bodyPr/>
          <a:lstStyle/>
          <a:p>
            <a:r>
              <a:rPr lang="en-US" dirty="0">
                <a:latin typeface="Arial" charset="0"/>
              </a:rPr>
              <a:t>Applications are sensitive to 200ms timeouts:</a:t>
            </a:r>
          </a:p>
          <a:p>
            <a:pPr marL="457200" indent="-457200">
              <a:buFont typeface="Arial" panose="020B0604020202020204" pitchFamily="34" charset="0"/>
              <a:buChar char="•"/>
            </a:pPr>
            <a:r>
              <a:rPr lang="en-US" dirty="0">
                <a:latin typeface="Arial" charset="0"/>
              </a:rPr>
              <a:t>Single flow request-response</a:t>
            </a:r>
          </a:p>
          <a:p>
            <a:pPr lvl="1"/>
            <a:r>
              <a:rPr lang="en-US" dirty="0">
                <a:latin typeface="Arial" charset="0"/>
              </a:rPr>
              <a:t>Latency-sensitive applications</a:t>
            </a:r>
          </a:p>
          <a:p>
            <a:endParaRPr lang="en-US" dirty="0">
              <a:latin typeface="Arial" charset="0"/>
            </a:endParaRPr>
          </a:p>
          <a:p>
            <a:pPr marL="457200" indent="-457200">
              <a:buFont typeface="Arial" panose="020B0604020202020204" pitchFamily="34" charset="0"/>
              <a:buChar char="•"/>
            </a:pPr>
            <a:r>
              <a:rPr lang="en-US" dirty="0">
                <a:latin typeface="Arial" charset="0"/>
              </a:rPr>
              <a:t>Barrier-Synchronized workloads</a:t>
            </a:r>
          </a:p>
          <a:p>
            <a:pPr lvl="1"/>
            <a:r>
              <a:rPr lang="en-US" dirty="0">
                <a:latin typeface="Arial" charset="0"/>
              </a:rPr>
              <a:t>Parallel Cluster File Systems</a:t>
            </a:r>
          </a:p>
          <a:p>
            <a:pPr lvl="2"/>
            <a:r>
              <a:rPr lang="en-US" dirty="0">
                <a:latin typeface="Arial" charset="0"/>
              </a:rPr>
              <a:t>Throughput-intensive</a:t>
            </a:r>
          </a:p>
          <a:p>
            <a:pPr lvl="1"/>
            <a:r>
              <a:rPr lang="en-US" dirty="0">
                <a:latin typeface="Arial" charset="0"/>
              </a:rPr>
              <a:t>Search: multi-server queries</a:t>
            </a:r>
          </a:p>
          <a:p>
            <a:pPr lvl="2"/>
            <a:r>
              <a:rPr lang="en-US" dirty="0">
                <a:latin typeface="Arial" charset="0"/>
              </a:rPr>
              <a:t>Latency-sensitive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atin typeface="Times New Roman" charset="0"/>
              </a:rPr>
              <a:t>Link Idle Time Due To Timeouts</a:t>
            </a:r>
          </a:p>
        </p:txBody>
      </p:sp>
      <p:pic>
        <p:nvPicPr>
          <p:cNvPr id="35842" name="Picture 6" descr="bla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655354"/>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3" name="Picture 7"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76775" y="148377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4" name="Picture 8"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49342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5" name="Picture 9"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50307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6" name="Picture 10" descr="storage_no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4588929"/>
            <a:ext cx="1414463"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847" name="Picture 11" descr="switch_s5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90813" y="2793467"/>
            <a:ext cx="1316037"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40" name="TextBox 12"/>
          <p:cNvSpPr txBox="1">
            <a:spLocks noChangeArrowheads="1"/>
          </p:cNvSpPr>
          <p:nvPr/>
        </p:nvSpPr>
        <p:spPr bwMode="auto">
          <a:xfrm>
            <a:off x="809625" y="3698342"/>
            <a:ext cx="973138"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Client</a:t>
            </a:r>
          </a:p>
        </p:txBody>
      </p:sp>
      <p:sp>
        <p:nvSpPr>
          <p:cNvPr id="22541" name="TextBox 13"/>
          <p:cNvSpPr txBox="1">
            <a:spLocks noChangeArrowheads="1"/>
          </p:cNvSpPr>
          <p:nvPr/>
        </p:nvSpPr>
        <p:spPr bwMode="auto">
          <a:xfrm>
            <a:off x="2847975" y="3707867"/>
            <a:ext cx="1092200" cy="461962"/>
          </a:xfrm>
          <a:prstGeom prst="rect">
            <a:avLst/>
          </a:prstGeom>
          <a:noFill/>
          <a:ln w="9525">
            <a:noFill/>
            <a:miter lim="800000"/>
            <a:headEnd/>
            <a:tailEnd/>
          </a:ln>
        </p:spPr>
        <p:txBody>
          <a:bodyPr wrap="none">
            <a:spAutoFit/>
          </a:bodyPr>
          <a:lstStyle/>
          <a:p>
            <a:pPr>
              <a:defRPr/>
            </a:pPr>
            <a:r>
              <a:rPr lang="en-US" dirty="0">
                <a:latin typeface="+mn-lt"/>
                <a:ea typeface="+mn-ea"/>
                <a:cs typeface="+mn-cs"/>
              </a:rPr>
              <a:t>Switch</a:t>
            </a:r>
          </a:p>
        </p:txBody>
      </p:sp>
      <p:sp>
        <p:nvSpPr>
          <p:cNvPr id="15" name="Rounded Rectangle 14"/>
          <p:cNvSpPr/>
          <p:nvPr/>
        </p:nvSpPr>
        <p:spPr>
          <a:xfrm>
            <a:off x="923925" y="205051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16" name="Rounded Rectangle 15"/>
          <p:cNvSpPr/>
          <p:nvPr/>
        </p:nvSpPr>
        <p:spPr>
          <a:xfrm>
            <a:off x="1076325" y="220291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17" name="Rounded Rectangle 16"/>
          <p:cNvSpPr/>
          <p:nvPr/>
        </p:nvSpPr>
        <p:spPr>
          <a:xfrm>
            <a:off x="1228725" y="235531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18" name="Rounded Rectangle 17"/>
          <p:cNvSpPr/>
          <p:nvPr/>
        </p:nvSpPr>
        <p:spPr>
          <a:xfrm>
            <a:off x="1381125" y="2507717"/>
            <a:ext cx="304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a:solidFill>
                  <a:srgbClr val="FFFFFF"/>
                </a:solidFill>
                <a:latin typeface="Arial" charset="0"/>
                <a:ea typeface="ＭＳ Ｐゴシック" charset="0"/>
              </a:rPr>
              <a:t>R</a:t>
            </a:r>
          </a:p>
        </p:txBody>
      </p:sp>
      <p:sp>
        <p:nvSpPr>
          <p:cNvPr id="19" name="Rounded Rectangle 18"/>
          <p:cNvSpPr/>
          <p:nvPr/>
        </p:nvSpPr>
        <p:spPr>
          <a:xfrm>
            <a:off x="6467475" y="1526642"/>
            <a:ext cx="728663"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1</a:t>
            </a:r>
          </a:p>
        </p:txBody>
      </p:sp>
      <p:sp>
        <p:nvSpPr>
          <p:cNvPr id="20" name="Rounded Rectangle 19"/>
          <p:cNvSpPr/>
          <p:nvPr/>
        </p:nvSpPr>
        <p:spPr>
          <a:xfrm>
            <a:off x="6467475" y="2550579"/>
            <a:ext cx="717550" cy="265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2</a:t>
            </a:r>
          </a:p>
        </p:txBody>
      </p:sp>
      <p:cxnSp>
        <p:nvCxnSpPr>
          <p:cNvPr id="24" name="Straight Connector 23"/>
          <p:cNvCxnSpPr>
            <a:cxnSpLocks noChangeShapeType="1"/>
          </p:cNvCxnSpPr>
          <p:nvPr/>
        </p:nvCxnSpPr>
        <p:spPr bwMode="auto">
          <a:xfrm>
            <a:off x="1978025" y="3074454"/>
            <a:ext cx="712788"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5" name="Straight Connector 24"/>
          <p:cNvCxnSpPr>
            <a:cxnSpLocks noChangeShapeType="1"/>
          </p:cNvCxnSpPr>
          <p:nvPr/>
        </p:nvCxnSpPr>
        <p:spPr bwMode="auto">
          <a:xfrm flipV="1">
            <a:off x="4006850" y="1777467"/>
            <a:ext cx="669925" cy="129698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6" name="Straight Connector 25"/>
          <p:cNvCxnSpPr>
            <a:cxnSpLocks noChangeShapeType="1"/>
          </p:cNvCxnSpPr>
          <p:nvPr/>
        </p:nvCxnSpPr>
        <p:spPr bwMode="auto">
          <a:xfrm flipV="1">
            <a:off x="4006850" y="2787117"/>
            <a:ext cx="717550" cy="28733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7" name="Straight Connector 26"/>
          <p:cNvCxnSpPr>
            <a:cxnSpLocks noChangeShapeType="1"/>
          </p:cNvCxnSpPr>
          <p:nvPr/>
        </p:nvCxnSpPr>
        <p:spPr bwMode="auto">
          <a:xfrm>
            <a:off x="4006850" y="3074454"/>
            <a:ext cx="746125" cy="72231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8" name="Straight Connector 27"/>
          <p:cNvCxnSpPr>
            <a:cxnSpLocks noChangeShapeType="1"/>
          </p:cNvCxnSpPr>
          <p:nvPr/>
        </p:nvCxnSpPr>
        <p:spPr bwMode="auto">
          <a:xfrm>
            <a:off x="4006850" y="3074454"/>
            <a:ext cx="746125" cy="18081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9" name="Rounded Rectangle 28"/>
          <p:cNvSpPr/>
          <p:nvPr/>
        </p:nvSpPr>
        <p:spPr>
          <a:xfrm>
            <a:off x="6477000" y="3593567"/>
            <a:ext cx="719138" cy="3159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3</a:t>
            </a:r>
          </a:p>
        </p:txBody>
      </p:sp>
      <p:sp>
        <p:nvSpPr>
          <p:cNvPr id="30" name="Rounded Rectangle 29"/>
          <p:cNvSpPr/>
          <p:nvPr/>
        </p:nvSpPr>
        <p:spPr>
          <a:xfrm>
            <a:off x="6489700" y="4674654"/>
            <a:ext cx="695325" cy="3143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4</a:t>
            </a:r>
          </a:p>
        </p:txBody>
      </p:sp>
      <p:sp>
        <p:nvSpPr>
          <p:cNvPr id="35" name="TextBox 34"/>
          <p:cNvSpPr txBox="1">
            <a:spLocks noChangeArrowheads="1"/>
          </p:cNvSpPr>
          <p:nvPr/>
        </p:nvSpPr>
        <p:spPr bwMode="auto">
          <a:xfrm>
            <a:off x="606425" y="1379004"/>
            <a:ext cx="2874963" cy="461963"/>
          </a:xfrm>
          <a:prstGeom prst="rect">
            <a:avLst/>
          </a:prstGeom>
          <a:noFill/>
          <a:ln w="9525">
            <a:noFill/>
            <a:miter lim="800000"/>
            <a:headEnd/>
            <a:tailEnd/>
          </a:ln>
        </p:spPr>
        <p:txBody>
          <a:bodyPr wrap="none">
            <a:spAutoFit/>
          </a:bodyPr>
          <a:lstStyle/>
          <a:p>
            <a:pPr>
              <a:defRPr/>
            </a:pPr>
            <a:r>
              <a:rPr lang="en-US" dirty="0">
                <a:latin typeface="+mn-lt"/>
                <a:ea typeface="+mn-ea"/>
                <a:cs typeface="+mn-cs"/>
              </a:rPr>
              <a:t>Synchronized Read</a:t>
            </a:r>
          </a:p>
        </p:txBody>
      </p:sp>
      <p:sp>
        <p:nvSpPr>
          <p:cNvPr id="94" name="Rounded Rectangle 93"/>
          <p:cNvSpPr/>
          <p:nvPr/>
        </p:nvSpPr>
        <p:spPr>
          <a:xfrm>
            <a:off x="3087688" y="2949042"/>
            <a:ext cx="658812" cy="3429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4</a:t>
            </a:r>
          </a:p>
        </p:txBody>
      </p:sp>
      <p:sp>
        <p:nvSpPr>
          <p:cNvPr id="37" name="Rounded Rectangle 36"/>
          <p:cNvSpPr/>
          <p:nvPr/>
        </p:nvSpPr>
        <p:spPr>
          <a:xfrm>
            <a:off x="527050" y="4493679"/>
            <a:ext cx="741363"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1</a:t>
            </a:r>
          </a:p>
        </p:txBody>
      </p:sp>
      <p:sp>
        <p:nvSpPr>
          <p:cNvPr id="38" name="Rounded Rectangle 37"/>
          <p:cNvSpPr/>
          <p:nvPr/>
        </p:nvSpPr>
        <p:spPr>
          <a:xfrm>
            <a:off x="1285875" y="4492092"/>
            <a:ext cx="741363"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2</a:t>
            </a:r>
          </a:p>
        </p:txBody>
      </p:sp>
      <p:sp>
        <p:nvSpPr>
          <p:cNvPr id="39" name="Rounded Rectangle 38"/>
          <p:cNvSpPr/>
          <p:nvPr/>
        </p:nvSpPr>
        <p:spPr>
          <a:xfrm>
            <a:off x="2057400" y="4492092"/>
            <a:ext cx="741363"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3</a:t>
            </a:r>
          </a:p>
        </p:txBody>
      </p:sp>
      <p:sp>
        <p:nvSpPr>
          <p:cNvPr id="40" name="Rounded Rectangle 39"/>
          <p:cNvSpPr/>
          <p:nvPr/>
        </p:nvSpPr>
        <p:spPr>
          <a:xfrm>
            <a:off x="2817813" y="4492092"/>
            <a:ext cx="741362" cy="292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000">
                <a:solidFill>
                  <a:srgbClr val="FFFFFF"/>
                </a:solidFill>
                <a:latin typeface="Arial" charset="0"/>
                <a:ea typeface="ＭＳ Ｐゴシック" charset="0"/>
              </a:rPr>
              <a:t>4</a:t>
            </a:r>
          </a:p>
        </p:txBody>
      </p:sp>
      <p:sp>
        <p:nvSpPr>
          <p:cNvPr id="43" name="TextBox 27"/>
          <p:cNvSpPr txBox="1">
            <a:spLocks noChangeArrowheads="1"/>
          </p:cNvSpPr>
          <p:nvPr/>
        </p:nvSpPr>
        <p:spPr bwMode="auto">
          <a:xfrm>
            <a:off x="7532688" y="4360329"/>
            <a:ext cx="1517650" cy="923925"/>
          </a:xfrm>
          <a:prstGeom prst="rect">
            <a:avLst/>
          </a:prstGeom>
          <a:noFill/>
          <a:ln w="9525">
            <a:noFill/>
            <a:miter lim="800000"/>
            <a:headEnd/>
            <a:tailEnd/>
          </a:ln>
        </p:spPr>
        <p:txBody>
          <a:bodyPr wrap="none">
            <a:spAutoFit/>
          </a:bodyPr>
          <a:lstStyle/>
          <a:p>
            <a:pPr>
              <a:defRPr/>
            </a:pPr>
            <a:r>
              <a:rPr lang="en-US" sz="1800" dirty="0">
                <a:latin typeface="+mn-lt"/>
                <a:ea typeface="+mn-ea"/>
                <a:cs typeface="+mn-cs"/>
              </a:rPr>
              <a:t>Server </a:t>
            </a:r>
          </a:p>
          <a:p>
            <a:pPr>
              <a:defRPr/>
            </a:pPr>
            <a:r>
              <a:rPr lang="en-US" sz="1800" dirty="0">
                <a:latin typeface="+mn-lt"/>
                <a:ea typeface="+mn-ea"/>
                <a:cs typeface="+mn-cs"/>
              </a:rPr>
              <a:t>Request Unit</a:t>
            </a:r>
          </a:p>
          <a:p>
            <a:pPr>
              <a:defRPr/>
            </a:pPr>
            <a:r>
              <a:rPr lang="en-US" sz="1800" dirty="0">
                <a:latin typeface="+mn-lt"/>
                <a:ea typeface="+mn-ea"/>
                <a:cs typeface="+mn-cs"/>
              </a:rPr>
              <a:t>(SRU)</a:t>
            </a:r>
          </a:p>
        </p:txBody>
      </p:sp>
      <p:cxnSp>
        <p:nvCxnSpPr>
          <p:cNvPr id="44" name="Straight Arrow Connector 43"/>
          <p:cNvCxnSpPr>
            <a:stCxn id="43" idx="1"/>
          </p:cNvCxnSpPr>
          <p:nvPr/>
        </p:nvCxnSpPr>
        <p:spPr>
          <a:xfrm rot="10800000">
            <a:off x="7185025" y="4814354"/>
            <a:ext cx="347663" cy="79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6245225" y="1288517"/>
            <a:ext cx="1176338" cy="40005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endParaRPr>
          </a:p>
        </p:txBody>
      </p:sp>
      <p:sp>
        <p:nvSpPr>
          <p:cNvPr id="55" name="Line 37"/>
          <p:cNvSpPr>
            <a:spLocks noChangeShapeType="1"/>
          </p:cNvSpPr>
          <p:nvPr/>
        </p:nvSpPr>
        <p:spPr bwMode="auto">
          <a:xfrm>
            <a:off x="900113" y="6300254"/>
            <a:ext cx="7315200" cy="0"/>
          </a:xfrm>
          <a:prstGeom prst="line">
            <a:avLst/>
          </a:prstGeom>
          <a:noFill/>
          <a:ln w="38100">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
        <p:nvSpPr>
          <p:cNvPr id="56" name="TextBox 16"/>
          <p:cNvSpPr txBox="1">
            <a:spLocks noChangeArrowheads="1"/>
          </p:cNvSpPr>
          <p:nvPr/>
        </p:nvSpPr>
        <p:spPr bwMode="auto">
          <a:xfrm>
            <a:off x="7815263" y="5682717"/>
            <a:ext cx="7604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latin typeface="Arial" charset="0"/>
              </a:rPr>
              <a:t>time</a:t>
            </a:r>
          </a:p>
        </p:txBody>
      </p:sp>
      <p:sp>
        <p:nvSpPr>
          <p:cNvPr id="57" name="Line 39"/>
          <p:cNvSpPr>
            <a:spLocks noChangeShapeType="1"/>
          </p:cNvSpPr>
          <p:nvPr/>
        </p:nvSpPr>
        <p:spPr bwMode="auto">
          <a:xfrm>
            <a:off x="900113" y="5952592"/>
            <a:ext cx="1587" cy="3619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 name="TextBox 16"/>
          <p:cNvSpPr txBox="1">
            <a:spLocks noChangeArrowheads="1"/>
          </p:cNvSpPr>
          <p:nvPr/>
        </p:nvSpPr>
        <p:spPr bwMode="auto">
          <a:xfrm>
            <a:off x="187325" y="5195354"/>
            <a:ext cx="8524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008080"/>
                </a:solidFill>
                <a:latin typeface="Arial" charset="0"/>
              </a:rPr>
              <a:t>Req.</a:t>
            </a:r>
          </a:p>
          <a:p>
            <a:pPr algn="ctr" eaLnBrk="1" hangingPunct="1"/>
            <a:r>
              <a:rPr lang="en-US">
                <a:solidFill>
                  <a:srgbClr val="008080"/>
                </a:solidFill>
                <a:latin typeface="Arial" charset="0"/>
              </a:rPr>
              <a:t> sent</a:t>
            </a:r>
          </a:p>
        </p:txBody>
      </p:sp>
      <p:sp>
        <p:nvSpPr>
          <p:cNvPr id="60" name="TextBox 16"/>
          <p:cNvSpPr txBox="1">
            <a:spLocks noChangeArrowheads="1"/>
          </p:cNvSpPr>
          <p:nvPr/>
        </p:nvSpPr>
        <p:spPr bwMode="auto">
          <a:xfrm>
            <a:off x="1211263" y="5217579"/>
            <a:ext cx="8509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chemeClr val="accent2"/>
                </a:solidFill>
                <a:latin typeface="Arial" charset="0"/>
              </a:rPr>
              <a:t>Rsp.</a:t>
            </a:r>
          </a:p>
          <a:p>
            <a:pPr algn="ctr" eaLnBrk="1" hangingPunct="1"/>
            <a:r>
              <a:rPr lang="en-US">
                <a:solidFill>
                  <a:schemeClr val="accent2"/>
                </a:solidFill>
                <a:latin typeface="Arial" charset="0"/>
              </a:rPr>
              <a:t> sent</a:t>
            </a:r>
          </a:p>
        </p:txBody>
      </p:sp>
      <p:sp>
        <p:nvSpPr>
          <p:cNvPr id="62" name="TextBox 16"/>
          <p:cNvSpPr txBox="1">
            <a:spLocks noChangeArrowheads="1"/>
          </p:cNvSpPr>
          <p:nvPr/>
        </p:nvSpPr>
        <p:spPr bwMode="auto">
          <a:xfrm>
            <a:off x="2089150" y="5152492"/>
            <a:ext cx="15732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rgbClr val="FF0000"/>
                </a:solidFill>
                <a:latin typeface="Arial" charset="0"/>
              </a:rPr>
              <a:t>4 dropped</a:t>
            </a:r>
          </a:p>
        </p:txBody>
      </p:sp>
      <p:sp>
        <p:nvSpPr>
          <p:cNvPr id="63" name="Line 54"/>
          <p:cNvSpPr>
            <a:spLocks noChangeShapeType="1"/>
          </p:cNvSpPr>
          <p:nvPr/>
        </p:nvSpPr>
        <p:spPr bwMode="auto">
          <a:xfrm>
            <a:off x="7096125" y="6055779"/>
            <a:ext cx="0" cy="23336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4" name="TextBox 16"/>
          <p:cNvSpPr txBox="1">
            <a:spLocks noChangeArrowheads="1"/>
          </p:cNvSpPr>
          <p:nvPr/>
        </p:nvSpPr>
        <p:spPr bwMode="auto">
          <a:xfrm>
            <a:off x="6442075" y="5285842"/>
            <a:ext cx="15589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chemeClr val="accent2"/>
                </a:solidFill>
                <a:latin typeface="Arial" charset="0"/>
              </a:rPr>
              <a:t>Response</a:t>
            </a:r>
          </a:p>
          <a:p>
            <a:pPr algn="ctr" eaLnBrk="1" hangingPunct="1"/>
            <a:r>
              <a:rPr lang="en-US">
                <a:solidFill>
                  <a:schemeClr val="accent2"/>
                </a:solidFill>
                <a:latin typeface="Arial" charset="0"/>
              </a:rPr>
              <a:t> resent</a:t>
            </a:r>
          </a:p>
        </p:txBody>
      </p:sp>
      <p:sp>
        <p:nvSpPr>
          <p:cNvPr id="65" name="Line 39"/>
          <p:cNvSpPr>
            <a:spLocks noChangeShapeType="1"/>
          </p:cNvSpPr>
          <p:nvPr/>
        </p:nvSpPr>
        <p:spPr bwMode="auto">
          <a:xfrm>
            <a:off x="1704975" y="5946242"/>
            <a:ext cx="1588" cy="3619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6" name="Line 52"/>
          <p:cNvSpPr>
            <a:spLocks noChangeShapeType="1"/>
          </p:cNvSpPr>
          <p:nvPr/>
        </p:nvSpPr>
        <p:spPr bwMode="auto">
          <a:xfrm flipH="1">
            <a:off x="2881313" y="5944654"/>
            <a:ext cx="0" cy="34766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9" name="TextBox 16"/>
          <p:cNvSpPr txBox="1">
            <a:spLocks noChangeArrowheads="1"/>
          </p:cNvSpPr>
          <p:nvPr/>
        </p:nvSpPr>
        <p:spPr bwMode="auto">
          <a:xfrm>
            <a:off x="2074863" y="5587467"/>
            <a:ext cx="21780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solidFill>
                  <a:schemeClr val="accent2"/>
                </a:solidFill>
                <a:latin typeface="Arial" charset="0"/>
              </a:rPr>
              <a:t>1 – 3 done</a:t>
            </a:r>
          </a:p>
        </p:txBody>
      </p:sp>
      <p:sp>
        <p:nvSpPr>
          <p:cNvPr id="70" name="TextBox 16"/>
          <p:cNvSpPr txBox="1">
            <a:spLocks noChangeArrowheads="1"/>
          </p:cNvSpPr>
          <p:nvPr/>
        </p:nvSpPr>
        <p:spPr bwMode="auto">
          <a:xfrm>
            <a:off x="4054475" y="5727167"/>
            <a:ext cx="21859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latin typeface="Arial" charset="0"/>
              </a:rPr>
              <a:t>Link Idle!</a:t>
            </a:r>
          </a:p>
        </p:txBody>
      </p:sp>
      <p:cxnSp>
        <p:nvCxnSpPr>
          <p:cNvPr id="71" name="Straight Connector 70"/>
          <p:cNvCxnSpPr>
            <a:cxnSpLocks noChangeShapeType="1"/>
          </p:cNvCxnSpPr>
          <p:nvPr/>
        </p:nvCxnSpPr>
        <p:spPr bwMode="auto">
          <a:xfrm rot="5400000">
            <a:off x="1915319" y="5894648"/>
            <a:ext cx="741363" cy="15875"/>
          </a:xfrm>
          <a:prstGeom prst="line">
            <a:avLst/>
          </a:prstGeom>
          <a:noFill/>
          <a:ln w="38100">
            <a:solidFill>
              <a:schemeClr val="tx1"/>
            </a:solidFill>
            <a:prstDash val="sysDash"/>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grpId="1" nodeType="clickEffect">
                                  <p:stCondLst>
                                    <p:cond delay="0"/>
                                  </p:stCondLst>
                                  <p:childTnLst>
                                    <p:animMotion origin="layout" path="M 0 0 C 0.07812 0.06337 0.15642 0.12697 0.23246 0.11772 C 0.3085 0.10847 0.41892 -0.02636 0.4559 -0.05527 " pathEditMode="relative" ptsTypes="aaA">
                                      <p:cBhvr>
                                        <p:cTn id="32" dur="2000" fill="hold"/>
                                        <p:tgtEl>
                                          <p:spTgt spid="15"/>
                                        </p:tgtEl>
                                        <p:attrNameLst>
                                          <p:attrName>ppt_x</p:attrName>
                                          <p:attrName>ppt_y</p:attrName>
                                        </p:attrNameLst>
                                      </p:cBhvr>
                                    </p:animMotion>
                                  </p:childTnLst>
                                </p:cTn>
                              </p:par>
                              <p:par>
                                <p:cTn id="33" presetID="0" presetClass="path" presetSubtype="0" accel="50000" decel="50000" fill="hold" grpId="1" nodeType="withEffect">
                                  <p:stCondLst>
                                    <p:cond delay="0"/>
                                  </p:stCondLst>
                                  <p:childTnLst>
                                    <p:animMotion origin="layout" path="M 0 0 C 0.06354 0.05365 0.12726 0.1073 0.20122 0.11586 C 0.27517 0.12442 0.35955 0.08811 0.4441 0.0518 " pathEditMode="relative" ptsTypes="aaA">
                                      <p:cBhvr>
                                        <p:cTn id="34" dur="2000" fill="hold"/>
                                        <p:tgtEl>
                                          <p:spTgt spid="16"/>
                                        </p:tgtEl>
                                        <p:attrNameLst>
                                          <p:attrName>ppt_x</p:attrName>
                                          <p:attrName>ppt_y</p:attrName>
                                        </p:attrNameLst>
                                      </p:cBhvr>
                                    </p:animMotion>
                                  </p:childTnLst>
                                </p:cTn>
                              </p:par>
                              <p:par>
                                <p:cTn id="35" presetID="0" presetClass="path" presetSubtype="0" accel="50000" decel="50000" fill="hold" grpId="1" nodeType="withEffect">
                                  <p:stCondLst>
                                    <p:cond delay="0"/>
                                  </p:stCondLst>
                                  <p:childTnLst>
                                    <p:animMotion origin="layout" path="M 0 0 C 0.06302 0.02659 0.12622 0.05342 0.19879 0.08302 C 0.27136 0.11262 0.35313 0.14546 0.43507 0.1783 " pathEditMode="relative" ptsTypes="aaA">
                                      <p:cBhvr>
                                        <p:cTn id="36" dur="2000" fill="hold"/>
                                        <p:tgtEl>
                                          <p:spTgt spid="17"/>
                                        </p:tgtEl>
                                        <p:attrNameLst>
                                          <p:attrName>ppt_x</p:attrName>
                                          <p:attrName>ppt_y</p:attrName>
                                        </p:attrNameLst>
                                      </p:cBhvr>
                                    </p:animMotion>
                                  </p:childTnLst>
                                </p:cTn>
                              </p:par>
                              <p:par>
                                <p:cTn id="37" presetID="0" presetClass="path" presetSubtype="0" accel="50000" decel="50000" fill="hold" grpId="1" nodeType="withEffect">
                                  <p:stCondLst>
                                    <p:cond delay="0"/>
                                  </p:stCondLst>
                                  <p:childTnLst>
                                    <p:animMotion origin="layout" path="M 0 0 C 0.05781 0.00694 0.1158 0.01388 0.18576 0.06568 C 0.25573 0.11748 0.3375 0.21439 0.41944 0.31152 " pathEditMode="relative" ptsTypes="aaA">
                                      <p:cBhvr>
                                        <p:cTn id="38" dur="2000" fill="hold"/>
                                        <p:tgtEl>
                                          <p:spTgt spid="18"/>
                                        </p:tgtEl>
                                        <p:attrNameLst>
                                          <p:attrName>ppt_x</p:attrName>
                                          <p:attrName>ppt_y</p:attrName>
                                        </p:attrNameLst>
                                      </p:cBhvr>
                                    </p:animMotion>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grpId="1" nodeType="clickEffect">
                                  <p:stCondLst>
                                    <p:cond delay="0"/>
                                  </p:stCondLst>
                                  <p:childTnLst>
                                    <p:animMotion origin="layout" path="M -2.77778E-6 6.10546E-7 C -0.13107 0.05412 -0.26093 0.10823 -0.36962 0.13228 C -0.47812 0.1568 -0.59705 0.11425 -0.65208 0.14408 " pathEditMode="relative" rAng="0" ptsTypes="aaA">
                                      <p:cBhvr>
                                        <p:cTn id="46" dur="2000" fill="hold"/>
                                        <p:tgtEl>
                                          <p:spTgt spid="19"/>
                                        </p:tgtEl>
                                        <p:attrNameLst>
                                          <p:attrName>ppt_x</p:attrName>
                                          <p:attrName>ppt_y</p:attrName>
                                        </p:attrNameLst>
                                      </p:cBhvr>
                                      <p:rCtr x="-32604" y="7840"/>
                                    </p:animMotion>
                                  </p:childTnLst>
                                </p:cTn>
                              </p:par>
                              <p:par>
                                <p:cTn id="47" presetID="0" presetClass="path" presetSubtype="0" accel="50000" decel="50000" fill="hold" grpId="2" nodeType="withEffect">
                                  <p:stCondLst>
                                    <p:cond delay="0"/>
                                  </p:stCondLst>
                                  <p:childTnLst>
                                    <p:animMotion origin="layout" path="M -3.05556E-6 -0.00324 C -0.04027 0.01943 -0.08021 0.04209 -0.14218 0.00023 C -0.20399 -0.0414 -0.28802 -0.14732 -0.3717 -0.25277 " pathEditMode="relative" rAng="0" ptsTypes="aaA">
                                      <p:cBhvr>
                                        <p:cTn id="48" dur="2000" fill="hold"/>
                                        <p:tgtEl>
                                          <p:spTgt spid="30"/>
                                        </p:tgtEl>
                                        <p:attrNameLst>
                                          <p:attrName>ppt_x</p:attrName>
                                          <p:attrName>ppt_y</p:attrName>
                                        </p:attrNameLst>
                                      </p:cBhvr>
                                      <p:rCtr x="-18594" y="-10222"/>
                                    </p:animMotion>
                                  </p:childTnLst>
                                </p:cTn>
                              </p:par>
                              <p:par>
                                <p:cTn id="49" presetID="0" presetClass="path" presetSubtype="0" accel="50000" decel="50000" fill="hold" grpId="1" nodeType="withEffect">
                                  <p:stCondLst>
                                    <p:cond delay="0"/>
                                  </p:stCondLst>
                                  <p:childTnLst>
                                    <p:animMotion origin="layout" path="M 0 0 C -0.125 0.01966 -0.24983 0.03931 -0.35573 0.04486 C -0.46163 0.05042 -0.54844 0.04163 -0.63507 0.03284 " pathEditMode="relative" ptsTypes="aaA">
                                      <p:cBhvr>
                                        <p:cTn id="50" dur="2000" fill="hold"/>
                                        <p:tgtEl>
                                          <p:spTgt spid="20"/>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 0 C -0.12413 -0.03978 -0.24774 -0.07932 -0.35191 -0.09343 C -0.45607 -0.10754 -0.54045 -0.09621 -0.62465 -0.08464 " pathEditMode="relative" ptsTypes="aaA">
                                      <p:cBhvr>
                                        <p:cTn id="52" dur="2000" fill="hold"/>
                                        <p:tgtEl>
                                          <p:spTgt spid="29"/>
                                        </p:tgtEl>
                                        <p:attrNameLst>
                                          <p:attrName>ppt_x</p:attrName>
                                          <p:attrName>ppt_y</p:attrName>
                                        </p:attrNameLst>
                                      </p:cBhvr>
                                    </p:animMotion>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4"/>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5" nodeType="clickEffect">
                                  <p:stCondLst>
                                    <p:cond delay="0"/>
                                  </p:stCondLst>
                                  <p:childTnLst>
                                    <p:set>
                                      <p:cBhvr>
                                        <p:cTn id="66" dur="1" fill="hold">
                                          <p:stCondLst>
                                            <p:cond delay="0"/>
                                          </p:stCondLst>
                                        </p:cTn>
                                        <p:tgtEl>
                                          <p:spTgt spid="3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35" presetClass="exit" presetSubtype="0" fill="hold" grpId="1" nodeType="withEffect">
                                  <p:stCondLst>
                                    <p:cond delay="0"/>
                                  </p:stCondLst>
                                  <p:childTnLst>
                                    <p:animEffect transition="out" filter="fade">
                                      <p:cBhvr>
                                        <p:cTn id="70" dur="2000"/>
                                        <p:tgtEl>
                                          <p:spTgt spid="94"/>
                                        </p:tgtEl>
                                      </p:cBhvr>
                                    </p:animEffect>
                                    <p:anim calcmode="lin" valueType="num">
                                      <p:cBhvr>
                                        <p:cTn id="71" dur="2000"/>
                                        <p:tgtEl>
                                          <p:spTgt spid="94"/>
                                        </p:tgtEl>
                                        <p:attrNameLst>
                                          <p:attrName>style.rotation</p:attrName>
                                        </p:attrNameLst>
                                      </p:cBhvr>
                                      <p:tavLst>
                                        <p:tav tm="0">
                                          <p:val>
                                            <p:fltVal val="0"/>
                                          </p:val>
                                        </p:tav>
                                        <p:tav tm="100000">
                                          <p:val>
                                            <p:fltVal val="720"/>
                                          </p:val>
                                        </p:tav>
                                      </p:tavLst>
                                    </p:anim>
                                    <p:anim calcmode="lin" valueType="num">
                                      <p:cBhvr>
                                        <p:cTn id="72" dur="2000"/>
                                        <p:tgtEl>
                                          <p:spTgt spid="94"/>
                                        </p:tgtEl>
                                        <p:attrNameLst>
                                          <p:attrName>ppt_h</p:attrName>
                                        </p:attrNameLst>
                                      </p:cBhvr>
                                      <p:tavLst>
                                        <p:tav tm="0">
                                          <p:val>
                                            <p:strVal val="ppt_h"/>
                                          </p:val>
                                        </p:tav>
                                        <p:tav tm="100000">
                                          <p:val>
                                            <p:fltVal val="0"/>
                                          </p:val>
                                        </p:tav>
                                      </p:tavLst>
                                    </p:anim>
                                    <p:anim calcmode="lin" valueType="num">
                                      <p:cBhvr>
                                        <p:cTn id="73" dur="2000"/>
                                        <p:tgtEl>
                                          <p:spTgt spid="94"/>
                                        </p:tgtEl>
                                        <p:attrNameLst>
                                          <p:attrName>ppt_w</p:attrName>
                                        </p:attrNameLst>
                                      </p:cBhvr>
                                      <p:tavLst>
                                        <p:tav tm="0">
                                          <p:val>
                                            <p:strVal val="ppt_w"/>
                                          </p:val>
                                        </p:tav>
                                        <p:tav tm="100000">
                                          <p:val>
                                            <p:fltVal val="0"/>
                                          </p:val>
                                        </p:tav>
                                      </p:tavLst>
                                    </p:anim>
                                    <p:set>
                                      <p:cBhvr>
                                        <p:cTn id="74" dur="1" fill="hold">
                                          <p:stCondLst>
                                            <p:cond delay="1999"/>
                                          </p:stCondLst>
                                        </p:cTn>
                                        <p:tgtEl>
                                          <p:spTgt spid="94"/>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3"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0" presetClass="path" presetSubtype="0" accel="50000" decel="50000" fill="hold" grpId="4" nodeType="withEffect">
                                  <p:stCondLst>
                                    <p:cond delay="0"/>
                                  </p:stCondLst>
                                  <p:childTnLst>
                                    <p:animMotion origin="layout" path="M 0 0 C -0.03021 0.02105 -0.06025 0.04233 -0.12084 0 C -0.18143 -0.04232 -0.28264 -0.21854 -0.36372 -0.25439 C -0.4448 -0.29024 -0.52639 -0.25254 -0.60782 -0.21461 " pathEditMode="relative" ptsTypes="aaaA">
                                      <p:cBhvr>
                                        <p:cTn id="92" dur="2000" fill="hold"/>
                                        <p:tgtEl>
                                          <p:spTgt spid="30"/>
                                        </p:tgtEl>
                                        <p:attrNameLst>
                                          <p:attrName>ppt_x</p:attrName>
                                          <p:attrName>ppt_y</p:attrName>
                                        </p:attrNameLst>
                                      </p:cBhvr>
                                    </p:animMotion>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2" nodeType="clickEffect">
                                  <p:stCondLst>
                                    <p:cond delay="0"/>
                                  </p:stCondLst>
                                  <p:childTnLst>
                                    <p:set>
                                      <p:cBhvr>
                                        <p:cTn id="100" dur="1" fill="hold">
                                          <p:stCondLst>
                                            <p:cond delay="0"/>
                                          </p:stCondLst>
                                        </p:cTn>
                                        <p:tgtEl>
                                          <p:spTgt spid="19"/>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20"/>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0" grpId="2" animBg="1"/>
      <p:bldP spid="29" grpId="0" animBg="1"/>
      <p:bldP spid="29" grpId="1" animBg="1"/>
      <p:bldP spid="29" grpId="2" animBg="1"/>
      <p:bldP spid="30" grpId="0" animBg="1"/>
      <p:bldP spid="30" grpId="1" animBg="1"/>
      <p:bldP spid="30" grpId="2" animBg="1"/>
      <p:bldP spid="30" grpId="3" animBg="1"/>
      <p:bldP spid="30" grpId="4" animBg="1"/>
      <p:bldP spid="30" grpId="5" animBg="1"/>
      <p:bldP spid="35" grpId="0"/>
      <p:bldP spid="94" grpId="0" animBg="1"/>
      <p:bldP spid="94" grpId="1" animBg="1"/>
      <p:bldP spid="37" grpId="0" animBg="1"/>
      <p:bldP spid="38" grpId="0" animBg="1"/>
      <p:bldP spid="39" grpId="0" animBg="1"/>
      <p:bldP spid="40" grpId="0" animBg="1"/>
      <p:bldP spid="43" grpId="0"/>
      <p:bldP spid="45" grpId="0" animBg="1"/>
      <p:bldP spid="55" grpId="0" animBg="1"/>
      <p:bldP spid="56" grpId="0"/>
      <p:bldP spid="57" grpId="0" animBg="1"/>
      <p:bldP spid="58" grpId="0"/>
      <p:bldP spid="60" grpId="0"/>
      <p:bldP spid="62" grpId="0"/>
      <p:bldP spid="63" grpId="0" animBg="1"/>
      <p:bldP spid="64" grpId="0"/>
      <p:bldP spid="65" grpId="0" animBg="1"/>
      <p:bldP spid="66" grpId="0" animBg="1"/>
      <p:bldP spid="69" grpId="0"/>
      <p:bldP spid="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Times New Roman" charset="0"/>
              </a:rPr>
              <a:t>Client Link Utilization</a:t>
            </a:r>
          </a:p>
        </p:txBody>
      </p:sp>
      <p:pic>
        <p:nvPicPr>
          <p:cNvPr id="37890" name="Content Placeholder 3" descr="spike_graph.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16088" y="1426627"/>
            <a:ext cx="5807075" cy="5054600"/>
          </a:xfrm>
        </p:spPr>
      </p:pic>
      <p:sp>
        <p:nvSpPr>
          <p:cNvPr id="7" name="Left-Right Arrow 6"/>
          <p:cNvSpPr/>
          <p:nvPr/>
        </p:nvSpPr>
        <p:spPr>
          <a:xfrm>
            <a:off x="3076575" y="3572927"/>
            <a:ext cx="1698625" cy="803275"/>
          </a:xfrm>
          <a:prstGeom prst="leftRightArrow">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200ms</a:t>
            </a:r>
          </a:p>
        </p:txBody>
      </p:sp>
      <p:sp>
        <p:nvSpPr>
          <p:cNvPr id="8" name="TextBox 16"/>
          <p:cNvSpPr txBox="1">
            <a:spLocks noChangeArrowheads="1"/>
          </p:cNvSpPr>
          <p:nvPr/>
        </p:nvSpPr>
        <p:spPr bwMode="auto">
          <a:xfrm>
            <a:off x="3251200" y="3085565"/>
            <a:ext cx="140811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latin typeface="Arial" charset="0"/>
              </a:rPr>
              <a:t>Link Idle!</a:t>
            </a:r>
          </a:p>
        </p:txBody>
      </p:sp>
      <p:sp>
        <p:nvSpPr>
          <p:cNvPr id="6" name="Rounded Rectangle 5"/>
          <p:cNvSpPr/>
          <p:nvPr/>
        </p:nvSpPr>
        <p:spPr>
          <a:xfrm>
            <a:off x="2862263" y="2515652"/>
            <a:ext cx="1936750" cy="3733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charset="0"/>
              <a:ea typeface="ＭＳ Ｐゴシック"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normAutofit fontScale="90000"/>
          </a:bodyPr>
          <a:lstStyle/>
          <a:p>
            <a:r>
              <a:rPr lang="en-US">
                <a:latin typeface="Times New Roman" charset="0"/>
              </a:rPr>
              <a:t>200ms timeouts </a:t>
            </a:r>
            <a:r>
              <a:rPr lang="en-US">
                <a:latin typeface="Times New Roman" charset="0"/>
                <a:sym typeface="Wingdings" charset="0"/>
              </a:rPr>
              <a:t> </a:t>
            </a:r>
            <a:r>
              <a:rPr lang="en-US">
                <a:latin typeface="Times New Roman" charset="0"/>
              </a:rPr>
              <a:t>Throughput Collapse</a:t>
            </a:r>
          </a:p>
        </p:txBody>
      </p:sp>
      <p:pic>
        <p:nvPicPr>
          <p:cNvPr id="399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8" y="1659454"/>
            <a:ext cx="6578600" cy="318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a:spLocks noChangeArrowheads="1"/>
          </p:cNvSpPr>
          <p:nvPr/>
        </p:nvSpPr>
        <p:spPr bwMode="auto">
          <a:xfrm>
            <a:off x="409575" y="4980504"/>
            <a:ext cx="8335963"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 typeface="Arial" charset="0"/>
              <a:buChar char="•"/>
            </a:pPr>
            <a:r>
              <a:rPr lang="en-US" dirty="0"/>
              <a:t> </a:t>
            </a:r>
            <a:r>
              <a:rPr lang="en-US" dirty="0">
                <a:latin typeface="Arial" charset="0"/>
              </a:rPr>
              <a:t>[Nagle04] called this </a:t>
            </a:r>
            <a:r>
              <a:rPr lang="en-US" i="1" dirty="0" err="1">
                <a:latin typeface="Arial" charset="0"/>
              </a:rPr>
              <a:t>Incast</a:t>
            </a:r>
            <a:endParaRPr lang="en-US" i="1" dirty="0">
              <a:latin typeface="Arial" charset="0"/>
            </a:endParaRPr>
          </a:p>
          <a:p>
            <a:pPr lvl="1" eaLnBrk="1" hangingPunct="1">
              <a:buFont typeface="Arial" charset="0"/>
              <a:buChar char="•"/>
            </a:pPr>
            <a:r>
              <a:rPr lang="en-US" i="1" dirty="0">
                <a:latin typeface="Arial" charset="0"/>
              </a:rPr>
              <a:t> </a:t>
            </a:r>
            <a:r>
              <a:rPr lang="en-US" dirty="0">
                <a:latin typeface="Arial" charset="0"/>
              </a:rPr>
              <a:t>Provided application level solutions</a:t>
            </a:r>
          </a:p>
          <a:p>
            <a:pPr lvl="1" eaLnBrk="1" hangingPunct="1">
              <a:buFont typeface="Arial" charset="0"/>
              <a:buChar char="•"/>
            </a:pPr>
            <a:r>
              <a:rPr lang="en-US" dirty="0">
                <a:latin typeface="Arial" charset="0"/>
              </a:rPr>
              <a:t> Cause of throughput collapse: </a:t>
            </a:r>
            <a:r>
              <a:rPr lang="en-US" dirty="0">
                <a:solidFill>
                  <a:srgbClr val="FF0000"/>
                </a:solidFill>
                <a:latin typeface="Arial" charset="0"/>
              </a:rPr>
              <a:t>TCP timeouts</a:t>
            </a:r>
          </a:p>
        </p:txBody>
      </p:sp>
      <p:sp>
        <p:nvSpPr>
          <p:cNvPr id="6" name="TextBox 5"/>
          <p:cNvSpPr txBox="1">
            <a:spLocks noChangeArrowheads="1"/>
          </p:cNvSpPr>
          <p:nvPr/>
        </p:nvSpPr>
        <p:spPr bwMode="auto">
          <a:xfrm>
            <a:off x="3092450" y="2848492"/>
            <a:ext cx="1182688" cy="461962"/>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Collapse</a:t>
            </a:r>
            <a:r>
              <a:rPr lang="en-US">
                <a:solidFill>
                  <a:schemeClr val="bg1"/>
                </a:solidFill>
              </a:rPr>
              <a:t>!</a:t>
            </a:r>
          </a:p>
        </p:txBody>
      </p:sp>
      <p:cxnSp>
        <p:nvCxnSpPr>
          <p:cNvPr id="7" name="Straight Arrow Connector 6"/>
          <p:cNvCxnSpPr>
            <a:cxnSpLocks noChangeShapeType="1"/>
          </p:cNvCxnSpPr>
          <p:nvPr/>
        </p:nvCxnSpPr>
        <p:spPr bwMode="auto">
          <a:xfrm rot="10800000" flipV="1">
            <a:off x="2454275" y="3294579"/>
            <a:ext cx="639763" cy="404813"/>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graphicFrame>
        <p:nvGraphicFramePr>
          <p:cNvPr id="12" name="Content Placeholder 11"/>
          <p:cNvGraphicFramePr>
            <a:graphicFrameLocks noGrp="1"/>
          </p:cNvGraphicFramePr>
          <p:nvPr>
            <p:ph idx="1"/>
            <p:extLst>
              <p:ext uri="{D42A27DB-BD31-4B8C-83A1-F6EECF244321}">
                <p14:modId xmlns:p14="http://schemas.microsoft.com/office/powerpoint/2010/main" val="309205431"/>
              </p:ext>
            </p:extLst>
          </p:nvPr>
        </p:nvGraphicFramePr>
        <p:xfrm>
          <a:off x="6659563" y="1973779"/>
          <a:ext cx="1841500" cy="1854200"/>
        </p:xfrm>
        <a:graphic>
          <a:graphicData uri="http://schemas.openxmlformats.org/drawingml/2006/table">
            <a:tbl>
              <a:tblPr firstRow="1" bandRow="1">
                <a:tableStyleId>{00A15C55-8517-42AA-B614-E9B94910E393}</a:tableStyleId>
              </a:tblPr>
              <a:tblGrid>
                <a:gridCol w="1841500">
                  <a:extLst>
                    <a:ext uri="{9D8B030D-6E8A-4147-A177-3AD203B41FA5}">
                      <a16:colId xmlns:a16="http://schemas.microsoft.com/office/drawing/2014/main" val="20000"/>
                    </a:ext>
                  </a:extLst>
                </a:gridCol>
              </a:tblGrid>
              <a:tr h="370840">
                <a:tc>
                  <a:txBody>
                    <a:bodyPr/>
                    <a:lstStyle/>
                    <a:p>
                      <a:r>
                        <a:rPr lang="en-US" dirty="0"/>
                        <a:t>Cluster Setup</a:t>
                      </a:r>
                    </a:p>
                  </a:txBody>
                  <a:tcPr marL="91403" marR="91403">
                    <a:solidFill>
                      <a:srgbClr val="9A523E"/>
                    </a:solidFill>
                  </a:tcPr>
                </a:tc>
                <a:extLst>
                  <a:ext uri="{0D108BD9-81ED-4DB2-BD59-A6C34878D82A}">
                    <a16:rowId xmlns:a16="http://schemas.microsoft.com/office/drawing/2014/main" val="10000"/>
                  </a:ext>
                </a:extLst>
              </a:tr>
              <a:tr h="370840">
                <a:tc>
                  <a:txBody>
                    <a:bodyPr/>
                    <a:lstStyle/>
                    <a:p>
                      <a:r>
                        <a:rPr lang="en-US" dirty="0"/>
                        <a:t>1Gbps Ethernet</a:t>
                      </a:r>
                    </a:p>
                  </a:txBody>
                  <a:tcPr marL="91403" marR="91403"/>
                </a:tc>
                <a:extLst>
                  <a:ext uri="{0D108BD9-81ED-4DB2-BD59-A6C34878D82A}">
                    <a16:rowId xmlns:a16="http://schemas.microsoft.com/office/drawing/2014/main" val="10001"/>
                  </a:ext>
                </a:extLst>
              </a:tr>
              <a:tr h="370840">
                <a:tc>
                  <a:txBody>
                    <a:bodyPr/>
                    <a:lstStyle/>
                    <a:p>
                      <a:r>
                        <a:rPr lang="en-US" dirty="0"/>
                        <a:t>200ms  </a:t>
                      </a:r>
                      <a:r>
                        <a:rPr lang="en-US" dirty="0" err="1"/>
                        <a:t>minRTO</a:t>
                      </a:r>
                      <a:endParaRPr lang="en-US" dirty="0"/>
                    </a:p>
                  </a:txBody>
                  <a:tcPr marL="91403" marR="91403"/>
                </a:tc>
                <a:extLst>
                  <a:ext uri="{0D108BD9-81ED-4DB2-BD59-A6C34878D82A}">
                    <a16:rowId xmlns:a16="http://schemas.microsoft.com/office/drawing/2014/main" val="10002"/>
                  </a:ext>
                </a:extLst>
              </a:tr>
              <a:tr h="370840">
                <a:tc>
                  <a:txBody>
                    <a:bodyPr/>
                    <a:lstStyle/>
                    <a:p>
                      <a:r>
                        <a:rPr lang="en-US" dirty="0"/>
                        <a:t>S50 Switch</a:t>
                      </a:r>
                    </a:p>
                  </a:txBody>
                  <a:tcPr marL="91403" marR="91403"/>
                </a:tc>
                <a:extLst>
                  <a:ext uri="{0D108BD9-81ED-4DB2-BD59-A6C34878D82A}">
                    <a16:rowId xmlns:a16="http://schemas.microsoft.com/office/drawing/2014/main" val="10003"/>
                  </a:ext>
                </a:extLst>
              </a:tr>
              <a:tr h="370840">
                <a:tc>
                  <a:txBody>
                    <a:bodyPr/>
                    <a:lstStyle/>
                    <a:p>
                      <a:r>
                        <a:rPr lang="en-US" dirty="0"/>
                        <a:t>1MB Block Size</a:t>
                      </a:r>
                    </a:p>
                  </a:txBody>
                  <a:tcPr marL="91403" marR="91403"/>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atin typeface="Times New Roman" charset="0"/>
              </a:rPr>
              <a:t>Outline</a:t>
            </a:r>
          </a:p>
        </p:txBody>
      </p:sp>
      <p:sp>
        <p:nvSpPr>
          <p:cNvPr id="50178" name="Content Placeholder 2"/>
          <p:cNvSpPr>
            <a:spLocks noGrp="1"/>
          </p:cNvSpPr>
          <p:nvPr>
            <p:ph idx="1"/>
          </p:nvPr>
        </p:nvSpPr>
        <p:spPr/>
        <p:txBody>
          <a:bodyPr>
            <a:normAutofit lnSpcReduction="10000"/>
          </a:bodyPr>
          <a:lstStyle/>
          <a:p>
            <a:pPr eaLnBrk="1" hangingPunct="1"/>
            <a:r>
              <a:rPr lang="en-US" sz="2400">
                <a:solidFill>
                  <a:srgbClr val="A6A6A6"/>
                </a:solidFill>
                <a:latin typeface="Arial" charset="0"/>
              </a:rPr>
              <a:t>Overview</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Why are TCP timeouts expensive?</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How do coarse-grained timeouts affect apps?</a:t>
            </a:r>
          </a:p>
          <a:p>
            <a:pPr eaLnBrk="1" hangingPunct="1"/>
            <a:endParaRPr lang="en-US">
              <a:solidFill>
                <a:srgbClr val="A6A6A6"/>
              </a:solidFill>
              <a:latin typeface="Arial" charset="0"/>
            </a:endParaRPr>
          </a:p>
          <a:p>
            <a:pPr eaLnBrk="1" hangingPunct="1">
              <a:buFont typeface="Wingdings" charset="0"/>
              <a:buChar char="Ø"/>
            </a:pPr>
            <a:r>
              <a:rPr lang="en-US">
                <a:solidFill>
                  <a:schemeClr val="accent2"/>
                </a:solidFill>
                <a:latin typeface="Arial" charset="0"/>
              </a:rPr>
              <a:t>Solution: Microsecond TCP Retransmissions</a:t>
            </a:r>
          </a:p>
          <a:p>
            <a:pPr lvl="1" eaLnBrk="1" hangingPunct="1"/>
            <a:r>
              <a:rPr lang="en-US">
                <a:latin typeface="Arial" charset="0"/>
              </a:rPr>
              <a:t>and eliminate minRTO</a:t>
            </a:r>
          </a:p>
          <a:p>
            <a:pPr eaLnBrk="1" hangingPunct="1"/>
            <a:endParaRPr lang="en-US">
              <a:latin typeface="Arial" charset="0"/>
            </a:endParaRPr>
          </a:p>
          <a:p>
            <a:pPr eaLnBrk="1" hangingPunct="1"/>
            <a:r>
              <a:rPr lang="en-US">
                <a:latin typeface="Arial" charset="0"/>
              </a:rPr>
              <a:t>Is the solution safe?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z="3200">
                <a:latin typeface="Times New Roman" charset="0"/>
              </a:rPr>
              <a:t>µsecond Retransmission Timeouts (RTO)</a:t>
            </a:r>
          </a:p>
        </p:txBody>
      </p:sp>
      <p:sp>
        <p:nvSpPr>
          <p:cNvPr id="12291" name="Content Placeholder 2"/>
          <p:cNvSpPr>
            <a:spLocks noGrp="1"/>
          </p:cNvSpPr>
          <p:nvPr>
            <p:ph idx="1"/>
          </p:nvPr>
        </p:nvSpPr>
        <p:spPr>
          <a:xfrm>
            <a:off x="457200" y="1515535"/>
            <a:ext cx="8229600" cy="4525963"/>
          </a:xfrm>
        </p:spPr>
        <p:txBody>
          <a:bodyPr/>
          <a:lstStyle/>
          <a:p>
            <a:endParaRPr lang="en-US" dirty="0">
              <a:latin typeface="Arial" charset="0"/>
            </a:endParaRPr>
          </a:p>
          <a:p>
            <a:pPr>
              <a:buFontTx/>
              <a:buNone/>
            </a:pPr>
            <a:r>
              <a:rPr lang="en-US" dirty="0">
                <a:latin typeface="Arial" charset="0"/>
              </a:rPr>
              <a:t>   RTO = max( </a:t>
            </a:r>
            <a:r>
              <a:rPr lang="en-US" dirty="0" err="1">
                <a:latin typeface="Arial" charset="0"/>
              </a:rPr>
              <a:t>minRTO</a:t>
            </a:r>
            <a:r>
              <a:rPr lang="en-US" dirty="0">
                <a:latin typeface="Arial" charset="0"/>
              </a:rPr>
              <a:t>, f(RTT) )</a:t>
            </a:r>
          </a:p>
          <a:p>
            <a:endParaRPr lang="en-US" dirty="0">
              <a:latin typeface="Arial" charset="0"/>
            </a:endParaRPr>
          </a:p>
        </p:txBody>
      </p:sp>
      <p:cxnSp>
        <p:nvCxnSpPr>
          <p:cNvPr id="5" name="Straight Arrow Connector 4"/>
          <p:cNvCxnSpPr>
            <a:cxnSpLocks noChangeShapeType="1"/>
          </p:cNvCxnSpPr>
          <p:nvPr/>
        </p:nvCxnSpPr>
        <p:spPr bwMode="auto">
          <a:xfrm rot="10800000" flipV="1">
            <a:off x="2657475" y="2542638"/>
            <a:ext cx="1042988" cy="698500"/>
          </a:xfrm>
          <a:prstGeom prst="straightConnector1">
            <a:avLst/>
          </a:prstGeom>
          <a:noFill/>
          <a:ln w="38100">
            <a:solidFill>
              <a:schemeClr val="tx1"/>
            </a:solidFill>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6" name="TextBox 5"/>
          <p:cNvSpPr txBox="1"/>
          <p:nvPr/>
        </p:nvSpPr>
        <p:spPr>
          <a:xfrm>
            <a:off x="2076450" y="3306225"/>
            <a:ext cx="1109663" cy="461963"/>
          </a:xfrm>
          <a:prstGeom prst="rect">
            <a:avLst/>
          </a:prstGeom>
          <a:noFill/>
        </p:spPr>
        <p:txBody>
          <a:bodyPr wrap="none">
            <a:spAutoFit/>
          </a:bodyPr>
          <a:lstStyle/>
          <a:p>
            <a:pPr>
              <a:defRPr/>
            </a:pPr>
            <a:r>
              <a:rPr lang="en-US" dirty="0">
                <a:solidFill>
                  <a:srgbClr val="FF0000"/>
                </a:solidFill>
                <a:latin typeface="+mn-lt"/>
                <a:ea typeface="+mn-ea"/>
                <a:cs typeface="+mn-cs"/>
              </a:rPr>
              <a:t>200ms</a:t>
            </a:r>
          </a:p>
        </p:txBody>
      </p:sp>
      <p:cxnSp>
        <p:nvCxnSpPr>
          <p:cNvPr id="8" name="Straight Arrow Connector 7"/>
          <p:cNvCxnSpPr>
            <a:cxnSpLocks noChangeShapeType="1"/>
            <a:stCxn id="6" idx="2"/>
            <a:endCxn id="11" idx="0"/>
          </p:cNvCxnSpPr>
          <p:nvPr/>
        </p:nvCxnSpPr>
        <p:spPr bwMode="auto">
          <a:xfrm rot="16200000" flipH="1">
            <a:off x="2277269" y="4121407"/>
            <a:ext cx="712787" cy="6350"/>
          </a:xfrm>
          <a:prstGeom prst="straightConnector1">
            <a:avLst/>
          </a:prstGeom>
          <a:noFill/>
          <a:ln w="38100">
            <a:solidFill>
              <a:schemeClr val="tx1"/>
            </a:solidFill>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1" name="TextBox 10"/>
          <p:cNvSpPr txBox="1">
            <a:spLocks noChangeArrowheads="1"/>
          </p:cNvSpPr>
          <p:nvPr/>
        </p:nvSpPr>
        <p:spPr bwMode="auto">
          <a:xfrm>
            <a:off x="2035175" y="4480975"/>
            <a:ext cx="12017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000000"/>
                </a:solidFill>
                <a:latin typeface="Arial" charset="0"/>
              </a:rPr>
              <a:t>200</a:t>
            </a:r>
            <a:r>
              <a:rPr lang="en-US">
                <a:solidFill>
                  <a:srgbClr val="000000"/>
                </a:solidFill>
              </a:rPr>
              <a:t>µ</a:t>
            </a:r>
            <a:r>
              <a:rPr lang="en-US">
                <a:solidFill>
                  <a:srgbClr val="000000"/>
                </a:solidFill>
                <a:latin typeface="Arial" charset="0"/>
              </a:rPr>
              <a:t>s?</a:t>
            </a:r>
          </a:p>
        </p:txBody>
      </p:sp>
      <p:cxnSp>
        <p:nvCxnSpPr>
          <p:cNvPr id="13" name="Straight Arrow Connector 12"/>
          <p:cNvCxnSpPr>
            <a:cxnSpLocks noChangeShapeType="1"/>
            <a:endCxn id="14" idx="0"/>
          </p:cNvCxnSpPr>
          <p:nvPr/>
        </p:nvCxnSpPr>
        <p:spPr bwMode="auto">
          <a:xfrm rot="16200000" flipH="1">
            <a:off x="2309019" y="5297744"/>
            <a:ext cx="669925" cy="1587"/>
          </a:xfrm>
          <a:prstGeom prst="straightConnector1">
            <a:avLst/>
          </a:prstGeom>
          <a:noFill/>
          <a:ln w="38100">
            <a:solidFill>
              <a:schemeClr val="tx1"/>
            </a:solidFill>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4" name="TextBox 13"/>
          <p:cNvSpPr txBox="1"/>
          <p:nvPr/>
        </p:nvSpPr>
        <p:spPr>
          <a:xfrm>
            <a:off x="2090738" y="5633500"/>
            <a:ext cx="1109662" cy="461963"/>
          </a:xfrm>
          <a:prstGeom prst="rect">
            <a:avLst/>
          </a:prstGeom>
          <a:noFill/>
        </p:spPr>
        <p:txBody>
          <a:bodyPr>
            <a:spAutoFit/>
          </a:bodyPr>
          <a:lstStyle/>
          <a:p>
            <a:pPr algn="ctr">
              <a:defRPr/>
            </a:pPr>
            <a:r>
              <a:rPr lang="en-US" dirty="0">
                <a:solidFill>
                  <a:srgbClr val="003399"/>
                </a:solidFill>
                <a:latin typeface="+mn-lt"/>
                <a:ea typeface="+mn-ea"/>
                <a:cs typeface="+mn-cs"/>
              </a:rPr>
              <a:t>0?</a:t>
            </a:r>
          </a:p>
        </p:txBody>
      </p:sp>
      <p:cxnSp>
        <p:nvCxnSpPr>
          <p:cNvPr id="16" name="Straight Arrow Connector 15"/>
          <p:cNvCxnSpPr>
            <a:cxnSpLocks noChangeShapeType="1"/>
          </p:cNvCxnSpPr>
          <p:nvPr/>
        </p:nvCxnSpPr>
        <p:spPr bwMode="auto">
          <a:xfrm>
            <a:off x="4937125" y="2520413"/>
            <a:ext cx="958850" cy="711200"/>
          </a:xfrm>
          <a:prstGeom prst="straightConnector1">
            <a:avLst/>
          </a:prstGeom>
          <a:noFill/>
          <a:ln w="38100">
            <a:solidFill>
              <a:schemeClr val="tx1"/>
            </a:solidFill>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19" name="TextBox 18"/>
          <p:cNvSpPr txBox="1"/>
          <p:nvPr/>
        </p:nvSpPr>
        <p:spPr>
          <a:xfrm>
            <a:off x="4754563" y="3371313"/>
            <a:ext cx="2560637" cy="830262"/>
          </a:xfrm>
          <a:prstGeom prst="rect">
            <a:avLst/>
          </a:prstGeom>
          <a:noFill/>
        </p:spPr>
        <p:txBody>
          <a:bodyPr>
            <a:spAutoFit/>
          </a:bodyPr>
          <a:lstStyle/>
          <a:p>
            <a:pPr marL="0" lvl="1" algn="ctr">
              <a:defRPr/>
            </a:pPr>
            <a:r>
              <a:rPr lang="en-US" dirty="0">
                <a:solidFill>
                  <a:srgbClr val="FF0000"/>
                </a:solidFill>
                <a:latin typeface="+mn-lt"/>
                <a:ea typeface="+mn-ea"/>
                <a:cs typeface="+mn-cs"/>
              </a:rPr>
              <a:t>RTT tracked in milliseconds</a:t>
            </a:r>
          </a:p>
        </p:txBody>
      </p:sp>
      <p:cxnSp>
        <p:nvCxnSpPr>
          <p:cNvPr id="20" name="Straight Arrow Connector 19"/>
          <p:cNvCxnSpPr>
            <a:cxnSpLocks noChangeShapeType="1"/>
            <a:stCxn id="19" idx="2"/>
            <a:endCxn id="27" idx="0"/>
          </p:cNvCxnSpPr>
          <p:nvPr/>
        </p:nvCxnSpPr>
        <p:spPr bwMode="auto">
          <a:xfrm rot="16200000" flipH="1">
            <a:off x="5450681" y="4786569"/>
            <a:ext cx="1182688" cy="12700"/>
          </a:xfrm>
          <a:prstGeom prst="straightConnector1">
            <a:avLst/>
          </a:prstGeom>
          <a:noFill/>
          <a:ln w="38100">
            <a:solidFill>
              <a:schemeClr val="tx1"/>
            </a:solidFill>
            <a:round/>
            <a:headEnd/>
            <a:tailEnd type="arrow" w="med" len="med"/>
          </a:ln>
          <a:effectLst>
            <a:outerShdw blurRad="63500" dist="23000" dir="5400000" rotWithShape="0">
              <a:srgbClr val="000000">
                <a:alpha val="34999"/>
              </a:srgbClr>
            </a:outerShdw>
          </a:effectLst>
          <a:extLst>
            <a:ext uri="{909E8E84-426E-40dd-AFC4-6F175D3DCCD1}">
              <a14:hiddenFill xmlns:a14="http://schemas.microsoft.com/office/drawing/2010/main" xmlns="">
                <a:noFill/>
              </a14:hiddenFill>
            </a:ext>
          </a:extLst>
        </p:spPr>
      </p:cxnSp>
      <p:sp>
        <p:nvSpPr>
          <p:cNvPr id="27" name="TextBox 26"/>
          <p:cNvSpPr txBox="1">
            <a:spLocks noChangeArrowheads="1"/>
          </p:cNvSpPr>
          <p:nvPr/>
        </p:nvSpPr>
        <p:spPr bwMode="auto">
          <a:xfrm>
            <a:off x="4767263" y="5384263"/>
            <a:ext cx="256063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cs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marL="0" lvl="1" algn="ctr" eaLnBrk="1" hangingPunct="1"/>
            <a:r>
              <a:rPr lang="en-US">
                <a:solidFill>
                  <a:srgbClr val="003399"/>
                </a:solidFill>
                <a:latin typeface="Arial" charset="0"/>
              </a:rPr>
              <a:t>Track RTT in µsecond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19" grpId="0"/>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Times New Roman" charset="0"/>
              </a:rPr>
              <a:t>Lowering minRTO to 1ms</a:t>
            </a:r>
          </a:p>
        </p:txBody>
      </p:sp>
      <p:sp>
        <p:nvSpPr>
          <p:cNvPr id="54274" name="Content Placeholder 2"/>
          <p:cNvSpPr>
            <a:spLocks noGrp="1"/>
          </p:cNvSpPr>
          <p:nvPr>
            <p:ph idx="1"/>
          </p:nvPr>
        </p:nvSpPr>
        <p:spPr/>
        <p:txBody>
          <a:bodyPr/>
          <a:lstStyle/>
          <a:p>
            <a:r>
              <a:rPr lang="en-US">
                <a:latin typeface="Arial" charset="0"/>
              </a:rPr>
              <a:t>Lower minRTO to as low a value as possible without changing timers/TCP impl.</a:t>
            </a:r>
          </a:p>
          <a:p>
            <a:endParaRPr lang="en-US">
              <a:latin typeface="Arial" charset="0"/>
            </a:endParaRPr>
          </a:p>
          <a:p>
            <a:r>
              <a:rPr lang="en-US">
                <a:latin typeface="Arial" charset="0"/>
              </a:rPr>
              <a:t>Simple one-line change to Linux</a:t>
            </a:r>
          </a:p>
          <a:p>
            <a:endParaRPr lang="en-US">
              <a:latin typeface="Arial" charset="0"/>
            </a:endParaRPr>
          </a:p>
          <a:p>
            <a:r>
              <a:rPr lang="en-US">
                <a:latin typeface="Arial" charset="0"/>
              </a:rPr>
              <a:t>Uses low-resolution 1ms kernel timers</a:t>
            </a:r>
          </a:p>
          <a:p>
            <a:endParaRPr lang="en-US">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normAutofit fontScale="90000"/>
          </a:bodyPr>
          <a:lstStyle/>
          <a:p>
            <a:r>
              <a:rPr lang="en-US">
                <a:latin typeface="Times New Roman" charset="0"/>
              </a:rPr>
              <a:t>Default minRTO: Throughput Collapse</a:t>
            </a:r>
          </a:p>
        </p:txBody>
      </p:sp>
      <p:pic>
        <p:nvPicPr>
          <p:cNvPr id="563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8" y="1879583"/>
            <a:ext cx="6578600" cy="318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a:spLocks noChangeArrowheads="1"/>
          </p:cNvSpPr>
          <p:nvPr/>
        </p:nvSpPr>
        <p:spPr bwMode="auto">
          <a:xfrm>
            <a:off x="6491288" y="3869250"/>
            <a:ext cx="1993900" cy="708025"/>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Unmodified TCP</a:t>
            </a:r>
          </a:p>
          <a:p>
            <a:pPr eaLnBrk="1" hangingPunct="1"/>
            <a:r>
              <a:rPr lang="en-US" sz="2000">
                <a:solidFill>
                  <a:schemeClr val="bg1"/>
                </a:solidFill>
              </a:rPr>
              <a:t>(200ms minRTO)</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dirty="0">
                <a:latin typeface="Times New Roman" charset="0"/>
              </a:rPr>
              <a:t>Lower </a:t>
            </a:r>
            <a:r>
              <a:rPr lang="en-US" dirty="0" err="1">
                <a:latin typeface="Times New Roman" charset="0"/>
              </a:rPr>
              <a:t>minRTO</a:t>
            </a:r>
            <a:r>
              <a:rPr lang="en-US" dirty="0">
                <a:latin typeface="Times New Roman" charset="0"/>
              </a:rPr>
              <a:t> (1ms) helps</a:t>
            </a:r>
          </a:p>
        </p:txBody>
      </p:sp>
      <p:sp>
        <p:nvSpPr>
          <p:cNvPr id="3" name="Content Placeholder 2"/>
          <p:cNvSpPr>
            <a:spLocks noGrp="1"/>
          </p:cNvSpPr>
          <p:nvPr>
            <p:ph idx="1"/>
          </p:nvPr>
        </p:nvSpPr>
        <p:spPr>
          <a:xfrm>
            <a:off x="685800" y="5130789"/>
            <a:ext cx="7772400" cy="655638"/>
          </a:xfrm>
        </p:spPr>
        <p:txBody>
          <a:bodyPr/>
          <a:lstStyle/>
          <a:p>
            <a:pPr algn="ctr">
              <a:buFontTx/>
              <a:buNone/>
            </a:pPr>
            <a:r>
              <a:rPr lang="en-US">
                <a:latin typeface="Arial" charset="0"/>
              </a:rPr>
              <a:t>Millisecond retransmissions are not enough</a:t>
            </a:r>
            <a:endParaRPr lang="en-US">
              <a:solidFill>
                <a:srgbClr val="FF0000"/>
              </a:solidFill>
              <a:latin typeface="Arial" charset="0"/>
            </a:endParaRPr>
          </a:p>
          <a:p>
            <a:pPr lvl="1"/>
            <a:endParaRPr lang="en-US">
              <a:latin typeface="Arial" charset="0"/>
            </a:endParaRPr>
          </a:p>
        </p:txBody>
      </p:sp>
      <p:pic>
        <p:nvPicPr>
          <p:cNvPr id="583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70027"/>
            <a:ext cx="6297613" cy="306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a:spLocks noChangeArrowheads="1"/>
          </p:cNvSpPr>
          <p:nvPr/>
        </p:nvSpPr>
        <p:spPr bwMode="auto">
          <a:xfrm>
            <a:off x="6491288" y="3581389"/>
            <a:ext cx="2122487" cy="708025"/>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Unmodified TCP</a:t>
            </a:r>
          </a:p>
          <a:p>
            <a:pPr eaLnBrk="1" hangingPunct="1"/>
            <a:r>
              <a:rPr lang="en-US" sz="2000">
                <a:solidFill>
                  <a:schemeClr val="bg1"/>
                </a:solidFill>
              </a:rPr>
              <a:t>(200ms  minRTO)</a:t>
            </a:r>
            <a:endParaRPr lang="en-US">
              <a:solidFill>
                <a:schemeClr val="bg1"/>
              </a:solidFill>
            </a:endParaRPr>
          </a:p>
        </p:txBody>
      </p:sp>
      <p:sp>
        <p:nvSpPr>
          <p:cNvPr id="7" name="TextBox 6"/>
          <p:cNvSpPr txBox="1">
            <a:spLocks noChangeArrowheads="1"/>
          </p:cNvSpPr>
          <p:nvPr/>
        </p:nvSpPr>
        <p:spPr bwMode="auto">
          <a:xfrm>
            <a:off x="6492875" y="2517764"/>
            <a:ext cx="1631950" cy="400050"/>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1ms  minRTO</a:t>
            </a: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208"/>
            <a:ext cx="8229600" cy="1143000"/>
          </a:xfrm>
        </p:spPr>
        <p:txBody>
          <a:bodyPr>
            <a:normAutofit/>
          </a:bodyPr>
          <a:lstStyle/>
          <a:p>
            <a:r>
              <a:rPr lang="en-US" dirty="0"/>
              <a:t>Characteristics for DC Transport</a:t>
            </a:r>
          </a:p>
        </p:txBody>
      </p:sp>
      <p:sp>
        <p:nvSpPr>
          <p:cNvPr id="3" name="Content Placeholder 2"/>
          <p:cNvSpPr>
            <a:spLocks noGrp="1"/>
          </p:cNvSpPr>
          <p:nvPr>
            <p:ph idx="1"/>
          </p:nvPr>
        </p:nvSpPr>
        <p:spPr>
          <a:xfrm>
            <a:off x="457199" y="1295400"/>
            <a:ext cx="8598453" cy="5181600"/>
          </a:xfrm>
        </p:spPr>
        <p:txBody>
          <a:bodyPr>
            <a:normAutofit fontScale="92500" lnSpcReduction="10000"/>
          </a:bodyPr>
          <a:lstStyle/>
          <a:p>
            <a:r>
              <a:rPr lang="en-US" sz="2800" dirty="0"/>
              <a:t>Network characteristics</a:t>
            </a:r>
          </a:p>
          <a:p>
            <a:pPr lvl="1"/>
            <a:r>
              <a:rPr lang="en-US" sz="2400" dirty="0"/>
              <a:t>Very high link speed (1s~10s Gb/s); very low latency (microseconds or less) </a:t>
            </a:r>
          </a:p>
          <a:p>
            <a:pPr marL="0" indent="0">
              <a:buNone/>
            </a:pPr>
            <a:endParaRPr lang="en-US" sz="1000" dirty="0"/>
          </a:p>
          <a:p>
            <a:pPr marL="0" indent="0">
              <a:buNone/>
            </a:pPr>
            <a:endParaRPr lang="en-US" sz="1000" dirty="0"/>
          </a:p>
          <a:p>
            <a:r>
              <a:rPr lang="en-US" sz="2800" dirty="0"/>
              <a:t>Application characteristics</a:t>
            </a:r>
          </a:p>
          <a:p>
            <a:pPr lvl="1"/>
            <a:r>
              <a:rPr lang="en-US" sz="2400" dirty="0"/>
              <a:t>Large-scale distributed computation</a:t>
            </a:r>
          </a:p>
          <a:p>
            <a:endParaRPr lang="en-US" dirty="0"/>
          </a:p>
          <a:p>
            <a:r>
              <a:rPr lang="en-US" sz="2800" dirty="0"/>
              <a:t>Challenging traffic patterns</a:t>
            </a:r>
          </a:p>
          <a:p>
            <a:pPr lvl="1"/>
            <a:r>
              <a:rPr lang="en-US" sz="2400" dirty="0"/>
              <a:t>Diverse mix of mice &amp; elephant flows</a:t>
            </a:r>
          </a:p>
          <a:p>
            <a:pPr lvl="1"/>
            <a:r>
              <a:rPr lang="en-US" sz="2400" dirty="0" err="1"/>
              <a:t>Incast</a:t>
            </a:r>
            <a:endParaRPr lang="en-US" sz="2400" dirty="0"/>
          </a:p>
          <a:p>
            <a:pPr lvl="1"/>
            <a:endParaRPr lang="en-US" sz="2400" dirty="0"/>
          </a:p>
          <a:p>
            <a:r>
              <a:rPr lang="en-US" sz="2800" dirty="0"/>
              <a:t>Cheap switches</a:t>
            </a:r>
          </a:p>
          <a:p>
            <a:pPr lvl="1"/>
            <a:r>
              <a:rPr lang="en-US" sz="2400" dirty="0"/>
              <a:t>Single-chip shared-memory devices; shallow buffers</a:t>
            </a:r>
          </a:p>
        </p:txBody>
      </p:sp>
      <p:sp>
        <p:nvSpPr>
          <p:cNvPr id="8" name="Slide Number Placeholder 7"/>
          <p:cNvSpPr>
            <a:spLocks noGrp="1"/>
          </p:cNvSpPr>
          <p:nvPr>
            <p:ph type="sldNum" sz="quarter" idx="12"/>
          </p:nvPr>
        </p:nvSpPr>
        <p:spPr/>
        <p:txBody>
          <a:bodyPr/>
          <a:lstStyle/>
          <a:p>
            <a:fld id="{D6860B3D-D4F8-4840-B91D-0EEC232E35FC}" type="slidenum">
              <a:rPr lang="en-US" smtClean="0"/>
              <a:pPr/>
              <a:t>4</a:t>
            </a:fld>
            <a:endParaRPr lang="en-US"/>
          </a:p>
        </p:txBody>
      </p:sp>
    </p:spTree>
    <p:extLst>
      <p:ext uri="{BB962C8B-B14F-4D97-AF65-F5344CB8AC3E}">
        <p14:creationId xmlns:p14="http://schemas.microsoft.com/office/powerpoint/2010/main" val="3999576744"/>
      </p:ext>
    </p:extLst>
  </p:cSld>
  <p:clrMapOvr>
    <a:masterClrMapping/>
  </p:clrMapOvr>
  <p:transition spd="slow" advTm="25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Times New Roman" charset="0"/>
              </a:rPr>
              <a:t>Requirements for µsecond RTO</a:t>
            </a:r>
          </a:p>
        </p:txBody>
      </p:sp>
      <p:sp>
        <p:nvSpPr>
          <p:cNvPr id="60418" name="Content Placeholder 2"/>
          <p:cNvSpPr>
            <a:spLocks noGrp="1"/>
          </p:cNvSpPr>
          <p:nvPr>
            <p:ph idx="1"/>
          </p:nvPr>
        </p:nvSpPr>
        <p:spPr/>
        <p:txBody>
          <a:bodyPr/>
          <a:lstStyle/>
          <a:p>
            <a:r>
              <a:rPr lang="en-US">
                <a:latin typeface="Arial" charset="0"/>
              </a:rPr>
              <a:t>TCP must track RTT in microseconds</a:t>
            </a:r>
          </a:p>
          <a:p>
            <a:pPr lvl="1"/>
            <a:r>
              <a:rPr lang="en-US">
                <a:latin typeface="Arial" charset="0"/>
              </a:rPr>
              <a:t>Modify internal data structures</a:t>
            </a:r>
          </a:p>
          <a:p>
            <a:pPr lvl="1"/>
            <a:r>
              <a:rPr lang="en-US">
                <a:latin typeface="Arial" charset="0"/>
              </a:rPr>
              <a:t>Reuse timestamp option</a:t>
            </a:r>
          </a:p>
          <a:p>
            <a:endParaRPr lang="en-US">
              <a:latin typeface="Arial" charset="0"/>
            </a:endParaRPr>
          </a:p>
          <a:p>
            <a:r>
              <a:rPr lang="en-US">
                <a:latin typeface="Arial" charset="0"/>
              </a:rPr>
              <a:t>Efficient high-resolution kernel timers</a:t>
            </a:r>
          </a:p>
          <a:p>
            <a:pPr lvl="1"/>
            <a:r>
              <a:rPr lang="en-US">
                <a:latin typeface="Arial" charset="0"/>
              </a:rPr>
              <a:t>Use high-precision event timer (HPET) for efficient interrupt signaling in Linux</a:t>
            </a:r>
          </a:p>
          <a:p>
            <a:endParaRPr lang="en-US">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61963" y="304800"/>
            <a:ext cx="8326437" cy="685800"/>
          </a:xfrm>
        </p:spPr>
        <p:txBody>
          <a:bodyPr>
            <a:normAutofit fontScale="90000"/>
          </a:bodyPr>
          <a:lstStyle/>
          <a:p>
            <a:r>
              <a:rPr lang="en-US">
                <a:latin typeface="Times New Roman" charset="0"/>
              </a:rPr>
              <a:t>Solution: </a:t>
            </a:r>
            <a:r>
              <a:rPr lang="en-US" b="1">
                <a:latin typeface="Times New Roman" charset="0"/>
              </a:rPr>
              <a:t>µsecond TCP + no minRTO</a:t>
            </a:r>
          </a:p>
        </p:txBody>
      </p:sp>
      <p:sp>
        <p:nvSpPr>
          <p:cNvPr id="9" name="TextBox 8"/>
          <p:cNvSpPr txBox="1">
            <a:spLocks noChangeArrowheads="1"/>
          </p:cNvSpPr>
          <p:nvPr/>
        </p:nvSpPr>
        <p:spPr bwMode="auto">
          <a:xfrm>
            <a:off x="6491288" y="3445925"/>
            <a:ext cx="1993900" cy="708025"/>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Unmodified TCP</a:t>
            </a:r>
          </a:p>
          <a:p>
            <a:pPr eaLnBrk="1" hangingPunct="1"/>
            <a:r>
              <a:rPr lang="en-US" sz="2000">
                <a:solidFill>
                  <a:schemeClr val="bg1"/>
                </a:solidFill>
              </a:rPr>
              <a:t>(200ms minRTO)</a:t>
            </a:r>
            <a:endParaRPr lang="en-US">
              <a:solidFill>
                <a:schemeClr val="bg1"/>
              </a:solidFill>
            </a:endParaRPr>
          </a:p>
        </p:txBody>
      </p:sp>
      <p:pic>
        <p:nvPicPr>
          <p:cNvPr id="624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1515525"/>
            <a:ext cx="6227762" cy="302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a:spLocks noChangeArrowheads="1"/>
          </p:cNvSpPr>
          <p:nvPr/>
        </p:nvSpPr>
        <p:spPr bwMode="auto">
          <a:xfrm>
            <a:off x="2355850" y="4147600"/>
            <a:ext cx="2233613" cy="400050"/>
          </a:xfrm>
          <a:prstGeom prst="rect">
            <a:avLst/>
          </a:prstGeom>
          <a:solidFill>
            <a:schemeClr val="bg1"/>
          </a:solidFill>
          <a:ln w="9525">
            <a:noFill/>
            <a:miter lim="800000"/>
            <a:headEnd/>
            <a:tailEnd/>
          </a:ln>
        </p:spPr>
        <p:txBody>
          <a:bodyPr>
            <a:spAutoFit/>
          </a:bodyPr>
          <a:lstStyle/>
          <a:p>
            <a:pPr algn="r">
              <a:defRPr/>
            </a:pPr>
            <a:r>
              <a:rPr lang="en-US" sz="2000" dirty="0">
                <a:latin typeface="+mn-lt"/>
                <a:ea typeface="+mn-ea"/>
                <a:cs typeface="+mn-cs"/>
              </a:rPr>
              <a:t>more servers</a:t>
            </a:r>
          </a:p>
        </p:txBody>
      </p:sp>
      <p:sp>
        <p:nvSpPr>
          <p:cNvPr id="7" name="TextBox 6"/>
          <p:cNvSpPr txBox="1">
            <a:spLocks noChangeArrowheads="1"/>
          </p:cNvSpPr>
          <p:nvPr/>
        </p:nvSpPr>
        <p:spPr bwMode="auto">
          <a:xfrm>
            <a:off x="6492875" y="2382300"/>
            <a:ext cx="1566863" cy="400050"/>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1ms minRTO</a:t>
            </a:r>
            <a:endParaRPr lang="en-US">
              <a:solidFill>
                <a:schemeClr val="bg1"/>
              </a:solidFill>
            </a:endParaRPr>
          </a:p>
        </p:txBody>
      </p:sp>
      <p:sp>
        <p:nvSpPr>
          <p:cNvPr id="8" name="TextBox 7"/>
          <p:cNvSpPr txBox="1">
            <a:spLocks noChangeArrowheads="1"/>
          </p:cNvSpPr>
          <p:nvPr/>
        </p:nvSpPr>
        <p:spPr bwMode="auto">
          <a:xfrm>
            <a:off x="6505575" y="1502825"/>
            <a:ext cx="2087563" cy="708025"/>
          </a:xfrm>
          <a:prstGeom prst="rect">
            <a:avLst/>
          </a:prstGeom>
          <a:solidFill>
            <a:srgbClr val="9A52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solidFill>
                  <a:schemeClr val="bg1"/>
                </a:solidFill>
              </a:rPr>
              <a:t>microsecond  TCP</a:t>
            </a:r>
          </a:p>
          <a:p>
            <a:pPr eaLnBrk="1" hangingPunct="1"/>
            <a:r>
              <a:rPr lang="en-US" sz="2000">
                <a:solidFill>
                  <a:schemeClr val="bg1"/>
                </a:solidFill>
              </a:rPr>
              <a:t>+ no minRTO</a:t>
            </a:r>
            <a:endParaRPr lang="en-US">
              <a:solidFill>
                <a:schemeClr val="bg1"/>
              </a:solidFill>
            </a:endParaRPr>
          </a:p>
        </p:txBody>
      </p:sp>
      <p:sp>
        <p:nvSpPr>
          <p:cNvPr id="10" name="Content Placeholder 2"/>
          <p:cNvSpPr>
            <a:spLocks noGrp="1"/>
          </p:cNvSpPr>
          <p:nvPr>
            <p:ph idx="1"/>
          </p:nvPr>
        </p:nvSpPr>
        <p:spPr>
          <a:xfrm>
            <a:off x="733425" y="4957225"/>
            <a:ext cx="7772400" cy="1092200"/>
          </a:xfrm>
        </p:spPr>
        <p:txBody>
          <a:bodyPr/>
          <a:lstStyle/>
          <a:p>
            <a:pPr>
              <a:buFont typeface="Wingdings" pitchFamily="2" charset="2"/>
              <a:buChar char="ü"/>
              <a:defRPr/>
            </a:pPr>
            <a:r>
              <a:rPr lang="en-US" sz="2400" dirty="0">
                <a:solidFill>
                  <a:schemeClr val="accent6"/>
                </a:solidFill>
                <a:ea typeface="+mn-ea"/>
                <a:cs typeface="+mn-cs"/>
                <a:sym typeface="Wingdings" pitchFamily="2" charset="2"/>
              </a:rPr>
              <a:t>High throughput for up to 47 servers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atin typeface="Times New Roman" charset="0"/>
              </a:rPr>
              <a:t>Simulation: Scaling to thousands</a:t>
            </a:r>
          </a:p>
        </p:txBody>
      </p:sp>
      <p:pic>
        <p:nvPicPr>
          <p:cNvPr id="645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557856"/>
            <a:ext cx="6108700" cy="378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15" name="Content Placeholder 2"/>
          <p:cNvSpPr>
            <a:spLocks noGrp="1"/>
          </p:cNvSpPr>
          <p:nvPr>
            <p:ph idx="1"/>
          </p:nvPr>
        </p:nvSpPr>
        <p:spPr>
          <a:xfrm>
            <a:off x="439738" y="5712344"/>
            <a:ext cx="8308975" cy="1049337"/>
          </a:xfrm>
        </p:spPr>
        <p:txBody>
          <a:bodyPr/>
          <a:lstStyle/>
          <a:p>
            <a:pPr algn="ctr">
              <a:buFontTx/>
              <a:buNone/>
            </a:pPr>
            <a:r>
              <a:rPr lang="en-US">
                <a:latin typeface="Arial" charset="0"/>
              </a:rPr>
              <a:t>Block Size = 80MB, Buffer = 32KB, RTT = 20us</a:t>
            </a:r>
            <a:endParaRPr lang="en-US">
              <a:latin typeface="Arial" charset="0"/>
              <a:sym typeface="Wingdings"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normAutofit fontScale="90000"/>
          </a:bodyPr>
          <a:lstStyle/>
          <a:p>
            <a:r>
              <a:rPr lang="en-US">
                <a:latin typeface="Times New Roman" charset="0"/>
              </a:rPr>
              <a:t>Synchronized Retransmissions At Scale</a:t>
            </a:r>
          </a:p>
        </p:txBody>
      </p:sp>
      <p:sp>
        <p:nvSpPr>
          <p:cNvPr id="66562" name="Content Placeholder 2"/>
          <p:cNvSpPr>
            <a:spLocks noGrp="1"/>
          </p:cNvSpPr>
          <p:nvPr>
            <p:ph idx="1"/>
          </p:nvPr>
        </p:nvSpPr>
        <p:spPr>
          <a:xfrm>
            <a:off x="214313" y="5830875"/>
            <a:ext cx="8715375" cy="1049337"/>
          </a:xfrm>
        </p:spPr>
        <p:txBody>
          <a:bodyPr/>
          <a:lstStyle/>
          <a:p>
            <a:pPr algn="ctr">
              <a:buFontTx/>
              <a:buNone/>
            </a:pPr>
            <a:r>
              <a:rPr lang="en-US">
                <a:latin typeface="Arial" charset="0"/>
              </a:rPr>
              <a:t>Simultaneous retransmissions </a:t>
            </a:r>
            <a:r>
              <a:rPr lang="en-US">
                <a:latin typeface="Arial" charset="0"/>
                <a:sym typeface="Wingdings" charset="0"/>
              </a:rPr>
              <a:t> successive timeouts</a:t>
            </a:r>
          </a:p>
          <a:p>
            <a:pPr algn="ctr">
              <a:buFontTx/>
              <a:buNone/>
            </a:pPr>
            <a:r>
              <a:rPr lang="en-US">
                <a:latin typeface="Arial" charset="0"/>
                <a:sym typeface="Wingdings" charset="0"/>
              </a:rPr>
              <a:t>Successive RTO = RTO * 2</a:t>
            </a:r>
            <a:r>
              <a:rPr lang="en-US" baseline="30000">
                <a:latin typeface="Arial" charset="0"/>
                <a:sym typeface="Wingdings" charset="0"/>
              </a:rPr>
              <a:t>backoff</a:t>
            </a:r>
            <a:endParaRPr lang="en-US">
              <a:latin typeface="Arial" charset="0"/>
              <a:sym typeface="Wingdings" charset="0"/>
            </a:endParaRPr>
          </a:p>
        </p:txBody>
      </p:sp>
      <p:pic>
        <p:nvPicPr>
          <p:cNvPr id="665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1719250"/>
            <a:ext cx="5915025" cy="399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atin typeface="Times New Roman" charset="0"/>
              </a:rPr>
              <a:t>Simulation: Scaling to thousands</a:t>
            </a:r>
          </a:p>
        </p:txBody>
      </p:sp>
      <p:sp>
        <p:nvSpPr>
          <p:cNvPr id="34819" name="Content Placeholder 2"/>
          <p:cNvSpPr>
            <a:spLocks noGrp="1"/>
          </p:cNvSpPr>
          <p:nvPr>
            <p:ph idx="1"/>
          </p:nvPr>
        </p:nvSpPr>
        <p:spPr>
          <a:xfrm>
            <a:off x="236538" y="5475804"/>
            <a:ext cx="8613775" cy="1157288"/>
          </a:xfrm>
        </p:spPr>
        <p:txBody>
          <a:bodyPr>
            <a:normAutofit fontScale="85000" lnSpcReduction="20000"/>
          </a:bodyPr>
          <a:lstStyle/>
          <a:p>
            <a:pPr algn="ctr">
              <a:buFontTx/>
              <a:buNone/>
            </a:pPr>
            <a:r>
              <a:rPr lang="en-US">
                <a:latin typeface="Arial" charset="0"/>
                <a:sym typeface="Wingdings" charset="0"/>
              </a:rPr>
              <a:t>Desynchronize retransmissions to scale further</a:t>
            </a:r>
          </a:p>
          <a:p>
            <a:pPr algn="ctr">
              <a:buFontTx/>
              <a:buNone/>
            </a:pPr>
            <a:r>
              <a:rPr lang="en-US">
                <a:latin typeface="Arial" charset="0"/>
                <a:sym typeface="Wingdings" charset="0"/>
              </a:rPr>
              <a:t>Successive RTO =</a:t>
            </a:r>
            <a:r>
              <a:rPr lang="en-US">
                <a:latin typeface="Arial" charset="0"/>
              </a:rPr>
              <a:t> (RTO </a:t>
            </a:r>
            <a:r>
              <a:rPr lang="en-US" u="sng">
                <a:latin typeface="Arial" charset="0"/>
              </a:rPr>
              <a:t>+ </a:t>
            </a:r>
            <a:r>
              <a:rPr lang="en-US" i="1" u="sng">
                <a:latin typeface="Arial" charset="0"/>
              </a:rPr>
              <a:t>(rand(0.5)*RTO) </a:t>
            </a:r>
            <a:r>
              <a:rPr lang="en-US">
                <a:latin typeface="Arial" charset="0"/>
              </a:rPr>
              <a:t>) * 2</a:t>
            </a:r>
            <a:r>
              <a:rPr lang="en-US" baseline="30000">
                <a:latin typeface="Arial" charset="0"/>
              </a:rPr>
              <a:t>backoff</a:t>
            </a:r>
            <a:endParaRPr lang="en-US">
              <a:latin typeface="Arial" charset="0"/>
              <a:sym typeface="Wingdings" charset="0"/>
            </a:endParaRPr>
          </a:p>
          <a:p>
            <a:pPr algn="ctr">
              <a:buFontTx/>
              <a:buNone/>
            </a:pPr>
            <a:r>
              <a:rPr lang="en-US">
                <a:latin typeface="Arial" charset="0"/>
                <a:sym typeface="Wingdings" charset="0"/>
              </a:rPr>
              <a:t>For use within datacenters only</a:t>
            </a:r>
          </a:p>
        </p:txBody>
      </p:sp>
      <p:pic>
        <p:nvPicPr>
          <p:cNvPr id="686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43579"/>
            <a:ext cx="6149975"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a:latin typeface="Times New Roman" charset="0"/>
              </a:rPr>
              <a:t>Outline</a:t>
            </a:r>
          </a:p>
        </p:txBody>
      </p:sp>
      <p:sp>
        <p:nvSpPr>
          <p:cNvPr id="70658" name="Content Placeholder 2"/>
          <p:cNvSpPr>
            <a:spLocks noGrp="1"/>
          </p:cNvSpPr>
          <p:nvPr>
            <p:ph idx="1"/>
          </p:nvPr>
        </p:nvSpPr>
        <p:spPr>
          <a:xfrm>
            <a:off x="685800" y="1104900"/>
            <a:ext cx="7772400" cy="5027613"/>
          </a:xfrm>
        </p:spPr>
        <p:txBody>
          <a:bodyPr/>
          <a:lstStyle/>
          <a:p>
            <a:pPr eaLnBrk="1" hangingPunct="1"/>
            <a:r>
              <a:rPr lang="en-US" sz="2400">
                <a:solidFill>
                  <a:srgbClr val="A6A6A6"/>
                </a:solidFill>
                <a:latin typeface="Arial" charset="0"/>
              </a:rPr>
              <a:t>Overview</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Why are TCP timeouts expensive?</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The Incast Workload</a:t>
            </a:r>
          </a:p>
          <a:p>
            <a:pPr eaLnBrk="1" hangingPunct="1"/>
            <a:endParaRPr lang="en-US" sz="2400">
              <a:solidFill>
                <a:srgbClr val="A6A6A6"/>
              </a:solidFill>
              <a:latin typeface="Arial" charset="0"/>
            </a:endParaRPr>
          </a:p>
          <a:p>
            <a:pPr eaLnBrk="1" hangingPunct="1"/>
            <a:r>
              <a:rPr lang="en-US" sz="2400">
                <a:solidFill>
                  <a:srgbClr val="A6A6A6"/>
                </a:solidFill>
                <a:latin typeface="Arial" charset="0"/>
              </a:rPr>
              <a:t>Solution: Microsecond TCP Retransmissions</a:t>
            </a:r>
          </a:p>
          <a:p>
            <a:pPr eaLnBrk="1" hangingPunct="1"/>
            <a:endParaRPr lang="en-US">
              <a:solidFill>
                <a:srgbClr val="A6A6A6"/>
              </a:solidFill>
              <a:latin typeface="Arial" charset="0"/>
            </a:endParaRPr>
          </a:p>
          <a:p>
            <a:pPr eaLnBrk="1" hangingPunct="1">
              <a:buFont typeface="Wingdings" charset="0"/>
              <a:buChar char="Ø"/>
            </a:pPr>
            <a:r>
              <a:rPr lang="en-US">
                <a:solidFill>
                  <a:schemeClr val="accent2"/>
                </a:solidFill>
                <a:latin typeface="Arial" charset="0"/>
              </a:rPr>
              <a:t>Is the solution safe?</a:t>
            </a:r>
          </a:p>
          <a:p>
            <a:pPr lvl="1" eaLnBrk="1" hangingPunct="1"/>
            <a:r>
              <a:rPr lang="en-US">
                <a:latin typeface="Arial" charset="0"/>
              </a:rPr>
              <a:t>Interaction with Delayed-ACK within datacenters</a:t>
            </a:r>
          </a:p>
          <a:p>
            <a:pPr lvl="1" eaLnBrk="1" hangingPunct="1"/>
            <a:r>
              <a:rPr lang="en-US">
                <a:latin typeface="Arial" charset="0"/>
              </a:rPr>
              <a:t>Performance in the wide-area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Times New Roman" charset="0"/>
              </a:rPr>
              <a:t>Delayed-ACK (for RTO &gt; 40ms)</a:t>
            </a:r>
          </a:p>
        </p:txBody>
      </p:sp>
      <p:sp>
        <p:nvSpPr>
          <p:cNvPr id="3" name="Content Placeholder 2"/>
          <p:cNvSpPr>
            <a:spLocks noGrp="1"/>
          </p:cNvSpPr>
          <p:nvPr>
            <p:ph idx="1"/>
          </p:nvPr>
        </p:nvSpPr>
        <p:spPr>
          <a:xfrm>
            <a:off x="387350" y="5573706"/>
            <a:ext cx="8315325" cy="642937"/>
          </a:xfrm>
        </p:spPr>
        <p:txBody>
          <a:bodyPr/>
          <a:lstStyle/>
          <a:p>
            <a:pPr algn="ctr">
              <a:buFontTx/>
              <a:buNone/>
            </a:pPr>
            <a:r>
              <a:rPr lang="en-US">
                <a:latin typeface="Arial" charset="0"/>
              </a:rPr>
              <a:t>Delayed-Ack: Optimization to reduce #ACKs sent</a:t>
            </a:r>
          </a:p>
        </p:txBody>
      </p:sp>
      <p:sp>
        <p:nvSpPr>
          <p:cNvPr id="29" name="TextBox 28"/>
          <p:cNvSpPr txBox="1">
            <a:spLocks noChangeArrowheads="1"/>
          </p:cNvSpPr>
          <p:nvPr/>
        </p:nvSpPr>
        <p:spPr bwMode="auto">
          <a:xfrm>
            <a:off x="3203575" y="1432447"/>
            <a:ext cx="787400" cy="3698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cxnSp>
        <p:nvCxnSpPr>
          <p:cNvPr id="4" name="Straight Connector 3"/>
          <p:cNvCxnSpPr>
            <a:cxnSpLocks noChangeShapeType="1"/>
          </p:cNvCxnSpPr>
          <p:nvPr/>
        </p:nvCxnSpPr>
        <p:spPr bwMode="auto">
          <a:xfrm rot="16200000" flipH="1">
            <a:off x="2207419" y="3360465"/>
            <a:ext cx="3113088" cy="317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 name="Straight Connector 4"/>
          <p:cNvCxnSpPr>
            <a:cxnSpLocks noChangeShapeType="1"/>
          </p:cNvCxnSpPr>
          <p:nvPr/>
        </p:nvCxnSpPr>
        <p:spPr bwMode="auto">
          <a:xfrm rot="16200000" flipH="1">
            <a:off x="3381375" y="3318397"/>
            <a:ext cx="3157537" cy="2063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6" name="TextBox 11"/>
          <p:cNvSpPr txBox="1">
            <a:spLocks noChangeArrowheads="1"/>
          </p:cNvSpPr>
          <p:nvPr/>
        </p:nvSpPr>
        <p:spPr bwMode="auto">
          <a:xfrm>
            <a:off x="3368675" y="5007497"/>
            <a:ext cx="844550"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Sender</a:t>
            </a:r>
          </a:p>
        </p:txBody>
      </p:sp>
      <p:sp>
        <p:nvSpPr>
          <p:cNvPr id="7" name="TextBox 12"/>
          <p:cNvSpPr txBox="1">
            <a:spLocks noChangeArrowheads="1"/>
          </p:cNvSpPr>
          <p:nvPr/>
        </p:nvSpPr>
        <p:spPr bwMode="auto">
          <a:xfrm>
            <a:off x="4481513" y="4993209"/>
            <a:ext cx="992187"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Receiver</a:t>
            </a:r>
          </a:p>
        </p:txBody>
      </p:sp>
      <p:cxnSp>
        <p:nvCxnSpPr>
          <p:cNvPr id="8" name="Straight Arrow Connector 7"/>
          <p:cNvCxnSpPr>
            <a:cxnSpLocks noChangeShapeType="1"/>
          </p:cNvCxnSpPr>
          <p:nvPr/>
        </p:nvCxnSpPr>
        <p:spPr bwMode="auto">
          <a:xfrm>
            <a:off x="3776663" y="1807097"/>
            <a:ext cx="1150937" cy="98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0" name="TextBox 9"/>
          <p:cNvSpPr txBox="1">
            <a:spLocks noChangeArrowheads="1"/>
          </p:cNvSpPr>
          <p:nvPr/>
        </p:nvSpPr>
        <p:spPr bwMode="auto">
          <a:xfrm>
            <a:off x="3357563" y="1761059"/>
            <a:ext cx="28733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sp>
        <p:nvSpPr>
          <p:cNvPr id="17" name="TextBox 16"/>
          <p:cNvSpPr txBox="1">
            <a:spLocks noChangeArrowheads="1"/>
          </p:cNvSpPr>
          <p:nvPr/>
        </p:nvSpPr>
        <p:spPr bwMode="auto">
          <a:xfrm>
            <a:off x="4941888" y="2950097"/>
            <a:ext cx="698500" cy="338137"/>
          </a:xfrm>
          <a:prstGeom prst="rect">
            <a:avLst/>
          </a:prstGeom>
          <a:noFill/>
          <a:ln w="9525">
            <a:noFill/>
            <a:miter lim="800000"/>
            <a:headEnd/>
            <a:tailEnd/>
          </a:ln>
        </p:spPr>
        <p:txBody>
          <a:bodyPr wrap="none">
            <a:spAutoFit/>
          </a:bodyPr>
          <a:lstStyle/>
          <a:p>
            <a:pPr>
              <a:defRPr/>
            </a:pPr>
            <a:r>
              <a:rPr lang="en-US" sz="1600" dirty="0" err="1">
                <a:latin typeface="+mn-lt"/>
                <a:ea typeface="+mn-ea"/>
                <a:cs typeface="+mn-cs"/>
              </a:rPr>
              <a:t>Ack</a:t>
            </a:r>
            <a:r>
              <a:rPr lang="en-US" sz="1600" dirty="0">
                <a:latin typeface="+mn-lt"/>
                <a:ea typeface="+mn-ea"/>
                <a:cs typeface="+mn-cs"/>
              </a:rPr>
              <a:t> 1</a:t>
            </a:r>
          </a:p>
        </p:txBody>
      </p:sp>
      <p:cxnSp>
        <p:nvCxnSpPr>
          <p:cNvPr id="21" name="Straight Arrow Connector 20"/>
          <p:cNvCxnSpPr>
            <a:cxnSpLocks noChangeShapeType="1"/>
            <a:stCxn id="17" idx="1"/>
          </p:cNvCxnSpPr>
          <p:nvPr/>
        </p:nvCxnSpPr>
        <p:spPr bwMode="auto">
          <a:xfrm rot="10800000" flipV="1">
            <a:off x="3765550" y="3118372"/>
            <a:ext cx="1176338" cy="563562"/>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0" name="Left Brace 29"/>
          <p:cNvSpPr>
            <a:spLocks/>
          </p:cNvSpPr>
          <p:nvPr/>
        </p:nvSpPr>
        <p:spPr bwMode="auto">
          <a:xfrm flipH="1">
            <a:off x="4970463" y="1948384"/>
            <a:ext cx="268287" cy="1044575"/>
          </a:xfrm>
          <a:prstGeom prst="leftBrace">
            <a:avLst>
              <a:gd name="adj1" fmla="val 8328"/>
              <a:gd name="adj2" fmla="val 50000"/>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latin typeface="Arial" charset="0"/>
              <a:cs typeface="+mn-cs"/>
            </a:endParaRPr>
          </a:p>
        </p:txBody>
      </p:sp>
      <p:sp>
        <p:nvSpPr>
          <p:cNvPr id="31" name="TextBox 30"/>
          <p:cNvSpPr txBox="1">
            <a:spLocks noChangeArrowheads="1"/>
          </p:cNvSpPr>
          <p:nvPr/>
        </p:nvSpPr>
        <p:spPr bwMode="auto">
          <a:xfrm>
            <a:off x="5297488" y="2273822"/>
            <a:ext cx="687387"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40ms</a:t>
            </a:r>
          </a:p>
        </p:txBody>
      </p:sp>
      <p:cxnSp>
        <p:nvCxnSpPr>
          <p:cNvPr id="35" name="Straight Connector 34"/>
          <p:cNvCxnSpPr>
            <a:cxnSpLocks noChangeShapeType="1"/>
          </p:cNvCxnSpPr>
          <p:nvPr/>
        </p:nvCxnSpPr>
        <p:spPr bwMode="auto">
          <a:xfrm rot="16200000" flipH="1">
            <a:off x="-404018" y="3350940"/>
            <a:ext cx="3113088" cy="317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6" name="Straight Connector 35"/>
          <p:cNvCxnSpPr>
            <a:cxnSpLocks noChangeShapeType="1"/>
          </p:cNvCxnSpPr>
          <p:nvPr/>
        </p:nvCxnSpPr>
        <p:spPr bwMode="auto">
          <a:xfrm rot="16200000" flipH="1">
            <a:off x="770732" y="3309665"/>
            <a:ext cx="3155950" cy="20637"/>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7" name="TextBox 11"/>
          <p:cNvSpPr txBox="1">
            <a:spLocks noChangeArrowheads="1"/>
          </p:cNvSpPr>
          <p:nvPr/>
        </p:nvSpPr>
        <p:spPr bwMode="auto">
          <a:xfrm>
            <a:off x="757238" y="4997972"/>
            <a:ext cx="844550"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Sender</a:t>
            </a:r>
          </a:p>
        </p:txBody>
      </p:sp>
      <p:sp>
        <p:nvSpPr>
          <p:cNvPr id="38" name="TextBox 12"/>
          <p:cNvSpPr txBox="1">
            <a:spLocks noChangeArrowheads="1"/>
          </p:cNvSpPr>
          <p:nvPr/>
        </p:nvSpPr>
        <p:spPr bwMode="auto">
          <a:xfrm>
            <a:off x="1870075" y="4983684"/>
            <a:ext cx="992188"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Receiver</a:t>
            </a:r>
          </a:p>
        </p:txBody>
      </p:sp>
      <p:cxnSp>
        <p:nvCxnSpPr>
          <p:cNvPr id="39" name="Straight Arrow Connector 38"/>
          <p:cNvCxnSpPr>
            <a:cxnSpLocks noChangeShapeType="1"/>
          </p:cNvCxnSpPr>
          <p:nvPr/>
        </p:nvCxnSpPr>
        <p:spPr bwMode="auto">
          <a:xfrm>
            <a:off x="1165225" y="1797572"/>
            <a:ext cx="1150938" cy="100012"/>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0" name="TextBox 39"/>
          <p:cNvSpPr txBox="1">
            <a:spLocks noChangeArrowheads="1"/>
          </p:cNvSpPr>
          <p:nvPr/>
        </p:nvSpPr>
        <p:spPr bwMode="auto">
          <a:xfrm>
            <a:off x="746125" y="1753122"/>
            <a:ext cx="2873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sp>
        <p:nvSpPr>
          <p:cNvPr id="41" name="TextBox 40"/>
          <p:cNvSpPr txBox="1">
            <a:spLocks noChangeArrowheads="1"/>
          </p:cNvSpPr>
          <p:nvPr/>
        </p:nvSpPr>
        <p:spPr bwMode="auto">
          <a:xfrm>
            <a:off x="2330450" y="2134122"/>
            <a:ext cx="696913" cy="338137"/>
          </a:xfrm>
          <a:prstGeom prst="rect">
            <a:avLst/>
          </a:prstGeom>
          <a:noFill/>
          <a:ln w="9525">
            <a:noFill/>
            <a:miter lim="800000"/>
            <a:headEnd/>
            <a:tailEnd/>
          </a:ln>
        </p:spPr>
        <p:txBody>
          <a:bodyPr wrap="none">
            <a:spAutoFit/>
          </a:bodyPr>
          <a:lstStyle/>
          <a:p>
            <a:pPr>
              <a:defRPr/>
            </a:pPr>
            <a:r>
              <a:rPr lang="en-US" sz="1600" dirty="0" err="1">
                <a:latin typeface="+mn-lt"/>
                <a:ea typeface="+mn-ea"/>
                <a:cs typeface="+mn-cs"/>
              </a:rPr>
              <a:t>Ack</a:t>
            </a:r>
            <a:r>
              <a:rPr lang="en-US" sz="1600" dirty="0">
                <a:latin typeface="+mn-lt"/>
                <a:ea typeface="+mn-ea"/>
                <a:cs typeface="+mn-cs"/>
              </a:rPr>
              <a:t> 2</a:t>
            </a:r>
          </a:p>
        </p:txBody>
      </p:sp>
      <p:cxnSp>
        <p:nvCxnSpPr>
          <p:cNvPr id="42" name="Straight Arrow Connector 41"/>
          <p:cNvCxnSpPr>
            <a:cxnSpLocks noChangeShapeType="1"/>
            <a:stCxn id="41" idx="1"/>
          </p:cNvCxnSpPr>
          <p:nvPr/>
        </p:nvCxnSpPr>
        <p:spPr bwMode="auto">
          <a:xfrm rot="10800000" flipV="1">
            <a:off x="1154113" y="2303984"/>
            <a:ext cx="1176337" cy="561975"/>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3" name="TextBox 42"/>
          <p:cNvSpPr txBox="1">
            <a:spLocks noChangeArrowheads="1"/>
          </p:cNvSpPr>
          <p:nvPr/>
        </p:nvSpPr>
        <p:spPr bwMode="auto">
          <a:xfrm>
            <a:off x="592138" y="1422922"/>
            <a:ext cx="787400" cy="369887"/>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sp>
        <p:nvSpPr>
          <p:cNvPr id="45" name="TextBox 44"/>
          <p:cNvSpPr txBox="1">
            <a:spLocks noChangeArrowheads="1"/>
          </p:cNvSpPr>
          <p:nvPr/>
        </p:nvSpPr>
        <p:spPr bwMode="auto">
          <a:xfrm>
            <a:off x="747713" y="1926159"/>
            <a:ext cx="287337"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2</a:t>
            </a:r>
          </a:p>
        </p:txBody>
      </p:sp>
      <p:cxnSp>
        <p:nvCxnSpPr>
          <p:cNvPr id="46" name="Straight Arrow Connector 45"/>
          <p:cNvCxnSpPr>
            <a:cxnSpLocks noChangeShapeType="1"/>
          </p:cNvCxnSpPr>
          <p:nvPr/>
        </p:nvCxnSpPr>
        <p:spPr bwMode="auto">
          <a:xfrm>
            <a:off x="1177925" y="2080147"/>
            <a:ext cx="1149350" cy="98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8" name="Straight Connector 47"/>
          <p:cNvCxnSpPr>
            <a:cxnSpLocks noChangeShapeType="1"/>
          </p:cNvCxnSpPr>
          <p:nvPr/>
        </p:nvCxnSpPr>
        <p:spPr bwMode="auto">
          <a:xfrm rot="16200000" flipH="1">
            <a:off x="5115719" y="3343003"/>
            <a:ext cx="3113087" cy="317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9" name="Straight Connector 48"/>
          <p:cNvCxnSpPr>
            <a:cxnSpLocks noChangeShapeType="1"/>
          </p:cNvCxnSpPr>
          <p:nvPr/>
        </p:nvCxnSpPr>
        <p:spPr bwMode="auto">
          <a:xfrm rot="16200000" flipH="1">
            <a:off x="6289675" y="3300934"/>
            <a:ext cx="3157538" cy="2063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0" name="TextBox 11"/>
          <p:cNvSpPr txBox="1">
            <a:spLocks noChangeArrowheads="1"/>
          </p:cNvSpPr>
          <p:nvPr/>
        </p:nvSpPr>
        <p:spPr bwMode="auto">
          <a:xfrm>
            <a:off x="6276975" y="4990034"/>
            <a:ext cx="844550"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Sender</a:t>
            </a:r>
          </a:p>
        </p:txBody>
      </p:sp>
      <p:sp>
        <p:nvSpPr>
          <p:cNvPr id="51" name="TextBox 12"/>
          <p:cNvSpPr txBox="1">
            <a:spLocks noChangeArrowheads="1"/>
          </p:cNvSpPr>
          <p:nvPr/>
        </p:nvSpPr>
        <p:spPr bwMode="auto">
          <a:xfrm>
            <a:off x="7391400" y="4975747"/>
            <a:ext cx="992188"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Receiver</a:t>
            </a:r>
          </a:p>
        </p:txBody>
      </p:sp>
      <p:cxnSp>
        <p:nvCxnSpPr>
          <p:cNvPr id="52" name="Straight Arrow Connector 51"/>
          <p:cNvCxnSpPr>
            <a:cxnSpLocks noChangeShapeType="1"/>
          </p:cNvCxnSpPr>
          <p:nvPr/>
        </p:nvCxnSpPr>
        <p:spPr bwMode="auto">
          <a:xfrm>
            <a:off x="6684963" y="1789634"/>
            <a:ext cx="555625" cy="52388"/>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3" name="TextBox 52"/>
          <p:cNvSpPr txBox="1">
            <a:spLocks noChangeArrowheads="1"/>
          </p:cNvSpPr>
          <p:nvPr/>
        </p:nvSpPr>
        <p:spPr bwMode="auto">
          <a:xfrm>
            <a:off x="6265863" y="1743597"/>
            <a:ext cx="287337"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sp>
        <p:nvSpPr>
          <p:cNvPr id="54" name="TextBox 53"/>
          <p:cNvSpPr txBox="1">
            <a:spLocks noChangeArrowheads="1"/>
          </p:cNvSpPr>
          <p:nvPr/>
        </p:nvSpPr>
        <p:spPr bwMode="auto">
          <a:xfrm>
            <a:off x="7850188" y="2124597"/>
            <a:ext cx="698500" cy="339725"/>
          </a:xfrm>
          <a:prstGeom prst="rect">
            <a:avLst/>
          </a:prstGeom>
          <a:noFill/>
          <a:ln w="9525">
            <a:noFill/>
            <a:miter lim="800000"/>
            <a:headEnd/>
            <a:tailEnd/>
          </a:ln>
        </p:spPr>
        <p:txBody>
          <a:bodyPr wrap="none">
            <a:spAutoFit/>
          </a:bodyPr>
          <a:lstStyle/>
          <a:p>
            <a:pPr>
              <a:defRPr/>
            </a:pPr>
            <a:r>
              <a:rPr lang="en-US" sz="1600" dirty="0" err="1">
                <a:latin typeface="+mn-lt"/>
                <a:ea typeface="+mn-ea"/>
                <a:cs typeface="+mn-cs"/>
              </a:rPr>
              <a:t>Ack</a:t>
            </a:r>
            <a:r>
              <a:rPr lang="en-US" sz="1600" dirty="0">
                <a:latin typeface="+mn-lt"/>
                <a:ea typeface="+mn-ea"/>
                <a:cs typeface="+mn-cs"/>
              </a:rPr>
              <a:t> 0</a:t>
            </a:r>
          </a:p>
        </p:txBody>
      </p:sp>
      <p:cxnSp>
        <p:nvCxnSpPr>
          <p:cNvPr id="55" name="Straight Arrow Connector 54"/>
          <p:cNvCxnSpPr>
            <a:cxnSpLocks noChangeShapeType="1"/>
            <a:stCxn id="54" idx="1"/>
          </p:cNvCxnSpPr>
          <p:nvPr/>
        </p:nvCxnSpPr>
        <p:spPr bwMode="auto">
          <a:xfrm rot="10800000" flipV="1">
            <a:off x="6673850" y="2294459"/>
            <a:ext cx="1176338" cy="561975"/>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6" name="TextBox 55"/>
          <p:cNvSpPr txBox="1">
            <a:spLocks noChangeArrowheads="1"/>
          </p:cNvSpPr>
          <p:nvPr/>
        </p:nvSpPr>
        <p:spPr bwMode="auto">
          <a:xfrm>
            <a:off x="6111875" y="1414984"/>
            <a:ext cx="7874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sp>
        <p:nvSpPr>
          <p:cNvPr id="57" name="TextBox 56"/>
          <p:cNvSpPr txBox="1">
            <a:spLocks noChangeArrowheads="1"/>
          </p:cNvSpPr>
          <p:nvPr/>
        </p:nvSpPr>
        <p:spPr bwMode="auto">
          <a:xfrm>
            <a:off x="6269038" y="1918222"/>
            <a:ext cx="2857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2</a:t>
            </a:r>
          </a:p>
        </p:txBody>
      </p:sp>
      <p:cxnSp>
        <p:nvCxnSpPr>
          <p:cNvPr id="58" name="Straight Arrow Connector 57"/>
          <p:cNvCxnSpPr>
            <a:cxnSpLocks noChangeShapeType="1"/>
          </p:cNvCxnSpPr>
          <p:nvPr/>
        </p:nvCxnSpPr>
        <p:spPr bwMode="auto">
          <a:xfrm>
            <a:off x="6697663" y="2070622"/>
            <a:ext cx="1150937" cy="100012"/>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60" name="Multiply 59"/>
          <p:cNvSpPr/>
          <p:nvPr/>
        </p:nvSpPr>
        <p:spPr>
          <a:xfrm>
            <a:off x="7216775" y="1667397"/>
            <a:ext cx="261938" cy="3683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6" grpId="0"/>
      <p:bldP spid="7" grpId="0"/>
      <p:bldP spid="10" grpId="0"/>
      <p:bldP spid="17" grpId="0"/>
      <p:bldP spid="30" grpId="0" animBg="1"/>
      <p:bldP spid="31" grpId="0"/>
      <p:bldP spid="37" grpId="0"/>
      <p:bldP spid="38" grpId="0"/>
      <p:bldP spid="40" grpId="0"/>
      <p:bldP spid="41" grpId="0"/>
      <p:bldP spid="43" grpId="0"/>
      <p:bldP spid="45" grpId="0"/>
      <p:bldP spid="50" grpId="0"/>
      <p:bldP spid="51" grpId="0"/>
      <p:bldP spid="53" grpId="0"/>
      <p:bldP spid="54" grpId="0"/>
      <p:bldP spid="56" grpId="0"/>
      <p:bldP spid="5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Times New Roman" charset="0"/>
              </a:rPr>
              <a:t>µsecond RTO and Delayed-ACK</a:t>
            </a:r>
          </a:p>
        </p:txBody>
      </p:sp>
      <p:sp>
        <p:nvSpPr>
          <p:cNvPr id="3" name="Content Placeholder 2"/>
          <p:cNvSpPr>
            <a:spLocks noGrp="1"/>
          </p:cNvSpPr>
          <p:nvPr>
            <p:ph idx="1"/>
          </p:nvPr>
        </p:nvSpPr>
        <p:spPr>
          <a:xfrm>
            <a:off x="461963" y="5398024"/>
            <a:ext cx="8283575" cy="1042987"/>
          </a:xfrm>
        </p:spPr>
        <p:txBody>
          <a:bodyPr/>
          <a:lstStyle/>
          <a:p>
            <a:pPr algn="r">
              <a:buFontTx/>
              <a:buNone/>
            </a:pPr>
            <a:r>
              <a:rPr lang="en-US">
                <a:solidFill>
                  <a:srgbClr val="FF0000"/>
                </a:solidFill>
                <a:latin typeface="Arial" charset="0"/>
              </a:rPr>
              <a:t>Premature Timeout</a:t>
            </a:r>
          </a:p>
          <a:p>
            <a:pPr marL="4763" lvl="1" indent="-4763" algn="r">
              <a:buFontTx/>
              <a:buNone/>
            </a:pPr>
            <a:r>
              <a:rPr lang="en-US">
                <a:latin typeface="Arial" charset="0"/>
              </a:rPr>
              <a:t>RTO on sender triggers before Delayed-ACK on receiver</a:t>
            </a:r>
          </a:p>
        </p:txBody>
      </p:sp>
      <p:cxnSp>
        <p:nvCxnSpPr>
          <p:cNvPr id="27" name="Straight Connector 26"/>
          <p:cNvCxnSpPr>
            <a:cxnSpLocks noChangeShapeType="1"/>
          </p:cNvCxnSpPr>
          <p:nvPr/>
        </p:nvCxnSpPr>
        <p:spPr bwMode="auto">
          <a:xfrm rot="5400000">
            <a:off x="5291932" y="3557317"/>
            <a:ext cx="2508250" cy="1111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8" name="Straight Connector 27"/>
          <p:cNvCxnSpPr>
            <a:cxnSpLocks noChangeShapeType="1"/>
          </p:cNvCxnSpPr>
          <p:nvPr/>
        </p:nvCxnSpPr>
        <p:spPr bwMode="auto">
          <a:xfrm rot="16200000" flipH="1">
            <a:off x="6465094" y="3525567"/>
            <a:ext cx="2552700" cy="7938"/>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9" name="TextBox 11"/>
          <p:cNvSpPr txBox="1">
            <a:spLocks noChangeArrowheads="1"/>
          </p:cNvSpPr>
          <p:nvPr/>
        </p:nvSpPr>
        <p:spPr bwMode="auto">
          <a:xfrm>
            <a:off x="6157913" y="4896374"/>
            <a:ext cx="844550"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Sender</a:t>
            </a:r>
          </a:p>
        </p:txBody>
      </p:sp>
      <p:sp>
        <p:nvSpPr>
          <p:cNvPr id="30" name="TextBox 12"/>
          <p:cNvSpPr txBox="1">
            <a:spLocks noChangeArrowheads="1"/>
          </p:cNvSpPr>
          <p:nvPr/>
        </p:nvSpPr>
        <p:spPr bwMode="auto">
          <a:xfrm>
            <a:off x="7270750" y="4882086"/>
            <a:ext cx="992188"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Receiver</a:t>
            </a:r>
          </a:p>
        </p:txBody>
      </p:sp>
      <p:cxnSp>
        <p:nvCxnSpPr>
          <p:cNvPr id="31" name="Straight Arrow Connector 30"/>
          <p:cNvCxnSpPr>
            <a:cxnSpLocks noChangeShapeType="1"/>
          </p:cNvCxnSpPr>
          <p:nvPr/>
        </p:nvCxnSpPr>
        <p:spPr bwMode="auto">
          <a:xfrm>
            <a:off x="6565900" y="2310336"/>
            <a:ext cx="1149350" cy="98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2" name="TextBox 31"/>
          <p:cNvSpPr txBox="1">
            <a:spLocks noChangeArrowheads="1"/>
          </p:cNvSpPr>
          <p:nvPr/>
        </p:nvSpPr>
        <p:spPr bwMode="auto">
          <a:xfrm>
            <a:off x="6146800" y="2264299"/>
            <a:ext cx="2857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sp>
        <p:nvSpPr>
          <p:cNvPr id="33" name="TextBox 32"/>
          <p:cNvSpPr txBox="1">
            <a:spLocks noChangeArrowheads="1"/>
          </p:cNvSpPr>
          <p:nvPr/>
        </p:nvSpPr>
        <p:spPr bwMode="auto">
          <a:xfrm>
            <a:off x="7729538" y="2645299"/>
            <a:ext cx="698500" cy="339725"/>
          </a:xfrm>
          <a:prstGeom prst="rect">
            <a:avLst/>
          </a:prstGeom>
          <a:noFill/>
          <a:ln w="9525">
            <a:noFill/>
            <a:miter lim="800000"/>
            <a:headEnd/>
            <a:tailEnd/>
          </a:ln>
        </p:spPr>
        <p:txBody>
          <a:bodyPr wrap="none">
            <a:spAutoFit/>
          </a:bodyPr>
          <a:lstStyle/>
          <a:p>
            <a:pPr>
              <a:defRPr/>
            </a:pPr>
            <a:r>
              <a:rPr lang="en-US" sz="1600" dirty="0" err="1">
                <a:latin typeface="+mn-lt"/>
                <a:ea typeface="+mn-ea"/>
                <a:cs typeface="+mn-cs"/>
              </a:rPr>
              <a:t>Ack</a:t>
            </a:r>
            <a:r>
              <a:rPr lang="en-US" sz="1600" dirty="0">
                <a:latin typeface="+mn-lt"/>
                <a:ea typeface="+mn-ea"/>
                <a:cs typeface="+mn-cs"/>
              </a:rPr>
              <a:t> 1</a:t>
            </a:r>
          </a:p>
        </p:txBody>
      </p:sp>
      <p:cxnSp>
        <p:nvCxnSpPr>
          <p:cNvPr id="34" name="Straight Arrow Connector 33"/>
          <p:cNvCxnSpPr>
            <a:cxnSpLocks noChangeShapeType="1"/>
            <a:stCxn id="33" idx="1"/>
          </p:cNvCxnSpPr>
          <p:nvPr/>
        </p:nvCxnSpPr>
        <p:spPr bwMode="auto">
          <a:xfrm rot="10800000" flipV="1">
            <a:off x="6553200" y="2815161"/>
            <a:ext cx="1176338" cy="561975"/>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5" name="TextBox 34"/>
          <p:cNvSpPr txBox="1">
            <a:spLocks noChangeArrowheads="1"/>
          </p:cNvSpPr>
          <p:nvPr/>
        </p:nvSpPr>
        <p:spPr bwMode="auto">
          <a:xfrm>
            <a:off x="5991225" y="1913461"/>
            <a:ext cx="7874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sp>
        <p:nvSpPr>
          <p:cNvPr id="36" name="TextBox 35"/>
          <p:cNvSpPr txBox="1">
            <a:spLocks noChangeArrowheads="1"/>
          </p:cNvSpPr>
          <p:nvPr/>
        </p:nvSpPr>
        <p:spPr bwMode="auto">
          <a:xfrm>
            <a:off x="6148388" y="2437336"/>
            <a:ext cx="28733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cxnSp>
        <p:nvCxnSpPr>
          <p:cNvPr id="37" name="Straight Arrow Connector 36"/>
          <p:cNvCxnSpPr>
            <a:cxnSpLocks noChangeShapeType="1"/>
          </p:cNvCxnSpPr>
          <p:nvPr/>
        </p:nvCxnSpPr>
        <p:spPr bwMode="auto">
          <a:xfrm>
            <a:off x="6577013" y="2591324"/>
            <a:ext cx="1150937" cy="98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38" name="TextBox 37"/>
          <p:cNvSpPr txBox="1"/>
          <p:nvPr/>
        </p:nvSpPr>
        <p:spPr>
          <a:xfrm>
            <a:off x="6227763" y="1353074"/>
            <a:ext cx="1925637" cy="461962"/>
          </a:xfrm>
          <a:prstGeom prst="rect">
            <a:avLst/>
          </a:prstGeom>
          <a:noFill/>
        </p:spPr>
        <p:txBody>
          <a:bodyPr wrap="none">
            <a:spAutoFit/>
          </a:bodyPr>
          <a:lstStyle/>
          <a:p>
            <a:pPr>
              <a:defRPr/>
            </a:pPr>
            <a:r>
              <a:rPr lang="en-US" dirty="0">
                <a:latin typeface="+mn-lt"/>
                <a:ea typeface="+mn-ea"/>
                <a:cs typeface="+mn-cs"/>
              </a:rPr>
              <a:t>RTO &lt; 40ms</a:t>
            </a:r>
          </a:p>
        </p:txBody>
      </p:sp>
      <p:sp>
        <p:nvSpPr>
          <p:cNvPr id="44" name="TextBox 43"/>
          <p:cNvSpPr txBox="1">
            <a:spLocks noChangeArrowheads="1"/>
          </p:cNvSpPr>
          <p:nvPr/>
        </p:nvSpPr>
        <p:spPr bwMode="auto">
          <a:xfrm>
            <a:off x="4486275" y="2434161"/>
            <a:ext cx="2108200" cy="646113"/>
          </a:xfrm>
          <a:prstGeom prst="rect">
            <a:avLst/>
          </a:prstGeom>
          <a:noFill/>
          <a:ln w="9525">
            <a:noFill/>
            <a:miter lim="800000"/>
            <a:headEnd/>
            <a:tailEnd/>
          </a:ln>
        </p:spPr>
        <p:txBody>
          <a:bodyPr wrap="none">
            <a:spAutoFit/>
          </a:bodyPr>
          <a:lstStyle/>
          <a:p>
            <a:pPr algn="ctr">
              <a:defRPr/>
            </a:pPr>
            <a:r>
              <a:rPr lang="en-US" sz="1800" dirty="0">
                <a:latin typeface="+mn-lt"/>
                <a:ea typeface="+mn-ea"/>
                <a:cs typeface="+mn-cs"/>
              </a:rPr>
              <a:t>Timeout</a:t>
            </a:r>
          </a:p>
          <a:p>
            <a:pPr>
              <a:defRPr/>
            </a:pPr>
            <a:r>
              <a:rPr lang="en-US" sz="1800" dirty="0">
                <a:latin typeface="+mn-lt"/>
                <a:ea typeface="+mn-ea"/>
                <a:cs typeface="+mn-cs"/>
              </a:rPr>
              <a:t>Retransmit packet </a:t>
            </a:r>
          </a:p>
        </p:txBody>
      </p:sp>
      <p:sp>
        <p:nvSpPr>
          <p:cNvPr id="17" name="TextBox 16"/>
          <p:cNvSpPr txBox="1">
            <a:spLocks noChangeArrowheads="1"/>
          </p:cNvSpPr>
          <p:nvPr/>
        </p:nvSpPr>
        <p:spPr bwMode="auto">
          <a:xfrm>
            <a:off x="901700" y="1900761"/>
            <a:ext cx="787400" cy="369888"/>
          </a:xfrm>
          <a:prstGeom prst="rect">
            <a:avLst/>
          </a:prstGeom>
          <a:noFill/>
          <a:ln w="9525">
            <a:noFill/>
            <a:miter lim="800000"/>
            <a:headEnd/>
            <a:tailEnd/>
          </a:ln>
        </p:spPr>
        <p:txBody>
          <a:bodyPr wrap="none">
            <a:spAutoFit/>
          </a:bodyPr>
          <a:lstStyle/>
          <a:p>
            <a:pPr>
              <a:defRPr/>
            </a:pPr>
            <a:r>
              <a:rPr lang="en-US" sz="1800" dirty="0" err="1">
                <a:latin typeface="+mn-lt"/>
                <a:ea typeface="+mn-ea"/>
                <a:cs typeface="+mn-cs"/>
              </a:rPr>
              <a:t>Seq</a:t>
            </a:r>
            <a:r>
              <a:rPr lang="en-US" sz="1800" dirty="0">
                <a:latin typeface="+mn-lt"/>
                <a:ea typeface="+mn-ea"/>
                <a:cs typeface="+mn-cs"/>
              </a:rPr>
              <a:t> #</a:t>
            </a:r>
          </a:p>
        </p:txBody>
      </p:sp>
      <p:cxnSp>
        <p:nvCxnSpPr>
          <p:cNvPr id="18" name="Straight Connector 17"/>
          <p:cNvCxnSpPr>
            <a:cxnSpLocks noChangeShapeType="1"/>
          </p:cNvCxnSpPr>
          <p:nvPr/>
        </p:nvCxnSpPr>
        <p:spPr bwMode="auto">
          <a:xfrm rot="16200000" flipH="1">
            <a:off x="157957" y="3576367"/>
            <a:ext cx="2608262" cy="317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 name="Straight Connector 18"/>
          <p:cNvCxnSpPr>
            <a:cxnSpLocks noChangeShapeType="1"/>
          </p:cNvCxnSpPr>
          <p:nvPr/>
        </p:nvCxnSpPr>
        <p:spPr bwMode="auto">
          <a:xfrm rot="16200000" flipH="1">
            <a:off x="1320800" y="3545411"/>
            <a:ext cx="2663825" cy="952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0" name="TextBox 11"/>
          <p:cNvSpPr txBox="1">
            <a:spLocks noChangeArrowheads="1"/>
          </p:cNvSpPr>
          <p:nvPr/>
        </p:nvSpPr>
        <p:spPr bwMode="auto">
          <a:xfrm>
            <a:off x="1066800" y="4905899"/>
            <a:ext cx="844550" cy="338137"/>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Sender</a:t>
            </a:r>
          </a:p>
        </p:txBody>
      </p:sp>
      <p:sp>
        <p:nvSpPr>
          <p:cNvPr id="21" name="TextBox 12"/>
          <p:cNvSpPr txBox="1">
            <a:spLocks noChangeArrowheads="1"/>
          </p:cNvSpPr>
          <p:nvPr/>
        </p:nvSpPr>
        <p:spPr bwMode="auto">
          <a:xfrm>
            <a:off x="2179638" y="4891611"/>
            <a:ext cx="992187"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Receiver</a:t>
            </a:r>
          </a:p>
        </p:txBody>
      </p:sp>
      <p:cxnSp>
        <p:nvCxnSpPr>
          <p:cNvPr id="22" name="Straight Arrow Connector 21"/>
          <p:cNvCxnSpPr>
            <a:cxnSpLocks noChangeShapeType="1"/>
          </p:cNvCxnSpPr>
          <p:nvPr/>
        </p:nvCxnSpPr>
        <p:spPr bwMode="auto">
          <a:xfrm>
            <a:off x="1474788" y="2275411"/>
            <a:ext cx="1150937" cy="98425"/>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3" name="TextBox 22"/>
          <p:cNvSpPr txBox="1">
            <a:spLocks noChangeArrowheads="1"/>
          </p:cNvSpPr>
          <p:nvPr/>
        </p:nvSpPr>
        <p:spPr bwMode="auto">
          <a:xfrm>
            <a:off x="1055688" y="2229374"/>
            <a:ext cx="28733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1</a:t>
            </a:r>
          </a:p>
        </p:txBody>
      </p:sp>
      <p:sp>
        <p:nvSpPr>
          <p:cNvPr id="24" name="TextBox 23"/>
          <p:cNvSpPr txBox="1">
            <a:spLocks noChangeArrowheads="1"/>
          </p:cNvSpPr>
          <p:nvPr/>
        </p:nvSpPr>
        <p:spPr bwMode="auto">
          <a:xfrm>
            <a:off x="2640013" y="3418411"/>
            <a:ext cx="698500" cy="338138"/>
          </a:xfrm>
          <a:prstGeom prst="rect">
            <a:avLst/>
          </a:prstGeom>
          <a:noFill/>
          <a:ln w="9525">
            <a:noFill/>
            <a:miter lim="800000"/>
            <a:headEnd/>
            <a:tailEnd/>
          </a:ln>
        </p:spPr>
        <p:txBody>
          <a:bodyPr wrap="none">
            <a:spAutoFit/>
          </a:bodyPr>
          <a:lstStyle/>
          <a:p>
            <a:pPr>
              <a:defRPr/>
            </a:pPr>
            <a:r>
              <a:rPr lang="en-US" sz="1600" dirty="0" err="1">
                <a:latin typeface="+mn-lt"/>
                <a:ea typeface="+mn-ea"/>
                <a:cs typeface="+mn-cs"/>
              </a:rPr>
              <a:t>Ack</a:t>
            </a:r>
            <a:r>
              <a:rPr lang="en-US" sz="1600" dirty="0">
                <a:latin typeface="+mn-lt"/>
                <a:ea typeface="+mn-ea"/>
                <a:cs typeface="+mn-cs"/>
              </a:rPr>
              <a:t> 1</a:t>
            </a:r>
          </a:p>
        </p:txBody>
      </p:sp>
      <p:cxnSp>
        <p:nvCxnSpPr>
          <p:cNvPr id="25" name="Straight Arrow Connector 24"/>
          <p:cNvCxnSpPr>
            <a:cxnSpLocks noChangeShapeType="1"/>
            <a:stCxn id="24" idx="1"/>
          </p:cNvCxnSpPr>
          <p:nvPr/>
        </p:nvCxnSpPr>
        <p:spPr bwMode="auto">
          <a:xfrm rot="10800000" flipV="1">
            <a:off x="1463675" y="3586686"/>
            <a:ext cx="1176338" cy="563563"/>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6" name="Left Brace 25"/>
          <p:cNvSpPr>
            <a:spLocks/>
          </p:cNvSpPr>
          <p:nvPr/>
        </p:nvSpPr>
        <p:spPr bwMode="auto">
          <a:xfrm flipH="1">
            <a:off x="2668588" y="2416699"/>
            <a:ext cx="268287" cy="1044575"/>
          </a:xfrm>
          <a:prstGeom prst="leftBrace">
            <a:avLst>
              <a:gd name="adj1" fmla="val 8328"/>
              <a:gd name="adj2" fmla="val 50000"/>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a:defRPr/>
            </a:pPr>
            <a:endParaRPr lang="en-US">
              <a:latin typeface="Arial" charset="0"/>
              <a:cs typeface="+mn-cs"/>
            </a:endParaRPr>
          </a:p>
        </p:txBody>
      </p:sp>
      <p:sp>
        <p:nvSpPr>
          <p:cNvPr id="39" name="TextBox 38"/>
          <p:cNvSpPr txBox="1">
            <a:spLocks noChangeArrowheads="1"/>
          </p:cNvSpPr>
          <p:nvPr/>
        </p:nvSpPr>
        <p:spPr bwMode="auto">
          <a:xfrm>
            <a:off x="2995613" y="2742136"/>
            <a:ext cx="687387" cy="338138"/>
          </a:xfrm>
          <a:prstGeom prst="rect">
            <a:avLst/>
          </a:prstGeom>
          <a:noFill/>
          <a:ln w="9525">
            <a:noFill/>
            <a:miter lim="800000"/>
            <a:headEnd/>
            <a:tailEnd/>
          </a:ln>
        </p:spPr>
        <p:txBody>
          <a:bodyPr wrap="none">
            <a:spAutoFit/>
          </a:bodyPr>
          <a:lstStyle/>
          <a:p>
            <a:pPr>
              <a:defRPr/>
            </a:pPr>
            <a:r>
              <a:rPr lang="en-US" sz="1600" dirty="0">
                <a:latin typeface="+mn-lt"/>
                <a:ea typeface="+mn-ea"/>
                <a:cs typeface="+mn-cs"/>
              </a:rPr>
              <a:t>40ms</a:t>
            </a:r>
          </a:p>
        </p:txBody>
      </p:sp>
      <p:sp>
        <p:nvSpPr>
          <p:cNvPr id="42" name="TextBox 41"/>
          <p:cNvSpPr txBox="1"/>
          <p:nvPr/>
        </p:nvSpPr>
        <p:spPr>
          <a:xfrm>
            <a:off x="1087438" y="1354661"/>
            <a:ext cx="1925637" cy="461963"/>
          </a:xfrm>
          <a:prstGeom prst="rect">
            <a:avLst/>
          </a:prstGeom>
          <a:noFill/>
        </p:spPr>
        <p:txBody>
          <a:bodyPr wrap="none">
            <a:spAutoFit/>
          </a:bodyPr>
          <a:lstStyle/>
          <a:p>
            <a:pPr>
              <a:defRPr/>
            </a:pPr>
            <a:r>
              <a:rPr lang="en-US" dirty="0">
                <a:latin typeface="+mn-lt"/>
                <a:ea typeface="+mn-ea"/>
                <a:cs typeface="+mn-cs"/>
              </a:rPr>
              <a:t>RTO &gt; 40ms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30" grpId="0"/>
      <p:bldP spid="32" grpId="0"/>
      <p:bldP spid="33" grpId="0"/>
      <p:bldP spid="35" grpId="0"/>
      <p:bldP spid="36" grpId="0"/>
      <p:bldP spid="38" grpId="0"/>
      <p:bldP spid="17" grpId="0"/>
      <p:bldP spid="20" grpId="0"/>
      <p:bldP spid="21" grpId="0"/>
      <p:bldP spid="23" grpId="0"/>
      <p:bldP spid="24" grpId="0"/>
      <p:bldP spid="26" grpId="0" animBg="1"/>
      <p:bldP spid="39"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Times New Roman" charset="0"/>
              </a:rPr>
              <a:t>Impact of Delayed-ACK</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625064"/>
            <a:ext cx="81438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dirty="0">
                <a:latin typeface="Times New Roman" charset="0"/>
              </a:rPr>
              <a:t>Safe for the wide-area?</a:t>
            </a:r>
          </a:p>
        </p:txBody>
      </p:sp>
      <p:sp>
        <p:nvSpPr>
          <p:cNvPr id="30723" name="Content Placeholder 2"/>
          <p:cNvSpPr>
            <a:spLocks noGrp="1"/>
          </p:cNvSpPr>
          <p:nvPr>
            <p:ph idx="1"/>
          </p:nvPr>
        </p:nvSpPr>
        <p:spPr>
          <a:xfrm>
            <a:off x="495300" y="1424511"/>
            <a:ext cx="8196263" cy="5027613"/>
          </a:xfrm>
        </p:spPr>
        <p:txBody>
          <a:bodyPr>
            <a:normAutofit lnSpcReduction="10000"/>
          </a:bodyPr>
          <a:lstStyle/>
          <a:p>
            <a:r>
              <a:rPr lang="en-US">
                <a:solidFill>
                  <a:srgbClr val="C00000"/>
                </a:solidFill>
                <a:latin typeface="Arial" charset="0"/>
              </a:rPr>
              <a:t>Stability</a:t>
            </a:r>
            <a:r>
              <a:rPr lang="en-US">
                <a:latin typeface="Arial" charset="0"/>
              </a:rPr>
              <a:t>: Could we cause congestion collapse?</a:t>
            </a:r>
          </a:p>
          <a:p>
            <a:pPr lvl="1"/>
            <a:r>
              <a:rPr lang="en-US">
                <a:latin typeface="Arial" charset="0"/>
              </a:rPr>
              <a:t>No: Wide-area RTOs are in 10s, 100s of ms</a:t>
            </a:r>
          </a:p>
          <a:p>
            <a:pPr lvl="1"/>
            <a:r>
              <a:rPr lang="en-US">
                <a:latin typeface="Arial" charset="0"/>
              </a:rPr>
              <a:t>No: Timeouts result in rediscovering link capacity (slow down the rate of transfer)</a:t>
            </a:r>
          </a:p>
          <a:p>
            <a:pPr lvl="1"/>
            <a:endParaRPr lang="en-US">
              <a:latin typeface="Arial" charset="0"/>
            </a:endParaRPr>
          </a:p>
          <a:p>
            <a:r>
              <a:rPr lang="en-US">
                <a:solidFill>
                  <a:srgbClr val="C00000"/>
                </a:solidFill>
                <a:latin typeface="Arial" charset="0"/>
              </a:rPr>
              <a:t>Performance</a:t>
            </a:r>
            <a:r>
              <a:rPr lang="en-US">
                <a:latin typeface="Arial" charset="0"/>
              </a:rPr>
              <a:t>: Do we timeout unnecessarily?</a:t>
            </a:r>
          </a:p>
          <a:p>
            <a:pPr lvl="1"/>
            <a:r>
              <a:rPr lang="en-US">
                <a:latin typeface="Arial" charset="0"/>
              </a:rPr>
              <a:t>[Allman99] Reducing minRTO increases the chance of premature timeouts</a:t>
            </a:r>
          </a:p>
          <a:p>
            <a:pPr lvl="2"/>
            <a:r>
              <a:rPr lang="en-US">
                <a:latin typeface="Arial" charset="0"/>
              </a:rPr>
              <a:t>Premature timeouts </a:t>
            </a:r>
            <a:r>
              <a:rPr lang="en-US" i="1">
                <a:latin typeface="Arial" charset="0"/>
              </a:rPr>
              <a:t>slow transfer rate</a:t>
            </a:r>
          </a:p>
          <a:p>
            <a:pPr lvl="1"/>
            <a:r>
              <a:rPr lang="en-US">
                <a:latin typeface="Arial" charset="0"/>
              </a:rPr>
              <a:t>Today: </a:t>
            </a:r>
            <a:r>
              <a:rPr lang="en-US" i="1">
                <a:latin typeface="Arial" charset="0"/>
              </a:rPr>
              <a:t>detect</a:t>
            </a:r>
            <a:r>
              <a:rPr lang="en-US">
                <a:latin typeface="Arial" charset="0"/>
              </a:rPr>
              <a:t> and </a:t>
            </a:r>
            <a:r>
              <a:rPr lang="en-US" i="1">
                <a:latin typeface="Arial" charset="0"/>
              </a:rPr>
              <a:t>recover</a:t>
            </a:r>
            <a:r>
              <a:rPr lang="en-US">
                <a:latin typeface="Arial" charset="0"/>
              </a:rPr>
              <a:t> from premature timeouts</a:t>
            </a:r>
          </a:p>
          <a:p>
            <a:pPr lvl="1"/>
            <a:r>
              <a:rPr lang="en-US">
                <a:latin typeface="Arial" charset="0"/>
              </a:rPr>
              <a:t>Wide-area experiments to determine performance impact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707835" y="2112192"/>
            <a:ext cx="1170176" cy="2916936"/>
            <a:chOff x="6526024" y="2389632"/>
            <a:chExt cx="1170176" cy="2916936"/>
          </a:xfrm>
        </p:grpSpPr>
        <p:pic>
          <p:nvPicPr>
            <p:cNvPr id="12" name="Picture 11" descr="gif_mouse.gif"/>
            <p:cNvPicPr>
              <a:picLocks noChangeAspect="1"/>
            </p:cNvPicPr>
            <p:nvPr/>
          </p:nvPicPr>
          <p:blipFill>
            <a:blip r:embed="rId4" cstate="print"/>
            <a:stretch>
              <a:fillRect/>
            </a:stretch>
          </p:blipFill>
          <p:spPr>
            <a:xfrm>
              <a:off x="6548124" y="2766284"/>
              <a:ext cx="961810" cy="1119916"/>
            </a:xfrm>
            <a:prstGeom prst="rect">
              <a:avLst/>
            </a:prstGeom>
          </p:spPr>
        </p:pic>
        <p:pic>
          <p:nvPicPr>
            <p:cNvPr id="15" name="Picture 14"/>
            <p:cNvPicPr>
              <a:picLocks noChangeAspect="1"/>
            </p:cNvPicPr>
            <p:nvPr/>
          </p:nvPicPr>
          <p:blipFill>
            <a:blip r:embed="rId5" cstate="print"/>
            <a:stretch>
              <a:fillRect/>
            </a:stretch>
          </p:blipFill>
          <p:spPr>
            <a:xfrm>
              <a:off x="6526024" y="4191000"/>
              <a:ext cx="1170176" cy="1115568"/>
            </a:xfrm>
            <a:prstGeom prst="rect">
              <a:avLst/>
            </a:prstGeom>
          </p:spPr>
        </p:pic>
        <p:sp>
          <p:nvSpPr>
            <p:cNvPr id="18" name="TextBox 17"/>
            <p:cNvSpPr txBox="1"/>
            <p:nvPr/>
          </p:nvSpPr>
          <p:spPr>
            <a:xfrm>
              <a:off x="6671734" y="2389632"/>
              <a:ext cx="423334" cy="369332"/>
            </a:xfrm>
            <a:prstGeom prst="rect">
              <a:avLst/>
            </a:prstGeom>
            <a:solidFill>
              <a:schemeClr val="bg1"/>
            </a:solidFill>
          </p:spPr>
          <p:txBody>
            <a:bodyPr wrap="square" rtlCol="0">
              <a:spAutoFit/>
            </a:bodyPr>
            <a:lstStyle/>
            <a:p>
              <a:endParaRPr lang="en-US" dirty="0">
                <a:solidFill>
                  <a:prstClr val="black"/>
                </a:solidFill>
                <a:latin typeface="Calibri"/>
              </a:endParaRPr>
            </a:p>
          </p:txBody>
        </p:sp>
      </p:grpSp>
      <p:sp>
        <p:nvSpPr>
          <p:cNvPr id="5" name="Content Placeholder 4"/>
          <p:cNvSpPr>
            <a:spLocks noGrp="1"/>
          </p:cNvSpPr>
          <p:nvPr>
            <p:ph idx="1"/>
          </p:nvPr>
        </p:nvSpPr>
        <p:spPr>
          <a:xfrm>
            <a:off x="762000" y="2427350"/>
            <a:ext cx="8461806" cy="3516250"/>
          </a:xfrm>
        </p:spPr>
        <p:txBody>
          <a:bodyPr>
            <a:normAutofit/>
          </a:bodyPr>
          <a:lstStyle/>
          <a:p>
            <a:pPr>
              <a:spcBef>
                <a:spcPct val="25000"/>
              </a:spcBef>
              <a:buClr>
                <a:srgbClr val="000000"/>
              </a:buClr>
            </a:pPr>
            <a:r>
              <a:rPr lang="en-US" sz="2800" dirty="0">
                <a:solidFill>
                  <a:srgbClr val="000000"/>
                </a:solidFill>
                <a:ea typeface="ＭＳ Ｐゴシック" charset="-128"/>
                <a:cs typeface="ＭＳ Ｐゴシック" charset="-128"/>
              </a:rPr>
              <a:t>Short messages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(e.g., </a:t>
            </a:r>
            <a:r>
              <a:rPr lang="en-US" sz="2400" b="1" dirty="0">
                <a:solidFill>
                  <a:srgbClr val="0000CC"/>
                </a:solidFill>
              </a:rPr>
              <a:t>query</a:t>
            </a:r>
            <a:r>
              <a:rPr lang="en-US" sz="2400" b="1" dirty="0">
                <a:solidFill>
                  <a:srgbClr val="0000CC"/>
                </a:solidFill>
                <a:ea typeface="ＭＳ Ｐゴシック" charset="-128"/>
                <a:cs typeface="ＭＳ Ｐゴシック" charset="-128"/>
              </a:rPr>
              <a:t>, coordination)</a:t>
            </a:r>
          </a:p>
          <a:p>
            <a:pPr lvl="1">
              <a:spcBef>
                <a:spcPct val="25000"/>
              </a:spcBef>
              <a:buClr>
                <a:srgbClr val="000000"/>
              </a:buClr>
              <a:buNone/>
            </a:pPr>
            <a:endParaRPr lang="en-US" sz="1600" dirty="0">
              <a:solidFill>
                <a:srgbClr val="000000"/>
              </a:solidFill>
              <a:ea typeface="ＭＳ Ｐゴシック" charset="-128"/>
              <a:cs typeface="ＭＳ Ｐゴシック" charset="-128"/>
            </a:endParaRPr>
          </a:p>
          <a:p>
            <a:pPr>
              <a:spcBef>
                <a:spcPct val="25000"/>
              </a:spcBef>
              <a:buClr>
                <a:srgbClr val="000000"/>
              </a:buClr>
            </a:pPr>
            <a:r>
              <a:rPr lang="en-US" sz="2800" dirty="0">
                <a:solidFill>
                  <a:srgbClr val="000000"/>
                </a:solidFill>
                <a:ea typeface="ＭＳ Ｐゴシック" charset="-128"/>
                <a:cs typeface="ＭＳ Ｐゴシック" charset="-128"/>
              </a:rPr>
              <a:t>Large flows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a:t>
            </a:r>
            <a:r>
              <a:rPr lang="en-US" sz="2400" b="1" dirty="0">
                <a:solidFill>
                  <a:srgbClr val="0000CC"/>
                </a:solidFill>
              </a:rPr>
              <a:t>e.g., d</a:t>
            </a:r>
            <a:r>
              <a:rPr lang="en-US" sz="2400" b="1" dirty="0">
                <a:solidFill>
                  <a:srgbClr val="0000CC"/>
                </a:solidFill>
                <a:ea typeface="ＭＳ Ｐゴシック" charset="-128"/>
                <a:cs typeface="ＭＳ Ｐゴシック" charset="-128"/>
              </a:rPr>
              <a:t>ata update, backup)</a:t>
            </a:r>
            <a:r>
              <a:rPr lang="en-US" sz="24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sz="2800" dirty="0"/>
          </a:p>
        </p:txBody>
      </p:sp>
      <p:grpSp>
        <p:nvGrpSpPr>
          <p:cNvPr id="22" name="Group 21"/>
          <p:cNvGrpSpPr/>
          <p:nvPr/>
        </p:nvGrpSpPr>
        <p:grpSpPr>
          <a:xfrm>
            <a:off x="5239545" y="2819328"/>
            <a:ext cx="3565479" cy="1814155"/>
            <a:chOff x="5222658" y="3124200"/>
            <a:chExt cx="3565479" cy="1814155"/>
          </a:xfrm>
        </p:grpSpPr>
        <p:grpSp>
          <p:nvGrpSpPr>
            <p:cNvPr id="20" name="Group 19"/>
            <p:cNvGrpSpPr/>
            <p:nvPr/>
          </p:nvGrpSpPr>
          <p:grpSpPr>
            <a:xfrm>
              <a:off x="5230624" y="3124200"/>
              <a:ext cx="2890991" cy="523220"/>
              <a:chOff x="5230624" y="3119735"/>
              <a:chExt cx="2890991" cy="523220"/>
            </a:xfrm>
          </p:grpSpPr>
          <p:cxnSp>
            <p:nvCxnSpPr>
              <p:cNvPr id="9" name="Straight Arrow Connector 8"/>
              <p:cNvCxnSpPr/>
              <p:nvPr/>
            </p:nvCxnSpPr>
            <p:spPr>
              <a:xfrm>
                <a:off x="5230624" y="3424535"/>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0" y="3119735"/>
                <a:ext cx="2025615"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Low Latency</a:t>
                </a:r>
                <a:endParaRPr lang="en-US" sz="2800" b="1" dirty="0">
                  <a:solidFill>
                    <a:srgbClr val="BD0811"/>
                  </a:solidFill>
                  <a:latin typeface="Calibri"/>
                </a:endParaRPr>
              </a:p>
            </p:txBody>
          </p:sp>
        </p:grpSp>
        <p:grpSp>
          <p:nvGrpSpPr>
            <p:cNvPr id="21" name="Group 20"/>
            <p:cNvGrpSpPr/>
            <p:nvPr/>
          </p:nvGrpSpPr>
          <p:grpSpPr>
            <a:xfrm>
              <a:off x="5222658" y="4415135"/>
              <a:ext cx="3565479" cy="523220"/>
              <a:chOff x="5222658" y="4034135"/>
              <a:chExt cx="3565479" cy="523220"/>
            </a:xfrm>
          </p:grpSpPr>
          <p:cxnSp>
            <p:nvCxnSpPr>
              <p:cNvPr id="13" name="Straight Arrow Connector 12"/>
              <p:cNvCxnSpPr/>
              <p:nvPr/>
            </p:nvCxnSpPr>
            <p:spPr>
              <a:xfrm>
                <a:off x="5222658" y="4267200"/>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88034" y="4034135"/>
                <a:ext cx="2700103"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High Throughput</a:t>
                </a:r>
                <a:endParaRPr lang="en-US" sz="2800" b="1" dirty="0">
                  <a:solidFill>
                    <a:srgbClr val="BD0811"/>
                  </a:solidFill>
                  <a:latin typeface="Calibri"/>
                </a:endParaRPr>
              </a:p>
            </p:txBody>
          </p:sp>
        </p:grpSp>
      </p:grpSp>
      <p:sp>
        <p:nvSpPr>
          <p:cNvPr id="2" name="Title 1"/>
          <p:cNvSpPr>
            <a:spLocks noGrp="1"/>
          </p:cNvSpPr>
          <p:nvPr>
            <p:ph type="title"/>
          </p:nvPr>
        </p:nvSpPr>
        <p:spPr/>
        <p:txBody>
          <a:bodyPr>
            <a:normAutofit/>
          </a:bodyPr>
          <a:lstStyle/>
          <a:p>
            <a:r>
              <a:rPr lang="en-US" dirty="0"/>
              <a:t>Data Center Workloads</a:t>
            </a:r>
          </a:p>
        </p:txBody>
      </p:sp>
      <p:sp>
        <p:nvSpPr>
          <p:cNvPr id="4" name="TextBox 3"/>
          <p:cNvSpPr txBox="1"/>
          <p:nvPr/>
        </p:nvSpPr>
        <p:spPr>
          <a:xfrm>
            <a:off x="457200" y="1506854"/>
            <a:ext cx="7772400" cy="584776"/>
          </a:xfrm>
          <a:prstGeom prst="rect">
            <a:avLst/>
          </a:prstGeom>
          <a:noFill/>
        </p:spPr>
        <p:txBody>
          <a:bodyPr wrap="square" rtlCol="0">
            <a:spAutoFit/>
          </a:bodyPr>
          <a:lstStyle/>
          <a:p>
            <a:r>
              <a:rPr lang="en-US" sz="3200" dirty="0">
                <a:solidFill>
                  <a:prstClr val="black"/>
                </a:solidFill>
                <a:latin typeface="Calibri"/>
              </a:rPr>
              <a:t>Mice &amp; Elephants</a:t>
            </a:r>
          </a:p>
        </p:txBody>
      </p:sp>
    </p:spTree>
    <p:custDataLst>
      <p:tags r:id="rId1"/>
    </p:custDataLst>
    <p:extLst>
      <p:ext uri="{BB962C8B-B14F-4D97-AF65-F5344CB8AC3E}">
        <p14:creationId xmlns:p14="http://schemas.microsoft.com/office/powerpoint/2010/main" val="401666049"/>
      </p:ext>
    </p:extLst>
  </p:cSld>
  <p:clrMapOvr>
    <a:masterClrMapping/>
  </p:clrMapOvr>
  <p:transition spd="slow" advTm="5968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441325" y="304800"/>
            <a:ext cx="8261350" cy="685800"/>
          </a:xfrm>
        </p:spPr>
        <p:txBody>
          <a:bodyPr/>
          <a:lstStyle/>
          <a:p>
            <a:r>
              <a:rPr lang="en-US" sz="3200">
                <a:latin typeface="Times New Roman" charset="0"/>
              </a:rPr>
              <a:t>Wide-area Experiment</a:t>
            </a:r>
          </a:p>
        </p:txBody>
      </p:sp>
      <p:sp>
        <p:nvSpPr>
          <p:cNvPr id="3" name="Content Placeholder 2"/>
          <p:cNvSpPr>
            <a:spLocks noGrp="1"/>
          </p:cNvSpPr>
          <p:nvPr>
            <p:ph idx="1"/>
          </p:nvPr>
        </p:nvSpPr>
        <p:spPr>
          <a:xfrm>
            <a:off x="171450" y="5357813"/>
            <a:ext cx="8832850" cy="527050"/>
          </a:xfrm>
        </p:spPr>
        <p:txBody>
          <a:bodyPr/>
          <a:lstStyle/>
          <a:p>
            <a:pPr>
              <a:buFontTx/>
              <a:buNone/>
            </a:pPr>
            <a:r>
              <a:rPr lang="en-US">
                <a:latin typeface="Arial" charset="0"/>
              </a:rPr>
              <a:t>Do microsecond timeouts harm wide-area throughput?</a:t>
            </a:r>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050" y="1727200"/>
            <a:ext cx="3305175" cy="329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876" name="Picture 6" descr="bla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600" y="1811338"/>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877" name="Picture 6" descr="blad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6600" y="3822700"/>
            <a:ext cx="1241425"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45"/>
          <p:cNvSpPr>
            <a:spLocks noChangeArrowheads="1"/>
          </p:cNvSpPr>
          <p:nvPr/>
        </p:nvSpPr>
        <p:spPr bwMode="auto">
          <a:xfrm>
            <a:off x="2249488" y="1989138"/>
            <a:ext cx="2828925" cy="1001712"/>
          </a:xfrm>
          <a:prstGeom prst="curvedLeftArrow">
            <a:avLst>
              <a:gd name="adj1" fmla="val 20000"/>
              <a:gd name="adj2" fmla="val 40000"/>
              <a:gd name="adj3" fmla="val 61332"/>
            </a:avLst>
          </a:prstGeom>
          <a:solidFill>
            <a:srgbClr val="339966"/>
          </a:solidFill>
          <a:ln w="9525">
            <a:solidFill>
              <a:schemeClr val="tx1"/>
            </a:solidFill>
            <a:miter lim="800000"/>
            <a:headEnd/>
            <a:tailEnd/>
          </a:ln>
        </p:spPr>
        <p:txBody>
          <a:bodyPr wrap="none" anchor="ctr"/>
          <a:lstStyle/>
          <a:p>
            <a:endParaRPr lang="en-US"/>
          </a:p>
        </p:txBody>
      </p:sp>
      <p:sp>
        <p:nvSpPr>
          <p:cNvPr id="11" name="AutoShape 45"/>
          <p:cNvSpPr>
            <a:spLocks noChangeArrowheads="1"/>
          </p:cNvSpPr>
          <p:nvPr/>
        </p:nvSpPr>
        <p:spPr bwMode="auto">
          <a:xfrm>
            <a:off x="2251075" y="3767138"/>
            <a:ext cx="2828925" cy="1084262"/>
          </a:xfrm>
          <a:prstGeom prst="curvedLeftArrow">
            <a:avLst>
              <a:gd name="adj1" fmla="val 20000"/>
              <a:gd name="adj2" fmla="val 40000"/>
              <a:gd name="adj3" fmla="val 61422"/>
            </a:avLst>
          </a:prstGeom>
          <a:solidFill>
            <a:srgbClr val="339966"/>
          </a:solidFill>
          <a:ln w="9525">
            <a:solidFill>
              <a:schemeClr val="tx1"/>
            </a:solidFill>
            <a:miter lim="800000"/>
            <a:headEnd/>
            <a:tailEnd/>
          </a:ln>
        </p:spPr>
        <p:txBody>
          <a:bodyPr wrap="none" anchor="ctr"/>
          <a:lstStyle/>
          <a:p>
            <a:endParaRPr lang="en-US"/>
          </a:p>
        </p:txBody>
      </p:sp>
      <p:sp>
        <p:nvSpPr>
          <p:cNvPr id="12" name="TextBox 11"/>
          <p:cNvSpPr txBox="1">
            <a:spLocks noChangeArrowheads="1"/>
          </p:cNvSpPr>
          <p:nvPr/>
        </p:nvSpPr>
        <p:spPr bwMode="auto">
          <a:xfrm>
            <a:off x="171450" y="2432050"/>
            <a:ext cx="2014538" cy="923925"/>
          </a:xfrm>
          <a:prstGeom prst="rect">
            <a:avLst/>
          </a:prstGeom>
          <a:noFill/>
          <a:ln w="9525">
            <a:noFill/>
            <a:miter lim="800000"/>
            <a:headEnd/>
            <a:tailEnd/>
          </a:ln>
        </p:spPr>
        <p:txBody>
          <a:bodyPr wrap="none">
            <a:spAutoFit/>
          </a:bodyPr>
          <a:lstStyle/>
          <a:p>
            <a:pPr algn="ctr">
              <a:defRPr/>
            </a:pPr>
            <a:r>
              <a:rPr lang="en-US" sz="1800" dirty="0">
                <a:latin typeface="+mn-lt"/>
                <a:ea typeface="+mn-ea"/>
                <a:cs typeface="+mn-cs"/>
              </a:rPr>
              <a:t>Microsecond TCP</a:t>
            </a:r>
          </a:p>
          <a:p>
            <a:pPr algn="ctr">
              <a:defRPr/>
            </a:pPr>
            <a:r>
              <a:rPr lang="en-US" sz="1800" dirty="0">
                <a:latin typeface="+mn-lt"/>
                <a:ea typeface="+mn-ea"/>
                <a:cs typeface="+mn-cs"/>
              </a:rPr>
              <a:t>+</a:t>
            </a:r>
          </a:p>
          <a:p>
            <a:pPr algn="ctr">
              <a:defRPr/>
            </a:pPr>
            <a:r>
              <a:rPr lang="en-US" sz="1800" dirty="0">
                <a:latin typeface="+mn-lt"/>
                <a:ea typeface="+mn-ea"/>
                <a:cs typeface="+mn-cs"/>
              </a:rPr>
              <a:t>No </a:t>
            </a:r>
            <a:r>
              <a:rPr lang="en-US" sz="1800" dirty="0" err="1">
                <a:latin typeface="+mn-lt"/>
                <a:ea typeface="+mn-ea"/>
                <a:cs typeface="+mn-cs"/>
              </a:rPr>
              <a:t>minRTO</a:t>
            </a:r>
            <a:endParaRPr lang="en-US" sz="1800" dirty="0">
              <a:latin typeface="+mn-lt"/>
              <a:ea typeface="+mn-ea"/>
              <a:cs typeface="+mn-cs"/>
            </a:endParaRPr>
          </a:p>
        </p:txBody>
      </p:sp>
      <p:sp>
        <p:nvSpPr>
          <p:cNvPr id="13" name="TextBox 12"/>
          <p:cNvSpPr txBox="1">
            <a:spLocks noChangeArrowheads="1"/>
          </p:cNvSpPr>
          <p:nvPr/>
        </p:nvSpPr>
        <p:spPr bwMode="auto">
          <a:xfrm>
            <a:off x="550863" y="4467225"/>
            <a:ext cx="1641475" cy="369888"/>
          </a:xfrm>
          <a:prstGeom prst="rect">
            <a:avLst/>
          </a:prstGeom>
          <a:noFill/>
          <a:ln w="9525">
            <a:noFill/>
            <a:miter lim="800000"/>
            <a:headEnd/>
            <a:tailEnd/>
          </a:ln>
        </p:spPr>
        <p:txBody>
          <a:bodyPr wrap="none">
            <a:spAutoFit/>
          </a:bodyPr>
          <a:lstStyle/>
          <a:p>
            <a:pPr algn="ctr">
              <a:defRPr/>
            </a:pPr>
            <a:r>
              <a:rPr lang="en-US" sz="1800" dirty="0">
                <a:latin typeface="+mn-lt"/>
                <a:ea typeface="+mn-ea"/>
                <a:cs typeface="+mn-cs"/>
              </a:rPr>
              <a:t>Standard TCP</a:t>
            </a:r>
          </a:p>
        </p:txBody>
      </p:sp>
      <p:sp>
        <p:nvSpPr>
          <p:cNvPr id="14" name="TextBox 13"/>
          <p:cNvSpPr txBox="1">
            <a:spLocks noChangeArrowheads="1"/>
          </p:cNvSpPr>
          <p:nvPr/>
        </p:nvSpPr>
        <p:spPr bwMode="auto">
          <a:xfrm>
            <a:off x="485775" y="1014413"/>
            <a:ext cx="1587500" cy="830262"/>
          </a:xfrm>
          <a:prstGeom prst="rect">
            <a:avLst/>
          </a:prstGeom>
          <a:noFill/>
          <a:ln w="9525">
            <a:noFill/>
            <a:miter lim="800000"/>
            <a:headEnd/>
            <a:tailEnd/>
          </a:ln>
        </p:spPr>
        <p:txBody>
          <a:bodyPr wrap="none">
            <a:spAutoFit/>
          </a:bodyPr>
          <a:lstStyle/>
          <a:p>
            <a:pPr algn="ctr">
              <a:defRPr/>
            </a:pPr>
            <a:r>
              <a:rPr lang="en-US" dirty="0" err="1">
                <a:latin typeface="+mn-lt"/>
                <a:ea typeface="+mn-ea"/>
                <a:cs typeface="+mn-cs"/>
              </a:rPr>
              <a:t>BitTorrent</a:t>
            </a:r>
            <a:r>
              <a:rPr lang="en-US" dirty="0">
                <a:latin typeface="+mn-lt"/>
                <a:ea typeface="+mn-ea"/>
                <a:cs typeface="+mn-cs"/>
              </a:rPr>
              <a:t> </a:t>
            </a:r>
          </a:p>
          <a:p>
            <a:pPr algn="ctr">
              <a:defRPr/>
            </a:pPr>
            <a:r>
              <a:rPr lang="en-US" dirty="0">
                <a:latin typeface="+mn-lt"/>
                <a:ea typeface="+mn-ea"/>
                <a:cs typeface="+mn-cs"/>
              </a:rPr>
              <a:t>Seeds</a:t>
            </a:r>
          </a:p>
        </p:txBody>
      </p:sp>
      <p:sp>
        <p:nvSpPr>
          <p:cNvPr id="15" name="TextBox 14"/>
          <p:cNvSpPr txBox="1">
            <a:spLocks noChangeArrowheads="1"/>
          </p:cNvSpPr>
          <p:nvPr/>
        </p:nvSpPr>
        <p:spPr bwMode="auto">
          <a:xfrm>
            <a:off x="5716588" y="1027113"/>
            <a:ext cx="1585912" cy="830262"/>
          </a:xfrm>
          <a:prstGeom prst="rect">
            <a:avLst/>
          </a:prstGeom>
          <a:noFill/>
          <a:ln w="9525">
            <a:noFill/>
            <a:miter lim="800000"/>
            <a:headEnd/>
            <a:tailEnd/>
          </a:ln>
        </p:spPr>
        <p:txBody>
          <a:bodyPr wrap="none">
            <a:spAutoFit/>
          </a:bodyPr>
          <a:lstStyle/>
          <a:p>
            <a:pPr algn="ctr">
              <a:defRPr/>
            </a:pPr>
            <a:r>
              <a:rPr lang="en-US" dirty="0" err="1">
                <a:latin typeface="+mn-lt"/>
                <a:ea typeface="+mn-ea"/>
                <a:cs typeface="+mn-cs"/>
              </a:rPr>
              <a:t>BitTorrent</a:t>
            </a:r>
            <a:r>
              <a:rPr lang="en-US" dirty="0">
                <a:latin typeface="+mn-lt"/>
                <a:ea typeface="+mn-ea"/>
                <a:cs typeface="+mn-cs"/>
              </a:rPr>
              <a:t> </a:t>
            </a:r>
          </a:p>
          <a:p>
            <a:pPr algn="ctr">
              <a:defRPr/>
            </a:pPr>
            <a:r>
              <a:rPr lang="en-US" dirty="0">
                <a:latin typeface="+mn-lt"/>
                <a:ea typeface="+mn-ea"/>
                <a:cs typeface="+mn-cs"/>
              </a:rPr>
              <a:t>Clients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atin typeface="Times New Roman" charset="0"/>
              </a:rPr>
              <a:t>Wide-area Experiment: Results</a:t>
            </a:r>
          </a:p>
        </p:txBody>
      </p:sp>
      <p:sp>
        <p:nvSpPr>
          <p:cNvPr id="81922" name="Content Placeholder 2"/>
          <p:cNvSpPr>
            <a:spLocks noGrp="1"/>
          </p:cNvSpPr>
          <p:nvPr>
            <p:ph idx="1"/>
          </p:nvPr>
        </p:nvSpPr>
        <p:spPr>
          <a:xfrm>
            <a:off x="685800" y="5821884"/>
            <a:ext cx="7772400" cy="719138"/>
          </a:xfrm>
        </p:spPr>
        <p:txBody>
          <a:bodyPr/>
          <a:lstStyle/>
          <a:p>
            <a:pPr algn="ctr">
              <a:buFontTx/>
              <a:buNone/>
            </a:pPr>
            <a:r>
              <a:rPr lang="en-US">
                <a:latin typeface="Arial" charset="0"/>
              </a:rPr>
              <a:t>No noticeable difference in throughput</a:t>
            </a:r>
          </a:p>
        </p:txBody>
      </p:sp>
      <p:pic>
        <p:nvPicPr>
          <p:cNvPr id="819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1451497"/>
            <a:ext cx="6034087" cy="422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dirty="0">
                <a:latin typeface="Times New Roman" charset="0"/>
              </a:rPr>
              <a:t>Recap</a:t>
            </a:r>
          </a:p>
        </p:txBody>
      </p:sp>
      <p:sp>
        <p:nvSpPr>
          <p:cNvPr id="19459" name="Content Placeholder 2"/>
          <p:cNvSpPr>
            <a:spLocks noGrp="1"/>
          </p:cNvSpPr>
          <p:nvPr>
            <p:ph idx="1"/>
          </p:nvPr>
        </p:nvSpPr>
        <p:spPr/>
        <p:txBody>
          <a:bodyPr/>
          <a:lstStyle/>
          <a:p>
            <a:r>
              <a:rPr lang="en-US">
                <a:latin typeface="Arial" charset="0"/>
              </a:rPr>
              <a:t>Microsecond granularity TCP timeouts (with no minRTO) improve datacenter application response time and throughput</a:t>
            </a:r>
          </a:p>
          <a:p>
            <a:endParaRPr lang="en-US">
              <a:latin typeface="Arial" charset="0"/>
              <a:sym typeface="Wingdings" charset="0"/>
            </a:endParaRPr>
          </a:p>
          <a:p>
            <a:r>
              <a:rPr lang="en-US">
                <a:latin typeface="Arial" charset="0"/>
                <a:sym typeface="Wingdings" charset="0"/>
              </a:rPr>
              <a:t>Safe for wide-area communication</a:t>
            </a:r>
          </a:p>
          <a:p>
            <a:endParaRPr lang="en-US">
              <a:latin typeface="Arial" charset="0"/>
              <a:sym typeface="Wingdings" charset="0"/>
            </a:endParaRPr>
          </a:p>
          <a:p>
            <a:r>
              <a:rPr lang="en-US">
                <a:latin typeface="Arial" charset="0"/>
                <a:sym typeface="Wingdings" charset="0"/>
              </a:rPr>
              <a:t>Linux patch: </a:t>
            </a:r>
            <a:r>
              <a:rPr lang="en-US" sz="2400">
                <a:latin typeface="Arial" charset="0"/>
                <a:sym typeface="Wingdings" charset="0"/>
                <a:hlinkClick r:id="rId3"/>
              </a:rPr>
              <a:t>http://www.cs.cmu.edu/~vrv/incast/</a:t>
            </a:r>
            <a:endParaRPr lang="en-US" sz="2400" u="sng">
              <a:latin typeface="Arial" charset="0"/>
              <a:sym typeface="Wingding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2100" y="901700"/>
            <a:ext cx="8991600" cy="3505200"/>
          </a:xfrm>
        </p:spPr>
        <p:txBody>
          <a:bodyPr>
            <a:noAutofit/>
          </a:bodyPr>
          <a:lstStyle/>
          <a:p>
            <a:pPr marL="0" indent="0">
              <a:buNone/>
            </a:pPr>
            <a:endParaRPr lang="en-US" sz="1000" dirty="0"/>
          </a:p>
          <a:p>
            <a:pPr>
              <a:buFont typeface="Wingdings" charset="2"/>
              <a:buChar char="Ø"/>
            </a:pPr>
            <a:r>
              <a:rPr lang="en-US" sz="2400" dirty="0"/>
              <a:t>Extract multi-bit feedback from single-bit stream of ECN marks</a:t>
            </a:r>
            <a:endParaRPr lang="en-US" sz="2400" b="1" dirty="0">
              <a:solidFill>
                <a:srgbClr val="FF0000"/>
              </a:solidFill>
            </a:endParaRPr>
          </a:p>
          <a:p>
            <a:pPr marL="857250" lvl="1" indent="-457200"/>
            <a:r>
              <a:rPr lang="en-US" sz="2200" dirty="0"/>
              <a:t>Reduce window size based on </a:t>
            </a:r>
            <a:r>
              <a:rPr lang="en-US" sz="2200" b="1" dirty="0">
                <a:solidFill>
                  <a:srgbClr val="BB0D18"/>
                </a:solidFill>
              </a:rPr>
              <a:t>fraction </a:t>
            </a:r>
            <a:r>
              <a:rPr lang="en-US" sz="2200" dirty="0"/>
              <a:t>of marked packets.</a:t>
            </a:r>
          </a:p>
          <a:p>
            <a:pPr lvl="1">
              <a:buNone/>
            </a:pPr>
            <a:endParaRPr lang="en-US" sz="1800" dirty="0">
              <a:solidFill>
                <a:srgbClr val="0000CC"/>
              </a:solidFill>
            </a:endParaRPr>
          </a:p>
          <a:p>
            <a:pPr lvl="1"/>
            <a:endParaRPr lang="en-US" sz="1800" dirty="0">
              <a:solidFill>
                <a:srgbClr val="0000CC"/>
              </a:solidFill>
            </a:endParaRPr>
          </a:p>
          <a:p>
            <a:pPr lvl="1"/>
            <a:endParaRPr lang="en-US" sz="1800" dirty="0">
              <a:solidFill>
                <a:srgbClr val="0000CC"/>
              </a:solidFill>
            </a:endParaRPr>
          </a:p>
          <a:p>
            <a:pPr lvl="1">
              <a:buNone/>
            </a:pPr>
            <a:endParaRPr lang="en-US" sz="1800" dirty="0">
              <a:solidFill>
                <a:srgbClr val="0000CC"/>
              </a:solidFill>
            </a:endParaRPr>
          </a:p>
          <a:p>
            <a:pPr>
              <a:buNone/>
            </a:pPr>
            <a:endParaRPr lang="en-US" sz="2000" dirty="0"/>
          </a:p>
          <a:p>
            <a:endParaRPr lang="en-US" sz="2000" dirty="0"/>
          </a:p>
          <a:p>
            <a:pPr>
              <a:buNone/>
            </a:pPr>
            <a:endParaRPr lang="en-US" sz="2000" dirty="0"/>
          </a:p>
          <a:p>
            <a:pPr>
              <a:buNone/>
            </a:pPr>
            <a:endParaRPr lang="en-US" sz="1800" dirty="0"/>
          </a:p>
        </p:txBody>
      </p:sp>
      <p:graphicFrame>
        <p:nvGraphicFramePr>
          <p:cNvPr id="7" name="Table 6"/>
          <p:cNvGraphicFramePr>
            <a:graphicFrameLocks noGrp="1"/>
          </p:cNvGraphicFramePr>
          <p:nvPr>
            <p:extLst>
              <p:ext uri="{D42A27DB-BD31-4B8C-83A1-F6EECF244321}">
                <p14:modId xmlns:p14="http://schemas.microsoft.com/office/powerpoint/2010/main" val="2595961199"/>
              </p:ext>
            </p:extLst>
          </p:nvPr>
        </p:nvGraphicFramePr>
        <p:xfrm>
          <a:off x="609600" y="2227248"/>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AD332F"/>
                          </a:solidFill>
                          <a:effectLst/>
                          <a:latin typeface="+mn-lt"/>
                          <a:ea typeface="Arial" charset="0"/>
                          <a:cs typeface="Arial" charset="0"/>
                        </a:rPr>
                        <a:t>50</a:t>
                      </a:r>
                      <a:r>
                        <a:rPr kumimoji="0" lang="en-US" sz="2000" b="1" i="0" u="none" strike="noStrike" cap="none" normalizeH="0" baseline="0" dirty="0">
                          <a:ln>
                            <a:noFill/>
                          </a:ln>
                          <a:solidFill>
                            <a:srgbClr val="BD0811"/>
                          </a:solidFill>
                          <a:effectLst/>
                          <a:latin typeface="+mn-lt"/>
                          <a:ea typeface="Arial" charset="0"/>
                          <a:cs typeface="Arial" charset="0"/>
                        </a:rPr>
                        <a:t>%</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a:t>
                      </a:r>
                      <a:r>
                        <a:rPr kumimoji="0" lang="en-US" sz="2000" b="1" i="0" u="none" strike="noStrike" cap="none" normalizeH="0" baseline="0" dirty="0">
                          <a:ln>
                            <a:noFill/>
                          </a:ln>
                          <a:solidFill>
                            <a:srgbClr val="BD0811"/>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a:xfrm>
            <a:off x="457200" y="42735"/>
            <a:ext cx="8229600" cy="1143000"/>
          </a:xfrm>
        </p:spPr>
        <p:txBody>
          <a:bodyPr/>
          <a:lstStyle/>
          <a:p>
            <a:r>
              <a:rPr lang="en-US" dirty="0"/>
              <a:t>DCTCP: Main Idea</a:t>
            </a:r>
          </a:p>
        </p:txBody>
      </p:sp>
      <p:sp>
        <p:nvSpPr>
          <p:cNvPr id="11" name="TextBox 10"/>
          <p:cNvSpPr txBox="1"/>
          <p:nvPr/>
        </p:nvSpPr>
        <p:spPr>
          <a:xfrm>
            <a:off x="-1380487" y="6088330"/>
            <a:ext cx="184666" cy="369332"/>
          </a:xfrm>
          <a:prstGeom prst="rect">
            <a:avLst/>
          </a:prstGeom>
          <a:noFill/>
        </p:spPr>
        <p:txBody>
          <a:bodyPr wrap="none" rtlCol="0">
            <a:spAutoFit/>
          </a:bodyPr>
          <a:lstStyle/>
          <a:p>
            <a:endParaRPr lang="en-US" dirty="0">
              <a:solidFill>
                <a:prstClr val="black"/>
              </a:solidFill>
              <a:latin typeface="Calibri"/>
            </a:endParaRPr>
          </a:p>
        </p:txBody>
      </p:sp>
      <p:grpSp>
        <p:nvGrpSpPr>
          <p:cNvPr id="9" name="Group 8"/>
          <p:cNvGrpSpPr/>
          <p:nvPr/>
        </p:nvGrpSpPr>
        <p:grpSpPr>
          <a:xfrm>
            <a:off x="151854" y="4117882"/>
            <a:ext cx="8380371" cy="2618369"/>
            <a:chOff x="151854" y="4117882"/>
            <a:chExt cx="8380371" cy="2618369"/>
          </a:xfrm>
        </p:grpSpPr>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10" name="TextBox 9"/>
            <p:cNvSpPr txBox="1"/>
            <p:nvPr/>
          </p:nvSpPr>
          <p:spPr>
            <a:xfrm>
              <a:off x="151854" y="4914842"/>
              <a:ext cx="184666" cy="369332"/>
            </a:xfrm>
            <a:prstGeom prst="rect">
              <a:avLst/>
            </a:prstGeom>
            <a:noFill/>
          </p:spPr>
          <p:txBody>
            <a:bodyPr wrap="none" rtlCol="0">
              <a:spAutoFit/>
            </a:bodyPr>
            <a:lstStyle/>
            <a:p>
              <a:endParaRPr lang="en-US" dirty="0">
                <a:solidFill>
                  <a:prstClr val="black"/>
                </a:solidFill>
                <a:latin typeface="Calibri"/>
              </a:endParaRPr>
            </a:p>
          </p:txBody>
        </p:sp>
        <p:sp>
          <p:nvSpPr>
            <p:cNvPr id="4" name="TextBox 3"/>
            <p:cNvSpPr txBox="1"/>
            <p:nvPr/>
          </p:nvSpPr>
          <p:spPr>
            <a:xfrm rot="16200000">
              <a:off x="-458092" y="5191799"/>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2" name="TextBox 11"/>
            <p:cNvSpPr txBox="1"/>
            <p:nvPr/>
          </p:nvSpPr>
          <p:spPr>
            <a:xfrm rot="16200000">
              <a:off x="3702371" y="5188625"/>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p>
          </p:txBody>
        </p:sp>
        <p:sp>
          <p:nvSpPr>
            <p:cNvPr id="13" name="TextBox 12"/>
            <p:cNvSpPr txBox="1"/>
            <p:nvPr/>
          </p:nvSpPr>
          <p:spPr>
            <a:xfrm>
              <a:off x="99906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4" name="TextBox 13"/>
            <p:cNvSpPr txBox="1"/>
            <p:nvPr/>
          </p:nvSpPr>
          <p:spPr>
            <a:xfrm>
              <a:off x="518164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p>
          </p:txBody>
        </p:sp>
        <p:sp>
          <p:nvSpPr>
            <p:cNvPr id="15" name="TextBox 14"/>
            <p:cNvSpPr txBox="1"/>
            <p:nvPr/>
          </p:nvSpPr>
          <p:spPr>
            <a:xfrm>
              <a:off x="1016000" y="4150400"/>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TCP</a:t>
              </a:r>
            </a:p>
          </p:txBody>
        </p:sp>
        <p:sp>
          <p:nvSpPr>
            <p:cNvPr id="16" name="TextBox 15"/>
            <p:cNvSpPr txBox="1"/>
            <p:nvPr/>
          </p:nvSpPr>
          <p:spPr>
            <a:xfrm>
              <a:off x="5181692" y="4158866"/>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DCTCP</a:t>
              </a:r>
            </a:p>
          </p:txBody>
        </p:sp>
      </p:grpSp>
    </p:spTree>
    <p:custDataLst>
      <p:tags r:id="rId1"/>
    </p:custDataLst>
    <p:extLst>
      <p:ext uri="{BB962C8B-B14F-4D97-AF65-F5344CB8AC3E}">
        <p14:creationId xmlns:p14="http://schemas.microsoft.com/office/powerpoint/2010/main" val="254483258"/>
      </p:ext>
    </p:extLst>
  </p:cSld>
  <p:clrMapOvr>
    <a:masterClrMapping/>
  </p:clrMapOvr>
  <p:transition spd="slow" advTm="789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7467600" y="1066800"/>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9" name="Oval 28"/>
          <p:cNvSpPr/>
          <p:nvPr/>
        </p:nvSpPr>
        <p:spPr>
          <a:xfrm>
            <a:off x="7772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1748" name="Title 1"/>
          <p:cNvSpPr>
            <a:spLocks noGrp="1"/>
          </p:cNvSpPr>
          <p:nvPr>
            <p:ph type="title"/>
          </p:nvPr>
        </p:nvSpPr>
        <p:spPr>
          <a:xfrm>
            <a:off x="0" y="0"/>
            <a:ext cx="9144000" cy="838200"/>
          </a:xfrm>
        </p:spPr>
        <p:txBody>
          <a:bodyPr/>
          <a:lstStyle/>
          <a:p>
            <a:pPr eaLnBrk="1" hangingPunct="1"/>
            <a:r>
              <a:rPr lang="en-US" dirty="0">
                <a:ea typeface="ＭＳ Ｐゴシック" charset="-128"/>
                <a:cs typeface="ＭＳ Ｐゴシック" charset="-128"/>
              </a:rPr>
              <a:t>DCTCP: Algorithm</a:t>
            </a:r>
          </a:p>
        </p:txBody>
      </p:sp>
      <p:sp>
        <p:nvSpPr>
          <p:cNvPr id="31749" name="Content Placeholder 2"/>
          <p:cNvSpPr>
            <a:spLocks noGrp="1"/>
          </p:cNvSpPr>
          <p:nvPr>
            <p:ph idx="1"/>
          </p:nvPr>
        </p:nvSpPr>
        <p:spPr>
          <a:xfrm>
            <a:off x="228600" y="1219200"/>
            <a:ext cx="6324600" cy="1600200"/>
          </a:xfrm>
        </p:spPr>
        <p:txBody>
          <a:bodyPr/>
          <a:lstStyle/>
          <a:p>
            <a:pPr eaLnBrk="1" hangingPunct="1">
              <a:buFont typeface="Arial" charset="0"/>
              <a:buNone/>
            </a:pPr>
            <a:r>
              <a:rPr lang="en-US" sz="2800" b="1" dirty="0">
                <a:solidFill>
                  <a:srgbClr val="0000CC"/>
                </a:solidFill>
                <a:ea typeface="ＭＳ Ｐゴシック" charset="-128"/>
                <a:cs typeface="ＭＳ Ｐゴシック" charset="-128"/>
              </a:rPr>
              <a:t>Switch side:</a:t>
            </a:r>
          </a:p>
          <a:p>
            <a:pPr lvl="1" eaLnBrk="1" hangingPunct="1"/>
            <a:r>
              <a:rPr lang="en-US" sz="2400" dirty="0"/>
              <a:t> Mark packets when </a:t>
            </a:r>
            <a:r>
              <a:rPr lang="en-US" sz="2400" b="1" dirty="0"/>
              <a:t>Queue Length &gt; K.</a:t>
            </a:r>
          </a:p>
        </p:txBody>
      </p:sp>
      <p:sp>
        <p:nvSpPr>
          <p:cNvPr id="31757" name="Rectangle 18"/>
          <p:cNvSpPr>
            <a:spLocks noChangeArrowheads="1"/>
          </p:cNvSpPr>
          <p:nvPr/>
        </p:nvSpPr>
        <p:spPr bwMode="auto">
          <a:xfrm>
            <a:off x="228600" y="2895600"/>
            <a:ext cx="8382000" cy="4789003"/>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Calibri" charset="0"/>
                <a:ea typeface="ＭＳ Ｐゴシック" charset="-128"/>
                <a:cs typeface="ＭＳ Ｐゴシック" charset="-128"/>
              </a:rPr>
              <a:t>Sender side:</a:t>
            </a:r>
            <a:endParaRPr lang="en-US" sz="3200" b="1" dirty="0">
              <a:solidFill>
                <a:srgbClr val="0000CC"/>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400" dirty="0">
                <a:solidFill>
                  <a:srgbClr val="000000"/>
                </a:solidFill>
                <a:latin typeface="Calibri" charset="0"/>
                <a:ea typeface="ＭＳ Ｐゴシック" charset="-128"/>
                <a:cs typeface="ＭＳ Ｐゴシック" charset="-128"/>
              </a:rPr>
              <a:t>Maintain running average of </a:t>
            </a:r>
            <a:r>
              <a:rPr lang="en-US" sz="2400" b="1" i="1" dirty="0">
                <a:solidFill>
                  <a:srgbClr val="000000"/>
                </a:solidFill>
                <a:latin typeface="Calibri" charset="0"/>
                <a:ea typeface="ＭＳ Ｐゴシック" charset="-128"/>
                <a:cs typeface="ＭＳ Ｐゴシック" charset="-128"/>
              </a:rPr>
              <a:t>fraction</a:t>
            </a:r>
            <a:r>
              <a:rPr lang="en-US" sz="2400" i="1" dirty="0">
                <a:solidFill>
                  <a:srgbClr val="000000"/>
                </a:solidFill>
                <a:latin typeface="Calibri" charset="0"/>
                <a:ea typeface="ＭＳ Ｐゴシック" charset="-128"/>
                <a:cs typeface="ＭＳ Ｐゴシック" charset="-128"/>
              </a:rPr>
              <a:t> </a:t>
            </a:r>
            <a:r>
              <a:rPr lang="en-US" sz="2400" dirty="0">
                <a:solidFill>
                  <a:srgbClr val="000000"/>
                </a:solidFill>
                <a:latin typeface="Calibri" charset="0"/>
                <a:ea typeface="ＭＳ Ｐゴシック" charset="-128"/>
                <a:cs typeface="ＭＳ Ｐゴシック" charset="-128"/>
              </a:rPr>
              <a:t>of packets </a:t>
            </a:r>
            <a:r>
              <a:rPr lang="en-US" sz="2400" dirty="0">
                <a:solidFill>
                  <a:prstClr val="black"/>
                </a:solidFill>
                <a:latin typeface="Calibri" charset="0"/>
                <a:ea typeface="ＭＳ Ｐゴシック" charset="-128"/>
                <a:cs typeface="ＭＳ Ｐゴシック" charset="-128"/>
              </a:rPr>
              <a:t>marked </a:t>
            </a:r>
            <a:r>
              <a:rPr lang="en-US" sz="2400" b="1" dirty="0">
                <a:solidFill>
                  <a:prstClr val="black"/>
                </a:solidFill>
                <a:latin typeface="Calibri" charset="0"/>
                <a:ea typeface="ＭＳ Ｐゴシック" charset="-128"/>
                <a:cs typeface="ＭＳ Ｐゴシック" charset="-128"/>
              </a:rPr>
              <a:t>(</a:t>
            </a:r>
            <a:r>
              <a:rPr lang="el-GR" sz="2400" b="1" i="1" dirty="0">
                <a:solidFill>
                  <a:prstClr val="black"/>
                </a:solidFill>
                <a:latin typeface="Calibri" charset="0"/>
                <a:ea typeface="ＭＳ Ｐゴシック" charset="-128"/>
                <a:cs typeface="ＭＳ Ｐゴシック" charset="-128"/>
              </a:rPr>
              <a:t>α</a:t>
            </a:r>
            <a:r>
              <a:rPr lang="en-US" sz="2400" b="1" dirty="0">
                <a:solidFill>
                  <a:prstClr val="black"/>
                </a:solidFill>
                <a:latin typeface="Calibri" charset="0"/>
                <a:ea typeface="ＭＳ Ｐゴシック" charset="-128"/>
                <a:cs typeface="ＭＳ Ｐゴシック" charset="-128"/>
              </a:rPr>
              <a:t>)</a:t>
            </a:r>
            <a:r>
              <a:rPr lang="en-US" sz="2400" dirty="0">
                <a:solidFill>
                  <a:srgbClr val="0000CC"/>
                </a:solidFill>
                <a:latin typeface="Calibri" charset="0"/>
                <a:ea typeface="ＭＳ Ｐゴシック" charset="-128"/>
                <a:cs typeface="ＭＳ Ｐゴシック" charset="-128"/>
              </a:rPr>
              <a:t>.</a:t>
            </a:r>
            <a:endParaRPr lang="en-US" sz="2400" b="1" dirty="0">
              <a:solidFill>
                <a:prstClr val="black"/>
              </a:solidFill>
              <a:latin typeface="Calibri" charset="0"/>
              <a:ea typeface="ＭＳ Ｐゴシック" charset="-128"/>
              <a:cs typeface="ＭＳ Ｐゴシック" charset="-128"/>
            </a:endParaRPr>
          </a:p>
          <a:p>
            <a:pPr marL="742950" lvl="1" indent="-285750" eaLnBrk="0" hangingPunct="0">
              <a:spcBef>
                <a:spcPct val="20000"/>
              </a:spcBef>
            </a:pPr>
            <a:endParaRPr lang="en-US" b="1"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r>
              <a:rPr lang="en-US" b="1" dirty="0">
                <a:solidFill>
                  <a:srgbClr val="000000"/>
                </a:solidFill>
                <a:latin typeface="Calibri" charset="0"/>
                <a:ea typeface="ＭＳ Ｐゴシック" charset="-128"/>
                <a:cs typeface="ＭＳ Ｐゴシック" charset="-128"/>
              </a:rPr>
              <a:t>                                                          </a:t>
            </a:r>
          </a:p>
          <a:p>
            <a:pPr marL="742950" lvl="1" indent="-285750" eaLnBrk="0" hangingPunct="0">
              <a:spcBef>
                <a:spcPct val="20000"/>
              </a:spcBef>
            </a:pPr>
            <a:endParaRPr lang="en-US" sz="11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pPr>
            <a:r>
              <a:rPr lang="en-US" sz="1100" dirty="0">
                <a:solidFill>
                  <a:srgbClr val="BD0811"/>
                </a:solidFill>
                <a:latin typeface="Calibri" charset="0"/>
                <a:ea typeface="ＭＳ Ｐゴシック" charset="-128"/>
                <a:cs typeface="ＭＳ Ｐゴシック" charset="-128"/>
              </a:rPr>
              <a:t>                                                                                        </a:t>
            </a:r>
            <a:r>
              <a:rPr lang="en-US" b="1" dirty="0">
                <a:solidFill>
                  <a:srgbClr val="BD0811"/>
                </a:solidFill>
                <a:latin typeface="Calibri" charset="0"/>
                <a:ea typeface="ＭＳ Ｐゴシック" charset="-128"/>
                <a:cs typeface="ＭＳ Ｐゴシック" charset="-128"/>
              </a:rPr>
              <a:t> </a:t>
            </a: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endParaRPr lang="en-US" sz="700" dirty="0">
              <a:solidFill>
                <a:srgbClr val="BD0811"/>
              </a:solidFill>
              <a:latin typeface="Calibri" charset="0"/>
              <a:ea typeface="ＭＳ Ｐゴシック" charset="-128"/>
              <a:cs typeface="ＭＳ Ｐゴシック" charset="-128"/>
            </a:endParaRPr>
          </a:p>
          <a:p>
            <a:pPr marL="342900" indent="-342900" eaLnBrk="0" hangingPunct="0">
              <a:spcBef>
                <a:spcPct val="20000"/>
              </a:spcBef>
              <a:buFont typeface="Wingdings" charset="2"/>
              <a:buChar char="Ø"/>
            </a:pPr>
            <a:r>
              <a:rPr lang="en-US" sz="2400" b="1" dirty="0">
                <a:solidFill>
                  <a:srgbClr val="BD0811"/>
                </a:solidFill>
                <a:latin typeface="Calibri" charset="0"/>
                <a:ea typeface="ＭＳ Ｐゴシック" charset="-128"/>
                <a:cs typeface="ＭＳ Ｐゴシック" charset="-128"/>
              </a:rPr>
              <a:t>Adaptive window decreases:</a:t>
            </a:r>
          </a:p>
          <a:p>
            <a:pPr marL="342900" indent="-342900" eaLnBrk="0" hangingPunct="0">
              <a:spcBef>
                <a:spcPct val="20000"/>
              </a:spcBef>
              <a:buFont typeface="Wingdings" charset="2"/>
              <a:buChar char="Ø"/>
            </a:pPr>
            <a:endParaRPr lang="en-US" sz="1100" b="1" dirty="0">
              <a:solidFill>
                <a:srgbClr val="FF0000"/>
              </a:solidFill>
              <a:latin typeface="Calibri" charset="0"/>
              <a:ea typeface="ＭＳ Ｐゴシック" charset="-128"/>
              <a:cs typeface="ＭＳ Ｐゴシック" charset="-128"/>
            </a:endParaRPr>
          </a:p>
          <a:p>
            <a:pPr marL="742950" lvl="1" indent="-285750" eaLnBrk="0" hangingPunct="0">
              <a:spcBef>
                <a:spcPct val="20000"/>
              </a:spcBef>
              <a:buFont typeface="Arial" charset="0"/>
              <a:buChar char="–"/>
            </a:pPr>
            <a:r>
              <a:rPr lang="en-US" sz="2000" dirty="0">
                <a:solidFill>
                  <a:srgbClr val="000000"/>
                </a:solidFill>
                <a:latin typeface="Calibri" charset="0"/>
                <a:ea typeface="ＭＳ Ｐゴシック" charset="-128"/>
                <a:cs typeface="ＭＳ Ｐゴシック" charset="-128"/>
              </a:rPr>
              <a:t>Note: decrease factor between 1 and 2.</a:t>
            </a: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dirty="0">
              <a:solidFill>
                <a:srgbClr val="000000"/>
              </a:solidFill>
              <a:latin typeface="Calibri" charset="0"/>
              <a:ea typeface="ＭＳ Ｐゴシック" charset="-128"/>
              <a:cs typeface="ＭＳ Ｐゴシック" charset="-128"/>
            </a:endParaRPr>
          </a:p>
          <a:p>
            <a:pPr marL="742950" lvl="1" indent="-285750" eaLnBrk="0" hangingPunct="0">
              <a:spcBef>
                <a:spcPct val="20000"/>
              </a:spcBef>
            </a:pPr>
            <a:endParaRPr lang="en-US" sz="2400" dirty="0">
              <a:solidFill>
                <a:srgbClr val="000000"/>
              </a:solidFill>
              <a:latin typeface="Calibri" charset="0"/>
              <a:ea typeface="ＭＳ Ｐゴシック" charset="-128"/>
              <a:cs typeface="ＭＳ Ｐゴシック" charset="-128"/>
            </a:endParaRPr>
          </a:p>
        </p:txBody>
      </p:sp>
      <p:grpSp>
        <p:nvGrpSpPr>
          <p:cNvPr id="3" name="Group 2"/>
          <p:cNvGrpSpPr/>
          <p:nvPr/>
        </p:nvGrpSpPr>
        <p:grpSpPr>
          <a:xfrm>
            <a:off x="6248400" y="1138535"/>
            <a:ext cx="2514600" cy="1837729"/>
            <a:chOff x="6248400" y="1138535"/>
            <a:chExt cx="2514600" cy="1837729"/>
          </a:xfrm>
        </p:grpSpPr>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B</a:t>
              </a:r>
            </a:p>
          </p:txBody>
        </p:sp>
        <p:sp>
          <p:nvSpPr>
            <p:cNvPr id="31755" name="TextBox 15"/>
            <p:cNvSpPr txBox="1">
              <a:spLocks noChangeArrowheads="1"/>
            </p:cNvSpPr>
            <p:nvPr/>
          </p:nvSpPr>
          <p:spPr bwMode="auto">
            <a:xfrm>
              <a:off x="7615989" y="1138535"/>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prstClr val="black"/>
                  </a:solidFill>
                  <a:latin typeface="Calibri" charset="0"/>
                </a:rPr>
                <a:t>Mark</a:t>
              </a:r>
              <a:endParaRPr lang="en-US" sz="2800" b="1" dirty="0">
                <a:solidFill>
                  <a:prstClr val="black"/>
                </a:solidFill>
                <a:latin typeface="Calibri"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b="1" dirty="0">
                  <a:solidFill>
                    <a:prstClr val="black"/>
                  </a:solidFill>
                  <a:latin typeface="Calibri" charset="0"/>
                </a:rPr>
                <a:t>Don’t </a:t>
              </a:r>
            </a:p>
            <a:p>
              <a:r>
                <a:rPr lang="en-US" sz="2000" b="1" dirty="0">
                  <a:solidFill>
                    <a:prstClr val="black"/>
                  </a:solidFill>
                  <a:latin typeface="Calibri" charset="0"/>
                </a:rPr>
                <a:t>Mark</a:t>
              </a:r>
            </a:p>
          </p:txBody>
        </p:sp>
        <p:grpSp>
          <p:nvGrpSpPr>
            <p:cNvPr id="8"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0" name="Rectangle 6"/>
          <p:cNvSpPr>
            <a:spLocks noChangeArrowheads="1"/>
          </p:cNvSpPr>
          <p:nvPr/>
        </p:nvSpPr>
        <p:spPr bwMode="auto">
          <a:xfrm>
            <a:off x="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6" name="Rectangle 12"/>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2"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6" name="Rectangle 9"/>
          <p:cNvSpPr>
            <a:spLocks noChangeArrowheads="1"/>
          </p:cNvSpPr>
          <p:nvPr/>
        </p:nvSpPr>
        <p:spPr bwMode="auto">
          <a:xfrm>
            <a:off x="0" y="1676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7"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graphicFrame>
        <p:nvGraphicFramePr>
          <p:cNvPr id="34" name="Object 33"/>
          <p:cNvGraphicFramePr>
            <a:graphicFrameLocks noChangeAspect="1"/>
          </p:cNvGraphicFramePr>
          <p:nvPr>
            <p:extLst>
              <p:ext uri="{D42A27DB-BD31-4B8C-83A1-F6EECF244321}">
                <p14:modId xmlns:p14="http://schemas.microsoft.com/office/powerpoint/2010/main" val="287166294"/>
              </p:ext>
            </p:extLst>
          </p:nvPr>
        </p:nvGraphicFramePr>
        <p:xfrm>
          <a:off x="119249" y="4173864"/>
          <a:ext cx="8120745" cy="806512"/>
        </p:xfrm>
        <a:graphic>
          <a:graphicData uri="http://schemas.openxmlformats.org/presentationml/2006/ole">
            <mc:AlternateContent xmlns:mc="http://schemas.openxmlformats.org/markup-compatibility/2006">
              <mc:Choice xmlns:v="urn:schemas-microsoft-com:vml" Requires="v">
                <p:oleObj spid="_x0000_s3402" name="Equation" r:id="rId5" imgW="3708400" imgH="368300" progId="Equation.3">
                  <p:embed/>
                </p:oleObj>
              </mc:Choice>
              <mc:Fallback>
                <p:oleObj name="Equation" r:id="rId5" imgW="37084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249" y="4173864"/>
                        <a:ext cx="8120745" cy="8065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extLst>
              <p:ext uri="{D42A27DB-BD31-4B8C-83A1-F6EECF244321}">
                <p14:modId xmlns:p14="http://schemas.microsoft.com/office/powerpoint/2010/main" val="256127948"/>
              </p:ext>
            </p:extLst>
          </p:nvPr>
        </p:nvGraphicFramePr>
        <p:xfrm>
          <a:off x="4572000" y="5280711"/>
          <a:ext cx="1912937" cy="739089"/>
        </p:xfrm>
        <a:graphic>
          <a:graphicData uri="http://schemas.openxmlformats.org/presentationml/2006/ole">
            <mc:AlternateContent xmlns:mc="http://schemas.openxmlformats.org/markup-compatibility/2006">
              <mc:Choice xmlns:v="urn:schemas-microsoft-com:vml" Requires="v">
                <p:oleObj spid="_x0000_s3403" name="Equation" r:id="rId7" imgW="952500" imgH="368300" progId="Equation.3">
                  <p:embed/>
                </p:oleObj>
              </mc:Choice>
              <mc:Fallback>
                <p:oleObj name="Equation" r:id="rId7" imgW="9525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280711"/>
                        <a:ext cx="1912937" cy="7390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955090325"/>
      </p:ext>
    </p:extLst>
  </p:cSld>
  <p:clrMapOvr>
    <a:masterClrMapping/>
  </p:clrMapOvr>
  <p:transition advTm="97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90340" y="1249367"/>
            <a:ext cx="8199120" cy="5198872"/>
            <a:chOff x="716280" y="1354327"/>
            <a:chExt cx="8199120" cy="5198872"/>
          </a:xfrm>
        </p:grpSpPr>
        <p:grpSp>
          <p:nvGrpSpPr>
            <p:cNvPr id="50" name="Group 49"/>
            <p:cNvGrpSpPr/>
            <p:nvPr/>
          </p:nvGrpSpPr>
          <p:grpSpPr>
            <a:xfrm>
              <a:off x="716280" y="1820329"/>
              <a:ext cx="7437120" cy="4732870"/>
              <a:chOff x="716280" y="1820329"/>
              <a:chExt cx="7437120" cy="4732870"/>
            </a:xfrm>
          </p:grpSpPr>
          <p:grpSp>
            <p:nvGrpSpPr>
              <p:cNvPr id="42" name="Group 41"/>
              <p:cNvGrpSpPr/>
              <p:nvPr/>
            </p:nvGrpSpPr>
            <p:grpSpPr>
              <a:xfrm>
                <a:off x="716280" y="1905000"/>
                <a:ext cx="7437120" cy="4648199"/>
                <a:chOff x="716280" y="1905000"/>
                <a:chExt cx="7437120" cy="4648199"/>
              </a:xfrm>
            </p:grpSpPr>
            <p:grpSp>
              <p:nvGrpSpPr>
                <p:cNvPr id="7" name="Group 6"/>
                <p:cNvGrpSpPr/>
                <p:nvPr/>
              </p:nvGrpSpPr>
              <p:grpSpPr>
                <a:xfrm>
                  <a:off x="716280" y="1905000"/>
                  <a:ext cx="7437120" cy="4648199"/>
                  <a:chOff x="304800" y="1219200"/>
                  <a:chExt cx="7924800" cy="4953000"/>
                </a:xfrm>
              </p:grpSpPr>
              <p:pic>
                <p:nvPicPr>
                  <p:cNvPr id="5" name="Picture 4" descr="queue-timeseries.eps"/>
                  <p:cNvPicPr>
                    <a:picLocks noChangeAspect="1"/>
                  </p:cNvPicPr>
                  <p:nvPr/>
                </p:nvPicPr>
                <p:blipFill rotWithShape="1">
                  <a:blip r:embed="rId3">
                    <a:extLst>
                      <a:ext uri="{28A0092B-C50C-407E-A947-70E740481C1C}">
                        <a14:useLocalDpi xmlns:a14="http://schemas.microsoft.com/office/drawing/2010/main" val="0"/>
                      </a:ext>
                    </a:extLst>
                  </a:blip>
                  <a:srcRect b="8963"/>
                  <a:stretch/>
                </p:blipFill>
                <p:spPr>
                  <a:xfrm>
                    <a:off x="304800" y="1219200"/>
                    <a:ext cx="7772400" cy="4953000"/>
                  </a:xfrm>
                  <a:prstGeom prst="rect">
                    <a:avLst/>
                  </a:prstGeom>
                </p:spPr>
              </p:pic>
              <p:pic>
                <p:nvPicPr>
                  <p:cNvPr id="6" name="Picture 5" descr="queue-timeseries.eps"/>
                  <p:cNvPicPr>
                    <a:picLocks noChangeAspect="1"/>
                  </p:cNvPicPr>
                  <p:nvPr/>
                </p:nvPicPr>
                <p:blipFill rotWithShape="1">
                  <a:blip r:embed="rId4">
                    <a:extLst>
                      <a:ext uri="{28A0092B-C50C-407E-A947-70E740481C1C}">
                        <a14:useLocalDpi xmlns:a14="http://schemas.microsoft.com/office/drawing/2010/main" val="0"/>
                      </a:ext>
                    </a:extLst>
                  </a:blip>
                  <a:srcRect t="91970"/>
                  <a:stretch/>
                </p:blipFill>
                <p:spPr>
                  <a:xfrm>
                    <a:off x="457200" y="5735320"/>
                    <a:ext cx="7772400" cy="436880"/>
                  </a:xfrm>
                  <a:prstGeom prst="rect">
                    <a:avLst/>
                  </a:prstGeom>
                </p:spPr>
              </p:pic>
            </p:grpSp>
            <p:sp>
              <p:nvSpPr>
                <p:cNvPr id="40" name="Rectangle 39"/>
                <p:cNvSpPr/>
                <p:nvPr/>
              </p:nvSpPr>
              <p:spPr>
                <a:xfrm>
                  <a:off x="2514600" y="4648200"/>
                  <a:ext cx="32766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pic>
              <p:nvPicPr>
                <p:cNvPr id="36" name="Picture 35" descr="queue-timeseries.eps"/>
                <p:cNvPicPr>
                  <a:picLocks noChangeAspect="1"/>
                </p:cNvPicPr>
                <p:nvPr/>
              </p:nvPicPr>
              <p:blipFill rotWithShape="1">
                <a:blip r:embed="rId5">
                  <a:extLst>
                    <a:ext uri="{28A0092B-C50C-407E-A947-70E740481C1C}">
                      <a14:useLocalDpi xmlns:a14="http://schemas.microsoft.com/office/drawing/2010/main" val="0"/>
                    </a:ext>
                  </a:extLst>
                </a:blip>
                <a:srcRect l="38351" t="55828" r="22103" b="30176"/>
                <a:stretch/>
              </p:blipFill>
              <p:spPr>
                <a:xfrm>
                  <a:off x="2607733" y="4572000"/>
                  <a:ext cx="2802467" cy="694266"/>
                </a:xfrm>
                <a:prstGeom prst="rect">
                  <a:avLst/>
                </a:prstGeom>
                <a:noFill/>
              </p:spPr>
            </p:pic>
          </p:grpSp>
          <p:sp>
            <p:nvSpPr>
              <p:cNvPr id="49" name="TextBox 48"/>
              <p:cNvSpPr txBox="1"/>
              <p:nvPr/>
            </p:nvSpPr>
            <p:spPr>
              <a:xfrm rot="16200000">
                <a:off x="-47423" y="2587421"/>
                <a:ext cx="2057403" cy="523220"/>
              </a:xfrm>
              <a:prstGeom prst="rect">
                <a:avLst/>
              </a:prstGeom>
              <a:solidFill>
                <a:schemeClr val="bg1"/>
              </a:solidFill>
            </p:spPr>
            <p:txBody>
              <a:bodyPr wrap="square" rtlCol="0">
                <a:spAutoFit/>
              </a:bodyPr>
              <a:lstStyle/>
              <a:p>
                <a:r>
                  <a:rPr lang="en-US" sz="2800" dirty="0">
                    <a:solidFill>
                      <a:prstClr val="black"/>
                    </a:solidFill>
                    <a:latin typeface="Calibri"/>
                  </a:rPr>
                  <a:t>(</a:t>
                </a:r>
                <a:r>
                  <a:rPr lang="en-US" sz="2800" dirty="0" err="1">
                    <a:solidFill>
                      <a:prstClr val="black"/>
                    </a:solidFill>
                    <a:latin typeface="Calibri"/>
                  </a:rPr>
                  <a:t>KBytes</a:t>
                </a:r>
                <a:r>
                  <a:rPr lang="en-US" sz="2800" dirty="0">
                    <a:solidFill>
                      <a:prstClr val="black"/>
                    </a:solidFill>
                    <a:latin typeface="Calibri"/>
                  </a:rPr>
                  <a:t>)</a:t>
                </a:r>
              </a:p>
            </p:txBody>
          </p:sp>
        </p:grpSp>
        <p:sp>
          <p:nvSpPr>
            <p:cNvPr id="35" name="TextBox 34"/>
            <p:cNvSpPr txBox="1"/>
            <p:nvPr/>
          </p:nvSpPr>
          <p:spPr>
            <a:xfrm>
              <a:off x="990600" y="1354327"/>
              <a:ext cx="7924800" cy="461665"/>
            </a:xfrm>
            <a:prstGeom prst="rect">
              <a:avLst/>
            </a:prstGeom>
            <a:noFill/>
          </p:spPr>
          <p:txBody>
            <a:bodyPr wrap="square" rtlCol="0">
              <a:spAutoFit/>
            </a:bodyPr>
            <a:lstStyle/>
            <a:p>
              <a:r>
                <a:rPr lang="en-US" sz="2400" b="1" dirty="0">
                  <a:solidFill>
                    <a:srgbClr val="2621C2"/>
                  </a:solidFill>
                  <a:latin typeface="Calibri"/>
                </a:rPr>
                <a:t>Experiment:</a:t>
              </a:r>
              <a:r>
                <a:rPr lang="en-US" sz="2400" b="1" dirty="0">
                  <a:solidFill>
                    <a:srgbClr val="BD0A12"/>
                  </a:solidFill>
                  <a:latin typeface="Calibri"/>
                </a:rPr>
                <a:t> </a:t>
              </a:r>
              <a:r>
                <a:rPr lang="en-US" sz="2400" dirty="0">
                  <a:solidFill>
                    <a:srgbClr val="000000"/>
                  </a:solidFill>
                  <a:latin typeface="Calibri"/>
                </a:rPr>
                <a:t>2 flows (Win 7 stack), Broadcom 1Gbps Switch</a:t>
              </a:r>
            </a:p>
          </p:txBody>
        </p:sp>
      </p:grpSp>
      <p:grpSp>
        <p:nvGrpSpPr>
          <p:cNvPr id="48" name="Group 47"/>
          <p:cNvGrpSpPr/>
          <p:nvPr/>
        </p:nvGrpSpPr>
        <p:grpSpPr>
          <a:xfrm>
            <a:off x="5533410" y="4767374"/>
            <a:ext cx="4148085" cy="1071265"/>
            <a:chOff x="6213130" y="4925917"/>
            <a:chExt cx="3407895" cy="999847"/>
          </a:xfrm>
        </p:grpSpPr>
        <p:cxnSp>
          <p:nvCxnSpPr>
            <p:cNvPr id="43" name="Straight Connector 42"/>
            <p:cNvCxnSpPr/>
            <p:nvPr/>
          </p:nvCxnSpPr>
          <p:spPr>
            <a:xfrm flipH="1">
              <a:off x="6259072" y="5916664"/>
              <a:ext cx="2029948" cy="9100"/>
            </a:xfrm>
            <a:prstGeom prst="line">
              <a:avLst/>
            </a:prstGeom>
            <a:ln w="63500">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43731" y="5305508"/>
              <a:ext cx="69" cy="504802"/>
            </a:xfrm>
            <a:prstGeom prst="straightConnector1">
              <a:avLst/>
            </a:prstGeom>
            <a:ln w="508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213130" y="4925917"/>
              <a:ext cx="3407895" cy="402161"/>
            </a:xfrm>
            <a:prstGeom prst="rect">
              <a:avLst/>
            </a:prstGeom>
            <a:noFill/>
          </p:spPr>
          <p:txBody>
            <a:bodyPr wrap="square" rtlCol="0">
              <a:spAutoFit/>
            </a:bodyPr>
            <a:lstStyle/>
            <a:p>
              <a:r>
                <a:rPr lang="en-US" sz="2200" b="1" dirty="0">
                  <a:solidFill>
                    <a:srgbClr val="000000"/>
                  </a:solidFill>
                  <a:latin typeface="Calibri"/>
                </a:rPr>
                <a:t>ECN Marking Thresh = 30KB</a:t>
              </a:r>
            </a:p>
          </p:txBody>
        </p:sp>
      </p:grpSp>
      <p:sp>
        <p:nvSpPr>
          <p:cNvPr id="8" name="Title 7"/>
          <p:cNvSpPr>
            <a:spLocks noGrp="1"/>
          </p:cNvSpPr>
          <p:nvPr>
            <p:ph type="title"/>
          </p:nvPr>
        </p:nvSpPr>
        <p:spPr>
          <a:xfrm>
            <a:off x="457200" y="186294"/>
            <a:ext cx="8229600" cy="1143000"/>
          </a:xfrm>
        </p:spPr>
        <p:txBody>
          <a:bodyPr/>
          <a:lstStyle/>
          <a:p>
            <a:r>
              <a:rPr lang="en-US" dirty="0"/>
              <a:t>DCTCP </a:t>
            </a:r>
            <a:r>
              <a:rPr lang="en-US" dirty="0" err="1"/>
              <a:t>vs</a:t>
            </a:r>
            <a:r>
              <a:rPr lang="en-US" dirty="0"/>
              <a:t> TCP</a:t>
            </a:r>
          </a:p>
        </p:txBody>
      </p:sp>
      <p:grpSp>
        <p:nvGrpSpPr>
          <p:cNvPr id="37" name="Group 36"/>
          <p:cNvGrpSpPr/>
          <p:nvPr/>
        </p:nvGrpSpPr>
        <p:grpSpPr>
          <a:xfrm>
            <a:off x="0" y="0"/>
            <a:ext cx="1946488" cy="838200"/>
            <a:chOff x="110912" y="914400"/>
            <a:chExt cx="1946488" cy="838200"/>
          </a:xfrm>
        </p:grpSpPr>
        <p:grpSp>
          <p:nvGrpSpPr>
            <p:cNvPr id="38" name="Group 37"/>
            <p:cNvGrpSpPr/>
            <p:nvPr/>
          </p:nvGrpSpPr>
          <p:grpSpPr>
            <a:xfrm>
              <a:off x="110912" y="914400"/>
              <a:ext cx="1946488" cy="838200"/>
              <a:chOff x="0" y="0"/>
              <a:chExt cx="1946488" cy="838200"/>
            </a:xfrm>
          </p:grpSpPr>
          <p:sp>
            <p:nvSpPr>
              <p:cNvPr id="53" name="Rectangle 52"/>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55" name="Group 54"/>
              <p:cNvGrpSpPr/>
              <p:nvPr/>
            </p:nvGrpSpPr>
            <p:grpSpPr>
              <a:xfrm>
                <a:off x="228600" y="76200"/>
                <a:ext cx="1524000" cy="640080"/>
                <a:chOff x="2362200" y="2362200"/>
                <a:chExt cx="3810000" cy="1600200"/>
              </a:xfrm>
            </p:grpSpPr>
            <p:sp>
              <p:nvSpPr>
                <p:cNvPr id="56" name="Oval 55"/>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7" name="Oval 56"/>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8" name="Oval 57"/>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9" name="Freeform 5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60" name="Freeform 5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grpSp>
        <p:sp>
          <p:nvSpPr>
            <p:cNvPr id="39" name="Rectangle 38"/>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latin typeface="Calibri"/>
              </a:endParaRPr>
            </a:p>
          </p:txBody>
        </p:sp>
        <p:grpSp>
          <p:nvGrpSpPr>
            <p:cNvPr id="41" name="Group 32"/>
            <p:cNvGrpSpPr/>
            <p:nvPr/>
          </p:nvGrpSpPr>
          <p:grpSpPr>
            <a:xfrm flipV="1">
              <a:off x="860820" y="1238085"/>
              <a:ext cx="246605" cy="145827"/>
              <a:chOff x="1040728" y="3511051"/>
              <a:chExt cx="2777155" cy="1642242"/>
            </a:xfrm>
          </p:grpSpPr>
          <p:sp>
            <p:nvSpPr>
              <p:cNvPr id="46" name="Freeform 45"/>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47" name="Freeform 46"/>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1" name="Freeform 50"/>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2" name="Freeform 51"/>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grpSp>
      <p:grpSp>
        <p:nvGrpSpPr>
          <p:cNvPr id="18" name="Group 17"/>
          <p:cNvGrpSpPr/>
          <p:nvPr/>
        </p:nvGrpSpPr>
        <p:grpSpPr>
          <a:xfrm>
            <a:off x="4690073" y="2561090"/>
            <a:ext cx="284683" cy="3275507"/>
            <a:chOff x="4742548" y="2582082"/>
            <a:chExt cx="284683" cy="3275507"/>
          </a:xfrm>
          <a:effectLst/>
        </p:grpSpPr>
        <p:cxnSp>
          <p:nvCxnSpPr>
            <p:cNvPr id="10" name="Straight Connector 9"/>
            <p:cNvCxnSpPr/>
            <p:nvPr/>
          </p:nvCxnSpPr>
          <p:spPr>
            <a:xfrm>
              <a:off x="4890794" y="2582082"/>
              <a:ext cx="0" cy="3264340"/>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742548" y="2592578"/>
              <a:ext cx="284683" cy="5716"/>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4758509" y="5856918"/>
              <a:ext cx="268722" cy="671"/>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5035102" y="2022802"/>
            <a:ext cx="3539528" cy="461665"/>
          </a:xfrm>
          <a:prstGeom prst="rect">
            <a:avLst/>
          </a:prstGeom>
          <a:noFill/>
        </p:spPr>
        <p:txBody>
          <a:bodyPr wrap="square" rtlCol="0">
            <a:spAutoFit/>
          </a:bodyPr>
          <a:lstStyle/>
          <a:p>
            <a:r>
              <a:rPr lang="en-US" sz="2400" b="1" dirty="0">
                <a:solidFill>
                  <a:srgbClr val="000000"/>
                </a:solidFill>
                <a:latin typeface="Calibri"/>
              </a:rPr>
              <a:t>Buffer is mostly empty</a:t>
            </a:r>
          </a:p>
        </p:txBody>
      </p:sp>
      <p:sp>
        <p:nvSpPr>
          <p:cNvPr id="54" name="Rounded Rectangle 53"/>
          <p:cNvSpPr/>
          <p:nvPr/>
        </p:nvSpPr>
        <p:spPr>
          <a:xfrm>
            <a:off x="685800" y="4267200"/>
            <a:ext cx="8112840" cy="11440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DCTCP mitigates </a:t>
            </a:r>
            <a:r>
              <a:rPr lang="en-US" sz="2800" dirty="0" err="1">
                <a:solidFill>
                  <a:prstClr val="white"/>
                </a:solidFill>
                <a:latin typeface="Calibri"/>
              </a:rPr>
              <a:t>Incast</a:t>
            </a:r>
            <a:r>
              <a:rPr lang="en-US" sz="2800" dirty="0">
                <a:solidFill>
                  <a:prstClr val="white"/>
                </a:solidFill>
                <a:latin typeface="Calibri"/>
              </a:rPr>
              <a:t> by creating a </a:t>
            </a:r>
          </a:p>
          <a:p>
            <a:pPr algn="ctr"/>
            <a:r>
              <a:rPr lang="en-US" sz="2800" dirty="0">
                <a:solidFill>
                  <a:prstClr val="white"/>
                </a:solidFill>
                <a:latin typeface="Calibri"/>
              </a:rPr>
              <a:t>large buffer headroom </a:t>
            </a:r>
          </a:p>
        </p:txBody>
      </p:sp>
    </p:spTree>
    <p:custDataLst>
      <p:tags r:id="rId1"/>
    </p:custDataLst>
    <p:extLst>
      <p:ext uri="{BB962C8B-B14F-4D97-AF65-F5344CB8AC3E}">
        <p14:creationId xmlns:p14="http://schemas.microsoft.com/office/powerpoint/2010/main" val="730733480"/>
      </p:ext>
    </p:extLst>
  </p:cSld>
  <p:clrMapOvr>
    <a:masterClrMapping/>
  </p:clrMapOvr>
  <mc:AlternateContent xmlns:mc="http://schemas.openxmlformats.org/markup-compatibility/2006" xmlns:p14="http://schemas.microsoft.com/office/powerpoint/2010/main">
    <mc:Choice Requires="p14">
      <p:transition spd="slow" p14:dur="2000" advTm="83663"/>
    </mc:Choice>
    <mc:Fallback xmlns="">
      <p:transition xmlns:p14="http://schemas.microsoft.com/office/powerpoint/2010/main" spd="slow" advTm="83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5"/>
          <p:cNvSpPr>
            <a:spLocks noGrp="1" noChangeArrowheads="1"/>
          </p:cNvSpPr>
          <p:nvPr>
            <p:ph idx="1"/>
          </p:nvPr>
        </p:nvSpPr>
        <p:spPr bwMode="auto">
          <a:xfrm>
            <a:off x="381000" y="1417637"/>
            <a:ext cx="8610600" cy="5745163"/>
          </a:xfrm>
          <a:prstGeom prst="rect">
            <a:avLst/>
          </a:prstGeom>
          <a:noFill/>
          <a:ln w="9525">
            <a:noFill/>
            <a:miter lim="800000"/>
            <a:headEnd/>
            <a:tailEnd/>
          </a:ln>
        </p:spPr>
        <p:txBody>
          <a:bodyPr lIns="91440">
            <a:prstTxWarp prst="textNoShape">
              <a:avLst/>
            </a:prstTxWarp>
            <a:normAutofit/>
          </a:bodyPr>
          <a:lstStyle/>
          <a:p>
            <a:pPr marL="342900" indent="-342900" defTabSz="914400" eaLnBrk="0" hangingPunct="0">
              <a:spcBef>
                <a:spcPct val="20000"/>
              </a:spcBef>
              <a:buFont typeface="+mj-lt"/>
              <a:buAutoNum type="arabicPeriod"/>
              <a:defRPr/>
            </a:pPr>
            <a:r>
              <a:rPr lang="en-US" sz="2800" b="1" kern="0" dirty="0">
                <a:solidFill>
                  <a:srgbClr val="0000CC"/>
                </a:solidFill>
                <a:cs typeface="Times New Roman"/>
              </a:rPr>
              <a:t> Low </a:t>
            </a:r>
            <a:r>
              <a:rPr lang="en-US" b="1" kern="0" dirty="0">
                <a:solidFill>
                  <a:srgbClr val="0000CC"/>
                </a:solidFill>
                <a:cs typeface="Times New Roman"/>
              </a:rPr>
              <a:t>L</a:t>
            </a:r>
            <a:r>
              <a:rPr lang="en-US" sz="2800" b="1" kern="0" dirty="0">
                <a:solidFill>
                  <a:srgbClr val="0000CC"/>
                </a:solidFill>
                <a:cs typeface="Times New Roman"/>
              </a:rPr>
              <a:t>atency</a:t>
            </a:r>
          </a:p>
          <a:p>
            <a:pPr marL="800100" lvl="1" indent="-342900">
              <a:buFont typeface="Wingdings" pitchFamily="2" charset="2"/>
              <a:buChar char="ü"/>
              <a:defRPr/>
            </a:pPr>
            <a:r>
              <a:rPr lang="en-US" sz="2400" b="1" dirty="0">
                <a:solidFill>
                  <a:srgbClr val="BB0D18"/>
                </a:solidFill>
              </a:rPr>
              <a:t>Small buffer occupancies </a:t>
            </a:r>
            <a:r>
              <a:rPr lang="en-US" sz="2400" b="1" dirty="0"/>
              <a:t>→</a:t>
            </a:r>
            <a:r>
              <a:rPr lang="en-US" sz="2400" dirty="0">
                <a:solidFill>
                  <a:srgbClr val="AD332F"/>
                </a:solidFill>
              </a:rPr>
              <a:t> </a:t>
            </a:r>
            <a:r>
              <a:rPr lang="en-US" sz="2400" dirty="0">
                <a:solidFill>
                  <a:prstClr val="black"/>
                </a:solidFill>
              </a:rPr>
              <a:t>low queuing delay</a:t>
            </a:r>
            <a:endParaRPr lang="en-US" sz="2000" kern="0" dirty="0">
              <a:solidFill>
                <a:srgbClr val="000000"/>
              </a:solidFill>
              <a:cs typeface="Times New Roman"/>
            </a:endParaRPr>
          </a:p>
          <a:p>
            <a:pPr indent="-285750">
              <a:spcBef>
                <a:spcPct val="25000"/>
              </a:spcBef>
              <a:buClr>
                <a:srgbClr val="000000"/>
              </a:buClr>
              <a:buNone/>
              <a:defRPr/>
            </a:pPr>
            <a:endParaRPr lang="en-US" sz="1800" kern="0" dirty="0">
              <a:solidFill>
                <a:srgbClr val="000000"/>
              </a:solidFill>
              <a:ea typeface="ＭＳ Ｐゴシック" charset="-128"/>
              <a:cs typeface="Times New Roman"/>
            </a:endParaRPr>
          </a:p>
          <a:p>
            <a:pPr>
              <a:buNone/>
              <a:defRPr/>
            </a:pPr>
            <a:r>
              <a:rPr lang="en-US" sz="2800" b="1" kern="0" dirty="0">
                <a:solidFill>
                  <a:srgbClr val="0000CC"/>
                </a:solidFill>
                <a:cs typeface="Times New Roman"/>
              </a:rPr>
              <a:t>2. High Throughput </a:t>
            </a:r>
          </a:p>
          <a:p>
            <a:pPr marL="800100" lvl="1" indent="-342900">
              <a:buFont typeface="Wingdings" pitchFamily="2" charset="2"/>
              <a:buChar char="ü"/>
              <a:defRPr/>
            </a:pPr>
            <a:r>
              <a:rPr lang="en-US" sz="2400" b="1" dirty="0">
                <a:solidFill>
                  <a:srgbClr val="BB0D18"/>
                </a:solidFill>
              </a:rPr>
              <a:t>ECN averaging </a:t>
            </a:r>
            <a:r>
              <a:rPr lang="en-US" sz="2400" b="1" dirty="0"/>
              <a:t>→</a:t>
            </a:r>
            <a:r>
              <a:rPr lang="en-US" sz="2400" dirty="0">
                <a:solidFill>
                  <a:prstClr val="black"/>
                </a:solidFill>
              </a:rPr>
              <a:t> </a:t>
            </a:r>
            <a:r>
              <a:rPr lang="en-US" sz="2400" kern="0" dirty="0">
                <a:solidFill>
                  <a:srgbClr val="000000"/>
                </a:solidFill>
                <a:cs typeface="Times New Roman"/>
              </a:rPr>
              <a:t>smooth rate adjustments, low variance</a:t>
            </a:r>
          </a:p>
          <a:p>
            <a:pPr lvl="1">
              <a:spcBef>
                <a:spcPct val="25000"/>
              </a:spcBef>
              <a:buClr>
                <a:srgbClr val="000000"/>
              </a:buClr>
              <a:buNone/>
              <a:defRPr/>
            </a:pPr>
            <a:endParaRPr lang="en-US" sz="2000" kern="0" dirty="0">
              <a:solidFill>
                <a:srgbClr val="000000"/>
              </a:solidFill>
              <a:cs typeface="Times New Roman"/>
            </a:endParaRPr>
          </a:p>
          <a:p>
            <a:pPr marL="0" lvl="0" indent="0" eaLnBrk="0" hangingPunct="0">
              <a:buNone/>
              <a:defRPr/>
            </a:pPr>
            <a:r>
              <a:rPr lang="en-US" sz="2800" b="1" kern="0" dirty="0">
                <a:solidFill>
                  <a:srgbClr val="0000CC"/>
                </a:solidFill>
                <a:cs typeface="Times New Roman"/>
              </a:rPr>
              <a:t>3. High Burst Tolerance</a:t>
            </a:r>
            <a:endParaRPr lang="en-US" sz="2400" kern="0" dirty="0">
              <a:solidFill>
                <a:srgbClr val="000000"/>
              </a:solidFill>
              <a:cs typeface="Times New Roman"/>
            </a:endParaRPr>
          </a:p>
          <a:p>
            <a:pPr marL="800100" lvl="1" indent="-342900">
              <a:buFont typeface="Wingdings" pitchFamily="2" charset="2"/>
              <a:buChar char="ü"/>
              <a:defRPr/>
            </a:pPr>
            <a:r>
              <a:rPr lang="en-US" sz="2400" b="1" dirty="0">
                <a:solidFill>
                  <a:srgbClr val="BB0D18"/>
                </a:solidFill>
              </a:rPr>
              <a:t>Large buffer headroom </a:t>
            </a:r>
            <a:r>
              <a:rPr lang="en-US" sz="2400" b="1" dirty="0"/>
              <a:t>→</a:t>
            </a:r>
            <a:r>
              <a:rPr lang="en-US" sz="2400" dirty="0">
                <a:solidFill>
                  <a:prstClr val="black"/>
                </a:solidFill>
              </a:rPr>
              <a:t> bursts fit</a:t>
            </a:r>
          </a:p>
          <a:p>
            <a:pPr marL="800100" lvl="1" indent="-342900">
              <a:buFont typeface="Wingdings" pitchFamily="2" charset="2"/>
              <a:buChar char="ü"/>
              <a:defRPr/>
            </a:pPr>
            <a:r>
              <a:rPr lang="en-US" sz="2400" b="1" kern="0" dirty="0">
                <a:solidFill>
                  <a:srgbClr val="BB0D18"/>
                </a:solidFill>
                <a:cs typeface="Times New Roman"/>
              </a:rPr>
              <a:t>Aggressive marking </a:t>
            </a:r>
            <a:r>
              <a:rPr lang="en-US" sz="2400" b="1" kern="0" dirty="0">
                <a:cs typeface="Calibri"/>
              </a:rPr>
              <a:t>→</a:t>
            </a:r>
            <a:r>
              <a:rPr lang="en-US" sz="2400" kern="0" dirty="0">
                <a:solidFill>
                  <a:srgbClr val="000000"/>
                </a:solidFill>
                <a:cs typeface="Calibri"/>
              </a:rPr>
              <a:t> </a:t>
            </a:r>
            <a:r>
              <a:rPr lang="en-US" sz="2400" kern="0" dirty="0">
                <a:solidFill>
                  <a:srgbClr val="000000"/>
                </a:solidFill>
                <a:cs typeface="Times New Roman"/>
              </a:rPr>
              <a:t>sources react before packets are dropped</a:t>
            </a:r>
            <a:endParaRPr lang="en-US" sz="2400" b="1" kern="0" dirty="0">
              <a:solidFill>
                <a:srgbClr val="FF0000"/>
              </a:solidFill>
              <a:cs typeface="Times New Roman"/>
            </a:endParaRPr>
          </a:p>
          <a:p>
            <a:pPr lvl="1">
              <a:spcBef>
                <a:spcPct val="25000"/>
              </a:spcBef>
              <a:buClr>
                <a:srgbClr val="000000"/>
              </a:buClr>
              <a:buNone/>
              <a:defRPr/>
            </a:pPr>
            <a:endParaRPr lang="en-US" sz="2000" kern="0" dirty="0">
              <a:solidFill>
                <a:srgbClr val="000000"/>
              </a:solidFill>
              <a:cs typeface="Times New Roman"/>
            </a:endParaRPr>
          </a:p>
        </p:txBody>
      </p:sp>
      <p:sp>
        <p:nvSpPr>
          <p:cNvPr id="5" name="Slide Number Placeholder 4"/>
          <p:cNvSpPr>
            <a:spLocks noGrp="1"/>
          </p:cNvSpPr>
          <p:nvPr>
            <p:ph type="sldNum" sz="quarter" idx="12"/>
          </p:nvPr>
        </p:nvSpPr>
        <p:spPr/>
        <p:txBody>
          <a:bodyPr/>
          <a:lstStyle/>
          <a:p>
            <a:r>
              <a:rPr lang="en-US" dirty="0"/>
              <a:t>21</a:t>
            </a:r>
          </a:p>
        </p:txBody>
      </p:sp>
      <p:sp>
        <p:nvSpPr>
          <p:cNvPr id="2" name="Title 1"/>
          <p:cNvSpPr>
            <a:spLocks noGrp="1"/>
          </p:cNvSpPr>
          <p:nvPr>
            <p:ph type="title"/>
          </p:nvPr>
        </p:nvSpPr>
        <p:spPr/>
        <p:txBody>
          <a:bodyPr/>
          <a:lstStyle/>
          <a:p>
            <a:r>
              <a:rPr lang="en-US" dirty="0"/>
              <a:t>Why it Works</a:t>
            </a:r>
          </a:p>
        </p:txBody>
      </p:sp>
    </p:spTree>
    <p:custDataLst>
      <p:tags r:id="rId1"/>
    </p:custDataLst>
    <p:extLst>
      <p:ext uri="{BB962C8B-B14F-4D97-AF65-F5344CB8AC3E}">
        <p14:creationId xmlns:p14="http://schemas.microsoft.com/office/powerpoint/2010/main" val="3707105882"/>
      </p:ext>
    </p:extLst>
  </p:cSld>
  <p:clrMapOvr>
    <a:masterClrMapping/>
  </p:clrMapOvr>
  <mc:AlternateContent xmlns:mc="http://schemas.openxmlformats.org/markup-compatibility/2006" xmlns:p14="http://schemas.microsoft.com/office/powerpoint/2010/main">
    <mc:Choice Requires="p14">
      <p:transition spd="slow" p14:dur="2000" advTm="43325"/>
    </mc:Choice>
    <mc:Fallback xmlns:mv="urn:schemas-microsoft-com:mac:vml" xmlns="">
      <mp:transition xmlns:mp="http://schemas.microsoft.com/office/mac/powerpoint/2008/main" spd="slow" advTm="4332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92200"/>
            <a:ext cx="9372600" cy="5473700"/>
          </a:xfrm>
        </p:spPr>
        <p:txBody>
          <a:bodyPr>
            <a:noAutofit/>
          </a:bodyPr>
          <a:lstStyle/>
          <a:p>
            <a:r>
              <a:rPr lang="en-US" sz="2400" dirty="0"/>
              <a:t>Implemented in Windows stack. </a:t>
            </a:r>
          </a:p>
          <a:p>
            <a:r>
              <a:rPr lang="en-US" sz="2400" dirty="0"/>
              <a:t>Real hardware, </a:t>
            </a:r>
            <a:r>
              <a:rPr lang="en-US" sz="2400" b="1" dirty="0">
                <a:solidFill>
                  <a:srgbClr val="BD0811"/>
                </a:solidFill>
              </a:rPr>
              <a:t>1Gbps and 10Gbps</a:t>
            </a:r>
            <a:r>
              <a:rPr lang="en-US" sz="2400" dirty="0">
                <a:solidFill>
                  <a:srgbClr val="BD0811"/>
                </a:solidFill>
              </a:rPr>
              <a:t> </a:t>
            </a:r>
            <a:r>
              <a:rPr lang="en-US" sz="2400" dirty="0"/>
              <a:t>experiments</a:t>
            </a:r>
          </a:p>
          <a:p>
            <a:pPr lvl="1"/>
            <a:r>
              <a:rPr lang="en-US" sz="2000" b="1" dirty="0">
                <a:solidFill>
                  <a:srgbClr val="0000CC"/>
                </a:solidFill>
              </a:rPr>
              <a:t>90 server </a:t>
            </a:r>
            <a:r>
              <a:rPr lang="en-US" sz="2000" b="1" dirty="0" err="1">
                <a:solidFill>
                  <a:srgbClr val="0000CC"/>
                </a:solidFill>
              </a:rPr>
              <a:t>testbed</a:t>
            </a:r>
            <a:endParaRPr lang="en-US" sz="2000" b="1" dirty="0">
              <a:solidFill>
                <a:srgbClr val="0000CC"/>
              </a:solidFill>
            </a:endParaRPr>
          </a:p>
          <a:p>
            <a:pPr lvl="1"/>
            <a:r>
              <a:rPr lang="en-US" sz="2000" b="1" dirty="0">
                <a:solidFill>
                  <a:srgbClr val="0000CC"/>
                </a:solidFill>
              </a:rPr>
              <a:t>Broadcom Triumph      </a:t>
            </a:r>
            <a:r>
              <a:rPr lang="en-US" sz="2000" b="1" dirty="0"/>
              <a:t>48    1G ports  –   4MB shared memory</a:t>
            </a:r>
          </a:p>
          <a:p>
            <a:pPr lvl="1"/>
            <a:r>
              <a:rPr lang="en-US" sz="2000" b="1" dirty="0">
                <a:solidFill>
                  <a:srgbClr val="0000CC"/>
                </a:solidFill>
              </a:rPr>
              <a:t>Cisco Cat4948                </a:t>
            </a:r>
            <a:r>
              <a:rPr lang="en-US" sz="2000" b="1" dirty="0"/>
              <a:t>48    1G ports  – 16MB shared memory</a:t>
            </a:r>
          </a:p>
          <a:p>
            <a:pPr lvl="1"/>
            <a:r>
              <a:rPr lang="en-US" sz="2000" b="1" dirty="0">
                <a:solidFill>
                  <a:srgbClr val="0000CC"/>
                </a:solidFill>
              </a:rPr>
              <a:t>Broadcom Scorpion     </a:t>
            </a:r>
            <a:r>
              <a:rPr lang="en-US" sz="2000" b="1" dirty="0"/>
              <a:t>24  10G ports  –   4MB shared memory</a:t>
            </a:r>
          </a:p>
          <a:p>
            <a:pPr>
              <a:buNone/>
            </a:pPr>
            <a:endParaRPr lang="en-US" sz="1100" dirty="0"/>
          </a:p>
          <a:p>
            <a:r>
              <a:rPr lang="en-US" sz="2400" dirty="0"/>
              <a:t>Numerous micro-benchmarks</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Throughput and Queue Length</a:t>
            </a:r>
            <a:endParaRPr lang="en-US" sz="2000" b="1" dirty="0">
              <a:solidFill>
                <a:srgbClr val="0000CC"/>
              </a:solidFill>
              <a:cs typeface="Calibri"/>
            </a:endParaRP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Multi-hop</a:t>
            </a:r>
          </a:p>
          <a:p>
            <a:pPr lvl="1">
              <a:buNone/>
            </a:pPr>
            <a:r>
              <a:rPr lang="en-US" sz="2000" b="1" dirty="0">
                <a:solidFill>
                  <a:srgbClr val="0000CC"/>
                </a:solidFill>
              </a:rPr>
              <a:t>– Queue Buildup</a:t>
            </a:r>
          </a:p>
          <a:p>
            <a:pPr lvl="1">
              <a:buNone/>
            </a:pPr>
            <a:r>
              <a:rPr lang="en-US" sz="2000" b="1" dirty="0">
                <a:solidFill>
                  <a:srgbClr val="0000CC"/>
                </a:solidFill>
              </a:rPr>
              <a:t>–</a:t>
            </a:r>
            <a:r>
              <a:rPr lang="en-US" sz="2000" b="1" dirty="0">
                <a:solidFill>
                  <a:srgbClr val="FF0000"/>
                </a:solidFill>
              </a:rPr>
              <a:t> </a:t>
            </a:r>
            <a:r>
              <a:rPr lang="en-US" sz="2000" b="1" dirty="0">
                <a:solidFill>
                  <a:srgbClr val="0000CC"/>
                </a:solidFill>
              </a:rPr>
              <a:t>Buffer Pressure                                  </a:t>
            </a:r>
          </a:p>
          <a:p>
            <a:pPr lvl="1"/>
            <a:endParaRPr lang="en-US" sz="2000" dirty="0">
              <a:solidFill>
                <a:srgbClr val="0000CC"/>
              </a:solidFill>
            </a:endParaRPr>
          </a:p>
          <a:p>
            <a:r>
              <a:rPr lang="en-US" sz="2400" b="1" dirty="0">
                <a:solidFill>
                  <a:srgbClr val="BD0811"/>
                </a:solidFill>
              </a:rPr>
              <a:t>Bing cluster benchmark</a:t>
            </a:r>
          </a:p>
        </p:txBody>
      </p:sp>
      <p:sp>
        <p:nvSpPr>
          <p:cNvPr id="8" name="TextBox 7"/>
          <p:cNvSpPr txBox="1"/>
          <p:nvPr/>
        </p:nvSpPr>
        <p:spPr>
          <a:xfrm>
            <a:off x="4724400" y="4064000"/>
            <a:ext cx="3962400" cy="1131079"/>
          </a:xfrm>
          <a:prstGeom prst="rect">
            <a:avLst/>
          </a:prstGeom>
          <a:noFill/>
        </p:spPr>
        <p:txBody>
          <a:bodyPr wrap="square" rtlCol="0">
            <a:spAutoFit/>
          </a:bodyPr>
          <a:lstStyle/>
          <a:p>
            <a:pPr>
              <a:lnSpc>
                <a:spcPts val="2650"/>
              </a:lnSpc>
            </a:pPr>
            <a:r>
              <a:rPr lang="en-US" sz="2000" b="1" dirty="0">
                <a:solidFill>
                  <a:srgbClr val="0000CC"/>
                </a:solidFill>
                <a:latin typeface="Calibri"/>
              </a:rPr>
              <a:t>–</a:t>
            </a:r>
            <a:r>
              <a:rPr lang="en-US" sz="2000" b="1" dirty="0">
                <a:solidFill>
                  <a:srgbClr val="0000CC"/>
                </a:solidFill>
                <a:latin typeface="Calibri"/>
                <a:cs typeface="Calibri"/>
              </a:rPr>
              <a:t> Fairness and Convergence</a:t>
            </a: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err="1">
                <a:solidFill>
                  <a:srgbClr val="0000CC"/>
                </a:solidFill>
                <a:latin typeface="Calibri"/>
              </a:rPr>
              <a:t>Incast</a:t>
            </a:r>
            <a:endParaRPr lang="en-US" sz="2000" b="1" dirty="0">
              <a:solidFill>
                <a:srgbClr val="0000CC"/>
              </a:solidFill>
              <a:latin typeface="Calibri"/>
            </a:endParaRPr>
          </a:p>
          <a:p>
            <a:pPr>
              <a:lnSpc>
                <a:spcPts val="2650"/>
              </a:lnSpc>
            </a:pPr>
            <a:r>
              <a:rPr lang="en-US" sz="2000" b="1" dirty="0">
                <a:solidFill>
                  <a:srgbClr val="0000CC"/>
                </a:solidFill>
                <a:latin typeface="Calibri"/>
              </a:rPr>
              <a:t>–</a:t>
            </a:r>
            <a:r>
              <a:rPr lang="en-US" sz="2000" b="1" dirty="0">
                <a:solidFill>
                  <a:srgbClr val="FF0000"/>
                </a:solidFill>
                <a:latin typeface="Calibri"/>
              </a:rPr>
              <a:t> </a:t>
            </a:r>
            <a:r>
              <a:rPr lang="en-US" sz="2000" b="1" dirty="0">
                <a:solidFill>
                  <a:srgbClr val="0000CC"/>
                </a:solidFill>
                <a:latin typeface="Calibri"/>
              </a:rPr>
              <a:t>Static </a:t>
            </a:r>
            <a:r>
              <a:rPr lang="en-US" sz="2000" b="1" dirty="0" err="1">
                <a:solidFill>
                  <a:srgbClr val="0000CC"/>
                </a:solidFill>
                <a:latin typeface="Calibri"/>
              </a:rPr>
              <a:t>vs</a:t>
            </a:r>
            <a:r>
              <a:rPr lang="en-US" sz="2000" b="1" dirty="0">
                <a:solidFill>
                  <a:srgbClr val="0000CC"/>
                </a:solidFill>
                <a:latin typeface="Calibri"/>
              </a:rPr>
              <a:t> Dynamic Buffer Mgmt</a:t>
            </a:r>
            <a:endParaRPr lang="en-US" sz="2000" b="1" dirty="0">
              <a:solidFill>
                <a:prstClr val="black"/>
              </a:solidFill>
              <a:latin typeface="Calibri"/>
            </a:endParaRPr>
          </a:p>
        </p:txBody>
      </p:sp>
      <p:sp>
        <p:nvSpPr>
          <p:cNvPr id="2" name="Title 1"/>
          <p:cNvSpPr>
            <a:spLocks noGrp="1"/>
          </p:cNvSpPr>
          <p:nvPr>
            <p:ph type="title"/>
          </p:nvPr>
        </p:nvSpPr>
        <p:spPr>
          <a:xfrm>
            <a:off x="457200" y="53778"/>
            <a:ext cx="8229600" cy="1143000"/>
          </a:xfrm>
        </p:spPr>
        <p:txBody>
          <a:bodyPr/>
          <a:lstStyle/>
          <a:p>
            <a:r>
              <a:rPr lang="en-US" dirty="0"/>
              <a:t>Evaluation</a:t>
            </a:r>
          </a:p>
        </p:txBody>
      </p:sp>
    </p:spTree>
    <p:extLst>
      <p:ext uri="{BB962C8B-B14F-4D97-AF65-F5344CB8AC3E}">
        <p14:creationId xmlns:p14="http://schemas.microsoft.com/office/powerpoint/2010/main" val="386442874"/>
      </p:ext>
    </p:extLst>
  </p:cSld>
  <p:clrMapOvr>
    <a:masterClrMapping/>
  </p:clrMapOvr>
  <p:transition spd="slow" advTm="1969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25</a:t>
            </a:r>
          </a:p>
        </p:txBody>
      </p:sp>
      <p:pic>
        <p:nvPicPr>
          <p:cNvPr id="94213" name="Picture 5"/>
          <p:cNvPicPr>
            <a:picLocks noChangeAspect="1" noChangeArrowheads="1"/>
          </p:cNvPicPr>
          <p:nvPr/>
        </p:nvPicPr>
        <p:blipFill>
          <a:blip r:embed="rId4" cstate="print"/>
          <a:srcRect/>
          <a:stretch>
            <a:fillRect/>
          </a:stretch>
        </p:blipFill>
        <p:spPr bwMode="auto">
          <a:xfrm>
            <a:off x="4452108" y="1703010"/>
            <a:ext cx="4387092" cy="3291840"/>
          </a:xfrm>
          <a:prstGeom prst="rect">
            <a:avLst/>
          </a:prstGeom>
          <a:noFill/>
          <a:ln w="9525">
            <a:noFill/>
            <a:miter lim="800000"/>
            <a:headEnd/>
            <a:tailEnd/>
          </a:ln>
          <a:effectLst/>
        </p:spPr>
      </p:pic>
      <p:pic>
        <p:nvPicPr>
          <p:cNvPr id="94214" name="Picture 6"/>
          <p:cNvPicPr>
            <a:picLocks noChangeAspect="1" noChangeArrowheads="1"/>
          </p:cNvPicPr>
          <p:nvPr/>
        </p:nvPicPr>
        <p:blipFill>
          <a:blip r:embed="rId5" cstate="print"/>
          <a:srcRect/>
          <a:stretch>
            <a:fillRect/>
          </a:stretch>
        </p:blipFill>
        <p:spPr bwMode="auto">
          <a:xfrm>
            <a:off x="108707" y="1965960"/>
            <a:ext cx="4387093" cy="3291840"/>
          </a:xfrm>
          <a:prstGeom prst="rect">
            <a:avLst/>
          </a:prstGeom>
          <a:noFill/>
          <a:ln w="9525">
            <a:noFill/>
            <a:miter lim="800000"/>
            <a:headEnd/>
            <a:tailEnd/>
          </a:ln>
          <a:effectLst/>
        </p:spPr>
      </p:pic>
      <p:sp>
        <p:nvSpPr>
          <p:cNvPr id="18" name="TextBox 17"/>
          <p:cNvSpPr txBox="1"/>
          <p:nvPr/>
        </p:nvSpPr>
        <p:spPr>
          <a:xfrm>
            <a:off x="1676400" y="1108650"/>
            <a:ext cx="4572000" cy="400110"/>
          </a:xfrm>
          <a:prstGeom prst="rect">
            <a:avLst/>
          </a:prstGeom>
          <a:noFill/>
        </p:spPr>
        <p:txBody>
          <a:bodyPr wrap="square" rtlCol="0">
            <a:spAutoFit/>
          </a:bodyPr>
          <a:lstStyle/>
          <a:p>
            <a:r>
              <a:rPr lang="en-US" sz="2000" b="1" dirty="0"/>
              <a:t>Background Flows</a:t>
            </a:r>
          </a:p>
        </p:txBody>
      </p:sp>
      <p:sp>
        <p:nvSpPr>
          <p:cNvPr id="19" name="TextBox 18"/>
          <p:cNvSpPr txBox="1"/>
          <p:nvPr/>
        </p:nvSpPr>
        <p:spPr>
          <a:xfrm>
            <a:off x="6248400" y="1108650"/>
            <a:ext cx="2743200" cy="400110"/>
          </a:xfrm>
          <a:prstGeom prst="rect">
            <a:avLst/>
          </a:prstGeom>
          <a:noFill/>
        </p:spPr>
        <p:txBody>
          <a:bodyPr wrap="square" rtlCol="0">
            <a:spAutoFit/>
          </a:bodyPr>
          <a:lstStyle/>
          <a:p>
            <a:r>
              <a:rPr lang="en-US" sz="2000" b="1" dirty="0"/>
              <a:t>Query Flows</a:t>
            </a:r>
          </a:p>
        </p:txBody>
      </p:sp>
      <p:sp>
        <p:nvSpPr>
          <p:cNvPr id="3" name="Title 2"/>
          <p:cNvSpPr>
            <a:spLocks noGrp="1"/>
          </p:cNvSpPr>
          <p:nvPr>
            <p:ph type="title"/>
          </p:nvPr>
        </p:nvSpPr>
        <p:spPr>
          <a:xfrm>
            <a:off x="457200" y="97950"/>
            <a:ext cx="8229600" cy="1143000"/>
          </a:xfrm>
        </p:spPr>
        <p:txBody>
          <a:bodyPr>
            <a:normAutofit/>
          </a:bodyPr>
          <a:lstStyle/>
          <a:p>
            <a:r>
              <a:rPr lang="en-US" dirty="0"/>
              <a:t>Bing Benchmark (baseline)</a:t>
            </a:r>
          </a:p>
        </p:txBody>
      </p:sp>
    </p:spTree>
    <p:custDataLst>
      <p:tags r:id="rId1"/>
    </p:custDataLst>
    <p:extLst>
      <p:ext uri="{BB962C8B-B14F-4D97-AF65-F5344CB8AC3E}">
        <p14:creationId xmlns:p14="http://schemas.microsoft.com/office/powerpoint/2010/main" val="1497888580"/>
      </p:ext>
    </p:extLst>
  </p:cSld>
  <p:clrMapOvr>
    <a:masterClrMapping/>
  </p:clrMapOvr>
  <mc:AlternateContent xmlns:mc="http://schemas.openxmlformats.org/markup-compatibility/2006" xmlns:p14="http://schemas.microsoft.com/office/powerpoint/2010/main">
    <mc:Choice Requires="p14">
      <p:transition spd="slow" p14:dur="2000" advTm="58117"/>
    </mc:Choice>
    <mc:Fallback xmlns="" xmlns:mv="urn:schemas-microsoft-com:mac:vml">
      <mp:transition xmlns:mp="http://schemas.microsoft.com/office/mac/powerpoint/2008/main" spd="slow" advTm="5811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838200"/>
          </a:xfrm>
        </p:spPr>
        <p:txBody>
          <a:bodyPr>
            <a:normAutofit/>
          </a:bodyPr>
          <a:lstStyle/>
          <a:p>
            <a:r>
              <a:rPr lang="en-US" dirty="0"/>
              <a:t>Bing Benchmark (scaled 10x)</a:t>
            </a:r>
          </a:p>
        </p:txBody>
      </p:sp>
      <p:grpSp>
        <p:nvGrpSpPr>
          <p:cNvPr id="18" name="Group 17"/>
          <p:cNvGrpSpPr/>
          <p:nvPr/>
        </p:nvGrpSpPr>
        <p:grpSpPr>
          <a:xfrm>
            <a:off x="533400" y="1295400"/>
            <a:ext cx="7400925" cy="5543550"/>
            <a:chOff x="533400" y="1295400"/>
            <a:chExt cx="7400925" cy="5543550"/>
          </a:xfrm>
        </p:grpSpPr>
        <p:grpSp>
          <p:nvGrpSpPr>
            <p:cNvPr id="11" name="Group 10"/>
            <p:cNvGrpSpPr/>
            <p:nvPr/>
          </p:nvGrpSpPr>
          <p:grpSpPr>
            <a:xfrm>
              <a:off x="533400" y="1295400"/>
              <a:ext cx="7400925" cy="5543550"/>
              <a:chOff x="685800" y="1390650"/>
              <a:chExt cx="7400925" cy="5543550"/>
            </a:xfrm>
          </p:grpSpPr>
          <p:pic>
            <p:nvPicPr>
              <p:cNvPr id="7" name="Picture 6" descr="bm.pdf"/>
              <p:cNvPicPr>
                <a:picLocks noChangeAspect="1"/>
              </p:cNvPicPr>
              <p:nvPr/>
            </p:nvPicPr>
            <p:blipFill>
              <a:blip r:embed="rId4" cstate="print"/>
              <a:stretch>
                <a:fillRect/>
              </a:stretch>
            </p:blipFill>
            <p:spPr>
              <a:xfrm>
                <a:off x="695325" y="1390650"/>
                <a:ext cx="7391400" cy="5543550"/>
              </a:xfrm>
              <a:prstGeom prst="rect">
                <a:avLst/>
              </a:prstGeom>
            </p:spPr>
          </p:pic>
          <p:sp>
            <p:nvSpPr>
              <p:cNvPr id="2" name="TextBox 1"/>
              <p:cNvSpPr txBox="1"/>
              <p:nvPr/>
            </p:nvSpPr>
            <p:spPr>
              <a:xfrm>
                <a:off x="2188481" y="5867400"/>
                <a:ext cx="2718273" cy="830997"/>
              </a:xfrm>
              <a:prstGeom prst="rect">
                <a:avLst/>
              </a:prstGeom>
              <a:solidFill>
                <a:schemeClr val="lt1"/>
              </a:solidFill>
            </p:spPr>
            <p:txBody>
              <a:bodyPr wrap="square" rtlCol="0">
                <a:spAutoFit/>
              </a:bodyPr>
              <a:lstStyle/>
              <a:p>
                <a:pPr algn="ctr"/>
                <a:r>
                  <a:rPr lang="en-US" sz="2400" dirty="0">
                    <a:solidFill>
                      <a:prstClr val="black"/>
                    </a:solidFill>
                    <a:latin typeface="Calibri"/>
                  </a:rPr>
                  <a:t>Query Traffic</a:t>
                </a:r>
              </a:p>
              <a:p>
                <a:pPr algn="ctr"/>
                <a:r>
                  <a:rPr lang="en-US" sz="2400" dirty="0">
                    <a:solidFill>
                      <a:prstClr val="black"/>
                    </a:solidFill>
                    <a:latin typeface="Calibri"/>
                  </a:rPr>
                  <a:t>(</a:t>
                </a:r>
                <a:r>
                  <a:rPr lang="en-US" sz="2400" dirty="0" err="1">
                    <a:solidFill>
                      <a:prstClr val="black"/>
                    </a:solidFill>
                    <a:latin typeface="Calibri"/>
                  </a:rPr>
                  <a:t>Incast</a:t>
                </a:r>
                <a:r>
                  <a:rPr lang="en-US" sz="2400" dirty="0">
                    <a:solidFill>
                      <a:prstClr val="black"/>
                    </a:solidFill>
                    <a:latin typeface="Calibri"/>
                  </a:rPr>
                  <a:t> bursts) </a:t>
                </a:r>
              </a:p>
            </p:txBody>
          </p:sp>
          <p:sp>
            <p:nvSpPr>
              <p:cNvPr id="8" name="TextBox 7"/>
              <p:cNvSpPr txBox="1"/>
              <p:nvPr/>
            </p:nvSpPr>
            <p:spPr>
              <a:xfrm>
                <a:off x="5402225" y="5867400"/>
                <a:ext cx="2314907" cy="830997"/>
              </a:xfrm>
              <a:prstGeom prst="rect">
                <a:avLst/>
              </a:prstGeom>
              <a:solidFill>
                <a:schemeClr val="lt1"/>
              </a:solidFill>
            </p:spPr>
            <p:txBody>
              <a:bodyPr wrap="none" rtlCol="0">
                <a:spAutoFit/>
              </a:bodyPr>
              <a:lstStyle/>
              <a:p>
                <a:pPr algn="ctr"/>
                <a:r>
                  <a:rPr lang="en-US" sz="2400" dirty="0">
                    <a:solidFill>
                      <a:prstClr val="black"/>
                    </a:solidFill>
                    <a:latin typeface="Calibri"/>
                  </a:rPr>
                  <a:t>Short messages</a:t>
                </a:r>
              </a:p>
              <a:p>
                <a:pPr algn="ctr"/>
                <a:r>
                  <a:rPr lang="en-US" sz="2400" dirty="0">
                    <a:solidFill>
                      <a:prstClr val="black"/>
                    </a:solidFill>
                    <a:latin typeface="Calibri"/>
                  </a:rPr>
                  <a:t>(Delay-sensitive)</a:t>
                </a:r>
              </a:p>
            </p:txBody>
          </p:sp>
          <p:sp>
            <p:nvSpPr>
              <p:cNvPr id="3" name="TextBox 2"/>
              <p:cNvSpPr txBox="1"/>
              <p:nvPr/>
            </p:nvSpPr>
            <p:spPr>
              <a:xfrm rot="16200000">
                <a:off x="-797867" y="3388668"/>
                <a:ext cx="3429000" cy="461665"/>
              </a:xfrm>
              <a:prstGeom prst="rect">
                <a:avLst/>
              </a:prstGeom>
              <a:solidFill>
                <a:schemeClr val="bg1"/>
              </a:solidFill>
            </p:spPr>
            <p:txBody>
              <a:bodyPr wrap="square" rtlCol="0">
                <a:spAutoFit/>
              </a:bodyPr>
              <a:lstStyle/>
              <a:p>
                <a:pPr algn="ctr"/>
                <a:r>
                  <a:rPr lang="en-US" sz="2400" dirty="0">
                    <a:solidFill>
                      <a:prstClr val="black"/>
                    </a:solidFill>
                    <a:latin typeface="Calibri"/>
                  </a:rPr>
                  <a:t>Completion Time (</a:t>
                </a:r>
                <a:r>
                  <a:rPr lang="en-US" sz="2400" dirty="0" err="1">
                    <a:solidFill>
                      <a:prstClr val="black"/>
                    </a:solidFill>
                    <a:latin typeface="Calibri"/>
                  </a:rPr>
                  <a:t>ms</a:t>
                </a:r>
                <a:r>
                  <a:rPr lang="en-US" sz="2400" dirty="0">
                    <a:solidFill>
                      <a:prstClr val="black"/>
                    </a:solidFill>
                    <a:latin typeface="Calibri"/>
                  </a:rPr>
                  <a:t>)</a:t>
                </a:r>
              </a:p>
            </p:txBody>
          </p:sp>
        </p:grpSp>
        <p:sp>
          <p:nvSpPr>
            <p:cNvPr id="17" name="Rectangle 16"/>
            <p:cNvSpPr/>
            <p:nvPr/>
          </p:nvSpPr>
          <p:spPr>
            <a:xfrm>
              <a:off x="4419600" y="1600200"/>
              <a:ext cx="304800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26" name="Group 25"/>
          <p:cNvGrpSpPr/>
          <p:nvPr/>
        </p:nvGrpSpPr>
        <p:grpSpPr>
          <a:xfrm>
            <a:off x="2499553" y="1367135"/>
            <a:ext cx="3482747" cy="735310"/>
            <a:chOff x="2499553" y="1367135"/>
            <a:chExt cx="3482747" cy="735310"/>
          </a:xfrm>
        </p:grpSpPr>
        <p:sp>
          <p:nvSpPr>
            <p:cNvPr id="5" name="Right Arrow 4"/>
            <p:cNvSpPr/>
            <p:nvPr/>
          </p:nvSpPr>
          <p:spPr>
            <a:xfrm rot="8178759">
              <a:off x="2499553" y="1529137"/>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10" name="TextBox 9"/>
            <p:cNvSpPr txBox="1"/>
            <p:nvPr/>
          </p:nvSpPr>
          <p:spPr>
            <a:xfrm>
              <a:off x="3657599" y="1367135"/>
              <a:ext cx="2324701" cy="43088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err="1">
                  <a:solidFill>
                    <a:prstClr val="black"/>
                  </a:solidFill>
                  <a:latin typeface="Calibri"/>
                </a:rPr>
                <a:t>Incast</a:t>
              </a:r>
              <a:endParaRPr lang="en-US" sz="2200" b="1" dirty="0">
                <a:solidFill>
                  <a:prstClr val="black"/>
                </a:solidFill>
                <a:latin typeface="Calibri"/>
              </a:endParaRPr>
            </a:p>
          </p:txBody>
        </p:sp>
      </p:grpSp>
      <p:pic>
        <p:nvPicPr>
          <p:cNvPr id="13" name="Picture 12" descr="bm.pdf"/>
          <p:cNvPicPr>
            <a:picLocks noChangeAspect="1"/>
          </p:cNvPicPr>
          <p:nvPr/>
        </p:nvPicPr>
        <p:blipFill rotWithShape="1">
          <a:blip r:embed="rId4" cstate="print"/>
          <a:srcRect l="53424" t="5676" r="6421" b="67178"/>
          <a:stretch/>
        </p:blipFill>
        <p:spPr>
          <a:xfrm>
            <a:off x="6324139" y="1162175"/>
            <a:ext cx="2667461" cy="1352425"/>
          </a:xfrm>
          <a:prstGeom prst="rect">
            <a:avLst/>
          </a:prstGeom>
        </p:spPr>
      </p:pic>
      <p:grpSp>
        <p:nvGrpSpPr>
          <p:cNvPr id="27" name="Group 26"/>
          <p:cNvGrpSpPr/>
          <p:nvPr/>
        </p:nvGrpSpPr>
        <p:grpSpPr>
          <a:xfrm>
            <a:off x="3185353" y="1828800"/>
            <a:ext cx="4221094" cy="3352127"/>
            <a:chOff x="3185353" y="1828800"/>
            <a:chExt cx="4221094" cy="3352127"/>
          </a:xfrm>
        </p:grpSpPr>
        <p:sp>
          <p:nvSpPr>
            <p:cNvPr id="20" name="Right Arrow 19"/>
            <p:cNvSpPr/>
            <p:nvPr/>
          </p:nvSpPr>
          <p:spPr>
            <a:xfrm rot="8178759">
              <a:off x="3185353" y="46076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1" name="Right Arrow 20"/>
            <p:cNvSpPr/>
            <p:nvPr/>
          </p:nvSpPr>
          <p:spPr>
            <a:xfrm rot="8178759">
              <a:off x="6292133" y="32010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2" name="TextBox 21"/>
            <p:cNvSpPr txBox="1"/>
            <p:nvPr/>
          </p:nvSpPr>
          <p:spPr>
            <a:xfrm>
              <a:off x="3521165" y="1828800"/>
              <a:ext cx="2471635" cy="11079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Deep buffers fix </a:t>
              </a:r>
              <a:r>
                <a:rPr lang="en-US" sz="2200" b="1" dirty="0" err="1">
                  <a:solidFill>
                    <a:srgbClr val="000000"/>
                  </a:solidFill>
                  <a:latin typeface="Calibri"/>
                </a:rPr>
                <a:t>incast</a:t>
              </a:r>
              <a:r>
                <a:rPr lang="en-US" sz="2200" b="1" dirty="0">
                  <a:solidFill>
                    <a:srgbClr val="000000"/>
                  </a:solidFill>
                  <a:latin typeface="Calibri"/>
                </a:rPr>
                <a:t>, but increase latency</a:t>
              </a:r>
            </a:p>
          </p:txBody>
        </p:sp>
      </p:grpSp>
      <p:grpSp>
        <p:nvGrpSpPr>
          <p:cNvPr id="28" name="Group 27"/>
          <p:cNvGrpSpPr/>
          <p:nvPr/>
        </p:nvGrpSpPr>
        <p:grpSpPr>
          <a:xfrm>
            <a:off x="3405720" y="2971800"/>
            <a:ext cx="4627747" cy="2361527"/>
            <a:chOff x="3405720" y="2971800"/>
            <a:chExt cx="4627747" cy="2361527"/>
          </a:xfrm>
        </p:grpSpPr>
        <p:sp>
          <p:nvSpPr>
            <p:cNvPr id="23" name="TextBox 22"/>
            <p:cNvSpPr txBox="1"/>
            <p:nvPr/>
          </p:nvSpPr>
          <p:spPr>
            <a:xfrm>
              <a:off x="3405720" y="2971800"/>
              <a:ext cx="2609810"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200" b="1" dirty="0">
                  <a:solidFill>
                    <a:srgbClr val="000000"/>
                  </a:solidFill>
                  <a:latin typeface="Calibri"/>
                </a:rPr>
                <a:t>DCTCP good for both </a:t>
              </a:r>
              <a:r>
                <a:rPr lang="en-US" sz="2200" b="1" dirty="0" err="1">
                  <a:solidFill>
                    <a:srgbClr val="000000"/>
                  </a:solidFill>
                  <a:latin typeface="Calibri"/>
                </a:rPr>
                <a:t>incast</a:t>
              </a:r>
              <a:r>
                <a:rPr lang="en-US" sz="2200" b="1" dirty="0">
                  <a:solidFill>
                    <a:srgbClr val="000000"/>
                  </a:solidFill>
                  <a:latin typeface="Calibri"/>
                </a:rPr>
                <a:t> &amp; latency</a:t>
              </a:r>
            </a:p>
          </p:txBody>
        </p:sp>
        <p:sp>
          <p:nvSpPr>
            <p:cNvPr id="24" name="Right Arrow 23"/>
            <p:cNvSpPr/>
            <p:nvPr/>
          </p:nvSpPr>
          <p:spPr>
            <a:xfrm rot="8178759">
              <a:off x="3929933" y="46488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sp>
          <p:nvSpPr>
            <p:cNvPr id="25" name="Right Arrow 24"/>
            <p:cNvSpPr/>
            <p:nvPr/>
          </p:nvSpPr>
          <p:spPr>
            <a:xfrm rot="8178759">
              <a:off x="6919153" y="47600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latin typeface="Calibri"/>
              </a:endParaRPr>
            </a:p>
          </p:txBody>
        </p:sp>
      </p:grpSp>
    </p:spTree>
    <p:custDataLst>
      <p:tags r:id="rId1"/>
    </p:custDataLst>
    <p:extLst>
      <p:ext uri="{BB962C8B-B14F-4D97-AF65-F5344CB8AC3E}">
        <p14:creationId xmlns:p14="http://schemas.microsoft.com/office/powerpoint/2010/main" val="2658410111"/>
      </p:ext>
    </p:extLst>
  </p:cSld>
  <p:clrMapOvr>
    <a:masterClrMapping/>
  </p:clrMapOvr>
  <p:transition spd="slow" advTm="745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4" cstate="print"/>
          <a:stretch>
            <a:fillRect/>
          </a:stretch>
        </p:blipFill>
        <p:spPr>
          <a:xfrm>
            <a:off x="1752600" y="5012928"/>
            <a:ext cx="915278" cy="974328"/>
          </a:xfrm>
          <a:prstGeom prst="rect">
            <a:avLst/>
          </a:prstGeom>
        </p:spPr>
      </p:pic>
      <p:pic>
        <p:nvPicPr>
          <p:cNvPr id="87" name="Picture 86" descr="server-gray.png"/>
          <p:cNvPicPr>
            <a:picLocks noChangeAspect="1"/>
          </p:cNvPicPr>
          <p:nvPr/>
        </p:nvPicPr>
        <p:blipFill>
          <a:blip r:embed="rId4" cstate="print"/>
          <a:stretch>
            <a:fillRect/>
          </a:stretch>
        </p:blipFill>
        <p:spPr>
          <a:xfrm>
            <a:off x="1753478" y="3793728"/>
            <a:ext cx="915278" cy="974328"/>
          </a:xfrm>
          <a:prstGeom prst="rect">
            <a:avLst/>
          </a:prstGeom>
        </p:spPr>
      </p:pic>
      <p:pic>
        <p:nvPicPr>
          <p:cNvPr id="88" name="Picture 87" descr="server-gray.png"/>
          <p:cNvPicPr>
            <a:picLocks noChangeAspect="1"/>
          </p:cNvPicPr>
          <p:nvPr/>
        </p:nvPicPr>
        <p:blipFill>
          <a:blip r:embed="rId4" cstate="print"/>
          <a:stretch>
            <a:fillRect/>
          </a:stretch>
        </p:blipFill>
        <p:spPr>
          <a:xfrm>
            <a:off x="1753478" y="2514600"/>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1753478" y="1219200"/>
            <a:ext cx="915278" cy="974328"/>
          </a:xfrm>
          <a:prstGeom prst="rect">
            <a:avLst/>
          </a:prstGeom>
        </p:spPr>
      </p:pic>
      <p:pic>
        <p:nvPicPr>
          <p:cNvPr id="10" name="Content Placeholder 9" descr="switch.png"/>
          <p:cNvPicPr>
            <a:picLocks noGrp="1" noChangeAspect="1"/>
          </p:cNvPicPr>
          <p:nvPr>
            <p:ph idx="1"/>
          </p:nvPr>
        </p:nvPicPr>
        <p:blipFill>
          <a:blip r:embed="rId5" cstate="print"/>
          <a:stretch>
            <a:fillRect/>
          </a:stretch>
        </p:blipFill>
        <p:spPr>
          <a:xfrm flipH="1">
            <a:off x="4286109" y="3233039"/>
            <a:ext cx="1643349" cy="692945"/>
          </a:xfrm>
        </p:spPr>
      </p:pic>
      <p:pic>
        <p:nvPicPr>
          <p:cNvPr id="5" name="Picture 4" descr="server2.jpg"/>
          <p:cNvPicPr>
            <a:picLocks noChangeAspect="1"/>
          </p:cNvPicPr>
          <p:nvPr/>
        </p:nvPicPr>
        <p:blipFill>
          <a:blip r:embed="rId6" cstate="print"/>
          <a:stretch>
            <a:fillRect/>
          </a:stretch>
        </p:blipFill>
        <p:spPr>
          <a:xfrm>
            <a:off x="7234957" y="3044594"/>
            <a:ext cx="1148799" cy="1102845"/>
          </a:xfrm>
          <a:prstGeom prst="rect">
            <a:avLst/>
          </a:prstGeom>
        </p:spPr>
      </p:pic>
      <p:cxnSp>
        <p:nvCxnSpPr>
          <p:cNvPr id="12" name="Straight Connector 11"/>
          <p:cNvCxnSpPr/>
          <p:nvPr/>
        </p:nvCxnSpPr>
        <p:spPr>
          <a:xfrm flipV="1">
            <a:off x="5700858"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11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11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611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610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51"/>
          <p:cNvGrpSpPr>
            <a:grpSpLocks/>
          </p:cNvGrpSpPr>
          <p:nvPr/>
        </p:nvGrpSpPr>
        <p:grpSpPr bwMode="auto">
          <a:xfrm>
            <a:off x="4421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74"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5"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6"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7" name="Rectangle 163"/>
          <p:cNvSpPr>
            <a:spLocks noChangeArrowheads="1"/>
          </p:cNvSpPr>
          <p:nvPr/>
        </p:nvSpPr>
        <p:spPr bwMode="auto">
          <a:xfrm>
            <a:off x="7164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8" name="Rectangle 163"/>
          <p:cNvSpPr>
            <a:spLocks noChangeArrowheads="1"/>
          </p:cNvSpPr>
          <p:nvPr/>
        </p:nvSpPr>
        <p:spPr bwMode="auto">
          <a:xfrm>
            <a:off x="2400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9" name="Rectangle 163"/>
          <p:cNvSpPr>
            <a:spLocks noChangeArrowheads="1"/>
          </p:cNvSpPr>
          <p:nvPr/>
        </p:nvSpPr>
        <p:spPr bwMode="auto">
          <a:xfrm>
            <a:off x="2171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0" name="Rectangle 163"/>
          <p:cNvSpPr>
            <a:spLocks noChangeArrowheads="1"/>
          </p:cNvSpPr>
          <p:nvPr/>
        </p:nvSpPr>
        <p:spPr bwMode="auto">
          <a:xfrm>
            <a:off x="2400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Rectangle 163"/>
          <p:cNvSpPr>
            <a:spLocks noChangeArrowheads="1"/>
          </p:cNvSpPr>
          <p:nvPr/>
        </p:nvSpPr>
        <p:spPr bwMode="auto">
          <a:xfrm>
            <a:off x="2171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2" name="Rectangle 163"/>
          <p:cNvSpPr>
            <a:spLocks noChangeArrowheads="1"/>
          </p:cNvSpPr>
          <p:nvPr/>
        </p:nvSpPr>
        <p:spPr bwMode="auto">
          <a:xfrm>
            <a:off x="2400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3" name="Rectangle 163"/>
          <p:cNvSpPr>
            <a:spLocks noChangeArrowheads="1"/>
          </p:cNvSpPr>
          <p:nvPr/>
        </p:nvSpPr>
        <p:spPr bwMode="auto">
          <a:xfrm>
            <a:off x="2171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4" name="Rectangle 163"/>
          <p:cNvSpPr>
            <a:spLocks noChangeArrowheads="1"/>
          </p:cNvSpPr>
          <p:nvPr/>
        </p:nvSpPr>
        <p:spPr bwMode="auto">
          <a:xfrm>
            <a:off x="2400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5" name="Rectangle 163"/>
          <p:cNvSpPr>
            <a:spLocks noChangeArrowheads="1"/>
          </p:cNvSpPr>
          <p:nvPr/>
        </p:nvSpPr>
        <p:spPr bwMode="auto">
          <a:xfrm>
            <a:off x="2171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99" name="Picture 98" descr="bang.gif"/>
          <p:cNvPicPr>
            <a:picLocks noChangeAspect="1"/>
          </p:cNvPicPr>
          <p:nvPr/>
        </p:nvPicPr>
        <p:blipFill>
          <a:blip r:embed="rId7" cstate="print"/>
          <a:stretch>
            <a:fillRect/>
          </a:stretch>
        </p:blipFill>
        <p:spPr>
          <a:xfrm>
            <a:off x="3506956" y="2819400"/>
            <a:ext cx="1524000" cy="1524000"/>
          </a:xfrm>
          <a:prstGeom prst="rect">
            <a:avLst/>
          </a:prstGeom>
        </p:spPr>
      </p:pic>
      <p:grpSp>
        <p:nvGrpSpPr>
          <p:cNvPr id="103" name="Group 102"/>
          <p:cNvGrpSpPr/>
          <p:nvPr/>
        </p:nvGrpSpPr>
        <p:grpSpPr>
          <a:xfrm>
            <a:off x="3048000" y="5257800"/>
            <a:ext cx="2743200" cy="461665"/>
            <a:chOff x="2743200" y="5418892"/>
            <a:chExt cx="2743200" cy="461665"/>
          </a:xfrm>
        </p:grpSpPr>
        <p:sp>
          <p:nvSpPr>
            <p:cNvPr id="101" name="TextBox 100"/>
            <p:cNvSpPr txBox="1"/>
            <p:nvPr/>
          </p:nvSpPr>
          <p:spPr>
            <a:xfrm>
              <a:off x="3581400" y="5418892"/>
              <a:ext cx="1905000" cy="461665"/>
            </a:xfrm>
            <a:prstGeom prst="rect">
              <a:avLst/>
            </a:prstGeom>
            <a:noFill/>
          </p:spPr>
          <p:txBody>
            <a:bodyPr wrap="square" rtlCol="0">
              <a:spAutoFit/>
            </a:bodyPr>
            <a:lstStyle/>
            <a:p>
              <a:r>
                <a:rPr lang="en-US" sz="2400" b="1" dirty="0">
                  <a:solidFill>
                    <a:srgbClr val="BD0811"/>
                  </a:solidFill>
                  <a:latin typeface="Calibri"/>
                  <a:ea typeface="Arial" charset="0"/>
                  <a:cs typeface="Arial"/>
                </a:rPr>
                <a:t>TCP timeout</a:t>
              </a:r>
              <a:endParaRPr lang="en-US" sz="2000" b="1" dirty="0">
                <a:solidFill>
                  <a:srgbClr val="BD0811"/>
                </a:solidFill>
                <a:latin typeface="Calibri"/>
              </a:endParaRPr>
            </a:p>
          </p:txBody>
        </p:sp>
        <p:sp>
          <p:nvSpPr>
            <p:cNvPr id="102" name="Left Arrow 101"/>
            <p:cNvSpPr/>
            <p:nvPr/>
          </p:nvSpPr>
          <p:spPr>
            <a:xfrm>
              <a:off x="2743200" y="5562600"/>
              <a:ext cx="762000" cy="240972"/>
            </a:xfrm>
            <a:prstGeom prst="leftArrow">
              <a:avLst/>
            </a:prstGeom>
            <a:solidFill>
              <a:srgbClr val="BD0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D0811"/>
                </a:solidFill>
                <a:latin typeface="Calibri"/>
              </a:endParaRPr>
            </a:p>
          </p:txBody>
        </p:sp>
      </p:grpSp>
      <p:sp>
        <p:nvSpPr>
          <p:cNvPr id="41" name="TextBox 40"/>
          <p:cNvSpPr txBox="1"/>
          <p:nvPr/>
        </p:nvSpPr>
        <p:spPr>
          <a:xfrm>
            <a:off x="381000" y="1383268"/>
            <a:ext cx="1295400" cy="400110"/>
          </a:xfrm>
          <a:prstGeom prst="rect">
            <a:avLst/>
          </a:prstGeom>
          <a:noFill/>
        </p:spPr>
        <p:txBody>
          <a:bodyPr wrap="square" rtlCol="0">
            <a:spAutoFit/>
          </a:bodyPr>
          <a:lstStyle/>
          <a:p>
            <a:r>
              <a:rPr lang="en-US" sz="2000" b="1" dirty="0">
                <a:solidFill>
                  <a:prstClr val="black"/>
                </a:solidFill>
                <a:latin typeface="Calibri"/>
              </a:rPr>
              <a:t>Worker 1</a:t>
            </a:r>
          </a:p>
        </p:txBody>
      </p:sp>
      <p:sp>
        <p:nvSpPr>
          <p:cNvPr id="43" name="TextBox 42"/>
          <p:cNvSpPr txBox="1"/>
          <p:nvPr/>
        </p:nvSpPr>
        <p:spPr>
          <a:xfrm>
            <a:off x="381000" y="2667000"/>
            <a:ext cx="1295400" cy="400110"/>
          </a:xfrm>
          <a:prstGeom prst="rect">
            <a:avLst/>
          </a:prstGeom>
          <a:noFill/>
        </p:spPr>
        <p:txBody>
          <a:bodyPr wrap="square" rtlCol="0">
            <a:spAutoFit/>
          </a:bodyPr>
          <a:lstStyle/>
          <a:p>
            <a:r>
              <a:rPr lang="en-US" sz="2000" b="1" dirty="0">
                <a:solidFill>
                  <a:prstClr val="black"/>
                </a:solidFill>
                <a:latin typeface="Calibri"/>
              </a:rPr>
              <a:t>Worker 2</a:t>
            </a:r>
          </a:p>
        </p:txBody>
      </p:sp>
      <p:sp>
        <p:nvSpPr>
          <p:cNvPr id="44" name="TextBox 43"/>
          <p:cNvSpPr txBox="1"/>
          <p:nvPr/>
        </p:nvSpPr>
        <p:spPr>
          <a:xfrm>
            <a:off x="381000" y="3962400"/>
            <a:ext cx="1371600" cy="400110"/>
          </a:xfrm>
          <a:prstGeom prst="rect">
            <a:avLst/>
          </a:prstGeom>
          <a:noFill/>
        </p:spPr>
        <p:txBody>
          <a:bodyPr wrap="square" rtlCol="0">
            <a:spAutoFit/>
          </a:bodyPr>
          <a:lstStyle/>
          <a:p>
            <a:r>
              <a:rPr lang="en-US" sz="2000" b="1" dirty="0">
                <a:solidFill>
                  <a:prstClr val="black"/>
                </a:solidFill>
                <a:latin typeface="Calibri"/>
              </a:rPr>
              <a:t>Worker 3</a:t>
            </a:r>
          </a:p>
        </p:txBody>
      </p:sp>
      <p:sp>
        <p:nvSpPr>
          <p:cNvPr id="45" name="TextBox 44"/>
          <p:cNvSpPr txBox="1"/>
          <p:nvPr/>
        </p:nvSpPr>
        <p:spPr>
          <a:xfrm>
            <a:off x="381000" y="5181600"/>
            <a:ext cx="1219200" cy="400110"/>
          </a:xfrm>
          <a:prstGeom prst="rect">
            <a:avLst/>
          </a:prstGeom>
          <a:noFill/>
        </p:spPr>
        <p:txBody>
          <a:bodyPr wrap="square" rtlCol="0">
            <a:spAutoFit/>
          </a:bodyPr>
          <a:lstStyle/>
          <a:p>
            <a:r>
              <a:rPr lang="en-US" sz="2000" b="1" dirty="0">
                <a:solidFill>
                  <a:prstClr val="black"/>
                </a:solidFill>
                <a:latin typeface="Calibri"/>
              </a:rPr>
              <a:t>Worker 4</a:t>
            </a:r>
          </a:p>
        </p:txBody>
      </p:sp>
      <p:sp>
        <p:nvSpPr>
          <p:cNvPr id="46" name="TextBox 45"/>
          <p:cNvSpPr txBox="1"/>
          <p:nvPr/>
        </p:nvSpPr>
        <p:spPr>
          <a:xfrm>
            <a:off x="7010400" y="2514600"/>
            <a:ext cx="1524000" cy="400110"/>
          </a:xfrm>
          <a:prstGeom prst="rect">
            <a:avLst/>
          </a:prstGeom>
          <a:noFill/>
        </p:spPr>
        <p:txBody>
          <a:bodyPr wrap="square" rtlCol="0">
            <a:spAutoFit/>
          </a:bodyPr>
          <a:lstStyle/>
          <a:p>
            <a:r>
              <a:rPr lang="en-US" sz="2000" b="1" dirty="0">
                <a:solidFill>
                  <a:prstClr val="black"/>
                </a:solidFill>
                <a:latin typeface="Calibri"/>
              </a:rPr>
              <a:t>Aggregator</a:t>
            </a:r>
          </a:p>
        </p:txBody>
      </p:sp>
      <p:grpSp>
        <p:nvGrpSpPr>
          <p:cNvPr id="48" name="Group 47"/>
          <p:cNvGrpSpPr/>
          <p:nvPr/>
        </p:nvGrpSpPr>
        <p:grpSpPr>
          <a:xfrm>
            <a:off x="5562600" y="4532293"/>
            <a:ext cx="2590800" cy="1849457"/>
            <a:chOff x="5410200" y="4837093"/>
            <a:chExt cx="2590800" cy="1849457"/>
          </a:xfrm>
        </p:grpSpPr>
        <p:sp>
          <p:nvSpPr>
            <p:cNvPr id="35" name="TextBox 34"/>
            <p:cNvSpPr txBox="1"/>
            <p:nvPr/>
          </p:nvSpPr>
          <p:spPr>
            <a:xfrm>
              <a:off x="5410200" y="4837093"/>
              <a:ext cx="2590800" cy="954107"/>
            </a:xfrm>
            <a:prstGeom prst="rect">
              <a:avLst/>
            </a:prstGeom>
            <a:noFill/>
          </p:spPr>
          <p:txBody>
            <a:bodyPr wrap="square" rtlCol="0">
              <a:spAutoFit/>
            </a:bodyPr>
            <a:lstStyle/>
            <a:p>
              <a:r>
                <a:rPr lang="en-US" sz="2000" b="1" dirty="0" err="1">
                  <a:solidFill>
                    <a:srgbClr val="0000CC"/>
                  </a:solidFill>
                  <a:latin typeface="Calibri"/>
                  <a:ea typeface="Arial" charset="0"/>
                  <a:cs typeface="Arial"/>
                </a:rPr>
                <a:t>RTO</a:t>
              </a:r>
              <a:r>
                <a:rPr lang="en-US" sz="2000" b="1" baseline="-25000" dirty="0" err="1">
                  <a:solidFill>
                    <a:srgbClr val="0000CC"/>
                  </a:solidFill>
                  <a:latin typeface="Calibri"/>
                  <a:ea typeface="Arial" charset="0"/>
                  <a:cs typeface="Arial"/>
                </a:rPr>
                <a:t>min</a:t>
              </a:r>
              <a:r>
                <a:rPr lang="en-US" sz="2000" b="1" baseline="-25000" dirty="0">
                  <a:solidFill>
                    <a:srgbClr val="0000CC"/>
                  </a:solidFill>
                  <a:latin typeface="Calibri"/>
                  <a:ea typeface="Arial" charset="0"/>
                  <a:cs typeface="Arial"/>
                </a:rPr>
                <a:t> </a:t>
              </a:r>
              <a:r>
                <a:rPr lang="en-US" sz="2000" b="1" dirty="0">
                  <a:solidFill>
                    <a:srgbClr val="0000CC"/>
                  </a:solidFill>
                  <a:latin typeface="Calibri"/>
                  <a:ea typeface="Arial" charset="0"/>
                  <a:cs typeface="Arial"/>
                </a:rPr>
                <a:t>= 300 ms</a:t>
              </a:r>
            </a:p>
            <a:p>
              <a:endParaRPr lang="en-US" b="1" dirty="0">
                <a:solidFill>
                  <a:srgbClr val="FF0000"/>
                </a:solidFill>
                <a:latin typeface="Calibri"/>
              </a:endParaRPr>
            </a:p>
            <a:p>
              <a:endParaRPr lang="en-US" dirty="0">
                <a:solidFill>
                  <a:prstClr val="black"/>
                </a:solidFill>
                <a:latin typeface="Calibri"/>
              </a:endParaRPr>
            </a:p>
          </p:txBody>
        </p:sp>
        <p:pic>
          <p:nvPicPr>
            <p:cNvPr id="47" name="Picture 46" descr="hourglass_3.gif"/>
            <p:cNvPicPr>
              <a:picLocks noChangeAspect="1"/>
            </p:cNvPicPr>
            <p:nvPr/>
          </p:nvPicPr>
          <p:blipFill>
            <a:blip r:embed="rId8" cstate="print"/>
            <a:stretch>
              <a:fillRect/>
            </a:stretch>
          </p:blipFill>
          <p:spPr>
            <a:xfrm>
              <a:off x="5779180" y="5334000"/>
              <a:ext cx="1078820" cy="1352550"/>
            </a:xfrm>
            <a:prstGeom prst="rect">
              <a:avLst/>
            </a:prstGeom>
          </p:spPr>
        </p:pic>
      </p:grpSp>
      <p:sp>
        <p:nvSpPr>
          <p:cNvPr id="49" name="TextBox 48"/>
          <p:cNvSpPr txBox="1"/>
          <p:nvPr/>
        </p:nvSpPr>
        <p:spPr>
          <a:xfrm>
            <a:off x="3810000" y="1219200"/>
            <a:ext cx="5029200" cy="830997"/>
          </a:xfrm>
          <a:prstGeom prst="rect">
            <a:avLst/>
          </a:prstGeom>
          <a:noFill/>
        </p:spPr>
        <p:txBody>
          <a:bodyPr wrap="square" rtlCol="0">
            <a:spAutoFit/>
          </a:bodyPr>
          <a:lstStyle/>
          <a:p>
            <a:pPr>
              <a:buFont typeface="Arial" pitchFamily="34" charset="0"/>
              <a:buChar char="•"/>
            </a:pPr>
            <a:r>
              <a:rPr lang="en-US" sz="2800" dirty="0">
                <a:solidFill>
                  <a:prstClr val="black"/>
                </a:solidFill>
                <a:latin typeface="Calibri"/>
                <a:ea typeface="Arial" charset="0"/>
                <a:cs typeface="Arial"/>
              </a:rPr>
              <a:t> Synchronized fan-in congestion</a:t>
            </a:r>
            <a:r>
              <a:rPr lang="en-US" sz="2400" b="1" dirty="0">
                <a:solidFill>
                  <a:srgbClr val="FF0000"/>
                </a:solidFill>
                <a:latin typeface="Calibri"/>
                <a:ea typeface="Arial" charset="0"/>
                <a:cs typeface="Arial"/>
              </a:rPr>
              <a:t> </a:t>
            </a:r>
          </a:p>
          <a:p>
            <a:pPr lvl="1"/>
            <a:endParaRPr lang="en-US" sz="2000" b="1" dirty="0">
              <a:solidFill>
                <a:srgbClr val="FF0000"/>
              </a:solidFill>
              <a:latin typeface="Calibri"/>
            </a:endParaRPr>
          </a:p>
        </p:txBody>
      </p:sp>
      <p:sp>
        <p:nvSpPr>
          <p:cNvPr id="4" name="Title 3"/>
          <p:cNvSpPr>
            <a:spLocks noGrp="1"/>
          </p:cNvSpPr>
          <p:nvPr>
            <p:ph type="title"/>
          </p:nvPr>
        </p:nvSpPr>
        <p:spPr>
          <a:xfrm>
            <a:off x="457200" y="108993"/>
            <a:ext cx="8229600" cy="1143000"/>
          </a:xfrm>
        </p:spPr>
        <p:txBody>
          <a:bodyPr/>
          <a:lstStyle/>
          <a:p>
            <a:r>
              <a:rPr lang="en-US" dirty="0" err="1"/>
              <a:t>Incast</a:t>
            </a:r>
            <a:r>
              <a:rPr lang="en-US" dirty="0"/>
              <a:t> Issue</a:t>
            </a:r>
          </a:p>
        </p:txBody>
      </p:sp>
      <p:sp>
        <p:nvSpPr>
          <p:cNvPr id="6" name="TextBox 5"/>
          <p:cNvSpPr txBox="1"/>
          <p:nvPr/>
        </p:nvSpPr>
        <p:spPr>
          <a:xfrm>
            <a:off x="369957" y="6267126"/>
            <a:ext cx="4876800" cy="400110"/>
          </a:xfrm>
          <a:prstGeom prst="rect">
            <a:avLst/>
          </a:prstGeom>
          <a:noFill/>
        </p:spPr>
        <p:txBody>
          <a:bodyPr wrap="square" rtlCol="0">
            <a:spAutoFit/>
          </a:bodyPr>
          <a:lstStyle/>
          <a:p>
            <a:pPr marL="342900" indent="-342900">
              <a:buFont typeface="Wingdings" charset="2"/>
              <a:buChar char="²"/>
            </a:pPr>
            <a:r>
              <a:rPr lang="en-US" sz="2000" dirty="0" err="1">
                <a:solidFill>
                  <a:prstClr val="black"/>
                </a:solidFill>
                <a:latin typeface="Calibri"/>
              </a:rPr>
              <a:t>Vasudevan</a:t>
            </a:r>
            <a:r>
              <a:rPr lang="en-US" sz="2000" dirty="0">
                <a:solidFill>
                  <a:prstClr val="black"/>
                </a:solidFill>
                <a:latin typeface="Calibri"/>
              </a:rPr>
              <a:t> et al. (SIGCOMM’09) </a:t>
            </a:r>
          </a:p>
        </p:txBody>
      </p:sp>
    </p:spTree>
    <p:custDataLst>
      <p:tags r:id="rId1"/>
    </p:custDataLst>
    <p:extLst>
      <p:ext uri="{BB962C8B-B14F-4D97-AF65-F5344CB8AC3E}">
        <p14:creationId xmlns:p14="http://schemas.microsoft.com/office/powerpoint/2010/main" val="24957784"/>
      </p:ext>
    </p:extLst>
  </p:cSld>
  <p:clrMapOvr>
    <a:masterClrMapping/>
  </p:clrMapOvr>
  <p:transition spd="slow" advTm="78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4" dur="2000" fill="hold"/>
                                        <p:tgtEl>
                                          <p:spTgt spid="74"/>
                                        </p:tgtEl>
                                        <p:attrNameLst>
                                          <p:attrName>ppt_x</p:attrName>
                                          <p:attrName>ppt_y</p:attrName>
                                        </p:attrNameLst>
                                      </p:cBhvr>
                                      <p:rCtr x="-245" y="-127"/>
                                    </p:animMotion>
                                  </p:childTnLst>
                                </p:cTn>
                              </p:par>
                              <p:par>
                                <p:cTn id="15"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16" dur="2000" fill="hold"/>
                                        <p:tgtEl>
                                          <p:spTgt spid="75"/>
                                        </p:tgtEl>
                                        <p:attrNameLst>
                                          <p:attrName>ppt_x</p:attrName>
                                          <p:attrName>ppt_y</p:attrName>
                                        </p:attrNameLst>
                                      </p:cBhvr>
                                      <p:rCtr x="-246" y="-40"/>
                                    </p:animMotion>
                                  </p:childTnLst>
                                </p:cTn>
                              </p:par>
                              <p:par>
                                <p:cTn id="17"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18" dur="2000" fill="hold"/>
                                        <p:tgtEl>
                                          <p:spTgt spid="76"/>
                                        </p:tgtEl>
                                        <p:attrNameLst>
                                          <p:attrName>ppt_x</p:attrName>
                                          <p:attrName>ppt_y</p:attrName>
                                        </p:attrNameLst>
                                      </p:cBhvr>
                                      <p:rCtr x="-245" y="47"/>
                                    </p:animMotion>
                                  </p:childTnLst>
                                </p:cTn>
                              </p:par>
                              <p:par>
                                <p:cTn id="19"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0" dur="2000" fill="hold"/>
                                        <p:tgtEl>
                                          <p:spTgt spid="77"/>
                                        </p:tgtEl>
                                        <p:attrNameLst>
                                          <p:attrName>ppt_x</p:attrName>
                                          <p:attrName>ppt_y</p:attrName>
                                        </p:attrNameLst>
                                      </p:cBhvr>
                                      <p:rCtr x="-245" y="1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xit" presetSubtype="0" fill="hold" grpId="2" nodeType="withEffect">
                                  <p:stCondLst>
                                    <p:cond delay="0"/>
                                  </p:stCondLst>
                                  <p:childTnLst>
                                    <p:animEffect transition="out" filter="fade">
                                      <p:cBhvr>
                                        <p:cTn id="30" dur="1000"/>
                                        <p:tgtEl>
                                          <p:spTgt spid="74"/>
                                        </p:tgtEl>
                                      </p:cBhvr>
                                    </p:animEffect>
                                    <p:set>
                                      <p:cBhvr>
                                        <p:cTn id="31" dur="1" fill="hold">
                                          <p:stCondLst>
                                            <p:cond delay="999"/>
                                          </p:stCondLst>
                                        </p:cTn>
                                        <p:tgtEl>
                                          <p:spTgt spid="74"/>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1000"/>
                                        <p:tgtEl>
                                          <p:spTgt spid="75"/>
                                        </p:tgtEl>
                                      </p:cBhvr>
                                    </p:animEffect>
                                    <p:set>
                                      <p:cBhvr>
                                        <p:cTn id="34" dur="1" fill="hold">
                                          <p:stCondLst>
                                            <p:cond delay="9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1000"/>
                                        <p:tgtEl>
                                          <p:spTgt spid="76"/>
                                        </p:tgtEl>
                                      </p:cBhvr>
                                    </p:animEffect>
                                    <p:set>
                                      <p:cBhvr>
                                        <p:cTn id="37" dur="1" fill="hold">
                                          <p:stCondLst>
                                            <p:cond delay="999"/>
                                          </p:stCondLst>
                                        </p:cTn>
                                        <p:tgtEl>
                                          <p:spTgt spid="7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1000"/>
                                        <p:tgtEl>
                                          <p:spTgt spid="77"/>
                                        </p:tgtEl>
                                      </p:cBhvr>
                                    </p:animEffect>
                                    <p:set>
                                      <p:cBhvr>
                                        <p:cTn id="40" dur="1" fill="hold">
                                          <p:stCondLst>
                                            <p:cond delay="999"/>
                                          </p:stCondLst>
                                        </p:cTn>
                                        <p:tgtEl>
                                          <p:spTgt spid="7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1" dur="1000" fill="hold"/>
                                        <p:tgtEl>
                                          <p:spTgt spid="78"/>
                                        </p:tgtEl>
                                        <p:attrNameLst>
                                          <p:attrName>ppt_x</p:attrName>
                                          <p:attrName>ppt_y</p:attrName>
                                        </p:attrNameLst>
                                      </p:cBhvr>
                                      <p:rCtr x="164" y="140"/>
                                    </p:animMotion>
                                  </p:childTnLst>
                                </p:cTn>
                              </p:par>
                              <p:par>
                                <p:cTn id="62"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3" dur="1000" fill="hold"/>
                                        <p:tgtEl>
                                          <p:spTgt spid="79"/>
                                        </p:tgtEl>
                                        <p:attrNameLst>
                                          <p:attrName>ppt_x</p:attrName>
                                          <p:attrName>ppt_y</p:attrName>
                                        </p:attrNameLst>
                                      </p:cBhvr>
                                      <p:rCtr x="166" y="135"/>
                                    </p:animMotion>
                                  </p:childTnLst>
                                </p:cTn>
                              </p:par>
                              <p:par>
                                <p:cTn id="64"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5" dur="1000" fill="hold"/>
                                        <p:tgtEl>
                                          <p:spTgt spid="80"/>
                                        </p:tgtEl>
                                        <p:attrNameLst>
                                          <p:attrName>ppt_x</p:attrName>
                                          <p:attrName>ppt_y</p:attrName>
                                        </p:attrNameLst>
                                      </p:cBhvr>
                                      <p:rCtr x="145" y="43"/>
                                    </p:animMotion>
                                  </p:childTnLst>
                                </p:cTn>
                              </p:par>
                              <p:par>
                                <p:cTn id="66"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67" dur="1000" fill="hold"/>
                                        <p:tgtEl>
                                          <p:spTgt spid="81"/>
                                        </p:tgtEl>
                                        <p:attrNameLst>
                                          <p:attrName>ppt_x</p:attrName>
                                          <p:attrName>ppt_y</p:attrName>
                                        </p:attrNameLst>
                                      </p:cBhvr>
                                      <p:rCtr x="143" y="44"/>
                                    </p:animMotion>
                                  </p:childTnLst>
                                </p:cTn>
                              </p:par>
                              <p:par>
                                <p:cTn id="68"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69" dur="1000" fill="hold"/>
                                        <p:tgtEl>
                                          <p:spTgt spid="82"/>
                                        </p:tgtEl>
                                        <p:attrNameLst>
                                          <p:attrName>ppt_x</p:attrName>
                                          <p:attrName>ppt_y</p:attrName>
                                        </p:attrNameLst>
                                      </p:cBhvr>
                                      <p:rCtr x="120" y="-53"/>
                                    </p:animMotion>
                                  </p:childTnLst>
                                </p:cTn>
                              </p:par>
                              <p:par>
                                <p:cTn id="70"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1" dur="1000" fill="hold"/>
                                        <p:tgtEl>
                                          <p:spTgt spid="83"/>
                                        </p:tgtEl>
                                        <p:attrNameLst>
                                          <p:attrName>ppt_x</p:attrName>
                                          <p:attrName>ppt_y</p:attrName>
                                        </p:attrNameLst>
                                      </p:cBhvr>
                                      <p:rCtr x="123" y="-49"/>
                                    </p:animMotion>
                                  </p:childTnLst>
                                </p:cTn>
                              </p:par>
                              <p:par>
                                <p:cTn id="72" presetID="0" presetClass="path" presetSubtype="0" accel="50000" decel="50000" fill="hold" grpId="1" nodeType="withEffect">
                                  <p:stCondLst>
                                    <p:cond delay="600"/>
                                  </p:stCondLst>
                                  <p:childTnLst>
                                    <p:animMotion origin="layout" path="M 0.02136 -0.02082 L 0.20695 -0.28614 " pathEditMode="relative" rAng="0" ptsTypes="AA">
                                      <p:cBhvr>
                                        <p:cTn id="73" dur="1000" fill="hold"/>
                                        <p:tgtEl>
                                          <p:spTgt spid="84"/>
                                        </p:tgtEl>
                                        <p:attrNameLst>
                                          <p:attrName>ppt_x</p:attrName>
                                          <p:attrName>ppt_y</p:attrName>
                                        </p:attrNameLst>
                                      </p:cBhvr>
                                      <p:rCtr x="93" y="-133"/>
                                    </p:animMotion>
                                  </p:childTnLst>
                                </p:cTn>
                              </p:par>
                              <p:par>
                                <p:cTn id="74"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5" dur="1000" fill="hold"/>
                                        <p:tgtEl>
                                          <p:spTgt spid="85"/>
                                        </p:tgtEl>
                                        <p:attrNameLst>
                                          <p:attrName>ppt_x</p:attrName>
                                          <p:attrName>ppt_y</p:attrName>
                                        </p:attrNameLst>
                                      </p:cBhvr>
                                      <p:rCtr x="105" y="-122"/>
                                    </p:animMotion>
                                  </p:childTnLst>
                                </p:cTn>
                              </p:par>
                              <p:par>
                                <p:cTn id="76" presetID="1" presetClass="entr" presetSubtype="0" fill="hold" nodeType="withEffect">
                                  <p:stCondLst>
                                    <p:cond delay="1500"/>
                                  </p:stCondLst>
                                  <p:childTnLst>
                                    <p:set>
                                      <p:cBhvr>
                                        <p:cTn id="77" dur="1" fill="hold">
                                          <p:stCondLst>
                                            <p:cond delay="0"/>
                                          </p:stCondLst>
                                        </p:cTn>
                                        <p:tgtEl>
                                          <p:spTgt spid="99"/>
                                        </p:tgtEl>
                                        <p:attrNameLst>
                                          <p:attrName>style.visibility</p:attrName>
                                        </p:attrNameLst>
                                      </p:cBhvr>
                                      <p:to>
                                        <p:strVal val="visible"/>
                                      </p:to>
                                    </p:set>
                                  </p:childTnLst>
                                </p:cTn>
                              </p:par>
                              <p:par>
                                <p:cTn id="78" presetID="42" presetClass="path" presetSubtype="0" accel="50000" decel="50000" fill="hold" grpId="2" nodeType="withEffect">
                                  <p:stCondLst>
                                    <p:cond delay="2000"/>
                                  </p:stCondLst>
                                  <p:childTnLst>
                                    <p:animMotion origin="layout" path="M 0.21059 -0.2873 L 0.21059 0.24543 " pathEditMode="relative" rAng="0" ptsTypes="AA">
                                      <p:cBhvr>
                                        <p:cTn id="79" dur="1000" fill="hold"/>
                                        <p:tgtEl>
                                          <p:spTgt spid="84"/>
                                        </p:tgtEl>
                                        <p:attrNameLst>
                                          <p:attrName>ppt_x</p:attrName>
                                          <p:attrName>ppt_y</p:attrName>
                                        </p:attrNameLst>
                                      </p:cBhvr>
                                      <p:rCtr x="0" y="266"/>
                                    </p:animMotion>
                                  </p:childTnLst>
                                </p:cTn>
                              </p:par>
                              <p:par>
                                <p:cTn id="80" presetID="8" presetClass="emph" presetSubtype="0" fill="hold" grpId="3" nodeType="withEffect">
                                  <p:stCondLst>
                                    <p:cond delay="2000"/>
                                  </p:stCondLst>
                                  <p:childTnLst>
                                    <p:animRot by="-86400000">
                                      <p:cBhvr>
                                        <p:cTn id="81" dur="1000" fill="hold"/>
                                        <p:tgtEl>
                                          <p:spTgt spid="84"/>
                                        </p:tgtEl>
                                        <p:attrNameLst>
                                          <p:attrName>r</p:attrName>
                                        </p:attrNameLst>
                                      </p:cBhvr>
                                    </p:animRot>
                                  </p:childTnLst>
                                </p:cTn>
                              </p:par>
                              <p:par>
                                <p:cTn id="82" presetID="42" presetClass="path" presetSubtype="0" accel="50000" decel="50000" fill="hold" grpId="2" nodeType="withEffect">
                                  <p:stCondLst>
                                    <p:cond delay="2000"/>
                                  </p:stCondLst>
                                  <p:childTnLst>
                                    <p:animMotion origin="layout" path="M 0.21892 -0.26532 L 0.21892 0.24543 " pathEditMode="relative" rAng="0" ptsTypes="AA">
                                      <p:cBhvr>
                                        <p:cTn id="83" dur="1000" fill="hold"/>
                                        <p:tgtEl>
                                          <p:spTgt spid="85"/>
                                        </p:tgtEl>
                                        <p:attrNameLst>
                                          <p:attrName>ppt_x</p:attrName>
                                          <p:attrName>ppt_y</p:attrName>
                                        </p:attrNameLst>
                                      </p:cBhvr>
                                      <p:rCtr x="0" y="255"/>
                                    </p:animMotion>
                                  </p:childTnLst>
                                </p:cTn>
                              </p:par>
                              <p:par>
                                <p:cTn id="84" presetID="8" presetClass="emph" presetSubtype="0" fill="hold" grpId="3" nodeType="withEffect">
                                  <p:stCondLst>
                                    <p:cond delay="2000"/>
                                  </p:stCondLst>
                                  <p:childTnLst>
                                    <p:animRot by="-86400000">
                                      <p:cBhvr>
                                        <p:cTn id="85" dur="1000" fill="hold"/>
                                        <p:tgtEl>
                                          <p:spTgt spid="85"/>
                                        </p:tgtEl>
                                        <p:attrNameLst>
                                          <p:attrName>r</p:attrName>
                                        </p:attrNameLst>
                                      </p:cBhvr>
                                    </p:animRot>
                                  </p:childTnLst>
                                </p:cTn>
                              </p:par>
                            </p:childTnLst>
                          </p:cTn>
                        </p:par>
                        <p:par>
                          <p:cTn id="86" fill="hold">
                            <p:stCondLst>
                              <p:cond delay="3000"/>
                            </p:stCondLst>
                            <p:childTnLst>
                              <p:par>
                                <p:cTn id="87" presetID="63" presetClass="path" presetSubtype="0" accel="50000" decel="50000" fill="hold" grpId="2" nodeType="afterEffect">
                                  <p:stCondLst>
                                    <p:cond delay="0"/>
                                  </p:stCondLst>
                                  <p:childTnLst>
                                    <p:animMotion origin="layout" path="M 0.33541 0.26764 L 0.51041 0.26764 " pathEditMode="relative" rAng="0" ptsTypes="AA">
                                      <p:cBhvr>
                                        <p:cTn id="88" dur="1000" fill="hold"/>
                                        <p:tgtEl>
                                          <p:spTgt spid="78"/>
                                        </p:tgtEl>
                                        <p:attrNameLst>
                                          <p:attrName>ppt_x</p:attrName>
                                          <p:attrName>ppt_y</p:attrName>
                                        </p:attrNameLst>
                                      </p:cBhvr>
                                      <p:rCtr x="87" y="0"/>
                                    </p:animMotion>
                                  </p:childTnLst>
                                </p:cTn>
                              </p:par>
                              <p:par>
                                <p:cTn id="89" presetID="10" presetClass="exit" presetSubtype="0" fill="hold" grpId="3" nodeType="withEffect">
                                  <p:stCondLst>
                                    <p:cond delay="500"/>
                                  </p:stCondLst>
                                  <p:childTnLst>
                                    <p:animEffect transition="out" filter="fade">
                                      <p:cBhvr>
                                        <p:cTn id="90" dur="1000"/>
                                        <p:tgtEl>
                                          <p:spTgt spid="78"/>
                                        </p:tgtEl>
                                      </p:cBhvr>
                                    </p:animEffect>
                                    <p:set>
                                      <p:cBhvr>
                                        <p:cTn id="91" dur="1" fill="hold">
                                          <p:stCondLst>
                                            <p:cond delay="999"/>
                                          </p:stCondLst>
                                        </p:cTn>
                                        <p:tgtEl>
                                          <p:spTgt spid="78"/>
                                        </p:tgtEl>
                                        <p:attrNameLst>
                                          <p:attrName>style.visibility</p:attrName>
                                        </p:attrNameLst>
                                      </p:cBhvr>
                                      <p:to>
                                        <p:strVal val="hidden"/>
                                      </p:to>
                                    </p:set>
                                  </p:childTnLst>
                                </p:cTn>
                              </p:par>
                              <p:par>
                                <p:cTn id="92" presetID="63" presetClass="path" presetSubtype="0" accel="50000" decel="50000" fill="hold" grpId="2" nodeType="withEffect">
                                  <p:stCondLst>
                                    <p:cond delay="500"/>
                                  </p:stCondLst>
                                  <p:childTnLst>
                                    <p:animMotion origin="layout" path="M 0.33611 0.26463 L 0.53541 0.26532 " pathEditMode="relative" rAng="0" ptsTypes="AA">
                                      <p:cBhvr>
                                        <p:cTn id="93" dur="1000" fill="hold"/>
                                        <p:tgtEl>
                                          <p:spTgt spid="79"/>
                                        </p:tgtEl>
                                        <p:attrNameLst>
                                          <p:attrName>ppt_x</p:attrName>
                                          <p:attrName>ppt_y</p:attrName>
                                        </p:attrNameLst>
                                      </p:cBhvr>
                                      <p:rCtr x="100" y="0"/>
                                    </p:animMotion>
                                  </p:childTnLst>
                                </p:cTn>
                              </p:par>
                              <p:par>
                                <p:cTn id="94" presetID="10" presetClass="exit" presetSubtype="0" fill="hold" grpId="3" nodeType="withEffect">
                                  <p:stCondLst>
                                    <p:cond delay="1000"/>
                                  </p:stCondLst>
                                  <p:childTnLst>
                                    <p:animEffect transition="out" filter="fade">
                                      <p:cBhvr>
                                        <p:cTn id="95" dur="1000"/>
                                        <p:tgtEl>
                                          <p:spTgt spid="79"/>
                                        </p:tgtEl>
                                      </p:cBhvr>
                                    </p:animEffect>
                                    <p:set>
                                      <p:cBhvr>
                                        <p:cTn id="96" dur="1" fill="hold">
                                          <p:stCondLst>
                                            <p:cond delay="999"/>
                                          </p:stCondLst>
                                        </p:cTn>
                                        <p:tgtEl>
                                          <p:spTgt spid="79"/>
                                        </p:tgtEl>
                                        <p:attrNameLst>
                                          <p:attrName>style.visibility</p:attrName>
                                        </p:attrNameLst>
                                      </p:cBhvr>
                                      <p:to>
                                        <p:strVal val="hidden"/>
                                      </p:to>
                                    </p:set>
                                  </p:childTnLst>
                                </p:cTn>
                              </p:par>
                              <p:par>
                                <p:cTn id="97" presetID="1" presetClass="exit" presetSubtype="0" fill="hold" nodeType="withEffect">
                                  <p:stCondLst>
                                    <p:cond delay="1500"/>
                                  </p:stCondLst>
                                  <p:childTnLst>
                                    <p:set>
                                      <p:cBhvr>
                                        <p:cTn id="98" dur="1" fill="hold">
                                          <p:stCondLst>
                                            <p:cond delay="0"/>
                                          </p:stCondLst>
                                        </p:cTn>
                                        <p:tgtEl>
                                          <p:spTgt spid="99"/>
                                        </p:tgtEl>
                                        <p:attrNameLst>
                                          <p:attrName>style.visibility</p:attrName>
                                        </p:attrNameLst>
                                      </p:cBhvr>
                                      <p:to>
                                        <p:strVal val="hidden"/>
                                      </p:to>
                                    </p:set>
                                  </p:childTnLst>
                                </p:cTn>
                              </p:par>
                              <p:par>
                                <p:cTn id="99" presetID="63" presetClass="path" presetSubtype="0" accel="50000" decel="50000" fill="hold" grpId="2" nodeType="withEffect">
                                  <p:stCondLst>
                                    <p:cond delay="1000"/>
                                  </p:stCondLst>
                                  <p:childTnLst>
                                    <p:animMotion origin="layout" path="M 0.27864 0.08142 L 0.51041 0.08304 " pathEditMode="relative" rAng="0" ptsTypes="AA">
                                      <p:cBhvr>
                                        <p:cTn id="100" dur="1000" fill="hold"/>
                                        <p:tgtEl>
                                          <p:spTgt spid="80"/>
                                        </p:tgtEl>
                                        <p:attrNameLst>
                                          <p:attrName>ppt_x</p:attrName>
                                          <p:attrName>ppt_y</p:attrName>
                                        </p:attrNameLst>
                                      </p:cBhvr>
                                      <p:rCtr x="116" y="1"/>
                                    </p:animMotion>
                                  </p:childTnLst>
                                </p:cTn>
                              </p:par>
                              <p:par>
                                <p:cTn id="101" presetID="10" presetClass="exit" presetSubtype="0" fill="hold" grpId="3" nodeType="withEffect">
                                  <p:stCondLst>
                                    <p:cond delay="1500"/>
                                  </p:stCondLst>
                                  <p:childTnLst>
                                    <p:animEffect transition="out" filter="fade">
                                      <p:cBhvr>
                                        <p:cTn id="102" dur="1000"/>
                                        <p:tgtEl>
                                          <p:spTgt spid="80"/>
                                        </p:tgtEl>
                                      </p:cBhvr>
                                    </p:animEffect>
                                    <p:set>
                                      <p:cBhvr>
                                        <p:cTn id="103" dur="1" fill="hold">
                                          <p:stCondLst>
                                            <p:cond delay="999"/>
                                          </p:stCondLst>
                                        </p:cTn>
                                        <p:tgtEl>
                                          <p:spTgt spid="80"/>
                                        </p:tgtEl>
                                        <p:attrNameLst>
                                          <p:attrName>style.visibility</p:attrName>
                                        </p:attrNameLst>
                                      </p:cBhvr>
                                      <p:to>
                                        <p:strVal val="hidden"/>
                                      </p:to>
                                    </p:set>
                                  </p:childTnLst>
                                </p:cTn>
                              </p:par>
                              <p:par>
                                <p:cTn id="104" presetID="63" presetClass="path" presetSubtype="0" accel="50000" decel="50000" fill="hold" grpId="2" nodeType="withEffect">
                                  <p:stCondLst>
                                    <p:cond delay="1500"/>
                                  </p:stCondLst>
                                  <p:childTnLst>
                                    <p:animMotion origin="layout" path="M 0.28437 0.08304 L 0.53541 0.08258 " pathEditMode="relative" rAng="0" ptsTypes="AA">
                                      <p:cBhvr>
                                        <p:cTn id="105" dur="1000" fill="hold"/>
                                        <p:tgtEl>
                                          <p:spTgt spid="81"/>
                                        </p:tgtEl>
                                        <p:attrNameLst>
                                          <p:attrName>ppt_x</p:attrName>
                                          <p:attrName>ppt_y</p:attrName>
                                        </p:attrNameLst>
                                      </p:cBhvr>
                                      <p:rCtr x="126" y="0"/>
                                    </p:animMotion>
                                  </p:childTnLst>
                                </p:cTn>
                              </p:par>
                              <p:par>
                                <p:cTn id="106" presetID="10" presetClass="exit" presetSubtype="0" fill="hold" grpId="3" nodeType="withEffect">
                                  <p:stCondLst>
                                    <p:cond delay="1900"/>
                                  </p:stCondLst>
                                  <p:childTnLst>
                                    <p:animEffect transition="out" filter="fade">
                                      <p:cBhvr>
                                        <p:cTn id="107" dur="1000"/>
                                        <p:tgtEl>
                                          <p:spTgt spid="81"/>
                                        </p:tgtEl>
                                      </p:cBhvr>
                                    </p:animEffect>
                                    <p:set>
                                      <p:cBhvr>
                                        <p:cTn id="108" dur="1" fill="hold">
                                          <p:stCondLst>
                                            <p:cond delay="999"/>
                                          </p:stCondLst>
                                        </p:cTn>
                                        <p:tgtEl>
                                          <p:spTgt spid="81"/>
                                        </p:tgtEl>
                                        <p:attrNameLst>
                                          <p:attrName>style.visibility</p:attrName>
                                        </p:attrNameLst>
                                      </p:cBhvr>
                                      <p:to>
                                        <p:strVal val="hidden"/>
                                      </p:to>
                                    </p:set>
                                  </p:childTnLst>
                                </p:cTn>
                              </p:par>
                              <p:par>
                                <p:cTn id="109" presetID="63" presetClass="path" presetSubtype="0" accel="50000" decel="50000" fill="hold" grpId="2" nodeType="withEffect">
                                  <p:stCondLst>
                                    <p:cond delay="2000"/>
                                  </p:stCondLst>
                                  <p:childTnLst>
                                    <p:animMotion origin="layout" path="M 0.24253 -0.09877 L 0.51041 -0.09877 " pathEditMode="relative" rAng="0" ptsTypes="AA">
                                      <p:cBhvr>
                                        <p:cTn id="110" dur="1000" fill="hold"/>
                                        <p:tgtEl>
                                          <p:spTgt spid="82"/>
                                        </p:tgtEl>
                                        <p:attrNameLst>
                                          <p:attrName>ppt_x</p:attrName>
                                          <p:attrName>ppt_y</p:attrName>
                                        </p:attrNameLst>
                                      </p:cBhvr>
                                      <p:rCtr x="134" y="0"/>
                                    </p:animMotion>
                                  </p:childTnLst>
                                </p:cTn>
                              </p:par>
                              <p:par>
                                <p:cTn id="111" presetID="10" presetClass="exit" presetSubtype="0" fill="hold" grpId="3" nodeType="withEffect">
                                  <p:stCondLst>
                                    <p:cond delay="2500"/>
                                  </p:stCondLst>
                                  <p:childTnLst>
                                    <p:animEffect transition="out" filter="fade">
                                      <p:cBhvr>
                                        <p:cTn id="112" dur="1000"/>
                                        <p:tgtEl>
                                          <p:spTgt spid="82"/>
                                        </p:tgtEl>
                                      </p:cBhvr>
                                    </p:animEffect>
                                    <p:set>
                                      <p:cBhvr>
                                        <p:cTn id="113" dur="1" fill="hold">
                                          <p:stCondLst>
                                            <p:cond delay="999"/>
                                          </p:stCondLst>
                                        </p:cTn>
                                        <p:tgtEl>
                                          <p:spTgt spid="82"/>
                                        </p:tgtEl>
                                        <p:attrNameLst>
                                          <p:attrName>style.visibility</p:attrName>
                                        </p:attrNameLst>
                                      </p:cBhvr>
                                      <p:to>
                                        <p:strVal val="hidden"/>
                                      </p:to>
                                    </p:set>
                                  </p:childTnLst>
                                </p:cTn>
                              </p:par>
                              <p:par>
                                <p:cTn id="114" presetID="63" presetClass="path" presetSubtype="0" accel="50000" decel="50000" fill="hold" grpId="2" nodeType="withEffect">
                                  <p:stCondLst>
                                    <p:cond delay="2500"/>
                                  </p:stCondLst>
                                  <p:childTnLst>
                                    <p:animMotion origin="layout" path="M 0.25277 -0.09877 L 0.53541 -0.09877 " pathEditMode="relative" rAng="0" ptsTypes="AA">
                                      <p:cBhvr>
                                        <p:cTn id="115" dur="1000" fill="hold"/>
                                        <p:tgtEl>
                                          <p:spTgt spid="83"/>
                                        </p:tgtEl>
                                        <p:attrNameLst>
                                          <p:attrName>ppt_x</p:attrName>
                                          <p:attrName>ppt_y</p:attrName>
                                        </p:attrNameLst>
                                      </p:cBhvr>
                                      <p:rCtr x="141" y="0"/>
                                    </p:animMotion>
                                  </p:childTnLst>
                                </p:cTn>
                              </p:par>
                              <p:par>
                                <p:cTn id="116" presetID="10" presetClass="exit" presetSubtype="0" fill="hold" grpId="3" nodeType="withEffect">
                                  <p:stCondLst>
                                    <p:cond delay="3000"/>
                                  </p:stCondLst>
                                  <p:childTnLst>
                                    <p:animEffect transition="out" filter="fade">
                                      <p:cBhvr>
                                        <p:cTn id="117" dur="1000"/>
                                        <p:tgtEl>
                                          <p:spTgt spid="83"/>
                                        </p:tgtEl>
                                      </p:cBhvr>
                                    </p:animEffect>
                                    <p:set>
                                      <p:cBhvr>
                                        <p:cTn id="118" dur="1" fill="hold">
                                          <p:stCondLst>
                                            <p:cond delay="999"/>
                                          </p:stCondLst>
                                        </p:cTn>
                                        <p:tgtEl>
                                          <p:spTgt spid="8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ox(in)">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blinds(horizontal)">
                                      <p:cBhvr>
                                        <p:cTn id="126" dur="500"/>
                                        <p:tgtEl>
                                          <p:spTgt spid="103"/>
                                        </p:tgtEl>
                                      </p:cBhvr>
                                    </p:animEffect>
                                  </p:childTnLst>
                                </p:cTn>
                              </p:par>
                              <p:par>
                                <p:cTn id="127"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28" dur="1500" fill="hold"/>
                                        <p:tgtEl>
                                          <p:spTgt spid="84"/>
                                        </p:tgtEl>
                                        <p:attrNameLst>
                                          <p:attrName>ppt_x</p:attrName>
                                          <p:attrName>ppt_y</p:attrName>
                                        </p:attrNameLst>
                                      </p:cBhvr>
                                      <p:rCtr x="252" y="-146"/>
                                    </p:animMotion>
                                  </p:childTnLst>
                                </p:cTn>
                              </p:par>
                              <p:par>
                                <p:cTn id="129" presetID="10" presetClass="exit" presetSubtype="0" fill="hold" grpId="5" nodeType="withEffect">
                                  <p:stCondLst>
                                    <p:cond delay="1000"/>
                                  </p:stCondLst>
                                  <p:childTnLst>
                                    <p:animEffect transition="out" filter="fade">
                                      <p:cBhvr>
                                        <p:cTn id="130" dur="1000"/>
                                        <p:tgtEl>
                                          <p:spTgt spid="84"/>
                                        </p:tgtEl>
                                      </p:cBhvr>
                                    </p:animEffect>
                                    <p:set>
                                      <p:cBhvr>
                                        <p:cTn id="131" dur="1" fill="hold">
                                          <p:stCondLst>
                                            <p:cond delay="999"/>
                                          </p:stCondLst>
                                        </p:cTn>
                                        <p:tgtEl>
                                          <p:spTgt spid="84"/>
                                        </p:tgtEl>
                                        <p:attrNameLst>
                                          <p:attrName>style.visibility</p:attrName>
                                        </p:attrNameLst>
                                      </p:cBhvr>
                                      <p:to>
                                        <p:strVal val="hidden"/>
                                      </p:to>
                                    </p:set>
                                  </p:childTnLst>
                                </p:cTn>
                              </p:par>
                              <p:par>
                                <p:cTn id="132"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3" dur="1500" fill="hold"/>
                                        <p:tgtEl>
                                          <p:spTgt spid="85"/>
                                        </p:tgtEl>
                                        <p:attrNameLst>
                                          <p:attrName>ppt_x</p:attrName>
                                          <p:attrName>ppt_y</p:attrName>
                                        </p:attrNameLst>
                                      </p:cBhvr>
                                      <p:rCtr x="266" y="-144"/>
                                    </p:animMotion>
                                  </p:childTnLst>
                                </p:cTn>
                              </p:par>
                              <p:par>
                                <p:cTn id="134" presetID="10" presetClass="exit" presetSubtype="0" fill="hold" grpId="5" nodeType="withEffect">
                                  <p:stCondLst>
                                    <p:cond delay="1500"/>
                                  </p:stCondLst>
                                  <p:childTnLst>
                                    <p:animEffect transition="out" filter="fade">
                                      <p:cBhvr>
                                        <p:cTn id="135" dur="1000"/>
                                        <p:tgtEl>
                                          <p:spTgt spid="85"/>
                                        </p:tgtEl>
                                      </p:cBhvr>
                                    </p:animEffect>
                                    <p:set>
                                      <p:cBhvr>
                                        <p:cTn id="136"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48"/>
          <p:cNvGrpSpPr/>
          <p:nvPr/>
        </p:nvGrpSpPr>
        <p:grpSpPr>
          <a:xfrm>
            <a:off x="3686139" y="3124200"/>
            <a:ext cx="2301666" cy="1421131"/>
            <a:chOff x="3962400" y="2895600"/>
            <a:chExt cx="2301666" cy="1421131"/>
          </a:xfrm>
        </p:grpSpPr>
        <p:sp>
          <p:nvSpPr>
            <p:cNvPr id="24" name="Oval 23"/>
            <p:cNvSpPr/>
            <p:nvPr/>
          </p:nvSpPr>
          <p:spPr>
            <a:xfrm>
              <a:off x="4648200" y="3505200"/>
              <a:ext cx="920328" cy="811531"/>
            </a:xfrm>
            <a:prstGeom prst="ellipse">
              <a:avLst/>
            </a:prstGeom>
            <a:solidFill>
              <a:schemeClr val="accent3">
                <a:lumMod val="20000"/>
                <a:lumOff val="80000"/>
              </a:schemeClr>
            </a:solidFill>
            <a:ln>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962400" y="2895600"/>
              <a:ext cx="2301666" cy="646331"/>
            </a:xfrm>
            <a:prstGeom prst="rect">
              <a:avLst/>
            </a:prstGeom>
            <a:noFill/>
          </p:spPr>
          <p:txBody>
            <a:bodyPr wrap="square" rtlCol="0">
              <a:spAutoFit/>
            </a:bodyPr>
            <a:lstStyle/>
            <a:p>
              <a:pPr algn="ctr"/>
              <a:r>
                <a:rPr lang="en-US" b="1" dirty="0">
                  <a:solidFill>
                    <a:srgbClr val="0000CC"/>
                  </a:solidFill>
                </a:rPr>
                <a:t>Packets sent in this </a:t>
              </a:r>
            </a:p>
            <a:p>
              <a:pPr algn="ctr"/>
              <a:r>
                <a:rPr lang="en-US" b="1" dirty="0">
                  <a:solidFill>
                    <a:srgbClr val="0000CC"/>
                  </a:solidFill>
                </a:rPr>
                <a:t>RTT are marked.</a:t>
              </a:r>
            </a:p>
          </p:txBody>
        </p:sp>
        <p:grpSp>
          <p:nvGrpSpPr>
            <p:cNvPr id="27" name="Group 46"/>
            <p:cNvGrpSpPr/>
            <p:nvPr/>
          </p:nvGrpSpPr>
          <p:grpSpPr>
            <a:xfrm>
              <a:off x="4941094" y="3674269"/>
              <a:ext cx="347663" cy="152400"/>
              <a:chOff x="4953000" y="3581400"/>
              <a:chExt cx="347663" cy="152400"/>
            </a:xfrm>
          </p:grpSpPr>
          <p:cxnSp>
            <p:nvCxnSpPr>
              <p:cNvPr id="28" name="Straight Connector 27"/>
              <p:cNvCxnSpPr/>
              <p:nvPr/>
            </p:nvCxnSpPr>
            <p:spPr>
              <a:xfrm rot="5400000" flipH="1" flipV="1">
                <a:off x="4876800" y="3657600"/>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5223510" y="3657600"/>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53000" y="3657600"/>
                <a:ext cx="347663" cy="0"/>
              </a:xfrm>
              <a:prstGeom prst="line">
                <a:avLst/>
              </a:prstGeom>
              <a:ln w="25400">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304800" y="1371600"/>
            <a:ext cx="6324600" cy="1676401"/>
          </a:xfrm>
        </p:spPr>
        <p:txBody>
          <a:bodyPr>
            <a:normAutofit/>
          </a:bodyPr>
          <a:lstStyle/>
          <a:p>
            <a:r>
              <a:rPr lang="en-US" sz="2800" dirty="0"/>
              <a:t>How much buffering does DCTCP need for 100% throughput? </a:t>
            </a:r>
          </a:p>
          <a:p>
            <a:pPr>
              <a:buNone/>
            </a:pPr>
            <a:endParaRPr lang="en-US" sz="2800" dirty="0"/>
          </a:p>
        </p:txBody>
      </p:sp>
      <p:sp>
        <p:nvSpPr>
          <p:cNvPr id="4" name="Slide Number Placeholder 3"/>
          <p:cNvSpPr>
            <a:spLocks noGrp="1"/>
          </p:cNvSpPr>
          <p:nvPr>
            <p:ph type="sldNum" sz="quarter" idx="12"/>
          </p:nvPr>
        </p:nvSpPr>
        <p:spPr/>
        <p:txBody>
          <a:bodyPr/>
          <a:lstStyle/>
          <a:p>
            <a:r>
              <a:rPr lang="en-US" dirty="0"/>
              <a:t>22</a:t>
            </a:r>
          </a:p>
        </p:txBody>
      </p:sp>
      <p:sp>
        <p:nvSpPr>
          <p:cNvPr id="5" name="TextBox 4"/>
          <p:cNvSpPr txBox="1"/>
          <p:nvPr/>
        </p:nvSpPr>
        <p:spPr>
          <a:xfrm>
            <a:off x="533400" y="2438400"/>
            <a:ext cx="7010400" cy="461665"/>
          </a:xfrm>
          <a:prstGeom prst="rect">
            <a:avLst/>
          </a:prstGeom>
          <a:noFill/>
        </p:spPr>
        <p:txBody>
          <a:bodyPr wrap="square" rtlCol="0">
            <a:spAutoFit/>
          </a:bodyPr>
          <a:lstStyle/>
          <a:p>
            <a:pPr>
              <a:buFont typeface="Wingdings" pitchFamily="2" charset="2"/>
              <a:buChar char="Ø"/>
            </a:pPr>
            <a:r>
              <a:rPr lang="en-US" sz="2400" dirty="0">
                <a:solidFill>
                  <a:srgbClr val="BB0D18"/>
                </a:solidFill>
              </a:rPr>
              <a:t> Need to quantify queue size oscillations (Stability). </a:t>
            </a:r>
          </a:p>
        </p:txBody>
      </p:sp>
      <p:grpSp>
        <p:nvGrpSpPr>
          <p:cNvPr id="50" name="Group 49"/>
          <p:cNvGrpSpPr/>
          <p:nvPr/>
        </p:nvGrpSpPr>
        <p:grpSpPr>
          <a:xfrm>
            <a:off x="914400" y="3307021"/>
            <a:ext cx="6886539" cy="3238620"/>
            <a:chOff x="1190661" y="3105090"/>
            <a:chExt cx="6886539" cy="3238620"/>
          </a:xfrm>
        </p:grpSpPr>
        <p:sp>
          <p:nvSpPr>
            <p:cNvPr id="7" name="TextBox 6"/>
            <p:cNvSpPr txBox="1"/>
            <p:nvPr/>
          </p:nvSpPr>
          <p:spPr>
            <a:xfrm>
              <a:off x="6584545" y="5943600"/>
              <a:ext cx="1492655" cy="400110"/>
            </a:xfrm>
            <a:prstGeom prst="rect">
              <a:avLst/>
            </a:prstGeom>
            <a:noFill/>
          </p:spPr>
          <p:txBody>
            <a:bodyPr wrap="square" rtlCol="0">
              <a:spAutoFit/>
            </a:bodyPr>
            <a:lstStyle/>
            <a:p>
              <a:r>
                <a:rPr lang="en-US" sz="2000" b="1" dirty="0"/>
                <a:t>Time</a:t>
              </a:r>
            </a:p>
          </p:txBody>
        </p:sp>
        <p:cxnSp>
          <p:nvCxnSpPr>
            <p:cNvPr id="8" name="Straight Arrow Connector 7"/>
            <p:cNvCxnSpPr/>
            <p:nvPr/>
          </p:nvCxnSpPr>
          <p:spPr>
            <a:xfrm rot="16200000" flipV="1">
              <a:off x="1592671" y="4713483"/>
              <a:ext cx="2299961"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742651" y="5861496"/>
              <a:ext cx="4343949"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806190" y="3895725"/>
              <a:ext cx="1489710" cy="1007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0800000">
              <a:off x="2742652" y="4162356"/>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90661" y="4659868"/>
              <a:ext cx="1704939" cy="369332"/>
            </a:xfrm>
            <a:prstGeom prst="rect">
              <a:avLst/>
            </a:prstGeom>
            <a:noFill/>
          </p:spPr>
          <p:txBody>
            <a:bodyPr wrap="square" rtlCol="0">
              <a:spAutoFit/>
            </a:bodyPr>
            <a:lstStyle/>
            <a:p>
              <a:r>
                <a:rPr lang="en-US" b="1" dirty="0"/>
                <a:t>(W*+1)(1-α/2)</a:t>
              </a:r>
            </a:p>
          </p:txBody>
        </p:sp>
        <p:sp>
          <p:nvSpPr>
            <p:cNvPr id="14" name="TextBox 13"/>
            <p:cNvSpPr txBox="1"/>
            <p:nvPr/>
          </p:nvSpPr>
          <p:spPr>
            <a:xfrm>
              <a:off x="2226028" y="3962400"/>
              <a:ext cx="745772" cy="369332"/>
            </a:xfrm>
            <a:prstGeom prst="rect">
              <a:avLst/>
            </a:prstGeom>
            <a:noFill/>
          </p:spPr>
          <p:txBody>
            <a:bodyPr wrap="square" rtlCol="0">
              <a:spAutoFit/>
            </a:bodyPr>
            <a:lstStyle/>
            <a:p>
              <a:r>
                <a:rPr lang="en-US" b="1" dirty="0"/>
                <a:t>W*</a:t>
              </a:r>
            </a:p>
          </p:txBody>
        </p:sp>
        <p:sp>
          <p:nvSpPr>
            <p:cNvPr id="15" name="TextBox 14"/>
            <p:cNvSpPr txBox="1"/>
            <p:nvPr/>
          </p:nvSpPr>
          <p:spPr>
            <a:xfrm>
              <a:off x="1905000" y="3105090"/>
              <a:ext cx="1843632" cy="400110"/>
            </a:xfrm>
            <a:prstGeom prst="rect">
              <a:avLst/>
            </a:prstGeom>
            <a:noFill/>
          </p:spPr>
          <p:txBody>
            <a:bodyPr wrap="square" rtlCol="0">
              <a:spAutoFit/>
            </a:bodyPr>
            <a:lstStyle/>
            <a:p>
              <a:r>
                <a:rPr lang="en-US" sz="2000" b="1" dirty="0"/>
                <a:t>Window Size</a:t>
              </a:r>
            </a:p>
          </p:txBody>
        </p:sp>
        <p:cxnSp>
          <p:nvCxnSpPr>
            <p:cNvPr id="16" name="Straight Connector 15"/>
            <p:cNvCxnSpPr/>
            <p:nvPr/>
          </p:nvCxnSpPr>
          <p:spPr>
            <a:xfrm rot="5400000" flipH="1" flipV="1">
              <a:off x="3311100" y="4385839"/>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789627" y="4380773"/>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303276" y="3881134"/>
              <a:ext cx="1478524" cy="10013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81200" y="3669268"/>
              <a:ext cx="1704939" cy="369332"/>
            </a:xfrm>
            <a:prstGeom prst="rect">
              <a:avLst/>
            </a:prstGeom>
            <a:noFill/>
          </p:spPr>
          <p:txBody>
            <a:bodyPr wrap="square" rtlCol="0">
              <a:spAutoFit/>
            </a:bodyPr>
            <a:lstStyle/>
            <a:p>
              <a:r>
                <a:rPr lang="en-US" b="1" dirty="0"/>
                <a:t>W*+1</a:t>
              </a:r>
            </a:p>
          </p:txBody>
        </p:sp>
        <p:cxnSp>
          <p:nvCxnSpPr>
            <p:cNvPr id="20" name="Straight Connector 19"/>
            <p:cNvCxnSpPr/>
            <p:nvPr/>
          </p:nvCxnSpPr>
          <p:spPr>
            <a:xfrm rot="10800000">
              <a:off x="2744876" y="3883100"/>
              <a:ext cx="426552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743200" y="3875430"/>
              <a:ext cx="1066800" cy="722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0800000">
              <a:off x="2731222" y="4899660"/>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6" name="Title 5"/>
          <p:cNvSpPr>
            <a:spLocks noGrp="1"/>
          </p:cNvSpPr>
          <p:nvPr>
            <p:ph type="title"/>
          </p:nvPr>
        </p:nvSpPr>
        <p:spPr>
          <a:xfrm>
            <a:off x="457200" y="108993"/>
            <a:ext cx="8229600" cy="1143000"/>
          </a:xfrm>
        </p:spPr>
        <p:txBody>
          <a:bodyPr/>
          <a:lstStyle/>
          <a:p>
            <a:r>
              <a:rPr lang="en-US" dirty="0"/>
              <a:t>A bit of Analysis</a:t>
            </a:r>
          </a:p>
        </p:txBody>
      </p:sp>
      <p:sp>
        <p:nvSpPr>
          <p:cNvPr id="31" name="TextBox 7"/>
          <p:cNvSpPr txBox="1">
            <a:spLocks noChangeArrowheads="1"/>
          </p:cNvSpPr>
          <p:nvPr/>
        </p:nvSpPr>
        <p:spPr bwMode="auto">
          <a:xfrm>
            <a:off x="6553200" y="914400"/>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B</a:t>
            </a:r>
          </a:p>
        </p:txBody>
      </p:sp>
      <p:sp>
        <p:nvSpPr>
          <p:cNvPr id="32" name="TextBox 31"/>
          <p:cNvSpPr txBox="1">
            <a:spLocks noChangeArrowheads="1"/>
          </p:cNvSpPr>
          <p:nvPr/>
        </p:nvSpPr>
        <p:spPr bwMode="auto">
          <a:xfrm>
            <a:off x="7784432" y="909935"/>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grpSp>
        <p:nvGrpSpPr>
          <p:cNvPr id="33" name="Group 151"/>
          <p:cNvGrpSpPr>
            <a:grpSpLocks/>
          </p:cNvGrpSpPr>
          <p:nvPr/>
        </p:nvGrpSpPr>
        <p:grpSpPr bwMode="auto">
          <a:xfrm>
            <a:off x="6629401" y="1604665"/>
            <a:ext cx="2209800" cy="609600"/>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36"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37" name="Straight Connector 36"/>
          <p:cNvCxnSpPr/>
          <p:nvPr/>
        </p:nvCxnSpPr>
        <p:spPr>
          <a:xfrm rot="5400000">
            <a:off x="7413458" y="1903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1447800" y="5562600"/>
            <a:ext cx="4495800" cy="914400"/>
            <a:chOff x="2438400" y="5105400"/>
            <a:chExt cx="4495800" cy="914400"/>
          </a:xfrm>
        </p:grpSpPr>
        <p:sp>
          <p:nvSpPr>
            <p:cNvPr id="22" name="Rectangle 21"/>
            <p:cNvSpPr/>
            <p:nvPr/>
          </p:nvSpPr>
          <p:spPr>
            <a:xfrm>
              <a:off x="2438400" y="5105400"/>
              <a:ext cx="4495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4077605478"/>
                </p:ext>
              </p:extLst>
            </p:nvPr>
          </p:nvGraphicFramePr>
          <p:xfrm>
            <a:off x="2590800" y="5174041"/>
            <a:ext cx="4220473" cy="839158"/>
          </p:xfrm>
          <a:graphic>
            <a:graphicData uri="http://schemas.openxmlformats.org/presentationml/2006/ole">
              <mc:AlternateContent xmlns:mc="http://schemas.openxmlformats.org/markup-compatibility/2006">
                <mc:Choice xmlns:v="urn:schemas-microsoft-com:vml" Requires="v">
                  <p:oleObj spid="_x0000_s1190" name="Equation" r:id="rId3" imgW="2171700" imgH="431800" progId="Equation.3">
                    <p:embed/>
                  </p:oleObj>
                </mc:Choice>
                <mc:Fallback>
                  <p:oleObj name="Equation" r:id="rId3" imgW="2171700" imgH="431800" progId="Equation.3">
                    <p:embed/>
                    <p:pic>
                      <p:nvPicPr>
                        <p:cNvPr id="0" name=""/>
                        <p:cNvPicPr/>
                        <p:nvPr/>
                      </p:nvPicPr>
                      <p:blipFill>
                        <a:blip r:embed="rId4"/>
                        <a:stretch>
                          <a:fillRect/>
                        </a:stretch>
                      </p:blipFill>
                      <p:spPr>
                        <a:xfrm>
                          <a:off x="2590800" y="5174041"/>
                          <a:ext cx="4220473" cy="839158"/>
                        </a:xfrm>
                        <a:prstGeom prst="rect">
                          <a:avLst/>
                        </a:prstGeom>
                      </p:spPr>
                    </p:pic>
                  </p:oleObj>
                </mc:Fallback>
              </mc:AlternateContent>
            </a:graphicData>
          </a:graphic>
        </p:graphicFrame>
      </p:grpSp>
    </p:spTree>
    <p:extLst>
      <p:ext uri="{BB962C8B-B14F-4D97-AF65-F5344CB8AC3E}">
        <p14:creationId xmlns:p14="http://schemas.microsoft.com/office/powerpoint/2010/main" val="188729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799"/>
            <a:ext cx="6324600" cy="1676401"/>
          </a:xfrm>
        </p:spPr>
        <p:txBody>
          <a:bodyPr>
            <a:normAutofit/>
          </a:bodyPr>
          <a:lstStyle/>
          <a:p>
            <a:r>
              <a:rPr lang="en-US" sz="2800" dirty="0"/>
              <a:t>How small can queues be without loss of throughput? </a:t>
            </a:r>
          </a:p>
          <a:p>
            <a:pPr>
              <a:buNone/>
            </a:pPr>
            <a:endParaRPr lang="en-US" sz="2800" dirty="0"/>
          </a:p>
        </p:txBody>
      </p:sp>
      <p:sp>
        <p:nvSpPr>
          <p:cNvPr id="4" name="Slide Number Placeholder 3"/>
          <p:cNvSpPr>
            <a:spLocks noGrp="1"/>
          </p:cNvSpPr>
          <p:nvPr>
            <p:ph type="sldNum" sz="quarter" idx="12"/>
          </p:nvPr>
        </p:nvSpPr>
        <p:spPr/>
        <p:txBody>
          <a:bodyPr/>
          <a:lstStyle/>
          <a:p>
            <a:r>
              <a:rPr lang="en-US" dirty="0"/>
              <a:t>22</a:t>
            </a:r>
          </a:p>
        </p:txBody>
      </p:sp>
      <p:sp>
        <p:nvSpPr>
          <p:cNvPr id="5" name="TextBox 4"/>
          <p:cNvSpPr txBox="1"/>
          <p:nvPr/>
        </p:nvSpPr>
        <p:spPr>
          <a:xfrm>
            <a:off x="533400" y="2438400"/>
            <a:ext cx="7010400" cy="461665"/>
          </a:xfrm>
          <a:prstGeom prst="rect">
            <a:avLst/>
          </a:prstGeom>
          <a:noFill/>
        </p:spPr>
        <p:txBody>
          <a:bodyPr wrap="square" rtlCol="0">
            <a:spAutoFit/>
          </a:bodyPr>
          <a:lstStyle/>
          <a:p>
            <a:pPr>
              <a:buFont typeface="Wingdings" pitchFamily="2" charset="2"/>
              <a:buChar char="Ø"/>
            </a:pPr>
            <a:r>
              <a:rPr lang="en-US" sz="2400" dirty="0">
                <a:solidFill>
                  <a:srgbClr val="BB0D18"/>
                </a:solidFill>
              </a:rPr>
              <a:t> Need to quantify queue size oscillations (Stability). </a:t>
            </a:r>
          </a:p>
        </p:txBody>
      </p:sp>
      <p:sp>
        <p:nvSpPr>
          <p:cNvPr id="6" name="Title 5"/>
          <p:cNvSpPr>
            <a:spLocks noGrp="1"/>
          </p:cNvSpPr>
          <p:nvPr>
            <p:ph type="title"/>
          </p:nvPr>
        </p:nvSpPr>
        <p:spPr>
          <a:xfrm>
            <a:off x="457200" y="131079"/>
            <a:ext cx="8229600" cy="1143000"/>
          </a:xfrm>
        </p:spPr>
        <p:txBody>
          <a:bodyPr/>
          <a:lstStyle/>
          <a:p>
            <a:r>
              <a:rPr lang="en-US" dirty="0"/>
              <a:t>A bit of Analysis</a:t>
            </a:r>
          </a:p>
        </p:txBody>
      </p:sp>
      <p:sp>
        <p:nvSpPr>
          <p:cNvPr id="31" name="TextBox 7"/>
          <p:cNvSpPr txBox="1">
            <a:spLocks noChangeArrowheads="1"/>
          </p:cNvSpPr>
          <p:nvPr/>
        </p:nvSpPr>
        <p:spPr bwMode="auto">
          <a:xfrm>
            <a:off x="6553200" y="914400"/>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B</a:t>
            </a:r>
          </a:p>
        </p:txBody>
      </p:sp>
      <p:sp>
        <p:nvSpPr>
          <p:cNvPr id="32" name="TextBox 31"/>
          <p:cNvSpPr txBox="1">
            <a:spLocks noChangeArrowheads="1"/>
          </p:cNvSpPr>
          <p:nvPr/>
        </p:nvSpPr>
        <p:spPr bwMode="auto">
          <a:xfrm>
            <a:off x="7784432" y="909935"/>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grpSp>
        <p:nvGrpSpPr>
          <p:cNvPr id="33" name="Group 151"/>
          <p:cNvGrpSpPr>
            <a:grpSpLocks/>
          </p:cNvGrpSpPr>
          <p:nvPr/>
        </p:nvGrpSpPr>
        <p:grpSpPr bwMode="auto">
          <a:xfrm>
            <a:off x="6629401" y="1604665"/>
            <a:ext cx="2209800" cy="609600"/>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36"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37" name="Straight Connector 36"/>
          <p:cNvCxnSpPr/>
          <p:nvPr/>
        </p:nvCxnSpPr>
        <p:spPr>
          <a:xfrm rot="5400000">
            <a:off x="7413458" y="1903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838200" y="4114800"/>
            <a:ext cx="3581400" cy="8168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b="1" dirty="0"/>
              <a:t>K &gt; (1/7) C x RTT</a:t>
            </a:r>
          </a:p>
        </p:txBody>
      </p:sp>
      <p:sp>
        <p:nvSpPr>
          <p:cNvPr id="43" name="Rounded Rectangle 42"/>
          <p:cNvSpPr/>
          <p:nvPr/>
        </p:nvSpPr>
        <p:spPr>
          <a:xfrm>
            <a:off x="5334000" y="3810000"/>
            <a:ext cx="2895600" cy="1447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b="1" dirty="0"/>
              <a:t>for TCP:</a:t>
            </a:r>
          </a:p>
          <a:p>
            <a:pPr algn="ctr"/>
            <a:r>
              <a:rPr lang="en-US" sz="3600" b="1" dirty="0"/>
              <a:t>K &gt; C x RTT</a:t>
            </a:r>
          </a:p>
        </p:txBody>
      </p:sp>
      <p:sp>
        <p:nvSpPr>
          <p:cNvPr id="46" name="Left-Right Arrow 45"/>
          <p:cNvSpPr/>
          <p:nvPr/>
        </p:nvSpPr>
        <p:spPr>
          <a:xfrm>
            <a:off x="4495800" y="4343400"/>
            <a:ext cx="762000" cy="30480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95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Content Placeholder 12"/>
          <p:cNvSpPr>
            <a:spLocks noGrp="1"/>
          </p:cNvSpPr>
          <p:nvPr>
            <p:ph idx="1"/>
          </p:nvPr>
        </p:nvSpPr>
        <p:spPr>
          <a:xfrm>
            <a:off x="228600" y="990600"/>
            <a:ext cx="8839200" cy="5562600"/>
          </a:xfrm>
        </p:spPr>
        <p:txBody>
          <a:bodyPr>
            <a:normAutofit/>
          </a:bodyPr>
          <a:lstStyle/>
          <a:p>
            <a:pPr lvl="1">
              <a:buNone/>
            </a:pPr>
            <a:endParaRPr lang="en-US" sz="900" b="1" dirty="0">
              <a:solidFill>
                <a:srgbClr val="FF0000"/>
              </a:solidFill>
            </a:endParaRPr>
          </a:p>
          <a:p>
            <a:endParaRPr lang="en-US" sz="700" dirty="0"/>
          </a:p>
          <a:p>
            <a:r>
              <a:rPr lang="en-US" sz="2400" dirty="0"/>
              <a:t>DCTCP takes at most ~40% more </a:t>
            </a:r>
            <a:r>
              <a:rPr lang="en-US" sz="2400" b="1" dirty="0">
                <a:solidFill>
                  <a:srgbClr val="BB0D18"/>
                </a:solidFill>
              </a:rPr>
              <a:t>RTTs</a:t>
            </a:r>
            <a:r>
              <a:rPr lang="en-US" sz="2400" b="1" dirty="0">
                <a:solidFill>
                  <a:srgbClr val="FF0000"/>
                </a:solidFill>
              </a:rPr>
              <a:t> </a:t>
            </a:r>
            <a:r>
              <a:rPr lang="en-US" sz="2400" dirty="0">
                <a:solidFill>
                  <a:srgbClr val="000000"/>
                </a:solidFill>
              </a:rPr>
              <a:t>than TCP</a:t>
            </a:r>
          </a:p>
          <a:p>
            <a:pPr lvl="1"/>
            <a:r>
              <a:rPr lang="en-US" sz="2000" dirty="0">
                <a:solidFill>
                  <a:srgbClr val="000000"/>
                </a:solidFill>
              </a:rPr>
              <a:t>“Analysis of DCTCP: Stability, Convergence, and Fairness,” SIGMETRICS 2011 </a:t>
            </a:r>
          </a:p>
          <a:p>
            <a:pPr marL="457200" lvl="1" indent="0">
              <a:buNone/>
            </a:pPr>
            <a:endParaRPr lang="en-US" sz="200" b="1" dirty="0">
              <a:solidFill>
                <a:srgbClr val="FF0000"/>
              </a:solidFill>
            </a:endParaRPr>
          </a:p>
          <a:p>
            <a:pPr marL="457200" lvl="1" indent="0">
              <a:buNone/>
            </a:pPr>
            <a:endParaRPr lang="en-US" sz="200" b="1" dirty="0">
              <a:solidFill>
                <a:srgbClr val="FF0000"/>
              </a:solidFill>
            </a:endParaRPr>
          </a:p>
          <a:p>
            <a:pPr marL="457200" lvl="1" indent="0">
              <a:buNone/>
            </a:pPr>
            <a:endParaRPr lang="en-US" sz="200" b="1" dirty="0">
              <a:solidFill>
                <a:srgbClr val="FF0000"/>
              </a:solidFill>
            </a:endParaRPr>
          </a:p>
          <a:p>
            <a:pPr marL="457200" lvl="1" indent="0">
              <a:buNone/>
            </a:pPr>
            <a:endParaRPr lang="en-US" sz="200" b="1" dirty="0">
              <a:solidFill>
                <a:srgbClr val="FF0000"/>
              </a:solidFill>
            </a:endParaRPr>
          </a:p>
          <a:p>
            <a:pPr marL="0" indent="0">
              <a:buNone/>
            </a:pPr>
            <a:r>
              <a:rPr lang="en-US" sz="2400" b="1" dirty="0">
                <a:solidFill>
                  <a:srgbClr val="1429F8"/>
                </a:solidFill>
              </a:rPr>
              <a:t>   Intuition: </a:t>
            </a:r>
            <a:r>
              <a:rPr lang="en-US" sz="2400" dirty="0"/>
              <a:t>DCTCP makes smaller adjustments than TCP, but makes    </a:t>
            </a:r>
          </a:p>
          <a:p>
            <a:pPr marL="0" indent="0">
              <a:buNone/>
            </a:pPr>
            <a:r>
              <a:rPr lang="en-US" sz="2400" dirty="0"/>
              <a:t>                     them much more frequently</a:t>
            </a:r>
          </a:p>
        </p:txBody>
      </p:sp>
      <p:sp>
        <p:nvSpPr>
          <p:cNvPr id="9831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0" y="1076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31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0" name="Rectangle 6"/>
          <p:cNvSpPr>
            <a:spLocks noChangeArrowheads="1"/>
          </p:cNvSpPr>
          <p:nvPr/>
        </p:nvSpPr>
        <p:spPr bwMode="auto">
          <a:xfrm>
            <a:off x="0" y="1143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Slide Number Placeholder 17"/>
          <p:cNvSpPr>
            <a:spLocks noGrp="1"/>
          </p:cNvSpPr>
          <p:nvPr>
            <p:ph type="sldNum" sz="quarter" idx="12"/>
          </p:nvPr>
        </p:nvSpPr>
        <p:spPr/>
        <p:txBody>
          <a:bodyPr/>
          <a:lstStyle/>
          <a:p>
            <a:fld id="{D6860B3D-D4F8-4840-B91D-0EEC232E35FC}" type="slidenum">
              <a:rPr lang="en-US" smtClean="0"/>
              <a:pPr/>
              <a:t>62</a:t>
            </a:fld>
            <a:endParaRPr lang="en-US"/>
          </a:p>
        </p:txBody>
      </p:sp>
      <p:sp>
        <p:nvSpPr>
          <p:cNvPr id="3" name="Title 2"/>
          <p:cNvSpPr>
            <a:spLocks noGrp="1"/>
          </p:cNvSpPr>
          <p:nvPr>
            <p:ph type="title"/>
          </p:nvPr>
        </p:nvSpPr>
        <p:spPr/>
        <p:txBody>
          <a:bodyPr/>
          <a:lstStyle/>
          <a:p>
            <a:r>
              <a:rPr lang="en-US" dirty="0"/>
              <a:t>Convergence Time</a:t>
            </a:r>
          </a:p>
        </p:txBody>
      </p:sp>
      <p:grpSp>
        <p:nvGrpSpPr>
          <p:cNvPr id="5" name="Group 4"/>
          <p:cNvGrpSpPr/>
          <p:nvPr/>
        </p:nvGrpSpPr>
        <p:grpSpPr>
          <a:xfrm>
            <a:off x="914400" y="3424535"/>
            <a:ext cx="3392295" cy="2976265"/>
            <a:chOff x="914400" y="3881735"/>
            <a:chExt cx="3392295" cy="2976265"/>
          </a:xfrm>
        </p:grpSpPr>
        <p:pic>
          <p:nvPicPr>
            <p:cNvPr id="20" name="Picture 19" descr="convergence_sims.eps"/>
            <p:cNvPicPr>
              <a:picLocks noChangeAspect="1"/>
            </p:cNvPicPr>
            <p:nvPr/>
          </p:nvPicPr>
          <p:blipFill rotWithShape="1">
            <a:blip r:embed="rId4">
              <a:extLst>
                <a:ext uri="{28A0092B-C50C-407E-A947-70E740481C1C}">
                  <a14:useLocalDpi xmlns:a14="http://schemas.microsoft.com/office/drawing/2010/main" val="0"/>
                </a:ext>
              </a:extLst>
            </a:blip>
            <a:srcRect t="30598" r="75314" b="21140"/>
            <a:stretch/>
          </p:blipFill>
          <p:spPr>
            <a:xfrm>
              <a:off x="914400" y="4124152"/>
              <a:ext cx="3392295" cy="2733848"/>
            </a:xfrm>
            <a:prstGeom prst="rect">
              <a:avLst/>
            </a:prstGeom>
          </p:spPr>
        </p:pic>
        <p:sp>
          <p:nvSpPr>
            <p:cNvPr id="4" name="TextBox 3"/>
            <p:cNvSpPr txBox="1"/>
            <p:nvPr/>
          </p:nvSpPr>
          <p:spPr>
            <a:xfrm>
              <a:off x="2362200" y="3881735"/>
              <a:ext cx="1371600" cy="461665"/>
            </a:xfrm>
            <a:prstGeom prst="rect">
              <a:avLst/>
            </a:prstGeom>
            <a:noFill/>
          </p:spPr>
          <p:txBody>
            <a:bodyPr wrap="square" rtlCol="0">
              <a:spAutoFit/>
            </a:bodyPr>
            <a:lstStyle/>
            <a:p>
              <a:r>
                <a:rPr lang="en-US" sz="2400" b="1" dirty="0"/>
                <a:t>TCP</a:t>
              </a:r>
            </a:p>
          </p:txBody>
        </p:sp>
      </p:grpSp>
      <p:grpSp>
        <p:nvGrpSpPr>
          <p:cNvPr id="6" name="Group 5"/>
          <p:cNvGrpSpPr/>
          <p:nvPr/>
        </p:nvGrpSpPr>
        <p:grpSpPr>
          <a:xfrm>
            <a:off x="5029200" y="3352800"/>
            <a:ext cx="3429000" cy="2971800"/>
            <a:chOff x="5029200" y="3810000"/>
            <a:chExt cx="3429000" cy="2971800"/>
          </a:xfrm>
        </p:grpSpPr>
        <p:pic>
          <p:nvPicPr>
            <p:cNvPr id="2" name="Picture 1" descr="convergence_sims.eps"/>
            <p:cNvPicPr>
              <a:picLocks noChangeAspect="1"/>
            </p:cNvPicPr>
            <p:nvPr/>
          </p:nvPicPr>
          <p:blipFill rotWithShape="1">
            <a:blip r:embed="rId4">
              <a:extLst>
                <a:ext uri="{28A0092B-C50C-407E-A947-70E740481C1C}">
                  <a14:useLocalDpi xmlns:a14="http://schemas.microsoft.com/office/drawing/2010/main" val="0"/>
                </a:ext>
              </a:extLst>
            </a:blip>
            <a:srcRect l="24709" t="11112" r="50816" b="43646"/>
            <a:stretch/>
          </p:blipFill>
          <p:spPr>
            <a:xfrm>
              <a:off x="5029200" y="4168915"/>
              <a:ext cx="3429000" cy="2612885"/>
            </a:xfrm>
            <a:prstGeom prst="rect">
              <a:avLst/>
            </a:prstGeom>
          </p:spPr>
        </p:pic>
        <p:sp>
          <p:nvSpPr>
            <p:cNvPr id="22" name="TextBox 21"/>
            <p:cNvSpPr txBox="1"/>
            <p:nvPr/>
          </p:nvSpPr>
          <p:spPr>
            <a:xfrm>
              <a:off x="6477000" y="3810000"/>
              <a:ext cx="1371600" cy="461665"/>
            </a:xfrm>
            <a:prstGeom prst="rect">
              <a:avLst/>
            </a:prstGeom>
            <a:noFill/>
          </p:spPr>
          <p:txBody>
            <a:bodyPr wrap="square" rtlCol="0">
              <a:spAutoFit/>
            </a:bodyPr>
            <a:lstStyle/>
            <a:p>
              <a:r>
                <a:rPr lang="en-US" sz="2400" b="1" dirty="0"/>
                <a:t>DCTCP</a:t>
              </a:r>
            </a:p>
          </p:txBody>
        </p:sp>
      </p:grpSp>
    </p:spTree>
    <p:custDataLst>
      <p:tags r:id="rId1"/>
    </p:custDataLst>
    <p:extLst>
      <p:ext uri="{BB962C8B-B14F-4D97-AF65-F5344CB8AC3E}">
        <p14:creationId xmlns:p14="http://schemas.microsoft.com/office/powerpoint/2010/main" val="3790583851"/>
      </p:ext>
    </p:extLst>
  </p:cSld>
  <p:clrMapOvr>
    <a:masterClrMapping/>
  </p:clrMapOvr>
  <p:transition spd="slow" advTm="957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Datacenters and OLDIs</a:t>
            </a:r>
          </a:p>
        </p:txBody>
      </p:sp>
      <p:sp>
        <p:nvSpPr>
          <p:cNvPr id="5" name="Text Placeholder 4"/>
          <p:cNvSpPr>
            <a:spLocks noGrp="1"/>
          </p:cNvSpPr>
          <p:nvPr>
            <p:ph type="body" idx="1"/>
          </p:nvPr>
        </p:nvSpPr>
        <p:spPr/>
        <p:txBody>
          <a:bodyPr/>
          <a:lstStyle/>
          <a:p>
            <a:pPr>
              <a:lnSpc>
                <a:spcPct val="150000"/>
              </a:lnSpc>
              <a:buSzPct val="100000"/>
              <a:buFont typeface="Wingdings" pitchFamily="2" charset="2"/>
              <a:buChar char="§"/>
            </a:pPr>
            <a:r>
              <a:rPr lang="en-US" sz="2800" dirty="0">
                <a:solidFill>
                  <a:srgbClr val="333336"/>
                </a:solidFill>
              </a:rPr>
              <a:t>OLDI = </a:t>
            </a:r>
            <a:r>
              <a:rPr lang="en-US" sz="3200" b="1" dirty="0">
                <a:solidFill>
                  <a:schemeClr val="tx1"/>
                </a:solidFill>
              </a:rPr>
              <a:t>O</a:t>
            </a:r>
            <a:r>
              <a:rPr lang="en-US" sz="2800" dirty="0">
                <a:solidFill>
                  <a:srgbClr val="333336"/>
                </a:solidFill>
              </a:rPr>
              <a:t>n</a:t>
            </a:r>
            <a:r>
              <a:rPr lang="en-US" sz="3200" b="1" dirty="0">
                <a:solidFill>
                  <a:schemeClr val="tx1"/>
                </a:solidFill>
              </a:rPr>
              <a:t>L</a:t>
            </a:r>
            <a:r>
              <a:rPr lang="en-US" sz="2800" dirty="0">
                <a:solidFill>
                  <a:srgbClr val="333336"/>
                </a:solidFill>
              </a:rPr>
              <a:t>ine </a:t>
            </a:r>
            <a:r>
              <a:rPr lang="en-US" sz="3200" b="1" dirty="0">
                <a:solidFill>
                  <a:schemeClr val="tx1"/>
                </a:solidFill>
              </a:rPr>
              <a:t>D</a:t>
            </a:r>
            <a:r>
              <a:rPr lang="en-US" sz="2800" dirty="0">
                <a:solidFill>
                  <a:srgbClr val="333336"/>
                </a:solidFill>
              </a:rPr>
              <a:t>ata </a:t>
            </a:r>
            <a:r>
              <a:rPr lang="en-US" sz="3200" b="1" dirty="0">
                <a:solidFill>
                  <a:schemeClr val="tx1"/>
                </a:solidFill>
              </a:rPr>
              <a:t>I</a:t>
            </a:r>
            <a:r>
              <a:rPr lang="en-US" sz="2800" dirty="0">
                <a:solidFill>
                  <a:srgbClr val="333336"/>
                </a:solidFill>
              </a:rPr>
              <a:t>ntensive applications</a:t>
            </a:r>
          </a:p>
          <a:p>
            <a:pPr lvl="1">
              <a:lnSpc>
                <a:spcPct val="150000"/>
              </a:lnSpc>
              <a:buFont typeface="Wingdings" pitchFamily="2" charset="2"/>
              <a:buChar char="§"/>
            </a:pPr>
            <a:r>
              <a:rPr lang="en-US" sz="2800" dirty="0">
                <a:solidFill>
                  <a:srgbClr val="333336"/>
                </a:solidFill>
                <a:latin typeface="Trebuchet MS" pitchFamily="34" charset="0"/>
              </a:rPr>
              <a:t>e.g., Web search, retail, advertisements</a:t>
            </a:r>
          </a:p>
          <a:p>
            <a:pPr>
              <a:lnSpc>
                <a:spcPct val="150000"/>
              </a:lnSpc>
              <a:buSzPct val="100000"/>
              <a:buFont typeface="Wingdings" pitchFamily="2" charset="2"/>
              <a:buChar char="§"/>
            </a:pPr>
            <a:r>
              <a:rPr lang="en-US" sz="2800" dirty="0">
                <a:solidFill>
                  <a:srgbClr val="333336"/>
                </a:solidFill>
              </a:rPr>
              <a:t>An important class of datacenter applications</a:t>
            </a:r>
          </a:p>
          <a:p>
            <a:pPr>
              <a:lnSpc>
                <a:spcPct val="150000"/>
              </a:lnSpc>
              <a:buSzPct val="100000"/>
              <a:buFont typeface="Wingdings" pitchFamily="2" charset="2"/>
              <a:buChar char="§"/>
            </a:pPr>
            <a:r>
              <a:rPr lang="en-US" sz="2800" dirty="0">
                <a:solidFill>
                  <a:srgbClr val="333336"/>
                </a:solidFill>
              </a:rPr>
              <a:t>Vital to many Internet companies</a:t>
            </a:r>
          </a:p>
          <a:p>
            <a:pPr lvl="1">
              <a:lnSpc>
                <a:spcPct val="200000"/>
              </a:lnSpc>
              <a:buFont typeface="Wingdings" pitchFamily="2" charset="2"/>
              <a:buChar char="§"/>
            </a:pPr>
            <a:endParaRPr lang="en-US" sz="2800" dirty="0">
              <a:solidFill>
                <a:srgbClr val="333336"/>
              </a:solidFill>
              <a:latin typeface="Trebuchet MS" pitchFamily="34" charset="0"/>
            </a:endParaRPr>
          </a:p>
        </p:txBody>
      </p:sp>
      <p:sp>
        <p:nvSpPr>
          <p:cNvPr id="6" name="Text Placeholder 5"/>
          <p:cNvSpPr>
            <a:spLocks noGrp="1"/>
          </p:cNvSpPr>
          <p:nvPr>
            <p:ph type="body" idx="10"/>
          </p:nvPr>
        </p:nvSpPr>
        <p:spPr>
          <a:xfrm>
            <a:off x="476250" y="6019800"/>
            <a:ext cx="8191500" cy="685800"/>
          </a:xfrm>
          <a:solidFill>
            <a:schemeClr val="bg1">
              <a:lumMod val="85000"/>
            </a:schemeClr>
          </a:solidFill>
        </p:spPr>
        <p:txBody>
          <a:bodyPr/>
          <a:lstStyle/>
          <a:p>
            <a:pPr marL="0" indent="0" algn="ctr">
              <a:buNone/>
            </a:pPr>
            <a:r>
              <a:rPr lang="en-US" dirty="0"/>
              <a:t>OLDIs are critical datacenter applications</a:t>
            </a:r>
          </a:p>
        </p:txBody>
      </p:sp>
      <p:grpSp>
        <p:nvGrpSpPr>
          <p:cNvPr id="22" name="Group 21"/>
          <p:cNvGrpSpPr/>
          <p:nvPr/>
        </p:nvGrpSpPr>
        <p:grpSpPr>
          <a:xfrm>
            <a:off x="519113" y="4604652"/>
            <a:ext cx="8105774" cy="957948"/>
            <a:chOff x="200025" y="4299852"/>
            <a:chExt cx="8105774" cy="957948"/>
          </a:xfrm>
        </p:grpSpPr>
        <p:pic>
          <p:nvPicPr>
            <p:cNvPr id="18" name="Picture 17" descr="google.png"/>
            <p:cNvPicPr>
              <a:picLocks noChangeAspect="1"/>
            </p:cNvPicPr>
            <p:nvPr/>
          </p:nvPicPr>
          <p:blipFill>
            <a:blip r:embed="rId3"/>
            <a:stretch>
              <a:fillRect/>
            </a:stretch>
          </p:blipFill>
          <p:spPr>
            <a:xfrm>
              <a:off x="200025" y="4443070"/>
              <a:ext cx="2085975" cy="671513"/>
            </a:xfrm>
            <a:prstGeom prst="rect">
              <a:avLst/>
            </a:prstGeom>
          </p:spPr>
        </p:pic>
        <p:pic>
          <p:nvPicPr>
            <p:cNvPr id="19" name="Picture 18" descr="facebook.png"/>
            <p:cNvPicPr>
              <a:picLocks noChangeAspect="1"/>
            </p:cNvPicPr>
            <p:nvPr/>
          </p:nvPicPr>
          <p:blipFill>
            <a:blip r:embed="rId4"/>
            <a:stretch>
              <a:fillRect/>
            </a:stretch>
          </p:blipFill>
          <p:spPr>
            <a:xfrm>
              <a:off x="2790825" y="4393064"/>
              <a:ext cx="2343150" cy="771525"/>
            </a:xfrm>
            <a:prstGeom prst="rect">
              <a:avLst/>
            </a:prstGeom>
          </p:spPr>
        </p:pic>
        <p:pic>
          <p:nvPicPr>
            <p:cNvPr id="20" name="Picture 19" descr="amazon.jpg"/>
            <p:cNvPicPr>
              <a:picLocks noChangeAspect="1"/>
            </p:cNvPicPr>
            <p:nvPr/>
          </p:nvPicPr>
          <p:blipFill>
            <a:blip r:embed="rId5"/>
            <a:srcRect t="26666" b="31429"/>
            <a:stretch>
              <a:fillRect/>
            </a:stretch>
          </p:blipFill>
          <p:spPr>
            <a:xfrm>
              <a:off x="5638799" y="4299852"/>
              <a:ext cx="2667000" cy="957948"/>
            </a:xfrm>
            <a:prstGeom prst="rect">
              <a:avLst/>
            </a:prstGeom>
          </p:spPr>
        </p:pic>
      </p:grpSp>
    </p:spTree>
    <p:extLst>
      <p:ext uri="{BB962C8B-B14F-4D97-AF65-F5344CB8AC3E}">
        <p14:creationId xmlns:p14="http://schemas.microsoft.com/office/powerpoint/2010/main" val="3659817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Challenges from OLDIs</a:t>
            </a:r>
          </a:p>
        </p:txBody>
      </p:sp>
      <p:sp>
        <p:nvSpPr>
          <p:cNvPr id="5" name="Text Placeholder 4"/>
          <p:cNvSpPr>
            <a:spLocks noGrp="1"/>
          </p:cNvSpPr>
          <p:nvPr>
            <p:ph type="body" idx="1"/>
          </p:nvPr>
        </p:nvSpPr>
        <p:spPr/>
        <p:txBody>
          <a:bodyPr/>
          <a:lstStyle/>
          <a:p>
            <a:pPr marL="342900" lvl="1" indent="-342900">
              <a:spcBef>
                <a:spcPts val="0"/>
              </a:spcBef>
              <a:buSzPct val="150000"/>
              <a:buNone/>
            </a:pPr>
            <a:r>
              <a:rPr lang="en-US" sz="2400" u="sng" dirty="0">
                <a:latin typeface="Trebuchet MS" pitchFamily="34" charset="0"/>
              </a:rPr>
              <a:t>Two important properties:</a:t>
            </a:r>
          </a:p>
          <a:p>
            <a:pPr marL="457200" lvl="1" indent="-457200">
              <a:lnSpc>
                <a:spcPct val="150000"/>
              </a:lnSpc>
              <a:spcBef>
                <a:spcPts val="0"/>
              </a:spcBef>
              <a:buFont typeface="+mj-lt"/>
              <a:buAutoNum type="arabicParenR"/>
            </a:pPr>
            <a:r>
              <a:rPr lang="en-US" sz="2400" b="1" dirty="0">
                <a:solidFill>
                  <a:schemeClr val="tx1"/>
                </a:solidFill>
                <a:latin typeface="Trebuchet MS" pitchFamily="34" charset="0"/>
              </a:rPr>
              <a:t>Deadline bound</a:t>
            </a:r>
            <a:r>
              <a:rPr lang="en-US" sz="2400" dirty="0">
                <a:solidFill>
                  <a:srgbClr val="00B050"/>
                </a:solidFill>
                <a:latin typeface="Trebuchet MS" pitchFamily="34" charset="0"/>
              </a:rPr>
              <a:t> </a:t>
            </a:r>
            <a:r>
              <a:rPr lang="en-US" sz="2400" dirty="0">
                <a:latin typeface="Trebuchet MS" pitchFamily="34" charset="0"/>
              </a:rPr>
              <a:t>(e.g., 300 ms)</a:t>
            </a:r>
          </a:p>
          <a:p>
            <a:pPr marL="857250" lvl="2" indent="-457200">
              <a:spcBef>
                <a:spcPts val="0"/>
              </a:spcBef>
            </a:pPr>
            <a:r>
              <a:rPr lang="en-US" sz="2400" dirty="0">
                <a:latin typeface="Trebuchet MS" pitchFamily="34" charset="0"/>
              </a:rPr>
              <a:t>Missed deadlines affect revenue</a:t>
            </a:r>
          </a:p>
          <a:p>
            <a:pPr marL="457200" lvl="1" indent="-457200">
              <a:lnSpc>
                <a:spcPct val="150000"/>
              </a:lnSpc>
              <a:spcBef>
                <a:spcPts val="0"/>
              </a:spcBef>
              <a:buFont typeface="+mj-lt"/>
              <a:buAutoNum type="arabicParenR"/>
            </a:pPr>
            <a:r>
              <a:rPr lang="en-US" sz="2400" b="1" dirty="0">
                <a:solidFill>
                  <a:schemeClr val="tx1"/>
                </a:solidFill>
                <a:latin typeface="Trebuchet MS" pitchFamily="34" charset="0"/>
                <a:sym typeface="Wingdings" pitchFamily="2" charset="2"/>
              </a:rPr>
              <a:t>Fan-in bursts</a:t>
            </a:r>
            <a:endParaRPr lang="en-US" sz="2400" b="1" dirty="0">
              <a:solidFill>
                <a:schemeClr val="tx1"/>
              </a:solidFill>
              <a:latin typeface="Trebuchet MS" pitchFamily="34" charset="0"/>
            </a:endParaRPr>
          </a:p>
          <a:p>
            <a:pPr lvl="1">
              <a:buFont typeface="Wingdings" pitchFamily="2" charset="2"/>
              <a:buChar char="§"/>
            </a:pPr>
            <a:r>
              <a:rPr lang="en-US" sz="2400" dirty="0">
                <a:latin typeface="Trebuchet MS" pitchFamily="34" charset="0"/>
              </a:rPr>
              <a:t>Large data, 1000s of servers</a:t>
            </a:r>
          </a:p>
          <a:p>
            <a:pPr lvl="2">
              <a:buFont typeface="Wingdings" pitchFamily="2" charset="2"/>
              <a:buChar char="§"/>
            </a:pPr>
            <a:r>
              <a:rPr lang="en-US" sz="2400" dirty="0">
                <a:latin typeface="Trebuchet MS" pitchFamily="34" charset="0"/>
              </a:rPr>
              <a:t>Tree-like structure (</a:t>
            </a:r>
            <a:r>
              <a:rPr lang="en-US" sz="2400" dirty="0">
                <a:solidFill>
                  <a:srgbClr val="333336"/>
                </a:solidFill>
                <a:latin typeface="Trebuchet MS" pitchFamily="34" charset="0"/>
                <a:sym typeface="Wingdings" pitchFamily="2" charset="2"/>
              </a:rPr>
              <a:t>high fan-in)</a:t>
            </a:r>
          </a:p>
          <a:p>
            <a:pPr lvl="2">
              <a:buFont typeface="Wingdings" pitchFamily="2" charset="2"/>
              <a:buChar char="§"/>
            </a:pPr>
            <a:r>
              <a:rPr lang="en-US" sz="2400" dirty="0">
                <a:solidFill>
                  <a:srgbClr val="333336"/>
                </a:solidFill>
                <a:latin typeface="Trebuchet MS" pitchFamily="34" charset="0"/>
                <a:sym typeface="Wingdings" pitchFamily="2" charset="2"/>
              </a:rPr>
              <a:t>Fan-in bursts  long </a:t>
            </a:r>
            <a:r>
              <a:rPr lang="en-US" sz="2400" dirty="0">
                <a:solidFill>
                  <a:schemeClr val="tx1"/>
                </a:solidFill>
                <a:latin typeface="Trebuchet MS" pitchFamily="34" charset="0"/>
                <a:sym typeface="Wingdings" pitchFamily="2" charset="2"/>
              </a:rPr>
              <a:t>“</a:t>
            </a:r>
            <a:r>
              <a:rPr lang="en-US" sz="2400" b="1" dirty="0">
                <a:solidFill>
                  <a:schemeClr val="tx1"/>
                </a:solidFill>
                <a:latin typeface="Trebuchet MS" pitchFamily="34" charset="0"/>
                <a:sym typeface="Wingdings" pitchFamily="2" charset="2"/>
              </a:rPr>
              <a:t>tail latency</a:t>
            </a:r>
            <a:r>
              <a:rPr lang="en-US" sz="2400" dirty="0">
                <a:solidFill>
                  <a:schemeClr val="tx1"/>
                </a:solidFill>
                <a:latin typeface="Trebuchet MS" pitchFamily="34" charset="0"/>
                <a:sym typeface="Wingdings" pitchFamily="2" charset="2"/>
              </a:rPr>
              <a:t>”</a:t>
            </a:r>
            <a:endParaRPr lang="en-US" dirty="0">
              <a:solidFill>
                <a:srgbClr val="333336"/>
              </a:solidFill>
            </a:endParaRPr>
          </a:p>
          <a:p>
            <a:pPr>
              <a:buFont typeface="Wingdings" pitchFamily="2" charset="2"/>
              <a:buChar char="§"/>
            </a:pPr>
            <a:endParaRPr lang="en-US" dirty="0">
              <a:solidFill>
                <a:srgbClr val="333336"/>
              </a:solidFill>
            </a:endParaRPr>
          </a:p>
          <a:p>
            <a:pPr>
              <a:buSzPct val="100000"/>
              <a:buFont typeface="Wingdings" pitchFamily="2" charset="2"/>
              <a:buChar char="§"/>
            </a:pPr>
            <a:r>
              <a:rPr lang="en-US" dirty="0">
                <a:solidFill>
                  <a:srgbClr val="333336"/>
                </a:solidFill>
              </a:rPr>
              <a:t>Network shared with many apps (OLDI and non-OLDI)</a:t>
            </a:r>
            <a:endParaRPr lang="en-US" sz="2400" dirty="0">
              <a:solidFill>
                <a:srgbClr val="333336"/>
              </a:solidFill>
            </a:endParaRPr>
          </a:p>
          <a:p>
            <a:endParaRPr lang="en-US" dirty="0">
              <a:solidFill>
                <a:srgbClr val="333336"/>
              </a:solidFill>
            </a:endParaRPr>
          </a:p>
          <a:p>
            <a:pPr>
              <a:buFont typeface="Wingdings" pitchFamily="2" charset="2"/>
              <a:buChar char="§"/>
            </a:pPr>
            <a:endParaRPr lang="en-US" dirty="0">
              <a:solidFill>
                <a:srgbClr val="333336"/>
              </a:solidFill>
            </a:endParaRPr>
          </a:p>
          <a:p>
            <a:pPr lvl="1"/>
            <a:endParaRPr lang="en-US" sz="2400" dirty="0">
              <a:solidFill>
                <a:srgbClr val="333336"/>
              </a:solidFill>
              <a:latin typeface="Trebuchet MS" pitchFamily="34" charset="0"/>
            </a:endParaRPr>
          </a:p>
          <a:p>
            <a:endParaRPr lang="en-US" sz="3400" dirty="0"/>
          </a:p>
        </p:txBody>
      </p:sp>
      <p:sp>
        <p:nvSpPr>
          <p:cNvPr id="6" name="Text Placeholder 5"/>
          <p:cNvSpPr>
            <a:spLocks noGrp="1"/>
          </p:cNvSpPr>
          <p:nvPr>
            <p:ph type="body" idx="10"/>
          </p:nvPr>
        </p:nvSpPr>
        <p:spPr>
          <a:xfrm>
            <a:off x="0" y="6019800"/>
            <a:ext cx="9144000" cy="685800"/>
          </a:xfrm>
          <a:solidFill>
            <a:schemeClr val="bg1">
              <a:lumMod val="85000"/>
            </a:schemeClr>
          </a:solidFill>
        </p:spPr>
        <p:txBody>
          <a:bodyPr/>
          <a:lstStyle/>
          <a:p>
            <a:pPr marL="0" indent="0" algn="ctr">
              <a:buNone/>
            </a:pPr>
            <a:r>
              <a:rPr lang="en-US" dirty="0"/>
              <a:t>Network must meet deadlines &amp; handle fan-in bursts</a:t>
            </a:r>
          </a:p>
        </p:txBody>
      </p:sp>
      <p:sp>
        <p:nvSpPr>
          <p:cNvPr id="14" name="Oval 13"/>
          <p:cNvSpPr/>
          <p:nvPr/>
        </p:nvSpPr>
        <p:spPr>
          <a:xfrm>
            <a:off x="8458200" y="3048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91200" y="3048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80200" y="3048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69200" y="3048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162800" y="1676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6246485" y="2209800"/>
            <a:ext cx="763915" cy="91631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946900" y="2286000"/>
            <a:ext cx="368300" cy="7620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537940" y="2286000"/>
            <a:ext cx="297960" cy="7620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772400" y="2209800"/>
            <a:ext cx="763915" cy="91631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503985" y="31347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Rectangle 28"/>
          <p:cNvSpPr/>
          <p:nvPr/>
        </p:nvSpPr>
        <p:spPr>
          <a:xfrm>
            <a:off x="6428935" y="31347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Rectangle 29"/>
          <p:cNvSpPr/>
          <p:nvPr/>
        </p:nvSpPr>
        <p:spPr>
          <a:xfrm>
            <a:off x="7302305" y="31347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Rectangle 30"/>
          <p:cNvSpPr/>
          <p:nvPr/>
        </p:nvSpPr>
        <p:spPr>
          <a:xfrm>
            <a:off x="8199120" y="31347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8571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56" presetClass="path" presetSubtype="0" accel="50000" decel="50000" fill="hold" grpId="1" nodeType="withEffect">
                                  <p:stCondLst>
                                    <p:cond delay="0"/>
                                  </p:stCondLst>
                                  <p:childTnLst>
                                    <p:animMotion origin="layout" path="M 4.44444E-6 3.7037E-6 L 0.05486 -0.1838 " pathEditMode="relative" rAng="0" ptsTypes="AA">
                                      <p:cBhvr>
                                        <p:cTn id="42" dur="1000" fill="hold"/>
                                        <p:tgtEl>
                                          <p:spTgt spid="27"/>
                                        </p:tgtEl>
                                        <p:attrNameLst>
                                          <p:attrName>ppt_x</p:attrName>
                                          <p:attrName>ppt_y</p:attrName>
                                        </p:attrNameLst>
                                      </p:cBhvr>
                                      <p:rCtr x="2700" y="-9200"/>
                                    </p:animMotion>
                                  </p:childTnLst>
                                </p:cTn>
                              </p:par>
                              <p:par>
                                <p:cTn id="43" presetID="56" presetClass="path" presetSubtype="0" accel="50000" decel="50000" fill="hold" grpId="1" nodeType="withEffect">
                                  <p:stCondLst>
                                    <p:cond delay="0"/>
                                  </p:stCondLst>
                                  <p:childTnLst>
                                    <p:animMotion origin="layout" path="M -8.33333E-7 3.7037E-6 L -0.02135 -0.1838 " pathEditMode="relative" rAng="0" ptsTypes="AA">
                                      <p:cBhvr>
                                        <p:cTn id="44" dur="1000" fill="hold"/>
                                        <p:tgtEl>
                                          <p:spTgt spid="29"/>
                                        </p:tgtEl>
                                        <p:attrNameLst>
                                          <p:attrName>ppt_x</p:attrName>
                                          <p:attrName>ppt_y</p:attrName>
                                        </p:attrNameLst>
                                      </p:cBhvr>
                                      <p:rCtr x="-1100" y="-9200"/>
                                    </p:animMotion>
                                  </p:childTnLst>
                                </p:cTn>
                              </p:par>
                              <p:par>
                                <p:cTn id="45" presetID="56" presetClass="path" presetSubtype="0" accel="50000" decel="50000" fill="hold" grpId="1" nodeType="withEffect">
                                  <p:stCondLst>
                                    <p:cond delay="0"/>
                                  </p:stCondLst>
                                  <p:childTnLst>
                                    <p:animMotion origin="layout" path="M 3.05556E-6 3.7037E-6 L -0.09184 -0.1838 " pathEditMode="relative" rAng="0" ptsTypes="AA">
                                      <p:cBhvr>
                                        <p:cTn id="46" dur="1000" fill="hold"/>
                                        <p:tgtEl>
                                          <p:spTgt spid="30"/>
                                        </p:tgtEl>
                                        <p:attrNameLst>
                                          <p:attrName>ppt_x</p:attrName>
                                          <p:attrName>ppt_y</p:attrName>
                                        </p:attrNameLst>
                                      </p:cBhvr>
                                      <p:rCtr x="-4600" y="-9200"/>
                                    </p:animMotion>
                                  </p:childTnLst>
                                </p:cTn>
                              </p:par>
                              <p:par>
                                <p:cTn id="47" presetID="56" presetClass="path" presetSubtype="0" accel="50000" decel="50000" fill="hold" grpId="1" nodeType="withEffect">
                                  <p:stCondLst>
                                    <p:cond delay="0"/>
                                  </p:stCondLst>
                                  <p:childTnLst>
                                    <p:animMotion origin="layout" path="M 2.77778E-6 3.7037E-6 L -0.16493 -0.1838 " pathEditMode="relative" rAng="0" ptsTypes="AA">
                                      <p:cBhvr>
                                        <p:cTn id="48" dur="1000" fill="hold"/>
                                        <p:tgtEl>
                                          <p:spTgt spid="31"/>
                                        </p:tgtEl>
                                        <p:attrNameLst>
                                          <p:attrName>ppt_x</p:attrName>
                                          <p:attrName>ppt_y</p:attrName>
                                        </p:attrNameLst>
                                      </p:cBhvr>
                                      <p:rCtr x="-8200" y="-920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14" grpId="0" animBg="1"/>
      <p:bldP spid="15" grpId="0" animBg="1"/>
      <p:bldP spid="16" grpId="0" animBg="1"/>
      <p:bldP spid="17" grpId="0" animBg="1"/>
      <p:bldP spid="9" grpId="0" animBg="1"/>
      <p:bldP spid="27" grpId="0" animBg="1"/>
      <p:bldP spid="27" grpId="1" animBg="1"/>
      <p:bldP spid="29" grpId="0" animBg="1"/>
      <p:bldP spid="29" grpId="1" animBg="1"/>
      <p:bldP spid="30" grpId="0" animBg="1"/>
      <p:bldP spid="30" grpId="1" animBg="1"/>
      <p:bldP spid="31" grpId="0" animBg="1"/>
      <p:bldP spid="3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Approaches</a:t>
            </a:r>
          </a:p>
        </p:txBody>
      </p:sp>
      <p:sp>
        <p:nvSpPr>
          <p:cNvPr id="3" name="Text Placeholder 2"/>
          <p:cNvSpPr>
            <a:spLocks noGrp="1"/>
          </p:cNvSpPr>
          <p:nvPr>
            <p:ph type="body" idx="1"/>
          </p:nvPr>
        </p:nvSpPr>
        <p:spPr>
          <a:xfrm>
            <a:off x="375100" y="1671577"/>
            <a:ext cx="8540300" cy="4424423"/>
          </a:xfrm>
          <a:solidFill>
            <a:schemeClr val="bg1"/>
          </a:solidFill>
        </p:spPr>
        <p:txBody>
          <a:bodyPr/>
          <a:lstStyle/>
          <a:p>
            <a:pPr fontAlgn="base">
              <a:lnSpc>
                <a:spcPct val="150000"/>
              </a:lnSpc>
              <a:buNone/>
            </a:pPr>
            <a:r>
              <a:rPr lang="en-US" b="1" dirty="0"/>
              <a:t>TCP: </a:t>
            </a:r>
            <a:r>
              <a:rPr lang="en-US" dirty="0">
                <a:solidFill>
                  <a:schemeClr val="tx1"/>
                </a:solidFill>
                <a:sym typeface="Wingdings" pitchFamily="2" charset="2"/>
              </a:rPr>
              <a:t>deadline agnostic, </a:t>
            </a:r>
            <a:r>
              <a:rPr lang="en-US" dirty="0">
                <a:solidFill>
                  <a:schemeClr val="tx1"/>
                </a:solidFill>
              </a:rPr>
              <a:t>long tail latency</a:t>
            </a:r>
          </a:p>
          <a:p>
            <a:pPr marL="342900" lvl="1" indent="-342900" fontAlgn="base">
              <a:lnSpc>
                <a:spcPct val="150000"/>
              </a:lnSpc>
              <a:spcBef>
                <a:spcPts val="0"/>
              </a:spcBef>
              <a:buFont typeface="Wingdings" pitchFamily="2" charset="2"/>
              <a:buChar char="§"/>
            </a:pPr>
            <a:r>
              <a:rPr lang="en-US" sz="2400" dirty="0">
                <a:latin typeface="Trebuchet MS" pitchFamily="34" charset="0"/>
                <a:sym typeface="Wingdings" pitchFamily="2" charset="2"/>
              </a:rPr>
              <a:t>Congestion  timeouts (slow), ECN (coarse)</a:t>
            </a:r>
            <a:endParaRPr lang="en-US" sz="2400" dirty="0">
              <a:latin typeface="Trebuchet MS" pitchFamily="34" charset="0"/>
            </a:endParaRPr>
          </a:p>
          <a:p>
            <a:pPr fontAlgn="base">
              <a:lnSpc>
                <a:spcPct val="150000"/>
              </a:lnSpc>
              <a:buNone/>
            </a:pPr>
            <a:r>
              <a:rPr lang="en-US" b="1" dirty="0"/>
              <a:t>Datacenter TCP</a:t>
            </a:r>
            <a:r>
              <a:rPr lang="en-US" dirty="0"/>
              <a:t> (</a:t>
            </a:r>
            <a:r>
              <a:rPr lang="en-US" b="1" dirty="0"/>
              <a:t>DCTCP</a:t>
            </a:r>
            <a:r>
              <a:rPr lang="en-US" dirty="0"/>
              <a:t>) </a:t>
            </a:r>
            <a:r>
              <a:rPr lang="en-US" dirty="0">
                <a:solidFill>
                  <a:schemeClr val="bg2"/>
                </a:solidFill>
              </a:rPr>
              <a:t>[SIGCOMM '10]</a:t>
            </a:r>
          </a:p>
          <a:p>
            <a:pPr fontAlgn="base">
              <a:lnSpc>
                <a:spcPct val="150000"/>
              </a:lnSpc>
              <a:buSzPct val="100000"/>
              <a:buFont typeface="Wingdings" pitchFamily="2" charset="2"/>
              <a:buChar char="§"/>
            </a:pPr>
            <a:r>
              <a:rPr lang="en-US" dirty="0">
                <a:latin typeface="Trebuchet MS" pitchFamily="34" charset="0"/>
              </a:rPr>
              <a:t>first to </a:t>
            </a:r>
            <a:r>
              <a:rPr lang="en-US" i="1" dirty="0">
                <a:latin typeface="Trebuchet MS" pitchFamily="34" charset="0"/>
              </a:rPr>
              <a:t>comprehensively</a:t>
            </a:r>
            <a:r>
              <a:rPr lang="en-US" dirty="0">
                <a:latin typeface="Trebuchet MS" pitchFamily="34" charset="0"/>
              </a:rPr>
              <a:t> address tail latency</a:t>
            </a:r>
          </a:p>
          <a:p>
            <a:pPr fontAlgn="base">
              <a:lnSpc>
                <a:spcPct val="150000"/>
              </a:lnSpc>
              <a:buSzPct val="100000"/>
              <a:buFont typeface="Wingdings" pitchFamily="2" charset="2"/>
              <a:buChar char="§"/>
            </a:pPr>
            <a:r>
              <a:rPr lang="en-US" b="1" dirty="0">
                <a:latin typeface="Trebuchet MS" pitchFamily="34" charset="0"/>
              </a:rPr>
              <a:t>Finely</a:t>
            </a:r>
            <a:r>
              <a:rPr lang="en-US" dirty="0">
                <a:latin typeface="Trebuchet MS" pitchFamily="34" charset="0"/>
              </a:rPr>
              <a:t> vary sending rate based on </a:t>
            </a:r>
            <a:r>
              <a:rPr lang="en-US" b="1" dirty="0">
                <a:solidFill>
                  <a:schemeClr val="tx1"/>
                </a:solidFill>
                <a:latin typeface="Trebuchet MS" pitchFamily="34" charset="0"/>
              </a:rPr>
              <a:t>extent</a:t>
            </a:r>
            <a:r>
              <a:rPr lang="en-US" dirty="0">
                <a:latin typeface="Trebuchet MS" pitchFamily="34" charset="0"/>
              </a:rPr>
              <a:t> of congestion</a:t>
            </a:r>
            <a:endParaRPr lang="en-US" i="1" dirty="0">
              <a:latin typeface="Trebuchet MS" pitchFamily="34" charset="0"/>
            </a:endParaRPr>
          </a:p>
          <a:p>
            <a:pPr fontAlgn="base">
              <a:lnSpc>
                <a:spcPct val="150000"/>
              </a:lnSpc>
              <a:buSzPct val="100000"/>
              <a:buFont typeface="Wingdings" pitchFamily="2" charset="2"/>
              <a:buChar char="§"/>
            </a:pPr>
            <a:r>
              <a:rPr lang="en-US" dirty="0">
                <a:latin typeface="Trebuchet MS" pitchFamily="34" charset="0"/>
              </a:rPr>
              <a:t>shortens tail latency, but is </a:t>
            </a:r>
            <a:r>
              <a:rPr lang="en-US" dirty="0">
                <a:solidFill>
                  <a:srgbClr val="FF0000"/>
                </a:solidFill>
                <a:latin typeface="Trebuchet MS" pitchFamily="34" charset="0"/>
              </a:rPr>
              <a:t>not</a:t>
            </a:r>
            <a:r>
              <a:rPr lang="en-US" dirty="0">
                <a:latin typeface="Trebuchet MS" pitchFamily="34" charset="0"/>
              </a:rPr>
              <a:t> deadline aware</a:t>
            </a:r>
          </a:p>
          <a:p>
            <a:pPr lvl="1" fontAlgn="base">
              <a:lnSpc>
                <a:spcPct val="150000"/>
              </a:lnSpc>
              <a:buFont typeface="Wingdings" pitchFamily="2" charset="2"/>
              <a:buChar char="§"/>
            </a:pPr>
            <a:r>
              <a:rPr lang="en-US" sz="2400" dirty="0">
                <a:solidFill>
                  <a:schemeClr val="tx1"/>
                </a:solidFill>
                <a:latin typeface="Trebuchet MS" pitchFamily="34" charset="0"/>
              </a:rPr>
              <a:t>~25% </a:t>
            </a:r>
            <a:r>
              <a:rPr lang="en-US" sz="2400" dirty="0">
                <a:latin typeface="Trebuchet MS" pitchFamily="34" charset="0"/>
              </a:rPr>
              <a:t>missed deadlines at high fan-in &amp; tight deadlines</a:t>
            </a:r>
            <a:endParaRPr lang="en-US" sz="2400" dirty="0">
              <a:solidFill>
                <a:srgbClr val="FF0000"/>
              </a:solidFill>
              <a:latin typeface="Trebuchet MS" pitchFamily="34" charset="0"/>
            </a:endParaRPr>
          </a:p>
        </p:txBody>
      </p:sp>
      <p:sp>
        <p:nvSpPr>
          <p:cNvPr id="4" name="Text Placeholder 5"/>
          <p:cNvSpPr>
            <a:spLocks noGrp="1"/>
          </p:cNvSpPr>
          <p:nvPr>
            <p:ph type="body" idx="10"/>
          </p:nvPr>
        </p:nvSpPr>
        <p:spPr>
          <a:xfrm>
            <a:off x="0" y="6019800"/>
            <a:ext cx="9144000" cy="685800"/>
          </a:xfrm>
          <a:solidFill>
            <a:schemeClr val="bg1">
              <a:lumMod val="85000"/>
            </a:schemeClr>
          </a:solidFill>
        </p:spPr>
        <p:txBody>
          <a:bodyPr/>
          <a:lstStyle/>
          <a:p>
            <a:pPr marL="0" indent="0" algn="ctr">
              <a:buNone/>
            </a:pPr>
            <a:r>
              <a:rPr lang="en-US" dirty="0"/>
              <a:t>DCTCP handles fan-in bursts, but is not deadline-aware</a:t>
            </a:r>
          </a:p>
        </p:txBody>
      </p:sp>
    </p:spTree>
    <p:custDataLst>
      <p:tags r:id="rId1"/>
    </p:custDataLst>
    <p:extLst>
      <p:ext uri="{BB962C8B-B14F-4D97-AF65-F5344CB8AC3E}">
        <p14:creationId xmlns:p14="http://schemas.microsoft.com/office/powerpoint/2010/main" val="312011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baseline="30000" dirty="0"/>
              <a:t>2</a:t>
            </a:r>
            <a:r>
              <a:rPr lang="en-US" dirty="0"/>
              <a:t>TCP’s Contributions</a:t>
            </a:r>
          </a:p>
        </p:txBody>
      </p:sp>
      <p:sp>
        <p:nvSpPr>
          <p:cNvPr id="3" name="Text Placeholder 2"/>
          <p:cNvSpPr>
            <a:spLocks noGrp="1"/>
          </p:cNvSpPr>
          <p:nvPr>
            <p:ph type="body" idx="1"/>
          </p:nvPr>
        </p:nvSpPr>
        <p:spPr>
          <a:xfrm>
            <a:off x="228599" y="1671577"/>
            <a:ext cx="8686800" cy="4272023"/>
          </a:xfrm>
        </p:spPr>
        <p:txBody>
          <a:bodyPr/>
          <a:lstStyle/>
          <a:p>
            <a:pPr marL="457200" indent="-457200" fontAlgn="base">
              <a:buSzPct val="100000"/>
              <a:buFont typeface="+mj-lt"/>
              <a:buAutoNum type="arabicParenR"/>
            </a:pPr>
            <a:r>
              <a:rPr lang="en-US" b="1" dirty="0">
                <a:solidFill>
                  <a:schemeClr val="tx1"/>
                </a:solidFill>
              </a:rPr>
              <a:t>Deadline-aware</a:t>
            </a:r>
            <a:r>
              <a:rPr lang="en-US" dirty="0"/>
              <a:t> and handles</a:t>
            </a:r>
            <a:r>
              <a:rPr lang="en-US" dirty="0">
                <a:solidFill>
                  <a:srgbClr val="00B050"/>
                </a:solidFill>
              </a:rPr>
              <a:t> </a:t>
            </a:r>
            <a:r>
              <a:rPr lang="en-US" b="1" dirty="0">
                <a:solidFill>
                  <a:schemeClr val="tx1"/>
                </a:solidFill>
              </a:rPr>
              <a:t>fan-in bursts</a:t>
            </a:r>
          </a:p>
          <a:p>
            <a:pPr marL="800100" lvl="1" indent="-342900" fontAlgn="base">
              <a:buFont typeface="Wingdings" pitchFamily="2" charset="2"/>
              <a:buChar char="§"/>
            </a:pPr>
            <a:r>
              <a:rPr lang="en-US" sz="2400" i="1" dirty="0">
                <a:solidFill>
                  <a:schemeClr val="tx1"/>
                </a:solidFill>
                <a:latin typeface="Trebuchet MS" pitchFamily="34" charset="0"/>
              </a:rPr>
              <a:t>Elegant</a:t>
            </a:r>
            <a:r>
              <a:rPr lang="en-US" sz="2400" i="1" dirty="0">
                <a:solidFill>
                  <a:srgbClr val="00B050"/>
                </a:solidFill>
                <a:latin typeface="Trebuchet MS" pitchFamily="34" charset="0"/>
              </a:rPr>
              <a:t> </a:t>
            </a:r>
            <a:r>
              <a:rPr lang="en-US" sz="2400" b="1" dirty="0">
                <a:solidFill>
                  <a:schemeClr val="tx1"/>
                </a:solidFill>
                <a:latin typeface="Trebuchet MS" pitchFamily="34" charset="0"/>
              </a:rPr>
              <a:t>gamma-correction</a:t>
            </a:r>
            <a:r>
              <a:rPr lang="en-US" sz="2400" dirty="0">
                <a:latin typeface="Trebuchet MS" pitchFamily="34" charset="0"/>
              </a:rPr>
              <a:t> for congestion avoidance</a:t>
            </a:r>
          </a:p>
          <a:p>
            <a:pPr marL="1257300" lvl="2" indent="-342900" fontAlgn="base">
              <a:buFont typeface="Wingdings" pitchFamily="2" charset="2"/>
              <a:buChar char="§"/>
            </a:pPr>
            <a:r>
              <a:rPr lang="en-US" sz="2400" dirty="0">
                <a:latin typeface="Trebuchet MS" pitchFamily="34" charset="0"/>
              </a:rPr>
              <a:t>far-deadline </a:t>
            </a:r>
            <a:r>
              <a:rPr lang="en-US" sz="2400" dirty="0">
                <a:latin typeface="Trebuchet MS" pitchFamily="34" charset="0"/>
                <a:sym typeface="Wingdings" pitchFamily="2" charset="2"/>
              </a:rPr>
              <a:t> </a:t>
            </a:r>
            <a:r>
              <a:rPr lang="en-US" sz="2400" dirty="0">
                <a:latin typeface="Trebuchet MS" pitchFamily="34" charset="0"/>
              </a:rPr>
              <a:t>back off more </a:t>
            </a:r>
          </a:p>
          <a:p>
            <a:pPr marL="1257300" lvl="2" indent="-342900" fontAlgn="base">
              <a:buNone/>
            </a:pPr>
            <a:r>
              <a:rPr lang="en-US" sz="2400" dirty="0">
                <a:latin typeface="Trebuchet MS" pitchFamily="34" charset="0"/>
              </a:rPr>
              <a:t>	near-deadline </a:t>
            </a:r>
            <a:r>
              <a:rPr lang="en-US" sz="2400" dirty="0">
                <a:latin typeface="Trebuchet MS" pitchFamily="34" charset="0"/>
                <a:sym typeface="Wingdings" pitchFamily="2" charset="2"/>
              </a:rPr>
              <a:t> back off less</a:t>
            </a:r>
            <a:endParaRPr lang="en-US" sz="2400" dirty="0">
              <a:latin typeface="Trebuchet MS" pitchFamily="34" charset="0"/>
            </a:endParaRPr>
          </a:p>
          <a:p>
            <a:pPr marL="857250" lvl="1" indent="-342900" fontAlgn="base">
              <a:buFont typeface="Wingdings" pitchFamily="2" charset="2"/>
              <a:buChar char="§"/>
            </a:pPr>
            <a:r>
              <a:rPr lang="en-US" sz="2400" dirty="0">
                <a:latin typeface="Trebuchet MS" pitchFamily="34" charset="0"/>
              </a:rPr>
              <a:t>Reactive, decentralized, state (end hosts)</a:t>
            </a:r>
          </a:p>
          <a:p>
            <a:pPr marL="457200" indent="-457200" fontAlgn="base">
              <a:lnSpc>
                <a:spcPct val="150000"/>
              </a:lnSpc>
              <a:buSzPct val="100000"/>
              <a:buFont typeface="+mj-lt"/>
              <a:buAutoNum type="arabicParenR"/>
            </a:pPr>
            <a:r>
              <a:rPr lang="en-US" dirty="0"/>
              <a:t>Does </a:t>
            </a:r>
            <a:r>
              <a:rPr lang="en-US" b="1" dirty="0"/>
              <a:t>not</a:t>
            </a:r>
            <a:r>
              <a:rPr lang="en-US" dirty="0"/>
              <a:t> hinder long-lived (non-deadline) flows</a:t>
            </a:r>
          </a:p>
          <a:p>
            <a:pPr marL="457200" indent="-457200" fontAlgn="base">
              <a:lnSpc>
                <a:spcPct val="150000"/>
              </a:lnSpc>
              <a:buSzPct val="100000"/>
              <a:buFont typeface="+mj-lt"/>
              <a:buAutoNum type="arabicParenR"/>
            </a:pPr>
            <a:r>
              <a:rPr lang="en-US" b="1" dirty="0">
                <a:solidFill>
                  <a:schemeClr val="tx1"/>
                </a:solidFill>
              </a:rPr>
              <a:t>Coexists</a:t>
            </a:r>
            <a:r>
              <a:rPr lang="en-US" dirty="0"/>
              <a:t> with TCP </a:t>
            </a:r>
            <a:r>
              <a:rPr lang="en-US" dirty="0">
                <a:sym typeface="Wingdings" pitchFamily="2" charset="2"/>
              </a:rPr>
              <a:t> incrementally deployable</a:t>
            </a:r>
            <a:endParaRPr lang="en-US" dirty="0"/>
          </a:p>
          <a:p>
            <a:pPr marL="457200" indent="-457200" fontAlgn="base">
              <a:lnSpc>
                <a:spcPct val="150000"/>
              </a:lnSpc>
              <a:buSzPct val="100000"/>
              <a:buFont typeface="+mj-lt"/>
              <a:buAutoNum type="arabicParenR"/>
            </a:pPr>
            <a:r>
              <a:rPr lang="en-US" b="1" dirty="0"/>
              <a:t>No</a:t>
            </a:r>
            <a:r>
              <a:rPr lang="en-US" dirty="0"/>
              <a:t> change to switch hardware </a:t>
            </a:r>
            <a:r>
              <a:rPr lang="en-US" dirty="0">
                <a:sym typeface="Wingdings" pitchFamily="2" charset="2"/>
              </a:rPr>
              <a:t> deployable today</a:t>
            </a:r>
            <a:endParaRPr lang="en-US" dirty="0"/>
          </a:p>
        </p:txBody>
      </p:sp>
      <p:sp>
        <p:nvSpPr>
          <p:cNvPr id="4" name="Text Placeholder 3"/>
          <p:cNvSpPr>
            <a:spLocks noGrp="1"/>
          </p:cNvSpPr>
          <p:nvPr>
            <p:ph type="body" idx="10"/>
          </p:nvPr>
        </p:nvSpPr>
        <p:spPr>
          <a:xfrm>
            <a:off x="228600" y="5715000"/>
            <a:ext cx="8686800" cy="990600"/>
          </a:xfrm>
          <a:solidFill>
            <a:schemeClr val="bg1">
              <a:lumMod val="85000"/>
            </a:schemeClr>
          </a:solidFill>
          <a:ln>
            <a:noFill/>
          </a:ln>
        </p:spPr>
        <p:txBody>
          <a:bodyPr lIns="91425" tIns="91425" rIns="91425" bIns="91425" anchor="t" anchorCtr="0">
            <a:normAutofit lnSpcReduction="10000"/>
          </a:bodyPr>
          <a:lstStyle/>
          <a:p>
            <a:pPr algn="ctr">
              <a:buNone/>
            </a:pPr>
            <a:r>
              <a:rPr lang="en-US" dirty="0"/>
              <a:t>D</a:t>
            </a:r>
            <a:r>
              <a:rPr lang="en-US" baseline="30000" dirty="0"/>
              <a:t>2</a:t>
            </a:r>
            <a:r>
              <a:rPr lang="en-US" dirty="0"/>
              <a:t>TCP achieves 75% fewer missed </a:t>
            </a:r>
          </a:p>
          <a:p>
            <a:pPr algn="ctr">
              <a:buNone/>
            </a:pPr>
            <a:r>
              <a:rPr lang="en-US" dirty="0"/>
              <a:t>deadlines than DCTCP</a:t>
            </a:r>
            <a:r>
              <a:rPr lang="en-US" baseline="30000" dirty="0"/>
              <a:t> </a:t>
            </a:r>
            <a:r>
              <a:rPr lang="en-US" dirty="0"/>
              <a:t> </a:t>
            </a:r>
          </a:p>
        </p:txBody>
      </p:sp>
    </p:spTree>
    <p:custDataLst>
      <p:tags r:id="rId1"/>
    </p:custDataLst>
    <p:extLst>
      <p:ext uri="{BB962C8B-B14F-4D97-AF65-F5344CB8AC3E}">
        <p14:creationId xmlns:p14="http://schemas.microsoft.com/office/powerpoint/2010/main" val="98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on OLDIs</a:t>
            </a:r>
          </a:p>
        </p:txBody>
      </p:sp>
      <p:sp>
        <p:nvSpPr>
          <p:cNvPr id="3" name="Text Placeholder 2"/>
          <p:cNvSpPr>
            <a:spLocks noGrp="1"/>
          </p:cNvSpPr>
          <p:nvPr>
            <p:ph type="body" idx="1"/>
          </p:nvPr>
        </p:nvSpPr>
        <p:spPr>
          <a:xfrm>
            <a:off x="274320" y="1600200"/>
            <a:ext cx="8869680" cy="5029200"/>
          </a:xfrm>
          <a:solidFill>
            <a:schemeClr val="lt1"/>
          </a:solidFill>
        </p:spPr>
        <p:txBody>
          <a:bodyPr/>
          <a:lstStyle/>
          <a:p>
            <a:pPr>
              <a:buSzPct val="100000"/>
              <a:buNone/>
            </a:pPr>
            <a:r>
              <a:rPr lang="en-US" dirty="0">
                <a:solidFill>
                  <a:srgbClr val="333336"/>
                </a:solidFill>
              </a:rPr>
              <a:t>OLDI = </a:t>
            </a:r>
            <a:r>
              <a:rPr lang="en-US" sz="2800" b="1" dirty="0">
                <a:solidFill>
                  <a:schemeClr val="tx1"/>
                </a:solidFill>
              </a:rPr>
              <a:t>O</a:t>
            </a:r>
            <a:r>
              <a:rPr lang="en-US" dirty="0">
                <a:solidFill>
                  <a:srgbClr val="333336"/>
                </a:solidFill>
              </a:rPr>
              <a:t>n</a:t>
            </a:r>
            <a:r>
              <a:rPr lang="en-US" sz="2800" b="1" dirty="0">
                <a:solidFill>
                  <a:schemeClr val="tx1"/>
                </a:solidFill>
              </a:rPr>
              <a:t>L</a:t>
            </a:r>
            <a:r>
              <a:rPr lang="en-US" dirty="0">
                <a:solidFill>
                  <a:srgbClr val="333336"/>
                </a:solidFill>
              </a:rPr>
              <a:t>ine </a:t>
            </a:r>
            <a:r>
              <a:rPr lang="en-US" sz="2800" b="1" dirty="0">
                <a:solidFill>
                  <a:schemeClr val="tx1"/>
                </a:solidFill>
              </a:rPr>
              <a:t>D</a:t>
            </a:r>
            <a:r>
              <a:rPr lang="en-US" dirty="0">
                <a:solidFill>
                  <a:srgbClr val="333336"/>
                </a:solidFill>
              </a:rPr>
              <a:t>ata </a:t>
            </a:r>
            <a:r>
              <a:rPr lang="en-US" sz="2800" b="1" dirty="0">
                <a:solidFill>
                  <a:schemeClr val="tx1"/>
                </a:solidFill>
              </a:rPr>
              <a:t>I</a:t>
            </a:r>
            <a:r>
              <a:rPr lang="en-US" dirty="0">
                <a:solidFill>
                  <a:srgbClr val="333336"/>
                </a:solidFill>
              </a:rPr>
              <a:t>ntensive applications</a:t>
            </a:r>
          </a:p>
          <a:p>
            <a:pPr>
              <a:lnSpc>
                <a:spcPct val="150000"/>
              </a:lnSpc>
              <a:buSzPct val="100000"/>
              <a:buFont typeface="Wingdings" pitchFamily="2" charset="2"/>
              <a:buChar char="§"/>
            </a:pPr>
            <a:r>
              <a:rPr lang="en-US" b="1" dirty="0">
                <a:solidFill>
                  <a:schemeClr val="tx1"/>
                </a:solidFill>
              </a:rPr>
              <a:t>Deadline bound</a:t>
            </a:r>
            <a:r>
              <a:rPr lang="en-US" dirty="0">
                <a:solidFill>
                  <a:schemeClr val="tx1"/>
                </a:solidFill>
              </a:rPr>
              <a:t>,</a:t>
            </a:r>
            <a:r>
              <a:rPr lang="en-US" dirty="0">
                <a:solidFill>
                  <a:srgbClr val="00B050"/>
                </a:solidFill>
              </a:rPr>
              <a:t> </a:t>
            </a:r>
            <a:r>
              <a:rPr lang="en-US" dirty="0">
                <a:solidFill>
                  <a:srgbClr val="333336"/>
                </a:solidFill>
              </a:rPr>
              <a:t>handle large data</a:t>
            </a:r>
          </a:p>
          <a:p>
            <a:pPr fontAlgn="base">
              <a:lnSpc>
                <a:spcPct val="150000"/>
              </a:lnSpc>
              <a:buSzPct val="100000"/>
              <a:buFont typeface="Wingdings" pitchFamily="2" charset="2"/>
              <a:buChar char="§"/>
            </a:pPr>
            <a:r>
              <a:rPr lang="en-US" dirty="0">
                <a:solidFill>
                  <a:srgbClr val="333336"/>
                </a:solidFill>
              </a:rPr>
              <a:t>P</a:t>
            </a:r>
            <a:r>
              <a:rPr lang="en-US" dirty="0">
                <a:solidFill>
                  <a:srgbClr val="333336"/>
                </a:solidFill>
                <a:sym typeface="Wingdings" pitchFamily="2" charset="2"/>
              </a:rPr>
              <a:t>artition-aggregate</a:t>
            </a:r>
            <a:r>
              <a:rPr lang="en-US" dirty="0">
                <a:solidFill>
                  <a:srgbClr val="333336"/>
                </a:solidFill>
              </a:rPr>
              <a:t> </a:t>
            </a:r>
          </a:p>
          <a:p>
            <a:pPr lvl="1" fontAlgn="base">
              <a:buFont typeface="Wingdings" pitchFamily="2" charset="2"/>
              <a:buChar char="§"/>
            </a:pPr>
            <a:r>
              <a:rPr lang="en-US" sz="2400" b="1" dirty="0">
                <a:solidFill>
                  <a:schemeClr val="tx1"/>
                </a:solidFill>
                <a:latin typeface="Trebuchet MS" pitchFamily="34" charset="0"/>
              </a:rPr>
              <a:t>Tree-like structure</a:t>
            </a:r>
          </a:p>
          <a:p>
            <a:pPr lvl="1" fontAlgn="base">
              <a:buFont typeface="Wingdings" pitchFamily="2" charset="2"/>
              <a:buChar char="§"/>
            </a:pPr>
            <a:r>
              <a:rPr lang="en-US" sz="2400" dirty="0">
                <a:solidFill>
                  <a:srgbClr val="333336"/>
                </a:solidFill>
                <a:latin typeface="Trebuchet MS" pitchFamily="34" charset="0"/>
              </a:rPr>
              <a:t>Root node sends </a:t>
            </a:r>
            <a:r>
              <a:rPr lang="en-US" sz="2400" i="1" dirty="0">
                <a:solidFill>
                  <a:srgbClr val="333336"/>
                </a:solidFill>
                <a:latin typeface="Trebuchet MS" pitchFamily="34" charset="0"/>
              </a:rPr>
              <a:t>query</a:t>
            </a:r>
          </a:p>
          <a:p>
            <a:pPr lvl="1" fontAlgn="base">
              <a:buFont typeface="Wingdings" pitchFamily="2" charset="2"/>
              <a:buChar char="§"/>
            </a:pPr>
            <a:r>
              <a:rPr lang="en-US" sz="2400" dirty="0">
                <a:solidFill>
                  <a:srgbClr val="333336"/>
                </a:solidFill>
                <a:latin typeface="Trebuchet MS" pitchFamily="34" charset="0"/>
              </a:rPr>
              <a:t>Leaf nodes respond with </a:t>
            </a:r>
            <a:r>
              <a:rPr lang="en-US" sz="2400" i="1" dirty="0">
                <a:solidFill>
                  <a:srgbClr val="333336"/>
                </a:solidFill>
                <a:latin typeface="Trebuchet MS" pitchFamily="34" charset="0"/>
              </a:rPr>
              <a:t>data </a:t>
            </a:r>
          </a:p>
          <a:p>
            <a:pPr fontAlgn="base">
              <a:lnSpc>
                <a:spcPct val="150000"/>
              </a:lnSpc>
              <a:buSzPct val="100000"/>
              <a:buFont typeface="Wingdings" pitchFamily="2" charset="2"/>
              <a:buChar char="§"/>
            </a:pPr>
            <a:r>
              <a:rPr lang="en-US" dirty="0">
                <a:solidFill>
                  <a:schemeClr val="tx1"/>
                </a:solidFill>
                <a:sym typeface="Wingdings" pitchFamily="2" charset="2"/>
              </a:rPr>
              <a:t>Deadline budget split among nodes and network</a:t>
            </a:r>
          </a:p>
          <a:p>
            <a:pPr lvl="1" fontAlgn="base">
              <a:buFont typeface="Wingdings" pitchFamily="2" charset="2"/>
              <a:buChar char="§"/>
            </a:pPr>
            <a:r>
              <a:rPr lang="en-US" sz="2400" dirty="0">
                <a:solidFill>
                  <a:schemeClr val="tx1"/>
                </a:solidFill>
                <a:latin typeface="Trebuchet MS" pitchFamily="34" charset="0"/>
                <a:sym typeface="Wingdings" pitchFamily="2" charset="2"/>
              </a:rPr>
              <a:t>E.g., total = 300 ms, parents-leaf RPC = 50 ms</a:t>
            </a:r>
          </a:p>
          <a:p>
            <a:pPr fontAlgn="base">
              <a:lnSpc>
                <a:spcPct val="150000"/>
              </a:lnSpc>
              <a:buSzPct val="100000"/>
              <a:buFont typeface="Wingdings" pitchFamily="2" charset="2"/>
              <a:buChar char="§"/>
            </a:pPr>
            <a:r>
              <a:rPr lang="en-US" dirty="0">
                <a:solidFill>
                  <a:schemeClr val="tx1"/>
                </a:solidFill>
                <a:sym typeface="Wingdings" pitchFamily="2" charset="2"/>
              </a:rPr>
              <a:t>Missed deadlines  incomplete responses </a:t>
            </a:r>
          </a:p>
          <a:p>
            <a:pPr fontAlgn="base">
              <a:buSzPct val="100000"/>
              <a:buNone/>
            </a:pPr>
            <a:r>
              <a:rPr lang="en-US" dirty="0">
                <a:solidFill>
                  <a:schemeClr val="tx1"/>
                </a:solidFill>
                <a:sym typeface="Wingdings" pitchFamily="2" charset="2"/>
              </a:rPr>
              <a:t>	 affect user experience &amp; revenue</a:t>
            </a:r>
            <a:endParaRPr lang="en-US" sz="2400" dirty="0">
              <a:solidFill>
                <a:schemeClr val="tx1"/>
              </a:solidFill>
              <a:latin typeface="Trebuchet MS" pitchFamily="34" charset="0"/>
            </a:endParaRPr>
          </a:p>
        </p:txBody>
      </p:sp>
      <p:sp>
        <p:nvSpPr>
          <p:cNvPr id="24" name="Oval 23"/>
          <p:cNvSpPr/>
          <p:nvPr/>
        </p:nvSpPr>
        <p:spPr>
          <a:xfrm>
            <a:off x="7543800" y="40005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562600" y="40005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172200" y="29718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924800" y="29718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086600" y="18288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53200" y="40005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534400" y="4000500"/>
            <a:ext cx="533400" cy="533400"/>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6594231" y="2209800"/>
            <a:ext cx="492369" cy="779585"/>
          </a:xfrm>
          <a:custGeom>
            <a:avLst/>
            <a:gdLst>
              <a:gd name="connsiteX0" fmla="*/ 580292 w 580292"/>
              <a:gd name="connsiteY0" fmla="*/ 0 h 668216"/>
              <a:gd name="connsiteX1" fmla="*/ 105507 w 580292"/>
              <a:gd name="connsiteY1" fmla="*/ 123093 h 668216"/>
              <a:gd name="connsiteX2" fmla="*/ 0 w 580292"/>
              <a:gd name="connsiteY2" fmla="*/ 668216 h 668216"/>
            </a:gdLst>
            <a:ahLst/>
            <a:cxnLst>
              <a:cxn ang="0">
                <a:pos x="connsiteX0" y="connsiteY0"/>
              </a:cxn>
              <a:cxn ang="0">
                <a:pos x="connsiteX1" y="connsiteY1"/>
              </a:cxn>
              <a:cxn ang="0">
                <a:pos x="connsiteX2" y="connsiteY2"/>
              </a:cxn>
            </a:cxnLst>
            <a:rect l="l" t="t" r="r" b="b"/>
            <a:pathLst>
              <a:path w="580292" h="668216">
                <a:moveTo>
                  <a:pt x="580292" y="0"/>
                </a:moveTo>
                <a:cubicBezTo>
                  <a:pt x="391257" y="5862"/>
                  <a:pt x="202222" y="11724"/>
                  <a:pt x="105507" y="123093"/>
                </a:cubicBezTo>
                <a:cubicBezTo>
                  <a:pt x="8792" y="234462"/>
                  <a:pt x="17585" y="583224"/>
                  <a:pt x="0" y="668216"/>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5867400" y="3429000"/>
            <a:ext cx="381000" cy="609600"/>
          </a:xfrm>
          <a:custGeom>
            <a:avLst/>
            <a:gdLst>
              <a:gd name="connsiteX0" fmla="*/ 580292 w 580292"/>
              <a:gd name="connsiteY0" fmla="*/ 0 h 668216"/>
              <a:gd name="connsiteX1" fmla="*/ 105507 w 580292"/>
              <a:gd name="connsiteY1" fmla="*/ 123093 h 668216"/>
              <a:gd name="connsiteX2" fmla="*/ 0 w 580292"/>
              <a:gd name="connsiteY2" fmla="*/ 668216 h 668216"/>
            </a:gdLst>
            <a:ahLst/>
            <a:cxnLst>
              <a:cxn ang="0">
                <a:pos x="connsiteX0" y="connsiteY0"/>
              </a:cxn>
              <a:cxn ang="0">
                <a:pos x="connsiteX1" y="connsiteY1"/>
              </a:cxn>
              <a:cxn ang="0">
                <a:pos x="connsiteX2" y="connsiteY2"/>
              </a:cxn>
            </a:cxnLst>
            <a:rect l="l" t="t" r="r" b="b"/>
            <a:pathLst>
              <a:path w="580292" h="668216">
                <a:moveTo>
                  <a:pt x="580292" y="0"/>
                </a:moveTo>
                <a:cubicBezTo>
                  <a:pt x="391257" y="5862"/>
                  <a:pt x="202222" y="11724"/>
                  <a:pt x="105507" y="123093"/>
                </a:cubicBezTo>
                <a:cubicBezTo>
                  <a:pt x="8792" y="234462"/>
                  <a:pt x="17585" y="583224"/>
                  <a:pt x="0" y="668216"/>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7620000" y="3429000"/>
            <a:ext cx="381000" cy="685800"/>
          </a:xfrm>
          <a:custGeom>
            <a:avLst/>
            <a:gdLst>
              <a:gd name="connsiteX0" fmla="*/ 580292 w 580292"/>
              <a:gd name="connsiteY0" fmla="*/ 0 h 668216"/>
              <a:gd name="connsiteX1" fmla="*/ 105507 w 580292"/>
              <a:gd name="connsiteY1" fmla="*/ 123093 h 668216"/>
              <a:gd name="connsiteX2" fmla="*/ 0 w 580292"/>
              <a:gd name="connsiteY2" fmla="*/ 668216 h 668216"/>
            </a:gdLst>
            <a:ahLst/>
            <a:cxnLst>
              <a:cxn ang="0">
                <a:pos x="connsiteX0" y="connsiteY0"/>
              </a:cxn>
              <a:cxn ang="0">
                <a:pos x="connsiteX1" y="connsiteY1"/>
              </a:cxn>
              <a:cxn ang="0">
                <a:pos x="connsiteX2" y="connsiteY2"/>
              </a:cxn>
            </a:cxnLst>
            <a:rect l="l" t="t" r="r" b="b"/>
            <a:pathLst>
              <a:path w="580292" h="668216">
                <a:moveTo>
                  <a:pt x="580292" y="0"/>
                </a:moveTo>
                <a:cubicBezTo>
                  <a:pt x="391257" y="5862"/>
                  <a:pt x="202222" y="11724"/>
                  <a:pt x="105507" y="123093"/>
                </a:cubicBezTo>
                <a:cubicBezTo>
                  <a:pt x="8792" y="234462"/>
                  <a:pt x="17585" y="583224"/>
                  <a:pt x="0" y="668216"/>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6629400" y="2286000"/>
            <a:ext cx="685800" cy="720969"/>
          </a:xfrm>
          <a:custGeom>
            <a:avLst/>
            <a:gdLst>
              <a:gd name="connsiteX0" fmla="*/ 0 w 753207"/>
              <a:gd name="connsiteY0" fmla="*/ 597877 h 597877"/>
              <a:gd name="connsiteX1" fmla="*/ 633046 w 753207"/>
              <a:gd name="connsiteY1" fmla="*/ 351693 h 597877"/>
              <a:gd name="connsiteX2" fmla="*/ 720969 w 753207"/>
              <a:gd name="connsiteY2" fmla="*/ 0 h 597877"/>
            </a:gdLst>
            <a:ahLst/>
            <a:cxnLst>
              <a:cxn ang="0">
                <a:pos x="connsiteX0" y="connsiteY0"/>
              </a:cxn>
              <a:cxn ang="0">
                <a:pos x="connsiteX1" y="connsiteY1"/>
              </a:cxn>
              <a:cxn ang="0">
                <a:pos x="connsiteX2" y="connsiteY2"/>
              </a:cxn>
            </a:cxnLst>
            <a:rect l="l" t="t" r="r" b="b"/>
            <a:pathLst>
              <a:path w="753207" h="597877">
                <a:moveTo>
                  <a:pt x="0" y="597877"/>
                </a:moveTo>
                <a:cubicBezTo>
                  <a:pt x="256442" y="524608"/>
                  <a:pt x="512885" y="451339"/>
                  <a:pt x="633046" y="351693"/>
                </a:cubicBezTo>
                <a:cubicBezTo>
                  <a:pt x="753207" y="252047"/>
                  <a:pt x="709246" y="41031"/>
                  <a:pt x="720969" y="0"/>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6019800" y="3429000"/>
            <a:ext cx="381000" cy="609601"/>
          </a:xfrm>
          <a:custGeom>
            <a:avLst/>
            <a:gdLst>
              <a:gd name="connsiteX0" fmla="*/ 0 w 753207"/>
              <a:gd name="connsiteY0" fmla="*/ 597877 h 597877"/>
              <a:gd name="connsiteX1" fmla="*/ 633046 w 753207"/>
              <a:gd name="connsiteY1" fmla="*/ 351693 h 597877"/>
              <a:gd name="connsiteX2" fmla="*/ 720969 w 753207"/>
              <a:gd name="connsiteY2" fmla="*/ 0 h 597877"/>
            </a:gdLst>
            <a:ahLst/>
            <a:cxnLst>
              <a:cxn ang="0">
                <a:pos x="connsiteX0" y="connsiteY0"/>
              </a:cxn>
              <a:cxn ang="0">
                <a:pos x="connsiteX1" y="connsiteY1"/>
              </a:cxn>
              <a:cxn ang="0">
                <a:pos x="connsiteX2" y="connsiteY2"/>
              </a:cxn>
            </a:cxnLst>
            <a:rect l="l" t="t" r="r" b="b"/>
            <a:pathLst>
              <a:path w="753207" h="597877">
                <a:moveTo>
                  <a:pt x="0" y="597877"/>
                </a:moveTo>
                <a:cubicBezTo>
                  <a:pt x="256442" y="524608"/>
                  <a:pt x="512885" y="451339"/>
                  <a:pt x="633046" y="351693"/>
                </a:cubicBezTo>
                <a:cubicBezTo>
                  <a:pt x="753207" y="252047"/>
                  <a:pt x="709246" y="41031"/>
                  <a:pt x="720969" y="0"/>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7924800" y="3429000"/>
            <a:ext cx="228600" cy="609600"/>
          </a:xfrm>
          <a:custGeom>
            <a:avLst/>
            <a:gdLst>
              <a:gd name="connsiteX0" fmla="*/ 0 w 753207"/>
              <a:gd name="connsiteY0" fmla="*/ 597877 h 597877"/>
              <a:gd name="connsiteX1" fmla="*/ 633046 w 753207"/>
              <a:gd name="connsiteY1" fmla="*/ 351693 h 597877"/>
              <a:gd name="connsiteX2" fmla="*/ 720969 w 753207"/>
              <a:gd name="connsiteY2" fmla="*/ 0 h 597877"/>
            </a:gdLst>
            <a:ahLst/>
            <a:cxnLst>
              <a:cxn ang="0">
                <a:pos x="connsiteX0" y="connsiteY0"/>
              </a:cxn>
              <a:cxn ang="0">
                <a:pos x="connsiteX1" y="connsiteY1"/>
              </a:cxn>
              <a:cxn ang="0">
                <a:pos x="connsiteX2" y="connsiteY2"/>
              </a:cxn>
            </a:cxnLst>
            <a:rect l="l" t="t" r="r" b="b"/>
            <a:pathLst>
              <a:path w="753207" h="597877">
                <a:moveTo>
                  <a:pt x="0" y="597877"/>
                </a:moveTo>
                <a:cubicBezTo>
                  <a:pt x="256442" y="524608"/>
                  <a:pt x="512885" y="451339"/>
                  <a:pt x="633046" y="351693"/>
                </a:cubicBezTo>
                <a:cubicBezTo>
                  <a:pt x="753207" y="252047"/>
                  <a:pt x="709246" y="41031"/>
                  <a:pt x="720969" y="0"/>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7620001" y="2133600"/>
            <a:ext cx="533400" cy="838200"/>
          </a:xfrm>
          <a:custGeom>
            <a:avLst/>
            <a:gdLst>
              <a:gd name="connsiteX0" fmla="*/ 0 w 597877"/>
              <a:gd name="connsiteY0" fmla="*/ 67408 h 788377"/>
              <a:gd name="connsiteX1" fmla="*/ 457200 w 597877"/>
              <a:gd name="connsiteY1" fmla="*/ 120161 h 788377"/>
              <a:gd name="connsiteX2" fmla="*/ 597877 w 597877"/>
              <a:gd name="connsiteY2" fmla="*/ 788377 h 788377"/>
            </a:gdLst>
            <a:ahLst/>
            <a:cxnLst>
              <a:cxn ang="0">
                <a:pos x="connsiteX0" y="connsiteY0"/>
              </a:cxn>
              <a:cxn ang="0">
                <a:pos x="connsiteX1" y="connsiteY1"/>
              </a:cxn>
              <a:cxn ang="0">
                <a:pos x="connsiteX2" y="connsiteY2"/>
              </a:cxn>
            </a:cxnLst>
            <a:rect l="l" t="t" r="r" b="b"/>
            <a:pathLst>
              <a:path w="597877" h="788377">
                <a:moveTo>
                  <a:pt x="0" y="67408"/>
                </a:moveTo>
                <a:cubicBezTo>
                  <a:pt x="178777" y="33704"/>
                  <a:pt x="357554" y="0"/>
                  <a:pt x="457200" y="120161"/>
                </a:cubicBezTo>
                <a:cubicBezTo>
                  <a:pt x="556846" y="240322"/>
                  <a:pt x="580293" y="671146"/>
                  <a:pt x="597877" y="788377"/>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Freeform 60"/>
          <p:cNvSpPr/>
          <p:nvPr/>
        </p:nvSpPr>
        <p:spPr>
          <a:xfrm>
            <a:off x="8382000" y="3352800"/>
            <a:ext cx="457200" cy="685800"/>
          </a:xfrm>
          <a:custGeom>
            <a:avLst/>
            <a:gdLst>
              <a:gd name="connsiteX0" fmla="*/ 0 w 597877"/>
              <a:gd name="connsiteY0" fmla="*/ 67408 h 788377"/>
              <a:gd name="connsiteX1" fmla="*/ 457200 w 597877"/>
              <a:gd name="connsiteY1" fmla="*/ 120161 h 788377"/>
              <a:gd name="connsiteX2" fmla="*/ 597877 w 597877"/>
              <a:gd name="connsiteY2" fmla="*/ 788377 h 788377"/>
            </a:gdLst>
            <a:ahLst/>
            <a:cxnLst>
              <a:cxn ang="0">
                <a:pos x="connsiteX0" y="connsiteY0"/>
              </a:cxn>
              <a:cxn ang="0">
                <a:pos x="connsiteX1" y="connsiteY1"/>
              </a:cxn>
              <a:cxn ang="0">
                <a:pos x="connsiteX2" y="connsiteY2"/>
              </a:cxn>
            </a:cxnLst>
            <a:rect l="l" t="t" r="r" b="b"/>
            <a:pathLst>
              <a:path w="597877" h="788377">
                <a:moveTo>
                  <a:pt x="0" y="67408"/>
                </a:moveTo>
                <a:cubicBezTo>
                  <a:pt x="178777" y="33704"/>
                  <a:pt x="357554" y="0"/>
                  <a:pt x="457200" y="120161"/>
                </a:cubicBezTo>
                <a:cubicBezTo>
                  <a:pt x="556846" y="240322"/>
                  <a:pt x="580293" y="671146"/>
                  <a:pt x="597877" y="788377"/>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Freeform 62"/>
          <p:cNvSpPr/>
          <p:nvPr/>
        </p:nvSpPr>
        <p:spPr>
          <a:xfrm>
            <a:off x="6629400" y="3352800"/>
            <a:ext cx="381000" cy="762000"/>
          </a:xfrm>
          <a:custGeom>
            <a:avLst/>
            <a:gdLst>
              <a:gd name="connsiteX0" fmla="*/ 0 w 597877"/>
              <a:gd name="connsiteY0" fmla="*/ 67408 h 788377"/>
              <a:gd name="connsiteX1" fmla="*/ 457200 w 597877"/>
              <a:gd name="connsiteY1" fmla="*/ 120161 h 788377"/>
              <a:gd name="connsiteX2" fmla="*/ 597877 w 597877"/>
              <a:gd name="connsiteY2" fmla="*/ 788377 h 788377"/>
            </a:gdLst>
            <a:ahLst/>
            <a:cxnLst>
              <a:cxn ang="0">
                <a:pos x="connsiteX0" y="connsiteY0"/>
              </a:cxn>
              <a:cxn ang="0">
                <a:pos x="connsiteX1" y="connsiteY1"/>
              </a:cxn>
              <a:cxn ang="0">
                <a:pos x="connsiteX2" y="connsiteY2"/>
              </a:cxn>
            </a:cxnLst>
            <a:rect l="l" t="t" r="r" b="b"/>
            <a:pathLst>
              <a:path w="597877" h="788377">
                <a:moveTo>
                  <a:pt x="0" y="67408"/>
                </a:moveTo>
                <a:cubicBezTo>
                  <a:pt x="178777" y="33704"/>
                  <a:pt x="357554" y="0"/>
                  <a:pt x="457200" y="120161"/>
                </a:cubicBezTo>
                <a:cubicBezTo>
                  <a:pt x="556846" y="240322"/>
                  <a:pt x="580293" y="671146"/>
                  <a:pt x="597877" y="788377"/>
                </a:cubicBezTo>
              </a:path>
            </a:pathLst>
          </a:custGeom>
          <a:ln w="571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a:off x="6559061" y="3446585"/>
            <a:ext cx="298939" cy="592015"/>
          </a:xfrm>
          <a:custGeom>
            <a:avLst/>
            <a:gdLst>
              <a:gd name="connsiteX0" fmla="*/ 52754 w 369277"/>
              <a:gd name="connsiteY0" fmla="*/ 0 h 527538"/>
              <a:gd name="connsiteX1" fmla="*/ 52754 w 369277"/>
              <a:gd name="connsiteY1" fmla="*/ 316523 h 527538"/>
              <a:gd name="connsiteX2" fmla="*/ 369277 w 369277"/>
              <a:gd name="connsiteY2" fmla="*/ 527538 h 527538"/>
            </a:gdLst>
            <a:ahLst/>
            <a:cxnLst>
              <a:cxn ang="0">
                <a:pos x="connsiteX0" y="connsiteY0"/>
              </a:cxn>
              <a:cxn ang="0">
                <a:pos x="connsiteX1" y="connsiteY1"/>
              </a:cxn>
              <a:cxn ang="0">
                <a:pos x="connsiteX2" y="connsiteY2"/>
              </a:cxn>
            </a:cxnLst>
            <a:rect l="l" t="t" r="r" b="b"/>
            <a:pathLst>
              <a:path w="369277" h="527538">
                <a:moveTo>
                  <a:pt x="52754" y="0"/>
                </a:moveTo>
                <a:cubicBezTo>
                  <a:pt x="26377" y="114300"/>
                  <a:pt x="0" y="228600"/>
                  <a:pt x="52754" y="316523"/>
                </a:cubicBezTo>
                <a:cubicBezTo>
                  <a:pt x="105508" y="404446"/>
                  <a:pt x="331177" y="477715"/>
                  <a:pt x="369277" y="527538"/>
                </a:cubicBezTo>
              </a:path>
            </a:pathLst>
          </a:cu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64"/>
          <p:cNvSpPr/>
          <p:nvPr/>
        </p:nvSpPr>
        <p:spPr>
          <a:xfrm>
            <a:off x="8305800" y="3429000"/>
            <a:ext cx="457200" cy="609600"/>
          </a:xfrm>
          <a:custGeom>
            <a:avLst/>
            <a:gdLst>
              <a:gd name="connsiteX0" fmla="*/ 52754 w 369277"/>
              <a:gd name="connsiteY0" fmla="*/ 0 h 527538"/>
              <a:gd name="connsiteX1" fmla="*/ 52754 w 369277"/>
              <a:gd name="connsiteY1" fmla="*/ 316523 h 527538"/>
              <a:gd name="connsiteX2" fmla="*/ 369277 w 369277"/>
              <a:gd name="connsiteY2" fmla="*/ 527538 h 527538"/>
            </a:gdLst>
            <a:ahLst/>
            <a:cxnLst>
              <a:cxn ang="0">
                <a:pos x="connsiteX0" y="connsiteY0"/>
              </a:cxn>
              <a:cxn ang="0">
                <a:pos x="connsiteX1" y="connsiteY1"/>
              </a:cxn>
              <a:cxn ang="0">
                <a:pos x="connsiteX2" y="connsiteY2"/>
              </a:cxn>
            </a:cxnLst>
            <a:rect l="l" t="t" r="r" b="b"/>
            <a:pathLst>
              <a:path w="369277" h="527538">
                <a:moveTo>
                  <a:pt x="52754" y="0"/>
                </a:moveTo>
                <a:cubicBezTo>
                  <a:pt x="26377" y="114300"/>
                  <a:pt x="0" y="228600"/>
                  <a:pt x="52754" y="316523"/>
                </a:cubicBezTo>
                <a:cubicBezTo>
                  <a:pt x="105508" y="404446"/>
                  <a:pt x="331177" y="477715"/>
                  <a:pt x="369277" y="527538"/>
                </a:cubicBezTo>
              </a:path>
            </a:pathLst>
          </a:cu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65"/>
          <p:cNvSpPr/>
          <p:nvPr/>
        </p:nvSpPr>
        <p:spPr>
          <a:xfrm>
            <a:off x="7391400" y="2286000"/>
            <a:ext cx="685800" cy="685800"/>
          </a:xfrm>
          <a:custGeom>
            <a:avLst/>
            <a:gdLst>
              <a:gd name="connsiteX0" fmla="*/ 52754 w 369277"/>
              <a:gd name="connsiteY0" fmla="*/ 0 h 527538"/>
              <a:gd name="connsiteX1" fmla="*/ 52754 w 369277"/>
              <a:gd name="connsiteY1" fmla="*/ 316523 h 527538"/>
              <a:gd name="connsiteX2" fmla="*/ 369277 w 369277"/>
              <a:gd name="connsiteY2" fmla="*/ 527538 h 527538"/>
            </a:gdLst>
            <a:ahLst/>
            <a:cxnLst>
              <a:cxn ang="0">
                <a:pos x="connsiteX0" y="connsiteY0"/>
              </a:cxn>
              <a:cxn ang="0">
                <a:pos x="connsiteX1" y="connsiteY1"/>
              </a:cxn>
              <a:cxn ang="0">
                <a:pos x="connsiteX2" y="connsiteY2"/>
              </a:cxn>
            </a:cxnLst>
            <a:rect l="l" t="t" r="r" b="b"/>
            <a:pathLst>
              <a:path w="369277" h="527538">
                <a:moveTo>
                  <a:pt x="52754" y="0"/>
                </a:moveTo>
                <a:cubicBezTo>
                  <a:pt x="26377" y="114300"/>
                  <a:pt x="0" y="228600"/>
                  <a:pt x="52754" y="316523"/>
                </a:cubicBezTo>
                <a:cubicBezTo>
                  <a:pt x="105508" y="404446"/>
                  <a:pt x="331177" y="477715"/>
                  <a:pt x="369277" y="527538"/>
                </a:cubicBezTo>
              </a:path>
            </a:pathLst>
          </a:cu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a:stCxn id="18" idx="4"/>
            <a:endCxn id="26" idx="0"/>
          </p:cNvCxnSpPr>
          <p:nvPr/>
        </p:nvCxnSpPr>
        <p:spPr>
          <a:xfrm flipH="1">
            <a:off x="6438900" y="2362200"/>
            <a:ext cx="914400" cy="6096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6" idx="4"/>
            <a:endCxn id="25" idx="0"/>
          </p:cNvCxnSpPr>
          <p:nvPr/>
        </p:nvCxnSpPr>
        <p:spPr>
          <a:xfrm flipH="1">
            <a:off x="5829300" y="3505200"/>
            <a:ext cx="609600" cy="4953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6" idx="4"/>
            <a:endCxn id="28" idx="0"/>
          </p:cNvCxnSpPr>
          <p:nvPr/>
        </p:nvCxnSpPr>
        <p:spPr>
          <a:xfrm>
            <a:off x="6438900" y="3505200"/>
            <a:ext cx="381000" cy="4953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7" idx="4"/>
            <a:endCxn id="24" idx="0"/>
          </p:cNvCxnSpPr>
          <p:nvPr/>
        </p:nvCxnSpPr>
        <p:spPr>
          <a:xfrm flipH="1">
            <a:off x="7810500" y="3505200"/>
            <a:ext cx="381000" cy="4953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7" idx="4"/>
            <a:endCxn id="29" idx="0"/>
          </p:cNvCxnSpPr>
          <p:nvPr/>
        </p:nvCxnSpPr>
        <p:spPr>
          <a:xfrm>
            <a:off x="8191500" y="3505200"/>
            <a:ext cx="609600" cy="4953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8" idx="4"/>
            <a:endCxn id="60" idx="2"/>
          </p:cNvCxnSpPr>
          <p:nvPr/>
        </p:nvCxnSpPr>
        <p:spPr>
          <a:xfrm>
            <a:off x="7353300" y="2362200"/>
            <a:ext cx="800101" cy="60960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588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5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1"/>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6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6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6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5"/>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5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8"/>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6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6"/>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
                                            <p:txEl>
                                              <p:pRg st="6" end="6"/>
                                            </p:txEl>
                                          </p:spTgt>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8" end="8"/>
                                            </p:txEl>
                                          </p:spTgt>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18" grpId="0" animBg="1"/>
      <p:bldP spid="28" grpId="0" animBg="1"/>
      <p:bldP spid="29" grpId="0" animBg="1"/>
      <p:bldP spid="51" grpId="0" animBg="1"/>
      <p:bldP spid="51" grpId="1" animBg="1"/>
      <p:bldP spid="52" grpId="0" animBg="1"/>
      <p:bldP spid="52" grpId="1" animBg="1"/>
      <p:bldP spid="55" grpId="0" animBg="1"/>
      <p:bldP spid="55" grpId="1" animBg="1"/>
      <p:bldP spid="56" grpId="0" animBg="1"/>
      <p:bldP spid="56" grpId="1" animBg="1"/>
      <p:bldP spid="57" grpId="0" animBg="1"/>
      <p:bldP spid="57" grpId="1" animBg="1"/>
      <p:bldP spid="58" grpId="0" animBg="1"/>
      <p:bldP spid="58" grpId="1" animBg="1"/>
      <p:bldP spid="60" grpId="0" animBg="1"/>
      <p:bldP spid="60" grpId="1" animBg="1"/>
      <p:bldP spid="61" grpId="0" animBg="1"/>
      <p:bldP spid="61" grpId="1"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Tail Latency in OLDIs</a:t>
            </a:r>
          </a:p>
        </p:txBody>
      </p:sp>
      <p:sp>
        <p:nvSpPr>
          <p:cNvPr id="3" name="Text Placeholder 2"/>
          <p:cNvSpPr>
            <a:spLocks noGrp="1"/>
          </p:cNvSpPr>
          <p:nvPr>
            <p:ph type="body" idx="1"/>
          </p:nvPr>
        </p:nvSpPr>
        <p:spPr>
          <a:xfrm>
            <a:off x="375101" y="1671577"/>
            <a:ext cx="8229600" cy="4881623"/>
          </a:xfrm>
          <a:solidFill>
            <a:schemeClr val="bg1"/>
          </a:solidFill>
        </p:spPr>
        <p:txBody>
          <a:bodyPr>
            <a:normAutofit lnSpcReduction="10000"/>
          </a:bodyPr>
          <a:lstStyle/>
          <a:p>
            <a:pPr>
              <a:lnSpc>
                <a:spcPct val="150000"/>
              </a:lnSpc>
              <a:buSzPct val="100000"/>
              <a:buFont typeface="Wingdings" pitchFamily="2" charset="2"/>
              <a:buChar char="§"/>
            </a:pPr>
            <a:r>
              <a:rPr lang="en-US" dirty="0">
                <a:solidFill>
                  <a:srgbClr val="333336"/>
                </a:solidFill>
              </a:rPr>
              <a:t>Large data </a:t>
            </a:r>
            <a:r>
              <a:rPr lang="en-US" dirty="0">
                <a:solidFill>
                  <a:srgbClr val="333336"/>
                </a:solidFill>
                <a:sym typeface="Wingdings" pitchFamily="2" charset="2"/>
              </a:rPr>
              <a:t> High Fan-in degree</a:t>
            </a:r>
          </a:p>
          <a:p>
            <a:pPr marL="342900" lvl="2" indent="-342900">
              <a:spcBef>
                <a:spcPts val="0"/>
              </a:spcBef>
              <a:buFont typeface="Wingdings" pitchFamily="2" charset="2"/>
              <a:buChar char="§"/>
            </a:pPr>
            <a:r>
              <a:rPr lang="en-US" sz="2400" b="1" dirty="0">
                <a:solidFill>
                  <a:schemeClr val="tx1"/>
                </a:solidFill>
                <a:latin typeface="Trebuchet MS" pitchFamily="34" charset="0"/>
              </a:rPr>
              <a:t>Fan-in bursts</a:t>
            </a:r>
          </a:p>
          <a:p>
            <a:pPr lvl="1" fontAlgn="base">
              <a:buFont typeface="Wingdings" pitchFamily="2" charset="2"/>
              <a:buChar char="§"/>
            </a:pPr>
            <a:r>
              <a:rPr lang="en-US" sz="2400" dirty="0">
                <a:latin typeface="Trebuchet MS" pitchFamily="34" charset="0"/>
              </a:rPr>
              <a:t>Children respond around same time</a:t>
            </a:r>
            <a:endParaRPr lang="en-US" sz="2400" dirty="0">
              <a:solidFill>
                <a:srgbClr val="333336"/>
              </a:solidFill>
              <a:latin typeface="Trebuchet MS" pitchFamily="34" charset="0"/>
              <a:sym typeface="Wingdings" pitchFamily="2" charset="2"/>
            </a:endParaRPr>
          </a:p>
          <a:p>
            <a:pPr lvl="2" fontAlgn="base">
              <a:buFont typeface="Wingdings" pitchFamily="2" charset="2"/>
              <a:buChar char="§"/>
            </a:pPr>
            <a:r>
              <a:rPr lang="en-US" sz="2400" dirty="0">
                <a:latin typeface="Trebuchet MS" pitchFamily="34" charset="0"/>
                <a:sym typeface="Wingdings" pitchFamily="2" charset="2"/>
              </a:rPr>
              <a:t>Packet drops: Increase </a:t>
            </a:r>
            <a:r>
              <a:rPr lang="en-US" sz="2400" dirty="0">
                <a:solidFill>
                  <a:schemeClr val="tx1"/>
                </a:solidFill>
                <a:latin typeface="Trebuchet MS" pitchFamily="34" charset="0"/>
                <a:sym typeface="Wingdings" pitchFamily="2" charset="2"/>
              </a:rPr>
              <a:t>tail latency</a:t>
            </a:r>
          </a:p>
          <a:p>
            <a:pPr lvl="1" fontAlgn="base">
              <a:buFont typeface="Wingdings" pitchFamily="2" charset="2"/>
              <a:buChar char="§"/>
            </a:pPr>
            <a:r>
              <a:rPr lang="en-US" sz="2400" dirty="0">
                <a:solidFill>
                  <a:schemeClr val="tx1"/>
                </a:solidFill>
                <a:latin typeface="Trebuchet MS" pitchFamily="34" charset="0"/>
                <a:sym typeface="Wingdings" pitchFamily="2" charset="2"/>
              </a:rPr>
              <a:t>Hard to absorb in buffers</a:t>
            </a:r>
          </a:p>
          <a:p>
            <a:pPr lvl="1" fontAlgn="base">
              <a:buFont typeface="Wingdings" pitchFamily="2" charset="2"/>
              <a:buChar char="§"/>
            </a:pPr>
            <a:r>
              <a:rPr lang="en-US" sz="2400" dirty="0">
                <a:solidFill>
                  <a:schemeClr val="tx1"/>
                </a:solidFill>
                <a:latin typeface="Trebuchet MS" pitchFamily="34" charset="0"/>
                <a:sym typeface="Wingdings" pitchFamily="2" charset="2"/>
              </a:rPr>
              <a:t>Cause many missed deadlines</a:t>
            </a:r>
          </a:p>
          <a:p>
            <a:pPr fontAlgn="base">
              <a:lnSpc>
                <a:spcPct val="150000"/>
              </a:lnSpc>
              <a:buSzPct val="100000"/>
              <a:buFont typeface="Wingdings" pitchFamily="2" charset="2"/>
              <a:buChar char="§"/>
            </a:pPr>
            <a:r>
              <a:rPr lang="en-US" dirty="0"/>
              <a:t>Current solutions either </a:t>
            </a:r>
          </a:p>
          <a:p>
            <a:pPr lvl="1" fontAlgn="base">
              <a:buFont typeface="Wingdings" pitchFamily="2" charset="2"/>
              <a:buChar char="§"/>
            </a:pPr>
            <a:r>
              <a:rPr lang="en-US" sz="2400" dirty="0">
                <a:latin typeface="Trebuchet MS" pitchFamily="34" charset="0"/>
              </a:rPr>
              <a:t>Over-provision the network </a:t>
            </a:r>
            <a:r>
              <a:rPr lang="en-US" sz="2400" dirty="0">
                <a:latin typeface="Trebuchet MS" pitchFamily="34" charset="0"/>
                <a:sym typeface="Wingdings" pitchFamily="2" charset="2"/>
              </a:rPr>
              <a:t> </a:t>
            </a:r>
            <a:r>
              <a:rPr lang="en-US" sz="2400" dirty="0">
                <a:solidFill>
                  <a:schemeClr val="tx1"/>
                </a:solidFill>
                <a:latin typeface="Trebuchet MS" pitchFamily="34" charset="0"/>
              </a:rPr>
              <a:t>high cost</a:t>
            </a:r>
          </a:p>
          <a:p>
            <a:pPr lvl="1" fontAlgn="base">
              <a:buFont typeface="Wingdings" pitchFamily="2" charset="2"/>
              <a:buChar char="§"/>
            </a:pPr>
            <a:r>
              <a:rPr lang="en-US" sz="2400" dirty="0">
                <a:latin typeface="Trebuchet MS" pitchFamily="34" charset="0"/>
              </a:rPr>
              <a:t>Increase network budget </a:t>
            </a:r>
            <a:r>
              <a:rPr lang="en-US" sz="2400" dirty="0">
                <a:latin typeface="Trebuchet MS" pitchFamily="34" charset="0"/>
                <a:sym typeface="Wingdings" pitchFamily="2" charset="2"/>
              </a:rPr>
              <a:t> </a:t>
            </a:r>
            <a:r>
              <a:rPr lang="en-US" sz="2400" dirty="0">
                <a:solidFill>
                  <a:schemeClr val="tx1"/>
                </a:solidFill>
                <a:latin typeface="Trebuchet MS" pitchFamily="34" charset="0"/>
              </a:rPr>
              <a:t>less compute time</a:t>
            </a:r>
          </a:p>
          <a:p>
            <a:pPr fontAlgn="base">
              <a:buSzPct val="100000"/>
              <a:buNone/>
            </a:pPr>
            <a:endParaRPr lang="en-US" sz="3200" dirty="0">
              <a:solidFill>
                <a:srgbClr val="FF0000"/>
              </a:solidFill>
              <a:latin typeface="Trebuchet MS" pitchFamily="34" charset="0"/>
              <a:sym typeface="Wingdings" pitchFamily="2" charset="2"/>
            </a:endParaRPr>
          </a:p>
          <a:p>
            <a:pPr marL="342900" lvl="2" indent="-342900">
              <a:spcBef>
                <a:spcPts val="0"/>
              </a:spcBef>
              <a:buFont typeface="Wingdings" pitchFamily="2" charset="2"/>
              <a:buChar char="§"/>
            </a:pPr>
            <a:endParaRPr lang="en-US" dirty="0">
              <a:solidFill>
                <a:srgbClr val="00B050"/>
              </a:solidFill>
              <a:sym typeface="Wingdings" pitchFamily="2" charset="2"/>
            </a:endParaRPr>
          </a:p>
          <a:p>
            <a:pPr>
              <a:buSzPct val="100000"/>
              <a:buNone/>
            </a:pPr>
            <a:r>
              <a:rPr lang="en-US" dirty="0">
                <a:solidFill>
                  <a:srgbClr val="333336"/>
                </a:solidFill>
                <a:sym typeface="Wingdings" pitchFamily="2" charset="2"/>
              </a:rPr>
              <a:t>	</a:t>
            </a:r>
          </a:p>
          <a:p>
            <a:pPr>
              <a:buSzPct val="100000"/>
              <a:buNone/>
            </a:pPr>
            <a:endParaRPr lang="en-US" dirty="0">
              <a:solidFill>
                <a:srgbClr val="333336"/>
              </a:solidFill>
              <a:sym typeface="Wingdings" pitchFamily="2" charset="2"/>
            </a:endParaRPr>
          </a:p>
        </p:txBody>
      </p:sp>
      <p:sp>
        <p:nvSpPr>
          <p:cNvPr id="19" name="Oval 18"/>
          <p:cNvSpPr/>
          <p:nvPr/>
        </p:nvSpPr>
        <p:spPr>
          <a:xfrm>
            <a:off x="84582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912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802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692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162800" y="25146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a:off x="6246485" y="3048000"/>
            <a:ext cx="763915" cy="91631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946900" y="3124200"/>
            <a:ext cx="368300" cy="7620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537940" y="3124200"/>
            <a:ext cx="297960" cy="76200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772400" y="3048000"/>
            <a:ext cx="763915" cy="916315"/>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503985" y="39729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8" name="Rectangle 37"/>
          <p:cNvSpPr/>
          <p:nvPr/>
        </p:nvSpPr>
        <p:spPr>
          <a:xfrm>
            <a:off x="6428935" y="39729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9" name="Rectangle 38"/>
          <p:cNvSpPr/>
          <p:nvPr/>
        </p:nvSpPr>
        <p:spPr>
          <a:xfrm>
            <a:off x="7302305" y="39729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Rectangle 39"/>
          <p:cNvSpPr/>
          <p:nvPr/>
        </p:nvSpPr>
        <p:spPr>
          <a:xfrm>
            <a:off x="8199120" y="3972950"/>
            <a:ext cx="182880" cy="3657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 Placeholder 3"/>
          <p:cNvSpPr>
            <a:spLocks noGrp="1"/>
          </p:cNvSpPr>
          <p:nvPr>
            <p:ph type="body" idx="10"/>
          </p:nvPr>
        </p:nvSpPr>
        <p:spPr>
          <a:xfrm>
            <a:off x="228600" y="6096000"/>
            <a:ext cx="8686800" cy="685800"/>
          </a:xfrm>
          <a:solidFill>
            <a:schemeClr val="bg1">
              <a:lumMod val="85000"/>
            </a:schemeClr>
          </a:solidFill>
          <a:ln>
            <a:noFill/>
          </a:ln>
        </p:spPr>
        <p:txBody>
          <a:bodyPr lIns="91425" tIns="91425" rIns="91425" bIns="91425" anchor="t" anchorCtr="0"/>
          <a:lstStyle/>
          <a:p>
            <a:pPr algn="ctr">
              <a:buNone/>
            </a:pPr>
            <a:r>
              <a:rPr lang="en-US" dirty="0"/>
              <a:t>Current solutions are insufficient</a:t>
            </a:r>
          </a:p>
        </p:txBody>
      </p:sp>
    </p:spTree>
    <p:custDataLst>
      <p:tags r:id="rId1"/>
    </p:custDataLst>
    <p:extLst>
      <p:ext uri="{BB962C8B-B14F-4D97-AF65-F5344CB8AC3E}">
        <p14:creationId xmlns:p14="http://schemas.microsoft.com/office/powerpoint/2010/main" val="374127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56" presetClass="path" presetSubtype="0" accel="50000" decel="50000" fill="hold" nodeType="withEffect">
                                  <p:stCondLst>
                                    <p:cond delay="0"/>
                                  </p:stCondLst>
                                  <p:childTnLst>
                                    <p:animMotion origin="layout" path="M 4.44444E-6 1.48148E-6 L 0.07986 -0.20602 " pathEditMode="relative" rAng="0" ptsTypes="AA">
                                      <p:cBhvr>
                                        <p:cTn id="38" dur="1000" fill="hold"/>
                                        <p:tgtEl>
                                          <p:spTgt spid="37"/>
                                        </p:tgtEl>
                                        <p:attrNameLst>
                                          <p:attrName>ppt_x</p:attrName>
                                          <p:attrName>ppt_y</p:attrName>
                                        </p:attrNameLst>
                                      </p:cBhvr>
                                      <p:rCtr x="4000" y="-10300"/>
                                    </p:animMotion>
                                  </p:childTnLst>
                                </p:cTn>
                              </p:par>
                              <p:par>
                                <p:cTn id="39" presetID="56" presetClass="path" presetSubtype="0" accel="50000" decel="50000" fill="hold" nodeType="withEffect">
                                  <p:stCondLst>
                                    <p:cond delay="0"/>
                                  </p:stCondLst>
                                  <p:childTnLst>
                                    <p:animMotion origin="layout" path="M -8.33333E-7 1.48148E-6 L 0.00365 -0.20602 " pathEditMode="relative" rAng="0" ptsTypes="AA">
                                      <p:cBhvr>
                                        <p:cTn id="40" dur="1000" fill="hold"/>
                                        <p:tgtEl>
                                          <p:spTgt spid="38"/>
                                        </p:tgtEl>
                                        <p:attrNameLst>
                                          <p:attrName>ppt_x</p:attrName>
                                          <p:attrName>ppt_y</p:attrName>
                                        </p:attrNameLst>
                                      </p:cBhvr>
                                      <p:rCtr x="200" y="-10300"/>
                                    </p:animMotion>
                                  </p:childTnLst>
                                </p:cTn>
                              </p:par>
                              <p:par>
                                <p:cTn id="41" presetID="56" presetClass="path" presetSubtype="0" accel="50000" decel="50000" fill="hold" nodeType="withEffect">
                                  <p:stCondLst>
                                    <p:cond delay="0"/>
                                  </p:stCondLst>
                                  <p:childTnLst>
                                    <p:animMotion origin="layout" path="M 3.05556E-6 1.48148E-6 L -0.06684 -0.20602 " pathEditMode="relative" rAng="0" ptsTypes="AA">
                                      <p:cBhvr>
                                        <p:cTn id="42" dur="1000" fill="hold"/>
                                        <p:tgtEl>
                                          <p:spTgt spid="39"/>
                                        </p:tgtEl>
                                        <p:attrNameLst>
                                          <p:attrName>ppt_x</p:attrName>
                                          <p:attrName>ppt_y</p:attrName>
                                        </p:attrNameLst>
                                      </p:cBhvr>
                                      <p:rCtr x="-3400" y="-10300"/>
                                    </p:animMotion>
                                  </p:childTnLst>
                                </p:cTn>
                              </p:par>
                              <p:par>
                                <p:cTn id="43" presetID="56" presetClass="path" presetSubtype="0" accel="50000" decel="50000" fill="hold" nodeType="withEffect">
                                  <p:stCondLst>
                                    <p:cond delay="0"/>
                                  </p:stCondLst>
                                  <p:childTnLst>
                                    <p:animMotion origin="layout" path="M 2.77778E-6 1.48148E-6 L -0.13993 -0.20602 " pathEditMode="relative" rAng="0" ptsTypes="AA">
                                      <p:cBhvr>
                                        <p:cTn id="44" dur="1000" fill="hold"/>
                                        <p:tgtEl>
                                          <p:spTgt spid="40"/>
                                        </p:tgtEl>
                                        <p:attrNameLst>
                                          <p:attrName>ppt_x</p:attrName>
                                          <p:attrName>ppt_y</p:attrName>
                                        </p:attrNameLst>
                                      </p:cBhvr>
                                      <p:rCtr x="-7000" y="-10300"/>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Idea of D</a:t>
            </a:r>
            <a:r>
              <a:rPr lang="en-US" baseline="30000" dirty="0"/>
              <a:t>2</a:t>
            </a:r>
            <a:r>
              <a:rPr lang="en-US" dirty="0"/>
              <a:t>TCP</a:t>
            </a:r>
          </a:p>
        </p:txBody>
      </p:sp>
      <p:sp>
        <p:nvSpPr>
          <p:cNvPr id="3" name="Text Placeholder 2"/>
          <p:cNvSpPr>
            <a:spLocks noGrp="1"/>
          </p:cNvSpPr>
          <p:nvPr>
            <p:ph type="body" idx="1"/>
          </p:nvPr>
        </p:nvSpPr>
        <p:spPr>
          <a:xfrm>
            <a:off x="375100" y="1447801"/>
            <a:ext cx="8311699" cy="4495800"/>
          </a:xfrm>
        </p:spPr>
        <p:txBody>
          <a:bodyPr>
            <a:normAutofit fontScale="92500"/>
          </a:bodyPr>
          <a:lstStyle/>
          <a:p>
            <a:pPr fontAlgn="base">
              <a:lnSpc>
                <a:spcPct val="150000"/>
              </a:lnSpc>
              <a:buNone/>
            </a:pPr>
            <a:r>
              <a:rPr lang="en-US" sz="2800" b="1" dirty="0">
                <a:solidFill>
                  <a:schemeClr val="tx1"/>
                </a:solidFill>
              </a:rPr>
              <a:t>Deadline-aware</a:t>
            </a:r>
            <a:r>
              <a:rPr lang="en-US" sz="2800" dirty="0"/>
              <a:t> and handles </a:t>
            </a:r>
            <a:r>
              <a:rPr lang="en-US" sz="2800" b="1" dirty="0">
                <a:solidFill>
                  <a:schemeClr val="tx1"/>
                </a:solidFill>
              </a:rPr>
              <a:t>fan-in bursts</a:t>
            </a:r>
          </a:p>
          <a:p>
            <a:pPr fontAlgn="base">
              <a:lnSpc>
                <a:spcPct val="150000"/>
              </a:lnSpc>
              <a:buNone/>
            </a:pPr>
            <a:r>
              <a:rPr lang="en-US" sz="2800" b="1" dirty="0"/>
              <a:t>Key Idea:</a:t>
            </a:r>
            <a:r>
              <a:rPr lang="en-US" b="1" dirty="0"/>
              <a:t> </a:t>
            </a:r>
            <a:r>
              <a:rPr lang="en-US" sz="2800" dirty="0"/>
              <a:t>Vary sending rate based on </a:t>
            </a:r>
            <a:r>
              <a:rPr lang="en-US" sz="2800" u="sng" dirty="0"/>
              <a:t>both</a:t>
            </a:r>
            <a:r>
              <a:rPr lang="en-US" sz="2800" dirty="0"/>
              <a:t> </a:t>
            </a:r>
            <a:r>
              <a:rPr lang="en-US" sz="2800" dirty="0">
                <a:solidFill>
                  <a:schemeClr val="tx1"/>
                </a:solidFill>
              </a:rPr>
              <a:t>deadline</a:t>
            </a:r>
            <a:r>
              <a:rPr lang="en-US" sz="2800" dirty="0"/>
              <a:t> and </a:t>
            </a:r>
            <a:r>
              <a:rPr lang="en-US" sz="2800" dirty="0">
                <a:solidFill>
                  <a:schemeClr val="tx1"/>
                </a:solidFill>
              </a:rPr>
              <a:t>extent</a:t>
            </a:r>
            <a:r>
              <a:rPr lang="en-US" sz="2800" dirty="0"/>
              <a:t> of congestion</a:t>
            </a:r>
          </a:p>
          <a:p>
            <a:pPr lvl="1" fontAlgn="base">
              <a:lnSpc>
                <a:spcPct val="150000"/>
              </a:lnSpc>
              <a:buFont typeface="Wingdings" pitchFamily="2" charset="2"/>
              <a:buChar char="§"/>
            </a:pPr>
            <a:r>
              <a:rPr lang="en-US" sz="2800" dirty="0">
                <a:latin typeface="Trebuchet MS" pitchFamily="34" charset="0"/>
              </a:rPr>
              <a:t>Built on top of DCTCP</a:t>
            </a:r>
          </a:p>
          <a:p>
            <a:pPr lvl="1" fontAlgn="base">
              <a:lnSpc>
                <a:spcPct val="150000"/>
              </a:lnSpc>
              <a:buFont typeface="Wingdings" pitchFamily="2" charset="2"/>
              <a:buChar char="§"/>
            </a:pPr>
            <a:r>
              <a:rPr lang="en-US" sz="2800" dirty="0">
                <a:solidFill>
                  <a:schemeClr val="tx1"/>
                </a:solidFill>
                <a:latin typeface="Trebuchet MS" pitchFamily="34" charset="0"/>
              </a:rPr>
              <a:t>Distributed</a:t>
            </a:r>
            <a:r>
              <a:rPr lang="en-US" sz="2800" dirty="0">
                <a:latin typeface="Trebuchet MS" pitchFamily="34" charset="0"/>
              </a:rPr>
              <a:t>: uses per-flow state at end hosts</a:t>
            </a:r>
          </a:p>
          <a:p>
            <a:pPr lvl="1" fontAlgn="base">
              <a:lnSpc>
                <a:spcPct val="150000"/>
              </a:lnSpc>
              <a:buFont typeface="Wingdings" pitchFamily="2" charset="2"/>
              <a:buChar char="§"/>
            </a:pPr>
            <a:r>
              <a:rPr lang="en-US" sz="2800" dirty="0">
                <a:solidFill>
                  <a:schemeClr val="tx1"/>
                </a:solidFill>
                <a:latin typeface="Trebuchet MS" pitchFamily="34" charset="0"/>
              </a:rPr>
              <a:t>Reactive</a:t>
            </a:r>
            <a:r>
              <a:rPr lang="en-US" sz="2800" dirty="0">
                <a:latin typeface="Trebuchet MS" pitchFamily="34" charset="0"/>
              </a:rPr>
              <a:t>: senders react to congestion</a:t>
            </a:r>
          </a:p>
          <a:p>
            <a:pPr lvl="2" fontAlgn="base">
              <a:lnSpc>
                <a:spcPct val="150000"/>
              </a:lnSpc>
              <a:buFont typeface="Wingdings" pitchFamily="2" charset="2"/>
              <a:buChar char="§"/>
            </a:pPr>
            <a:r>
              <a:rPr lang="en-US" sz="2600" dirty="0">
                <a:latin typeface="Trebuchet MS" pitchFamily="34" charset="0"/>
              </a:rPr>
              <a:t>no knowledge of other flows</a:t>
            </a:r>
          </a:p>
          <a:p>
            <a:endParaRPr lang="en-US" dirty="0"/>
          </a:p>
        </p:txBody>
      </p:sp>
    </p:spTree>
    <p:custDataLst>
      <p:tags r:id="rId1"/>
    </p:custDataLst>
    <p:extLst>
      <p:ext uri="{BB962C8B-B14F-4D97-AF65-F5344CB8AC3E}">
        <p14:creationId xmlns:p14="http://schemas.microsoft.com/office/powerpoint/2010/main" val="30140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533400" y="5410200"/>
            <a:ext cx="8686800" cy="1066800"/>
          </a:xfrm>
          <a:noFill/>
        </p:spPr>
        <p:txBody>
          <a:bodyPr/>
          <a:lstStyle/>
          <a:p>
            <a:r>
              <a:rPr lang="en-US" sz="2800" dirty="0"/>
              <a:t>Requests are jittered over 10ms window.</a:t>
            </a:r>
          </a:p>
          <a:p>
            <a:r>
              <a:rPr lang="en-US" sz="2800" dirty="0"/>
              <a:t>Jittering switched off around 8:30 am.</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buNone/>
            </a:pPr>
            <a:endParaRPr dirty="0"/>
          </a:p>
        </p:txBody>
      </p:sp>
      <p:sp>
        <p:nvSpPr>
          <p:cNvPr id="8" name="Slide Number Placeholder 7"/>
          <p:cNvSpPr>
            <a:spLocks noGrp="1"/>
          </p:cNvSpPr>
          <p:nvPr>
            <p:ph type="sldNum" sz="quarter" idx="12"/>
          </p:nvPr>
        </p:nvSpPr>
        <p:spPr/>
        <p:txBody>
          <a:bodyPr/>
          <a:lstStyle/>
          <a:p>
            <a:fld id="{96F468FF-8BB4-3349-8005-AE9F629C616D}" type="slidenum">
              <a:rPr lang="en-US" smtClean="0"/>
              <a:pPr/>
              <a:t>7</a:t>
            </a:fld>
            <a:endParaRPr lang="en-US"/>
          </a:p>
        </p:txBody>
      </p:sp>
      <p:pic>
        <p:nvPicPr>
          <p:cNvPr id="10" name="Picture 292" descr="indexserve-jitter-labeled.pdf"/>
          <p:cNvPicPr>
            <a:picLocks noChangeAspect="1"/>
          </p:cNvPicPr>
          <p:nvPr/>
        </p:nvPicPr>
        <p:blipFill>
          <a:blip r:embed="rId4" cstate="print"/>
          <a:srcRect/>
          <a:stretch>
            <a:fillRect/>
          </a:stretch>
        </p:blipFill>
        <p:spPr bwMode="auto">
          <a:xfrm>
            <a:off x="805217" y="1371600"/>
            <a:ext cx="7424383" cy="3810000"/>
          </a:xfrm>
          <a:prstGeom prst="rect">
            <a:avLst/>
          </a:prstGeom>
          <a:noFill/>
          <a:ln w="9525">
            <a:noFill/>
            <a:miter lim="800000"/>
            <a:headEnd/>
            <a:tailEnd/>
          </a:ln>
        </p:spPr>
      </p:pic>
      <p:sp>
        <p:nvSpPr>
          <p:cNvPr id="9" name="TextBox 8"/>
          <p:cNvSpPr txBox="1"/>
          <p:nvPr/>
        </p:nvSpPr>
        <p:spPr>
          <a:xfrm rot="16200000">
            <a:off x="-1606033" y="2886045"/>
            <a:ext cx="4191000" cy="400110"/>
          </a:xfrm>
          <a:prstGeom prst="rect">
            <a:avLst/>
          </a:prstGeom>
          <a:noFill/>
        </p:spPr>
        <p:txBody>
          <a:bodyPr wrap="square" rtlCol="0">
            <a:spAutoFit/>
          </a:bodyPr>
          <a:lstStyle/>
          <a:p>
            <a:r>
              <a:rPr lang="en-US" sz="2000" b="1" dirty="0"/>
              <a:t>MLA Query Completion Time (ms)</a:t>
            </a:r>
          </a:p>
        </p:txBody>
      </p:sp>
      <p:sp>
        <p:nvSpPr>
          <p:cNvPr id="17" name="Oval 16"/>
          <p:cNvSpPr/>
          <p:nvPr/>
        </p:nvSpPr>
        <p:spPr>
          <a:xfrm>
            <a:off x="5410200" y="3810000"/>
            <a:ext cx="1676400" cy="1219200"/>
          </a:xfrm>
          <a:prstGeom prst="ellipse">
            <a:avLst/>
          </a:prstGeom>
          <a:solidFill>
            <a:schemeClr val="accent3">
              <a:lumMod val="20000"/>
              <a:lumOff val="80000"/>
              <a:alpha val="0"/>
            </a:schemeClr>
          </a:solidFill>
          <a:ln w="38100">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5864"/>
            <a:ext cx="8229600" cy="1143000"/>
          </a:xfrm>
        </p:spPr>
        <p:txBody>
          <a:bodyPr/>
          <a:lstStyle/>
          <a:p>
            <a:r>
              <a:rPr lang="en-US" dirty="0" err="1"/>
              <a:t>Incast</a:t>
            </a:r>
            <a:r>
              <a:rPr lang="en-US" dirty="0"/>
              <a:t> in Microsoft Bing</a:t>
            </a:r>
          </a:p>
        </p:txBody>
      </p:sp>
      <p:sp>
        <p:nvSpPr>
          <p:cNvPr id="11" name="Rounded Rectangle 10"/>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r>
              <a:rPr lang="en-US" sz="3200" dirty="0">
                <a:solidFill>
                  <a:prstClr val="white"/>
                </a:solidFill>
                <a:latin typeface="Calibri"/>
              </a:rPr>
              <a:t>Jittering trades off median for high percentiles</a:t>
            </a:r>
            <a:endParaRPr lang="en-US" sz="3200" i="1" dirty="0">
              <a:solidFill>
                <a:prstClr val="white"/>
              </a:solidFill>
              <a:latin typeface="Calibri"/>
            </a:endParaRPr>
          </a:p>
        </p:txBody>
      </p:sp>
    </p:spTree>
    <p:custDataLst>
      <p:tags r:id="rId1"/>
    </p:custDataLst>
    <p:extLst>
      <p:ext uri="{BB962C8B-B14F-4D97-AF65-F5344CB8AC3E}">
        <p14:creationId xmlns:p14="http://schemas.microsoft.com/office/powerpoint/2010/main" val="1301826234"/>
      </p:ext>
    </p:extLst>
  </p:cSld>
  <p:clrMapOvr>
    <a:masterClrMapping/>
  </p:clrMapOvr>
  <p:transition spd="slow" advTm="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baseline="30000" dirty="0"/>
              <a:t>2</a:t>
            </a:r>
            <a:r>
              <a:rPr lang="en-US" dirty="0"/>
              <a:t>TCP: Congestion Avoidance</a:t>
            </a:r>
          </a:p>
        </p:txBody>
      </p:sp>
      <p:sp>
        <p:nvSpPr>
          <p:cNvPr id="3" name="Text Placeholder 2"/>
          <p:cNvSpPr>
            <a:spLocks noGrp="1"/>
          </p:cNvSpPr>
          <p:nvPr>
            <p:ph type="body" idx="1"/>
          </p:nvPr>
        </p:nvSpPr>
        <p:spPr>
          <a:xfrm>
            <a:off x="246176" y="1671577"/>
            <a:ext cx="8651649" cy="4576823"/>
          </a:xfrm>
          <a:solidFill>
            <a:schemeClr val="bg1"/>
          </a:solidFill>
          <a:ln>
            <a:noFill/>
          </a:ln>
        </p:spPr>
        <p:txBody>
          <a:bodyPr lIns="91425" tIns="91425" rIns="91425" bIns="91425" anchor="t" anchorCtr="0">
            <a:normAutofit fontScale="55000" lnSpcReduction="20000"/>
          </a:bodyPr>
          <a:lstStyle/>
          <a:p>
            <a:pPr marL="0" indent="0">
              <a:lnSpc>
                <a:spcPct val="200000"/>
              </a:lnSpc>
              <a:buNone/>
            </a:pPr>
            <a:r>
              <a:rPr lang="en-US" i="1" dirty="0"/>
              <a:t>A D</a:t>
            </a:r>
            <a:r>
              <a:rPr lang="en-US" i="1" baseline="30000" dirty="0"/>
              <a:t>2</a:t>
            </a:r>
            <a:r>
              <a:rPr lang="en-US" i="1" dirty="0"/>
              <a:t>TCP sender varies sending window (W) based on </a:t>
            </a:r>
            <a:r>
              <a:rPr lang="en-US" i="1" u="sng" dirty="0"/>
              <a:t>both</a:t>
            </a:r>
            <a:r>
              <a:rPr lang="en-US" i="1" dirty="0"/>
              <a:t> extent of congestion and deadline</a:t>
            </a:r>
          </a:p>
          <a:p>
            <a:pPr marL="0" indent="0">
              <a:lnSpc>
                <a:spcPct val="200000"/>
              </a:lnSpc>
              <a:buNone/>
            </a:pPr>
            <a:endParaRPr lang="en-US" i="1" dirty="0"/>
          </a:p>
          <a:p>
            <a:pPr marL="0" indent="0">
              <a:lnSpc>
                <a:spcPct val="250000"/>
              </a:lnSpc>
              <a:buNone/>
            </a:pPr>
            <a:r>
              <a:rPr lang="en-US" b="1" u="sng" dirty="0">
                <a:solidFill>
                  <a:srgbClr val="333336"/>
                </a:solidFill>
                <a:sym typeface="Wingdings" pitchFamily="2" charset="2"/>
              </a:rPr>
              <a:t>Note:</a:t>
            </a:r>
            <a:r>
              <a:rPr lang="en-US" dirty="0">
                <a:solidFill>
                  <a:srgbClr val="333336"/>
                </a:solidFill>
                <a:sym typeface="Wingdings" pitchFamily="2" charset="2"/>
              </a:rPr>
              <a:t> Larger p ⇒ smaller window when p&gt;0;    p = 1 ⇒ W/2. </a:t>
            </a:r>
          </a:p>
          <a:p>
            <a:pPr marL="0" indent="0">
              <a:lnSpc>
                <a:spcPct val="250000"/>
              </a:lnSpc>
              <a:buNone/>
            </a:pPr>
            <a:endParaRPr lang="en-US" dirty="0">
              <a:solidFill>
                <a:srgbClr val="333336"/>
              </a:solidFill>
              <a:sym typeface="Wingdings" pitchFamily="2" charset="2"/>
            </a:endParaRPr>
          </a:p>
          <a:p>
            <a:pPr marL="0" indent="0">
              <a:lnSpc>
                <a:spcPct val="250000"/>
              </a:lnSpc>
              <a:buNone/>
            </a:pPr>
            <a:endParaRPr lang="en-US" dirty="0">
              <a:solidFill>
                <a:srgbClr val="333336"/>
              </a:solidFill>
              <a:sym typeface="Wingdings" pitchFamily="2" charset="2"/>
            </a:endParaRPr>
          </a:p>
          <a:p>
            <a:pPr marL="0" indent="0">
              <a:lnSpc>
                <a:spcPct val="250000"/>
              </a:lnSpc>
              <a:buNone/>
            </a:pPr>
            <a:endParaRPr lang="en-US" dirty="0">
              <a:solidFill>
                <a:srgbClr val="333336"/>
              </a:solidFill>
              <a:sym typeface="Wingdings" pitchFamily="2" charset="2"/>
            </a:endParaRPr>
          </a:p>
          <a:p>
            <a:pPr marL="0" indent="0">
              <a:lnSpc>
                <a:spcPct val="250000"/>
              </a:lnSpc>
              <a:buNone/>
            </a:pPr>
            <a:r>
              <a:rPr lang="en-US" dirty="0">
                <a:solidFill>
                  <a:srgbClr val="333336"/>
                </a:solidFill>
                <a:sym typeface="Wingdings" pitchFamily="2" charset="2"/>
              </a:rPr>
              <a:t>when p = 0 ⇒ W=W+1 (no loss)</a:t>
            </a:r>
          </a:p>
          <a:p>
            <a:pPr marL="0" indent="0">
              <a:lnSpc>
                <a:spcPct val="200000"/>
              </a:lnSpc>
              <a:buNone/>
            </a:pPr>
            <a:endParaRPr lang="en-US" i="1" dirty="0"/>
          </a:p>
          <a:p>
            <a:pPr marL="0" indent="0">
              <a:lnSpc>
                <a:spcPct val="200000"/>
              </a:lnSpc>
              <a:buNone/>
            </a:pPr>
            <a:endParaRPr lang="en-US" i="1" dirty="0">
              <a:solidFill>
                <a:srgbClr val="00B050"/>
              </a:solidFill>
            </a:endParaRPr>
          </a:p>
          <a:p>
            <a:pPr marL="225425" indent="-225425">
              <a:buNone/>
            </a:pPr>
            <a:r>
              <a:rPr lang="en-US" dirty="0"/>
              <a:t>	</a:t>
            </a:r>
          </a:p>
          <a:p>
            <a:pPr marL="225425" indent="-225425">
              <a:buNone/>
            </a:pPr>
            <a:endParaRPr lang="en-US" dirty="0"/>
          </a:p>
          <a:p>
            <a:pPr>
              <a:buNone/>
            </a:pPr>
            <a:endParaRPr lang="en-US" dirty="0">
              <a:sym typeface="Wingdings" pitchFamily="2" charset="2"/>
            </a:endParaRPr>
          </a:p>
          <a:p>
            <a:pPr>
              <a:buNone/>
            </a:pPr>
            <a:r>
              <a:rPr lang="en-US" b="1" dirty="0"/>
              <a:t>	</a:t>
            </a:r>
          </a:p>
        </p:txBody>
      </p:sp>
      <p:sp>
        <p:nvSpPr>
          <p:cNvPr id="6" name="TextBox 5"/>
          <p:cNvSpPr txBox="1"/>
          <p:nvPr/>
        </p:nvSpPr>
        <p:spPr>
          <a:xfrm>
            <a:off x="3257550" y="3105388"/>
            <a:ext cx="4114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600" dirty="0">
                <a:solidFill>
                  <a:srgbClr val="333336"/>
                </a:solidFill>
                <a:latin typeface="Calibri"/>
                <a:cs typeface="Arial"/>
              </a:rPr>
              <a:t>W :</a:t>
            </a:r>
            <a:r>
              <a:rPr lang="en-US" sz="3600" dirty="0">
                <a:solidFill>
                  <a:srgbClr val="333336"/>
                </a:solidFill>
                <a:latin typeface="Calibri"/>
                <a:cs typeface="Arial"/>
                <a:sym typeface="Wingdings" pitchFamily="2" charset="2"/>
              </a:rPr>
              <a:t>=</a:t>
            </a:r>
            <a:r>
              <a:rPr lang="en-US" sz="3600" dirty="0">
                <a:solidFill>
                  <a:srgbClr val="333336"/>
                </a:solidFill>
                <a:latin typeface="Calibri"/>
                <a:cs typeface="Arial"/>
              </a:rPr>
              <a:t> W * ( 1 – p / 2 )    </a:t>
            </a:r>
          </a:p>
        </p:txBody>
      </p:sp>
      <p:sp>
        <p:nvSpPr>
          <p:cNvPr id="8" name="Text Placeholder 3"/>
          <p:cNvSpPr>
            <a:spLocks noGrp="1"/>
          </p:cNvSpPr>
          <p:nvPr>
            <p:ph type="body" idx="10"/>
          </p:nvPr>
        </p:nvSpPr>
        <p:spPr>
          <a:xfrm>
            <a:off x="228600" y="5181600"/>
            <a:ext cx="8686800" cy="685800"/>
          </a:xfrm>
          <a:solidFill>
            <a:schemeClr val="bg1">
              <a:lumMod val="85000"/>
            </a:schemeClr>
          </a:solidFill>
          <a:ln>
            <a:noFill/>
          </a:ln>
        </p:spPr>
        <p:txBody>
          <a:bodyPr lIns="91425" tIns="91425" rIns="91425" bIns="91425" anchor="t" anchorCtr="0"/>
          <a:lstStyle/>
          <a:p>
            <a:pPr algn="ctr">
              <a:buNone/>
            </a:pPr>
            <a:r>
              <a:rPr lang="en-US" dirty="0">
                <a:solidFill>
                  <a:srgbClr val="0070C0"/>
                </a:solidFill>
              </a:rPr>
              <a:t>P is our gamma correction function</a:t>
            </a:r>
          </a:p>
        </p:txBody>
      </p:sp>
    </p:spTree>
    <p:extLst>
      <p:ext uri="{BB962C8B-B14F-4D97-AF65-F5344CB8AC3E}">
        <p14:creationId xmlns:p14="http://schemas.microsoft.com/office/powerpoint/2010/main" val="58624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baseline="30000" dirty="0"/>
              <a:t>2</a:t>
            </a:r>
            <a:r>
              <a:rPr lang="en-US" dirty="0"/>
              <a:t>TCP: Gamma Correction Function</a:t>
            </a:r>
          </a:p>
        </p:txBody>
      </p:sp>
      <p:sp>
        <p:nvSpPr>
          <p:cNvPr id="3" name="Text Placeholder 2"/>
          <p:cNvSpPr>
            <a:spLocks noGrp="1"/>
          </p:cNvSpPr>
          <p:nvPr>
            <p:ph type="body" idx="1"/>
          </p:nvPr>
        </p:nvSpPr>
        <p:spPr>
          <a:xfrm>
            <a:off x="246176" y="1671577"/>
            <a:ext cx="8651649" cy="4576823"/>
          </a:xfrm>
          <a:solidFill>
            <a:schemeClr val="bg1"/>
          </a:solidFill>
          <a:ln>
            <a:noFill/>
          </a:ln>
        </p:spPr>
        <p:txBody>
          <a:bodyPr lIns="91425" tIns="91425" rIns="91425" bIns="91425" anchor="t" anchorCtr="0">
            <a:normAutofit fontScale="92500"/>
          </a:bodyPr>
          <a:lstStyle/>
          <a:p>
            <a:pPr marL="0" indent="0">
              <a:lnSpc>
                <a:spcPct val="150000"/>
              </a:lnSpc>
              <a:buNone/>
            </a:pPr>
            <a:r>
              <a:rPr lang="en-US" b="1" dirty="0">
                <a:solidFill>
                  <a:schemeClr val="tx1"/>
                </a:solidFill>
              </a:rPr>
              <a:t>Gamma Correction </a:t>
            </a:r>
            <a:r>
              <a:rPr lang="en-US" dirty="0">
                <a:solidFill>
                  <a:schemeClr val="tx1"/>
                </a:solidFill>
              </a:rPr>
              <a:t>(p)</a:t>
            </a:r>
            <a:r>
              <a:rPr lang="en-US" i="1" dirty="0">
                <a:solidFill>
                  <a:srgbClr val="00B050"/>
                </a:solidFill>
              </a:rPr>
              <a:t> </a:t>
            </a:r>
            <a:r>
              <a:rPr lang="en-US" dirty="0"/>
              <a:t>is a function of congestion &amp; deadlines</a:t>
            </a:r>
          </a:p>
          <a:p>
            <a:pPr marL="225425" indent="-225425">
              <a:buNone/>
            </a:pPr>
            <a:endParaRPr lang="en-US" dirty="0"/>
          </a:p>
          <a:p>
            <a:pPr marL="225425" indent="-225425">
              <a:buNone/>
            </a:pPr>
            <a:endParaRPr lang="en-US" dirty="0"/>
          </a:p>
          <a:p>
            <a:pPr marL="0" indent="0">
              <a:lnSpc>
                <a:spcPct val="150000"/>
              </a:lnSpc>
              <a:buSzPct val="100000"/>
              <a:buFont typeface="Wingdings" pitchFamily="2" charset="2"/>
              <a:buChar char="§"/>
            </a:pPr>
            <a:r>
              <a:rPr lang="en-US" dirty="0">
                <a:solidFill>
                  <a:srgbClr val="333336"/>
                </a:solidFill>
                <a:sym typeface="Wingdings" pitchFamily="2" charset="2"/>
              </a:rPr>
              <a:t>  </a:t>
            </a:r>
            <a:r>
              <a:rPr lang="el-GR" dirty="0">
                <a:solidFill>
                  <a:srgbClr val="333336"/>
                </a:solidFill>
                <a:sym typeface="Wingdings" pitchFamily="2" charset="2"/>
              </a:rPr>
              <a:t>α</a:t>
            </a:r>
            <a:r>
              <a:rPr lang="en-US" dirty="0">
                <a:solidFill>
                  <a:srgbClr val="333336"/>
                </a:solidFill>
                <a:sym typeface="Wingdings" pitchFamily="2" charset="2"/>
              </a:rPr>
              <a:t>:</a:t>
            </a:r>
            <a:r>
              <a:rPr lang="el-GR" dirty="0">
                <a:solidFill>
                  <a:srgbClr val="333336"/>
                </a:solidFill>
                <a:sym typeface="Wingdings" pitchFamily="2" charset="2"/>
              </a:rPr>
              <a:t> </a:t>
            </a:r>
            <a:r>
              <a:rPr lang="en-US" dirty="0">
                <a:solidFill>
                  <a:srgbClr val="333336"/>
                </a:solidFill>
                <a:sym typeface="Wingdings" pitchFamily="2" charset="2"/>
              </a:rPr>
              <a:t> extent of congestion, same as DCTCP’s </a:t>
            </a:r>
            <a:r>
              <a:rPr lang="el-GR" dirty="0">
                <a:solidFill>
                  <a:srgbClr val="333336"/>
                </a:solidFill>
                <a:sym typeface="Wingdings" pitchFamily="2" charset="2"/>
              </a:rPr>
              <a:t>α</a:t>
            </a:r>
            <a:r>
              <a:rPr lang="en-US" dirty="0">
                <a:solidFill>
                  <a:srgbClr val="333336"/>
                </a:solidFill>
                <a:sym typeface="Wingdings" pitchFamily="2" charset="2"/>
              </a:rPr>
              <a:t> (0 ≤ </a:t>
            </a:r>
            <a:r>
              <a:rPr lang="el-GR" dirty="0">
                <a:solidFill>
                  <a:srgbClr val="333336"/>
                </a:solidFill>
                <a:sym typeface="Wingdings" pitchFamily="2" charset="2"/>
              </a:rPr>
              <a:t>α</a:t>
            </a:r>
            <a:r>
              <a:rPr lang="en-US" dirty="0">
                <a:solidFill>
                  <a:srgbClr val="333336"/>
                </a:solidFill>
                <a:sym typeface="Wingdings" pitchFamily="2" charset="2"/>
              </a:rPr>
              <a:t> ≤ 1)</a:t>
            </a:r>
          </a:p>
          <a:p>
            <a:pPr marL="0" indent="0">
              <a:lnSpc>
                <a:spcPct val="150000"/>
              </a:lnSpc>
              <a:buSzPct val="100000"/>
              <a:buFont typeface="Wingdings" pitchFamily="2" charset="2"/>
              <a:buChar char="§"/>
            </a:pPr>
            <a:r>
              <a:rPr lang="en-US" dirty="0">
                <a:solidFill>
                  <a:srgbClr val="333336"/>
                </a:solidFill>
                <a:ea typeface="+mn-ea"/>
              </a:rPr>
              <a:t>  d: </a:t>
            </a:r>
            <a:r>
              <a:rPr lang="en-US" i="1" dirty="0">
                <a:solidFill>
                  <a:srgbClr val="333336"/>
                </a:solidFill>
                <a:ea typeface="+mn-ea"/>
              </a:rPr>
              <a:t>deadline imminence factor</a:t>
            </a:r>
          </a:p>
          <a:p>
            <a:pPr marL="685800" lvl="1">
              <a:lnSpc>
                <a:spcPct val="150000"/>
              </a:lnSpc>
              <a:buFont typeface="Wingdings" charset="2"/>
              <a:buChar char="§"/>
            </a:pPr>
            <a:r>
              <a:rPr lang="en-US" sz="2200" dirty="0">
                <a:solidFill>
                  <a:srgbClr val="333336"/>
                </a:solidFill>
                <a:latin typeface="Trebuchet MS"/>
                <a:ea typeface="+mn-ea"/>
              </a:rPr>
              <a:t>“completion time with window (W)” </a:t>
            </a:r>
            <a:r>
              <a:rPr lang="en-US" sz="2800" dirty="0">
                <a:solidFill>
                  <a:srgbClr val="333336"/>
                </a:solidFill>
                <a:latin typeface="Trebuchet MS"/>
                <a:ea typeface="+mn-ea"/>
              </a:rPr>
              <a:t>÷</a:t>
            </a:r>
            <a:r>
              <a:rPr lang="en-US" sz="2200" dirty="0">
                <a:solidFill>
                  <a:srgbClr val="333336"/>
                </a:solidFill>
                <a:latin typeface="Trebuchet MS"/>
                <a:ea typeface="+mn-ea"/>
              </a:rPr>
              <a:t> “deadline remaining”</a:t>
            </a:r>
          </a:p>
          <a:p>
            <a:pPr marL="400050" lvl="1" indent="0">
              <a:lnSpc>
                <a:spcPct val="150000"/>
              </a:lnSpc>
              <a:buFont typeface="Wingdings" pitchFamily="2" charset="2"/>
              <a:buChar char="§"/>
            </a:pPr>
            <a:r>
              <a:rPr lang="en-US" sz="2400" dirty="0">
                <a:solidFill>
                  <a:srgbClr val="333336"/>
                </a:solidFill>
                <a:latin typeface="Trebuchet MS" pitchFamily="34" charset="0"/>
                <a:sym typeface="Wingdings" pitchFamily="2" charset="2"/>
              </a:rPr>
              <a:t>  </a:t>
            </a:r>
            <a:r>
              <a:rPr lang="en-US" sz="2000" dirty="0">
                <a:solidFill>
                  <a:srgbClr val="333336"/>
                </a:solidFill>
                <a:latin typeface="Trebuchet MS" pitchFamily="34" charset="0"/>
                <a:sym typeface="Wingdings" pitchFamily="2" charset="2"/>
              </a:rPr>
              <a:t>d  &lt; 1 for far-deadline flows, d  &gt; 1 for near-deadline flows</a:t>
            </a:r>
            <a:endParaRPr lang="en-US" sz="2400" dirty="0">
              <a:solidFill>
                <a:srgbClr val="333336"/>
              </a:solidFill>
              <a:latin typeface="Trebuchet MS" pitchFamily="34" charset="0"/>
              <a:sym typeface="Wingdings" pitchFamily="2" charset="2"/>
            </a:endParaRPr>
          </a:p>
          <a:p>
            <a:pPr>
              <a:buNone/>
            </a:pPr>
            <a:endParaRPr lang="en-US" dirty="0">
              <a:sym typeface="Wingdings" pitchFamily="2" charset="2"/>
            </a:endParaRPr>
          </a:p>
          <a:p>
            <a:pPr>
              <a:buNone/>
            </a:pPr>
            <a:r>
              <a:rPr lang="en-US" b="1" dirty="0"/>
              <a:t>	</a:t>
            </a:r>
          </a:p>
        </p:txBody>
      </p:sp>
      <p:sp>
        <p:nvSpPr>
          <p:cNvPr id="7" name="TextBox 6"/>
          <p:cNvSpPr txBox="1"/>
          <p:nvPr/>
        </p:nvSpPr>
        <p:spPr>
          <a:xfrm>
            <a:off x="3924300" y="2308860"/>
            <a:ext cx="12954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3200" dirty="0">
                <a:solidFill>
                  <a:srgbClr val="333336"/>
                </a:solidFill>
                <a:latin typeface="Calibri"/>
                <a:cs typeface="Arial"/>
              </a:rPr>
              <a:t>p = </a:t>
            </a:r>
            <a:r>
              <a:rPr lang="el-GR" sz="3200" dirty="0">
                <a:solidFill>
                  <a:srgbClr val="333336"/>
                </a:solidFill>
                <a:latin typeface="Calibri"/>
                <a:cs typeface="Arial"/>
              </a:rPr>
              <a:t>α</a:t>
            </a:r>
            <a:r>
              <a:rPr lang="en-US" sz="3200" baseline="30000" dirty="0">
                <a:solidFill>
                  <a:srgbClr val="333336"/>
                </a:solidFill>
                <a:latin typeface="Calibri"/>
                <a:cs typeface="Arial"/>
              </a:rPr>
              <a:t>d</a:t>
            </a:r>
            <a:endParaRPr lang="en-US" sz="1800" baseline="30000" dirty="0">
              <a:solidFill>
                <a:srgbClr val="333336"/>
              </a:solidFill>
            </a:endParaRPr>
          </a:p>
        </p:txBody>
      </p:sp>
    </p:spTree>
    <p:custDataLst>
      <p:tags r:id="rId1"/>
    </p:custDataLst>
    <p:extLst>
      <p:ext uri="{BB962C8B-B14F-4D97-AF65-F5344CB8AC3E}">
        <p14:creationId xmlns:p14="http://schemas.microsoft.com/office/powerpoint/2010/main" val="425743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Correction Function (cont.)</a:t>
            </a:r>
          </a:p>
        </p:txBody>
      </p:sp>
      <p:sp>
        <p:nvSpPr>
          <p:cNvPr id="3" name="Text Placeholder 2"/>
          <p:cNvSpPr>
            <a:spLocks noGrp="1"/>
          </p:cNvSpPr>
          <p:nvPr>
            <p:ph type="body" idx="1"/>
          </p:nvPr>
        </p:nvSpPr>
        <p:spPr>
          <a:xfrm>
            <a:off x="304800" y="1371600"/>
            <a:ext cx="8229600" cy="5257800"/>
          </a:xfrm>
          <a:solidFill>
            <a:schemeClr val="bg1"/>
          </a:solidFill>
        </p:spPr>
        <p:txBody>
          <a:bodyPr/>
          <a:lstStyle/>
          <a:p>
            <a:pPr>
              <a:buSzPct val="100000"/>
              <a:buNone/>
            </a:pPr>
            <a:r>
              <a:rPr lang="en-US" u="sng" dirty="0">
                <a:solidFill>
                  <a:srgbClr val="333336"/>
                </a:solidFill>
                <a:latin typeface="Calibri"/>
              </a:rPr>
              <a:t>Key insight</a:t>
            </a:r>
            <a:r>
              <a:rPr lang="en-US" dirty="0">
                <a:solidFill>
                  <a:srgbClr val="333336"/>
                </a:solidFill>
                <a:latin typeface="Calibri"/>
              </a:rPr>
              <a:t>: </a:t>
            </a:r>
            <a:r>
              <a:rPr lang="en-US" b="1" dirty="0">
                <a:solidFill>
                  <a:srgbClr val="333336"/>
                </a:solidFill>
                <a:latin typeface="Calibri"/>
              </a:rPr>
              <a:t>Near-deadline flows back off less </a:t>
            </a:r>
          </a:p>
          <a:p>
            <a:pPr>
              <a:buSzPct val="100000"/>
              <a:buNone/>
            </a:pPr>
            <a:r>
              <a:rPr lang="en-US" b="1" dirty="0">
                <a:solidFill>
                  <a:srgbClr val="333336"/>
                </a:solidFill>
                <a:latin typeface="Calibri"/>
              </a:rPr>
              <a:t>while far-deadline flows back off more</a:t>
            </a:r>
          </a:p>
          <a:p>
            <a:pPr>
              <a:buSzPct val="100000"/>
              <a:buNone/>
            </a:pPr>
            <a:endParaRPr lang="en-US" b="1" i="1" dirty="0">
              <a:solidFill>
                <a:srgbClr val="333336"/>
              </a:solidFill>
              <a:latin typeface="Calibri"/>
            </a:endParaRPr>
          </a:p>
          <a:p>
            <a:pPr marL="0" indent="0">
              <a:buSzPct val="100000"/>
              <a:buFont typeface="Wingdings" pitchFamily="2" charset="2"/>
              <a:buChar char="§"/>
            </a:pPr>
            <a:r>
              <a:rPr lang="en-US" dirty="0">
                <a:solidFill>
                  <a:srgbClr val="333336"/>
                </a:solidFill>
                <a:latin typeface="Calibri"/>
              </a:rPr>
              <a:t> </a:t>
            </a:r>
          </a:p>
          <a:p>
            <a:pPr marL="0" indent="0">
              <a:buSzPct val="100000"/>
              <a:buFont typeface="Wingdings" pitchFamily="2" charset="2"/>
              <a:buChar char="§"/>
            </a:pPr>
            <a:r>
              <a:rPr lang="en-US" dirty="0">
                <a:solidFill>
                  <a:srgbClr val="333336"/>
                </a:solidFill>
                <a:latin typeface="Calibri"/>
              </a:rPr>
              <a:t> d  &lt; 1 for </a:t>
            </a:r>
            <a:r>
              <a:rPr lang="en-US" dirty="0">
                <a:solidFill>
                  <a:srgbClr val="333336"/>
                </a:solidFill>
                <a:latin typeface="Calibri"/>
                <a:sym typeface="Wingdings" pitchFamily="2" charset="2"/>
              </a:rPr>
              <a:t>far-deadline flows </a:t>
            </a:r>
          </a:p>
          <a:p>
            <a:pPr marL="0" indent="0">
              <a:buNone/>
            </a:pPr>
            <a:r>
              <a:rPr lang="en-US" dirty="0">
                <a:solidFill>
                  <a:srgbClr val="333336"/>
                </a:solidFill>
                <a:latin typeface="Calibri"/>
                <a:sym typeface="Wingdings" pitchFamily="2" charset="2"/>
              </a:rPr>
              <a:t>          p large  shrink window</a:t>
            </a:r>
          </a:p>
          <a:p>
            <a:pPr marL="0" indent="0">
              <a:buSzPct val="100000"/>
              <a:buFont typeface="Wingdings" pitchFamily="2" charset="2"/>
              <a:buChar char="§"/>
            </a:pPr>
            <a:r>
              <a:rPr lang="en-US" dirty="0">
                <a:solidFill>
                  <a:srgbClr val="333336"/>
                </a:solidFill>
                <a:latin typeface="Calibri"/>
              </a:rPr>
              <a:t>  d  &gt; 1 for </a:t>
            </a:r>
            <a:r>
              <a:rPr lang="en-US" dirty="0">
                <a:solidFill>
                  <a:srgbClr val="333336"/>
                </a:solidFill>
                <a:latin typeface="Calibri"/>
                <a:sym typeface="Wingdings" pitchFamily="2" charset="2"/>
              </a:rPr>
              <a:t>near-deadline flows</a:t>
            </a:r>
          </a:p>
          <a:p>
            <a:pPr marL="0" indent="0">
              <a:buNone/>
            </a:pPr>
            <a:r>
              <a:rPr lang="en-US" dirty="0">
                <a:solidFill>
                  <a:srgbClr val="333336"/>
                </a:solidFill>
                <a:latin typeface="Calibri"/>
                <a:sym typeface="Wingdings" pitchFamily="2" charset="2"/>
              </a:rPr>
              <a:t>          p small  retain window</a:t>
            </a:r>
          </a:p>
          <a:p>
            <a:pPr marL="0" indent="0">
              <a:lnSpc>
                <a:spcPct val="150000"/>
              </a:lnSpc>
              <a:buSzPct val="100000"/>
              <a:buFont typeface="Wingdings" pitchFamily="2" charset="2"/>
              <a:buChar char="§"/>
            </a:pPr>
            <a:r>
              <a:rPr lang="en-US" dirty="0">
                <a:solidFill>
                  <a:srgbClr val="333336"/>
                </a:solidFill>
                <a:latin typeface="Calibri"/>
                <a:sym typeface="Wingdings" pitchFamily="2" charset="2"/>
              </a:rPr>
              <a:t>   Long lived flows  d = 1</a:t>
            </a:r>
          </a:p>
          <a:p>
            <a:pPr marL="400050" lvl="1" indent="0">
              <a:buFont typeface="Wingdings" pitchFamily="2" charset="2"/>
              <a:buChar char="§"/>
            </a:pPr>
            <a:r>
              <a:rPr lang="en-US" dirty="0">
                <a:solidFill>
                  <a:srgbClr val="333336"/>
                </a:solidFill>
                <a:latin typeface="Calibri"/>
                <a:sym typeface="Wingdings" pitchFamily="2" charset="2"/>
              </a:rPr>
              <a:t>  </a:t>
            </a:r>
            <a:r>
              <a:rPr lang="en-US" sz="2400" dirty="0">
                <a:solidFill>
                  <a:srgbClr val="333336"/>
                </a:solidFill>
                <a:latin typeface="Calibri"/>
                <a:sym typeface="Wingdings" pitchFamily="2" charset="2"/>
              </a:rPr>
              <a:t>DCTCP  behavior</a:t>
            </a:r>
          </a:p>
          <a:p>
            <a:pPr>
              <a:buNone/>
            </a:pPr>
            <a:endParaRPr lang="en-US" dirty="0">
              <a:solidFill>
                <a:srgbClr val="333336"/>
              </a:solidFill>
              <a:latin typeface="Calibri"/>
            </a:endParaRPr>
          </a:p>
          <a:p>
            <a:endParaRPr lang="en-US" dirty="0">
              <a:solidFill>
                <a:srgbClr val="333336"/>
              </a:solidFill>
              <a:latin typeface="Calibri"/>
            </a:endParaRPr>
          </a:p>
          <a:p>
            <a:pPr>
              <a:buNone/>
            </a:pPr>
            <a:endParaRPr lang="en-US" dirty="0"/>
          </a:p>
          <a:p>
            <a:pPr>
              <a:buNone/>
            </a:pPr>
            <a:endParaRPr lang="en-US" dirty="0"/>
          </a:p>
          <a:p>
            <a:pPr>
              <a:buNone/>
            </a:pPr>
            <a:endParaRPr lang="en-US" dirty="0"/>
          </a:p>
          <a:p>
            <a:pPr>
              <a:buNone/>
            </a:pPr>
            <a:endParaRPr lang="en-US" dirty="0"/>
          </a:p>
          <a:p>
            <a:pPr>
              <a:buNone/>
            </a:pPr>
            <a:endParaRPr lang="en-US" dirty="0"/>
          </a:p>
        </p:txBody>
      </p:sp>
      <p:grpSp>
        <p:nvGrpSpPr>
          <p:cNvPr id="23" name="Group 22"/>
          <p:cNvGrpSpPr/>
          <p:nvPr/>
        </p:nvGrpSpPr>
        <p:grpSpPr>
          <a:xfrm>
            <a:off x="4038600" y="762000"/>
            <a:ext cx="6477000" cy="6400800"/>
            <a:chOff x="4038600" y="1447800"/>
            <a:chExt cx="6477000" cy="6400800"/>
          </a:xfrm>
        </p:grpSpPr>
        <p:grpSp>
          <p:nvGrpSpPr>
            <p:cNvPr id="22" name="Group 21"/>
            <p:cNvGrpSpPr/>
            <p:nvPr/>
          </p:nvGrpSpPr>
          <p:grpSpPr>
            <a:xfrm>
              <a:off x="4038600" y="1447800"/>
              <a:ext cx="6477000" cy="6400800"/>
              <a:chOff x="4038600" y="1447800"/>
              <a:chExt cx="6477000" cy="6400800"/>
            </a:xfrm>
          </p:grpSpPr>
          <p:grpSp>
            <p:nvGrpSpPr>
              <p:cNvPr id="46" name="Group 45"/>
              <p:cNvGrpSpPr/>
              <p:nvPr/>
            </p:nvGrpSpPr>
            <p:grpSpPr>
              <a:xfrm>
                <a:off x="4038600" y="1447800"/>
                <a:ext cx="6477000" cy="6400800"/>
                <a:chOff x="4191000" y="990600"/>
                <a:chExt cx="5181600" cy="6019800"/>
              </a:xfrm>
            </p:grpSpPr>
            <p:sp>
              <p:nvSpPr>
                <p:cNvPr id="20" name="Arc 19"/>
                <p:cNvSpPr/>
                <p:nvPr/>
              </p:nvSpPr>
              <p:spPr>
                <a:xfrm rot="5400000">
                  <a:off x="3903641" y="1277959"/>
                  <a:ext cx="4013200" cy="3438482"/>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16200000">
                  <a:off x="5646759" y="3284559"/>
                  <a:ext cx="4013200" cy="3438482"/>
                </a:xfrm>
                <a:prstGeom prst="arc">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5657850" y="1905000"/>
                <a:ext cx="3638550" cy="4240887"/>
                <a:chOff x="5657850" y="1905000"/>
                <a:chExt cx="3638550" cy="4240887"/>
              </a:xfrm>
            </p:grpSpPr>
            <p:sp>
              <p:nvSpPr>
                <p:cNvPr id="7" name="TextBox 6"/>
                <p:cNvSpPr txBox="1"/>
                <p:nvPr/>
              </p:nvSpPr>
              <p:spPr>
                <a:xfrm>
                  <a:off x="5791200" y="3896380"/>
                  <a:ext cx="313765" cy="523220"/>
                </a:xfrm>
                <a:prstGeom prst="rect">
                  <a:avLst/>
                </a:prstGeom>
                <a:noFill/>
              </p:spPr>
              <p:txBody>
                <a:bodyPr wrap="square" rtlCol="0">
                  <a:spAutoFit/>
                </a:bodyPr>
                <a:lstStyle/>
                <a:p>
                  <a:r>
                    <a:rPr lang="en-US" sz="2800" dirty="0">
                      <a:solidFill>
                        <a:srgbClr val="333336"/>
                      </a:solidFill>
                      <a:latin typeface="Calibri"/>
                      <a:ea typeface="Arial"/>
                      <a:cs typeface="Arial"/>
                    </a:rPr>
                    <a:t>p</a:t>
                  </a:r>
                </a:p>
              </p:txBody>
            </p:sp>
            <p:cxnSp>
              <p:nvCxnSpPr>
                <p:cNvPr id="9" name="Straight Connector 8"/>
                <p:cNvCxnSpPr/>
                <p:nvPr/>
              </p:nvCxnSpPr>
              <p:spPr>
                <a:xfrm>
                  <a:off x="6191250" y="3124200"/>
                  <a:ext cx="15452" cy="259080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06701" y="5715000"/>
                  <a:ext cx="2727749"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5" idx="0"/>
                  <a:endCxn id="20" idx="0"/>
                </p:cNvCxnSpPr>
                <p:nvPr/>
              </p:nvCxnSpPr>
              <p:spPr>
                <a:xfrm flipV="1">
                  <a:off x="6217498" y="3581404"/>
                  <a:ext cx="2119205" cy="213359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378251" y="3581400"/>
                  <a:ext cx="0" cy="21336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7275258" y="2515829"/>
                  <a:ext cx="0" cy="213114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57850" y="3218330"/>
                  <a:ext cx="692705" cy="430887"/>
                </a:xfrm>
                <a:prstGeom prst="rect">
                  <a:avLst/>
                </a:prstGeom>
                <a:noFill/>
              </p:spPr>
              <p:txBody>
                <a:bodyPr wrap="none" rtlCol="0">
                  <a:spAutoFit/>
                </a:bodyPr>
                <a:lstStyle/>
                <a:p>
                  <a:r>
                    <a:rPr lang="en-US" sz="1800" dirty="0"/>
                    <a:t>1.0</a:t>
                  </a:r>
                </a:p>
              </p:txBody>
            </p:sp>
            <p:sp>
              <p:nvSpPr>
                <p:cNvPr id="30" name="TextBox 29"/>
                <p:cNvSpPr txBox="1"/>
                <p:nvPr/>
              </p:nvSpPr>
              <p:spPr>
                <a:xfrm>
                  <a:off x="8027426" y="5715000"/>
                  <a:ext cx="692705" cy="430887"/>
                </a:xfrm>
                <a:prstGeom prst="rect">
                  <a:avLst/>
                </a:prstGeom>
                <a:noFill/>
              </p:spPr>
              <p:txBody>
                <a:bodyPr wrap="none" rtlCol="0">
                  <a:spAutoFit/>
                </a:bodyPr>
                <a:lstStyle/>
                <a:p>
                  <a:r>
                    <a:rPr lang="en-US" sz="1800" dirty="0"/>
                    <a:t>1.0</a:t>
                  </a:r>
                </a:p>
              </p:txBody>
            </p:sp>
            <p:sp>
              <p:nvSpPr>
                <p:cNvPr id="36" name="TextBox 35"/>
                <p:cNvSpPr txBox="1"/>
                <p:nvPr/>
              </p:nvSpPr>
              <p:spPr>
                <a:xfrm>
                  <a:off x="6115050" y="1905000"/>
                  <a:ext cx="3181350" cy="1015663"/>
                </a:xfrm>
                <a:prstGeom prst="rect">
                  <a:avLst/>
                </a:prstGeom>
                <a:noFill/>
              </p:spPr>
              <p:txBody>
                <a:bodyPr wrap="square" rtlCol="0">
                  <a:spAutoFit/>
                </a:bodyPr>
                <a:lstStyle/>
                <a:p>
                  <a:r>
                    <a:rPr lang="en-US" sz="1600" dirty="0">
                      <a:latin typeface="Calibri" pitchFamily="34" charset="0"/>
                    </a:rPr>
                    <a:t>               </a:t>
                  </a:r>
                  <a:r>
                    <a:rPr lang="en-US" sz="2000" dirty="0">
                      <a:latin typeface="Calibri" pitchFamily="34" charset="0"/>
                    </a:rPr>
                    <a:t>d = 1</a:t>
                  </a:r>
                </a:p>
                <a:p>
                  <a:r>
                    <a:rPr lang="en-US" sz="2000" dirty="0">
                      <a:latin typeface="Calibri" pitchFamily="34" charset="0"/>
                    </a:rPr>
                    <a:t>            d &lt; 1 (far deadline)</a:t>
                  </a:r>
                </a:p>
                <a:p>
                  <a:r>
                    <a:rPr lang="en-US" sz="2000" dirty="0">
                      <a:latin typeface="Calibri" pitchFamily="34" charset="0"/>
                    </a:rPr>
                    <a:t>            d &gt; 1  (near deadline)</a:t>
                  </a:r>
                  <a:endParaRPr lang="en-US" sz="1800" dirty="0"/>
                </a:p>
              </p:txBody>
            </p:sp>
            <p:cxnSp>
              <p:nvCxnSpPr>
                <p:cNvPr id="38" name="Straight Connector 37"/>
                <p:cNvCxnSpPr/>
                <p:nvPr/>
              </p:nvCxnSpPr>
              <p:spPr>
                <a:xfrm>
                  <a:off x="6172200" y="2129116"/>
                  <a:ext cx="5715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2200" y="2457026"/>
                  <a:ext cx="5715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172200" y="2769946"/>
                  <a:ext cx="571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7315200" y="5725180"/>
              <a:ext cx="304800" cy="523220"/>
            </a:xfrm>
            <a:prstGeom prst="rect">
              <a:avLst/>
            </a:prstGeom>
            <a:noFill/>
          </p:spPr>
          <p:txBody>
            <a:bodyPr wrap="square" rtlCol="0">
              <a:spAutoFit/>
            </a:bodyPr>
            <a:lstStyle/>
            <a:p>
              <a:r>
                <a:rPr lang="el-GR" sz="2800" dirty="0">
                  <a:solidFill>
                    <a:srgbClr val="333336"/>
                  </a:solidFill>
                  <a:latin typeface="Calibri"/>
                </a:rPr>
                <a:t>α</a:t>
              </a:r>
              <a:endParaRPr lang="en-US" sz="2800" dirty="0"/>
            </a:p>
          </p:txBody>
        </p:sp>
      </p:grpSp>
      <p:sp>
        <p:nvSpPr>
          <p:cNvPr id="24" name="TextBox 23"/>
          <p:cNvSpPr txBox="1"/>
          <p:nvPr/>
        </p:nvSpPr>
        <p:spPr>
          <a:xfrm>
            <a:off x="457200" y="2327255"/>
            <a:ext cx="30480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cap="small" dirty="0">
                <a:solidFill>
                  <a:srgbClr val="333336"/>
                </a:solidFill>
                <a:latin typeface="Calibri"/>
                <a:cs typeface="Arial"/>
              </a:rPr>
              <a:t>W</a:t>
            </a:r>
            <a:r>
              <a:rPr lang="en-US" sz="2400" i="1" dirty="0">
                <a:solidFill>
                  <a:srgbClr val="333336"/>
                </a:solidFill>
                <a:latin typeface="Calibri"/>
                <a:cs typeface="Arial"/>
              </a:rPr>
              <a:t> </a:t>
            </a:r>
            <a:r>
              <a:rPr lang="en-US" sz="2400" i="1" dirty="0">
                <a:solidFill>
                  <a:srgbClr val="333336"/>
                </a:solidFill>
                <a:latin typeface="Calibri"/>
                <a:cs typeface="Arial"/>
                <a:sym typeface="Wingdings" pitchFamily="2" charset="2"/>
              </a:rPr>
              <a:t>:=</a:t>
            </a:r>
            <a:r>
              <a:rPr lang="en-US" sz="2400" i="1" dirty="0">
                <a:solidFill>
                  <a:srgbClr val="333336"/>
                </a:solidFill>
                <a:latin typeface="Calibri"/>
                <a:cs typeface="Arial"/>
              </a:rPr>
              <a:t> </a:t>
            </a:r>
            <a:r>
              <a:rPr lang="en-US" sz="2400" i="1" cap="small" dirty="0">
                <a:solidFill>
                  <a:srgbClr val="333336"/>
                </a:solidFill>
                <a:latin typeface="Calibri"/>
                <a:cs typeface="Arial"/>
              </a:rPr>
              <a:t>W</a:t>
            </a:r>
            <a:r>
              <a:rPr lang="en-US" sz="2400" i="1" dirty="0">
                <a:solidFill>
                  <a:srgbClr val="333336"/>
                </a:solidFill>
                <a:latin typeface="Calibri"/>
                <a:cs typeface="Arial"/>
              </a:rPr>
              <a:t> * ( 1 – p / 2 )    </a:t>
            </a:r>
          </a:p>
        </p:txBody>
      </p:sp>
      <p:sp>
        <p:nvSpPr>
          <p:cNvPr id="29" name="Text Placeholder 3"/>
          <p:cNvSpPr>
            <a:spLocks noGrp="1"/>
          </p:cNvSpPr>
          <p:nvPr>
            <p:ph type="body" idx="10"/>
          </p:nvPr>
        </p:nvSpPr>
        <p:spPr>
          <a:xfrm>
            <a:off x="228600" y="5638800"/>
            <a:ext cx="8686800" cy="1066800"/>
          </a:xfrm>
          <a:solidFill>
            <a:schemeClr val="bg1">
              <a:lumMod val="85000"/>
            </a:schemeClr>
          </a:solidFill>
          <a:ln>
            <a:noFill/>
          </a:ln>
        </p:spPr>
        <p:txBody>
          <a:bodyPr lIns="91425" tIns="91425" rIns="91425" bIns="91425" anchor="t" anchorCtr="0"/>
          <a:lstStyle/>
          <a:p>
            <a:pPr algn="ctr">
              <a:buNone/>
            </a:pPr>
            <a:r>
              <a:rPr lang="en-US" dirty="0"/>
              <a:t>Gamma correction elegantly combines congestion and deadlines</a:t>
            </a:r>
          </a:p>
        </p:txBody>
      </p:sp>
      <p:cxnSp>
        <p:nvCxnSpPr>
          <p:cNvPr id="32" name="Straight Connector 31"/>
          <p:cNvCxnSpPr/>
          <p:nvPr/>
        </p:nvCxnSpPr>
        <p:spPr>
          <a:xfrm flipV="1">
            <a:off x="7391400" y="2895600"/>
            <a:ext cx="0" cy="21336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32293" y="2953871"/>
            <a:ext cx="2237771" cy="365760"/>
            <a:chOff x="5132293" y="2953871"/>
            <a:chExt cx="2237771" cy="365760"/>
          </a:xfrm>
        </p:grpSpPr>
        <p:sp>
          <p:nvSpPr>
            <p:cNvPr id="40" name="Right Arrow 39"/>
            <p:cNvSpPr/>
            <p:nvPr/>
          </p:nvSpPr>
          <p:spPr>
            <a:xfrm>
              <a:off x="5791200" y="2998694"/>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6172200" y="3137647"/>
              <a:ext cx="11978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32293" y="2953871"/>
              <a:ext cx="548640" cy="36576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70C0"/>
                  </a:solidFill>
                  <a:latin typeface="Calibri"/>
                  <a:cs typeface="Arial"/>
                </a:rPr>
                <a:t>far</a:t>
              </a:r>
              <a:endParaRPr lang="en-US" b="1" baseline="30000" dirty="0">
                <a:solidFill>
                  <a:srgbClr val="0070C0"/>
                </a:solidFill>
              </a:endParaRPr>
            </a:p>
          </p:txBody>
        </p:sp>
      </p:grpSp>
      <p:grpSp>
        <p:nvGrpSpPr>
          <p:cNvPr id="47" name="Group 46"/>
          <p:cNvGrpSpPr/>
          <p:nvPr/>
        </p:nvGrpSpPr>
        <p:grpSpPr>
          <a:xfrm>
            <a:off x="4993341" y="4428565"/>
            <a:ext cx="2376723" cy="376517"/>
            <a:chOff x="4993341" y="4428565"/>
            <a:chExt cx="2376723" cy="376517"/>
          </a:xfrm>
        </p:grpSpPr>
        <p:cxnSp>
          <p:nvCxnSpPr>
            <p:cNvPr id="34" name="Straight Connector 33"/>
            <p:cNvCxnSpPr/>
            <p:nvPr/>
          </p:nvCxnSpPr>
          <p:spPr>
            <a:xfrm flipH="1">
              <a:off x="6172200" y="4648200"/>
              <a:ext cx="11978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7" name="Right Arrow 36"/>
            <p:cNvSpPr/>
            <p:nvPr/>
          </p:nvSpPr>
          <p:spPr>
            <a:xfrm>
              <a:off x="5791200" y="4500282"/>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993341" y="4428565"/>
              <a:ext cx="731520" cy="36576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70C0"/>
                  </a:solidFill>
                  <a:latin typeface="Calibri"/>
                  <a:cs typeface="Arial"/>
                </a:rPr>
                <a:t>near</a:t>
              </a:r>
              <a:endParaRPr lang="en-US" b="1" baseline="30000" dirty="0">
                <a:solidFill>
                  <a:srgbClr val="0070C0"/>
                </a:solidFill>
              </a:endParaRPr>
            </a:p>
          </p:txBody>
        </p:sp>
      </p:grpSp>
      <p:sp>
        <p:nvSpPr>
          <p:cNvPr id="35" name="TextBox 34"/>
          <p:cNvSpPr txBox="1"/>
          <p:nvPr/>
        </p:nvSpPr>
        <p:spPr>
          <a:xfrm>
            <a:off x="6934200" y="2219980"/>
            <a:ext cx="10668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solidFill>
                  <a:srgbClr val="333336"/>
                </a:solidFill>
                <a:latin typeface="Calibri"/>
                <a:cs typeface="Arial"/>
              </a:rPr>
              <a:t>p = </a:t>
            </a:r>
            <a:r>
              <a:rPr lang="el-GR" sz="2800" dirty="0">
                <a:solidFill>
                  <a:srgbClr val="333336"/>
                </a:solidFill>
                <a:latin typeface="Calibri"/>
                <a:cs typeface="Arial"/>
              </a:rPr>
              <a:t>α</a:t>
            </a:r>
            <a:r>
              <a:rPr lang="en-US" sz="2800" baseline="30000" dirty="0">
                <a:solidFill>
                  <a:srgbClr val="333336"/>
                </a:solidFill>
                <a:latin typeface="Calibri"/>
                <a:cs typeface="Arial"/>
              </a:rPr>
              <a:t>d</a:t>
            </a:r>
            <a:endParaRPr lang="en-US" sz="1600" baseline="30000" dirty="0"/>
          </a:p>
        </p:txBody>
      </p:sp>
      <p:grpSp>
        <p:nvGrpSpPr>
          <p:cNvPr id="52" name="Group 51"/>
          <p:cNvGrpSpPr/>
          <p:nvPr/>
        </p:nvGrpSpPr>
        <p:grpSpPr>
          <a:xfrm>
            <a:off x="5059680" y="3657600"/>
            <a:ext cx="2354988" cy="400110"/>
            <a:chOff x="5059680" y="3657600"/>
            <a:chExt cx="2354988" cy="400110"/>
          </a:xfrm>
        </p:grpSpPr>
        <p:cxnSp>
          <p:nvCxnSpPr>
            <p:cNvPr id="48" name="Straight Connector 47"/>
            <p:cNvCxnSpPr/>
            <p:nvPr/>
          </p:nvCxnSpPr>
          <p:spPr>
            <a:xfrm flipH="1">
              <a:off x="6216804" y="3863898"/>
              <a:ext cx="119786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5804208" y="3711498"/>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059680" y="3657600"/>
              <a:ext cx="73152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70C0"/>
                  </a:solidFill>
                  <a:latin typeface="Calibri"/>
                  <a:cs typeface="Arial"/>
                </a:rPr>
                <a:t>d = 1</a:t>
              </a:r>
              <a:endParaRPr lang="en-US" b="1" baseline="30000" dirty="0">
                <a:solidFill>
                  <a:srgbClr val="0070C0"/>
                </a:solidFill>
              </a:endParaRPr>
            </a:p>
          </p:txBody>
        </p:sp>
      </p:grpSp>
    </p:spTree>
    <p:custDataLst>
      <p:tags r:id="rId1"/>
    </p:custDataLst>
    <p:extLst>
      <p:ext uri="{BB962C8B-B14F-4D97-AF65-F5344CB8AC3E}">
        <p14:creationId xmlns:p14="http://schemas.microsoft.com/office/powerpoint/2010/main" val="22995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build="p" animBg="1"/>
      <p:bldP spid="3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Correction Function (cont.)</a:t>
            </a:r>
          </a:p>
        </p:txBody>
      </p:sp>
      <p:sp>
        <p:nvSpPr>
          <p:cNvPr id="3" name="Text Placeholder 2"/>
          <p:cNvSpPr>
            <a:spLocks noGrp="1"/>
          </p:cNvSpPr>
          <p:nvPr>
            <p:ph type="body" idx="1"/>
          </p:nvPr>
        </p:nvSpPr>
        <p:spPr>
          <a:xfrm>
            <a:off x="304800" y="1600198"/>
            <a:ext cx="8229600" cy="4754880"/>
          </a:xfrm>
          <a:solidFill>
            <a:schemeClr val="bg1"/>
          </a:solidFill>
        </p:spPr>
        <p:txBody>
          <a:bodyPr/>
          <a:lstStyle/>
          <a:p>
            <a:pPr>
              <a:lnSpc>
                <a:spcPct val="150000"/>
              </a:lnSpc>
              <a:buSzPct val="100000"/>
              <a:buFont typeface="Wingdings" pitchFamily="2" charset="2"/>
              <a:buChar char="§"/>
            </a:pPr>
            <a:r>
              <a:rPr lang="el-GR" b="1" i="1" dirty="0">
                <a:solidFill>
                  <a:srgbClr val="00B050"/>
                </a:solidFill>
              </a:rPr>
              <a:t>α</a:t>
            </a:r>
            <a:r>
              <a:rPr lang="en-US" dirty="0">
                <a:solidFill>
                  <a:srgbClr val="333336"/>
                </a:solidFill>
              </a:rPr>
              <a:t> is calculated by aggregating ECN (like DCTCP)</a:t>
            </a:r>
          </a:p>
          <a:p>
            <a:pPr lvl="1">
              <a:lnSpc>
                <a:spcPct val="150000"/>
              </a:lnSpc>
              <a:buFont typeface="Wingdings" pitchFamily="2" charset="2"/>
              <a:buChar char="§"/>
            </a:pPr>
            <a:r>
              <a:rPr lang="en-US" sz="2400" dirty="0">
                <a:solidFill>
                  <a:srgbClr val="333336"/>
                </a:solidFill>
                <a:latin typeface="Trebuchet MS" pitchFamily="34" charset="0"/>
              </a:rPr>
              <a:t>Switches mark packets if </a:t>
            </a:r>
            <a:r>
              <a:rPr lang="en-US" sz="2400" b="1" dirty="0" err="1">
                <a:solidFill>
                  <a:srgbClr val="333336"/>
                </a:solidFill>
                <a:latin typeface="Trebuchet MS" pitchFamily="34" charset="0"/>
              </a:rPr>
              <a:t>queue_length</a:t>
            </a:r>
            <a:r>
              <a:rPr lang="en-US" sz="2400" b="1" dirty="0">
                <a:solidFill>
                  <a:srgbClr val="333336"/>
                </a:solidFill>
                <a:latin typeface="Trebuchet MS" pitchFamily="34" charset="0"/>
              </a:rPr>
              <a:t> &gt; threshold</a:t>
            </a:r>
          </a:p>
          <a:p>
            <a:pPr lvl="2">
              <a:buFont typeface="Wingdings" pitchFamily="2" charset="2"/>
              <a:buChar char="§"/>
            </a:pPr>
            <a:r>
              <a:rPr lang="en-US" sz="2400" dirty="0">
                <a:solidFill>
                  <a:srgbClr val="333336"/>
                </a:solidFill>
                <a:latin typeface="Trebuchet MS" pitchFamily="34" charset="0"/>
              </a:rPr>
              <a:t>ECN enabled switches </a:t>
            </a:r>
            <a:r>
              <a:rPr lang="en-US" sz="2400" i="1" dirty="0">
                <a:solidFill>
                  <a:schemeClr val="tx1"/>
                </a:solidFill>
                <a:latin typeface="Trebuchet MS" pitchFamily="34" charset="0"/>
              </a:rPr>
              <a:t>common</a:t>
            </a:r>
          </a:p>
          <a:p>
            <a:pPr lvl="1">
              <a:lnSpc>
                <a:spcPct val="150000"/>
              </a:lnSpc>
              <a:buFont typeface="Wingdings" pitchFamily="2" charset="2"/>
              <a:buChar char="§"/>
            </a:pPr>
            <a:endParaRPr lang="en-US" sz="2400" dirty="0">
              <a:solidFill>
                <a:srgbClr val="333336"/>
              </a:solidFill>
              <a:latin typeface="Trebuchet MS" pitchFamily="34" charset="0"/>
            </a:endParaRPr>
          </a:p>
          <a:p>
            <a:pPr lvl="1">
              <a:lnSpc>
                <a:spcPct val="150000"/>
              </a:lnSpc>
              <a:buFont typeface="Wingdings" pitchFamily="2" charset="2"/>
              <a:buChar char="§"/>
            </a:pPr>
            <a:endParaRPr lang="en-US" sz="2400" dirty="0">
              <a:solidFill>
                <a:srgbClr val="333336"/>
              </a:solidFill>
              <a:latin typeface="Trebuchet MS" pitchFamily="34" charset="0"/>
            </a:endParaRPr>
          </a:p>
          <a:p>
            <a:pPr lvl="1">
              <a:lnSpc>
                <a:spcPct val="150000"/>
              </a:lnSpc>
              <a:buFont typeface="Wingdings" pitchFamily="2" charset="2"/>
              <a:buChar char="§"/>
            </a:pPr>
            <a:r>
              <a:rPr lang="en-US" sz="2400" dirty="0">
                <a:solidFill>
                  <a:srgbClr val="333336"/>
                </a:solidFill>
                <a:latin typeface="Trebuchet MS" pitchFamily="34" charset="0"/>
              </a:rPr>
              <a:t>Sender computes the fraction of marked packets averaged over time</a:t>
            </a:r>
          </a:p>
          <a:p>
            <a:pPr lvl="1">
              <a:lnSpc>
                <a:spcPct val="150000"/>
              </a:lnSpc>
              <a:buFont typeface="Wingdings" pitchFamily="2" charset="2"/>
              <a:buChar char="§"/>
            </a:pPr>
            <a:endParaRPr lang="en-US" sz="2200" dirty="0">
              <a:solidFill>
                <a:srgbClr val="333336"/>
              </a:solidFill>
            </a:endParaRPr>
          </a:p>
          <a:p>
            <a:pPr>
              <a:lnSpc>
                <a:spcPct val="150000"/>
              </a:lnSpc>
              <a:buSzPct val="100000"/>
              <a:buFont typeface="Wingdings" pitchFamily="2" charset="2"/>
              <a:buChar char="§"/>
            </a:pPr>
            <a:endParaRPr lang="en-US" sz="2800" dirty="0">
              <a:solidFill>
                <a:srgbClr val="333336"/>
              </a:solidFill>
            </a:endParaRPr>
          </a:p>
          <a:p>
            <a:pPr>
              <a:lnSpc>
                <a:spcPct val="150000"/>
              </a:lnSpc>
              <a:buSzPct val="100000"/>
              <a:buFont typeface="Wingdings" pitchFamily="2" charset="2"/>
              <a:buChar char="§"/>
            </a:pPr>
            <a:endParaRPr lang="en-US" sz="2800" dirty="0">
              <a:solidFill>
                <a:srgbClr val="333336"/>
              </a:solidFill>
            </a:endParaRPr>
          </a:p>
          <a:p>
            <a:pPr>
              <a:buSzPct val="100000"/>
              <a:buFont typeface="Wingdings" pitchFamily="2" charset="2"/>
              <a:buChar char="§"/>
            </a:pPr>
            <a:endParaRPr lang="en-US" sz="2800" dirty="0">
              <a:solidFill>
                <a:srgbClr val="333336"/>
              </a:solidFill>
            </a:endParaRPr>
          </a:p>
          <a:p>
            <a:endParaRPr lang="en-US" dirty="0">
              <a:solidFill>
                <a:srgbClr val="FF0000"/>
              </a:solidFill>
              <a:latin typeface="Calibri"/>
            </a:endParaRPr>
          </a:p>
          <a:p>
            <a:pPr>
              <a:buNone/>
            </a:pPr>
            <a:endParaRPr lang="en-US" dirty="0">
              <a:solidFill>
                <a:srgbClr val="333336"/>
              </a:solidFill>
              <a:latin typeface="Calibri"/>
            </a:endParaRPr>
          </a:p>
          <a:p>
            <a:endParaRPr lang="en-US" dirty="0">
              <a:solidFill>
                <a:srgbClr val="333336"/>
              </a:solidFill>
              <a:latin typeface="Calibri"/>
            </a:endParaRPr>
          </a:p>
          <a:p>
            <a:pPr>
              <a:buNone/>
            </a:pPr>
            <a:endParaRPr lang="en-US" dirty="0">
              <a:solidFill>
                <a:srgbClr val="333336"/>
              </a:solidFill>
              <a:latin typeface="Calibri"/>
            </a:endParaRPr>
          </a:p>
          <a:p>
            <a:endParaRPr lang="en-US" dirty="0">
              <a:solidFill>
                <a:srgbClr val="333336"/>
              </a:solidFill>
              <a:latin typeface="Calibri"/>
            </a:endParaRPr>
          </a:p>
          <a:p>
            <a:pPr>
              <a:buNone/>
            </a:pPr>
            <a:endParaRPr lang="en-US" dirty="0"/>
          </a:p>
          <a:p>
            <a:pPr>
              <a:buNone/>
            </a:pPr>
            <a:endParaRPr lang="en-US" dirty="0"/>
          </a:p>
          <a:p>
            <a:pPr>
              <a:buNone/>
            </a:pPr>
            <a:endParaRPr lang="en-US" dirty="0"/>
          </a:p>
          <a:p>
            <a:pPr>
              <a:buNone/>
            </a:pPr>
            <a:endParaRPr lang="en-US" dirty="0"/>
          </a:p>
          <a:p>
            <a:pPr>
              <a:buNone/>
            </a:pPr>
            <a:endParaRPr lang="en-US" dirty="0"/>
          </a:p>
        </p:txBody>
      </p:sp>
      <p:grpSp>
        <p:nvGrpSpPr>
          <p:cNvPr id="4" name="Group 3"/>
          <p:cNvGrpSpPr/>
          <p:nvPr/>
        </p:nvGrpSpPr>
        <p:grpSpPr>
          <a:xfrm>
            <a:off x="1943100" y="3162300"/>
            <a:ext cx="5257800" cy="1333500"/>
            <a:chOff x="2057400" y="2558852"/>
            <a:chExt cx="5257800" cy="1697941"/>
          </a:xfrm>
        </p:grpSpPr>
        <p:sp>
          <p:nvSpPr>
            <p:cNvPr id="5" name="Rectangle 4"/>
            <p:cNvSpPr/>
            <p:nvPr/>
          </p:nvSpPr>
          <p:spPr>
            <a:xfrm>
              <a:off x="2971800" y="3124200"/>
              <a:ext cx="3429000" cy="838200"/>
            </a:xfrm>
            <a:prstGeom prst="rect">
              <a:avLst/>
            </a:prstGeom>
            <a:gradFill flip="none" rotWithShape="1">
              <a:gsLst>
                <a:gs pos="45000">
                  <a:schemeClr val="bg1"/>
                </a:gs>
                <a:gs pos="39999">
                  <a:srgbClr val="85C2FF"/>
                </a:gs>
                <a:gs pos="70000">
                  <a:srgbClr val="C4D6EB"/>
                </a:gs>
                <a:gs pos="100000">
                  <a:srgbClr val="FFEBFA"/>
                </a:gs>
              </a:gsLst>
              <a:lin ang="10800000" scaled="1"/>
              <a:tileRect/>
            </a:grad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2057400" y="3429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553200" y="3429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953000" y="2743200"/>
              <a:ext cx="0" cy="1513593"/>
            </a:xfrm>
            <a:prstGeom prst="line">
              <a:avLst/>
            </a:prstGeom>
            <a:gradFill flip="none" rotWithShape="1">
              <a:gsLst>
                <a:gs pos="45000">
                  <a:schemeClr val="bg1"/>
                </a:gs>
                <a:gs pos="39999">
                  <a:srgbClr val="85C2FF"/>
                </a:gs>
                <a:gs pos="70000">
                  <a:srgbClr val="C4D6EB"/>
                </a:gs>
                <a:gs pos="100000">
                  <a:srgbClr val="FFEBFA"/>
                </a:gs>
              </a:gsLst>
              <a:lin ang="10800000" scaled="1"/>
              <a:tileRect/>
            </a:gra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 name="TextBox 8"/>
            <p:cNvSpPr txBox="1"/>
            <p:nvPr/>
          </p:nvSpPr>
          <p:spPr>
            <a:xfrm>
              <a:off x="5062344" y="2558852"/>
              <a:ext cx="1300356" cy="369332"/>
            </a:xfrm>
            <a:prstGeom prst="rect">
              <a:avLst/>
            </a:prstGeom>
            <a:noFill/>
          </p:spPr>
          <p:txBody>
            <a:bodyPr wrap="none" rtlCol="0">
              <a:spAutoFit/>
            </a:bodyPr>
            <a:lstStyle/>
            <a:p>
              <a:r>
                <a:rPr lang="en-US" sz="1800" b="1" i="1" dirty="0"/>
                <a:t>Threshold</a:t>
              </a:r>
              <a:endParaRPr lang="en-US" b="1" i="1" dirty="0"/>
            </a:p>
          </p:txBody>
        </p:sp>
      </p:grpSp>
    </p:spTree>
    <p:extLst>
      <p:ext uri="{BB962C8B-B14F-4D97-AF65-F5344CB8AC3E}">
        <p14:creationId xmlns:p14="http://schemas.microsoft.com/office/powerpoint/2010/main" val="188983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r>
              <a:rPr lang="en-US" dirty="0">
                <a:solidFill>
                  <a:srgbClr val="333336"/>
                </a:solidFill>
              </a:rPr>
              <a:t>Gamma Correction Function (cont.)</a:t>
            </a:r>
            <a:endParaRPr lang="en-US" sz="3200" dirty="0"/>
          </a:p>
        </p:txBody>
      </p:sp>
      <p:sp>
        <p:nvSpPr>
          <p:cNvPr id="3" name="Text Placeholder 2"/>
          <p:cNvSpPr>
            <a:spLocks noGrp="1"/>
          </p:cNvSpPr>
          <p:nvPr>
            <p:ph type="body" idx="1"/>
          </p:nvPr>
        </p:nvSpPr>
        <p:spPr>
          <a:xfrm>
            <a:off x="375101" y="1524001"/>
            <a:ext cx="8229600" cy="5029200"/>
          </a:xfrm>
          <a:solidFill>
            <a:srgbClr val="FFFFFF"/>
          </a:solidFill>
        </p:spPr>
        <p:txBody>
          <a:bodyPr>
            <a:normAutofit/>
          </a:bodyPr>
          <a:lstStyle/>
          <a:p>
            <a:pPr>
              <a:buSzPct val="100000"/>
              <a:buFont typeface="Wingdings" pitchFamily="2" charset="2"/>
              <a:buChar char="§"/>
            </a:pPr>
            <a:r>
              <a:rPr lang="en-US" dirty="0"/>
              <a:t>The deadline imminence factor (d):</a:t>
            </a:r>
          </a:p>
          <a:p>
            <a:pPr>
              <a:buSzPct val="100000"/>
              <a:buNone/>
            </a:pPr>
            <a:r>
              <a:rPr lang="en-US" dirty="0"/>
              <a:t>   </a:t>
            </a:r>
            <a:r>
              <a:rPr lang="en-US" sz="2200" dirty="0"/>
              <a:t>“completion time with window (W)” ÷ “deadline remaining” </a:t>
            </a:r>
            <a:r>
              <a:rPr lang="en-US" sz="2200" b="1" dirty="0"/>
              <a:t> </a:t>
            </a:r>
            <a:r>
              <a:rPr lang="en-US" b="1" dirty="0"/>
              <a:t>(d = </a:t>
            </a:r>
            <a:r>
              <a:rPr lang="en-US" b="1" dirty="0" err="1"/>
              <a:t>T</a:t>
            </a:r>
            <a:r>
              <a:rPr lang="en-US" b="1" baseline="-25000" dirty="0" err="1"/>
              <a:t>c</a:t>
            </a:r>
            <a:r>
              <a:rPr lang="en-US" b="1" dirty="0"/>
              <a:t> / D)</a:t>
            </a:r>
          </a:p>
          <a:p>
            <a:pPr>
              <a:buSzPct val="100000"/>
              <a:buFont typeface="Wingdings" pitchFamily="2" charset="2"/>
              <a:buChar char="§"/>
            </a:pPr>
            <a:r>
              <a:rPr lang="en-US" sz="2400" dirty="0">
                <a:latin typeface="Trebuchet MS" pitchFamily="34" charset="0"/>
              </a:rPr>
              <a:t>B </a:t>
            </a:r>
            <a:r>
              <a:rPr lang="en-US" sz="2400" dirty="0">
                <a:latin typeface="Trebuchet MS" pitchFamily="34" charset="0"/>
                <a:sym typeface="Wingdings" pitchFamily="2" charset="2"/>
              </a:rPr>
              <a:t> </a:t>
            </a:r>
            <a:r>
              <a:rPr lang="en-US" sz="2400" dirty="0">
                <a:latin typeface="Trebuchet MS" pitchFamily="34" charset="0"/>
              </a:rPr>
              <a:t>Data remaining, W </a:t>
            </a:r>
            <a:r>
              <a:rPr lang="en-US" sz="2400" dirty="0">
                <a:latin typeface="Trebuchet MS" pitchFamily="34" charset="0"/>
                <a:sym typeface="Wingdings" pitchFamily="2" charset="2"/>
              </a:rPr>
              <a:t> </a:t>
            </a:r>
            <a:r>
              <a:rPr lang="en-US" sz="2400" dirty="0">
                <a:latin typeface="Trebuchet MS" pitchFamily="34" charset="0"/>
              </a:rPr>
              <a:t>Current Window Size</a:t>
            </a:r>
            <a:endParaRPr lang="en-US" sz="2400" dirty="0"/>
          </a:p>
          <a:p>
            <a:pPr>
              <a:buNone/>
            </a:pPr>
            <a:endParaRPr lang="en-US" b="1"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Avg. window size ~= 3⁄4 * W      </a:t>
            </a:r>
            <a:r>
              <a:rPr lang="en-US" dirty="0">
                <a:solidFill>
                  <a:srgbClr val="333336"/>
                </a:solidFill>
                <a:sym typeface="Wingdings" pitchFamily="2" charset="2"/>
              </a:rPr>
              <a:t>⇒ </a:t>
            </a:r>
            <a:r>
              <a:rPr lang="en-US" b="1" dirty="0"/>
              <a:t>T</a:t>
            </a:r>
            <a:r>
              <a:rPr lang="en-US" b="1" baseline="-25000" dirty="0"/>
              <a:t>c</a:t>
            </a:r>
            <a:r>
              <a:rPr lang="en-US" b="1" dirty="0"/>
              <a:t>  ~= B ⁄ (3⁄4 * W)</a:t>
            </a:r>
            <a:endParaRPr lang="en-US" i="1" dirty="0">
              <a:solidFill>
                <a:srgbClr val="00B050"/>
              </a:solidFill>
            </a:endParaRP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9" name="Picture 8"/>
          <p:cNvPicPr/>
          <p:nvPr/>
        </p:nvPicPr>
        <p:blipFill>
          <a:blip r:embed="rId2"/>
          <a:srcRect/>
          <a:stretch>
            <a:fillRect/>
          </a:stretch>
        </p:blipFill>
        <p:spPr bwMode="auto">
          <a:xfrm>
            <a:off x="2514600" y="3124200"/>
            <a:ext cx="4572000" cy="2504662"/>
          </a:xfrm>
          <a:prstGeom prst="rect">
            <a:avLst/>
          </a:prstGeom>
          <a:noFill/>
          <a:ln w="9525">
            <a:noFill/>
            <a:miter lim="800000"/>
            <a:headEnd/>
            <a:tailEnd/>
          </a:ln>
        </p:spPr>
      </p:pic>
    </p:spTree>
    <p:extLst>
      <p:ext uri="{BB962C8B-B14F-4D97-AF65-F5344CB8AC3E}">
        <p14:creationId xmlns:p14="http://schemas.microsoft.com/office/powerpoint/2010/main" val="6993280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baseline="30000" dirty="0"/>
              <a:t>2</a:t>
            </a:r>
            <a:r>
              <a:rPr lang="en-US" dirty="0"/>
              <a:t>TCP: Stability and Convergence</a:t>
            </a:r>
          </a:p>
        </p:txBody>
      </p:sp>
      <p:sp>
        <p:nvSpPr>
          <p:cNvPr id="3" name="Text Placeholder 2"/>
          <p:cNvSpPr>
            <a:spLocks noGrp="1"/>
          </p:cNvSpPr>
          <p:nvPr>
            <p:ph type="body" idx="1"/>
          </p:nvPr>
        </p:nvSpPr>
        <p:spPr>
          <a:xfrm>
            <a:off x="375100" y="1671577"/>
            <a:ext cx="8387900" cy="4424423"/>
          </a:xfrm>
        </p:spPr>
        <p:txBody>
          <a:bodyPr/>
          <a:lstStyle/>
          <a:p>
            <a:endParaRPr lang="en-US" dirty="0">
              <a:solidFill>
                <a:srgbClr val="333336"/>
              </a:solidFill>
            </a:endParaRPr>
          </a:p>
          <a:p>
            <a:pPr>
              <a:lnSpc>
                <a:spcPct val="150000"/>
              </a:lnSpc>
              <a:buSzPct val="100000"/>
              <a:buFont typeface="Wingdings" pitchFamily="2" charset="2"/>
              <a:buChar char="§"/>
            </a:pPr>
            <a:r>
              <a:rPr lang="en-US" dirty="0">
                <a:solidFill>
                  <a:srgbClr val="333336"/>
                </a:solidFill>
              </a:rPr>
              <a:t>D</a:t>
            </a:r>
            <a:r>
              <a:rPr lang="en-US" baseline="30000" dirty="0">
                <a:solidFill>
                  <a:srgbClr val="333336"/>
                </a:solidFill>
              </a:rPr>
              <a:t>2</a:t>
            </a:r>
            <a:r>
              <a:rPr lang="en-US" dirty="0">
                <a:solidFill>
                  <a:srgbClr val="333336"/>
                </a:solidFill>
              </a:rPr>
              <a:t>TCP’s control loop is stable</a:t>
            </a:r>
          </a:p>
          <a:p>
            <a:pPr lvl="1">
              <a:buFont typeface="Wingdings" pitchFamily="2" charset="2"/>
              <a:buChar char="§"/>
            </a:pPr>
            <a:r>
              <a:rPr lang="en-US" sz="2400" dirty="0">
                <a:solidFill>
                  <a:srgbClr val="333336"/>
                </a:solidFill>
                <a:latin typeface="Trebuchet MS" pitchFamily="34" charset="0"/>
              </a:rPr>
              <a:t>Poor estimate of d corrected in subsequent RTTs</a:t>
            </a:r>
          </a:p>
          <a:p>
            <a:pPr>
              <a:lnSpc>
                <a:spcPct val="200000"/>
              </a:lnSpc>
              <a:buSzPct val="100000"/>
              <a:buFont typeface="Wingdings" pitchFamily="2" charset="2"/>
              <a:buChar char="§"/>
            </a:pPr>
            <a:r>
              <a:rPr lang="en-US" dirty="0">
                <a:solidFill>
                  <a:srgbClr val="333336"/>
                </a:solidFill>
                <a:sym typeface="Wingdings" pitchFamily="2" charset="2"/>
              </a:rPr>
              <a:t>When </a:t>
            </a:r>
            <a:r>
              <a:rPr lang="en-US" dirty="0">
                <a:solidFill>
                  <a:srgbClr val="333336"/>
                </a:solidFill>
              </a:rPr>
              <a:t>flows have tight deadlines (d &gt;&gt; 1)</a:t>
            </a:r>
            <a:endParaRPr lang="en-US" dirty="0">
              <a:solidFill>
                <a:srgbClr val="333336"/>
              </a:solidFill>
              <a:sym typeface="Wingdings" pitchFamily="2" charset="2"/>
            </a:endParaRPr>
          </a:p>
          <a:p>
            <a:pPr marL="800100" lvl="1" indent="-342900">
              <a:buFont typeface="+mj-lt"/>
              <a:buAutoNum type="arabicPeriod"/>
            </a:pPr>
            <a:r>
              <a:rPr lang="en-US" sz="2400" dirty="0">
                <a:solidFill>
                  <a:srgbClr val="333336"/>
                </a:solidFill>
                <a:latin typeface="Trebuchet MS" pitchFamily="34" charset="0"/>
                <a:sym typeface="Wingdings" pitchFamily="2" charset="2"/>
              </a:rPr>
              <a:t>d  is capped at 2.0  flows not over aggressive</a:t>
            </a:r>
          </a:p>
          <a:p>
            <a:pPr marL="800100" lvl="1" indent="-342900">
              <a:buFont typeface="+mj-lt"/>
              <a:buAutoNum type="arabicPeriod"/>
            </a:pPr>
            <a:r>
              <a:rPr lang="en-US" sz="2400" dirty="0">
                <a:solidFill>
                  <a:srgbClr val="333336"/>
                </a:solidFill>
                <a:latin typeface="Trebuchet MS" pitchFamily="34" charset="0"/>
              </a:rPr>
              <a:t>As </a:t>
            </a:r>
            <a:r>
              <a:rPr lang="el-GR" sz="2400" dirty="0">
                <a:solidFill>
                  <a:srgbClr val="333336"/>
                </a:solidFill>
                <a:latin typeface="Trebuchet MS" pitchFamily="34" charset="0"/>
              </a:rPr>
              <a:t>α</a:t>
            </a:r>
            <a:r>
              <a:rPr lang="en-US" sz="2400" dirty="0">
                <a:solidFill>
                  <a:srgbClr val="333336"/>
                </a:solidFill>
                <a:latin typeface="Trebuchet MS" pitchFamily="34" charset="0"/>
              </a:rPr>
              <a:t> (and hence p) approach 1, D</a:t>
            </a:r>
            <a:r>
              <a:rPr lang="en-US" sz="2400" baseline="30000" dirty="0">
                <a:solidFill>
                  <a:srgbClr val="333336"/>
                </a:solidFill>
                <a:latin typeface="Trebuchet MS" pitchFamily="34" charset="0"/>
              </a:rPr>
              <a:t>2</a:t>
            </a:r>
            <a:r>
              <a:rPr lang="en-US" sz="2400" dirty="0">
                <a:solidFill>
                  <a:srgbClr val="333336"/>
                </a:solidFill>
                <a:latin typeface="Trebuchet MS" pitchFamily="34" charset="0"/>
              </a:rPr>
              <a:t>TCP defaults to TCP</a:t>
            </a:r>
          </a:p>
          <a:p>
            <a:pPr marL="800100" lvl="1" indent="-342900">
              <a:lnSpc>
                <a:spcPct val="200000"/>
              </a:lnSpc>
              <a:buNone/>
            </a:pPr>
            <a:r>
              <a:rPr lang="en-US" sz="2400" dirty="0">
                <a:solidFill>
                  <a:schemeClr val="tx1"/>
                </a:solidFill>
                <a:latin typeface="Trebuchet MS" pitchFamily="34" charset="0"/>
                <a:sym typeface="Wingdings" pitchFamily="2" charset="2"/>
              </a:rPr>
              <a:t> D</a:t>
            </a:r>
            <a:r>
              <a:rPr lang="en-US" sz="2400" baseline="30000" dirty="0">
                <a:solidFill>
                  <a:schemeClr val="tx1"/>
                </a:solidFill>
                <a:latin typeface="Trebuchet MS" pitchFamily="34" charset="0"/>
                <a:sym typeface="Wingdings" pitchFamily="2" charset="2"/>
              </a:rPr>
              <a:t>2</a:t>
            </a:r>
            <a:r>
              <a:rPr lang="en-US" sz="2400" dirty="0">
                <a:solidFill>
                  <a:schemeClr val="tx1"/>
                </a:solidFill>
                <a:latin typeface="Trebuchet MS" pitchFamily="34" charset="0"/>
                <a:sym typeface="Wingdings" pitchFamily="2" charset="2"/>
              </a:rPr>
              <a:t>TCP </a:t>
            </a:r>
            <a:r>
              <a:rPr lang="en-US" sz="2400" b="1" dirty="0">
                <a:solidFill>
                  <a:schemeClr val="tx1"/>
                </a:solidFill>
                <a:latin typeface="Trebuchet MS" pitchFamily="34" charset="0"/>
                <a:sym typeface="Wingdings" pitchFamily="2" charset="2"/>
              </a:rPr>
              <a:t>avoids</a:t>
            </a:r>
            <a:r>
              <a:rPr lang="en-US" sz="2400" dirty="0">
                <a:solidFill>
                  <a:schemeClr val="tx1"/>
                </a:solidFill>
                <a:latin typeface="Trebuchet MS" pitchFamily="34" charset="0"/>
                <a:sym typeface="Wingdings" pitchFamily="2" charset="2"/>
              </a:rPr>
              <a:t> congestive collapse</a:t>
            </a:r>
          </a:p>
          <a:p>
            <a:pPr lvl="1"/>
            <a:endParaRPr lang="en-US" dirty="0">
              <a:solidFill>
                <a:srgbClr val="333336"/>
              </a:solidFill>
            </a:endParaRPr>
          </a:p>
        </p:txBody>
      </p:sp>
      <p:sp>
        <p:nvSpPr>
          <p:cNvPr id="7" name="TextBox 6"/>
          <p:cNvSpPr txBox="1"/>
          <p:nvPr/>
        </p:nvSpPr>
        <p:spPr>
          <a:xfrm>
            <a:off x="5410200" y="1514856"/>
            <a:ext cx="1066800" cy="4663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solidFill>
                  <a:srgbClr val="333336"/>
                </a:solidFill>
                <a:latin typeface="Calibri"/>
                <a:cs typeface="Arial"/>
              </a:rPr>
              <a:t>p = </a:t>
            </a:r>
            <a:r>
              <a:rPr lang="el-GR" sz="2800" dirty="0">
                <a:solidFill>
                  <a:srgbClr val="333336"/>
                </a:solidFill>
                <a:latin typeface="Calibri"/>
                <a:cs typeface="Arial"/>
              </a:rPr>
              <a:t>α</a:t>
            </a:r>
            <a:r>
              <a:rPr lang="en-US" sz="2800" baseline="30000" dirty="0">
                <a:solidFill>
                  <a:srgbClr val="333336"/>
                </a:solidFill>
                <a:latin typeface="Calibri"/>
                <a:cs typeface="Arial"/>
              </a:rPr>
              <a:t>d</a:t>
            </a:r>
            <a:endParaRPr lang="en-US" sz="1600" baseline="30000" dirty="0"/>
          </a:p>
        </p:txBody>
      </p:sp>
      <p:sp>
        <p:nvSpPr>
          <p:cNvPr id="8" name="TextBox 7"/>
          <p:cNvSpPr txBox="1"/>
          <p:nvPr/>
        </p:nvSpPr>
        <p:spPr>
          <a:xfrm>
            <a:off x="1981200" y="1517196"/>
            <a:ext cx="30480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cap="small" dirty="0">
                <a:solidFill>
                  <a:srgbClr val="333336"/>
                </a:solidFill>
                <a:latin typeface="Calibri"/>
                <a:cs typeface="Arial"/>
              </a:rPr>
              <a:t>W</a:t>
            </a:r>
            <a:r>
              <a:rPr lang="en-US" sz="2400" dirty="0">
                <a:solidFill>
                  <a:srgbClr val="333336"/>
                </a:solidFill>
                <a:latin typeface="Calibri"/>
                <a:cs typeface="Arial"/>
              </a:rPr>
              <a:t> := </a:t>
            </a:r>
            <a:r>
              <a:rPr lang="en-US" sz="2400" cap="small" dirty="0">
                <a:solidFill>
                  <a:srgbClr val="333336"/>
                </a:solidFill>
                <a:latin typeface="Calibri"/>
                <a:cs typeface="Arial"/>
              </a:rPr>
              <a:t>W</a:t>
            </a:r>
            <a:r>
              <a:rPr lang="en-US" sz="2400" dirty="0">
                <a:solidFill>
                  <a:srgbClr val="333336"/>
                </a:solidFill>
                <a:latin typeface="Calibri"/>
                <a:cs typeface="Arial"/>
              </a:rPr>
              <a:t> * ( 1 – p / 2 )    </a:t>
            </a:r>
          </a:p>
        </p:txBody>
      </p:sp>
    </p:spTree>
    <p:custDataLst>
      <p:tags r:id="rId1"/>
    </p:custDataLst>
    <p:extLst>
      <p:ext uri="{BB962C8B-B14F-4D97-AF65-F5344CB8AC3E}">
        <p14:creationId xmlns:p14="http://schemas.microsoft.com/office/powerpoint/2010/main" val="191830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baseline="30000" dirty="0"/>
              <a:t>2</a:t>
            </a:r>
            <a:r>
              <a:rPr lang="en-US" dirty="0"/>
              <a:t>TCP: Practicality</a:t>
            </a:r>
          </a:p>
        </p:txBody>
      </p:sp>
      <p:sp>
        <p:nvSpPr>
          <p:cNvPr id="3" name="Text Placeholder 2"/>
          <p:cNvSpPr>
            <a:spLocks noGrp="1"/>
          </p:cNvSpPr>
          <p:nvPr>
            <p:ph type="body" idx="1"/>
          </p:nvPr>
        </p:nvSpPr>
        <p:spPr/>
        <p:txBody>
          <a:bodyPr/>
          <a:lstStyle/>
          <a:p>
            <a:pPr lvl="1" fontAlgn="base">
              <a:lnSpc>
                <a:spcPct val="150000"/>
              </a:lnSpc>
              <a:buFont typeface="Wingdings" pitchFamily="2" charset="2"/>
              <a:buChar char="§"/>
            </a:pPr>
            <a:r>
              <a:rPr lang="en-US" sz="2600" dirty="0">
                <a:latin typeface="Trebuchet MS" pitchFamily="34" charset="0"/>
              </a:rPr>
              <a:t>Does </a:t>
            </a:r>
            <a:r>
              <a:rPr lang="en-US" sz="2600" b="1" dirty="0">
                <a:latin typeface="Trebuchet MS" pitchFamily="34" charset="0"/>
              </a:rPr>
              <a:t>not</a:t>
            </a:r>
            <a:r>
              <a:rPr lang="en-US" sz="2600" dirty="0">
                <a:latin typeface="Trebuchet MS" pitchFamily="34" charset="0"/>
              </a:rPr>
              <a:t> hinder background, long-lived flows</a:t>
            </a:r>
          </a:p>
          <a:p>
            <a:pPr lvl="1" fontAlgn="base">
              <a:lnSpc>
                <a:spcPct val="150000"/>
              </a:lnSpc>
              <a:buFont typeface="Wingdings" pitchFamily="2" charset="2"/>
              <a:buChar char="§"/>
            </a:pPr>
            <a:r>
              <a:rPr lang="en-US" sz="2600" b="1" dirty="0">
                <a:solidFill>
                  <a:schemeClr val="tx1"/>
                </a:solidFill>
                <a:latin typeface="Trebuchet MS" pitchFamily="34" charset="0"/>
              </a:rPr>
              <a:t>Coexists</a:t>
            </a:r>
            <a:r>
              <a:rPr lang="en-US" sz="2600" dirty="0">
                <a:latin typeface="Trebuchet MS" pitchFamily="34" charset="0"/>
              </a:rPr>
              <a:t> with TCP</a:t>
            </a:r>
          </a:p>
          <a:p>
            <a:pPr lvl="2" fontAlgn="base">
              <a:buFont typeface="Wingdings" pitchFamily="2" charset="2"/>
              <a:buChar char="§"/>
            </a:pPr>
            <a:r>
              <a:rPr lang="en-US" sz="2600" dirty="0">
                <a:latin typeface="Trebuchet MS" pitchFamily="34" charset="0"/>
              </a:rPr>
              <a:t>Incrementally deployable </a:t>
            </a:r>
          </a:p>
          <a:p>
            <a:pPr lvl="1" fontAlgn="base">
              <a:lnSpc>
                <a:spcPct val="150000"/>
              </a:lnSpc>
              <a:buFont typeface="Wingdings" pitchFamily="2" charset="2"/>
              <a:buChar char="§"/>
            </a:pPr>
            <a:r>
              <a:rPr lang="en-US" sz="2600" dirty="0">
                <a:latin typeface="Trebuchet MS" pitchFamily="34" charset="0"/>
              </a:rPr>
              <a:t>Needs </a:t>
            </a:r>
            <a:r>
              <a:rPr lang="en-US" sz="2600" b="1" dirty="0">
                <a:latin typeface="Trebuchet MS" pitchFamily="34" charset="0"/>
              </a:rPr>
              <a:t>no</a:t>
            </a:r>
            <a:r>
              <a:rPr lang="en-US" sz="2600" dirty="0">
                <a:latin typeface="Trebuchet MS" pitchFamily="34" charset="0"/>
              </a:rPr>
              <a:t> </a:t>
            </a:r>
            <a:r>
              <a:rPr lang="en-US" sz="2600" dirty="0">
                <a:solidFill>
                  <a:schemeClr val="tx1"/>
                </a:solidFill>
                <a:latin typeface="Trebuchet MS" pitchFamily="34" charset="0"/>
              </a:rPr>
              <a:t>hardware</a:t>
            </a:r>
            <a:r>
              <a:rPr lang="en-US" sz="2600" dirty="0">
                <a:latin typeface="Trebuchet MS" pitchFamily="34" charset="0"/>
              </a:rPr>
              <a:t> changes</a:t>
            </a:r>
          </a:p>
          <a:p>
            <a:pPr lvl="2" fontAlgn="base">
              <a:lnSpc>
                <a:spcPct val="150000"/>
              </a:lnSpc>
              <a:buFont typeface="Wingdings" pitchFamily="2" charset="2"/>
              <a:buChar char="§"/>
            </a:pPr>
            <a:r>
              <a:rPr lang="en-US" sz="2600" dirty="0">
                <a:latin typeface="Trebuchet MS" pitchFamily="34" charset="0"/>
              </a:rPr>
              <a:t>ECN support is commonly available</a:t>
            </a:r>
          </a:p>
          <a:p>
            <a:pPr>
              <a:lnSpc>
                <a:spcPct val="150000"/>
              </a:lnSpc>
            </a:pPr>
            <a:endParaRPr lang="en-US" sz="2800" dirty="0"/>
          </a:p>
        </p:txBody>
      </p:sp>
      <p:sp>
        <p:nvSpPr>
          <p:cNvPr id="4" name="Text Placeholder 3"/>
          <p:cNvSpPr>
            <a:spLocks noGrp="1"/>
          </p:cNvSpPr>
          <p:nvPr>
            <p:ph type="body" idx="10"/>
          </p:nvPr>
        </p:nvSpPr>
        <p:spPr>
          <a:xfrm>
            <a:off x="228600" y="5715000"/>
            <a:ext cx="8686800" cy="990600"/>
          </a:xfrm>
          <a:solidFill>
            <a:schemeClr val="bg1">
              <a:lumMod val="85000"/>
            </a:schemeClr>
          </a:solidFill>
          <a:ln>
            <a:noFill/>
          </a:ln>
        </p:spPr>
        <p:txBody>
          <a:bodyPr lIns="91425" tIns="91425" rIns="91425" bIns="91425" anchor="t" anchorCtr="0">
            <a:normAutofit lnSpcReduction="10000"/>
          </a:bodyPr>
          <a:lstStyle/>
          <a:p>
            <a:pPr algn="ctr">
              <a:buNone/>
            </a:pPr>
            <a:r>
              <a:rPr lang="en-US" dirty="0"/>
              <a:t>D</a:t>
            </a:r>
            <a:r>
              <a:rPr lang="en-US" baseline="30000" dirty="0"/>
              <a:t>2</a:t>
            </a:r>
            <a:r>
              <a:rPr lang="en-US" dirty="0"/>
              <a:t>TCP is deadline-aware, handles fan-in bursts, and is deployable today</a:t>
            </a:r>
          </a:p>
        </p:txBody>
      </p:sp>
    </p:spTree>
    <p:custDataLst>
      <p:tags r:id="rId1"/>
    </p:custDataLst>
    <p:extLst>
      <p:ext uri="{BB962C8B-B14F-4D97-AF65-F5344CB8AC3E}">
        <p14:creationId xmlns:p14="http://schemas.microsoft.com/office/powerpoint/2010/main" val="1603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Implementation</a:t>
            </a:r>
          </a:p>
        </p:txBody>
      </p:sp>
      <p:sp>
        <p:nvSpPr>
          <p:cNvPr id="3" name="Text Placeholder 2"/>
          <p:cNvSpPr>
            <a:spLocks noGrp="1"/>
          </p:cNvSpPr>
          <p:nvPr>
            <p:ph type="body" idx="1"/>
          </p:nvPr>
        </p:nvSpPr>
        <p:spPr>
          <a:xfrm>
            <a:off x="146495" y="1524000"/>
            <a:ext cx="8540299" cy="5105399"/>
          </a:xfrm>
          <a:solidFill>
            <a:schemeClr val="bg1"/>
          </a:solidFill>
        </p:spPr>
        <p:txBody>
          <a:bodyPr/>
          <a:lstStyle/>
          <a:p>
            <a:pPr>
              <a:lnSpc>
                <a:spcPct val="150000"/>
              </a:lnSpc>
              <a:buSzPct val="100000"/>
              <a:buFont typeface="Wingdings" pitchFamily="2" charset="2"/>
              <a:buChar char="§"/>
            </a:pPr>
            <a:r>
              <a:rPr lang="en-US" dirty="0"/>
              <a:t>16 machines connected to ToR</a:t>
            </a:r>
          </a:p>
          <a:p>
            <a:pPr lvl="1">
              <a:lnSpc>
                <a:spcPct val="150000"/>
              </a:lnSpc>
              <a:buFont typeface="Wingdings" pitchFamily="2" charset="2"/>
              <a:buChar char="§"/>
            </a:pPr>
            <a:r>
              <a:rPr lang="en-US" sz="2400" dirty="0">
                <a:latin typeface="Trebuchet MS" pitchFamily="34" charset="0"/>
              </a:rPr>
              <a:t>24x 10Gbps ports</a:t>
            </a:r>
          </a:p>
          <a:p>
            <a:pPr lvl="1">
              <a:lnSpc>
                <a:spcPct val="150000"/>
              </a:lnSpc>
              <a:buFont typeface="Wingdings" pitchFamily="2" charset="2"/>
              <a:buChar char="§"/>
            </a:pPr>
            <a:r>
              <a:rPr lang="en-US" sz="2400" dirty="0">
                <a:latin typeface="Trebuchet MS" pitchFamily="34" charset="0"/>
              </a:rPr>
              <a:t>4 MB shared packet buffer</a:t>
            </a:r>
          </a:p>
          <a:p>
            <a:pPr>
              <a:lnSpc>
                <a:spcPct val="150000"/>
              </a:lnSpc>
              <a:buSzPct val="100000"/>
              <a:buFont typeface="Wingdings" pitchFamily="2" charset="2"/>
              <a:buChar char="§"/>
            </a:pPr>
            <a:r>
              <a:rPr lang="en-US" dirty="0"/>
              <a:t>Publicly available DCTCP code</a:t>
            </a:r>
          </a:p>
          <a:p>
            <a:pPr>
              <a:lnSpc>
                <a:spcPct val="150000"/>
              </a:lnSpc>
              <a:buSzPct val="100000"/>
              <a:buFont typeface="Wingdings" pitchFamily="2" charset="2"/>
              <a:buChar char="§"/>
            </a:pPr>
            <a:r>
              <a:rPr lang="en-US" dirty="0"/>
              <a:t>D</a:t>
            </a:r>
            <a:r>
              <a:rPr lang="en-US" baseline="30000" dirty="0"/>
              <a:t>2</a:t>
            </a:r>
            <a:r>
              <a:rPr lang="en-US" dirty="0"/>
              <a:t>TCP </a:t>
            </a:r>
            <a:r>
              <a:rPr lang="en-US" dirty="0">
                <a:sym typeface="Wingdings" pitchFamily="2" charset="2"/>
              </a:rPr>
              <a:t> </a:t>
            </a:r>
            <a:r>
              <a:rPr lang="en-US" dirty="0"/>
              <a:t>~100 lines of code </a:t>
            </a:r>
            <a:r>
              <a:rPr lang="en-US" i="1" dirty="0"/>
              <a:t>over DCTCP</a:t>
            </a:r>
          </a:p>
        </p:txBody>
      </p:sp>
      <p:grpSp>
        <p:nvGrpSpPr>
          <p:cNvPr id="41" name="Group 40"/>
          <p:cNvGrpSpPr/>
          <p:nvPr/>
        </p:nvGrpSpPr>
        <p:grpSpPr>
          <a:xfrm>
            <a:off x="5486400" y="1371600"/>
            <a:ext cx="2977660" cy="4648200"/>
            <a:chOff x="5884985" y="1447800"/>
            <a:chExt cx="2977660" cy="4648200"/>
          </a:xfrm>
        </p:grpSpPr>
        <p:sp>
          <p:nvSpPr>
            <p:cNvPr id="6" name="Rectangle 5"/>
            <p:cNvSpPr/>
            <p:nvPr/>
          </p:nvSpPr>
          <p:spPr>
            <a:xfrm>
              <a:off x="7186245" y="1981200"/>
              <a:ext cx="1447800" cy="4114800"/>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descr="router-clip-art.jpg"/>
            <p:cNvPicPr>
              <a:picLocks noChangeAspect="1"/>
            </p:cNvPicPr>
            <p:nvPr/>
          </p:nvPicPr>
          <p:blipFill>
            <a:blip r:embed="rId4"/>
            <a:srcRect r="10471" b="22532"/>
            <a:stretch>
              <a:fillRect/>
            </a:stretch>
          </p:blipFill>
          <p:spPr>
            <a:xfrm>
              <a:off x="7260613" y="2084863"/>
              <a:ext cx="1338262" cy="634839"/>
            </a:xfrm>
            <a:prstGeom prst="rect">
              <a:avLst/>
            </a:prstGeom>
          </p:spPr>
        </p:pic>
        <p:pic>
          <p:nvPicPr>
            <p:cNvPr id="8" name="Picture 7" descr="cage-rack-mountable-server-clip-art.jpg"/>
            <p:cNvPicPr>
              <a:picLocks noChangeAspect="1"/>
            </p:cNvPicPr>
            <p:nvPr/>
          </p:nvPicPr>
          <p:blipFill>
            <a:blip r:embed="rId5"/>
            <a:stretch>
              <a:fillRect/>
            </a:stretch>
          </p:blipFill>
          <p:spPr>
            <a:xfrm>
              <a:off x="7315200" y="5257800"/>
              <a:ext cx="1219200" cy="733425"/>
            </a:xfrm>
            <a:prstGeom prst="rect">
              <a:avLst/>
            </a:prstGeom>
          </p:spPr>
        </p:pic>
        <p:pic>
          <p:nvPicPr>
            <p:cNvPr id="9" name="Picture 8" descr="cage-rack-mountable-server-clip-art.jpg"/>
            <p:cNvPicPr>
              <a:picLocks noChangeAspect="1"/>
            </p:cNvPicPr>
            <p:nvPr/>
          </p:nvPicPr>
          <p:blipFill>
            <a:blip r:embed="rId5"/>
            <a:stretch>
              <a:fillRect/>
            </a:stretch>
          </p:blipFill>
          <p:spPr>
            <a:xfrm>
              <a:off x="7315200" y="4419600"/>
              <a:ext cx="1219200" cy="733425"/>
            </a:xfrm>
            <a:prstGeom prst="rect">
              <a:avLst/>
            </a:prstGeom>
          </p:spPr>
        </p:pic>
        <p:pic>
          <p:nvPicPr>
            <p:cNvPr id="10" name="Picture 9" descr="cage-rack-mountable-server-clip-art.jpg"/>
            <p:cNvPicPr>
              <a:picLocks noChangeAspect="1"/>
            </p:cNvPicPr>
            <p:nvPr/>
          </p:nvPicPr>
          <p:blipFill>
            <a:blip r:embed="rId5"/>
            <a:stretch>
              <a:fillRect/>
            </a:stretch>
          </p:blipFill>
          <p:spPr>
            <a:xfrm>
              <a:off x="7315200" y="2819400"/>
              <a:ext cx="1219200" cy="733425"/>
            </a:xfrm>
            <a:prstGeom prst="rect">
              <a:avLst/>
            </a:prstGeom>
          </p:spPr>
        </p:pic>
        <p:sp>
          <p:nvSpPr>
            <p:cNvPr id="11" name="Oval 10"/>
            <p:cNvSpPr/>
            <p:nvPr/>
          </p:nvSpPr>
          <p:spPr>
            <a:xfrm>
              <a:off x="7866185"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866185"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66185"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884985" y="2186356"/>
              <a:ext cx="1318845" cy="276999"/>
            </a:xfrm>
            <a:prstGeom prst="rect">
              <a:avLst/>
            </a:prstGeom>
            <a:noFill/>
          </p:spPr>
          <p:txBody>
            <a:bodyPr wrap="square" lIns="0" tIns="0" rIns="0" bIns="0" rtlCol="0">
              <a:spAutoFit/>
            </a:bodyPr>
            <a:lstStyle/>
            <a:p>
              <a:r>
                <a:rPr lang="en-US" sz="1800" b="1" dirty="0"/>
                <a:t>ToR Switch</a:t>
              </a:r>
            </a:p>
          </p:txBody>
        </p:sp>
        <p:sp>
          <p:nvSpPr>
            <p:cNvPr id="20" name="TextBox 19"/>
            <p:cNvSpPr txBox="1"/>
            <p:nvPr/>
          </p:nvSpPr>
          <p:spPr>
            <a:xfrm>
              <a:off x="6271845" y="3075801"/>
              <a:ext cx="1318845" cy="276999"/>
            </a:xfrm>
            <a:prstGeom prst="rect">
              <a:avLst/>
            </a:prstGeom>
            <a:noFill/>
          </p:spPr>
          <p:txBody>
            <a:bodyPr wrap="square" lIns="0" tIns="0" rIns="0" bIns="0" rtlCol="0">
              <a:spAutoFit/>
            </a:bodyPr>
            <a:lstStyle/>
            <a:p>
              <a:r>
                <a:rPr lang="en-US" sz="1800" b="1" dirty="0"/>
                <a:t>Servers</a:t>
              </a:r>
            </a:p>
          </p:txBody>
        </p:sp>
        <p:cxnSp>
          <p:nvCxnSpPr>
            <p:cNvPr id="22" name="Straight Connector 21"/>
            <p:cNvCxnSpPr/>
            <p:nvPr/>
          </p:nvCxnSpPr>
          <p:spPr>
            <a:xfrm>
              <a:off x="8634045" y="2438400"/>
              <a:ext cx="228600" cy="0"/>
            </a:xfrm>
            <a:prstGeom prst="line">
              <a:avLst/>
            </a:prstGeom>
            <a:ln w="76200">
              <a:solidFill>
                <a:srgbClr val="0070C0"/>
              </a:solidFill>
            </a:ln>
          </p:spPr>
          <p:style>
            <a:lnRef idx="2">
              <a:schemeClr val="dk1"/>
            </a:lnRef>
            <a:fillRef idx="1">
              <a:schemeClr val="lt1"/>
            </a:fillRef>
            <a:effectRef idx="0">
              <a:schemeClr val="dk1"/>
            </a:effectRef>
            <a:fontRef idx="minor">
              <a:schemeClr val="dk1"/>
            </a:fontRef>
          </p:style>
        </p:cxnSp>
        <p:cxnSp>
          <p:nvCxnSpPr>
            <p:cNvPr id="28" name="Straight Connector 27"/>
            <p:cNvCxnSpPr/>
            <p:nvPr/>
          </p:nvCxnSpPr>
          <p:spPr>
            <a:xfrm>
              <a:off x="8862645" y="2438400"/>
              <a:ext cx="0" cy="3276600"/>
            </a:xfrm>
            <a:prstGeom prst="line">
              <a:avLst/>
            </a:prstGeom>
            <a:ln w="76200">
              <a:solidFill>
                <a:srgbClr val="0070C0"/>
              </a:solidFill>
            </a:ln>
          </p:spPr>
          <p:style>
            <a:lnRef idx="2">
              <a:schemeClr val="dk1"/>
            </a:lnRef>
            <a:fillRef idx="1">
              <a:schemeClr val="lt1"/>
            </a:fillRef>
            <a:effectRef idx="0">
              <a:schemeClr val="dk1"/>
            </a:effectRef>
            <a:fontRef idx="minor">
              <a:schemeClr val="dk1"/>
            </a:fontRef>
          </p:style>
        </p:cxnSp>
        <p:cxnSp>
          <p:nvCxnSpPr>
            <p:cNvPr id="33" name="Straight Connector 32"/>
            <p:cNvCxnSpPr/>
            <p:nvPr/>
          </p:nvCxnSpPr>
          <p:spPr>
            <a:xfrm flipH="1">
              <a:off x="8634045" y="3276600"/>
              <a:ext cx="228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634045" y="4953000"/>
              <a:ext cx="228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634045" y="5715000"/>
              <a:ext cx="228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520361" y="1447800"/>
              <a:ext cx="762000" cy="369332"/>
            </a:xfrm>
            <a:prstGeom prst="rect">
              <a:avLst/>
            </a:prstGeom>
            <a:noFill/>
          </p:spPr>
          <p:txBody>
            <a:bodyPr wrap="square" lIns="0" tIns="0" rIns="0" bIns="0" rtlCol="0">
              <a:spAutoFit/>
            </a:bodyPr>
            <a:lstStyle/>
            <a:p>
              <a:r>
                <a:rPr lang="en-US" sz="2400" b="1" u="sng" dirty="0"/>
                <a:t>Rack</a:t>
              </a:r>
            </a:p>
          </p:txBody>
        </p:sp>
      </p:grpSp>
    </p:spTree>
    <p:custDataLst>
      <p:tags r:id="rId1"/>
    </p:custDataLst>
    <p:extLst>
      <p:ext uri="{BB962C8B-B14F-4D97-AF65-F5344CB8AC3E}">
        <p14:creationId xmlns:p14="http://schemas.microsoft.com/office/powerpoint/2010/main" val="178016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baseline="30000" dirty="0"/>
              <a:t>2</a:t>
            </a:r>
            <a:r>
              <a:rPr lang="en-US" dirty="0"/>
              <a:t>TCP: Deadline-aware Scheduling</a:t>
            </a:r>
          </a:p>
        </p:txBody>
      </p:sp>
      <p:sp>
        <p:nvSpPr>
          <p:cNvPr id="10" name="Text Placeholder 2"/>
          <p:cNvSpPr>
            <a:spLocks noGrp="1"/>
          </p:cNvSpPr>
          <p:nvPr>
            <p:ph type="body" idx="1"/>
          </p:nvPr>
        </p:nvSpPr>
        <p:spPr>
          <a:xfrm>
            <a:off x="231550" y="5715000"/>
            <a:ext cx="8680901" cy="990600"/>
          </a:xfrm>
          <a:solidFill>
            <a:schemeClr val="bg1"/>
          </a:solidFill>
        </p:spPr>
        <p:txBody>
          <a:bodyPr/>
          <a:lstStyle/>
          <a:p>
            <a:pPr>
              <a:buSzPct val="100000"/>
              <a:buFont typeface="Wingdings" pitchFamily="2" charset="2"/>
              <a:buChar char="§"/>
            </a:pPr>
            <a:r>
              <a:rPr lang="en-US" dirty="0">
                <a:solidFill>
                  <a:srgbClr val="333336"/>
                </a:solidFill>
              </a:rPr>
              <a:t>DCTCP </a:t>
            </a:r>
            <a:r>
              <a:rPr lang="en-US" dirty="0">
                <a:solidFill>
                  <a:srgbClr val="333336"/>
                </a:solidFill>
                <a:sym typeface="Wingdings" pitchFamily="2" charset="2"/>
              </a:rPr>
              <a:t> </a:t>
            </a:r>
            <a:r>
              <a:rPr lang="en-US" dirty="0">
                <a:solidFill>
                  <a:srgbClr val="333336"/>
                </a:solidFill>
              </a:rPr>
              <a:t>All flows get same b/w irrespective of deadline</a:t>
            </a:r>
          </a:p>
          <a:p>
            <a:pPr>
              <a:buSzPct val="100000"/>
              <a:buFont typeface="Wingdings" pitchFamily="2" charset="2"/>
              <a:buChar char="§"/>
            </a:pPr>
            <a:r>
              <a:rPr lang="en-US" dirty="0">
                <a:solidFill>
                  <a:srgbClr val="333336"/>
                </a:solidFill>
              </a:rPr>
              <a:t>D</a:t>
            </a:r>
            <a:r>
              <a:rPr lang="en-US" baseline="30000" dirty="0">
                <a:solidFill>
                  <a:srgbClr val="333336"/>
                </a:solidFill>
              </a:rPr>
              <a:t>2</a:t>
            </a:r>
            <a:r>
              <a:rPr lang="en-US" dirty="0">
                <a:solidFill>
                  <a:srgbClr val="333336"/>
                </a:solidFill>
              </a:rPr>
              <a:t>TCP </a:t>
            </a:r>
            <a:r>
              <a:rPr lang="en-US" dirty="0">
                <a:solidFill>
                  <a:srgbClr val="333336"/>
                </a:solidFill>
                <a:sym typeface="Wingdings" pitchFamily="2" charset="2"/>
              </a:rPr>
              <a:t>  </a:t>
            </a:r>
            <a:r>
              <a:rPr lang="en-US" dirty="0">
                <a:solidFill>
                  <a:srgbClr val="333336"/>
                </a:solidFill>
              </a:rPr>
              <a:t>Near-deadline flows get more bandwidth</a:t>
            </a:r>
          </a:p>
        </p:txBody>
      </p:sp>
      <p:graphicFrame>
        <p:nvGraphicFramePr>
          <p:cNvPr id="11" name="Chart 10"/>
          <p:cNvGraphicFramePr/>
          <p:nvPr/>
        </p:nvGraphicFramePr>
        <p:xfrm>
          <a:off x="0" y="1639824"/>
          <a:ext cx="4389120" cy="4038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nvGraphicFramePr>
        <p:xfrm>
          <a:off x="4389120" y="1638300"/>
          <a:ext cx="4389120" cy="4041648"/>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p:cNvGrpSpPr/>
          <p:nvPr/>
        </p:nvGrpSpPr>
        <p:grpSpPr>
          <a:xfrm>
            <a:off x="1905000" y="4495800"/>
            <a:ext cx="6858000" cy="152400"/>
            <a:chOff x="1905000" y="4495800"/>
            <a:chExt cx="6858000" cy="152400"/>
          </a:xfrm>
        </p:grpSpPr>
        <p:sp>
          <p:nvSpPr>
            <p:cNvPr id="6" name="Oval 5"/>
            <p:cNvSpPr/>
            <p:nvPr/>
          </p:nvSpPr>
          <p:spPr>
            <a:xfrm>
              <a:off x="1905000" y="4495800"/>
              <a:ext cx="152400" cy="1524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86000" y="4495800"/>
              <a:ext cx="152400" cy="152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4495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148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324600" y="4495800"/>
              <a:ext cx="152400" cy="1524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81800" y="4495800"/>
              <a:ext cx="152400" cy="152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96200" y="4495800"/>
              <a:ext cx="152400" cy="1524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6106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3676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At-Scale Simulation</a:t>
            </a:r>
          </a:p>
        </p:txBody>
      </p:sp>
      <p:sp>
        <p:nvSpPr>
          <p:cNvPr id="3" name="Text Placeholder 2"/>
          <p:cNvSpPr>
            <a:spLocks noGrp="1"/>
          </p:cNvSpPr>
          <p:nvPr>
            <p:ph type="body" idx="1"/>
          </p:nvPr>
        </p:nvSpPr>
        <p:spPr>
          <a:xfrm>
            <a:off x="457200" y="4636470"/>
            <a:ext cx="8229600" cy="1916730"/>
          </a:xfrm>
          <a:solidFill>
            <a:schemeClr val="bg1"/>
          </a:solidFill>
        </p:spPr>
        <p:txBody>
          <a:bodyPr>
            <a:normAutofit lnSpcReduction="10000"/>
          </a:bodyPr>
          <a:lstStyle/>
          <a:p>
            <a:pPr>
              <a:lnSpc>
                <a:spcPct val="150000"/>
              </a:lnSpc>
              <a:buSzPct val="100000"/>
              <a:buFont typeface="Wingdings" pitchFamily="2" charset="2"/>
              <a:buChar char="§"/>
            </a:pPr>
            <a:r>
              <a:rPr lang="en-US" dirty="0">
                <a:sym typeface="Wingdings" pitchFamily="2" charset="2"/>
              </a:rPr>
              <a:t>1000 machines </a:t>
            </a:r>
          </a:p>
          <a:p>
            <a:pPr>
              <a:buSzPct val="100000"/>
              <a:buNone/>
            </a:pPr>
            <a:r>
              <a:rPr lang="en-US" dirty="0">
                <a:sym typeface="Wingdings" pitchFamily="2" charset="2"/>
              </a:rPr>
              <a:t>	 25 Racks x 40 machines-per-rack</a:t>
            </a:r>
          </a:p>
          <a:p>
            <a:pPr>
              <a:lnSpc>
                <a:spcPct val="150000"/>
              </a:lnSpc>
              <a:buSzPct val="100000"/>
              <a:buFont typeface="Wingdings" pitchFamily="2" charset="2"/>
              <a:buChar char="§"/>
            </a:pPr>
            <a:r>
              <a:rPr lang="en-US" dirty="0">
                <a:sym typeface="Wingdings" pitchFamily="2" charset="2"/>
              </a:rPr>
              <a:t>Fabric switch is non-blocking </a:t>
            </a:r>
          </a:p>
          <a:p>
            <a:pPr>
              <a:buSzPct val="100000"/>
              <a:buNone/>
            </a:pPr>
            <a:r>
              <a:rPr lang="en-US" dirty="0">
                <a:sym typeface="Wingdings" pitchFamily="2" charset="2"/>
              </a:rPr>
              <a:t>	 simulates </a:t>
            </a:r>
            <a:r>
              <a:rPr lang="en-US" i="1" dirty="0">
                <a:sym typeface="Wingdings" pitchFamily="2" charset="2"/>
              </a:rPr>
              <a:t>fat-tree</a:t>
            </a:r>
          </a:p>
          <a:p>
            <a:pPr>
              <a:buNone/>
            </a:pPr>
            <a:endParaRPr lang="en-US" dirty="0"/>
          </a:p>
        </p:txBody>
      </p:sp>
      <p:grpSp>
        <p:nvGrpSpPr>
          <p:cNvPr id="94" name="Group 93"/>
          <p:cNvGrpSpPr/>
          <p:nvPr/>
        </p:nvGrpSpPr>
        <p:grpSpPr>
          <a:xfrm>
            <a:off x="1735025" y="1348155"/>
            <a:ext cx="5295930" cy="3259015"/>
            <a:chOff x="990600" y="1465385"/>
            <a:chExt cx="3962400" cy="2889725"/>
          </a:xfrm>
        </p:grpSpPr>
        <p:pic>
          <p:nvPicPr>
            <p:cNvPr id="20" name="Picture 19" descr="router-clip-art.jpg"/>
            <p:cNvPicPr>
              <a:picLocks noChangeAspect="1"/>
            </p:cNvPicPr>
            <p:nvPr/>
          </p:nvPicPr>
          <p:blipFill>
            <a:blip r:embed="rId3"/>
            <a:srcRect r="6112" b="14271"/>
            <a:stretch>
              <a:fillRect/>
            </a:stretch>
          </p:blipFill>
          <p:spPr>
            <a:xfrm>
              <a:off x="2819400" y="1465385"/>
              <a:ext cx="1567544" cy="751169"/>
            </a:xfrm>
            <a:prstGeom prst="rect">
              <a:avLst/>
            </a:prstGeom>
          </p:spPr>
        </p:pic>
        <p:sp>
          <p:nvSpPr>
            <p:cNvPr id="9" name="TextBox 8"/>
            <p:cNvSpPr txBox="1"/>
            <p:nvPr/>
          </p:nvSpPr>
          <p:spPr>
            <a:xfrm>
              <a:off x="1573876" y="1688870"/>
              <a:ext cx="1115027" cy="245611"/>
            </a:xfrm>
            <a:prstGeom prst="rect">
              <a:avLst/>
            </a:prstGeom>
            <a:noFill/>
          </p:spPr>
          <p:txBody>
            <a:bodyPr wrap="square" lIns="0" tIns="0" rIns="0" bIns="0" rtlCol="0">
              <a:spAutoFit/>
            </a:bodyPr>
            <a:lstStyle/>
            <a:p>
              <a:r>
                <a:rPr lang="en-US" sz="1800" b="1" dirty="0"/>
                <a:t>Fabric Switch</a:t>
              </a:r>
            </a:p>
          </p:txBody>
        </p:sp>
        <p:sp>
          <p:nvSpPr>
            <p:cNvPr id="10" name="TextBox 9"/>
            <p:cNvSpPr txBox="1"/>
            <p:nvPr/>
          </p:nvSpPr>
          <p:spPr>
            <a:xfrm>
              <a:off x="990600" y="3276600"/>
              <a:ext cx="685800" cy="276999"/>
            </a:xfrm>
            <a:prstGeom prst="rect">
              <a:avLst/>
            </a:prstGeom>
            <a:noFill/>
          </p:spPr>
          <p:txBody>
            <a:bodyPr wrap="square" lIns="0" tIns="0" rIns="0" bIns="0" rtlCol="0">
              <a:spAutoFit/>
            </a:bodyPr>
            <a:lstStyle/>
            <a:p>
              <a:r>
                <a:rPr lang="en-US" sz="1800" b="1" dirty="0"/>
                <a:t>Racks</a:t>
              </a:r>
            </a:p>
          </p:txBody>
        </p:sp>
        <p:grpSp>
          <p:nvGrpSpPr>
            <p:cNvPr id="87" name="Group 86"/>
            <p:cNvGrpSpPr/>
            <p:nvPr/>
          </p:nvGrpSpPr>
          <p:grpSpPr>
            <a:xfrm>
              <a:off x="1758425" y="2590800"/>
              <a:ext cx="3194575" cy="1764310"/>
              <a:chOff x="539225" y="2552717"/>
              <a:chExt cx="3194575" cy="1764310"/>
            </a:xfrm>
          </p:grpSpPr>
          <p:sp>
            <p:nvSpPr>
              <p:cNvPr id="16" name="Oval 15"/>
              <p:cNvSpPr/>
              <p:nvPr/>
            </p:nvSpPr>
            <p:spPr>
              <a:xfrm>
                <a:off x="2286000" y="332936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90800" y="332936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539225" y="2552717"/>
                <a:ext cx="3194575" cy="1764310"/>
                <a:chOff x="539225" y="2341697"/>
                <a:chExt cx="3194575" cy="1764310"/>
              </a:xfrm>
            </p:grpSpPr>
            <p:grpSp>
              <p:nvGrpSpPr>
                <p:cNvPr id="68" name="Group 67"/>
                <p:cNvGrpSpPr/>
                <p:nvPr/>
              </p:nvGrpSpPr>
              <p:grpSpPr>
                <a:xfrm>
                  <a:off x="539225" y="2341697"/>
                  <a:ext cx="679975" cy="1764310"/>
                  <a:chOff x="2209800" y="1752600"/>
                  <a:chExt cx="823389" cy="2209800"/>
                </a:xfrm>
              </p:grpSpPr>
              <p:sp>
                <p:nvSpPr>
                  <p:cNvPr id="49" name="Rectangle 48"/>
                  <p:cNvSpPr/>
                  <p:nvPr/>
                </p:nvSpPr>
                <p:spPr>
                  <a:xfrm>
                    <a:off x="2209800" y="1752600"/>
                    <a:ext cx="823389" cy="2209800"/>
                  </a:xfrm>
                  <a:prstGeom prst="rect">
                    <a:avLst/>
                  </a:prstGeom>
                  <a:ln w="28575">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0" name="Picture 49" descr="router-clip-art.jpg"/>
                  <p:cNvPicPr>
                    <a:picLocks noChangeAspect="1"/>
                  </p:cNvPicPr>
                  <p:nvPr/>
                </p:nvPicPr>
                <p:blipFill>
                  <a:blip r:embed="rId3"/>
                  <a:srcRect r="10471" b="22532"/>
                  <a:stretch>
                    <a:fillRect/>
                  </a:stretch>
                </p:blipFill>
                <p:spPr>
                  <a:xfrm>
                    <a:off x="2252094" y="1819789"/>
                    <a:ext cx="761093" cy="411470"/>
                  </a:xfrm>
                  <a:prstGeom prst="rect">
                    <a:avLst/>
                  </a:prstGeom>
                </p:spPr>
              </p:pic>
              <p:pic>
                <p:nvPicPr>
                  <p:cNvPr id="51" name="Picture 50" descr="cage-rack-mountable-server-clip-art.jpg"/>
                  <p:cNvPicPr>
                    <a:picLocks noChangeAspect="1"/>
                  </p:cNvPicPr>
                  <p:nvPr/>
                </p:nvPicPr>
                <p:blipFill>
                  <a:blip r:embed="rId4"/>
                  <a:stretch>
                    <a:fillRect/>
                  </a:stretch>
                </p:blipFill>
                <p:spPr>
                  <a:xfrm>
                    <a:off x="2291860" y="3352800"/>
                    <a:ext cx="693380" cy="475368"/>
                  </a:xfrm>
                  <a:prstGeom prst="rect">
                    <a:avLst/>
                  </a:prstGeom>
                </p:spPr>
              </p:pic>
              <p:pic>
                <p:nvPicPr>
                  <p:cNvPr id="53" name="Picture 52" descr="cage-rack-mountable-server-clip-art.jpg"/>
                  <p:cNvPicPr>
                    <a:picLocks noChangeAspect="1"/>
                  </p:cNvPicPr>
                  <p:nvPr/>
                </p:nvPicPr>
                <p:blipFill>
                  <a:blip r:embed="rId4"/>
                  <a:stretch>
                    <a:fillRect/>
                  </a:stretch>
                </p:blipFill>
                <p:spPr>
                  <a:xfrm>
                    <a:off x="2283139" y="2295878"/>
                    <a:ext cx="693380" cy="475368"/>
                  </a:xfrm>
                  <a:prstGeom prst="rect">
                    <a:avLst/>
                  </a:prstGeom>
                </p:spPr>
              </p:pic>
              <p:sp>
                <p:nvSpPr>
                  <p:cNvPr id="54" name="Oval 53"/>
                  <p:cNvSpPr/>
                  <p:nvPr/>
                </p:nvSpPr>
                <p:spPr>
                  <a:xfrm>
                    <a:off x="2596494" y="2839156"/>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596494" y="2987322"/>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96494" y="3135489"/>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1447800" y="2341697"/>
                  <a:ext cx="679975" cy="1764310"/>
                  <a:chOff x="2209800" y="1752600"/>
                  <a:chExt cx="823389" cy="2209800"/>
                </a:xfrm>
              </p:grpSpPr>
              <p:sp>
                <p:nvSpPr>
                  <p:cNvPr id="70" name="Rectangle 69"/>
                  <p:cNvSpPr/>
                  <p:nvPr/>
                </p:nvSpPr>
                <p:spPr>
                  <a:xfrm>
                    <a:off x="2209800" y="1752600"/>
                    <a:ext cx="823389" cy="2209800"/>
                  </a:xfrm>
                  <a:prstGeom prst="rect">
                    <a:avLst/>
                  </a:prstGeom>
                  <a:ln w="28575">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1" name="Picture 70" descr="router-clip-art.jpg"/>
                  <p:cNvPicPr>
                    <a:picLocks noChangeAspect="1"/>
                  </p:cNvPicPr>
                  <p:nvPr/>
                </p:nvPicPr>
                <p:blipFill>
                  <a:blip r:embed="rId3"/>
                  <a:srcRect r="10471" b="22532"/>
                  <a:stretch>
                    <a:fillRect/>
                  </a:stretch>
                </p:blipFill>
                <p:spPr>
                  <a:xfrm>
                    <a:off x="2252094" y="1819789"/>
                    <a:ext cx="761093" cy="411470"/>
                  </a:xfrm>
                  <a:prstGeom prst="rect">
                    <a:avLst/>
                  </a:prstGeom>
                </p:spPr>
              </p:pic>
              <p:pic>
                <p:nvPicPr>
                  <p:cNvPr id="72" name="Picture 71" descr="cage-rack-mountable-server-clip-art.jpg"/>
                  <p:cNvPicPr>
                    <a:picLocks noChangeAspect="1"/>
                  </p:cNvPicPr>
                  <p:nvPr/>
                </p:nvPicPr>
                <p:blipFill>
                  <a:blip r:embed="rId4"/>
                  <a:stretch>
                    <a:fillRect/>
                  </a:stretch>
                </p:blipFill>
                <p:spPr>
                  <a:xfrm>
                    <a:off x="2291860" y="3352800"/>
                    <a:ext cx="693380" cy="475368"/>
                  </a:xfrm>
                  <a:prstGeom prst="rect">
                    <a:avLst/>
                  </a:prstGeom>
                </p:spPr>
              </p:pic>
              <p:pic>
                <p:nvPicPr>
                  <p:cNvPr id="73" name="Picture 72" descr="cage-rack-mountable-server-clip-art.jpg"/>
                  <p:cNvPicPr>
                    <a:picLocks noChangeAspect="1"/>
                  </p:cNvPicPr>
                  <p:nvPr/>
                </p:nvPicPr>
                <p:blipFill>
                  <a:blip r:embed="rId4"/>
                  <a:stretch>
                    <a:fillRect/>
                  </a:stretch>
                </p:blipFill>
                <p:spPr>
                  <a:xfrm>
                    <a:off x="2283139" y="2295878"/>
                    <a:ext cx="693380" cy="475368"/>
                  </a:xfrm>
                  <a:prstGeom prst="rect">
                    <a:avLst/>
                  </a:prstGeom>
                </p:spPr>
              </p:pic>
              <p:sp>
                <p:nvSpPr>
                  <p:cNvPr id="74" name="Oval 73"/>
                  <p:cNvSpPr/>
                  <p:nvPr/>
                </p:nvSpPr>
                <p:spPr>
                  <a:xfrm>
                    <a:off x="2596494" y="2839156"/>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596494" y="2987322"/>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596494" y="3135489"/>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053825" y="2341697"/>
                  <a:ext cx="679975" cy="1764310"/>
                  <a:chOff x="2209800" y="1752600"/>
                  <a:chExt cx="823389" cy="2209800"/>
                </a:xfrm>
              </p:grpSpPr>
              <p:sp>
                <p:nvSpPr>
                  <p:cNvPr id="78" name="Rectangle 77"/>
                  <p:cNvSpPr/>
                  <p:nvPr/>
                </p:nvSpPr>
                <p:spPr>
                  <a:xfrm>
                    <a:off x="2209800" y="1752600"/>
                    <a:ext cx="823389" cy="2209800"/>
                  </a:xfrm>
                  <a:prstGeom prst="rect">
                    <a:avLst/>
                  </a:prstGeom>
                  <a:ln w="28575">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9" name="Picture 78" descr="router-clip-art.jpg"/>
                  <p:cNvPicPr>
                    <a:picLocks noChangeAspect="1"/>
                  </p:cNvPicPr>
                  <p:nvPr/>
                </p:nvPicPr>
                <p:blipFill>
                  <a:blip r:embed="rId3"/>
                  <a:srcRect r="10471" b="22532"/>
                  <a:stretch>
                    <a:fillRect/>
                  </a:stretch>
                </p:blipFill>
                <p:spPr>
                  <a:xfrm>
                    <a:off x="2252094" y="1819789"/>
                    <a:ext cx="761093" cy="411470"/>
                  </a:xfrm>
                  <a:prstGeom prst="rect">
                    <a:avLst/>
                  </a:prstGeom>
                </p:spPr>
              </p:pic>
              <p:pic>
                <p:nvPicPr>
                  <p:cNvPr id="80" name="Picture 79" descr="cage-rack-mountable-server-clip-art.jpg"/>
                  <p:cNvPicPr>
                    <a:picLocks noChangeAspect="1"/>
                  </p:cNvPicPr>
                  <p:nvPr/>
                </p:nvPicPr>
                <p:blipFill>
                  <a:blip r:embed="rId4"/>
                  <a:stretch>
                    <a:fillRect/>
                  </a:stretch>
                </p:blipFill>
                <p:spPr>
                  <a:xfrm>
                    <a:off x="2291860" y="3352800"/>
                    <a:ext cx="693380" cy="475368"/>
                  </a:xfrm>
                  <a:prstGeom prst="rect">
                    <a:avLst/>
                  </a:prstGeom>
                </p:spPr>
              </p:pic>
              <p:pic>
                <p:nvPicPr>
                  <p:cNvPr id="81" name="Picture 80" descr="cage-rack-mountable-server-clip-art.jpg"/>
                  <p:cNvPicPr>
                    <a:picLocks noChangeAspect="1"/>
                  </p:cNvPicPr>
                  <p:nvPr/>
                </p:nvPicPr>
                <p:blipFill>
                  <a:blip r:embed="rId4"/>
                  <a:stretch>
                    <a:fillRect/>
                  </a:stretch>
                </p:blipFill>
                <p:spPr>
                  <a:xfrm>
                    <a:off x="2283139" y="2295878"/>
                    <a:ext cx="693380" cy="475368"/>
                  </a:xfrm>
                  <a:prstGeom prst="rect">
                    <a:avLst/>
                  </a:prstGeom>
                </p:spPr>
              </p:pic>
              <p:sp>
                <p:nvSpPr>
                  <p:cNvPr id="82" name="Oval 81"/>
                  <p:cNvSpPr/>
                  <p:nvPr/>
                </p:nvSpPr>
                <p:spPr>
                  <a:xfrm>
                    <a:off x="2596494" y="2839156"/>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596494" y="2987322"/>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96494" y="3135489"/>
                    <a:ext cx="86673" cy="98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89" name="Straight Connector 88"/>
            <p:cNvCxnSpPr>
              <a:stCxn id="49" idx="0"/>
              <a:endCxn id="20" idx="2"/>
            </p:cNvCxnSpPr>
            <p:nvPr/>
          </p:nvCxnSpPr>
          <p:spPr>
            <a:xfrm flipV="1">
              <a:off x="2098413" y="2216554"/>
              <a:ext cx="1504759" cy="374246"/>
            </a:xfrm>
            <a:prstGeom prst="line">
              <a:avLst/>
            </a:prstGeom>
            <a:ln w="28575">
              <a:solidFill>
                <a:srgbClr val="0070C0"/>
              </a:solidFill>
            </a:ln>
          </p:spPr>
          <p:style>
            <a:lnRef idx="2">
              <a:schemeClr val="dk1"/>
            </a:lnRef>
            <a:fillRef idx="1">
              <a:schemeClr val="lt1"/>
            </a:fillRef>
            <a:effectRef idx="0">
              <a:schemeClr val="dk1"/>
            </a:effectRef>
            <a:fontRef idx="minor">
              <a:schemeClr val="dk1"/>
            </a:fontRef>
          </p:style>
        </p:cxnSp>
        <p:cxnSp>
          <p:nvCxnSpPr>
            <p:cNvPr id="91" name="Straight Connector 90"/>
            <p:cNvCxnSpPr>
              <a:stCxn id="20" idx="2"/>
              <a:endCxn id="70" idx="0"/>
            </p:cNvCxnSpPr>
            <p:nvPr/>
          </p:nvCxnSpPr>
          <p:spPr>
            <a:xfrm flipH="1">
              <a:off x="3006988" y="2216554"/>
              <a:ext cx="596184" cy="374246"/>
            </a:xfrm>
            <a:prstGeom prst="line">
              <a:avLst/>
            </a:prstGeom>
            <a:ln w="28575">
              <a:solidFill>
                <a:srgbClr val="0070C0"/>
              </a:solidFill>
            </a:ln>
          </p:spPr>
          <p:style>
            <a:lnRef idx="2">
              <a:schemeClr val="dk1"/>
            </a:lnRef>
            <a:fillRef idx="1">
              <a:schemeClr val="lt1"/>
            </a:fillRef>
            <a:effectRef idx="0">
              <a:schemeClr val="dk1"/>
            </a:effectRef>
            <a:fontRef idx="minor">
              <a:schemeClr val="dk1"/>
            </a:fontRef>
          </p:style>
        </p:cxnSp>
        <p:cxnSp>
          <p:nvCxnSpPr>
            <p:cNvPr id="93" name="Straight Connector 92"/>
            <p:cNvCxnSpPr>
              <a:stCxn id="20" idx="2"/>
              <a:endCxn id="78" idx="0"/>
            </p:cNvCxnSpPr>
            <p:nvPr/>
          </p:nvCxnSpPr>
          <p:spPr>
            <a:xfrm>
              <a:off x="3603172" y="2216554"/>
              <a:ext cx="1009841" cy="374246"/>
            </a:xfrm>
            <a:prstGeom prst="line">
              <a:avLst/>
            </a:prstGeom>
            <a:ln w="28575">
              <a:solidFill>
                <a:srgbClr val="0070C0"/>
              </a:solidFill>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64302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DC Transport Requirements</a:t>
            </a:r>
          </a:p>
        </p:txBody>
      </p:sp>
      <p:sp>
        <p:nvSpPr>
          <p:cNvPr id="12" name="Slide Number Placeholder 11"/>
          <p:cNvSpPr>
            <a:spLocks noGrp="1"/>
          </p:cNvSpPr>
          <p:nvPr>
            <p:ph type="sldNum" sz="quarter" idx="12"/>
          </p:nvPr>
        </p:nvSpPr>
        <p:spPr/>
        <p:txBody>
          <a:bodyPr/>
          <a:lstStyle/>
          <a:p>
            <a:fld id="{96F468FF-8BB4-3349-8005-AE9F629C616D}" type="slidenum">
              <a:rPr lang="en-US" smtClean="0"/>
              <a:pPr/>
              <a:t>8</a:t>
            </a:fld>
            <a:endParaRPr lang="en-US"/>
          </a:p>
        </p:txBody>
      </p:sp>
      <p:sp>
        <p:nvSpPr>
          <p:cNvPr id="4" name="Rectangle 262"/>
          <p:cNvSpPr>
            <a:spLocks noGrp="1" noChangeArrowheads="1"/>
          </p:cNvSpPr>
          <p:nvPr/>
        </p:nvSpPr>
        <p:spPr bwMode="auto">
          <a:xfrm>
            <a:off x="381000" y="1447800"/>
            <a:ext cx="8839200" cy="3505200"/>
          </a:xfrm>
          <a:prstGeom prst="rect">
            <a:avLst/>
          </a:prstGeom>
          <a:noFill/>
          <a:ln w="9525">
            <a:noFill/>
            <a:miter lim="800000"/>
            <a:headEnd/>
            <a:tailEnd/>
          </a:ln>
        </p:spPr>
        <p:txBody>
          <a:bodyPr>
            <a:prstTxWarp prst="textNoShape">
              <a:avLst/>
            </a:prstTxWarp>
          </a:bodyPr>
          <a:lstStyle/>
          <a:p>
            <a:pPr marL="342900" indent="-342900" eaLnBrk="0" hangingPunct="0">
              <a:spcBef>
                <a:spcPct val="20000"/>
              </a:spcBef>
              <a:buFont typeface="+mj-lt"/>
              <a:buAutoNum type="arabicPeriod"/>
              <a:defRPr/>
            </a:pPr>
            <a:r>
              <a:rPr lang="en-US" sz="2800" b="1" kern="0" dirty="0">
                <a:solidFill>
                  <a:srgbClr val="0000CC"/>
                </a:solidFill>
                <a:cs typeface="Times New Roman"/>
              </a:rPr>
              <a:t> Low Latency</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Short messages, queries</a:t>
            </a:r>
            <a:r>
              <a:rPr lang="en-US" sz="2800" b="1" kern="0" dirty="0">
                <a:solidFill>
                  <a:srgbClr val="0000CC"/>
                </a:solidFill>
                <a:cs typeface="Times New Roman"/>
              </a:rPr>
              <a:t> </a:t>
            </a:r>
          </a:p>
          <a:p>
            <a:pPr lvl="1" eaLnBrk="0" hangingPunct="0">
              <a:spcBef>
                <a:spcPct val="25000"/>
              </a:spcBef>
              <a:buClr>
                <a:srgbClr val="000000"/>
              </a:buClr>
              <a:defRPr/>
            </a:pPr>
            <a:endParaRPr lang="en-US" sz="100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Throughput</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Continuous data updates, backups</a:t>
            </a:r>
            <a:endParaRPr lang="en-US" sz="2800" b="1" kern="0" dirty="0">
              <a:solidFill>
                <a:srgbClr val="0000CC"/>
              </a:solidFill>
              <a:cs typeface="Times New Roman"/>
            </a:endParaRPr>
          </a:p>
          <a:p>
            <a:pPr lvl="1" defTabSz="914400" eaLnBrk="0" hangingPunct="0">
              <a:spcBef>
                <a:spcPct val="25000"/>
              </a:spcBef>
              <a:buClr>
                <a:srgbClr val="000000"/>
              </a:buClr>
              <a:defRPr/>
            </a:pPr>
            <a:endParaRPr lang="en-US" sz="1050" kern="0" dirty="0">
              <a:solidFill>
                <a:srgbClr val="000000"/>
              </a:solidFill>
              <a:cs typeface="Times New Roman"/>
            </a:endParaRPr>
          </a:p>
          <a:p>
            <a:pPr marL="342900" indent="-342900" eaLnBrk="0" hangingPunct="0">
              <a:spcBef>
                <a:spcPct val="20000"/>
              </a:spcBef>
              <a:buFont typeface="+mj-lt"/>
              <a:buAutoNum type="arabicPeriod"/>
              <a:defRPr/>
            </a:pPr>
            <a:r>
              <a:rPr lang="en-US" sz="2800" b="1" kern="0" dirty="0">
                <a:solidFill>
                  <a:srgbClr val="0000CC"/>
                </a:solidFill>
                <a:cs typeface="Times New Roman"/>
              </a:rPr>
              <a:t> High Burst Tolerance</a:t>
            </a:r>
          </a:p>
          <a:p>
            <a:pPr marL="742950" lvl="1" indent="-285750" eaLnBrk="0" hangingPunct="0">
              <a:spcBef>
                <a:spcPct val="25000"/>
              </a:spcBef>
              <a:buClr>
                <a:srgbClr val="000000"/>
              </a:buClr>
              <a:buFontTx/>
              <a:buChar char="–"/>
              <a:defRPr/>
            </a:pPr>
            <a:r>
              <a:rPr lang="en-US" sz="2400" kern="0" dirty="0" err="1">
                <a:solidFill>
                  <a:srgbClr val="000000"/>
                </a:solidFill>
                <a:cs typeface="Times New Roman"/>
              </a:rPr>
              <a:t>Incast</a:t>
            </a:r>
            <a:endParaRPr lang="en-US" sz="2400" kern="0" dirty="0">
              <a:solidFill>
                <a:srgbClr val="000000"/>
              </a:solidFill>
              <a:cs typeface="Times New Roman"/>
            </a:endParaRPr>
          </a:p>
          <a:p>
            <a:pPr lvl="1" defTabSz="914400" eaLnBrk="0" hangingPunct="0">
              <a:spcBef>
                <a:spcPct val="25000"/>
              </a:spcBef>
              <a:buClr>
                <a:srgbClr val="000000"/>
              </a:buClr>
              <a:defRPr/>
            </a:pPr>
            <a:endParaRPr lang="en-US" sz="2400" kern="0" dirty="0">
              <a:solidFill>
                <a:srgbClr val="000000"/>
              </a:solidFill>
              <a:cs typeface="Times New Roman"/>
            </a:endParaRPr>
          </a:p>
          <a:p>
            <a:pPr marL="742950" lvl="1" indent="-285750" defTabSz="914400" eaLnBrk="0" hangingPunct="0">
              <a:spcBef>
                <a:spcPct val="25000"/>
              </a:spcBef>
              <a:buClr>
                <a:srgbClr val="000000"/>
              </a:buClr>
              <a:defRPr/>
            </a:pPr>
            <a:endParaRPr lang="en-US" sz="2400" kern="0" dirty="0">
              <a:solidFill>
                <a:srgbClr val="000000"/>
              </a:solidFill>
              <a:cs typeface="Times New Roman"/>
            </a:endParaRPr>
          </a:p>
          <a:p>
            <a:pPr marL="342900" indent="-342900" defTabSz="914400" eaLnBrk="0" hangingPunct="0">
              <a:spcBef>
                <a:spcPct val="20000"/>
              </a:spcBef>
              <a:buClr>
                <a:srgbClr val="000000"/>
              </a:buClr>
              <a:defRPr/>
            </a:pPr>
            <a:endParaRPr lang="en-US" sz="2400" u="sng" kern="0" dirty="0">
              <a:solidFill>
                <a:srgbClr val="FF0000"/>
              </a:solidFill>
              <a:cs typeface="Times New Roman"/>
            </a:endParaRPr>
          </a:p>
        </p:txBody>
      </p:sp>
      <p:sp>
        <p:nvSpPr>
          <p:cNvPr id="6" name="Rounded Rectangle 5"/>
          <p:cNvSpPr/>
          <p:nvPr/>
        </p:nvSpPr>
        <p:spPr>
          <a:xfrm>
            <a:off x="609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The challenge is to achieve these </a:t>
            </a:r>
            <a:r>
              <a:rPr lang="en-US" sz="3200" i="1" dirty="0">
                <a:solidFill>
                  <a:prstClr val="white"/>
                </a:solidFill>
                <a:latin typeface="Calibri"/>
              </a:rPr>
              <a:t>together</a:t>
            </a:r>
          </a:p>
        </p:txBody>
      </p:sp>
    </p:spTree>
    <p:custDataLst>
      <p:tags r:id="rId1"/>
    </p:custDataLst>
    <p:extLst>
      <p:ext uri="{BB962C8B-B14F-4D97-AF65-F5344CB8AC3E}">
        <p14:creationId xmlns:p14="http://schemas.microsoft.com/office/powerpoint/2010/main" val="113634460"/>
      </p:ext>
    </p:extLst>
  </p:cSld>
  <p:clrMapOvr>
    <a:masterClrMapping/>
  </p:clrMapOvr>
  <p:transition spd="slow" advTm="29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Text Placeholder 2"/>
          <p:cNvSpPr>
            <a:spLocks noGrp="1"/>
          </p:cNvSpPr>
          <p:nvPr>
            <p:ph type="body" idx="1"/>
          </p:nvPr>
        </p:nvSpPr>
        <p:spPr>
          <a:xfrm>
            <a:off x="287174" y="1671577"/>
            <a:ext cx="8595360" cy="4576823"/>
          </a:xfrm>
          <a:solidFill>
            <a:schemeClr val="bg1"/>
          </a:solidFill>
        </p:spPr>
        <p:txBody>
          <a:bodyPr>
            <a:normAutofit lnSpcReduction="10000"/>
          </a:bodyPr>
          <a:lstStyle/>
          <a:p>
            <a:pPr>
              <a:lnSpc>
                <a:spcPct val="150000"/>
              </a:lnSpc>
              <a:buSzPct val="100000"/>
              <a:buFont typeface="Wingdings" pitchFamily="2" charset="2"/>
              <a:buChar char="§"/>
            </a:pPr>
            <a:r>
              <a:rPr lang="en-US" dirty="0"/>
              <a:t>5 synthetic OLDI applications</a:t>
            </a:r>
          </a:p>
          <a:p>
            <a:pPr marL="352425" indent="-352425">
              <a:lnSpc>
                <a:spcPct val="150000"/>
              </a:lnSpc>
              <a:buSzPct val="100000"/>
              <a:buFont typeface="Wingdings" pitchFamily="2" charset="2"/>
              <a:buChar char="§"/>
            </a:pPr>
            <a:r>
              <a:rPr lang="en-US" dirty="0">
                <a:solidFill>
                  <a:srgbClr val="333336"/>
                </a:solidFill>
              </a:rPr>
              <a:t>Message size distribution from DCTCP paper</a:t>
            </a:r>
          </a:p>
          <a:p>
            <a:pPr marL="809625" lvl="1" indent="-300038">
              <a:lnSpc>
                <a:spcPct val="150000"/>
              </a:lnSpc>
              <a:buFont typeface="Wingdings" pitchFamily="2" charset="2"/>
              <a:buChar char="§"/>
            </a:pPr>
            <a:r>
              <a:rPr lang="en-US" sz="2400" dirty="0">
                <a:latin typeface="Trebuchet MS" pitchFamily="34" charset="0"/>
              </a:rPr>
              <a:t>Message sizes: {2,6,10,14,18} KB </a:t>
            </a:r>
          </a:p>
          <a:p>
            <a:pPr marL="352425" indent="-352425">
              <a:lnSpc>
                <a:spcPct val="150000"/>
              </a:lnSpc>
              <a:buSzPct val="100000"/>
              <a:buFont typeface="Wingdings" pitchFamily="2" charset="2"/>
              <a:buChar char="§"/>
            </a:pPr>
            <a:r>
              <a:rPr lang="en-US" dirty="0">
                <a:solidFill>
                  <a:srgbClr val="333336"/>
                </a:solidFill>
              </a:rPr>
              <a:t>Deadlines calibrated to match DCTCP paper results</a:t>
            </a:r>
          </a:p>
          <a:p>
            <a:pPr marL="809625" lvl="1" indent="-300038">
              <a:lnSpc>
                <a:spcPct val="150000"/>
              </a:lnSpc>
              <a:buFont typeface="Wingdings" pitchFamily="2" charset="2"/>
              <a:buChar char="§"/>
            </a:pPr>
            <a:r>
              <a:rPr lang="en-US" sz="2400" dirty="0">
                <a:latin typeface="Trebuchet MS" pitchFamily="34" charset="0"/>
              </a:rPr>
              <a:t>Deadlines: {20,30,35,40,45} ms</a:t>
            </a:r>
          </a:p>
          <a:p>
            <a:pPr lvl="0">
              <a:lnSpc>
                <a:spcPct val="150000"/>
              </a:lnSpc>
              <a:buClr>
                <a:srgbClr val="333336"/>
              </a:buClr>
              <a:buSzPct val="100000"/>
              <a:buFont typeface="Wingdings" pitchFamily="2" charset="2"/>
              <a:buChar char="§"/>
            </a:pPr>
            <a:r>
              <a:rPr lang="en-US" dirty="0">
                <a:solidFill>
                  <a:srgbClr val="333336"/>
                </a:solidFill>
              </a:rPr>
              <a:t>Use random assignment of threads to nodes</a:t>
            </a:r>
          </a:p>
          <a:p>
            <a:pPr>
              <a:lnSpc>
                <a:spcPct val="150000"/>
              </a:lnSpc>
              <a:buClr>
                <a:srgbClr val="333336"/>
              </a:buClr>
              <a:buSzPct val="100000"/>
              <a:buFont typeface="Wingdings" pitchFamily="2" charset="2"/>
              <a:buChar char="§"/>
            </a:pPr>
            <a:r>
              <a:rPr lang="en-US" dirty="0">
                <a:solidFill>
                  <a:schemeClr val="tx1"/>
                </a:solidFill>
                <a:sym typeface="Wingdings" pitchFamily="2" charset="2"/>
              </a:rPr>
              <a:t>Long-lived flows sent to root(s)</a:t>
            </a:r>
          </a:p>
          <a:p>
            <a:pPr>
              <a:lnSpc>
                <a:spcPct val="150000"/>
              </a:lnSpc>
              <a:buClr>
                <a:srgbClr val="333336"/>
              </a:buClr>
              <a:buSzPct val="100000"/>
              <a:buFont typeface="Wingdings" pitchFamily="2" charset="2"/>
              <a:buChar char="§"/>
            </a:pPr>
            <a:r>
              <a:rPr lang="en-US" dirty="0">
                <a:solidFill>
                  <a:schemeClr val="tx1"/>
                </a:solidFill>
              </a:rPr>
              <a:t>Network utilization at 10-20% </a:t>
            </a:r>
            <a:r>
              <a:rPr lang="en-US" dirty="0">
                <a:solidFill>
                  <a:schemeClr val="tx1"/>
                </a:solidFill>
                <a:sym typeface="Wingdings" pitchFamily="2" charset="2"/>
              </a:rPr>
              <a:t> typical of datacenters</a:t>
            </a:r>
          </a:p>
          <a:p>
            <a:pPr>
              <a:buSzPct val="100000"/>
              <a:buFont typeface="Wingdings" pitchFamily="2" charset="2"/>
              <a:buChar char="§"/>
            </a:pPr>
            <a:endParaRPr lang="en-US" dirty="0"/>
          </a:p>
          <a:p>
            <a:pPr>
              <a:buSzPct val="100000"/>
              <a:buFont typeface="Wingdings" pitchFamily="2" charset="2"/>
              <a:buChar char="§"/>
            </a:pPr>
            <a:endParaRPr lang="en-US" dirty="0"/>
          </a:p>
          <a:p>
            <a:pPr lvl="1">
              <a:buFont typeface="Wingdings" pitchFamily="2" charset="2"/>
              <a:buChar char="§"/>
            </a:pPr>
            <a:endParaRPr lang="en-US" sz="2400" dirty="0">
              <a:latin typeface="Trebuchet MS" pitchFamily="34" charset="0"/>
            </a:endParaRPr>
          </a:p>
        </p:txBody>
      </p:sp>
    </p:spTree>
    <p:extLst>
      <p:ext uri="{BB962C8B-B14F-4D97-AF65-F5344CB8AC3E}">
        <p14:creationId xmlns:p14="http://schemas.microsoft.com/office/powerpoint/2010/main" val="198743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276" y="660397"/>
            <a:ext cx="8575449" cy="787403"/>
          </a:xfrm>
        </p:spPr>
        <p:txBody>
          <a:bodyPr/>
          <a:lstStyle/>
          <a:p>
            <a:r>
              <a:rPr lang="en-US" dirty="0"/>
              <a:t>Missed Deadlines</a:t>
            </a:r>
          </a:p>
        </p:txBody>
      </p:sp>
      <p:graphicFrame>
        <p:nvGraphicFramePr>
          <p:cNvPr id="6" name="Chart 5"/>
          <p:cNvGraphicFramePr/>
          <p:nvPr/>
        </p:nvGraphicFramePr>
        <p:xfrm>
          <a:off x="228600" y="1371600"/>
          <a:ext cx="86868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2"/>
          <p:cNvSpPr>
            <a:spLocks noGrp="1"/>
          </p:cNvSpPr>
          <p:nvPr>
            <p:ph type="body" idx="1"/>
          </p:nvPr>
        </p:nvSpPr>
        <p:spPr>
          <a:xfrm>
            <a:off x="375101" y="5486400"/>
            <a:ext cx="8229600" cy="1143000"/>
          </a:xfrm>
          <a:solidFill>
            <a:schemeClr val="bg1"/>
          </a:solidFill>
        </p:spPr>
        <p:txBody>
          <a:bodyPr/>
          <a:lstStyle/>
          <a:p>
            <a:pPr>
              <a:buSzPct val="100000"/>
              <a:buFont typeface="Wingdings" pitchFamily="2" charset="2"/>
              <a:buChar char="§"/>
            </a:pPr>
            <a:r>
              <a:rPr lang="en-US" dirty="0"/>
              <a:t>At fan-in of 40, DCTCP misses </a:t>
            </a:r>
            <a:r>
              <a:rPr lang="en-US" dirty="0">
                <a:solidFill>
                  <a:srgbClr val="FF0000"/>
                </a:solidFill>
              </a:rPr>
              <a:t>~25%</a:t>
            </a:r>
            <a:r>
              <a:rPr lang="en-US" dirty="0"/>
              <a:t> deadlines</a:t>
            </a:r>
          </a:p>
          <a:p>
            <a:pPr>
              <a:buSzPct val="100000"/>
              <a:buFont typeface="Wingdings" pitchFamily="2" charset="2"/>
              <a:buChar char="§"/>
            </a:pPr>
            <a:r>
              <a:rPr lang="en-US" dirty="0"/>
              <a:t>At fan-in of 40, D</a:t>
            </a:r>
            <a:r>
              <a:rPr lang="en-US" baseline="30000" dirty="0"/>
              <a:t>2</a:t>
            </a:r>
            <a:r>
              <a:rPr lang="en-US" dirty="0"/>
              <a:t>TCP misses </a:t>
            </a:r>
            <a:r>
              <a:rPr lang="en-US" dirty="0">
                <a:solidFill>
                  <a:srgbClr val="FF0000"/>
                </a:solidFill>
              </a:rPr>
              <a:t>~7% </a:t>
            </a:r>
            <a:r>
              <a:rPr lang="en-US" dirty="0"/>
              <a:t>deadlines</a:t>
            </a:r>
          </a:p>
        </p:txBody>
      </p:sp>
      <p:sp>
        <p:nvSpPr>
          <p:cNvPr id="5" name="TextBox 4"/>
          <p:cNvSpPr txBox="1"/>
          <p:nvPr/>
        </p:nvSpPr>
        <p:spPr>
          <a:xfrm>
            <a:off x="4988170" y="1752600"/>
            <a:ext cx="979755" cy="400110"/>
          </a:xfrm>
          <a:prstGeom prst="rect">
            <a:avLst/>
          </a:prstGeom>
          <a:solidFill>
            <a:schemeClr val="bg1"/>
          </a:solidFill>
        </p:spPr>
        <p:txBody>
          <a:bodyPr wrap="square" rtlCol="0">
            <a:spAutoFit/>
          </a:bodyPr>
          <a:lstStyle/>
          <a:p>
            <a:r>
              <a:rPr lang="en-US" sz="2000" dirty="0"/>
              <a:t>D</a:t>
            </a:r>
            <a:r>
              <a:rPr lang="en-US" sz="2000" baseline="30000" dirty="0"/>
              <a:t>2</a:t>
            </a:r>
            <a:r>
              <a:rPr lang="en-US" sz="2000" dirty="0"/>
              <a:t>TCP</a:t>
            </a:r>
          </a:p>
        </p:txBody>
      </p:sp>
      <p:cxnSp>
        <p:nvCxnSpPr>
          <p:cNvPr id="9" name="Straight Connector 8"/>
          <p:cNvCxnSpPr/>
          <p:nvPr/>
        </p:nvCxnSpPr>
        <p:spPr>
          <a:xfrm>
            <a:off x="1219200" y="4137660"/>
            <a:ext cx="7543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3878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on D</a:t>
            </a:r>
            <a:r>
              <a:rPr lang="en-US" baseline="30000" dirty="0"/>
              <a:t>2</a:t>
            </a:r>
            <a:r>
              <a:rPr lang="en-US" dirty="0"/>
              <a:t>TCP</a:t>
            </a:r>
          </a:p>
        </p:txBody>
      </p:sp>
      <p:sp>
        <p:nvSpPr>
          <p:cNvPr id="3" name="Text Placeholder 2"/>
          <p:cNvSpPr>
            <a:spLocks noGrp="1"/>
          </p:cNvSpPr>
          <p:nvPr>
            <p:ph type="body" idx="1"/>
          </p:nvPr>
        </p:nvSpPr>
        <p:spPr/>
        <p:txBody>
          <a:bodyPr/>
          <a:lstStyle/>
          <a:p>
            <a:pPr>
              <a:lnSpc>
                <a:spcPct val="150000"/>
              </a:lnSpc>
              <a:buSzPct val="100000"/>
              <a:buFont typeface="Wingdings" pitchFamily="2" charset="2"/>
              <a:buChar char="§"/>
            </a:pPr>
            <a:r>
              <a:rPr lang="en-US" dirty="0"/>
              <a:t>D</a:t>
            </a:r>
            <a:r>
              <a:rPr lang="en-US" baseline="30000" dirty="0"/>
              <a:t>2</a:t>
            </a:r>
            <a:r>
              <a:rPr lang="en-US" dirty="0"/>
              <a:t>TCP is </a:t>
            </a:r>
            <a:r>
              <a:rPr lang="en-US" b="1" dirty="0">
                <a:solidFill>
                  <a:schemeClr val="tx1"/>
                </a:solidFill>
              </a:rPr>
              <a:t>deadline-aware</a:t>
            </a:r>
            <a:r>
              <a:rPr lang="en-US" dirty="0"/>
              <a:t> and handles </a:t>
            </a:r>
            <a:r>
              <a:rPr lang="en-US" b="1" dirty="0">
                <a:solidFill>
                  <a:schemeClr val="tx1"/>
                </a:solidFill>
              </a:rPr>
              <a:t>fan-in bursts</a:t>
            </a:r>
          </a:p>
          <a:p>
            <a:pPr>
              <a:lnSpc>
                <a:spcPct val="150000"/>
              </a:lnSpc>
              <a:buSzPct val="100000"/>
              <a:buFont typeface="Wingdings" pitchFamily="2" charset="2"/>
              <a:buChar char="§"/>
            </a:pPr>
            <a:r>
              <a:rPr lang="en-US" dirty="0"/>
              <a:t>Does </a:t>
            </a:r>
            <a:r>
              <a:rPr lang="en-US" b="1" dirty="0"/>
              <a:t>not</a:t>
            </a:r>
            <a:r>
              <a:rPr lang="en-US" dirty="0"/>
              <a:t> hinder background, long-lived flows</a:t>
            </a:r>
          </a:p>
          <a:p>
            <a:pPr>
              <a:lnSpc>
                <a:spcPct val="150000"/>
              </a:lnSpc>
              <a:buSzPct val="100000"/>
              <a:buFont typeface="Wingdings" pitchFamily="2" charset="2"/>
              <a:buChar char="§"/>
            </a:pPr>
            <a:r>
              <a:rPr lang="en-US" b="1" dirty="0">
                <a:solidFill>
                  <a:schemeClr val="tx1"/>
                </a:solidFill>
              </a:rPr>
              <a:t>Coexists</a:t>
            </a:r>
            <a:r>
              <a:rPr lang="en-US" dirty="0"/>
              <a:t> with TCP</a:t>
            </a:r>
          </a:p>
          <a:p>
            <a:pPr lvl="1">
              <a:lnSpc>
                <a:spcPct val="150000"/>
              </a:lnSpc>
              <a:buFont typeface="Wingdings" pitchFamily="2" charset="2"/>
              <a:buChar char="§"/>
            </a:pPr>
            <a:r>
              <a:rPr lang="en-US" sz="2400" dirty="0">
                <a:latin typeface="Trebuchet MS" pitchFamily="34" charset="0"/>
              </a:rPr>
              <a:t>Incrementally deployable</a:t>
            </a:r>
            <a:endParaRPr lang="en-US" dirty="0"/>
          </a:p>
          <a:p>
            <a:pPr>
              <a:lnSpc>
                <a:spcPct val="150000"/>
              </a:lnSpc>
              <a:buSzPct val="100000"/>
              <a:buFont typeface="Wingdings" pitchFamily="2" charset="2"/>
              <a:buChar char="§"/>
            </a:pPr>
            <a:r>
              <a:rPr lang="en-US" dirty="0"/>
              <a:t>Needs </a:t>
            </a:r>
            <a:r>
              <a:rPr lang="en-US" dirty="0">
                <a:solidFill>
                  <a:schemeClr val="tx1"/>
                </a:solidFill>
              </a:rPr>
              <a:t>no</a:t>
            </a:r>
            <a:r>
              <a:rPr lang="en-US" dirty="0"/>
              <a:t> hardware changes</a:t>
            </a:r>
          </a:p>
          <a:p>
            <a:pPr>
              <a:buSzPct val="100000"/>
              <a:buFont typeface="Wingdings" pitchFamily="2" charset="2"/>
              <a:buChar char="§"/>
            </a:pPr>
            <a:endParaRPr lang="en-US" dirty="0"/>
          </a:p>
        </p:txBody>
      </p:sp>
      <p:sp>
        <p:nvSpPr>
          <p:cNvPr id="6" name="Text Placeholder 3"/>
          <p:cNvSpPr>
            <a:spLocks noGrp="1"/>
          </p:cNvSpPr>
          <p:nvPr>
            <p:ph type="body" idx="10"/>
          </p:nvPr>
        </p:nvSpPr>
        <p:spPr>
          <a:xfrm>
            <a:off x="228600" y="5715000"/>
            <a:ext cx="8686800" cy="990600"/>
          </a:xfrm>
          <a:solidFill>
            <a:schemeClr val="bg1">
              <a:lumMod val="85000"/>
            </a:schemeClr>
          </a:solidFill>
          <a:ln>
            <a:noFill/>
          </a:ln>
        </p:spPr>
        <p:txBody>
          <a:bodyPr lIns="91425" tIns="91425" rIns="91425" bIns="91425" anchor="t" anchorCtr="0">
            <a:normAutofit lnSpcReduction="10000"/>
          </a:bodyPr>
          <a:lstStyle/>
          <a:p>
            <a:pPr algn="ctr">
              <a:buNone/>
            </a:pPr>
            <a:r>
              <a:rPr lang="en-US" dirty="0"/>
              <a:t>D</a:t>
            </a:r>
            <a:r>
              <a:rPr lang="en-US" baseline="30000" dirty="0"/>
              <a:t>2</a:t>
            </a:r>
            <a:r>
              <a:rPr lang="en-US" dirty="0"/>
              <a:t>TCP is an elegant and practical solution to the challenges posed by OLDIs</a:t>
            </a:r>
          </a:p>
        </p:txBody>
      </p:sp>
    </p:spTree>
    <p:extLst>
      <p:ext uri="{BB962C8B-B14F-4D97-AF65-F5344CB8AC3E}">
        <p14:creationId xmlns:p14="http://schemas.microsoft.com/office/powerpoint/2010/main" val="403385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111C-BC58-B64B-8245-215E3450880C}"/>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08581E61-3CD4-5343-905B-EB955A76A876}"/>
              </a:ext>
            </a:extLst>
          </p:cNvPr>
          <p:cNvSpPr>
            <a:spLocks noGrp="1"/>
          </p:cNvSpPr>
          <p:nvPr>
            <p:ph type="body" idx="1"/>
          </p:nvPr>
        </p:nvSpPr>
        <p:spPr/>
        <p:txBody>
          <a:bodyPr/>
          <a:lstStyle/>
          <a:p>
            <a:r>
              <a:rPr lang="en-US" dirty="0"/>
              <a:t>TCP transport layer design is important for data center networks and cloud computing</a:t>
            </a:r>
          </a:p>
          <a:p>
            <a:endParaRPr lang="en-US" dirty="0"/>
          </a:p>
          <a:p>
            <a:r>
              <a:rPr lang="en-US" dirty="0"/>
              <a:t>People have devised minor changed to improve the performance</a:t>
            </a:r>
          </a:p>
        </p:txBody>
      </p:sp>
    </p:spTree>
    <p:extLst>
      <p:ext uri="{BB962C8B-B14F-4D97-AF65-F5344CB8AC3E}">
        <p14:creationId xmlns:p14="http://schemas.microsoft.com/office/powerpoint/2010/main" val="16740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81000" y="2700803"/>
            <a:ext cx="8359205" cy="3401700"/>
            <a:chOff x="403795" y="2770500"/>
            <a:chExt cx="8359205" cy="3401700"/>
          </a:xfrm>
        </p:grpSpPr>
        <p:sp>
          <p:nvSpPr>
            <p:cNvPr id="6" name="Oval 5"/>
            <p:cNvSpPr/>
            <p:nvPr/>
          </p:nvSpPr>
          <p:spPr>
            <a:xfrm>
              <a:off x="912512"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947837"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302053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4055861"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5087461" y="49138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6119058" y="49128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7152357" y="49133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3" name="Oval 12"/>
            <p:cNvSpPr/>
            <p:nvPr/>
          </p:nvSpPr>
          <p:spPr>
            <a:xfrm>
              <a:off x="8197646" y="49123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4" name="Oval 13"/>
            <p:cNvSpPr/>
            <p:nvPr/>
          </p:nvSpPr>
          <p:spPr>
            <a:xfrm>
              <a:off x="912512"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1947837" y="39979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3020536"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40558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087461"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611905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0" name="Oval 19"/>
            <p:cNvSpPr/>
            <p:nvPr/>
          </p:nvSpPr>
          <p:spPr>
            <a:xfrm>
              <a:off x="7152357"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1" name="Oval 20"/>
            <p:cNvSpPr/>
            <p:nvPr/>
          </p:nvSpPr>
          <p:spPr>
            <a:xfrm>
              <a:off x="8198368" y="39989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grpSp>
          <p:nvGrpSpPr>
            <p:cNvPr id="22" name="Group 21"/>
            <p:cNvGrpSpPr/>
            <p:nvPr/>
          </p:nvGrpSpPr>
          <p:grpSpPr>
            <a:xfrm>
              <a:off x="592038" y="3009467"/>
              <a:ext cx="7982720" cy="2789259"/>
              <a:chOff x="555826" y="2982167"/>
              <a:chExt cx="7982720" cy="2789259"/>
            </a:xfrm>
          </p:grpSpPr>
          <p:cxnSp>
            <p:nvCxnSpPr>
              <p:cNvPr id="59" name="Straight Connector 58"/>
              <p:cNvCxnSpPr>
                <a:endCxn id="15" idx="1"/>
              </p:cNvCxnSpPr>
              <p:nvPr/>
            </p:nvCxnSpPr>
            <p:spPr>
              <a:xfrm flipH="1">
                <a:off x="1958996" y="30188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5" idx="0"/>
              </p:cNvCxnSpPr>
              <p:nvPr/>
            </p:nvCxnSpPr>
            <p:spPr>
              <a:xfrm flipH="1">
                <a:off x="1985937" y="29991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555826" y="2982167"/>
                <a:ext cx="7982720" cy="2789259"/>
                <a:chOff x="555826" y="2982167"/>
                <a:chExt cx="7982720" cy="2789259"/>
              </a:xfrm>
            </p:grpSpPr>
            <p:grpSp>
              <p:nvGrpSpPr>
                <p:cNvPr id="62" name="Group 61"/>
                <p:cNvGrpSpPr/>
                <p:nvPr/>
              </p:nvGrpSpPr>
              <p:grpSpPr>
                <a:xfrm>
                  <a:off x="555826" y="4062981"/>
                  <a:ext cx="7982720" cy="1708445"/>
                  <a:chOff x="559972" y="4062981"/>
                  <a:chExt cx="7982720" cy="1708445"/>
                </a:xfrm>
              </p:grpSpPr>
              <p:cxnSp>
                <p:nvCxnSpPr>
                  <p:cNvPr id="78" name="Straight Connector 77"/>
                  <p:cNvCxnSpPr>
                    <a:stCxn id="8" idx="0"/>
                    <a:endCxn id="16" idx="4"/>
                  </p:cNvCxnSpPr>
                  <p:nvPr/>
                </p:nvCxnSpPr>
                <p:spPr>
                  <a:xfrm flipV="1">
                    <a:off x="3026570" y="40751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9" idx="0"/>
                    <a:endCxn id="17" idx="4"/>
                  </p:cNvCxnSpPr>
                  <p:nvPr/>
                </p:nvCxnSpPr>
                <p:spPr>
                  <a:xfrm flipV="1">
                    <a:off x="4061895"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0" idx="0"/>
                    <a:endCxn id="18" idx="4"/>
                  </p:cNvCxnSpPr>
                  <p:nvPr/>
                </p:nvCxnSpPr>
                <p:spPr>
                  <a:xfrm flipV="1">
                    <a:off x="5093495" y="40751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1" idx="0"/>
                    <a:endCxn id="19" idx="4"/>
                  </p:cNvCxnSpPr>
                  <p:nvPr/>
                </p:nvCxnSpPr>
                <p:spPr>
                  <a:xfrm flipV="1">
                    <a:off x="6125092" y="40751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2" idx="0"/>
                    <a:endCxn id="20" idx="4"/>
                  </p:cNvCxnSpPr>
                  <p:nvPr/>
                </p:nvCxnSpPr>
                <p:spPr>
                  <a:xfrm flipV="1">
                    <a:off x="7158391" y="40751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0"/>
                    <a:endCxn id="21" idx="4"/>
                  </p:cNvCxnSpPr>
                  <p:nvPr/>
                </p:nvCxnSpPr>
                <p:spPr>
                  <a:xfrm flipV="1">
                    <a:off x="8203680" y="40751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7"/>
                  </p:cNvCxnSpPr>
                  <p:nvPr/>
                </p:nvCxnSpPr>
                <p:spPr>
                  <a:xfrm flipV="1">
                    <a:off x="3085577" y="40741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1"/>
                    <a:endCxn id="16" idx="5"/>
                  </p:cNvCxnSpPr>
                  <p:nvPr/>
                </p:nvCxnSpPr>
                <p:spPr>
                  <a:xfrm flipH="1" flipV="1">
                    <a:off x="3053511" y="40640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5"/>
                    <a:endCxn id="11" idx="1"/>
                  </p:cNvCxnSpPr>
                  <p:nvPr/>
                </p:nvCxnSpPr>
                <p:spPr>
                  <a:xfrm>
                    <a:off x="5120436" y="40640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0" idx="7"/>
                    <a:endCxn id="19" idx="3"/>
                  </p:cNvCxnSpPr>
                  <p:nvPr/>
                </p:nvCxnSpPr>
                <p:spPr>
                  <a:xfrm flipV="1">
                    <a:off x="5120436" y="40640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0" idx="5"/>
                    <a:endCxn id="13" idx="1"/>
                  </p:cNvCxnSpPr>
                  <p:nvPr/>
                </p:nvCxnSpPr>
                <p:spPr>
                  <a:xfrm>
                    <a:off x="7185332" y="40640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2" idx="7"/>
                    <a:endCxn id="21" idx="3"/>
                  </p:cNvCxnSpPr>
                  <p:nvPr/>
                </p:nvCxnSpPr>
                <p:spPr>
                  <a:xfrm flipV="1">
                    <a:off x="7185332" y="40640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9972" y="4950081"/>
                    <a:ext cx="7982720" cy="821345"/>
                    <a:chOff x="559972" y="4950081"/>
                    <a:chExt cx="7982720" cy="821345"/>
                  </a:xfrm>
                </p:grpSpPr>
                <p:cxnSp>
                  <p:nvCxnSpPr>
                    <p:cNvPr id="95" name="Straight Connector 94"/>
                    <p:cNvCxnSpPr>
                      <a:stCxn id="6" idx="3"/>
                      <a:endCxn id="35" idx="0"/>
                    </p:cNvCxnSpPr>
                    <p:nvPr/>
                  </p:nvCxnSpPr>
                  <p:spPr>
                    <a:xfrm flipH="1">
                      <a:off x="559972"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5"/>
                    </p:cNvCxnSpPr>
                    <p:nvPr/>
                  </p:nvCxnSpPr>
                  <p:spPr>
                    <a:xfrm>
                      <a:off x="977553" y="49784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 idx="3"/>
                      <a:endCxn id="37" idx="0"/>
                    </p:cNvCxnSpPr>
                    <p:nvPr/>
                  </p:nvCxnSpPr>
                  <p:spPr>
                    <a:xfrm flipH="1">
                      <a:off x="1624686"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7" idx="5"/>
                    </p:cNvCxnSpPr>
                    <p:nvPr/>
                  </p:nvCxnSpPr>
                  <p:spPr>
                    <a:xfrm>
                      <a:off x="2012878" y="49773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 idx="3"/>
                      <a:endCxn id="39" idx="0"/>
                    </p:cNvCxnSpPr>
                    <p:nvPr/>
                  </p:nvCxnSpPr>
                  <p:spPr>
                    <a:xfrm flipH="1">
                      <a:off x="2683452"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8" idx="5"/>
                      <a:endCxn id="40" idx="0"/>
                    </p:cNvCxnSpPr>
                    <p:nvPr/>
                  </p:nvCxnSpPr>
                  <p:spPr>
                    <a:xfrm>
                      <a:off x="3053511"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 idx="3"/>
                      <a:endCxn id="41" idx="0"/>
                    </p:cNvCxnSpPr>
                    <p:nvPr/>
                  </p:nvCxnSpPr>
                  <p:spPr>
                    <a:xfrm flipH="1">
                      <a:off x="3748166"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 idx="5"/>
                      <a:endCxn id="42" idx="0"/>
                    </p:cNvCxnSpPr>
                    <p:nvPr/>
                  </p:nvCxnSpPr>
                  <p:spPr>
                    <a:xfrm>
                      <a:off x="4088836"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 idx="3"/>
                      <a:endCxn id="43" idx="0"/>
                    </p:cNvCxnSpPr>
                    <p:nvPr/>
                  </p:nvCxnSpPr>
                  <p:spPr>
                    <a:xfrm flipH="1">
                      <a:off x="4818191"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5"/>
                      <a:endCxn id="44" idx="0"/>
                    </p:cNvCxnSpPr>
                    <p:nvPr/>
                  </p:nvCxnSpPr>
                  <p:spPr>
                    <a:xfrm>
                      <a:off x="5120436"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3"/>
                      <a:endCxn id="45" idx="0"/>
                    </p:cNvCxnSpPr>
                    <p:nvPr/>
                  </p:nvCxnSpPr>
                  <p:spPr>
                    <a:xfrm flipH="1">
                      <a:off x="5882905"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1" idx="5"/>
                      <a:endCxn id="46" idx="0"/>
                    </p:cNvCxnSpPr>
                    <p:nvPr/>
                  </p:nvCxnSpPr>
                  <p:spPr>
                    <a:xfrm>
                      <a:off x="6152033"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2" idx="3"/>
                      <a:endCxn id="47" idx="0"/>
                    </p:cNvCxnSpPr>
                    <p:nvPr/>
                  </p:nvCxnSpPr>
                  <p:spPr>
                    <a:xfrm flipH="1">
                      <a:off x="6950724"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5"/>
                      <a:endCxn id="48" idx="0"/>
                    </p:cNvCxnSpPr>
                    <p:nvPr/>
                  </p:nvCxnSpPr>
                  <p:spPr>
                    <a:xfrm>
                      <a:off x="7185332"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3" idx="3"/>
                      <a:endCxn id="49" idx="0"/>
                    </p:cNvCxnSpPr>
                    <p:nvPr/>
                  </p:nvCxnSpPr>
                  <p:spPr>
                    <a:xfrm flipH="1">
                      <a:off x="8015438"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3" idx="5"/>
                      <a:endCxn id="50" idx="0"/>
                    </p:cNvCxnSpPr>
                    <p:nvPr/>
                  </p:nvCxnSpPr>
                  <p:spPr>
                    <a:xfrm>
                      <a:off x="8230621"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a:stCxn id="6" idx="0"/>
                    <a:endCxn id="14" idx="4"/>
                  </p:cNvCxnSpPr>
                  <p:nvPr/>
                </p:nvCxnSpPr>
                <p:spPr>
                  <a:xfrm flipV="1">
                    <a:off x="918546" y="40741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 idx="0"/>
                    <a:endCxn id="15" idx="4"/>
                  </p:cNvCxnSpPr>
                  <p:nvPr/>
                </p:nvCxnSpPr>
                <p:spPr>
                  <a:xfrm flipV="1">
                    <a:off x="1953871" y="40741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7"/>
                    <a:endCxn id="15" idx="3"/>
                  </p:cNvCxnSpPr>
                  <p:nvPr/>
                </p:nvCxnSpPr>
                <p:spPr>
                  <a:xfrm flipV="1">
                    <a:off x="945487" y="40629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 idx="1"/>
                    <a:endCxn id="14" idx="5"/>
                  </p:cNvCxnSpPr>
                  <p:nvPr/>
                </p:nvCxnSpPr>
                <p:spPr>
                  <a:xfrm flipH="1" flipV="1">
                    <a:off x="945487" y="40629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950612" y="2982167"/>
                  <a:ext cx="7285856" cy="1027960"/>
                  <a:chOff x="950612" y="2982167"/>
                  <a:chExt cx="7285856" cy="1027960"/>
                </a:xfrm>
              </p:grpSpPr>
              <p:cxnSp>
                <p:nvCxnSpPr>
                  <p:cNvPr id="64" name="Straight Connector 63"/>
                  <p:cNvCxnSpPr>
                    <a:stCxn id="16" idx="0"/>
                  </p:cNvCxnSpPr>
                  <p:nvPr/>
                </p:nvCxnSpPr>
                <p:spPr>
                  <a:xfrm flipH="1" flipV="1">
                    <a:off x="2474612" y="30753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7" idx="1"/>
                  </p:cNvCxnSpPr>
                  <p:nvPr/>
                </p:nvCxnSpPr>
                <p:spPr>
                  <a:xfrm flipV="1">
                    <a:off x="4067020" y="31035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7"/>
                  </p:cNvCxnSpPr>
                  <p:nvPr/>
                </p:nvCxnSpPr>
                <p:spPr>
                  <a:xfrm flipV="1">
                    <a:off x="3085577" y="30499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0"/>
                  </p:cNvCxnSpPr>
                  <p:nvPr/>
                </p:nvCxnSpPr>
                <p:spPr>
                  <a:xfrm flipV="1">
                    <a:off x="4093961" y="30894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8" idx="0"/>
                  </p:cNvCxnSpPr>
                  <p:nvPr/>
                </p:nvCxnSpPr>
                <p:spPr>
                  <a:xfrm flipH="1" flipV="1">
                    <a:off x="2533879" y="30414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9" idx="1"/>
                  </p:cNvCxnSpPr>
                  <p:nvPr/>
                </p:nvCxnSpPr>
                <p:spPr>
                  <a:xfrm flipH="1" flipV="1">
                    <a:off x="5065412" y="30753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8" idx="7"/>
                  </p:cNvCxnSpPr>
                  <p:nvPr/>
                </p:nvCxnSpPr>
                <p:spPr>
                  <a:xfrm flipH="1" flipV="1">
                    <a:off x="3829279" y="30160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9" idx="0"/>
                  </p:cNvCxnSpPr>
                  <p:nvPr/>
                </p:nvCxnSpPr>
                <p:spPr>
                  <a:xfrm flipV="1">
                    <a:off x="6157158" y="29906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14" idx="0"/>
                  </p:cNvCxnSpPr>
                  <p:nvPr/>
                </p:nvCxnSpPr>
                <p:spPr>
                  <a:xfrm flipH="1">
                    <a:off x="950612" y="29821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7"/>
                  </p:cNvCxnSpPr>
                  <p:nvPr/>
                </p:nvCxnSpPr>
                <p:spPr>
                  <a:xfrm flipV="1">
                    <a:off x="977553" y="30075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0" idx="0"/>
                  </p:cNvCxnSpPr>
                  <p:nvPr/>
                </p:nvCxnSpPr>
                <p:spPr>
                  <a:xfrm flipH="1" flipV="1">
                    <a:off x="2669345" y="29991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1" idx="0"/>
                  </p:cNvCxnSpPr>
                  <p:nvPr/>
                </p:nvCxnSpPr>
                <p:spPr>
                  <a:xfrm flipH="1" flipV="1">
                    <a:off x="6527323" y="30329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1" idx="1"/>
                  </p:cNvCxnSpPr>
                  <p:nvPr/>
                </p:nvCxnSpPr>
                <p:spPr>
                  <a:xfrm flipH="1" flipV="1">
                    <a:off x="5141612" y="29906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0" idx="7"/>
                  </p:cNvCxnSpPr>
                  <p:nvPr/>
                </p:nvCxnSpPr>
                <p:spPr>
                  <a:xfrm flipH="1" flipV="1">
                    <a:off x="3922412" y="29991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5538" y="2770500"/>
              <a:ext cx="752474" cy="361288"/>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3938" y="2770500"/>
              <a:ext cx="752474" cy="36128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38" y="2770500"/>
              <a:ext cx="752474" cy="3612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9338" y="2770500"/>
              <a:ext cx="752474" cy="3612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4770824"/>
              <a:ext cx="752474" cy="361288"/>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4771265"/>
              <a:ext cx="752474" cy="36128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4769796"/>
              <a:ext cx="752474" cy="361288"/>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4770824"/>
              <a:ext cx="752474" cy="361288"/>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4770824"/>
              <a:ext cx="752474" cy="361288"/>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4770824"/>
              <a:ext cx="752474" cy="361288"/>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4771265"/>
              <a:ext cx="752474" cy="361288"/>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9261" y="4771265"/>
              <a:ext cx="752474" cy="361288"/>
            </a:xfrm>
            <a:prstGeom prst="rect">
              <a:avLst/>
            </a:prstGeom>
          </p:spPr>
        </p:pic>
        <p:pic>
          <p:nvPicPr>
            <p:cNvPr id="35" name="Picture 34" descr="server-gray.png"/>
            <p:cNvPicPr>
              <a:picLocks noChangeAspect="1"/>
            </p:cNvPicPr>
            <p:nvPr/>
          </p:nvPicPr>
          <p:blipFill>
            <a:blip r:embed="rId5" cstate="print"/>
            <a:stretch>
              <a:fillRect/>
            </a:stretch>
          </p:blipFill>
          <p:spPr>
            <a:xfrm>
              <a:off x="403795" y="5771426"/>
              <a:ext cx="376485" cy="400774"/>
            </a:xfrm>
            <a:prstGeom prst="rect">
              <a:avLst/>
            </a:prstGeom>
          </p:spPr>
        </p:pic>
        <p:pic>
          <p:nvPicPr>
            <p:cNvPr id="36" name="Picture 35" descr="server-gray.png"/>
            <p:cNvPicPr>
              <a:picLocks noChangeAspect="1"/>
            </p:cNvPicPr>
            <p:nvPr/>
          </p:nvPicPr>
          <p:blipFill>
            <a:blip r:embed="rId5" cstate="print"/>
            <a:stretch>
              <a:fillRect/>
            </a:stretch>
          </p:blipFill>
          <p:spPr>
            <a:xfrm>
              <a:off x="945984" y="5771426"/>
              <a:ext cx="376485" cy="400774"/>
            </a:xfrm>
            <a:prstGeom prst="rect">
              <a:avLst/>
            </a:prstGeom>
          </p:spPr>
        </p:pic>
        <p:pic>
          <p:nvPicPr>
            <p:cNvPr id="37" name="Picture 36" descr="server-gray.png"/>
            <p:cNvPicPr>
              <a:picLocks noChangeAspect="1"/>
            </p:cNvPicPr>
            <p:nvPr/>
          </p:nvPicPr>
          <p:blipFill>
            <a:blip r:embed="rId5" cstate="print"/>
            <a:stretch>
              <a:fillRect/>
            </a:stretch>
          </p:blipFill>
          <p:spPr>
            <a:xfrm>
              <a:off x="1468509" y="5771426"/>
              <a:ext cx="376485" cy="400774"/>
            </a:xfrm>
            <a:prstGeom prst="rect">
              <a:avLst/>
            </a:prstGeom>
          </p:spPr>
        </p:pic>
        <p:pic>
          <p:nvPicPr>
            <p:cNvPr id="38" name="Picture 37" descr="server-gray.png"/>
            <p:cNvPicPr>
              <a:picLocks noChangeAspect="1"/>
            </p:cNvPicPr>
            <p:nvPr/>
          </p:nvPicPr>
          <p:blipFill>
            <a:blip r:embed="rId5" cstate="print"/>
            <a:stretch>
              <a:fillRect/>
            </a:stretch>
          </p:blipFill>
          <p:spPr>
            <a:xfrm>
              <a:off x="1995763" y="5771426"/>
              <a:ext cx="376485" cy="400774"/>
            </a:xfrm>
            <a:prstGeom prst="rect">
              <a:avLst/>
            </a:prstGeom>
          </p:spPr>
        </p:pic>
        <p:pic>
          <p:nvPicPr>
            <p:cNvPr id="39" name="Picture 38" descr="server-gray.png"/>
            <p:cNvPicPr>
              <a:picLocks noChangeAspect="1"/>
            </p:cNvPicPr>
            <p:nvPr/>
          </p:nvPicPr>
          <p:blipFill>
            <a:blip r:embed="rId5" cstate="print"/>
            <a:stretch>
              <a:fillRect/>
            </a:stretch>
          </p:blipFill>
          <p:spPr>
            <a:xfrm>
              <a:off x="2527275" y="5771426"/>
              <a:ext cx="376485" cy="400774"/>
            </a:xfrm>
            <a:prstGeom prst="rect">
              <a:avLst/>
            </a:prstGeom>
          </p:spPr>
        </p:pic>
        <p:pic>
          <p:nvPicPr>
            <p:cNvPr id="40" name="Picture 39" descr="server-gray.png"/>
            <p:cNvPicPr>
              <a:picLocks noChangeAspect="1"/>
            </p:cNvPicPr>
            <p:nvPr/>
          </p:nvPicPr>
          <p:blipFill>
            <a:blip r:embed="rId5" cstate="print"/>
            <a:stretch>
              <a:fillRect/>
            </a:stretch>
          </p:blipFill>
          <p:spPr>
            <a:xfrm>
              <a:off x="3069464" y="5771426"/>
              <a:ext cx="376485" cy="400774"/>
            </a:xfrm>
            <a:prstGeom prst="rect">
              <a:avLst/>
            </a:prstGeom>
          </p:spPr>
        </p:pic>
        <p:pic>
          <p:nvPicPr>
            <p:cNvPr id="41" name="Picture 40" descr="server-gray.png"/>
            <p:cNvPicPr>
              <a:picLocks noChangeAspect="1"/>
            </p:cNvPicPr>
            <p:nvPr/>
          </p:nvPicPr>
          <p:blipFill>
            <a:blip r:embed="rId5" cstate="print"/>
            <a:stretch>
              <a:fillRect/>
            </a:stretch>
          </p:blipFill>
          <p:spPr>
            <a:xfrm>
              <a:off x="3591989" y="5771426"/>
              <a:ext cx="376485" cy="400774"/>
            </a:xfrm>
            <a:prstGeom prst="rect">
              <a:avLst/>
            </a:prstGeom>
          </p:spPr>
        </p:pic>
        <p:pic>
          <p:nvPicPr>
            <p:cNvPr id="42" name="Picture 41" descr="server-gray.png"/>
            <p:cNvPicPr>
              <a:picLocks noChangeAspect="1"/>
            </p:cNvPicPr>
            <p:nvPr/>
          </p:nvPicPr>
          <p:blipFill>
            <a:blip r:embed="rId5" cstate="print"/>
            <a:stretch>
              <a:fillRect/>
            </a:stretch>
          </p:blipFill>
          <p:spPr>
            <a:xfrm>
              <a:off x="4119243" y="5771426"/>
              <a:ext cx="376485" cy="400774"/>
            </a:xfrm>
            <a:prstGeom prst="rect">
              <a:avLst/>
            </a:prstGeom>
          </p:spPr>
        </p:pic>
        <p:pic>
          <p:nvPicPr>
            <p:cNvPr id="43" name="Picture 42" descr="server-gray.png"/>
            <p:cNvPicPr>
              <a:picLocks noChangeAspect="1"/>
            </p:cNvPicPr>
            <p:nvPr/>
          </p:nvPicPr>
          <p:blipFill>
            <a:blip r:embed="rId5" cstate="print"/>
            <a:stretch>
              <a:fillRect/>
            </a:stretch>
          </p:blipFill>
          <p:spPr>
            <a:xfrm>
              <a:off x="4662014" y="5771426"/>
              <a:ext cx="376485" cy="400774"/>
            </a:xfrm>
            <a:prstGeom prst="rect">
              <a:avLst/>
            </a:prstGeom>
          </p:spPr>
        </p:pic>
        <p:pic>
          <p:nvPicPr>
            <p:cNvPr id="44" name="Picture 43" descr="server-gray.png"/>
            <p:cNvPicPr>
              <a:picLocks noChangeAspect="1"/>
            </p:cNvPicPr>
            <p:nvPr/>
          </p:nvPicPr>
          <p:blipFill>
            <a:blip r:embed="rId5" cstate="print"/>
            <a:stretch>
              <a:fillRect/>
            </a:stretch>
          </p:blipFill>
          <p:spPr>
            <a:xfrm>
              <a:off x="5204203" y="5771426"/>
              <a:ext cx="376485" cy="400774"/>
            </a:xfrm>
            <a:prstGeom prst="rect">
              <a:avLst/>
            </a:prstGeom>
          </p:spPr>
        </p:pic>
        <p:pic>
          <p:nvPicPr>
            <p:cNvPr id="45" name="Picture 44" descr="server-gray.png"/>
            <p:cNvPicPr>
              <a:picLocks noChangeAspect="1"/>
            </p:cNvPicPr>
            <p:nvPr/>
          </p:nvPicPr>
          <p:blipFill>
            <a:blip r:embed="rId5" cstate="print"/>
            <a:stretch>
              <a:fillRect/>
            </a:stretch>
          </p:blipFill>
          <p:spPr>
            <a:xfrm>
              <a:off x="5726728" y="5771426"/>
              <a:ext cx="376485" cy="400774"/>
            </a:xfrm>
            <a:prstGeom prst="rect">
              <a:avLst/>
            </a:prstGeom>
          </p:spPr>
        </p:pic>
        <p:pic>
          <p:nvPicPr>
            <p:cNvPr id="46" name="Picture 45" descr="server-gray.png"/>
            <p:cNvPicPr>
              <a:picLocks noChangeAspect="1"/>
            </p:cNvPicPr>
            <p:nvPr/>
          </p:nvPicPr>
          <p:blipFill>
            <a:blip r:embed="rId5" cstate="print"/>
            <a:stretch>
              <a:fillRect/>
            </a:stretch>
          </p:blipFill>
          <p:spPr>
            <a:xfrm>
              <a:off x="6253982" y="5771426"/>
              <a:ext cx="376485" cy="400774"/>
            </a:xfrm>
            <a:prstGeom prst="rect">
              <a:avLst/>
            </a:prstGeom>
          </p:spPr>
        </p:pic>
        <p:pic>
          <p:nvPicPr>
            <p:cNvPr id="47" name="Picture 46" descr="server-gray.png"/>
            <p:cNvPicPr>
              <a:picLocks noChangeAspect="1"/>
            </p:cNvPicPr>
            <p:nvPr/>
          </p:nvPicPr>
          <p:blipFill>
            <a:blip r:embed="rId5" cstate="print"/>
            <a:stretch>
              <a:fillRect/>
            </a:stretch>
          </p:blipFill>
          <p:spPr>
            <a:xfrm>
              <a:off x="6794547" y="5771426"/>
              <a:ext cx="376485" cy="400774"/>
            </a:xfrm>
            <a:prstGeom prst="rect">
              <a:avLst/>
            </a:prstGeom>
          </p:spPr>
        </p:pic>
        <p:pic>
          <p:nvPicPr>
            <p:cNvPr id="48" name="Picture 47" descr="server-gray.png"/>
            <p:cNvPicPr>
              <a:picLocks noChangeAspect="1"/>
            </p:cNvPicPr>
            <p:nvPr/>
          </p:nvPicPr>
          <p:blipFill>
            <a:blip r:embed="rId5" cstate="print"/>
            <a:stretch>
              <a:fillRect/>
            </a:stretch>
          </p:blipFill>
          <p:spPr>
            <a:xfrm>
              <a:off x="7336736" y="5771426"/>
              <a:ext cx="376485" cy="400774"/>
            </a:xfrm>
            <a:prstGeom prst="rect">
              <a:avLst/>
            </a:prstGeom>
          </p:spPr>
        </p:pic>
        <p:pic>
          <p:nvPicPr>
            <p:cNvPr id="49" name="Picture 48" descr="server-gray.png"/>
            <p:cNvPicPr>
              <a:picLocks noChangeAspect="1"/>
            </p:cNvPicPr>
            <p:nvPr/>
          </p:nvPicPr>
          <p:blipFill>
            <a:blip r:embed="rId5" cstate="print"/>
            <a:stretch>
              <a:fillRect/>
            </a:stretch>
          </p:blipFill>
          <p:spPr>
            <a:xfrm>
              <a:off x="7859261" y="5771426"/>
              <a:ext cx="376485" cy="400774"/>
            </a:xfrm>
            <a:prstGeom prst="rect">
              <a:avLst/>
            </a:prstGeom>
          </p:spPr>
        </p:pic>
        <p:pic>
          <p:nvPicPr>
            <p:cNvPr id="50" name="Picture 49" descr="server-gray.png"/>
            <p:cNvPicPr>
              <a:picLocks noChangeAspect="1"/>
            </p:cNvPicPr>
            <p:nvPr/>
          </p:nvPicPr>
          <p:blipFill>
            <a:blip r:embed="rId5" cstate="print"/>
            <a:stretch>
              <a:fillRect/>
            </a:stretch>
          </p:blipFill>
          <p:spPr>
            <a:xfrm>
              <a:off x="8386515" y="5771426"/>
              <a:ext cx="376485" cy="400774"/>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375" y="3856424"/>
              <a:ext cx="752474" cy="361288"/>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399" y="3856424"/>
              <a:ext cx="752474" cy="36128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7724" y="3856424"/>
              <a:ext cx="752474" cy="36128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9324" y="3856424"/>
              <a:ext cx="752474" cy="36128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0921" y="3855396"/>
              <a:ext cx="752474" cy="36128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220" y="3856424"/>
              <a:ext cx="752474" cy="361288"/>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0231" y="3856424"/>
              <a:ext cx="752474" cy="361288"/>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9700" y="3856424"/>
              <a:ext cx="752474" cy="361288"/>
            </a:xfrm>
            <a:prstGeom prst="rect">
              <a:avLst/>
            </a:prstGeom>
          </p:spPr>
        </p:pic>
      </p:grpSp>
      <p:sp>
        <p:nvSpPr>
          <p:cNvPr id="111" name="Freeform 110"/>
          <p:cNvSpPr/>
          <p:nvPr/>
        </p:nvSpPr>
        <p:spPr>
          <a:xfrm>
            <a:off x="2687992" y="2908411"/>
            <a:ext cx="5859677" cy="279451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2669117"/>
              <a:gd name="connsiteY0" fmla="*/ 2844261 h 2844261"/>
              <a:gd name="connsiteX1" fmla="*/ 291351 w 2669117"/>
              <a:gd name="connsiteY1" fmla="*/ 2039703 h 2844261"/>
              <a:gd name="connsiteX2" fmla="*/ 441956 w 2669117"/>
              <a:gd name="connsiteY2" fmla="*/ 951919 h 2844261"/>
              <a:gd name="connsiteX3" fmla="*/ 1455104 w 2669117"/>
              <a:gd name="connsiteY3" fmla="*/ 0 h 2844261"/>
              <a:gd name="connsiteX4" fmla="*/ 2440516 w 2669117"/>
              <a:gd name="connsiteY4" fmla="*/ 1176679 h 2844261"/>
              <a:gd name="connsiteX5" fmla="*/ 2459214 w 2669117"/>
              <a:gd name="connsiteY5" fmla="*/ 1944677 h 2844261"/>
              <a:gd name="connsiteX6" fmla="*/ 2669117 w 2669117"/>
              <a:gd name="connsiteY6" fmla="*/ 2836499 h 2844261"/>
              <a:gd name="connsiteX0" fmla="*/ 0 w 4298429"/>
              <a:gd name="connsiteY0" fmla="*/ 2844261 h 2844261"/>
              <a:gd name="connsiteX1" fmla="*/ 291351 w 4298429"/>
              <a:gd name="connsiteY1" fmla="*/ 2039703 h 2844261"/>
              <a:gd name="connsiteX2" fmla="*/ 441956 w 4298429"/>
              <a:gd name="connsiteY2" fmla="*/ 951919 h 2844261"/>
              <a:gd name="connsiteX3" fmla="*/ 1455104 w 4298429"/>
              <a:gd name="connsiteY3" fmla="*/ 0 h 2844261"/>
              <a:gd name="connsiteX4" fmla="*/ 4298178 w 4298429"/>
              <a:gd name="connsiteY4" fmla="*/ 1040228 h 2844261"/>
              <a:gd name="connsiteX5" fmla="*/ 2459214 w 4298429"/>
              <a:gd name="connsiteY5" fmla="*/ 1944677 h 2844261"/>
              <a:gd name="connsiteX6" fmla="*/ 2669117 w 4298429"/>
              <a:gd name="connsiteY6" fmla="*/ 2836499 h 2844261"/>
              <a:gd name="connsiteX0" fmla="*/ 0 w 4298865"/>
              <a:gd name="connsiteY0" fmla="*/ 2844261 h 2844261"/>
              <a:gd name="connsiteX1" fmla="*/ 291351 w 4298865"/>
              <a:gd name="connsiteY1" fmla="*/ 2039703 h 2844261"/>
              <a:gd name="connsiteX2" fmla="*/ 441956 w 4298865"/>
              <a:gd name="connsiteY2" fmla="*/ 951919 h 2844261"/>
              <a:gd name="connsiteX3" fmla="*/ 1455104 w 4298865"/>
              <a:gd name="connsiteY3" fmla="*/ 0 h 2844261"/>
              <a:gd name="connsiteX4" fmla="*/ 4298178 w 4298865"/>
              <a:gd name="connsiteY4" fmla="*/ 1040228 h 2844261"/>
              <a:gd name="connsiteX5" fmla="*/ 3676664 w 4298865"/>
              <a:gd name="connsiteY5" fmla="*/ 1797730 h 2844261"/>
              <a:gd name="connsiteX6" fmla="*/ 2669117 w 4298865"/>
              <a:gd name="connsiteY6" fmla="*/ 2836499 h 2844261"/>
              <a:gd name="connsiteX0" fmla="*/ 0 w 4319836"/>
              <a:gd name="connsiteY0" fmla="*/ 2844261 h 2844261"/>
              <a:gd name="connsiteX1" fmla="*/ 291351 w 4319836"/>
              <a:gd name="connsiteY1" fmla="*/ 2039703 h 2844261"/>
              <a:gd name="connsiteX2" fmla="*/ 441956 w 4319836"/>
              <a:gd name="connsiteY2" fmla="*/ 951919 h 2844261"/>
              <a:gd name="connsiteX3" fmla="*/ 1455104 w 4319836"/>
              <a:gd name="connsiteY3" fmla="*/ 0 h 2844261"/>
              <a:gd name="connsiteX4" fmla="*/ 4319168 w 4319836"/>
              <a:gd name="connsiteY4" fmla="*/ 1082213 h 2844261"/>
              <a:gd name="connsiteX5" fmla="*/ 3676664 w 4319836"/>
              <a:gd name="connsiteY5" fmla="*/ 1797730 h 2844261"/>
              <a:gd name="connsiteX6" fmla="*/ 2669117 w 4319836"/>
              <a:gd name="connsiteY6" fmla="*/ 2836499 h 2844261"/>
              <a:gd name="connsiteX0" fmla="*/ 0 w 4319799"/>
              <a:gd name="connsiteY0" fmla="*/ 2844261 h 2844261"/>
              <a:gd name="connsiteX1" fmla="*/ 291351 w 4319799"/>
              <a:gd name="connsiteY1" fmla="*/ 2039703 h 2844261"/>
              <a:gd name="connsiteX2" fmla="*/ 441956 w 4319799"/>
              <a:gd name="connsiteY2" fmla="*/ 951919 h 2844261"/>
              <a:gd name="connsiteX3" fmla="*/ 1455104 w 4319799"/>
              <a:gd name="connsiteY3" fmla="*/ 0 h 2844261"/>
              <a:gd name="connsiteX4" fmla="*/ 4319168 w 4319799"/>
              <a:gd name="connsiteY4" fmla="*/ 1082213 h 2844261"/>
              <a:gd name="connsiteX5" fmla="*/ 3634683 w 4319799"/>
              <a:gd name="connsiteY5" fmla="*/ 1818722 h 2844261"/>
              <a:gd name="connsiteX6" fmla="*/ 2669117 w 4319799"/>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82213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2669117 w 4320104"/>
              <a:gd name="connsiteY6" fmla="*/ 2836499 h 2844261"/>
              <a:gd name="connsiteX0" fmla="*/ 0 w 4320104"/>
              <a:gd name="connsiteY0" fmla="*/ 2844261 h 2844261"/>
              <a:gd name="connsiteX1" fmla="*/ 291351 w 4320104"/>
              <a:gd name="connsiteY1" fmla="*/ 2039703 h 2844261"/>
              <a:gd name="connsiteX2" fmla="*/ 441956 w 4320104"/>
              <a:gd name="connsiteY2" fmla="*/ 951919 h 2844261"/>
              <a:gd name="connsiteX3" fmla="*/ 1455104 w 4320104"/>
              <a:gd name="connsiteY3" fmla="*/ 0 h 2844261"/>
              <a:gd name="connsiteX4" fmla="*/ 4319168 w 4320104"/>
              <a:gd name="connsiteY4" fmla="*/ 1050724 h 2844261"/>
              <a:gd name="connsiteX5" fmla="*/ 3634683 w 4320104"/>
              <a:gd name="connsiteY5" fmla="*/ 1818722 h 2844261"/>
              <a:gd name="connsiteX6" fmla="*/ 3246357 w 4320104"/>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44261 h 2844261"/>
              <a:gd name="connsiteX1" fmla="*/ 291351 w 4319765"/>
              <a:gd name="connsiteY1" fmla="*/ 2039703 h 2844261"/>
              <a:gd name="connsiteX2" fmla="*/ 441956 w 4319765"/>
              <a:gd name="connsiteY2" fmla="*/ 951919 h 2844261"/>
              <a:gd name="connsiteX3" fmla="*/ 1455104 w 4319765"/>
              <a:gd name="connsiteY3" fmla="*/ 0 h 2844261"/>
              <a:gd name="connsiteX4" fmla="*/ 4319168 w 4319765"/>
              <a:gd name="connsiteY4" fmla="*/ 1050724 h 2844261"/>
              <a:gd name="connsiteX5" fmla="*/ 3340815 w 4319765"/>
              <a:gd name="connsiteY5" fmla="*/ 2112617 h 2844261"/>
              <a:gd name="connsiteX6" fmla="*/ 3246357 w 4319765"/>
              <a:gd name="connsiteY6" fmla="*/ 2805011 h 2844261"/>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41956 w 4319765"/>
              <a:gd name="connsiteY2" fmla="*/ 962415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19765"/>
              <a:gd name="connsiteY0" fmla="*/ 2854757 h 2854757"/>
              <a:gd name="connsiteX1" fmla="*/ 291351 w 4319765"/>
              <a:gd name="connsiteY1" fmla="*/ 2050199 h 2854757"/>
              <a:gd name="connsiteX2" fmla="*/ 483937 w 4319765"/>
              <a:gd name="connsiteY2" fmla="*/ 1014896 h 2854757"/>
              <a:gd name="connsiteX3" fmla="*/ 1245199 w 4319765"/>
              <a:gd name="connsiteY3" fmla="*/ 0 h 2854757"/>
              <a:gd name="connsiteX4" fmla="*/ 4319168 w 4319765"/>
              <a:gd name="connsiteY4" fmla="*/ 1061220 h 2854757"/>
              <a:gd name="connsiteX5" fmla="*/ 3340815 w 4319765"/>
              <a:gd name="connsiteY5" fmla="*/ 2123113 h 2854757"/>
              <a:gd name="connsiteX6" fmla="*/ 3246357 w 4319765"/>
              <a:gd name="connsiteY6" fmla="*/ 2815507 h 2854757"/>
              <a:gd name="connsiteX0" fmla="*/ 0 w 4351229"/>
              <a:gd name="connsiteY0" fmla="*/ 2854757 h 2854757"/>
              <a:gd name="connsiteX1" fmla="*/ 291351 w 4351229"/>
              <a:gd name="connsiteY1" fmla="*/ 2050199 h 2854757"/>
              <a:gd name="connsiteX2" fmla="*/ 483937 w 4351229"/>
              <a:gd name="connsiteY2" fmla="*/ 1014896 h 2854757"/>
              <a:gd name="connsiteX3" fmla="*/ 1245199 w 4351229"/>
              <a:gd name="connsiteY3" fmla="*/ 0 h 2854757"/>
              <a:gd name="connsiteX4" fmla="*/ 4350654 w 4351229"/>
              <a:gd name="connsiteY4" fmla="*/ 1008738 h 2854757"/>
              <a:gd name="connsiteX5" fmla="*/ 3340815 w 4351229"/>
              <a:gd name="connsiteY5" fmla="*/ 2123113 h 2854757"/>
              <a:gd name="connsiteX6" fmla="*/ 3246357 w 4351229"/>
              <a:gd name="connsiteY6" fmla="*/ 2815507 h 2854757"/>
              <a:gd name="connsiteX0" fmla="*/ 0 w 5598018"/>
              <a:gd name="connsiteY0" fmla="*/ 2854757 h 2854757"/>
              <a:gd name="connsiteX1" fmla="*/ 291351 w 5598018"/>
              <a:gd name="connsiteY1" fmla="*/ 2050199 h 2854757"/>
              <a:gd name="connsiteX2" fmla="*/ 483937 w 5598018"/>
              <a:gd name="connsiteY2" fmla="*/ 1014896 h 2854757"/>
              <a:gd name="connsiteX3" fmla="*/ 1245199 w 5598018"/>
              <a:gd name="connsiteY3" fmla="*/ 0 h 2854757"/>
              <a:gd name="connsiteX4" fmla="*/ 4350654 w 5598018"/>
              <a:gd name="connsiteY4" fmla="*/ 1008738 h 2854757"/>
              <a:gd name="connsiteX5" fmla="*/ 5576306 w 5598018"/>
              <a:gd name="connsiteY5" fmla="*/ 2060136 h 2854757"/>
              <a:gd name="connsiteX6" fmla="*/ 3246357 w 5598018"/>
              <a:gd name="connsiteY6" fmla="*/ 2815507 h 2854757"/>
              <a:gd name="connsiteX0" fmla="*/ 0 w 5600104"/>
              <a:gd name="connsiteY0" fmla="*/ 2854757 h 2854757"/>
              <a:gd name="connsiteX1" fmla="*/ 291351 w 5600104"/>
              <a:gd name="connsiteY1" fmla="*/ 2050199 h 2854757"/>
              <a:gd name="connsiteX2" fmla="*/ 483937 w 5600104"/>
              <a:gd name="connsiteY2" fmla="*/ 1014896 h 2854757"/>
              <a:gd name="connsiteX3" fmla="*/ 1245199 w 5600104"/>
              <a:gd name="connsiteY3" fmla="*/ 0 h 2854757"/>
              <a:gd name="connsiteX4" fmla="*/ 4487092 w 5600104"/>
              <a:gd name="connsiteY4" fmla="*/ 1050724 h 2854757"/>
              <a:gd name="connsiteX5" fmla="*/ 5576306 w 5600104"/>
              <a:gd name="connsiteY5" fmla="*/ 2060136 h 2854757"/>
              <a:gd name="connsiteX6" fmla="*/ 3246357 w 5600104"/>
              <a:gd name="connsiteY6" fmla="*/ 2815507 h 2854757"/>
              <a:gd name="connsiteX0" fmla="*/ 0 w 5602343"/>
              <a:gd name="connsiteY0" fmla="*/ 2854757 h 2854757"/>
              <a:gd name="connsiteX1" fmla="*/ 291351 w 5602343"/>
              <a:gd name="connsiteY1" fmla="*/ 2050199 h 2854757"/>
              <a:gd name="connsiteX2" fmla="*/ 483937 w 5602343"/>
              <a:gd name="connsiteY2" fmla="*/ 1014896 h 2854757"/>
              <a:gd name="connsiteX3" fmla="*/ 1245199 w 5602343"/>
              <a:gd name="connsiteY3" fmla="*/ 0 h 2854757"/>
              <a:gd name="connsiteX4" fmla="*/ 4487092 w 5602343"/>
              <a:gd name="connsiteY4" fmla="*/ 1050724 h 2854757"/>
              <a:gd name="connsiteX5" fmla="*/ 5576306 w 5602343"/>
              <a:gd name="connsiteY5" fmla="*/ 2060136 h 2854757"/>
              <a:gd name="connsiteX6" fmla="*/ 3246357 w 5602343"/>
              <a:gd name="connsiteY6" fmla="*/ 2815507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576306 w 5901659"/>
              <a:gd name="connsiteY5" fmla="*/ 2060136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901659"/>
              <a:gd name="connsiteY0" fmla="*/ 2854757 h 2854757"/>
              <a:gd name="connsiteX1" fmla="*/ 291351 w 5901659"/>
              <a:gd name="connsiteY1" fmla="*/ 2050199 h 2854757"/>
              <a:gd name="connsiteX2" fmla="*/ 483937 w 5901659"/>
              <a:gd name="connsiteY2" fmla="*/ 1014896 h 2854757"/>
              <a:gd name="connsiteX3" fmla="*/ 1245199 w 5901659"/>
              <a:gd name="connsiteY3" fmla="*/ 0 h 2854757"/>
              <a:gd name="connsiteX4" fmla="*/ 4487092 w 5901659"/>
              <a:gd name="connsiteY4" fmla="*/ 1050724 h 2854757"/>
              <a:gd name="connsiteX5" fmla="*/ 5618287 w 5901659"/>
              <a:gd name="connsiteY5" fmla="*/ 2102121 h 2854757"/>
              <a:gd name="connsiteX6" fmla="*/ 5901659 w 5901659"/>
              <a:gd name="connsiteY6" fmla="*/ 2763026 h 2854757"/>
              <a:gd name="connsiteX0" fmla="*/ 0 w 5880668"/>
              <a:gd name="connsiteY0" fmla="*/ 2854757 h 2854757"/>
              <a:gd name="connsiteX1" fmla="*/ 291351 w 5880668"/>
              <a:gd name="connsiteY1" fmla="*/ 2050199 h 2854757"/>
              <a:gd name="connsiteX2" fmla="*/ 483937 w 5880668"/>
              <a:gd name="connsiteY2" fmla="*/ 1014896 h 2854757"/>
              <a:gd name="connsiteX3" fmla="*/ 1245199 w 5880668"/>
              <a:gd name="connsiteY3" fmla="*/ 0 h 2854757"/>
              <a:gd name="connsiteX4" fmla="*/ 4487092 w 5880668"/>
              <a:gd name="connsiteY4" fmla="*/ 1050724 h 2854757"/>
              <a:gd name="connsiteX5" fmla="*/ 5618287 w 5880668"/>
              <a:gd name="connsiteY5" fmla="*/ 2102121 h 2854757"/>
              <a:gd name="connsiteX6" fmla="*/ 5880668 w 5880668"/>
              <a:gd name="connsiteY6" fmla="*/ 2784019 h 2854757"/>
              <a:gd name="connsiteX0" fmla="*/ 0 w 5859677"/>
              <a:gd name="connsiteY0" fmla="*/ 2770787 h 2784019"/>
              <a:gd name="connsiteX1" fmla="*/ 270360 w 5859677"/>
              <a:gd name="connsiteY1" fmla="*/ 2050199 h 2784019"/>
              <a:gd name="connsiteX2" fmla="*/ 462946 w 5859677"/>
              <a:gd name="connsiteY2" fmla="*/ 1014896 h 2784019"/>
              <a:gd name="connsiteX3" fmla="*/ 1224208 w 5859677"/>
              <a:gd name="connsiteY3" fmla="*/ 0 h 2784019"/>
              <a:gd name="connsiteX4" fmla="*/ 4466101 w 5859677"/>
              <a:gd name="connsiteY4" fmla="*/ 1050724 h 2784019"/>
              <a:gd name="connsiteX5" fmla="*/ 5597296 w 5859677"/>
              <a:gd name="connsiteY5" fmla="*/ 2102121 h 2784019"/>
              <a:gd name="connsiteX6" fmla="*/ 5859677 w 5859677"/>
              <a:gd name="connsiteY6" fmla="*/ 2784019 h 2784019"/>
              <a:gd name="connsiteX0" fmla="*/ 0 w 5859677"/>
              <a:gd name="connsiteY0" fmla="*/ 2781283 h 2794515"/>
              <a:gd name="connsiteX1" fmla="*/ 270360 w 5859677"/>
              <a:gd name="connsiteY1" fmla="*/ 2060695 h 2794515"/>
              <a:gd name="connsiteX2" fmla="*/ 462946 w 5859677"/>
              <a:gd name="connsiteY2" fmla="*/ 1025392 h 2794515"/>
              <a:gd name="connsiteX3" fmla="*/ 1161236 w 5859677"/>
              <a:gd name="connsiteY3" fmla="*/ 0 h 2794515"/>
              <a:gd name="connsiteX4" fmla="*/ 4466101 w 5859677"/>
              <a:gd name="connsiteY4" fmla="*/ 1061220 h 2794515"/>
              <a:gd name="connsiteX5" fmla="*/ 5597296 w 5859677"/>
              <a:gd name="connsiteY5" fmla="*/ 2112617 h 2794515"/>
              <a:gd name="connsiteX6" fmla="*/ 5859677 w 5859677"/>
              <a:gd name="connsiteY6" fmla="*/ 2794515 h 279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9677" h="2794515">
                <a:moveTo>
                  <a:pt x="0" y="2781283"/>
                </a:moveTo>
                <a:cubicBezTo>
                  <a:pt x="27164" y="2642639"/>
                  <a:pt x="212328" y="2325866"/>
                  <a:pt x="270360" y="2060695"/>
                </a:cubicBezTo>
                <a:cubicBezTo>
                  <a:pt x="340680" y="1427722"/>
                  <a:pt x="314467" y="1368841"/>
                  <a:pt x="462946" y="1025392"/>
                </a:cubicBezTo>
                <a:cubicBezTo>
                  <a:pt x="611425" y="681943"/>
                  <a:pt x="932990" y="230448"/>
                  <a:pt x="1161236" y="0"/>
                </a:cubicBezTo>
                <a:cubicBezTo>
                  <a:pt x="1524597" y="164570"/>
                  <a:pt x="4372615" y="925224"/>
                  <a:pt x="4466101" y="1061220"/>
                </a:cubicBezTo>
                <a:cubicBezTo>
                  <a:pt x="4617444" y="1294844"/>
                  <a:pt x="5421171" y="1807816"/>
                  <a:pt x="5597296" y="2112617"/>
                </a:cubicBezTo>
                <a:cubicBezTo>
                  <a:pt x="5710450" y="2448906"/>
                  <a:pt x="5845390" y="2631003"/>
                  <a:pt x="5859677" y="279451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14" name="Group 113"/>
          <p:cNvGrpSpPr/>
          <p:nvPr/>
        </p:nvGrpSpPr>
        <p:grpSpPr>
          <a:xfrm>
            <a:off x="565150" y="5012203"/>
            <a:ext cx="7975600" cy="698502"/>
            <a:chOff x="565150" y="4749800"/>
            <a:chExt cx="7975600" cy="698502"/>
          </a:xfrm>
        </p:grpSpPr>
        <p:cxnSp>
          <p:nvCxnSpPr>
            <p:cNvPr id="115" name="Straight Connector 114"/>
            <p:cNvCxnSpPr/>
            <p:nvPr/>
          </p:nvCxnSpPr>
          <p:spPr>
            <a:xfrm flipH="1" flipV="1">
              <a:off x="4116917" y="4754033"/>
              <a:ext cx="165102" cy="6900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3751087" y="4792133"/>
              <a:ext cx="234596" cy="647193"/>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3083984" y="4758267"/>
              <a:ext cx="143934" cy="67733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686050" y="4787900"/>
              <a:ext cx="254000" cy="656167"/>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038350" y="4758267"/>
              <a:ext cx="127000"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640417" y="4787901"/>
              <a:ext cx="241300" cy="65193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96951" y="4754033"/>
              <a:ext cx="118532"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65150" y="4792133"/>
              <a:ext cx="270933" cy="6350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890683" y="4792133"/>
              <a:ext cx="182033" cy="65616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817887" y="4783667"/>
              <a:ext cx="213430" cy="65566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5162550" y="4754033"/>
              <a:ext cx="203201" cy="681568"/>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7241117" y="4749800"/>
              <a:ext cx="245533" cy="6858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6191250" y="4749801"/>
              <a:ext cx="203201" cy="685802"/>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024283" y="4779433"/>
              <a:ext cx="148167" cy="66463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953250" y="4787900"/>
              <a:ext cx="156633" cy="66040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8290983" y="4749800"/>
              <a:ext cx="249767" cy="68580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933450" y="4085103"/>
            <a:ext cx="7284420" cy="666750"/>
            <a:chOff x="933450" y="3822700"/>
            <a:chExt cx="7284420" cy="666750"/>
          </a:xfrm>
        </p:grpSpPr>
        <p:cxnSp>
          <p:nvCxnSpPr>
            <p:cNvPr id="132" name="Straight Connector 131"/>
            <p:cNvCxnSpPr/>
            <p:nvPr/>
          </p:nvCxnSpPr>
          <p:spPr>
            <a:xfrm flipV="1">
              <a:off x="933450" y="3844926"/>
              <a:ext cx="3175"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111250" y="3870326"/>
              <a:ext cx="692150" cy="61277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1962150" y="384492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flipV="1">
              <a:off x="1025525" y="382587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flipV="1">
              <a:off x="3048000" y="3848100"/>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3232150" y="3876675"/>
              <a:ext cx="714375"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083050" y="3851275"/>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3146425" y="3832225"/>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5102225" y="384492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5286375" y="388302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6137275"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5200650" y="382905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7165975" y="3838575"/>
              <a:ext cx="6350" cy="615950"/>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350125" y="3876675"/>
              <a:ext cx="701675" cy="6032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flipV="1">
              <a:off x="7264400" y="3822700"/>
              <a:ext cx="765176" cy="6572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8217870" y="3848100"/>
              <a:ext cx="0" cy="6127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1133475" y="2973853"/>
            <a:ext cx="6908801" cy="920751"/>
            <a:chOff x="1133475" y="2711450"/>
            <a:chExt cx="6908801" cy="920751"/>
          </a:xfrm>
        </p:grpSpPr>
        <p:cxnSp>
          <p:nvCxnSpPr>
            <p:cNvPr id="149" name="Straight Connector 148"/>
            <p:cNvCxnSpPr/>
            <p:nvPr/>
          </p:nvCxnSpPr>
          <p:spPr>
            <a:xfrm flipH="1" flipV="1">
              <a:off x="6550025" y="2736850"/>
              <a:ext cx="1492251" cy="8286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5235576" y="2714625"/>
              <a:ext cx="2682874" cy="8794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6226175" y="2749551"/>
              <a:ext cx="231775"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flipV="1">
              <a:off x="5076825" y="2749550"/>
              <a:ext cx="908051" cy="8223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flipV="1">
              <a:off x="4022725" y="2717800"/>
              <a:ext cx="2832100" cy="8667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flipV="1">
              <a:off x="2755900" y="2711450"/>
              <a:ext cx="40417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3889376" y="2746376"/>
              <a:ext cx="1095374" cy="81914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2584450" y="2752725"/>
              <a:ext cx="2270125" cy="83502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2482851" y="2778125"/>
              <a:ext cx="498474" cy="77152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200400" y="2781301"/>
              <a:ext cx="527050" cy="774699"/>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235200" y="2733675"/>
              <a:ext cx="2581275" cy="879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133475" y="2755901"/>
              <a:ext cx="1190625" cy="822324"/>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1219200" y="2733675"/>
              <a:ext cx="2371725" cy="882651"/>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2305050" y="2740025"/>
              <a:ext cx="3889375" cy="8921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232275" y="2794000"/>
              <a:ext cx="692150" cy="752476"/>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321175" y="2803525"/>
              <a:ext cx="1949450" cy="803275"/>
            </a:xfrm>
            <a:prstGeom prst="line">
              <a:avLst/>
            </a:prstGeom>
            <a:ln w="50800" cmpd="sng">
              <a:solidFill>
                <a:srgbClr val="AD332F"/>
              </a:solidFill>
              <a:prstDash val="solid"/>
            </a:ln>
            <a:effectLst>
              <a:glow rad="38100">
                <a:schemeClr val="accent2">
                  <a:lumMod val="40000"/>
                  <a:lumOff val="60000"/>
                  <a:alpha val="75000"/>
                </a:schemeClr>
              </a:glow>
            </a:effectLst>
          </p:spPr>
          <p:style>
            <a:lnRef idx="1">
              <a:schemeClr val="accent1"/>
            </a:lnRef>
            <a:fillRef idx="0">
              <a:schemeClr val="accent1"/>
            </a:fillRef>
            <a:effectRef idx="0">
              <a:schemeClr val="accent1"/>
            </a:effectRef>
            <a:fontRef idx="minor">
              <a:schemeClr val="tx1"/>
            </a:fontRef>
          </p:style>
        </p:cxnSp>
      </p:grpSp>
      <p:grpSp>
        <p:nvGrpSpPr>
          <p:cNvPr id="217" name="Group 216"/>
          <p:cNvGrpSpPr/>
          <p:nvPr/>
        </p:nvGrpSpPr>
        <p:grpSpPr>
          <a:xfrm rot="18909899">
            <a:off x="2200455" y="3158004"/>
            <a:ext cx="168094" cy="1911350"/>
            <a:chOff x="4765856" y="400050"/>
            <a:chExt cx="168094" cy="1911350"/>
          </a:xfrm>
        </p:grpSpPr>
        <p:sp>
          <p:nvSpPr>
            <p:cNvPr id="218" name="Rectangle 217"/>
            <p:cNvSpPr/>
            <p:nvPr/>
          </p:nvSpPr>
          <p:spPr>
            <a:xfrm>
              <a:off x="4765856" y="22098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19" name="Rectangle 218"/>
            <p:cNvSpPr/>
            <p:nvPr/>
          </p:nvSpPr>
          <p:spPr>
            <a:xfrm>
              <a:off x="4765856" y="20891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0" name="Rectangle 219"/>
            <p:cNvSpPr/>
            <p:nvPr/>
          </p:nvSpPr>
          <p:spPr>
            <a:xfrm>
              <a:off x="4765856" y="19685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1" name="Rectangle 220"/>
            <p:cNvSpPr/>
            <p:nvPr/>
          </p:nvSpPr>
          <p:spPr>
            <a:xfrm>
              <a:off x="4765856" y="18478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2" name="Rectangle 221"/>
            <p:cNvSpPr/>
            <p:nvPr/>
          </p:nvSpPr>
          <p:spPr>
            <a:xfrm>
              <a:off x="4765856" y="1727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3" name="Rectangle 222"/>
            <p:cNvSpPr/>
            <p:nvPr/>
          </p:nvSpPr>
          <p:spPr>
            <a:xfrm>
              <a:off x="4765856" y="1606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4" name="Rectangle 223"/>
            <p:cNvSpPr/>
            <p:nvPr/>
          </p:nvSpPr>
          <p:spPr>
            <a:xfrm>
              <a:off x="4765856" y="1485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5" name="Rectangle 224"/>
            <p:cNvSpPr/>
            <p:nvPr/>
          </p:nvSpPr>
          <p:spPr>
            <a:xfrm>
              <a:off x="4765856" y="1365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6" name="Rectangle 225"/>
            <p:cNvSpPr/>
            <p:nvPr/>
          </p:nvSpPr>
          <p:spPr>
            <a:xfrm>
              <a:off x="4765856" y="1244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7" name="Rectangle 226"/>
            <p:cNvSpPr/>
            <p:nvPr/>
          </p:nvSpPr>
          <p:spPr>
            <a:xfrm>
              <a:off x="4765856" y="1123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8" name="Rectangle 227"/>
            <p:cNvSpPr/>
            <p:nvPr/>
          </p:nvSpPr>
          <p:spPr>
            <a:xfrm>
              <a:off x="4765856" y="1003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29" name="Rectangle 228"/>
            <p:cNvSpPr/>
            <p:nvPr/>
          </p:nvSpPr>
          <p:spPr>
            <a:xfrm>
              <a:off x="4765856" y="882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0" name="Rectangle 229"/>
            <p:cNvSpPr/>
            <p:nvPr/>
          </p:nvSpPr>
          <p:spPr>
            <a:xfrm>
              <a:off x="4765856" y="762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1" name="Rectangle 230"/>
            <p:cNvSpPr/>
            <p:nvPr/>
          </p:nvSpPr>
          <p:spPr>
            <a:xfrm>
              <a:off x="4765856" y="641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2" name="Rectangle 231"/>
            <p:cNvSpPr/>
            <p:nvPr/>
          </p:nvSpPr>
          <p:spPr>
            <a:xfrm>
              <a:off x="4765856" y="520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33" name="Rectangle 232"/>
            <p:cNvSpPr/>
            <p:nvPr/>
          </p:nvSpPr>
          <p:spPr>
            <a:xfrm>
              <a:off x="4765856" y="400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69" name="Group 268"/>
          <p:cNvGrpSpPr/>
          <p:nvPr/>
        </p:nvGrpSpPr>
        <p:grpSpPr>
          <a:xfrm rot="18899280">
            <a:off x="5828708" y="1638166"/>
            <a:ext cx="168094" cy="1428750"/>
            <a:chOff x="3934006" y="527050"/>
            <a:chExt cx="168094" cy="1428750"/>
          </a:xfrm>
        </p:grpSpPr>
        <p:sp>
          <p:nvSpPr>
            <p:cNvPr id="270" name="Rectangle 26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1" name="Rectangle 27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2" name="Rectangle 27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3" name="Rectangle 27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4" name="Rectangle 27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5" name="Rectangle 27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6" name="Rectangle 27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7" name="Rectangle 27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8" name="Rectangle 27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79" name="Rectangle 27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0" name="Rectangle 27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1" name="Rectangle 28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2" name="Group 281"/>
          <p:cNvGrpSpPr/>
          <p:nvPr/>
        </p:nvGrpSpPr>
        <p:grpSpPr>
          <a:xfrm rot="18899280">
            <a:off x="1435091" y="513938"/>
            <a:ext cx="168094" cy="2755900"/>
            <a:chOff x="4679072" y="1003300"/>
            <a:chExt cx="168094" cy="2755900"/>
          </a:xfrm>
        </p:grpSpPr>
        <p:grpSp>
          <p:nvGrpSpPr>
            <p:cNvPr id="283" name="Group 282"/>
            <p:cNvGrpSpPr/>
            <p:nvPr/>
          </p:nvGrpSpPr>
          <p:grpSpPr>
            <a:xfrm>
              <a:off x="4679072" y="1003300"/>
              <a:ext cx="168094" cy="825500"/>
              <a:chOff x="3934006" y="1130300"/>
              <a:chExt cx="168094" cy="825500"/>
            </a:xfrm>
          </p:grpSpPr>
          <p:sp>
            <p:nvSpPr>
              <p:cNvPr id="301" name="Rectangle 30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2" name="Rectangle 30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3" name="Rectangle 30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4" name="Rectangle 30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5" name="Rectangle 30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6" name="Rectangle 30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7" name="Rectangle 30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284" name="Group 283"/>
            <p:cNvGrpSpPr/>
            <p:nvPr/>
          </p:nvGrpSpPr>
          <p:grpSpPr>
            <a:xfrm>
              <a:off x="4679072" y="1847850"/>
              <a:ext cx="168094" cy="1911350"/>
              <a:chOff x="3934006" y="44450"/>
              <a:chExt cx="168094" cy="1911350"/>
            </a:xfrm>
          </p:grpSpPr>
          <p:sp>
            <p:nvSpPr>
              <p:cNvPr id="285" name="Rectangle 284"/>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6" name="Rectangle 285"/>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7" name="Rectangle 286"/>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8" name="Rectangle 287"/>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89" name="Rectangle 288"/>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0" name="Rectangle 289"/>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1" name="Rectangle 290"/>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2" name="Rectangle 291"/>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3" name="Rectangle 292"/>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4" name="Rectangle 293"/>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5" name="Rectangle 294"/>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6" name="Rectangle 295"/>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7" name="Rectangle 296"/>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8" name="Rectangle 297"/>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299" name="Rectangle 298"/>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00" name="Rectangle 299"/>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08" name="Group 307"/>
          <p:cNvGrpSpPr/>
          <p:nvPr/>
        </p:nvGrpSpPr>
        <p:grpSpPr>
          <a:xfrm rot="18899280">
            <a:off x="4524840" y="3619366"/>
            <a:ext cx="168094" cy="1428750"/>
            <a:chOff x="3934006" y="527050"/>
            <a:chExt cx="168094" cy="1428750"/>
          </a:xfrm>
        </p:grpSpPr>
        <p:sp>
          <p:nvSpPr>
            <p:cNvPr id="309" name="Rectangle 30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0" name="Rectangle 30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1" name="Rectangle 31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2" name="Rectangle 31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3" name="Rectangle 31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4" name="Rectangle 31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5" name="Rectangle 31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6" name="Rectangle 31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7" name="Rectangle 31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8" name="Rectangle 31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19" name="Rectangle 31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20" name="Rectangle 31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56" name="Group 355"/>
          <p:cNvGrpSpPr/>
          <p:nvPr/>
        </p:nvGrpSpPr>
        <p:grpSpPr>
          <a:xfrm>
            <a:off x="698655" y="2229065"/>
            <a:ext cx="3793256" cy="1748532"/>
            <a:chOff x="674399" y="1014864"/>
            <a:chExt cx="3793256" cy="1748532"/>
          </a:xfrm>
        </p:grpSpPr>
        <p:grpSp>
          <p:nvGrpSpPr>
            <p:cNvPr id="357" name="Group 356"/>
            <p:cNvGrpSpPr/>
            <p:nvPr/>
          </p:nvGrpSpPr>
          <p:grpSpPr>
            <a:xfrm rot="18899280">
              <a:off x="3005658" y="1301399"/>
              <a:ext cx="168094" cy="2755900"/>
              <a:chOff x="4679072" y="1003300"/>
              <a:chExt cx="168094" cy="2755900"/>
            </a:xfrm>
          </p:grpSpPr>
          <p:grpSp>
            <p:nvGrpSpPr>
              <p:cNvPr id="384" name="Group 383"/>
              <p:cNvGrpSpPr/>
              <p:nvPr/>
            </p:nvGrpSpPr>
            <p:grpSpPr>
              <a:xfrm>
                <a:off x="4679072" y="1003300"/>
                <a:ext cx="168094" cy="825500"/>
                <a:chOff x="3934006" y="1130300"/>
                <a:chExt cx="168094" cy="825500"/>
              </a:xfrm>
            </p:grpSpPr>
            <p:sp>
              <p:nvSpPr>
                <p:cNvPr id="402" name="Rectangle 401"/>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3" name="Rectangle 402"/>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4" name="Rectangle 403"/>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5" name="Rectangle 404"/>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6" name="Rectangle 405"/>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7" name="Rectangle 406"/>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8" name="Rectangle 407"/>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385" name="Group 384"/>
              <p:cNvGrpSpPr/>
              <p:nvPr/>
            </p:nvGrpSpPr>
            <p:grpSpPr>
              <a:xfrm>
                <a:off x="4679072" y="1847850"/>
                <a:ext cx="168094" cy="1911350"/>
                <a:chOff x="3934006" y="44450"/>
                <a:chExt cx="168094" cy="1911350"/>
              </a:xfrm>
            </p:grpSpPr>
            <p:sp>
              <p:nvSpPr>
                <p:cNvPr id="386" name="Rectangle 38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7" name="Rectangle 38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8" name="Rectangle 38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89" name="Rectangle 38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0" name="Rectangle 38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1" name="Rectangle 39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2" name="Rectangle 39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3" name="Rectangle 39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4" name="Rectangle 39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5" name="Rectangle 39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6" name="Rectangle 39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7" name="Rectangle 39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8" name="Rectangle 397"/>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99" name="Rectangle 398"/>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0" name="Rectangle 399"/>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01" name="Rectangle 400"/>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360" name="Group 359"/>
            <p:cNvGrpSpPr/>
            <p:nvPr/>
          </p:nvGrpSpPr>
          <p:grpSpPr>
            <a:xfrm rot="18899280">
              <a:off x="1425377" y="263886"/>
              <a:ext cx="168094" cy="1670050"/>
              <a:chOff x="3934006" y="285750"/>
              <a:chExt cx="168094" cy="1670050"/>
            </a:xfrm>
          </p:grpSpPr>
          <p:sp>
            <p:nvSpPr>
              <p:cNvPr id="361" name="Rectangle 360"/>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2" name="Rectangle 361"/>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3" name="Rectangle 362"/>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4" name="Rectangle 363"/>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5" name="Rectangle 364"/>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6" name="Rectangle 365"/>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7" name="Rectangle 366"/>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8" name="Rectangle 367"/>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69" name="Rectangle 368"/>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0" name="Rectangle 369"/>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1" name="Rectangle 370"/>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2" name="Rectangle 371"/>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3" name="Rectangle 372"/>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374" name="Rectangle 373"/>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09" name="Group 408"/>
          <p:cNvGrpSpPr/>
          <p:nvPr/>
        </p:nvGrpSpPr>
        <p:grpSpPr>
          <a:xfrm rot="18905278">
            <a:off x="1188689" y="2366369"/>
            <a:ext cx="168094" cy="1911350"/>
            <a:chOff x="3934006" y="44450"/>
            <a:chExt cx="168094" cy="1911350"/>
          </a:xfrm>
        </p:grpSpPr>
        <p:sp>
          <p:nvSpPr>
            <p:cNvPr id="410" name="Rectangle 409"/>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1" name="Rectangle 410"/>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2" name="Rectangle 411"/>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3" name="Rectangle 412"/>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4" name="Rectangle 413"/>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5" name="Rectangle 414"/>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6" name="Rectangle 415"/>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7" name="Rectangle 416"/>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8" name="Rectangle 417"/>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19" name="Rectangle 418"/>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0" name="Rectangle 419"/>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1" name="Rectangle 420"/>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2" name="Rectangle 421"/>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3" name="Rectangle 422"/>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4" name="Rectangle 423"/>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25" name="Rectangle 424"/>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26" name="Group 425"/>
          <p:cNvGrpSpPr/>
          <p:nvPr/>
        </p:nvGrpSpPr>
        <p:grpSpPr>
          <a:xfrm>
            <a:off x="4571659" y="1631026"/>
            <a:ext cx="2969335" cy="1407357"/>
            <a:chOff x="1498320" y="1356039"/>
            <a:chExt cx="2969335" cy="1407357"/>
          </a:xfrm>
        </p:grpSpPr>
        <p:grpSp>
          <p:nvGrpSpPr>
            <p:cNvPr id="427" name="Group 426"/>
            <p:cNvGrpSpPr/>
            <p:nvPr/>
          </p:nvGrpSpPr>
          <p:grpSpPr>
            <a:xfrm rot="18899280">
              <a:off x="3005658" y="1301399"/>
              <a:ext cx="168094" cy="2755900"/>
              <a:chOff x="4679072" y="1003300"/>
              <a:chExt cx="168094" cy="2755900"/>
            </a:xfrm>
          </p:grpSpPr>
          <p:grpSp>
            <p:nvGrpSpPr>
              <p:cNvPr id="435" name="Group 434"/>
              <p:cNvGrpSpPr/>
              <p:nvPr/>
            </p:nvGrpSpPr>
            <p:grpSpPr>
              <a:xfrm>
                <a:off x="4679072" y="1003300"/>
                <a:ext cx="168094" cy="825500"/>
                <a:chOff x="3934006" y="1130300"/>
                <a:chExt cx="168094" cy="825500"/>
              </a:xfrm>
            </p:grpSpPr>
            <p:sp>
              <p:nvSpPr>
                <p:cNvPr id="453" name="Rectangle 45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4" name="Rectangle 45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5" name="Rectangle 45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6" name="Rectangle 45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7" name="Rectangle 45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8" name="Rectangle 45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9" name="Rectangle 45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36" name="Group 435"/>
              <p:cNvGrpSpPr/>
              <p:nvPr/>
            </p:nvGrpSpPr>
            <p:grpSpPr>
              <a:xfrm>
                <a:off x="4679072" y="1847850"/>
                <a:ext cx="168094" cy="1911350"/>
                <a:chOff x="3934006" y="44450"/>
                <a:chExt cx="168094" cy="1911350"/>
              </a:xfrm>
            </p:grpSpPr>
            <p:sp>
              <p:nvSpPr>
                <p:cNvPr id="437" name="Rectangle 436"/>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8" name="Rectangle 437"/>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9" name="Rectangle 438"/>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0" name="Rectangle 439"/>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1" name="Rectangle 440"/>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2" name="Rectangle 441"/>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3" name="Rectangle 442"/>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4" name="Rectangle 443"/>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5" name="Rectangle 444"/>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6" name="Rectangle 445"/>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7" name="Rectangle 446"/>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8" name="Rectangle 447"/>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49" name="Rectangle 448"/>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0" name="Rectangle 449"/>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1" name="Rectangle 450"/>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52" name="Rectangle 451"/>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28" name="Group 427"/>
            <p:cNvGrpSpPr/>
            <p:nvPr/>
          </p:nvGrpSpPr>
          <p:grpSpPr>
            <a:xfrm rot="18899280">
              <a:off x="1766698" y="1087661"/>
              <a:ext cx="168094" cy="704850"/>
              <a:chOff x="3934006" y="1250950"/>
              <a:chExt cx="168094" cy="704850"/>
            </a:xfrm>
          </p:grpSpPr>
          <p:sp>
            <p:nvSpPr>
              <p:cNvPr id="429" name="Rectangle 42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0" name="Rectangle 42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1" name="Rectangle 43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2" name="Rectangle 43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3" name="Rectangle 43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34" name="Rectangle 43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60" name="Group 459"/>
          <p:cNvGrpSpPr/>
          <p:nvPr/>
        </p:nvGrpSpPr>
        <p:grpSpPr>
          <a:xfrm rot="18899280">
            <a:off x="5676150" y="1496847"/>
            <a:ext cx="168094" cy="3841750"/>
            <a:chOff x="4679072" y="-82550"/>
            <a:chExt cx="168094" cy="3841750"/>
          </a:xfrm>
        </p:grpSpPr>
        <p:grpSp>
          <p:nvGrpSpPr>
            <p:cNvPr id="461" name="Group 460"/>
            <p:cNvGrpSpPr/>
            <p:nvPr/>
          </p:nvGrpSpPr>
          <p:grpSpPr>
            <a:xfrm>
              <a:off x="4679072" y="-82550"/>
              <a:ext cx="168094" cy="1911350"/>
              <a:chOff x="3934006" y="44450"/>
              <a:chExt cx="168094" cy="1911350"/>
            </a:xfrm>
          </p:grpSpPr>
          <p:sp>
            <p:nvSpPr>
              <p:cNvPr id="479" name="Rectangle 478"/>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0" name="Rectangle 479"/>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1" name="Rectangle 480"/>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2" name="Rectangle 481"/>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3" name="Rectangle 482"/>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4" name="Rectangle 483"/>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5" name="Rectangle 484"/>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6" name="Rectangle 485"/>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7" name="Rectangle 486"/>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8" name="Rectangle 487"/>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89" name="Rectangle 488"/>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0" name="Rectangle 489"/>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1" name="Rectangle 490"/>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2" name="Rectangle 491"/>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3" name="Rectangle 492"/>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4" name="Rectangle 493"/>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nvGrpSpPr>
            <p:cNvPr id="462" name="Group 461"/>
            <p:cNvGrpSpPr/>
            <p:nvPr/>
          </p:nvGrpSpPr>
          <p:grpSpPr>
            <a:xfrm>
              <a:off x="4679072" y="1847850"/>
              <a:ext cx="168094" cy="1911350"/>
              <a:chOff x="3934006" y="44450"/>
              <a:chExt cx="168094" cy="1911350"/>
            </a:xfrm>
          </p:grpSpPr>
          <p:sp>
            <p:nvSpPr>
              <p:cNvPr id="463" name="Rectangle 462"/>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4" name="Rectangle 463"/>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5" name="Rectangle 464"/>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6" name="Rectangle 465"/>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7" name="Rectangle 466"/>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8" name="Rectangle 467"/>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69" name="Rectangle 468"/>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0" name="Rectangle 469"/>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1" name="Rectangle 470"/>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2" name="Rectangle 471"/>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3" name="Rectangle 472"/>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4" name="Rectangle 473"/>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5" name="Rectangle 474"/>
              <p:cNvSpPr/>
              <p:nvPr/>
            </p:nvSpPr>
            <p:spPr>
              <a:xfrm>
                <a:off x="3934006" y="4064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6" name="Rectangle 475"/>
              <p:cNvSpPr/>
              <p:nvPr/>
            </p:nvSpPr>
            <p:spPr>
              <a:xfrm>
                <a:off x="3934006" y="2857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7" name="Rectangle 476"/>
              <p:cNvSpPr/>
              <p:nvPr/>
            </p:nvSpPr>
            <p:spPr>
              <a:xfrm>
                <a:off x="3934006" y="1651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78" name="Rectangle 477"/>
              <p:cNvSpPr/>
              <p:nvPr/>
            </p:nvSpPr>
            <p:spPr>
              <a:xfrm>
                <a:off x="3934006" y="444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grpSp>
      <p:grpSp>
        <p:nvGrpSpPr>
          <p:cNvPr id="495" name="Group 494"/>
          <p:cNvGrpSpPr/>
          <p:nvPr/>
        </p:nvGrpSpPr>
        <p:grpSpPr>
          <a:xfrm rot="18899280">
            <a:off x="5466840" y="2703740"/>
            <a:ext cx="168094" cy="1428750"/>
            <a:chOff x="3934006" y="527050"/>
            <a:chExt cx="168094" cy="1428750"/>
          </a:xfrm>
        </p:grpSpPr>
        <p:sp>
          <p:nvSpPr>
            <p:cNvPr id="496" name="Rectangle 495"/>
            <p:cNvSpPr/>
            <p:nvPr/>
          </p:nvSpPr>
          <p:spPr>
            <a:xfrm>
              <a:off x="3934006" y="18542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7" name="Rectangle 496"/>
            <p:cNvSpPr/>
            <p:nvPr/>
          </p:nvSpPr>
          <p:spPr>
            <a:xfrm>
              <a:off x="3934006" y="17335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8" name="Rectangle 497"/>
            <p:cNvSpPr/>
            <p:nvPr/>
          </p:nvSpPr>
          <p:spPr>
            <a:xfrm>
              <a:off x="3934006" y="16129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499" name="Rectangle 498"/>
            <p:cNvSpPr/>
            <p:nvPr/>
          </p:nvSpPr>
          <p:spPr>
            <a:xfrm>
              <a:off x="3934006" y="14922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0" name="Rectangle 499"/>
            <p:cNvSpPr/>
            <p:nvPr/>
          </p:nvSpPr>
          <p:spPr>
            <a:xfrm>
              <a:off x="3934006" y="13716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1" name="Rectangle 500"/>
            <p:cNvSpPr/>
            <p:nvPr/>
          </p:nvSpPr>
          <p:spPr>
            <a:xfrm>
              <a:off x="3934006" y="12509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2" name="Rectangle 501"/>
            <p:cNvSpPr/>
            <p:nvPr/>
          </p:nvSpPr>
          <p:spPr>
            <a:xfrm>
              <a:off x="3934006" y="11303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3" name="Rectangle 502"/>
            <p:cNvSpPr/>
            <p:nvPr/>
          </p:nvSpPr>
          <p:spPr>
            <a:xfrm>
              <a:off x="3934006" y="10096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4" name="Rectangle 503"/>
            <p:cNvSpPr/>
            <p:nvPr/>
          </p:nvSpPr>
          <p:spPr>
            <a:xfrm>
              <a:off x="3934006" y="8890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5" name="Rectangle 504"/>
            <p:cNvSpPr/>
            <p:nvPr/>
          </p:nvSpPr>
          <p:spPr>
            <a:xfrm>
              <a:off x="3934006" y="7683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6" name="Rectangle 505"/>
            <p:cNvSpPr/>
            <p:nvPr/>
          </p:nvSpPr>
          <p:spPr>
            <a:xfrm>
              <a:off x="3934006" y="64770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sp>
          <p:nvSpPr>
            <p:cNvPr id="507" name="Rectangle 506"/>
            <p:cNvSpPr/>
            <p:nvPr/>
          </p:nvSpPr>
          <p:spPr>
            <a:xfrm>
              <a:off x="3934006" y="527050"/>
              <a:ext cx="168094" cy="101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latin typeface="Calibri"/>
              </a:endParaRPr>
            </a:p>
          </p:txBody>
        </p:sp>
      </p:grpSp>
      <p:sp>
        <p:nvSpPr>
          <p:cNvPr id="508" name="TextBox 507"/>
          <p:cNvSpPr txBox="1"/>
          <p:nvPr/>
        </p:nvSpPr>
        <p:spPr>
          <a:xfrm>
            <a:off x="391494" y="214866"/>
            <a:ext cx="274320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High Throughput</a:t>
            </a:r>
          </a:p>
        </p:txBody>
      </p:sp>
      <p:sp>
        <p:nvSpPr>
          <p:cNvPr id="509" name="TextBox 508"/>
          <p:cNvSpPr txBox="1"/>
          <p:nvPr/>
        </p:nvSpPr>
        <p:spPr>
          <a:xfrm>
            <a:off x="6030294" y="219331"/>
            <a:ext cx="2792120" cy="523220"/>
          </a:xfrm>
          <a:prstGeom prst="rect">
            <a:avLst/>
          </a:prstGeom>
          <a:noFill/>
        </p:spPr>
        <p:txBody>
          <a:bodyPr wrap="square" rtlCol="0">
            <a:spAutoFit/>
          </a:bodyPr>
          <a:lstStyle/>
          <a:p>
            <a:pPr marL="342900" indent="-342900" algn="ctr" eaLnBrk="0" hangingPunct="0">
              <a:spcBef>
                <a:spcPct val="20000"/>
              </a:spcBef>
              <a:defRPr/>
            </a:pPr>
            <a:r>
              <a:rPr lang="en-US" sz="2800" b="1" kern="0" dirty="0">
                <a:solidFill>
                  <a:prstClr val="black"/>
                </a:solidFill>
                <a:latin typeface="Calibri"/>
                <a:cs typeface="Times New Roman"/>
              </a:rPr>
              <a:t>Low Latency</a:t>
            </a:r>
          </a:p>
        </p:txBody>
      </p:sp>
      <p:pic>
        <p:nvPicPr>
          <p:cNvPr id="510" name="Picture 1"/>
          <p:cNvPicPr>
            <a:picLocks noChangeAspect="1" noChangeArrowheads="1"/>
          </p:cNvPicPr>
          <p:nvPr/>
        </p:nvPicPr>
        <p:blipFill>
          <a:blip r:embed="rId6" cstate="print"/>
          <a:srcRect/>
          <a:stretch>
            <a:fillRect/>
          </a:stretch>
        </p:blipFill>
        <p:spPr bwMode="auto">
          <a:xfrm rot="16140000" flipH="1">
            <a:off x="4221833" y="-541806"/>
            <a:ext cx="800661" cy="2656570"/>
          </a:xfrm>
          <a:prstGeom prst="rect">
            <a:avLst/>
          </a:prstGeom>
          <a:noFill/>
          <a:ln w="9525">
            <a:noFill/>
            <a:miter lim="800000"/>
            <a:headEnd/>
            <a:tailEnd/>
          </a:ln>
          <a:effectLst/>
        </p:spPr>
      </p:pic>
      <p:cxnSp>
        <p:nvCxnSpPr>
          <p:cNvPr id="511" name="Straight Connector 510"/>
          <p:cNvCxnSpPr/>
          <p:nvPr/>
        </p:nvCxnSpPr>
        <p:spPr>
          <a:xfrm rot="10800000">
            <a:off x="391495"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rot="10800000">
            <a:off x="6030293" y="828931"/>
            <a:ext cx="2743200" cy="0"/>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
        <p:nvSpPr>
          <p:cNvPr id="514" name="TextBox 513"/>
          <p:cNvSpPr txBox="1"/>
          <p:nvPr/>
        </p:nvSpPr>
        <p:spPr>
          <a:xfrm>
            <a:off x="362745" y="1120271"/>
            <a:ext cx="8534400" cy="461665"/>
          </a:xfrm>
          <a:prstGeom prst="rect">
            <a:avLst/>
          </a:prstGeom>
          <a:noFill/>
        </p:spPr>
        <p:txBody>
          <a:bodyPr wrap="square" rtlCol="0">
            <a:spAutoFit/>
          </a:bodyPr>
          <a:lstStyle/>
          <a:p>
            <a:r>
              <a:rPr lang="en-US" sz="2400" dirty="0">
                <a:solidFill>
                  <a:prstClr val="black"/>
                </a:solidFill>
                <a:latin typeface="Calibri"/>
              </a:rPr>
              <a:t>Baseline fabric latency (propagation + switching): </a:t>
            </a:r>
            <a:r>
              <a:rPr lang="en-US" sz="2400" b="1" dirty="0">
                <a:solidFill>
                  <a:srgbClr val="2621C2"/>
                </a:solidFill>
                <a:latin typeface="Calibri"/>
              </a:rPr>
              <a:t>10 microseconds </a:t>
            </a:r>
          </a:p>
        </p:txBody>
      </p:sp>
    </p:spTree>
    <p:custDataLst>
      <p:tags r:id="rId1"/>
    </p:custDataLst>
    <p:extLst>
      <p:ext uri="{BB962C8B-B14F-4D97-AF65-F5344CB8AC3E}">
        <p14:creationId xmlns:p14="http://schemas.microsoft.com/office/powerpoint/2010/main" val="3866001023"/>
      </p:ext>
    </p:extLst>
  </p:cSld>
  <p:clrMapOvr>
    <a:masterClrMapping/>
  </p:clrMapOvr>
  <mc:AlternateContent xmlns:mc="http://schemas.openxmlformats.org/markup-compatibility/2006" xmlns:p14="http://schemas.microsoft.com/office/powerpoint/2010/main">
    <mc:Choice Requires="p14">
      <p:transition spd="slow" p14:dur="2000" advTm="28939"/>
    </mc:Choice>
    <mc:Fallback xmlns="">
      <p:transition xmlns:p14="http://schemas.microsoft.com/office/powerpoint/2010/main" spd="slow" advTm="289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500"/>
                                        <p:tgtEl>
                                          <p:spTgt spid="5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left)">
                                      <p:cBhvr>
                                        <p:cTn id="10" dur="5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1"/>
                                        </p:tgtEl>
                                      </p:cBhvr>
                                    </p:animEffect>
                                    <p:set>
                                      <p:cBhvr>
                                        <p:cTn id="15" dur="1" fill="hold">
                                          <p:stCondLst>
                                            <p:cond delay="499"/>
                                          </p:stCondLst>
                                        </p:cTn>
                                        <p:tgtEl>
                                          <p:spTgt spid="111"/>
                                        </p:tgtEl>
                                        <p:attrNameLst>
                                          <p:attrName>style.visibility</p:attrName>
                                        </p:attrNameLst>
                                      </p:cBhvr>
                                      <p:to>
                                        <p:strVal val="hidden"/>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gtEl>
                                        <p:attrNameLst>
                                          <p:attrName>style.visibility</p:attrName>
                                        </p:attrNameLst>
                                      </p:cBhvr>
                                      <p:to>
                                        <p:strVal val="visible"/>
                                      </p:to>
                                    </p:set>
                                  </p:childTnLst>
                                </p:cTn>
                              </p:par>
                              <p:par>
                                <p:cTn id="23" presetID="35" presetClass="emph" presetSubtype="0" repeatCount="indefinite" fill="hold" nodeType="withEffect">
                                  <p:stCondLst>
                                    <p:cond delay="0"/>
                                  </p:stCondLst>
                                  <p:childTnLst>
                                    <p:anim calcmode="discrete" valueType="str">
                                      <p:cBhvr>
                                        <p:cTn id="24" dur="100" fill="hold"/>
                                        <p:tgtEl>
                                          <p:spTgt spid="114"/>
                                        </p:tgtEl>
                                        <p:attrNameLst>
                                          <p:attrName>style.visibility</p:attrName>
                                        </p:attrNameLst>
                                      </p:cBhvr>
                                      <p:tavLst>
                                        <p:tav tm="0">
                                          <p:val>
                                            <p:strVal val="hidden"/>
                                          </p:val>
                                        </p:tav>
                                        <p:tav tm="50000">
                                          <p:val>
                                            <p:strVal val="visible"/>
                                          </p:val>
                                        </p:tav>
                                      </p:tavLst>
                                    </p:anim>
                                  </p:childTnLst>
                                </p:cTn>
                              </p:par>
                              <p:par>
                                <p:cTn id="25" presetID="35" presetClass="emph" presetSubtype="0" repeatCount="indefinite" fill="hold" nodeType="withEffect">
                                  <p:stCondLst>
                                    <p:cond delay="50"/>
                                  </p:stCondLst>
                                  <p:childTnLst>
                                    <p:anim calcmode="discrete" valueType="str">
                                      <p:cBhvr>
                                        <p:cTn id="26" dur="100" fill="hold"/>
                                        <p:tgtEl>
                                          <p:spTgt spid="131"/>
                                        </p:tgtEl>
                                        <p:attrNameLst>
                                          <p:attrName>style.visibility</p:attrName>
                                        </p:attrNameLst>
                                      </p:cBhvr>
                                      <p:tavLst>
                                        <p:tav tm="0">
                                          <p:val>
                                            <p:strVal val="hidden"/>
                                          </p:val>
                                        </p:tav>
                                        <p:tav tm="50000">
                                          <p:val>
                                            <p:strVal val="visible"/>
                                          </p:val>
                                        </p:tav>
                                      </p:tavLst>
                                    </p:anim>
                                  </p:childTnLst>
                                </p:cTn>
                              </p:par>
                              <p:par>
                                <p:cTn id="27" presetID="35" presetClass="emph" presetSubtype="0" repeatCount="indefinite" fill="hold" nodeType="withEffect">
                                  <p:stCondLst>
                                    <p:cond delay="50"/>
                                  </p:stCondLst>
                                  <p:childTnLst>
                                    <p:anim calcmode="discrete" valueType="str">
                                      <p:cBhvr>
                                        <p:cTn id="28" dur="100" fill="hold"/>
                                        <p:tgtEl>
                                          <p:spTgt spid="148"/>
                                        </p:tgtEl>
                                        <p:attrNameLst>
                                          <p:attrName>style.visibility</p:attrName>
                                        </p:attrNameLst>
                                      </p:cBhvr>
                                      <p:tavLst>
                                        <p:tav tm="0">
                                          <p:val>
                                            <p:strVal val="hidden"/>
                                          </p:val>
                                        </p:tav>
                                        <p:tav tm="50000">
                                          <p:val>
                                            <p:strVal val="visible"/>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wipe(down)">
                                      <p:cBhvr>
                                        <p:cTn id="33" dur="150"/>
                                        <p:tgtEl>
                                          <p:spTgt spid="217"/>
                                        </p:tgtEl>
                                      </p:cBhvr>
                                    </p:animEffect>
                                  </p:childTnLst>
                                </p:cTn>
                              </p:par>
                              <p:par>
                                <p:cTn id="34" presetID="22" presetClass="exit" presetSubtype="1" fill="hold" nodeType="withEffect">
                                  <p:stCondLst>
                                    <p:cond delay="450"/>
                                  </p:stCondLst>
                                  <p:childTnLst>
                                    <p:animEffect transition="out" filter="wipe(up)">
                                      <p:cBhvr>
                                        <p:cTn id="35" dur="150"/>
                                        <p:tgtEl>
                                          <p:spTgt spid="217"/>
                                        </p:tgtEl>
                                      </p:cBhvr>
                                    </p:animEffect>
                                    <p:set>
                                      <p:cBhvr>
                                        <p:cTn id="36" dur="1" fill="hold">
                                          <p:stCondLst>
                                            <p:cond delay="149"/>
                                          </p:stCondLst>
                                        </p:cTn>
                                        <p:tgtEl>
                                          <p:spTgt spid="217"/>
                                        </p:tgtEl>
                                        <p:attrNameLst>
                                          <p:attrName>style.visibility</p:attrName>
                                        </p:attrNameLst>
                                      </p:cBhvr>
                                      <p:to>
                                        <p:strVal val="hidden"/>
                                      </p:to>
                                    </p:set>
                                  </p:childTnLst>
                                </p:cTn>
                              </p:par>
                            </p:childTnLst>
                          </p:cTn>
                        </p:par>
                        <p:par>
                          <p:cTn id="37" fill="hold">
                            <p:stCondLst>
                              <p:cond delay="600"/>
                            </p:stCondLst>
                            <p:childTnLst>
                              <p:par>
                                <p:cTn id="38" presetID="22" presetClass="entr" presetSubtype="4" fill="hold" nodeType="afterEffect">
                                  <p:stCondLst>
                                    <p:cond delay="0"/>
                                  </p:stCondLst>
                                  <p:childTnLst>
                                    <p:set>
                                      <p:cBhvr>
                                        <p:cTn id="39" dur="1" fill="hold">
                                          <p:stCondLst>
                                            <p:cond delay="0"/>
                                          </p:stCondLst>
                                        </p:cTn>
                                        <p:tgtEl>
                                          <p:spTgt spid="282"/>
                                        </p:tgtEl>
                                        <p:attrNameLst>
                                          <p:attrName>style.visibility</p:attrName>
                                        </p:attrNameLst>
                                      </p:cBhvr>
                                      <p:to>
                                        <p:strVal val="visible"/>
                                      </p:to>
                                    </p:set>
                                    <p:animEffect transition="in" filter="wipe(down)">
                                      <p:cBhvr>
                                        <p:cTn id="40" dur="150"/>
                                        <p:tgtEl>
                                          <p:spTgt spid="282"/>
                                        </p:tgtEl>
                                      </p:cBhvr>
                                    </p:animEffect>
                                  </p:childTnLst>
                                </p:cTn>
                              </p:par>
                            </p:childTnLst>
                          </p:cTn>
                        </p:par>
                        <p:par>
                          <p:cTn id="41" fill="hold">
                            <p:stCondLst>
                              <p:cond delay="750"/>
                            </p:stCondLst>
                            <p:childTnLst>
                              <p:par>
                                <p:cTn id="42" presetID="22" presetClass="exit" presetSubtype="1" fill="hold" nodeType="afterEffect">
                                  <p:stCondLst>
                                    <p:cond delay="300"/>
                                  </p:stCondLst>
                                  <p:childTnLst>
                                    <p:animEffect transition="out" filter="wipe(up)">
                                      <p:cBhvr>
                                        <p:cTn id="43" dur="150"/>
                                        <p:tgtEl>
                                          <p:spTgt spid="282"/>
                                        </p:tgtEl>
                                      </p:cBhvr>
                                    </p:animEffect>
                                    <p:set>
                                      <p:cBhvr>
                                        <p:cTn id="44" dur="1" fill="hold">
                                          <p:stCondLst>
                                            <p:cond delay="149"/>
                                          </p:stCondLst>
                                        </p:cTn>
                                        <p:tgtEl>
                                          <p:spTgt spid="282"/>
                                        </p:tgtEl>
                                        <p:attrNameLst>
                                          <p:attrName>style.visibility</p:attrName>
                                        </p:attrNameLst>
                                      </p:cBhvr>
                                      <p:to>
                                        <p:strVal val="hidden"/>
                                      </p:to>
                                    </p:set>
                                  </p:childTnLst>
                                </p:cTn>
                              </p:par>
                              <p:par>
                                <p:cTn id="45" presetID="22" presetClass="entr" presetSubtype="4" fill="hold" nodeType="withEffect">
                                  <p:stCondLst>
                                    <p:cond delay="0"/>
                                  </p:stCondLst>
                                  <p:childTnLst>
                                    <p:set>
                                      <p:cBhvr>
                                        <p:cTn id="46" dur="1" fill="hold">
                                          <p:stCondLst>
                                            <p:cond delay="0"/>
                                          </p:stCondLst>
                                        </p:cTn>
                                        <p:tgtEl>
                                          <p:spTgt spid="269"/>
                                        </p:tgtEl>
                                        <p:attrNameLst>
                                          <p:attrName>style.visibility</p:attrName>
                                        </p:attrNameLst>
                                      </p:cBhvr>
                                      <p:to>
                                        <p:strVal val="visible"/>
                                      </p:to>
                                    </p:set>
                                    <p:animEffect transition="in" filter="wipe(down)">
                                      <p:cBhvr>
                                        <p:cTn id="47" dur="150"/>
                                        <p:tgtEl>
                                          <p:spTgt spid="269"/>
                                        </p:tgtEl>
                                      </p:cBhvr>
                                    </p:animEffect>
                                  </p:childTnLst>
                                </p:cTn>
                              </p:par>
                            </p:childTnLst>
                          </p:cTn>
                        </p:par>
                        <p:par>
                          <p:cTn id="48" fill="hold">
                            <p:stCondLst>
                              <p:cond delay="1200"/>
                            </p:stCondLst>
                            <p:childTnLst>
                              <p:par>
                                <p:cTn id="49" presetID="22" presetClass="exit" presetSubtype="1" fill="hold" nodeType="afterEffect">
                                  <p:stCondLst>
                                    <p:cond delay="300"/>
                                  </p:stCondLst>
                                  <p:childTnLst>
                                    <p:animEffect transition="out" filter="wipe(up)">
                                      <p:cBhvr>
                                        <p:cTn id="50" dur="150"/>
                                        <p:tgtEl>
                                          <p:spTgt spid="269"/>
                                        </p:tgtEl>
                                      </p:cBhvr>
                                    </p:animEffect>
                                    <p:set>
                                      <p:cBhvr>
                                        <p:cTn id="51" dur="1" fill="hold">
                                          <p:stCondLst>
                                            <p:cond delay="149"/>
                                          </p:stCondLst>
                                        </p:cTn>
                                        <p:tgtEl>
                                          <p:spTgt spid="269"/>
                                        </p:tgtEl>
                                        <p:attrNameLst>
                                          <p:attrName>style.visibility</p:attrName>
                                        </p:attrNameLst>
                                      </p:cBhvr>
                                      <p:to>
                                        <p:strVal val="hidden"/>
                                      </p:to>
                                    </p:set>
                                  </p:childTnLst>
                                </p:cTn>
                              </p:par>
                              <p:par>
                                <p:cTn id="52" presetID="22" presetClass="entr" presetSubtype="4" fill="hold"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wipe(down)">
                                      <p:cBhvr>
                                        <p:cTn id="54" dur="150"/>
                                        <p:tgtEl>
                                          <p:spTgt spid="426"/>
                                        </p:tgtEl>
                                      </p:cBhvr>
                                    </p:animEffect>
                                  </p:childTnLst>
                                </p:cTn>
                              </p:par>
                            </p:childTnLst>
                          </p:cTn>
                        </p:par>
                        <p:par>
                          <p:cTn id="55" fill="hold">
                            <p:stCondLst>
                              <p:cond delay="1650"/>
                            </p:stCondLst>
                            <p:childTnLst>
                              <p:par>
                                <p:cTn id="56" presetID="22" presetClass="exit" presetSubtype="1" fill="hold" nodeType="afterEffect">
                                  <p:stCondLst>
                                    <p:cond delay="300"/>
                                  </p:stCondLst>
                                  <p:childTnLst>
                                    <p:animEffect transition="out" filter="wipe(up)">
                                      <p:cBhvr>
                                        <p:cTn id="57" dur="150"/>
                                        <p:tgtEl>
                                          <p:spTgt spid="426"/>
                                        </p:tgtEl>
                                      </p:cBhvr>
                                    </p:animEffect>
                                    <p:set>
                                      <p:cBhvr>
                                        <p:cTn id="58" dur="1" fill="hold">
                                          <p:stCondLst>
                                            <p:cond delay="149"/>
                                          </p:stCondLst>
                                        </p:cTn>
                                        <p:tgtEl>
                                          <p:spTgt spid="426"/>
                                        </p:tgtEl>
                                        <p:attrNameLst>
                                          <p:attrName>style.visibility</p:attrName>
                                        </p:attrNameLst>
                                      </p:cBhvr>
                                      <p:to>
                                        <p:strVal val="hidden"/>
                                      </p:to>
                                    </p:set>
                                  </p:childTnLst>
                                </p:cTn>
                              </p:par>
                              <p:par>
                                <p:cTn id="59" presetID="22" presetClass="entr" presetSubtype="4" fill="hold" nodeType="withEffect">
                                  <p:stCondLst>
                                    <p:cond delay="0"/>
                                  </p:stCondLst>
                                  <p:childTnLst>
                                    <p:set>
                                      <p:cBhvr>
                                        <p:cTn id="60" dur="1" fill="hold">
                                          <p:stCondLst>
                                            <p:cond delay="0"/>
                                          </p:stCondLst>
                                        </p:cTn>
                                        <p:tgtEl>
                                          <p:spTgt spid="308"/>
                                        </p:tgtEl>
                                        <p:attrNameLst>
                                          <p:attrName>style.visibility</p:attrName>
                                        </p:attrNameLst>
                                      </p:cBhvr>
                                      <p:to>
                                        <p:strVal val="visible"/>
                                      </p:to>
                                    </p:set>
                                    <p:animEffect transition="in" filter="wipe(down)">
                                      <p:cBhvr>
                                        <p:cTn id="61" dur="150"/>
                                        <p:tgtEl>
                                          <p:spTgt spid="308"/>
                                        </p:tgtEl>
                                      </p:cBhvr>
                                    </p:animEffect>
                                  </p:childTnLst>
                                </p:cTn>
                              </p:par>
                            </p:childTnLst>
                          </p:cTn>
                        </p:par>
                        <p:par>
                          <p:cTn id="62" fill="hold">
                            <p:stCondLst>
                              <p:cond delay="2100"/>
                            </p:stCondLst>
                            <p:childTnLst>
                              <p:par>
                                <p:cTn id="63" presetID="22" presetClass="exit" presetSubtype="1" fill="hold" nodeType="afterEffect">
                                  <p:stCondLst>
                                    <p:cond delay="300"/>
                                  </p:stCondLst>
                                  <p:childTnLst>
                                    <p:animEffect transition="out" filter="wipe(up)">
                                      <p:cBhvr>
                                        <p:cTn id="64" dur="150"/>
                                        <p:tgtEl>
                                          <p:spTgt spid="308"/>
                                        </p:tgtEl>
                                      </p:cBhvr>
                                    </p:animEffect>
                                    <p:set>
                                      <p:cBhvr>
                                        <p:cTn id="65" dur="1" fill="hold">
                                          <p:stCondLst>
                                            <p:cond delay="149"/>
                                          </p:stCondLst>
                                        </p:cTn>
                                        <p:tgtEl>
                                          <p:spTgt spid="308"/>
                                        </p:tgtEl>
                                        <p:attrNameLst>
                                          <p:attrName>style.visibility</p:attrName>
                                        </p:attrNameLst>
                                      </p:cBhvr>
                                      <p:to>
                                        <p:strVal val="hidden"/>
                                      </p:to>
                                    </p:set>
                                  </p:childTnLst>
                                </p:cTn>
                              </p:par>
                              <p:par>
                                <p:cTn id="66" presetID="22" presetClass="entr" presetSubtype="4" fill="hold" nodeType="withEffect">
                                  <p:stCondLst>
                                    <p:cond delay="0"/>
                                  </p:stCondLst>
                                  <p:childTnLst>
                                    <p:set>
                                      <p:cBhvr>
                                        <p:cTn id="67" dur="1" fill="hold">
                                          <p:stCondLst>
                                            <p:cond delay="0"/>
                                          </p:stCondLst>
                                        </p:cTn>
                                        <p:tgtEl>
                                          <p:spTgt spid="495"/>
                                        </p:tgtEl>
                                        <p:attrNameLst>
                                          <p:attrName>style.visibility</p:attrName>
                                        </p:attrNameLst>
                                      </p:cBhvr>
                                      <p:to>
                                        <p:strVal val="visible"/>
                                      </p:to>
                                    </p:set>
                                    <p:animEffect transition="in" filter="wipe(down)">
                                      <p:cBhvr>
                                        <p:cTn id="68" dur="150"/>
                                        <p:tgtEl>
                                          <p:spTgt spid="495"/>
                                        </p:tgtEl>
                                      </p:cBhvr>
                                    </p:animEffect>
                                  </p:childTnLst>
                                </p:cTn>
                              </p:par>
                            </p:childTnLst>
                          </p:cTn>
                        </p:par>
                        <p:par>
                          <p:cTn id="69" fill="hold">
                            <p:stCondLst>
                              <p:cond delay="2550"/>
                            </p:stCondLst>
                            <p:childTnLst>
                              <p:par>
                                <p:cTn id="70" presetID="22" presetClass="exit" presetSubtype="1" fill="hold" nodeType="afterEffect">
                                  <p:stCondLst>
                                    <p:cond delay="300"/>
                                  </p:stCondLst>
                                  <p:childTnLst>
                                    <p:animEffect transition="out" filter="wipe(up)">
                                      <p:cBhvr>
                                        <p:cTn id="71" dur="150"/>
                                        <p:tgtEl>
                                          <p:spTgt spid="495"/>
                                        </p:tgtEl>
                                      </p:cBhvr>
                                    </p:animEffect>
                                    <p:set>
                                      <p:cBhvr>
                                        <p:cTn id="72" dur="1" fill="hold">
                                          <p:stCondLst>
                                            <p:cond delay="149"/>
                                          </p:stCondLst>
                                        </p:cTn>
                                        <p:tgtEl>
                                          <p:spTgt spid="495"/>
                                        </p:tgtEl>
                                        <p:attrNameLst>
                                          <p:attrName>style.visibility</p:attrName>
                                        </p:attrNameLst>
                                      </p:cBhvr>
                                      <p:to>
                                        <p:strVal val="hidden"/>
                                      </p:to>
                                    </p:set>
                                  </p:childTnLst>
                                </p:cTn>
                              </p:par>
                              <p:par>
                                <p:cTn id="73" presetID="22" presetClass="entr" presetSubtype="4" fill="hold" nodeType="withEffect">
                                  <p:stCondLst>
                                    <p:cond delay="0"/>
                                  </p:stCondLst>
                                  <p:childTnLst>
                                    <p:set>
                                      <p:cBhvr>
                                        <p:cTn id="74" dur="1" fill="hold">
                                          <p:stCondLst>
                                            <p:cond delay="0"/>
                                          </p:stCondLst>
                                        </p:cTn>
                                        <p:tgtEl>
                                          <p:spTgt spid="409"/>
                                        </p:tgtEl>
                                        <p:attrNameLst>
                                          <p:attrName>style.visibility</p:attrName>
                                        </p:attrNameLst>
                                      </p:cBhvr>
                                      <p:to>
                                        <p:strVal val="visible"/>
                                      </p:to>
                                    </p:set>
                                    <p:animEffect transition="in" filter="wipe(down)">
                                      <p:cBhvr>
                                        <p:cTn id="75" dur="150"/>
                                        <p:tgtEl>
                                          <p:spTgt spid="409"/>
                                        </p:tgtEl>
                                      </p:cBhvr>
                                    </p:animEffect>
                                  </p:childTnLst>
                                </p:cTn>
                              </p:par>
                            </p:childTnLst>
                          </p:cTn>
                        </p:par>
                        <p:par>
                          <p:cTn id="76" fill="hold">
                            <p:stCondLst>
                              <p:cond delay="3000"/>
                            </p:stCondLst>
                            <p:childTnLst>
                              <p:par>
                                <p:cTn id="77" presetID="22" presetClass="exit" presetSubtype="1" fill="hold" nodeType="afterEffect">
                                  <p:stCondLst>
                                    <p:cond delay="300"/>
                                  </p:stCondLst>
                                  <p:childTnLst>
                                    <p:animEffect transition="out" filter="wipe(up)">
                                      <p:cBhvr>
                                        <p:cTn id="78" dur="150"/>
                                        <p:tgtEl>
                                          <p:spTgt spid="409"/>
                                        </p:tgtEl>
                                      </p:cBhvr>
                                    </p:animEffect>
                                    <p:set>
                                      <p:cBhvr>
                                        <p:cTn id="79" dur="1" fill="hold">
                                          <p:stCondLst>
                                            <p:cond delay="149"/>
                                          </p:stCondLst>
                                        </p:cTn>
                                        <p:tgtEl>
                                          <p:spTgt spid="409"/>
                                        </p:tgtEl>
                                        <p:attrNameLst>
                                          <p:attrName>style.visibility</p:attrName>
                                        </p:attrNameLst>
                                      </p:cBhvr>
                                      <p:to>
                                        <p:strVal val="hidden"/>
                                      </p:to>
                                    </p:set>
                                  </p:childTnLst>
                                </p:cTn>
                              </p:par>
                              <p:par>
                                <p:cTn id="80" presetID="22" presetClass="entr" presetSubtype="4" fill="hold" nodeType="withEffect">
                                  <p:stCondLst>
                                    <p:cond delay="400"/>
                                  </p:stCondLst>
                                  <p:childTnLst>
                                    <p:set>
                                      <p:cBhvr>
                                        <p:cTn id="81" dur="1" fill="hold">
                                          <p:stCondLst>
                                            <p:cond delay="0"/>
                                          </p:stCondLst>
                                        </p:cTn>
                                        <p:tgtEl>
                                          <p:spTgt spid="356"/>
                                        </p:tgtEl>
                                        <p:attrNameLst>
                                          <p:attrName>style.visibility</p:attrName>
                                        </p:attrNameLst>
                                      </p:cBhvr>
                                      <p:to>
                                        <p:strVal val="visible"/>
                                      </p:to>
                                    </p:set>
                                    <p:animEffect transition="in" filter="wipe(down)">
                                      <p:cBhvr>
                                        <p:cTn id="82" dur="150"/>
                                        <p:tgtEl>
                                          <p:spTgt spid="356"/>
                                        </p:tgtEl>
                                      </p:cBhvr>
                                    </p:animEffect>
                                  </p:childTnLst>
                                </p:cTn>
                              </p:par>
                              <p:par>
                                <p:cTn id="83" presetID="22" presetClass="entr" presetSubtype="4" fill="hold" nodeType="withEffect">
                                  <p:stCondLst>
                                    <p:cond delay="200"/>
                                  </p:stCondLst>
                                  <p:childTnLst>
                                    <p:set>
                                      <p:cBhvr>
                                        <p:cTn id="84" dur="1" fill="hold">
                                          <p:stCondLst>
                                            <p:cond delay="0"/>
                                          </p:stCondLst>
                                        </p:cTn>
                                        <p:tgtEl>
                                          <p:spTgt spid="460"/>
                                        </p:tgtEl>
                                        <p:attrNameLst>
                                          <p:attrName>style.visibility</p:attrName>
                                        </p:attrNameLst>
                                      </p:cBhvr>
                                      <p:to>
                                        <p:strVal val="visible"/>
                                      </p:to>
                                    </p:set>
                                    <p:animEffect transition="in" filter="wipe(down)">
                                      <p:cBhvr>
                                        <p:cTn id="85" dur="15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1" grpId="1" animBg="1"/>
      <p:bldP spid="5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15.5|16"/>
</p:tagLst>
</file>

<file path=ppt/tags/tag10.xml><?xml version="1.0" encoding="utf-8"?>
<p:tagLst xmlns:a="http://schemas.openxmlformats.org/drawingml/2006/main" xmlns:r="http://schemas.openxmlformats.org/officeDocument/2006/relationships" xmlns:p="http://schemas.openxmlformats.org/presentationml/2006/main">
  <p:tag name="TIMING" val="|45.7"/>
</p:tagLst>
</file>

<file path=ppt/tags/tag11.xml><?xml version="1.0" encoding="utf-8"?>
<p:tagLst xmlns:a="http://schemas.openxmlformats.org/drawingml/2006/main" xmlns:r="http://schemas.openxmlformats.org/officeDocument/2006/relationships" xmlns:p="http://schemas.openxmlformats.org/presentationml/2006/main">
  <p:tag name="TIMING" val="|57.5"/>
</p:tagLst>
</file>

<file path=ppt/tags/tag12.xml><?xml version="1.0" encoding="utf-8"?>
<p:tagLst xmlns:a="http://schemas.openxmlformats.org/drawingml/2006/main" xmlns:r="http://schemas.openxmlformats.org/officeDocument/2006/relationships" xmlns:p="http://schemas.openxmlformats.org/presentationml/2006/main">
  <p:tag name="TIMING" val="|22.1|19.3"/>
</p:tagLst>
</file>

<file path=ppt/tags/tag13.xml><?xml version="1.0" encoding="utf-8"?>
<p:tagLst xmlns:a="http://schemas.openxmlformats.org/drawingml/2006/main" xmlns:r="http://schemas.openxmlformats.org/officeDocument/2006/relationships" xmlns:p="http://schemas.openxmlformats.org/presentationml/2006/main">
  <p:tag name="TIMING" val="|61.6"/>
</p:tagLst>
</file>

<file path=ppt/tags/tag14.xml><?xml version="1.0" encoding="utf-8"?>
<p:tagLst xmlns:a="http://schemas.openxmlformats.org/drawingml/2006/main" xmlns:r="http://schemas.openxmlformats.org/officeDocument/2006/relationships" xmlns:p="http://schemas.openxmlformats.org/presentationml/2006/main">
  <p:tag name="TIMING" val="|29.7|25.6|20.7"/>
</p:tagLst>
</file>

<file path=ppt/tags/tag15.xml><?xml version="1.0" encoding="utf-8"?>
<p:tagLst xmlns:a="http://schemas.openxmlformats.org/drawingml/2006/main" xmlns:r="http://schemas.openxmlformats.org/officeDocument/2006/relationships" xmlns:p="http://schemas.openxmlformats.org/presentationml/2006/main">
  <p:tag name="TIMING" val="|37.1|21.5"/>
</p:tagLst>
</file>

<file path=ppt/tags/tag16.xml><?xml version="1.0" encoding="utf-8"?>
<p:tagLst xmlns:a="http://schemas.openxmlformats.org/drawingml/2006/main" xmlns:r="http://schemas.openxmlformats.org/officeDocument/2006/relationships" xmlns:p="http://schemas.openxmlformats.org/presentationml/2006/main">
  <p:tag name="TIMING" val="|29|5.9"/>
</p:tagLst>
</file>

<file path=ppt/tags/tag17.xml><?xml version="1.0" encoding="utf-8"?>
<p:tagLst xmlns:a="http://schemas.openxmlformats.org/drawingml/2006/main" xmlns:r="http://schemas.openxmlformats.org/officeDocument/2006/relationships" xmlns:p="http://schemas.openxmlformats.org/presentationml/2006/main">
  <p:tag name="TIMING" val="|11|9.7|9.6"/>
</p:tagLst>
</file>

<file path=ppt/tags/tag18.xml><?xml version="1.0" encoding="utf-8"?>
<p:tagLst xmlns:a="http://schemas.openxmlformats.org/drawingml/2006/main" xmlns:r="http://schemas.openxmlformats.org/officeDocument/2006/relationships" xmlns:p="http://schemas.openxmlformats.org/presentationml/2006/main">
  <p:tag name="TIMING" val="|29.3|19.7|15.1"/>
</p:tagLst>
</file>

<file path=ppt/tags/tag19.xml><?xml version="1.0" encoding="utf-8"?>
<p:tagLst xmlns:a="http://schemas.openxmlformats.org/drawingml/2006/main" xmlns:r="http://schemas.openxmlformats.org/officeDocument/2006/relationships" xmlns:p="http://schemas.openxmlformats.org/presentationml/2006/main">
  <p:tag name="TIMING" val="|37.8|33.5"/>
</p:tagLst>
</file>

<file path=ppt/tags/tag2.xml><?xml version="1.0" encoding="utf-8"?>
<p:tagLst xmlns:a="http://schemas.openxmlformats.org/drawingml/2006/main" xmlns:r="http://schemas.openxmlformats.org/officeDocument/2006/relationships" xmlns:p="http://schemas.openxmlformats.org/presentationml/2006/main">
  <p:tag name="TIMING" val="|2.8|5.8|5.3|22.3"/>
</p:tagLst>
</file>

<file path=ppt/tags/tag20.xml><?xml version="1.0" encoding="utf-8"?>
<p:tagLst xmlns:a="http://schemas.openxmlformats.org/drawingml/2006/main" xmlns:r="http://schemas.openxmlformats.org/officeDocument/2006/relationships" xmlns:p="http://schemas.openxmlformats.org/presentationml/2006/main">
  <p:tag name="TIMING" val="|17.6|18.4|9.7"/>
</p:tagLst>
</file>

<file path=ppt/tags/tag21.xml><?xml version="1.0" encoding="utf-8"?>
<p:tagLst xmlns:a="http://schemas.openxmlformats.org/drawingml/2006/main" xmlns:r="http://schemas.openxmlformats.org/officeDocument/2006/relationships" xmlns:p="http://schemas.openxmlformats.org/presentationml/2006/main">
  <p:tag name="TIMING" val="|20.1"/>
</p:tagLst>
</file>

<file path=ppt/tags/tag22.xml><?xml version="1.0" encoding="utf-8"?>
<p:tagLst xmlns:a="http://schemas.openxmlformats.org/drawingml/2006/main" xmlns:r="http://schemas.openxmlformats.org/officeDocument/2006/relationships" xmlns:p="http://schemas.openxmlformats.org/presentationml/2006/main">
  <p:tag name="TIMING" val="|8.8|26.1|3.5|5.2"/>
</p:tagLst>
</file>

<file path=ppt/tags/tag23.xml><?xml version="1.0" encoding="utf-8"?>
<p:tagLst xmlns:a="http://schemas.openxmlformats.org/drawingml/2006/main" xmlns:r="http://schemas.openxmlformats.org/officeDocument/2006/relationships" xmlns:p="http://schemas.openxmlformats.org/presentationml/2006/main">
  <p:tag name="TIMING" val="|9.5|9.1|3.2|2.6|14.6"/>
</p:tagLst>
</file>

<file path=ppt/tags/tag24.xml><?xml version="1.0" encoding="utf-8"?>
<p:tagLst xmlns:a="http://schemas.openxmlformats.org/drawingml/2006/main" xmlns:r="http://schemas.openxmlformats.org/officeDocument/2006/relationships" xmlns:p="http://schemas.openxmlformats.org/presentationml/2006/main">
  <p:tag name="TIMING" val="|9.4|12.4|14.1|5.5"/>
</p:tagLst>
</file>

<file path=ppt/tags/tag25.xml><?xml version="1.0" encoding="utf-8"?>
<p:tagLst xmlns:a="http://schemas.openxmlformats.org/drawingml/2006/main" xmlns:r="http://schemas.openxmlformats.org/officeDocument/2006/relationships" xmlns:p="http://schemas.openxmlformats.org/presentationml/2006/main">
  <p:tag name="TIMING" val="|12.5|2.3|6.5"/>
</p:tagLst>
</file>

<file path=ppt/tags/tag26.xml><?xml version="1.0" encoding="utf-8"?>
<p:tagLst xmlns:a="http://schemas.openxmlformats.org/drawingml/2006/main" xmlns:r="http://schemas.openxmlformats.org/officeDocument/2006/relationships" xmlns:p="http://schemas.openxmlformats.org/presentationml/2006/main">
  <p:tag name="TIMING" val="|9.4|1.2"/>
</p:tagLst>
</file>

<file path=ppt/tags/tag27.xml><?xml version="1.0" encoding="utf-8"?>
<p:tagLst xmlns:a="http://schemas.openxmlformats.org/drawingml/2006/main" xmlns:r="http://schemas.openxmlformats.org/officeDocument/2006/relationships" xmlns:p="http://schemas.openxmlformats.org/presentationml/2006/main">
  <p:tag name="TIMING" val="|9.1|33.5|11.9|10.1"/>
</p:tagLst>
</file>

<file path=ppt/tags/tag28.xml><?xml version="1.0" encoding="utf-8"?>
<p:tagLst xmlns:a="http://schemas.openxmlformats.org/drawingml/2006/main" xmlns:r="http://schemas.openxmlformats.org/officeDocument/2006/relationships" xmlns:p="http://schemas.openxmlformats.org/presentationml/2006/main">
  <p:tag name="TIMING" val="|14.4"/>
</p:tagLst>
</file>

<file path=ppt/tags/tag29.xml><?xml version="1.0" encoding="utf-8"?>
<p:tagLst xmlns:a="http://schemas.openxmlformats.org/drawingml/2006/main" xmlns:r="http://schemas.openxmlformats.org/officeDocument/2006/relationships" xmlns:p="http://schemas.openxmlformats.org/presentationml/2006/main">
  <p:tag name="TIMING" val="|9.8|3.8"/>
</p:tagLst>
</file>

<file path=ppt/tags/tag3.xml><?xml version="1.0" encoding="utf-8"?>
<p:tagLst xmlns:a="http://schemas.openxmlformats.org/drawingml/2006/main" xmlns:r="http://schemas.openxmlformats.org/officeDocument/2006/relationships" xmlns:p="http://schemas.openxmlformats.org/presentationml/2006/main">
  <p:tag name="TIMING" val="|9.7|30.6|12.1"/>
</p:tagLst>
</file>

<file path=ppt/tags/tag30.xml><?xml version="1.0" encoding="utf-8"?>
<p:tagLst xmlns:a="http://schemas.openxmlformats.org/drawingml/2006/main" xmlns:r="http://schemas.openxmlformats.org/officeDocument/2006/relationships" xmlns:p="http://schemas.openxmlformats.org/presentationml/2006/main">
  <p:tag name="TIMING" val="|12.8|8.1"/>
</p:tagLst>
</file>

<file path=ppt/tags/tag4.xml><?xml version="1.0" encoding="utf-8"?>
<p:tagLst xmlns:a="http://schemas.openxmlformats.org/drawingml/2006/main" xmlns:r="http://schemas.openxmlformats.org/officeDocument/2006/relationships" xmlns:p="http://schemas.openxmlformats.org/presentationml/2006/main">
  <p:tag name="TIMING" val="|18.3|2.1|4.7|9.7|21.8"/>
</p:tagLst>
</file>

<file path=ppt/tags/tag5.xml><?xml version="1.0" encoding="utf-8"?>
<p:tagLst xmlns:a="http://schemas.openxmlformats.org/drawingml/2006/main" xmlns:r="http://schemas.openxmlformats.org/officeDocument/2006/relationships" xmlns:p="http://schemas.openxmlformats.org/presentationml/2006/main">
  <p:tag name="TIMING" val="|0|0|0.1"/>
</p:tagLst>
</file>

<file path=ppt/tags/tag6.xml><?xml version="1.0" encoding="utf-8"?>
<p:tagLst xmlns:a="http://schemas.openxmlformats.org/drawingml/2006/main" xmlns:r="http://schemas.openxmlformats.org/officeDocument/2006/relationships" xmlns:p="http://schemas.openxmlformats.org/presentationml/2006/main">
  <p:tag name="TIMING" val="|0.3"/>
</p:tagLst>
</file>

<file path=ppt/tags/tag7.xml><?xml version="1.0" encoding="utf-8"?>
<p:tagLst xmlns:a="http://schemas.openxmlformats.org/drawingml/2006/main" xmlns:r="http://schemas.openxmlformats.org/officeDocument/2006/relationships" xmlns:p="http://schemas.openxmlformats.org/presentationml/2006/main">
  <p:tag name="TIMING" val="|8.6|14|2"/>
</p:tagLst>
</file>

<file path=ppt/tags/tag8.xml><?xml version="1.0" encoding="utf-8"?>
<p:tagLst xmlns:a="http://schemas.openxmlformats.org/drawingml/2006/main" xmlns:r="http://schemas.openxmlformats.org/officeDocument/2006/relationships" xmlns:p="http://schemas.openxmlformats.org/presentationml/2006/main">
  <p:tag name="TIMING" val="|26"/>
</p:tagLst>
</file>

<file path=ppt/tags/tag9.xml><?xml version="1.0" encoding="utf-8"?>
<p:tagLst xmlns:a="http://schemas.openxmlformats.org/drawingml/2006/main" xmlns:r="http://schemas.openxmlformats.org/officeDocument/2006/relationships" xmlns:p="http://schemas.openxmlformats.org/presentationml/2006/main">
  <p:tag name="TIMING" val="|5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7628</TotalTime>
  <Words>6586</Words>
  <Application>Microsoft Macintosh PowerPoint</Application>
  <PresentationFormat>On-screen Show (4:3)</PresentationFormat>
  <Paragraphs>1146</Paragraphs>
  <Slides>83</Slides>
  <Notes>69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3" baseType="lpstr">
      <vt:lpstr>ＭＳ Ｐゴシック</vt:lpstr>
      <vt:lpstr>Arial</vt:lpstr>
      <vt:lpstr>Calibri</vt:lpstr>
      <vt:lpstr>Courier New</vt:lpstr>
      <vt:lpstr>Times New Roman</vt:lpstr>
      <vt:lpstr>Trebuchet MS</vt:lpstr>
      <vt:lpstr>Verdana</vt:lpstr>
      <vt:lpstr>Wingdings</vt:lpstr>
      <vt:lpstr>Office Theme</vt:lpstr>
      <vt:lpstr>Equation</vt:lpstr>
      <vt:lpstr>TCP over Data Center Networks</vt:lpstr>
      <vt:lpstr>PowerPoint Presentation</vt:lpstr>
      <vt:lpstr>PowerPoint Presentation</vt:lpstr>
      <vt:lpstr>Characteristics for DC Transport</vt:lpstr>
      <vt:lpstr>Data Center Workloads</vt:lpstr>
      <vt:lpstr>Incast Issue</vt:lpstr>
      <vt:lpstr>Incast in Microsoft Bing</vt:lpstr>
      <vt:lpstr>DC Transport Requirements</vt:lpstr>
      <vt:lpstr>PowerPoint Presentation</vt:lpstr>
      <vt:lpstr>PowerPoint Presentation</vt:lpstr>
      <vt:lpstr>TCP in the Data Center</vt:lpstr>
      <vt:lpstr>Review on TCP Design</vt:lpstr>
      <vt:lpstr>TCP Buffer Requirement</vt:lpstr>
      <vt:lpstr>Reducing Buffer Requirements</vt:lpstr>
      <vt:lpstr>Reducing Buffer Requirements</vt:lpstr>
      <vt:lpstr>Three Concrete TCP Proposals</vt:lpstr>
      <vt:lpstr>PowerPoint Presentation</vt:lpstr>
      <vt:lpstr>Cluster-based Cloud Storage</vt:lpstr>
      <vt:lpstr>Cluster-based Cloud Storage</vt:lpstr>
      <vt:lpstr>Synchronized Read Setup</vt:lpstr>
      <vt:lpstr>Main Results</vt:lpstr>
      <vt:lpstr>Problem: TCP Throughput Collapse</vt:lpstr>
      <vt:lpstr>Solution: µsecond TCP + no minRTO</vt:lpstr>
      <vt:lpstr>Outline</vt:lpstr>
      <vt:lpstr>TCP: data-driven loss recovery </vt:lpstr>
      <vt:lpstr>TCP: timeout-driven loss recovery</vt:lpstr>
      <vt:lpstr>TCP: Loss recovery comparison</vt:lpstr>
      <vt:lpstr>RTO Estimation and Minimum Bound</vt:lpstr>
      <vt:lpstr>Outline</vt:lpstr>
      <vt:lpstr>Single Flow TCP Request-Response</vt:lpstr>
      <vt:lpstr>Application Perspective</vt:lpstr>
      <vt:lpstr>Link Idle Time Due To Timeouts</vt:lpstr>
      <vt:lpstr>Client Link Utilization</vt:lpstr>
      <vt:lpstr>200ms timeouts  Throughput Collapse</vt:lpstr>
      <vt:lpstr>Outline</vt:lpstr>
      <vt:lpstr>µsecond Retransmission Timeouts (RTO)</vt:lpstr>
      <vt:lpstr>Lowering minRTO to 1ms</vt:lpstr>
      <vt:lpstr>Default minRTO: Throughput Collapse</vt:lpstr>
      <vt:lpstr>Lower minRTO (1ms) helps</vt:lpstr>
      <vt:lpstr>Requirements for µsecond RTO</vt:lpstr>
      <vt:lpstr>Solution: µsecond TCP + no minRTO</vt:lpstr>
      <vt:lpstr>Simulation: Scaling to thousands</vt:lpstr>
      <vt:lpstr>Synchronized Retransmissions At Scale</vt:lpstr>
      <vt:lpstr>Simulation: Scaling to thousands</vt:lpstr>
      <vt:lpstr>Outline</vt:lpstr>
      <vt:lpstr>Delayed-ACK (for RTO &gt; 40ms)</vt:lpstr>
      <vt:lpstr>µsecond RTO and Delayed-ACK</vt:lpstr>
      <vt:lpstr>Impact of Delayed-ACK</vt:lpstr>
      <vt:lpstr>Safe for the wide-area?</vt:lpstr>
      <vt:lpstr>Wide-area Experiment</vt:lpstr>
      <vt:lpstr>Wide-area Experiment: Results</vt:lpstr>
      <vt:lpstr>Recap</vt:lpstr>
      <vt:lpstr>DCTCP: Main Idea</vt:lpstr>
      <vt:lpstr>DCTCP: Algorithm</vt:lpstr>
      <vt:lpstr>DCTCP vs TCP</vt:lpstr>
      <vt:lpstr>Why it Works</vt:lpstr>
      <vt:lpstr>Evaluation</vt:lpstr>
      <vt:lpstr>Bing Benchmark (baseline)</vt:lpstr>
      <vt:lpstr>Bing Benchmark (scaled 10x)</vt:lpstr>
      <vt:lpstr>A bit of Analysis</vt:lpstr>
      <vt:lpstr>A bit of Analysis</vt:lpstr>
      <vt:lpstr>Convergence Time</vt:lpstr>
      <vt:lpstr>Datacenters and OLDIs</vt:lpstr>
      <vt:lpstr>Challenges from OLDIs</vt:lpstr>
      <vt:lpstr>Prior Approaches</vt:lpstr>
      <vt:lpstr>D2TCP’s Contributions</vt:lpstr>
      <vt:lpstr>Background on OLDIs</vt:lpstr>
      <vt:lpstr>Long Tail Latency in OLDIs</vt:lpstr>
      <vt:lpstr>Main Idea of D2TCP</vt:lpstr>
      <vt:lpstr>D2TCP: Congestion Avoidance</vt:lpstr>
      <vt:lpstr>D2TCP: Gamma Correction Function</vt:lpstr>
      <vt:lpstr>Gamma Correction Function (cont.)</vt:lpstr>
      <vt:lpstr>Gamma Correction Function (cont.)</vt:lpstr>
      <vt:lpstr>Gamma Correction Function (cont.)</vt:lpstr>
      <vt:lpstr>D2TCP: Stability and Convergence</vt:lpstr>
      <vt:lpstr>D2TCP: Practicality</vt:lpstr>
      <vt:lpstr>Real Implementation</vt:lpstr>
      <vt:lpstr>D2TCP: Deadline-aware Scheduling</vt:lpstr>
      <vt:lpstr>At-Scale Simulation</vt:lpstr>
      <vt:lpstr>Workloads</vt:lpstr>
      <vt:lpstr>Missed Deadlines</vt:lpstr>
      <vt:lpstr>Recap on D2TCP</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Alizadeh</dc:creator>
  <cp:lastModifiedBy>Microsoft Office User</cp:lastModifiedBy>
  <cp:revision>778</cp:revision>
  <dcterms:created xsi:type="dcterms:W3CDTF">2016-02-01T15:45:25Z</dcterms:created>
  <dcterms:modified xsi:type="dcterms:W3CDTF">2021-01-20T17:50:35Z</dcterms:modified>
</cp:coreProperties>
</file>