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7.xml" ContentType="application/vnd.openxmlformats-officedocument.presentationml.tags+xml"/>
  <Override PartName="/ppt/notesSlides/notesSlide25.xml" ContentType="application/vnd.openxmlformats-officedocument.presentationml.notesSlide+xml"/>
  <Override PartName="/ppt/tags/tag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9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sldIdLst>
    <p:sldId id="256" r:id="rId3"/>
    <p:sldId id="316" r:id="rId4"/>
    <p:sldId id="293" r:id="rId5"/>
    <p:sldId id="294" r:id="rId6"/>
    <p:sldId id="303" r:id="rId7"/>
    <p:sldId id="292" r:id="rId8"/>
    <p:sldId id="304" r:id="rId9"/>
    <p:sldId id="295" r:id="rId10"/>
    <p:sldId id="296" r:id="rId11"/>
    <p:sldId id="318" r:id="rId12"/>
    <p:sldId id="287" r:id="rId13"/>
    <p:sldId id="323" r:id="rId14"/>
    <p:sldId id="331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277" r:id="rId23"/>
    <p:sldId id="290" r:id="rId24"/>
    <p:sldId id="291" r:id="rId25"/>
    <p:sldId id="320" r:id="rId26"/>
    <p:sldId id="305" r:id="rId27"/>
    <p:sldId id="259" r:id="rId28"/>
    <p:sldId id="309" r:id="rId29"/>
    <p:sldId id="262" r:id="rId30"/>
    <p:sldId id="263" r:id="rId31"/>
    <p:sldId id="264" r:id="rId32"/>
    <p:sldId id="276" r:id="rId33"/>
    <p:sldId id="275" r:id="rId34"/>
    <p:sldId id="27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308" r:id="rId43"/>
    <p:sldId id="279" r:id="rId44"/>
    <p:sldId id="310" r:id="rId45"/>
    <p:sldId id="284" r:id="rId46"/>
    <p:sldId id="313" r:id="rId47"/>
    <p:sldId id="283" r:id="rId48"/>
    <p:sldId id="282" r:id="rId49"/>
    <p:sldId id="307" r:id="rId50"/>
    <p:sldId id="27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2" autoAdjust="0"/>
    <p:restoredTop sz="71130" autoAdjust="0"/>
  </p:normalViewPr>
  <p:slideViewPr>
    <p:cSldViewPr snapToGrid="0">
      <p:cViewPr varScale="1">
        <p:scale>
          <a:sx n="77" d="100"/>
          <a:sy n="77" d="100"/>
        </p:scale>
        <p:origin x="1752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85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319B1-620A-4413-B6A8-C646AA1FD52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AAF6A-348F-412A-B2CE-E19B1539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1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B408D-974F-47B8-B6D0-C9BE1F80FA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1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B408D-974F-47B8-B6D0-C9BE1F80FA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5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6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B408D-974F-47B8-B6D0-C9BE1F80FA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63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B408D-974F-47B8-B6D0-C9BE1F80FA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85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35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90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5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AC047-987B-4C69-9941-04A5FB3069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45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2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20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39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66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86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8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51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4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64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0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28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0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334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9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06BB15-EEDA-4B3E-B71F-8F333D71E4DC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167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417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57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33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34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0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4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459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8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916D5-B22B-4B75-8F8A-46D57947AF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AF6A-348F-412A-B2CE-E19B153941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1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B408D-974F-47B8-B6D0-C9BE1F80FA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10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B408D-974F-47B8-B6D0-C9BE1F80FA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1E30-9832-4A06-85EC-2F760EA939C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1AD5-CA4D-49CD-BF60-CD28FCC9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1E30-9832-4A06-85EC-2F760EA939C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1AD5-CA4D-49CD-BF60-CD28FCC9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1E30-9832-4A06-85EC-2F760EA939C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1AD5-CA4D-49CD-BF60-CD28FCC9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03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819-3B51-4E9E-AEBB-EDD7E6B093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60F0-F001-4B75-88FC-B7D5E18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819-3B51-4E9E-AEBB-EDD7E6B093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60F0-F001-4B75-88FC-B7D5E18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03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819-3B51-4E9E-AEBB-EDD7E6B093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60F0-F001-4B75-88FC-B7D5E18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819-3B51-4E9E-AEBB-EDD7E6B093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60F0-F001-4B75-88FC-B7D5E18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819-3B51-4E9E-AEBB-EDD7E6B093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60F0-F001-4B75-88FC-B7D5E18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91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819-3B51-4E9E-AEBB-EDD7E6B093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60F0-F001-4B75-88FC-B7D5E18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0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819-3B51-4E9E-AEBB-EDD7E6B093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60F0-F001-4B75-88FC-B7D5E18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819-3B51-4E9E-AEBB-EDD7E6B093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60F0-F001-4B75-88FC-B7D5E18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7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1E30-9832-4A06-85EC-2F760EA939C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1AD5-CA4D-49CD-BF60-CD28FCC9B4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972800" y="63563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8149F1A-B585-428B-A6E9-ADAF54E9FD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79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819-3B51-4E9E-AEBB-EDD7E6B093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60F0-F001-4B75-88FC-B7D5E18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61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819-3B51-4E9E-AEBB-EDD7E6B093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60F0-F001-4B75-88FC-B7D5E18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6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819-3B51-4E9E-AEBB-EDD7E6B093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60F0-F001-4B75-88FC-B7D5E18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1E30-9832-4A06-85EC-2F760EA939C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1AD5-CA4D-49CD-BF60-CD28FCC9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6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1E30-9832-4A06-85EC-2F760EA939C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1AD5-CA4D-49CD-BF60-CD28FCC9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1E30-9832-4A06-85EC-2F760EA939C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1AD5-CA4D-49CD-BF60-CD28FCC9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1E30-9832-4A06-85EC-2F760EA939C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1AD5-CA4D-49CD-BF60-CD28FCC9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7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1E30-9832-4A06-85EC-2F760EA939C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1AD5-CA4D-49CD-BF60-CD28FCC9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5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1E30-9832-4A06-85EC-2F760EA939C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1AD5-CA4D-49CD-BF60-CD28FCC9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1E30-9832-4A06-85EC-2F760EA939C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1AD5-CA4D-49CD-BF60-CD28FCC9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7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1E30-9832-4A06-85EC-2F760EA939C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1AD5-CA4D-49CD-BF60-CD28FCC9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8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46819-3B51-4E9E-AEBB-EDD7E6B093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560F0-F001-4B75-88FC-B7D5E186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0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https://base.imgix.net/files/base/ebm/electronicdesign/image/2015/10/electronicdesign_com_sites_electronicdesign.com_files_uploads_2015_02_0915_RoCE_F1.png?auto=format&amp;fit=max&amp;w=144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6.png"/><Relationship Id="rId4" Type="http://schemas.openxmlformats.org/officeDocument/2006/relationships/hyperlink" Target="http://conferences.sigcomm.org/sigcomm/2015/pdf/papers/p523.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gcomm.org/sites/default/files/ccr/papers/2015/August/2829988-2787496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305" y="1356725"/>
            <a:ext cx="10444843" cy="2387600"/>
          </a:xfrm>
        </p:spPr>
        <p:txBody>
          <a:bodyPr>
            <a:normAutofit/>
          </a:bodyPr>
          <a:lstStyle/>
          <a:p>
            <a:r>
              <a:rPr lang="en-US" dirty="0"/>
              <a:t>RDMA in Data Centers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9337" y="4310230"/>
            <a:ext cx="9144000" cy="979712"/>
          </a:xfrm>
        </p:spPr>
        <p:txBody>
          <a:bodyPr>
            <a:normAutofit lnSpcReduction="10000"/>
          </a:bodyPr>
          <a:lstStyle/>
          <a:p>
            <a:r>
              <a:rPr lang="en-US" sz="2900" dirty="0"/>
              <a:t>SIGCOMM</a:t>
            </a:r>
          </a:p>
          <a:p>
            <a:r>
              <a:rPr lang="en-US" sz="2900" dirty="0"/>
              <a:t>With slides from </a:t>
            </a:r>
            <a:r>
              <a:rPr lang="en-US" sz="2900" dirty="0" err="1"/>
              <a:t>Chuanxiong</a:t>
            </a:r>
            <a:r>
              <a:rPr lang="en-US" sz="2900" dirty="0"/>
              <a:t> </a:t>
            </a:r>
            <a:r>
              <a:rPr lang="en-US" sz="2900" dirty="0" err="1"/>
              <a:t>Guo</a:t>
            </a:r>
            <a:r>
              <a:rPr lang="en-US" sz="2900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14671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605" y="2514208"/>
            <a:ext cx="7505700" cy="1325563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An RDMA renaissance story 	</a:t>
            </a:r>
          </a:p>
        </p:txBody>
      </p:sp>
    </p:spTree>
    <p:extLst>
      <p:ext uri="{BB962C8B-B14F-4D97-AF65-F5344CB8AC3E}">
        <p14:creationId xmlns:p14="http://schemas.microsoft.com/office/powerpoint/2010/main" val="230697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03" y="1624632"/>
            <a:ext cx="11430875" cy="49485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Remote Direct Memory Access (RDMA): Method of accessing memory on a remote system </a:t>
            </a:r>
            <a:r>
              <a:rPr lang="en-US" b="1" i="1" dirty="0"/>
              <a:t>without</a:t>
            </a:r>
            <a:r>
              <a:rPr lang="en-US" dirty="0"/>
              <a:t> interrupting the processing of the CPU(s) of that system </a:t>
            </a:r>
          </a:p>
          <a:p>
            <a:r>
              <a:rPr lang="en-US" dirty="0"/>
              <a:t>RDMA offloads packet processing protocols to the NIC</a:t>
            </a:r>
          </a:p>
          <a:p>
            <a:r>
              <a:rPr lang="en-US" dirty="0"/>
              <a:t>RDMA features:</a:t>
            </a:r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b="1" dirty="0">
                <a:solidFill>
                  <a:srgbClr val="800080"/>
                </a:solidFill>
              </a:rPr>
              <a:t>R</a:t>
            </a:r>
            <a:r>
              <a:rPr lang="en-US" dirty="0"/>
              <a:t>emote</a:t>
            </a:r>
          </a:p>
          <a:p>
            <a:pPr lvl="2">
              <a:spcBef>
                <a:spcPts val="700"/>
              </a:spcBef>
              <a:buFont typeface="Arial"/>
              <a:buChar char="•"/>
            </a:pPr>
            <a:r>
              <a:rPr lang="en-US" sz="1800" dirty="0"/>
              <a:t>data transfers between nodes in a network</a:t>
            </a:r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b="1" dirty="0">
                <a:solidFill>
                  <a:srgbClr val="800080"/>
                </a:solidFill>
              </a:rPr>
              <a:t>D</a:t>
            </a:r>
            <a:r>
              <a:rPr lang="en-US" dirty="0"/>
              <a:t>irect</a:t>
            </a:r>
          </a:p>
          <a:p>
            <a:pPr lvl="2">
              <a:spcBef>
                <a:spcPts val="700"/>
              </a:spcBef>
              <a:buFont typeface="Arial"/>
              <a:buChar char="•"/>
            </a:pPr>
            <a:r>
              <a:rPr lang="en-US" sz="1800" dirty="0"/>
              <a:t>no Operating System Kernel involvement in transfers</a:t>
            </a:r>
          </a:p>
          <a:p>
            <a:pPr lvl="2">
              <a:spcBef>
                <a:spcPts val="700"/>
              </a:spcBef>
              <a:buFont typeface="Arial"/>
              <a:buChar char="•"/>
            </a:pPr>
            <a:r>
              <a:rPr lang="en-US" sz="1800" dirty="0"/>
              <a:t>everything about a transfer offloaded onto Interface Card</a:t>
            </a:r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b="1" dirty="0">
                <a:solidFill>
                  <a:srgbClr val="800080"/>
                </a:solidFill>
              </a:rPr>
              <a:t>M</a:t>
            </a:r>
            <a:r>
              <a:rPr lang="en-US" dirty="0"/>
              <a:t>emory</a:t>
            </a:r>
          </a:p>
          <a:p>
            <a:pPr lvl="2">
              <a:spcBef>
                <a:spcPts val="700"/>
              </a:spcBef>
              <a:buFont typeface="Arial"/>
              <a:buChar char="•"/>
            </a:pPr>
            <a:r>
              <a:rPr lang="en-US" sz="1800" dirty="0"/>
              <a:t>transfers between user space application virtual memory</a:t>
            </a:r>
          </a:p>
          <a:p>
            <a:pPr lvl="2">
              <a:spcBef>
                <a:spcPts val="700"/>
              </a:spcBef>
              <a:buFont typeface="Arial"/>
              <a:buChar char="•"/>
            </a:pPr>
            <a:r>
              <a:rPr lang="en-US" sz="1800" dirty="0"/>
              <a:t>no extra copying or buffering </a:t>
            </a:r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b="1" dirty="0">
                <a:solidFill>
                  <a:srgbClr val="800080"/>
                </a:solidFill>
              </a:rPr>
              <a:t>A</a:t>
            </a:r>
            <a:r>
              <a:rPr lang="en-US" dirty="0"/>
              <a:t>ccess</a:t>
            </a:r>
          </a:p>
          <a:p>
            <a:pPr lvl="2">
              <a:spcBef>
                <a:spcPts val="700"/>
              </a:spcBef>
              <a:buFont typeface="Arial"/>
              <a:buChar char="•"/>
            </a:pPr>
            <a:r>
              <a:rPr lang="en-US" sz="1800" dirty="0"/>
              <a:t>send, receive, read, write, atomic operations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5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buFont typeface="Arial"/>
              <a:buChar char="•"/>
            </a:pPr>
            <a:r>
              <a:rPr lang="en-US" dirty="0" err="1"/>
              <a:t>InfiniBand</a:t>
            </a:r>
            <a:r>
              <a:rPr lang="en-US" dirty="0"/>
              <a:t> – (41.8% of top 500 supercomputers) (1997)</a:t>
            </a:r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sz="2200" dirty="0"/>
              <a:t>SDR 4x – 8 </a:t>
            </a:r>
            <a:r>
              <a:rPr lang="en-US" sz="2200" dirty="0" err="1"/>
              <a:t>Gbps</a:t>
            </a:r>
            <a:endParaRPr lang="en-US" sz="2200" dirty="0"/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sz="2200" dirty="0"/>
              <a:t>DDR 4x – 16 </a:t>
            </a:r>
            <a:r>
              <a:rPr lang="en-US" sz="2200" dirty="0" err="1"/>
              <a:t>Gbps</a:t>
            </a:r>
            <a:endParaRPr lang="en-US" sz="2200" dirty="0"/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sz="2200" dirty="0"/>
              <a:t>QDR 4x – 32 </a:t>
            </a:r>
            <a:r>
              <a:rPr lang="en-US" sz="2200" dirty="0" err="1"/>
              <a:t>Gbps</a:t>
            </a:r>
            <a:endParaRPr lang="en-US" sz="2200" dirty="0"/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sz="2200" dirty="0"/>
              <a:t>FDR 4x – 54 </a:t>
            </a:r>
            <a:r>
              <a:rPr lang="en-US" sz="2200" dirty="0" err="1"/>
              <a:t>Gbps</a:t>
            </a:r>
            <a:endParaRPr lang="en-US" sz="2200" dirty="0"/>
          </a:p>
          <a:p>
            <a:pPr>
              <a:spcBef>
                <a:spcPts val="700"/>
              </a:spcBef>
              <a:buFont typeface="Arial"/>
              <a:buChar char="•"/>
            </a:pPr>
            <a:r>
              <a:rPr lang="en-US" dirty="0" err="1"/>
              <a:t>iWarp</a:t>
            </a:r>
            <a:r>
              <a:rPr lang="en-US" dirty="0"/>
              <a:t> – Internet Wide Area RDMA Protocol (2010)</a:t>
            </a:r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sz="2200" dirty="0"/>
              <a:t>10 </a:t>
            </a:r>
            <a:r>
              <a:rPr lang="en-US" sz="2200" dirty="0" err="1"/>
              <a:t>Gbps</a:t>
            </a:r>
            <a:r>
              <a:rPr lang="en-US" sz="2800" dirty="0"/>
              <a:t> </a:t>
            </a:r>
          </a:p>
          <a:p>
            <a:pPr>
              <a:spcBef>
                <a:spcPts val="700"/>
              </a:spcBef>
              <a:buFont typeface="Arial"/>
              <a:buChar char="•"/>
            </a:pPr>
            <a:r>
              <a:rPr lang="en-US" dirty="0" err="1"/>
              <a:t>RoCE</a:t>
            </a:r>
            <a:r>
              <a:rPr lang="en-US" dirty="0"/>
              <a:t> – RDMA over Converged Ethernet (2014)</a:t>
            </a:r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sz="2200" dirty="0"/>
              <a:t>10 </a:t>
            </a:r>
            <a:r>
              <a:rPr lang="en-US" sz="2200" dirty="0" err="1"/>
              <a:t>Gbps</a:t>
            </a:r>
            <a:endParaRPr lang="en-US" sz="2200" dirty="0"/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sz="2200" dirty="0"/>
              <a:t>40 </a:t>
            </a:r>
            <a:r>
              <a:rPr lang="en-US" sz="2200" dirty="0" err="1"/>
              <a:t>Gbps</a:t>
            </a:r>
            <a:endParaRPr lang="en-US" sz="2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 Evolutions</a:t>
            </a:r>
          </a:p>
        </p:txBody>
      </p:sp>
    </p:spTree>
    <p:extLst>
      <p:ext uri="{BB962C8B-B14F-4D97-AF65-F5344CB8AC3E}">
        <p14:creationId xmlns:p14="http://schemas.microsoft.com/office/powerpoint/2010/main" val="211164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C9006-E49D-0D42-B512-A4A771D9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 Illustration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CB6772-5F62-F044-9459-F6D1C90F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79" y="2527067"/>
            <a:ext cx="99944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 descr="Electronicdesign Com Sites Electronicdesign com Files Uploads 2015 02 0915 Ro Ce F1">
            <a:extLst>
              <a:ext uri="{FF2B5EF4-FFF2-40B4-BE49-F238E27FC236}">
                <a16:creationId xmlns:a16="http://schemas.microsoft.com/office/drawing/2014/main" id="{3A756618-CB04-134F-A082-3CA49E9D0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9" y="2776450"/>
            <a:ext cx="11671065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5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 Layering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320380" y="1477963"/>
            <a:ext cx="64023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19080" y="1484313"/>
            <a:ext cx="23860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User Application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320380" y="1879600"/>
            <a:ext cx="64023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82580" y="1887538"/>
            <a:ext cx="22621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OFA Verbs API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20380" y="2282825"/>
            <a:ext cx="64023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320380" y="3089275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897980" y="5908675"/>
            <a:ext cx="78247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320380" y="3089275"/>
            <a:ext cx="1588" cy="30892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453980" y="3089275"/>
            <a:ext cx="1588" cy="20145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589168" y="5103813"/>
            <a:ext cx="1587" cy="10747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8722768" y="3894138"/>
            <a:ext cx="1587" cy="2282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320380" y="1477963"/>
            <a:ext cx="1588" cy="10747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8722768" y="1477963"/>
            <a:ext cx="1587" cy="10747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897980" y="5507038"/>
            <a:ext cx="78247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897980" y="5103813"/>
            <a:ext cx="78247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897980" y="4700588"/>
            <a:ext cx="78247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944018" y="5535613"/>
            <a:ext cx="13319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>
                <a:solidFill>
                  <a:srgbClr val="0000FF"/>
                </a:solidFill>
              </a:rPr>
              <a:t>Physical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944018" y="5119688"/>
            <a:ext cx="14827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>
                <a:solidFill>
                  <a:srgbClr val="0000FF"/>
                </a:solidFill>
              </a:rPr>
              <a:t>Data Link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937668" y="4729163"/>
            <a:ext cx="13128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>
                <a:solidFill>
                  <a:srgbClr val="0000FF"/>
                </a:solidFill>
              </a:rPr>
              <a:t>Network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320380" y="4297363"/>
            <a:ext cx="64023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320380" y="3894138"/>
            <a:ext cx="64023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2320380" y="3492500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937668" y="3760788"/>
            <a:ext cx="15033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>
                <a:solidFill>
                  <a:srgbClr val="0000FF"/>
                </a:solidFill>
              </a:rPr>
              <a:t>Transport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387180" y="2282825"/>
            <a:ext cx="1588" cy="806450"/>
          </a:xfrm>
          <a:prstGeom prst="line">
            <a:avLst/>
          </a:prstGeom>
          <a:noFill/>
          <a:ln w="18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5522368" y="2282825"/>
            <a:ext cx="1587" cy="1611313"/>
          </a:xfrm>
          <a:prstGeom prst="line">
            <a:avLst/>
          </a:prstGeom>
          <a:noFill/>
          <a:ln w="18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7655968" y="2282825"/>
            <a:ext cx="1587" cy="1611313"/>
          </a:xfrm>
          <a:prstGeom prst="line">
            <a:avLst/>
          </a:prstGeom>
          <a:noFill/>
          <a:ln w="18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456905" y="5894388"/>
            <a:ext cx="24034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>
                <a:solidFill>
                  <a:srgbClr val="0000FF"/>
                </a:solidFill>
              </a:rPr>
              <a:t>IWARP  “RNIC”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4814343" y="5897563"/>
            <a:ext cx="19288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>
                <a:solidFill>
                  <a:srgbClr val="0000FF"/>
                </a:solidFill>
              </a:rPr>
              <a:t>RoCE “NIC”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630443" y="5902325"/>
            <a:ext cx="26987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>
                <a:solidFill>
                  <a:srgbClr val="0000FF"/>
                </a:solidFill>
              </a:rPr>
              <a:t>InfiniBand “HCA”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912518" y="3095625"/>
            <a:ext cx="13001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RDMAP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3053805" y="3506788"/>
            <a:ext cx="8588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DDP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3079205" y="3897313"/>
            <a:ext cx="8715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MPA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3079205" y="4311650"/>
            <a:ext cx="8286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TCP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3171280" y="4691063"/>
            <a:ext cx="5143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IP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654130" y="3908425"/>
            <a:ext cx="24272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IB Transport API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5870030" y="4311650"/>
            <a:ext cx="18669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IB Transport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941468" y="4714875"/>
            <a:ext cx="16764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IB Network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3312568" y="5118100"/>
            <a:ext cx="29956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Ethernet MAC &amp; LLC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7224168" y="5105400"/>
            <a:ext cx="11398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IB Link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688805" y="5521325"/>
            <a:ext cx="2043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Ethernet PHY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7203530" y="5521325"/>
            <a:ext cx="120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IB PHY</a:t>
            </a: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4453980" y="5908675"/>
            <a:ext cx="1588" cy="268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1134518" y="2709863"/>
            <a:ext cx="111760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00FF"/>
                </a:solidFill>
              </a:rPr>
              <a:t>OSI</a:t>
            </a:r>
          </a:p>
          <a:p>
            <a:pPr>
              <a:buClrTx/>
              <a:buFontTx/>
              <a:buNone/>
            </a:pPr>
            <a:r>
              <a:rPr lang="en-US" sz="1800">
                <a:solidFill>
                  <a:srgbClr val="0000FF"/>
                </a:solidFill>
              </a:rPr>
              <a:t>Layers</a:t>
            </a: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4453980" y="2282825"/>
            <a:ext cx="1588" cy="268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6589168" y="2282825"/>
            <a:ext cx="1587" cy="268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9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buFont typeface="Arial"/>
              <a:buChar char="•"/>
            </a:pPr>
            <a:r>
              <a:rPr lang="en-US" dirty="0" err="1"/>
              <a:t>Softiwarp</a:t>
            </a:r>
            <a:endParaRPr lang="en-US" dirty="0"/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sz="2200" dirty="0" err="1">
                <a:solidFill>
                  <a:srgbClr val="0000FF"/>
                </a:solidFill>
              </a:rPr>
              <a:t>www.zurich.ibm.com</a:t>
            </a:r>
            <a:r>
              <a:rPr lang="en-US" sz="2200" dirty="0">
                <a:solidFill>
                  <a:srgbClr val="0000FF"/>
                </a:solidFill>
              </a:rPr>
              <a:t>/sys/</a:t>
            </a:r>
            <a:r>
              <a:rPr lang="en-US" sz="2200" dirty="0" err="1">
                <a:solidFill>
                  <a:srgbClr val="0000FF"/>
                </a:solidFill>
              </a:rPr>
              <a:t>rdma</a:t>
            </a:r>
            <a:endParaRPr lang="en-US" sz="2200" dirty="0">
              <a:solidFill>
                <a:srgbClr val="0000FF"/>
              </a:solidFill>
            </a:endParaRPr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sz="2200" dirty="0"/>
              <a:t>open source kernel module that implements </a:t>
            </a:r>
            <a:r>
              <a:rPr lang="en-US" sz="2200" dirty="0" err="1"/>
              <a:t>iWARP</a:t>
            </a:r>
            <a:r>
              <a:rPr lang="en-US" sz="2200" dirty="0"/>
              <a:t> protocols on top of ordinary kernel TCP sockets</a:t>
            </a:r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sz="2200" dirty="0"/>
              <a:t>interoperates with hardware </a:t>
            </a:r>
            <a:r>
              <a:rPr lang="en-US" sz="2200" dirty="0" err="1"/>
              <a:t>iWARP</a:t>
            </a:r>
            <a:r>
              <a:rPr lang="en-US" sz="2200" dirty="0"/>
              <a:t> at other end of wire </a:t>
            </a:r>
          </a:p>
          <a:p>
            <a:pPr marL="457200" lvl="1" indent="0">
              <a:spcBef>
                <a:spcPts val="700"/>
              </a:spcBef>
              <a:buNone/>
            </a:pPr>
            <a:r>
              <a:rPr lang="en-US" sz="2800" dirty="0"/>
              <a:t> </a:t>
            </a:r>
          </a:p>
          <a:p>
            <a:pPr>
              <a:spcBef>
                <a:spcPts val="700"/>
              </a:spcBef>
              <a:buFont typeface="Arial"/>
              <a:buChar char="•"/>
            </a:pPr>
            <a:r>
              <a:rPr lang="en-US" dirty="0"/>
              <a:t>Soft </a:t>
            </a:r>
            <a:r>
              <a:rPr lang="en-US" dirty="0" err="1"/>
              <a:t>RoCE</a:t>
            </a:r>
            <a:endParaRPr lang="en-US" dirty="0"/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sz="2200" dirty="0" err="1">
                <a:solidFill>
                  <a:srgbClr val="0000FF"/>
                </a:solidFill>
              </a:rPr>
              <a:t>www.systemfabricworks.com</a:t>
            </a:r>
            <a:r>
              <a:rPr lang="en-US" sz="2200" dirty="0">
                <a:solidFill>
                  <a:srgbClr val="0000FF"/>
                </a:solidFill>
              </a:rPr>
              <a:t>/downloads/</a:t>
            </a:r>
            <a:r>
              <a:rPr lang="en-US" sz="2200" dirty="0" err="1">
                <a:solidFill>
                  <a:srgbClr val="0000FF"/>
                </a:solidFill>
              </a:rPr>
              <a:t>roce</a:t>
            </a:r>
            <a:endParaRPr lang="en-US" sz="2200" dirty="0">
              <a:solidFill>
                <a:srgbClr val="0000FF"/>
              </a:solidFill>
            </a:endParaRPr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sz="2200" dirty="0"/>
              <a:t>open source IB transport and network layers in software over ordinary Ethernet</a:t>
            </a:r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sz="2200" dirty="0"/>
              <a:t>interoperates with hardware </a:t>
            </a:r>
            <a:r>
              <a:rPr lang="en-US" sz="2200" dirty="0" err="1"/>
              <a:t>RoCE</a:t>
            </a:r>
            <a:r>
              <a:rPr lang="en-US" sz="2200" dirty="0"/>
              <a:t> at other end of wire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RDMA Drivers</a:t>
            </a:r>
          </a:p>
        </p:txBody>
      </p:sp>
    </p:spTree>
    <p:extLst>
      <p:ext uri="{BB962C8B-B14F-4D97-AF65-F5344CB8AC3E}">
        <p14:creationId xmlns:p14="http://schemas.microsoft.com/office/powerpoint/2010/main" val="170154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816810" cy="457953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700"/>
              </a:spcBef>
              <a:buNone/>
            </a:pPr>
            <a:r>
              <a:rPr lang="en-US" dirty="0"/>
              <a:t>Common features:</a:t>
            </a:r>
          </a:p>
          <a:p>
            <a:pPr>
              <a:spcBef>
                <a:spcPts val="700"/>
              </a:spcBef>
              <a:buFont typeface="Arial"/>
              <a:buChar char="•"/>
            </a:pPr>
            <a:r>
              <a:rPr lang="en-US" dirty="0"/>
              <a:t>Both utilize the client-server model</a:t>
            </a:r>
          </a:p>
          <a:p>
            <a:pPr>
              <a:spcBef>
                <a:spcPts val="700"/>
              </a:spcBef>
              <a:buFont typeface="Arial"/>
              <a:buChar char="•"/>
            </a:pPr>
            <a:r>
              <a:rPr lang="en-US" dirty="0"/>
              <a:t>Both require a connection for reliable transport</a:t>
            </a:r>
          </a:p>
          <a:p>
            <a:pPr>
              <a:spcBef>
                <a:spcPts val="700"/>
              </a:spcBef>
              <a:buFont typeface="Arial"/>
              <a:buChar char="•"/>
            </a:pPr>
            <a:r>
              <a:rPr lang="en-US" dirty="0"/>
              <a:t>Both provide a reliable transport mode</a:t>
            </a:r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sz="2200" dirty="0"/>
              <a:t>TCP provides a reliable in-order sequence of </a:t>
            </a:r>
            <a:r>
              <a:rPr lang="en-US" sz="2200" b="1" dirty="0">
                <a:solidFill>
                  <a:srgbClr val="800080"/>
                </a:solidFill>
              </a:rPr>
              <a:t>bytes</a:t>
            </a:r>
          </a:p>
          <a:p>
            <a:pPr lvl="1">
              <a:spcBef>
                <a:spcPts val="700"/>
              </a:spcBef>
              <a:buFont typeface="Arial"/>
              <a:buChar char="•"/>
            </a:pPr>
            <a:r>
              <a:rPr lang="en-US" sz="2200" dirty="0"/>
              <a:t>RDMA provides a reliable in-order sequence of </a:t>
            </a:r>
            <a:r>
              <a:rPr lang="en-US" sz="2200" b="1" dirty="0">
                <a:solidFill>
                  <a:srgbClr val="800080"/>
                </a:solidFill>
              </a:rPr>
              <a:t>messages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Differences:</a:t>
            </a:r>
          </a:p>
          <a:p>
            <a:pPr>
              <a:spcBef>
                <a:spcPts val="700"/>
              </a:spcBef>
              <a:buFont typeface="Arial"/>
              <a:buChar char="•"/>
            </a:pPr>
            <a:r>
              <a:rPr lang="en-US" dirty="0"/>
              <a:t>“zero copy” – data transferred directly from virtual memory on one node to virtual memory on another node</a:t>
            </a:r>
          </a:p>
          <a:p>
            <a:pPr>
              <a:spcBef>
                <a:spcPts val="700"/>
              </a:spcBef>
              <a:buFont typeface="Arial"/>
              <a:buChar char="•"/>
            </a:pPr>
            <a:r>
              <a:rPr lang="en-US" dirty="0"/>
              <a:t>“kernel bypass” – no operating system involvement during data transfers</a:t>
            </a:r>
          </a:p>
          <a:p>
            <a:pPr>
              <a:spcBef>
                <a:spcPts val="700"/>
              </a:spcBef>
              <a:buFont typeface="Arial"/>
              <a:buChar char="•"/>
            </a:pPr>
            <a:r>
              <a:rPr lang="en-US" dirty="0"/>
              <a:t>asynchronous operation – threads not blocked during I/O transfers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between TCP and RDMA</a:t>
            </a:r>
          </a:p>
        </p:txBody>
      </p:sp>
    </p:spTree>
    <p:extLst>
      <p:ext uri="{BB962C8B-B14F-4D97-AF65-F5344CB8AC3E}">
        <p14:creationId xmlns:p14="http://schemas.microsoft.com/office/powerpoint/2010/main" val="54237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TCP/IP Setup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063302" y="2426075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User</a:t>
            </a:r>
          </a:p>
          <a:p>
            <a:pPr>
              <a:buClrTx/>
              <a:buFontTx/>
              <a:buNone/>
            </a:pPr>
            <a:r>
              <a:rPr lang="en-US" sz="1800"/>
              <a:t>App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23602" y="3230937"/>
            <a:ext cx="10874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Kernel</a:t>
            </a:r>
          </a:p>
          <a:p>
            <a:pPr>
              <a:buClrTx/>
              <a:buFontTx/>
              <a:buNone/>
            </a:pPr>
            <a:r>
              <a:rPr lang="en-US" sz="1800"/>
              <a:t>Stack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03002" y="4116762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CA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66477" y="4808912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Wire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931540" y="3108700"/>
            <a:ext cx="183832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931540" y="3913562"/>
            <a:ext cx="183832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315840" y="1645025"/>
            <a:ext cx="118586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0000FF"/>
                </a:solidFill>
              </a:rPr>
              <a:t>client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478265" y="1667250"/>
            <a:ext cx="13319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0000FF"/>
                </a:solidFill>
              </a:rPr>
              <a:t>server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884040" y="2000625"/>
            <a:ext cx="10239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/>
              <a:t>setup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60902" y="1994275"/>
            <a:ext cx="10239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/>
              <a:t>setup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760215" y="2302250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931540" y="4720012"/>
            <a:ext cx="183832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768277" y="2302250"/>
            <a:ext cx="1588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803077" y="2621337"/>
            <a:ext cx="12700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connect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976740" y="2302250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9399140" y="2302250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7976740" y="3108700"/>
            <a:ext cx="21336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976740" y="3913562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7976740" y="4720012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443465" y="2470525"/>
            <a:ext cx="9239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listen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8373615" y="2659437"/>
            <a:ext cx="110648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accept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8478390" y="2283200"/>
            <a:ext cx="7921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bind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9426127" y="2464175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User</a:t>
            </a:r>
          </a:p>
          <a:p>
            <a:pPr>
              <a:buClrTx/>
              <a:buFontTx/>
              <a:buNone/>
            </a:pPr>
            <a:r>
              <a:rPr lang="en-US" sz="1800"/>
              <a:t>App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9400727" y="3283325"/>
            <a:ext cx="10874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Kernel</a:t>
            </a:r>
          </a:p>
          <a:p>
            <a:pPr>
              <a:buClrTx/>
              <a:buFontTx/>
              <a:buNone/>
            </a:pPr>
            <a:r>
              <a:rPr lang="en-US" sz="1800"/>
              <a:t>Stack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9426127" y="4143750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CA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400727" y="4807325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Wire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3234877" y="2973762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3234877" y="3645275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234877" y="4451725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8807002" y="4451725"/>
            <a:ext cx="3175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8807002" y="3645275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8807002" y="2973762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3234877" y="4988300"/>
            <a:ext cx="5572125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831527" y="5555037"/>
            <a:ext cx="32496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/>
              <a:t>blue lines: control information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693415" y="5794750"/>
            <a:ext cx="3319462" cy="1587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1844227" y="5826500"/>
            <a:ext cx="22066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/>
              <a:t>red lines: user data</a:t>
            </a: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1693415" y="6063037"/>
            <a:ext cx="3319462" cy="1588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1806127" y="6094787"/>
            <a:ext cx="31591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/>
              <a:t>green lines: control and data</a:t>
            </a: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1693415" y="6331325"/>
            <a:ext cx="3319462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28602" y="1630737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3709540" y="1564062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3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RDMA Setup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025945" y="2500769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User</a:t>
            </a:r>
          </a:p>
          <a:p>
            <a:pPr>
              <a:buClrTx/>
              <a:buFontTx/>
              <a:buNone/>
            </a:pPr>
            <a:r>
              <a:rPr lang="en-US" sz="1800"/>
              <a:t>App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886245" y="3305631"/>
            <a:ext cx="10874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Kernel</a:t>
            </a:r>
          </a:p>
          <a:p>
            <a:pPr>
              <a:buClrTx/>
              <a:buFontTx/>
              <a:buNone/>
            </a:pPr>
            <a:r>
              <a:rPr lang="en-US" sz="1800"/>
              <a:t>Stack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65645" y="4191456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CA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29120" y="4883606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Wire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894183" y="3183394"/>
            <a:ext cx="183832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894183" y="3988256"/>
            <a:ext cx="183832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78483" y="1719719"/>
            <a:ext cx="118586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0000FF"/>
                </a:solidFill>
              </a:rPr>
              <a:t>client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440908" y="1741944"/>
            <a:ext cx="13319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0000FF"/>
                </a:solidFill>
              </a:rPr>
              <a:t>server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846683" y="2075319"/>
            <a:ext cx="10239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/>
              <a:t>setup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23545" y="2068969"/>
            <a:ext cx="10239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/>
              <a:t>setup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722858" y="2376944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894183" y="4794706"/>
            <a:ext cx="183832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730920" y="2376944"/>
            <a:ext cx="1588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765720" y="2405519"/>
            <a:ext cx="127000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rdma_</a:t>
            </a:r>
          </a:p>
          <a:p>
            <a:pPr>
              <a:buClrTx/>
              <a:buFontTx/>
              <a:buNone/>
            </a:pPr>
            <a:r>
              <a:rPr lang="en-US" sz="1800"/>
              <a:t>connect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939383" y="2376944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9361783" y="2376944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7939383" y="3183394"/>
            <a:ext cx="21336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939383" y="3988256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7939383" y="4794706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939383" y="2545219"/>
            <a:ext cx="17621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rdma_listen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915570" y="2734131"/>
            <a:ext cx="19431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rdma_accept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928270" y="2357894"/>
            <a:ext cx="16287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rdma_bind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9388770" y="2538869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User</a:t>
            </a:r>
          </a:p>
          <a:p>
            <a:pPr>
              <a:buClrTx/>
              <a:buFontTx/>
              <a:buNone/>
            </a:pPr>
            <a:r>
              <a:rPr lang="en-US" sz="1800"/>
              <a:t>App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9363370" y="3358019"/>
            <a:ext cx="10874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Kernel</a:t>
            </a:r>
          </a:p>
          <a:p>
            <a:pPr>
              <a:buClrTx/>
              <a:buFontTx/>
              <a:buNone/>
            </a:pPr>
            <a:r>
              <a:rPr lang="en-US" sz="1800"/>
              <a:t>Stack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9388770" y="4218444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CA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363370" y="4882019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Wire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3197520" y="3048456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3197520" y="3719969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197520" y="4526419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8769645" y="4526419"/>
            <a:ext cx="3175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8769645" y="3719969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8769645" y="3048456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3197520" y="5062994"/>
            <a:ext cx="5572125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794170" y="5629731"/>
            <a:ext cx="32496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/>
              <a:t>blue lines: control information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656058" y="5869444"/>
            <a:ext cx="3319462" cy="1587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1806870" y="5901194"/>
            <a:ext cx="22066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/>
              <a:t>red lines: user data</a:t>
            </a: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1656058" y="6137731"/>
            <a:ext cx="3319462" cy="1588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1768770" y="6169481"/>
            <a:ext cx="31591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/>
              <a:t>green lines: control and data</a:t>
            </a: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1656058" y="6406019"/>
            <a:ext cx="3319462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791245" y="1705431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3672183" y="1638756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7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TCP/IP Data Transfer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100657" y="2388725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User</a:t>
            </a:r>
          </a:p>
          <a:p>
            <a:pPr>
              <a:buClrTx/>
              <a:buFontTx/>
              <a:buNone/>
            </a:pPr>
            <a:r>
              <a:rPr lang="en-US" sz="1800"/>
              <a:t>App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60957" y="3193587"/>
            <a:ext cx="10874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Kernel</a:t>
            </a:r>
          </a:p>
          <a:p>
            <a:pPr>
              <a:buClrTx/>
              <a:buFontTx/>
              <a:buNone/>
            </a:pPr>
            <a:r>
              <a:rPr lang="en-US" sz="1800"/>
              <a:t>Stack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40357" y="4079412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CA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03832" y="4771562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Wire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968895" y="3071350"/>
            <a:ext cx="3319462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968895" y="3876212"/>
            <a:ext cx="3319462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353195" y="1607675"/>
            <a:ext cx="118586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0000FF"/>
                </a:solidFill>
              </a:rPr>
              <a:t>client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515620" y="1629900"/>
            <a:ext cx="13319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0000FF"/>
                </a:solidFill>
              </a:rPr>
              <a:t>server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921395" y="1963275"/>
            <a:ext cx="10239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/>
              <a:t>setup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98257" y="1956925"/>
            <a:ext cx="10239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/>
              <a:t>setup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797570" y="2264900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968895" y="4682662"/>
            <a:ext cx="3319462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805632" y="2264900"/>
            <a:ext cx="1588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840432" y="2583987"/>
            <a:ext cx="12700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connect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8014095" y="2264900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9436495" y="2264900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6591695" y="3071350"/>
            <a:ext cx="3557587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591695" y="3876212"/>
            <a:ext cx="3557587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591695" y="4682662"/>
            <a:ext cx="3557587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480820" y="2433175"/>
            <a:ext cx="9239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listen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8410970" y="2622087"/>
            <a:ext cx="110648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accept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8515745" y="2245850"/>
            <a:ext cx="7921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bind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9463482" y="2426825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User</a:t>
            </a:r>
          </a:p>
          <a:p>
            <a:pPr>
              <a:buClrTx/>
              <a:buFontTx/>
              <a:buNone/>
            </a:pPr>
            <a:r>
              <a:rPr lang="en-US" sz="1800"/>
              <a:t>App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9438082" y="3245975"/>
            <a:ext cx="10874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Kernel</a:t>
            </a:r>
          </a:p>
          <a:p>
            <a:pPr>
              <a:buClrTx/>
              <a:buFontTx/>
              <a:buNone/>
            </a:pPr>
            <a:r>
              <a:rPr lang="en-US" sz="1800"/>
              <a:t>Stack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9463482" y="4106400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CA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438082" y="4769975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Wire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3272232" y="2936412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3272232" y="3607925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272232" y="4414375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8844357" y="4414375"/>
            <a:ext cx="3175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8844357" y="3607925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8844357" y="2936412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3272232" y="4950950"/>
            <a:ext cx="5572125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868882" y="5517687"/>
            <a:ext cx="32496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/>
              <a:t>blue lines: control information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730770" y="5757400"/>
            <a:ext cx="3319462" cy="1587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5288357" y="2264900"/>
            <a:ext cx="1588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AutoShape 38"/>
          <p:cNvSpPr>
            <a:spLocks noChangeArrowheads="1"/>
          </p:cNvSpPr>
          <p:nvPr/>
        </p:nvSpPr>
        <p:spPr bwMode="auto">
          <a:xfrm>
            <a:off x="4577157" y="2264900"/>
            <a:ext cx="711200" cy="469900"/>
          </a:xfrm>
          <a:prstGeom prst="roundRect">
            <a:avLst>
              <a:gd name="adj" fmla="val 333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3791345" y="2587162"/>
            <a:ext cx="8747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send</a:t>
            </a: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4102495" y="2936412"/>
            <a:ext cx="1587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4102495" y="4414375"/>
            <a:ext cx="1587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6591695" y="2264900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AutoShape 43"/>
          <p:cNvSpPr>
            <a:spLocks noChangeArrowheads="1"/>
          </p:cNvSpPr>
          <p:nvPr/>
        </p:nvSpPr>
        <p:spPr bwMode="auto">
          <a:xfrm>
            <a:off x="6591695" y="2264900"/>
            <a:ext cx="711200" cy="469900"/>
          </a:xfrm>
          <a:prstGeom prst="roundRect">
            <a:avLst>
              <a:gd name="adj" fmla="val 333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7372745" y="2588750"/>
            <a:ext cx="7937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recv</a:t>
            </a: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7658495" y="2936412"/>
            <a:ext cx="1587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7658495" y="4414375"/>
            <a:ext cx="1587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1881582" y="5789150"/>
            <a:ext cx="22066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/>
              <a:t>red lines: user data</a:t>
            </a: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1730770" y="6025687"/>
            <a:ext cx="3319462" cy="1588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1843482" y="6057437"/>
            <a:ext cx="31591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/>
              <a:t>green lines: control and data</a:t>
            </a:r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1730770" y="6293975"/>
            <a:ext cx="3319462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3865957" y="1593387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3746895" y="1526712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3945332" y="1983912"/>
            <a:ext cx="14827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 b="1"/>
              <a:t>  transfer</a:t>
            </a: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6732982" y="1982325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 b="1"/>
              <a:t> transfer</a:t>
            </a:r>
          </a:p>
        </p:txBody>
      </p:sp>
      <p:sp>
        <p:nvSpPr>
          <p:cNvPr id="57" name="AutoShape 55"/>
          <p:cNvSpPr>
            <a:spLocks noChangeArrowheads="1"/>
          </p:cNvSpPr>
          <p:nvPr/>
        </p:nvSpPr>
        <p:spPr bwMode="auto">
          <a:xfrm>
            <a:off x="4577157" y="3204700"/>
            <a:ext cx="711200" cy="469900"/>
          </a:xfrm>
          <a:prstGeom prst="roundRect">
            <a:avLst>
              <a:gd name="adj" fmla="val 333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4932757" y="2734800"/>
            <a:ext cx="1588" cy="469900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4932757" y="3674600"/>
            <a:ext cx="1588" cy="1276350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4339032" y="2684000"/>
            <a:ext cx="8540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>
                <a:solidFill>
                  <a:srgbClr val="FF0000"/>
                </a:solidFill>
              </a:rPr>
              <a:t>copy</a:t>
            </a:r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4102495" y="3607925"/>
            <a:ext cx="1587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AutoShape 60"/>
          <p:cNvSpPr>
            <a:spLocks noChangeArrowheads="1"/>
          </p:cNvSpPr>
          <p:nvPr/>
        </p:nvSpPr>
        <p:spPr bwMode="auto">
          <a:xfrm>
            <a:off x="6591695" y="3204700"/>
            <a:ext cx="711200" cy="469900"/>
          </a:xfrm>
          <a:prstGeom prst="roundRect">
            <a:avLst>
              <a:gd name="adj" fmla="val 333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7658495" y="3607925"/>
            <a:ext cx="1587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6926657" y="2763375"/>
            <a:ext cx="8540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>
                <a:solidFill>
                  <a:srgbClr val="FF0000"/>
                </a:solidFill>
              </a:rPr>
              <a:t>copy</a:t>
            </a:r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V="1">
            <a:off x="6947295" y="3633325"/>
            <a:ext cx="1587" cy="1358900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V="1">
            <a:off x="6947295" y="2693525"/>
            <a:ext cx="1587" cy="552450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3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801D85-5BAF-4ABF-BECA-427EAF70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10652BB5-424F-478C-AE67-914282FA0B99}"/>
              </a:ext>
            </a:extLst>
          </p:cNvPr>
          <p:cNvSpPr txBox="1">
            <a:spLocks/>
          </p:cNvSpPr>
          <p:nvPr/>
        </p:nvSpPr>
        <p:spPr>
          <a:xfrm>
            <a:off x="783669" y="28340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i="1" cap="none" dirty="0">
                <a:solidFill>
                  <a:srgbClr val="0070C0"/>
                </a:solidFill>
                <a:latin typeface="Calibri Light" panose="020F0302020204030204"/>
              </a:rPr>
              <a:t>The Rising of Cloud Computing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66BAAB-1EFC-43E0-928B-3D3231F7CE96}"/>
              </a:ext>
            </a:extLst>
          </p:cNvPr>
          <p:cNvGrpSpPr/>
          <p:nvPr/>
        </p:nvGrpSpPr>
        <p:grpSpPr>
          <a:xfrm>
            <a:off x="256427" y="4325365"/>
            <a:ext cx="3178280" cy="1475308"/>
            <a:chOff x="441479" y="3344212"/>
            <a:chExt cx="3242013" cy="150489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685BE4-9B8C-41E5-AB1B-166983AA862E}"/>
                </a:ext>
              </a:extLst>
            </p:cNvPr>
            <p:cNvSpPr txBox="1"/>
            <p:nvPr/>
          </p:nvSpPr>
          <p:spPr>
            <a:xfrm>
              <a:off x="441479" y="3344212"/>
              <a:ext cx="1367278" cy="1504891"/>
            </a:xfrm>
            <a:prstGeom prst="rect">
              <a:avLst/>
            </a:prstGeom>
            <a:noFill/>
          </p:spPr>
          <p:txBody>
            <a:bodyPr wrap="none" lIns="277892" tIns="277892" rIns="277892" bIns="277892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 sz="4400">
                  <a:gradFill>
                    <a:gsLst>
                      <a:gs pos="2917">
                        <a:srgbClr val="ECECEC"/>
                      </a:gs>
                      <a:gs pos="30000">
                        <a:srgbClr val="ECECEC"/>
                      </a:gs>
                    </a:gsLst>
                    <a:lin ang="5400000" scaled="0"/>
                  </a:gradFill>
                  <a:latin typeface="+mj-lt"/>
                </a:defRPr>
              </a:lvl1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600" spc="-412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40</a:t>
              </a:r>
              <a:endParaRPr kumimoji="0" lang="en-US" sz="8627" b="0" i="0" u="none" strike="noStrike" kern="1200" cap="none" spc="-412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BFF8B9-719B-4E39-9ACD-F8CB3A1895D4}"/>
                </a:ext>
              </a:extLst>
            </p:cNvPr>
            <p:cNvSpPr txBox="1"/>
            <p:nvPr/>
          </p:nvSpPr>
          <p:spPr>
            <a:xfrm>
              <a:off x="1598595" y="3696210"/>
              <a:ext cx="2084897" cy="766328"/>
            </a:xfrm>
            <a:prstGeom prst="rect">
              <a:avLst/>
            </a:prstGeom>
            <a:noFill/>
          </p:spPr>
          <p:txBody>
            <a:bodyPr wrap="square" lIns="277892" tIns="277892" rIns="277892" bIns="277892" rtlCol="0" anchor="ctr" anchorCtr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 sz="4400">
                  <a:gradFill>
                    <a:gsLst>
                      <a:gs pos="2917">
                        <a:srgbClr val="ECECEC"/>
                      </a:gs>
                      <a:gs pos="30000">
                        <a:srgbClr val="ECECEC"/>
                      </a:gs>
                    </a:gsLst>
                    <a:lin ang="5400000" scaled="0"/>
                  </a:gradFill>
                  <a:latin typeface="+mj-lt"/>
                </a:defRPr>
              </a:lvl1pPr>
            </a:lstStyle>
            <a:p>
              <a:pPr marL="0" marR="0" lvl="0" indent="0" algn="l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0" cap="none" spc="49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AZURE REGIONS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49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RDMA Data Transfer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007268" y="2426073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User</a:t>
            </a:r>
          </a:p>
          <a:p>
            <a:pPr>
              <a:buClrTx/>
              <a:buFontTx/>
              <a:buNone/>
            </a:pPr>
            <a:r>
              <a:rPr lang="en-US" sz="1800"/>
              <a:t>App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867568" y="3230935"/>
            <a:ext cx="10874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Kernel</a:t>
            </a:r>
          </a:p>
          <a:p>
            <a:pPr>
              <a:buClrTx/>
              <a:buFontTx/>
              <a:buNone/>
            </a:pPr>
            <a:r>
              <a:rPr lang="en-US" sz="1800"/>
              <a:t>Stack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46968" y="4116760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CA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10443" y="4808910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Wire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875506" y="3108698"/>
            <a:ext cx="183832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875506" y="3913560"/>
            <a:ext cx="3319462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59806" y="1645023"/>
            <a:ext cx="118586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0000FF"/>
                </a:solidFill>
              </a:rPr>
              <a:t>client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422231" y="1667248"/>
            <a:ext cx="13319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0000FF"/>
                </a:solidFill>
              </a:rPr>
              <a:t>server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828006" y="2000623"/>
            <a:ext cx="10239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/>
              <a:t>setup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04868" y="1994273"/>
            <a:ext cx="10239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/>
              <a:t>setup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704181" y="2302248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875506" y="4720010"/>
            <a:ext cx="3319462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712243" y="2302248"/>
            <a:ext cx="1588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747043" y="2330823"/>
            <a:ext cx="127000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rdma_</a:t>
            </a:r>
          </a:p>
          <a:p>
            <a:pPr>
              <a:buClrTx/>
              <a:buFontTx/>
              <a:buNone/>
            </a:pPr>
            <a:r>
              <a:rPr lang="en-US" sz="1800"/>
              <a:t>connect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920706" y="2302248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9343106" y="2302248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7920706" y="3108698"/>
            <a:ext cx="21336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498306" y="3913560"/>
            <a:ext cx="3557587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498306" y="4720010"/>
            <a:ext cx="3557587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920706" y="2470523"/>
            <a:ext cx="17621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rdma_listen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896893" y="2659435"/>
            <a:ext cx="19431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rdma_accept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909593" y="2283198"/>
            <a:ext cx="16287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rdma_bind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9370093" y="2464173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User</a:t>
            </a:r>
          </a:p>
          <a:p>
            <a:pPr>
              <a:buClrTx/>
              <a:buFontTx/>
              <a:buNone/>
            </a:pPr>
            <a:r>
              <a:rPr lang="en-US" sz="1800"/>
              <a:t>App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9344693" y="3283323"/>
            <a:ext cx="10874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Kernel</a:t>
            </a:r>
          </a:p>
          <a:p>
            <a:pPr>
              <a:buClrTx/>
              <a:buFontTx/>
              <a:buNone/>
            </a:pPr>
            <a:r>
              <a:rPr lang="en-US" sz="1800"/>
              <a:t>Stack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9370093" y="4143748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CA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344693" y="4807323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Wire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3178843" y="2973760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3178843" y="3645273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178843" y="4451723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8750968" y="4451723"/>
            <a:ext cx="3175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8750968" y="3645273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8750968" y="2973760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3178843" y="4988298"/>
            <a:ext cx="5572125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775493" y="5555035"/>
            <a:ext cx="32496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/>
              <a:t>blue lines: control information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637381" y="5794748"/>
            <a:ext cx="3319462" cy="1587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5194968" y="2302248"/>
            <a:ext cx="1588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AutoShape 38"/>
          <p:cNvSpPr>
            <a:spLocks noChangeArrowheads="1"/>
          </p:cNvSpPr>
          <p:nvPr/>
        </p:nvSpPr>
        <p:spPr bwMode="auto">
          <a:xfrm>
            <a:off x="4483768" y="2302248"/>
            <a:ext cx="711200" cy="469900"/>
          </a:xfrm>
          <a:prstGeom prst="roundRect">
            <a:avLst>
              <a:gd name="adj" fmla="val 333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3697956" y="2327648"/>
            <a:ext cx="107156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rdma_</a:t>
            </a:r>
          </a:p>
          <a:p>
            <a:pPr>
              <a:buClrTx/>
              <a:buFontTx/>
              <a:buNone/>
            </a:pPr>
            <a:r>
              <a:rPr lang="en-US" sz="1800"/>
              <a:t>post_</a:t>
            </a:r>
          </a:p>
          <a:p>
            <a:pPr>
              <a:buClrTx/>
              <a:buFontTx/>
              <a:buNone/>
            </a:pPr>
            <a:r>
              <a:rPr lang="en-US" sz="1800"/>
              <a:t>send</a:t>
            </a: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4009106" y="3175373"/>
            <a:ext cx="1587" cy="1008062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4009106" y="4451723"/>
            <a:ext cx="1587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4839368" y="2772148"/>
            <a:ext cx="1588" cy="2216150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6498306" y="2302248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AutoShape 44"/>
          <p:cNvSpPr>
            <a:spLocks noChangeArrowheads="1"/>
          </p:cNvSpPr>
          <p:nvPr/>
        </p:nvSpPr>
        <p:spPr bwMode="auto">
          <a:xfrm>
            <a:off x="6498306" y="2302248"/>
            <a:ext cx="711200" cy="469900"/>
          </a:xfrm>
          <a:prstGeom prst="roundRect">
            <a:avLst>
              <a:gd name="adj" fmla="val 333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7185693" y="2302248"/>
            <a:ext cx="10715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/>
              <a:t>rdma_</a:t>
            </a:r>
          </a:p>
          <a:p>
            <a:pPr>
              <a:buClrTx/>
              <a:buFontTx/>
              <a:buNone/>
            </a:pPr>
            <a:r>
              <a:rPr lang="en-US" sz="1800"/>
              <a:t>post_</a:t>
            </a:r>
          </a:p>
          <a:p>
            <a:pPr>
              <a:buClrTx/>
              <a:buFontTx/>
              <a:buNone/>
            </a:pPr>
            <a:r>
              <a:rPr lang="en-US" sz="1800"/>
              <a:t>recv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7447631" y="3175373"/>
            <a:ext cx="1587" cy="1008062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7447631" y="4451723"/>
            <a:ext cx="1587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1788193" y="5826498"/>
            <a:ext cx="22066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/>
              <a:t>red lines: user data</a:t>
            </a: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1637381" y="6063035"/>
            <a:ext cx="3319462" cy="1588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1750093" y="6094785"/>
            <a:ext cx="31591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/>
              <a:t>green lines: control and data</a:t>
            </a:r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1637381" y="6331323"/>
            <a:ext cx="3319462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3772568" y="1630735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3653506" y="156406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3851943" y="2021260"/>
            <a:ext cx="14827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 b="1"/>
              <a:t>  transfer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6639593" y="2019673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 b="1"/>
              <a:t> transfer</a:t>
            </a: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 flipV="1">
            <a:off x="6853906" y="2730873"/>
            <a:ext cx="1587" cy="2298700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4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RoCEv2: RDMA over Commodity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1924" y="2561295"/>
            <a:ext cx="4854890" cy="2743273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RoCEv2 for Ethernet based data centers</a:t>
            </a:r>
          </a:p>
          <a:p>
            <a:r>
              <a:rPr lang="en-US" sz="9600"/>
              <a:t>RoCEv2 </a:t>
            </a:r>
            <a:r>
              <a:rPr lang="en-US" sz="9600" dirty="0"/>
              <a:t>encapsulates packets in UDP</a:t>
            </a:r>
          </a:p>
          <a:p>
            <a:r>
              <a:rPr lang="en-US" sz="9600" dirty="0"/>
              <a:t>OS kernel is not in data path</a:t>
            </a:r>
          </a:p>
          <a:p>
            <a:r>
              <a:rPr lang="en-US" sz="9600" dirty="0"/>
              <a:t>NIC for network protocol processing and message DMA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A5102E-A9EE-4FF3-8040-C5AA84843611}"/>
              </a:ext>
            </a:extLst>
          </p:cNvPr>
          <p:cNvGrpSpPr/>
          <p:nvPr/>
        </p:nvGrpSpPr>
        <p:grpSpPr>
          <a:xfrm>
            <a:off x="836610" y="1932624"/>
            <a:ext cx="6197348" cy="4565599"/>
            <a:chOff x="5966647" y="1582307"/>
            <a:chExt cx="6197348" cy="4565599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6129175" y="2736748"/>
              <a:ext cx="2905997" cy="3014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Rectangle 6"/>
            <p:cNvSpPr/>
            <p:nvPr/>
          </p:nvSpPr>
          <p:spPr>
            <a:xfrm>
              <a:off x="6587299" y="2893027"/>
              <a:ext cx="1329234" cy="516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TCP/IP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81020" y="3569597"/>
              <a:ext cx="1335513" cy="2734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  NIC driver</a:t>
              </a:r>
            </a:p>
          </p:txBody>
        </p:sp>
        <p:sp>
          <p:nvSpPr>
            <p:cNvPr id="9" name="Rectangle 39"/>
            <p:cNvSpPr>
              <a:spLocks noChangeArrowheads="1"/>
            </p:cNvSpPr>
            <p:nvPr/>
          </p:nvSpPr>
          <p:spPr bwMode="auto">
            <a:xfrm rot="16200000">
              <a:off x="5887752" y="2140161"/>
              <a:ext cx="537460" cy="3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User</a:t>
              </a:r>
              <a:endParaRPr lang="en-US" sz="1300" dirty="0"/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 rot="16200000">
              <a:off x="5809886" y="3368576"/>
              <a:ext cx="669486" cy="3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Kernel</a:t>
              </a:r>
              <a:endParaRPr lang="en-US" sz="1300" dirty="0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6129175" y="3946332"/>
              <a:ext cx="290599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40"/>
            <p:cNvSpPr>
              <a:spLocks noChangeArrowheads="1"/>
            </p:cNvSpPr>
            <p:nvPr/>
          </p:nvSpPr>
          <p:spPr bwMode="auto">
            <a:xfrm rot="16200000">
              <a:off x="5652366" y="4645038"/>
              <a:ext cx="950811" cy="3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Hardware</a:t>
              </a:r>
              <a:endParaRPr lang="en-US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1020" y="2012996"/>
              <a:ext cx="2454152" cy="489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99188" y="4064586"/>
              <a:ext cx="2637191" cy="1186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64571" y="4157677"/>
              <a:ext cx="1187329" cy="441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RDMA transport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59273" y="4675932"/>
              <a:ext cx="1187863" cy="207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IP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87299" y="4954252"/>
              <a:ext cx="1877048" cy="2196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Ethernet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52628" y="1582307"/>
              <a:ext cx="1130309" cy="343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app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578819" y="2111027"/>
              <a:ext cx="358346" cy="3002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598994" y="4183005"/>
              <a:ext cx="358346" cy="3002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4" idx="2"/>
              <a:endCxn id="25" idx="0"/>
            </p:cNvCxnSpPr>
            <p:nvPr/>
          </p:nvCxnSpPr>
          <p:spPr>
            <a:xfrm>
              <a:off x="8757992" y="2411271"/>
              <a:ext cx="20175" cy="1771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459809" y="4452600"/>
              <a:ext cx="624701" cy="343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DMA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59273" y="2423871"/>
              <a:ext cx="1276326" cy="343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verbs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9599452" y="2720280"/>
              <a:ext cx="2539457" cy="227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Rectangle 45"/>
            <p:cNvSpPr/>
            <p:nvPr/>
          </p:nvSpPr>
          <p:spPr>
            <a:xfrm>
              <a:off x="10700973" y="2895299"/>
              <a:ext cx="1355017" cy="516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TCP/IP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700973" y="3571869"/>
              <a:ext cx="1320833" cy="2734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  NIC driver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9526804" y="3946332"/>
              <a:ext cx="2635984" cy="227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/>
            <p:cNvSpPr/>
            <p:nvPr/>
          </p:nvSpPr>
          <p:spPr>
            <a:xfrm>
              <a:off x="9599452" y="2015268"/>
              <a:ext cx="2454152" cy="489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526804" y="4066858"/>
              <a:ext cx="2637191" cy="1186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178942" y="4956524"/>
              <a:ext cx="1877048" cy="2196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Ethernet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280244" y="1584579"/>
              <a:ext cx="1130309" cy="343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app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9529434" y="2092117"/>
              <a:ext cx="624701" cy="2704947"/>
              <a:chOff x="12632040" y="2720223"/>
              <a:chExt cx="624701" cy="27049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2785819" y="2720223"/>
                <a:ext cx="358346" cy="3002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2785819" y="4823365"/>
                <a:ext cx="358346" cy="3002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58" idx="2"/>
                <a:endCxn id="59" idx="0"/>
              </p:cNvCxnSpPr>
              <p:nvPr/>
            </p:nvCxnSpPr>
            <p:spPr>
              <a:xfrm>
                <a:off x="12964992" y="3020467"/>
                <a:ext cx="0" cy="180289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2632040" y="5082149"/>
                <a:ext cx="624701" cy="343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DMA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0386889" y="2426143"/>
              <a:ext cx="1276326" cy="343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verbs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7804629" y="4330757"/>
              <a:ext cx="0" cy="1400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0794566" y="4342018"/>
              <a:ext cx="1435" cy="1389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804629" y="5731178"/>
              <a:ext cx="2991372" cy="0"/>
            </a:xfrm>
            <a:prstGeom prst="line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loud Callout 76"/>
            <p:cNvSpPr/>
            <p:nvPr/>
          </p:nvSpPr>
          <p:spPr>
            <a:xfrm>
              <a:off x="8443395" y="5383550"/>
              <a:ext cx="1729268" cy="764356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Lossless network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169695" y="4167202"/>
              <a:ext cx="1187329" cy="441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RDMA transport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173923" y="4685457"/>
              <a:ext cx="1187863" cy="207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IP </a:t>
              </a:r>
            </a:p>
          </p:txBody>
        </p:sp>
        <p:cxnSp>
          <p:nvCxnSpPr>
            <p:cNvPr id="23" name="Straight Connector 22"/>
            <p:cNvCxnSpPr>
              <a:endCxn id="25" idx="1"/>
            </p:cNvCxnSpPr>
            <p:nvPr/>
          </p:nvCxnSpPr>
          <p:spPr>
            <a:xfrm>
              <a:off x="7804629" y="4330757"/>
              <a:ext cx="794365" cy="2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9" idx="3"/>
            </p:cNvCxnSpPr>
            <p:nvPr/>
          </p:nvCxnSpPr>
          <p:spPr>
            <a:xfrm flipV="1">
              <a:off x="10041559" y="4342018"/>
              <a:ext cx="754442" cy="3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899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 benefit: latency reduction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15" y="1377959"/>
            <a:ext cx="7162648" cy="5371987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89837"/>
              </p:ext>
            </p:extLst>
          </p:nvPr>
        </p:nvGraphicFramePr>
        <p:xfrm>
          <a:off x="524105" y="2149311"/>
          <a:ext cx="4011929" cy="238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24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r>
                        <a:rPr lang="en-US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size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TCP</a:t>
                      </a:r>
                      <a:r>
                        <a:rPr lang="en-US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 P50 (us)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TCP P99</a:t>
                      </a:r>
                    </a:p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(us)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RDMA</a:t>
                      </a:r>
                      <a:r>
                        <a:rPr lang="en-US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 P50</a:t>
                      </a:r>
                    </a:p>
                    <a:p>
                      <a:r>
                        <a:rPr lang="en-US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(us)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RDMA P99</a:t>
                      </a:r>
                    </a:p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(us)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4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1KB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236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24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16KB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117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24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128KB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1483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2491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247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551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24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1MB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5290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6195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1783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2214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6512" y="4826524"/>
            <a:ext cx="4151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small </a:t>
            </a:r>
            <a:r>
              <a:rPr lang="en-US" dirty="0" err="1"/>
              <a:t>msgs</a:t>
            </a:r>
            <a:r>
              <a:rPr lang="en-US" dirty="0"/>
              <a:t> (&lt;32KB), OS processing latency matters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large </a:t>
            </a:r>
            <a:r>
              <a:rPr lang="en-US" dirty="0" err="1"/>
              <a:t>msgs</a:t>
            </a:r>
            <a:r>
              <a:rPr lang="en-US" dirty="0"/>
              <a:t> (100KB+), speed matters</a:t>
            </a:r>
          </a:p>
        </p:txBody>
      </p:sp>
    </p:spTree>
    <p:extLst>
      <p:ext uri="{BB962C8B-B14F-4D97-AF65-F5344CB8AC3E}">
        <p14:creationId xmlns:p14="http://schemas.microsoft.com/office/powerpoint/2010/main" val="2330233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 benefit: CPU overhead reduction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968" y="135654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99261" y="1358280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045725" y="3448280"/>
            <a:ext cx="1861851" cy="4875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7872" y="3078948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ND connection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0299" y="415335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40G NIC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261" y="1690688"/>
            <a:ext cx="4409246" cy="50241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3" y="1729737"/>
            <a:ext cx="4310209" cy="494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93812" y="5316583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37Gb/s </a:t>
            </a:r>
            <a:r>
              <a:rPr lang="en-US" dirty="0" err="1"/>
              <a:t>goodput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689032" y="5682343"/>
            <a:ext cx="351163" cy="33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67994" y="5685915"/>
            <a:ext cx="625406" cy="21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4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BE0C27-9E2D-4FEA-92D6-5DFBAE91E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" y="1581230"/>
            <a:ext cx="5688674" cy="4605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73DAAC-D797-4304-9281-E01A465B3746}"/>
              </a:ext>
            </a:extLst>
          </p:cNvPr>
          <p:cNvSpPr txBox="1"/>
          <p:nvPr/>
        </p:nvSpPr>
        <p:spPr>
          <a:xfrm>
            <a:off x="580103" y="6324303"/>
            <a:ext cx="360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RDMA: Single QP, 88 Gb/s, 1.7% CPU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F911E-96FC-4DB8-B76C-60BD8ABBF167}"/>
              </a:ext>
            </a:extLst>
          </p:cNvPr>
          <p:cNvSpPr txBox="1"/>
          <p:nvPr/>
        </p:nvSpPr>
        <p:spPr>
          <a:xfrm>
            <a:off x="6325867" y="6211669"/>
            <a:ext cx="413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TCP: Eight connections, 30-50Gb/s,</a:t>
            </a:r>
          </a:p>
          <a:p>
            <a:r>
              <a:rPr lang="en-US" dirty="0">
                <a:highlight>
                  <a:srgbClr val="FFFF00"/>
                </a:highlight>
              </a:rPr>
              <a:t>Client: 2.6%, Server: 4.3% CPU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C4A5EE-DA7D-4B38-8166-6548106D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3" y="0"/>
            <a:ext cx="10515600" cy="1325563"/>
          </a:xfrm>
        </p:spPr>
        <p:txBody>
          <a:bodyPr/>
          <a:lstStyle/>
          <a:p>
            <a:r>
              <a:rPr lang="en-US" dirty="0"/>
              <a:t>RDMA benefit: CPU overhead reduction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7604E-4A0B-4033-962E-B99495B58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868" y="1581229"/>
            <a:ext cx="5611436" cy="46053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B73B47-E036-4B41-B77A-0F1DE91BFEE1}"/>
              </a:ext>
            </a:extLst>
          </p:cNvPr>
          <p:cNvSpPr/>
          <p:nvPr/>
        </p:nvSpPr>
        <p:spPr>
          <a:xfrm>
            <a:off x="249155" y="1153421"/>
            <a:ext cx="635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Intel(R) Xeon(R) CPU E5-2690 v4 @ 2.60GHz, two sockets 28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3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C7C372-CFCB-45DD-B744-E4D3D076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9039"/>
            <a:ext cx="10515600" cy="1325563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RoCEv2 needs a lossless Ethernet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48F14-911F-4D39-9552-F530EFAD2DFD}"/>
              </a:ext>
            </a:extLst>
          </p:cNvPr>
          <p:cNvSpPr/>
          <p:nvPr/>
        </p:nvSpPr>
        <p:spPr>
          <a:xfrm>
            <a:off x="848032" y="4059021"/>
            <a:ext cx="7826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PFC for hop-by-hop flow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DCQCN for connection-level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3522749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Priority-based flow control (PFC)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5625"/>
            <a:ext cx="391088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Hop-by-hop flow control, with eight priorities for HOL blocking mitigation</a:t>
            </a:r>
          </a:p>
          <a:p>
            <a:r>
              <a:rPr lang="en-US" sz="2400" dirty="0"/>
              <a:t>The priority in data packets is carried in the VLAN tag or DSCP</a:t>
            </a:r>
          </a:p>
          <a:p>
            <a:r>
              <a:rPr lang="en-US" sz="2400" dirty="0"/>
              <a:t>PFC pause frame: inform the upstream to stop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5909" y="1882121"/>
            <a:ext cx="1789889" cy="1400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15021" y="1851450"/>
            <a:ext cx="1515862" cy="1429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787541" y="2471059"/>
            <a:ext cx="3005846" cy="673108"/>
            <a:chOff x="6787541" y="2471059"/>
            <a:chExt cx="3005846" cy="673108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6787541" y="2768800"/>
              <a:ext cx="300584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021030" y="2774835"/>
              <a:ext cx="1752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PFC pause frame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476090" y="2471059"/>
              <a:ext cx="442549" cy="267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570211" y="1421439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port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861085" y="1368425"/>
            <a:ext cx="12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port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013262" y="1908631"/>
            <a:ext cx="1550607" cy="1278295"/>
            <a:chOff x="5013262" y="1908631"/>
            <a:chExt cx="1550607" cy="1278295"/>
          </a:xfrm>
        </p:grpSpPr>
        <p:cxnSp>
          <p:nvCxnSpPr>
            <p:cNvPr id="11" name="Straight Connector 10"/>
            <p:cNvCxnSpPr/>
            <p:nvPr/>
          </p:nvCxnSpPr>
          <p:spPr>
            <a:xfrm rot="10800000" flipV="1">
              <a:off x="5471821" y="2209625"/>
              <a:ext cx="10781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 flipV="1">
              <a:off x="5472749" y="2005588"/>
              <a:ext cx="10781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6550897" y="2005588"/>
              <a:ext cx="0" cy="204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 rot="10800000">
              <a:off x="6255706" y="2005588"/>
              <a:ext cx="291354" cy="2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10800000" flipV="1">
              <a:off x="5468579" y="2498207"/>
              <a:ext cx="10781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5469507" y="2294170"/>
              <a:ext cx="10781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6547655" y="2294170"/>
              <a:ext cx="0" cy="204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0800000">
              <a:off x="6339028" y="2294167"/>
              <a:ext cx="204790" cy="199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0800000">
              <a:off x="6049158" y="2294169"/>
              <a:ext cx="291354" cy="2009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10800000" flipV="1">
              <a:off x="5484793" y="3146718"/>
              <a:ext cx="10781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 flipV="1">
              <a:off x="5485721" y="2942681"/>
              <a:ext cx="10781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6563869" y="2942681"/>
              <a:ext cx="0" cy="204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 rot="10800000">
              <a:off x="6270169" y="2942681"/>
              <a:ext cx="291354" cy="2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0800000">
              <a:off x="5979742" y="2942681"/>
              <a:ext cx="291354" cy="2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13262" y="190863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9580" y="221318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25309" y="2817594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p7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797131" y="1536214"/>
            <a:ext cx="3005846" cy="843786"/>
            <a:chOff x="6797131" y="1536214"/>
            <a:chExt cx="3005846" cy="84378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797131" y="2370272"/>
              <a:ext cx="3005846" cy="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005672" y="1536214"/>
              <a:ext cx="1291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packet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08743" y="2045532"/>
              <a:ext cx="812907" cy="284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78622" y="195373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p0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048234" y="1822600"/>
            <a:ext cx="1433258" cy="1278295"/>
            <a:chOff x="10027973" y="1885921"/>
            <a:chExt cx="1433258" cy="1278295"/>
          </a:xfrm>
        </p:grpSpPr>
        <p:sp>
          <p:nvSpPr>
            <p:cNvPr id="44" name="TextBox 43"/>
            <p:cNvSpPr txBox="1"/>
            <p:nvPr/>
          </p:nvSpPr>
          <p:spPr>
            <a:xfrm>
              <a:off x="11024355" y="188592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p0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0027973" y="2030707"/>
              <a:ext cx="1433258" cy="1133509"/>
              <a:chOff x="10027973" y="2030707"/>
              <a:chExt cx="1433258" cy="1133509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10027973" y="2030707"/>
                <a:ext cx="107814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10031808" y="2255257"/>
                <a:ext cx="107814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0031808" y="2030707"/>
                <a:ext cx="0" cy="224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0034154" y="2030707"/>
                <a:ext cx="291354" cy="224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10039217" y="2348475"/>
                <a:ext cx="107814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10038289" y="2573025"/>
                <a:ext cx="107814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0038289" y="2348475"/>
                <a:ext cx="0" cy="224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10042126" y="2348475"/>
                <a:ext cx="291354" cy="224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332553" y="2348475"/>
                <a:ext cx="291354" cy="224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V="1">
                <a:off x="10035973" y="2889985"/>
                <a:ext cx="107814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10035045" y="3114535"/>
                <a:ext cx="107814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0035045" y="2889985"/>
                <a:ext cx="0" cy="224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10038882" y="2889985"/>
                <a:ext cx="291354" cy="224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1037717" y="2209625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031639" y="2794884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p7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623714" y="2349889"/>
                <a:ext cx="291354" cy="2229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187803" y="2604691"/>
            <a:ext cx="1614737" cy="972106"/>
            <a:chOff x="10187803" y="2604691"/>
            <a:chExt cx="1614737" cy="972106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10768714" y="2604691"/>
              <a:ext cx="677" cy="87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0187803" y="3207465"/>
              <a:ext cx="1614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XOFF threshold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720597" y="3873861"/>
            <a:ext cx="6855724" cy="2023000"/>
            <a:chOff x="4720597" y="3873861"/>
            <a:chExt cx="6855724" cy="2023000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0597" y="3873861"/>
              <a:ext cx="6855724" cy="20230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8148459" y="4968231"/>
              <a:ext cx="1291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packet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8350069" y="4609910"/>
              <a:ext cx="351404" cy="358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832769" y="5217864"/>
            <a:ext cx="6889667" cy="1390847"/>
            <a:chOff x="4832769" y="5217864"/>
            <a:chExt cx="6889667" cy="139084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2769" y="5879646"/>
              <a:ext cx="6889667" cy="729065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9810538" y="5217864"/>
              <a:ext cx="1752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PFC pause frame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0768714" y="5587196"/>
              <a:ext cx="337407" cy="29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12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DCQCN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9854" y="4777544"/>
            <a:ext cx="8229600" cy="186238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CP:</a:t>
            </a:r>
            <a:r>
              <a:rPr lang="en-US" sz="2400" dirty="0"/>
              <a:t> Switches use ECN for packet marking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NP</a:t>
            </a:r>
            <a:r>
              <a:rPr lang="en-US" sz="2400" dirty="0"/>
              <a:t>: periodically check if ECN-marked packets arrived, if so, notify the sender</a:t>
            </a:r>
          </a:p>
          <a:p>
            <a:r>
              <a:rPr lang="en-US" sz="2400" dirty="0">
                <a:solidFill>
                  <a:srgbClr val="0070C0"/>
                </a:solidFill>
              </a:rPr>
              <a:t>RP</a:t>
            </a:r>
            <a:r>
              <a:rPr lang="en-US" sz="2400" dirty="0"/>
              <a:t>: adjust sending rate based on NP feedbacks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1D4A-5937-4BB0-BECF-BE94426D49B0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CC7C25-DC00-4E1D-89B7-CC2D8E406FF1}"/>
              </a:ext>
            </a:extLst>
          </p:cNvPr>
          <p:cNvGrpSpPr/>
          <p:nvPr/>
        </p:nvGrpSpPr>
        <p:grpSpPr>
          <a:xfrm>
            <a:off x="2229854" y="1633584"/>
            <a:ext cx="6862218" cy="1689431"/>
            <a:chOff x="2642730" y="2119202"/>
            <a:chExt cx="6862218" cy="1689431"/>
          </a:xfrm>
        </p:grpSpPr>
        <p:pic>
          <p:nvPicPr>
            <p:cNvPr id="5" name="Picture 4" descr="SimpleExample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90" t="33164" r="72803" b="63137"/>
            <a:stretch/>
          </p:blipFill>
          <p:spPr>
            <a:xfrm>
              <a:off x="5407549" y="2167328"/>
              <a:ext cx="1065441" cy="698006"/>
            </a:xfrm>
            <a:prstGeom prst="rect">
              <a:avLst/>
            </a:prstGeom>
          </p:spPr>
        </p:pic>
        <p:pic>
          <p:nvPicPr>
            <p:cNvPr id="7" name="Picture 6" descr="SimpleExample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53" t="39687" r="73399" b="54764"/>
            <a:stretch/>
          </p:blipFill>
          <p:spPr>
            <a:xfrm>
              <a:off x="3529762" y="2127223"/>
              <a:ext cx="547150" cy="649705"/>
            </a:xfrm>
            <a:prstGeom prst="rect">
              <a:avLst/>
            </a:prstGeom>
          </p:spPr>
        </p:pic>
        <p:pic>
          <p:nvPicPr>
            <p:cNvPr id="8" name="Picture 7" descr="SimpleExample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53" t="39687" r="73399" b="54764"/>
            <a:stretch/>
          </p:blipFill>
          <p:spPr>
            <a:xfrm>
              <a:off x="7996990" y="2119202"/>
              <a:ext cx="547150" cy="649705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954379" y="2492179"/>
              <a:ext cx="16282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44654" y="2503271"/>
              <a:ext cx="1732547" cy="130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642730" y="2776928"/>
              <a:ext cx="22857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Sender NIC</a:t>
              </a: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Reaction Point </a:t>
              </a: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RP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85500" y="2792970"/>
              <a:ext cx="22371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Congestion Point (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50089" y="2792970"/>
              <a:ext cx="23548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Receiver NIC</a:t>
              </a: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Notification Point (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NP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148EEB9-98D6-4811-9472-785BCC82B906}"/>
              </a:ext>
            </a:extLst>
          </p:cNvPr>
          <p:cNvSpPr txBox="1"/>
          <p:nvPr/>
        </p:nvSpPr>
        <p:spPr>
          <a:xfrm>
            <a:off x="2593823" y="3470286"/>
            <a:ext cx="7117735" cy="107721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DCQCN = Keep PFC + Use ECN + hardware rate-based congestion control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17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8643"/>
            <a:ext cx="10515600" cy="1325563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The lossless requirement poses safety and performance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322" y="3628103"/>
            <a:ext cx="4284406" cy="1081550"/>
          </a:xfrm>
        </p:spPr>
        <p:txBody>
          <a:bodyPr>
            <a:normAutofit/>
          </a:bodyPr>
          <a:lstStyle/>
          <a:p>
            <a:r>
              <a:rPr lang="en-US" dirty="0"/>
              <a:t>RDMA transport livelock</a:t>
            </a:r>
          </a:p>
          <a:p>
            <a:r>
              <a:rPr lang="en-US" dirty="0"/>
              <a:t>PFC deadlock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9C533-02A7-42E4-89F0-F07F16A88CDD}"/>
              </a:ext>
            </a:extLst>
          </p:cNvPr>
          <p:cNvSpPr/>
          <p:nvPr/>
        </p:nvSpPr>
        <p:spPr>
          <a:xfrm>
            <a:off x="5234745" y="3628103"/>
            <a:ext cx="44343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PFC pause frame storm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Slow-receiver symptom</a:t>
            </a:r>
          </a:p>
        </p:txBody>
      </p:sp>
    </p:spTree>
    <p:extLst>
      <p:ext uri="{BB962C8B-B14F-4D97-AF65-F5344CB8AC3E}">
        <p14:creationId xmlns:p14="http://schemas.microsoft.com/office/powerpoint/2010/main" val="3114483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RDMA transport livelock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7112778" y="3803387"/>
            <a:ext cx="1209367" cy="323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86641" y="1594945"/>
            <a:ext cx="2846500" cy="5170320"/>
            <a:chOff x="2860334" y="1460393"/>
            <a:chExt cx="2846500" cy="517032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860334" y="1474555"/>
              <a:ext cx="58354" cy="4852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865760" y="1942268"/>
              <a:ext cx="2804480" cy="381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519720" y="1598445"/>
              <a:ext cx="1470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Send 0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5760" y="2353977"/>
              <a:ext cx="2804480" cy="385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511664" y="2025224"/>
              <a:ext cx="1470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Send 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918688" y="4495938"/>
              <a:ext cx="2788146" cy="436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559248" y="3063715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Send N+1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2918688" y="3813319"/>
              <a:ext cx="2732718" cy="406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865760" y="391718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NAK N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865760" y="2732329"/>
              <a:ext cx="2804480" cy="353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865760" y="3184259"/>
              <a:ext cx="2811897" cy="394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ultiply 33"/>
            <p:cNvSpPr/>
            <p:nvPr/>
          </p:nvSpPr>
          <p:spPr>
            <a:xfrm>
              <a:off x="4184117" y="2581889"/>
              <a:ext cx="389066" cy="60883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30538" y="4347709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Send </a:t>
              </a:r>
              <a:r>
                <a:rPr lang="en-US" i="1" dirty="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899853" y="4870605"/>
              <a:ext cx="2806981" cy="407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30538" y="4870605"/>
              <a:ext cx="1470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Send </a:t>
              </a:r>
              <a:r>
                <a:rPr lang="en-US" i="1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865760" y="3583004"/>
              <a:ext cx="2811897" cy="34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918688" y="5223978"/>
              <a:ext cx="2788146" cy="428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827825" y="5239937"/>
              <a:ext cx="1470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Send </a:t>
              </a:r>
              <a:r>
                <a:rPr lang="en-US" i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66042" y="3456131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Send N+2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53677" y="6261381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Go-back-0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648480" y="1460393"/>
              <a:ext cx="58354" cy="4852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8719902" y="1538646"/>
            <a:ext cx="2846500" cy="5219764"/>
            <a:chOff x="8436626" y="1387011"/>
            <a:chExt cx="2846500" cy="5219764"/>
          </a:xfrm>
        </p:grpSpPr>
        <p:sp>
          <p:nvSpPr>
            <p:cNvPr id="42" name="TextBox 41"/>
            <p:cNvSpPr txBox="1"/>
            <p:nvPr/>
          </p:nvSpPr>
          <p:spPr>
            <a:xfrm>
              <a:off x="9510198" y="6237443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Go-back-N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8436626" y="1401173"/>
              <a:ext cx="58354" cy="4852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8442052" y="1868886"/>
              <a:ext cx="2804480" cy="381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088920" y="1568269"/>
              <a:ext cx="1470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Send 0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8442052" y="2280595"/>
              <a:ext cx="2804480" cy="385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9101508" y="2153580"/>
              <a:ext cx="1470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Send 1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8494980" y="4422556"/>
              <a:ext cx="2788146" cy="436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9129261" y="2988663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Send N+1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8494980" y="3739937"/>
              <a:ext cx="2732718" cy="406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442052" y="3843804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NAK N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8442052" y="2658947"/>
              <a:ext cx="2804480" cy="353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8442052" y="3110877"/>
              <a:ext cx="2811897" cy="394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Multiply 71"/>
            <p:cNvSpPr/>
            <p:nvPr/>
          </p:nvSpPr>
          <p:spPr>
            <a:xfrm>
              <a:off x="9760409" y="2508507"/>
              <a:ext cx="389066" cy="60883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406830" y="4274327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Send </a:t>
              </a:r>
              <a:r>
                <a:rPr lang="en-US" i="1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8476145" y="4797223"/>
              <a:ext cx="2806981" cy="407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9406830" y="4797223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Send </a:t>
              </a:r>
              <a:r>
                <a:rPr lang="en-US" i="1" dirty="0">
                  <a:solidFill>
                    <a:srgbClr val="FF0000"/>
                  </a:solidFill>
                </a:rPr>
                <a:t>N+1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8442052" y="3509622"/>
              <a:ext cx="2811897" cy="34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494980" y="5150596"/>
              <a:ext cx="2788146" cy="428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9404117" y="5166555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Send </a:t>
              </a:r>
              <a:r>
                <a:rPr lang="en-US" i="1" dirty="0">
                  <a:solidFill>
                    <a:srgbClr val="FF0000"/>
                  </a:solidFill>
                </a:rPr>
                <a:t>N+2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142334" y="3382749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RDMA Send N+2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11224772" y="1387011"/>
              <a:ext cx="58354" cy="4852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409210" y="3548014"/>
            <a:ext cx="978074" cy="607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547517" y="3548014"/>
            <a:ext cx="978074" cy="607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898247" y="2817440"/>
            <a:ext cx="886794" cy="73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512692" y="2210001"/>
            <a:ext cx="978074" cy="607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14" name="Straight Arrow Connector 13"/>
          <p:cNvCxnSpPr>
            <a:endCxn id="50" idx="0"/>
          </p:cNvCxnSpPr>
          <p:nvPr/>
        </p:nvCxnSpPr>
        <p:spPr>
          <a:xfrm>
            <a:off x="2318124" y="2829800"/>
            <a:ext cx="718430" cy="71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01729" y="2873739"/>
            <a:ext cx="0" cy="83977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21413" y="3057838"/>
            <a:ext cx="1811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Pkt drop rate 1/256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2045" y="14980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55559" y="1424184"/>
            <a:ext cx="10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11012" y="1311648"/>
            <a:ext cx="10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55010" y="129091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74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" grpId="0"/>
      <p:bldP spid="56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6" t="29351" r="6530" b="1412"/>
          <a:stretch/>
        </p:blipFill>
        <p:spPr>
          <a:xfrm>
            <a:off x="-29569" y="-7294"/>
            <a:ext cx="12251139" cy="687259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10279316" y="5371254"/>
            <a:ext cx="896425" cy="896425"/>
          </a:xfrm>
          <a:prstGeom prst="ellipse">
            <a:avLst/>
          </a:prstGeom>
          <a:noFill/>
          <a:ln w="2857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0083860" y="5175798"/>
            <a:ext cx="1287336" cy="1287336"/>
          </a:xfrm>
          <a:prstGeom prst="ellipse">
            <a:avLst/>
          </a:prstGeom>
          <a:noFill/>
          <a:ln w="381000">
            <a:solidFill>
              <a:schemeClr val="bg1">
                <a:alpha val="28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93F8F5-5860-43DC-8B0B-9F5958EC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2" y="3061602"/>
            <a:ext cx="4503904" cy="1478570"/>
          </a:xfrm>
        </p:spPr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Data Centers</a:t>
            </a:r>
          </a:p>
        </p:txBody>
      </p:sp>
    </p:spTree>
    <p:extLst>
      <p:ext uri="{BB962C8B-B14F-4D97-AF65-F5344CB8AC3E}">
        <p14:creationId xmlns:p14="http://schemas.microsoft.com/office/powerpoint/2010/main" val="2385005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PFC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9270" cy="4351338"/>
          </a:xfrm>
        </p:spPr>
        <p:txBody>
          <a:bodyPr/>
          <a:lstStyle/>
          <a:p>
            <a:r>
              <a:rPr lang="en-US" dirty="0"/>
              <a:t>Our data centers use Clos network</a:t>
            </a:r>
          </a:p>
          <a:p>
            <a:r>
              <a:rPr lang="en-US" dirty="0"/>
              <a:t>Packets first travel up then go down</a:t>
            </a:r>
          </a:p>
          <a:p>
            <a:r>
              <a:rPr lang="en-US" dirty="0"/>
              <a:t>No cyclic buffer dependency for up-down routing -&gt; no deadlock</a:t>
            </a:r>
          </a:p>
          <a:p>
            <a:r>
              <a:rPr lang="en-US" dirty="0"/>
              <a:t>But we did experience deadlock!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2462" y="3128261"/>
            <a:ext cx="487579" cy="445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41564" y="3986778"/>
            <a:ext cx="487579" cy="341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10271" y="3128261"/>
            <a:ext cx="487579" cy="445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99855" y="3986778"/>
            <a:ext cx="487579" cy="315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 flipH="1">
            <a:off x="6985353" y="3573698"/>
            <a:ext cx="490898" cy="41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8" idx="0"/>
          </p:cNvCxnSpPr>
          <p:nvPr/>
        </p:nvCxnSpPr>
        <p:spPr>
          <a:xfrm>
            <a:off x="8154060" y="3573699"/>
            <a:ext cx="489584" cy="413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6" idx="0"/>
          </p:cNvCxnSpPr>
          <p:nvPr/>
        </p:nvCxnSpPr>
        <p:spPr>
          <a:xfrm flipH="1">
            <a:off x="6985353" y="3573698"/>
            <a:ext cx="1168707" cy="41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7476251" y="3573699"/>
            <a:ext cx="1167393" cy="413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06589" y="2983206"/>
            <a:ext cx="2337890" cy="226114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51807" y="1825625"/>
            <a:ext cx="487579" cy="445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12991" y="1831611"/>
            <a:ext cx="487579" cy="445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82488" y="1831611"/>
            <a:ext cx="487579" cy="445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751985" y="1826822"/>
            <a:ext cx="487579" cy="445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394719" y="3128261"/>
            <a:ext cx="487579" cy="445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037341" y="3978425"/>
            <a:ext cx="487579" cy="3241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072528" y="3128261"/>
            <a:ext cx="487579" cy="445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560107" y="3977433"/>
            <a:ext cx="487579" cy="325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8" idx="2"/>
            <a:endCxn id="19" idx="0"/>
          </p:cNvCxnSpPr>
          <p:nvPr/>
        </p:nvCxnSpPr>
        <p:spPr>
          <a:xfrm flipH="1">
            <a:off x="9281131" y="3573699"/>
            <a:ext cx="357379" cy="404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2"/>
            <a:endCxn id="21" idx="0"/>
          </p:cNvCxnSpPr>
          <p:nvPr/>
        </p:nvCxnSpPr>
        <p:spPr>
          <a:xfrm>
            <a:off x="10316318" y="3573699"/>
            <a:ext cx="487579" cy="40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2"/>
            <a:endCxn id="19" idx="0"/>
          </p:cNvCxnSpPr>
          <p:nvPr/>
        </p:nvCxnSpPr>
        <p:spPr>
          <a:xfrm flipH="1">
            <a:off x="9281131" y="3573699"/>
            <a:ext cx="1035188" cy="404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2"/>
            <a:endCxn id="21" idx="0"/>
          </p:cNvCxnSpPr>
          <p:nvPr/>
        </p:nvCxnSpPr>
        <p:spPr>
          <a:xfrm>
            <a:off x="9638509" y="3573699"/>
            <a:ext cx="1165388" cy="40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001023" y="2983206"/>
            <a:ext cx="2143961" cy="226114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5" idx="0"/>
            <a:endCxn id="14" idx="2"/>
          </p:cNvCxnSpPr>
          <p:nvPr/>
        </p:nvCxnSpPr>
        <p:spPr>
          <a:xfrm flipV="1">
            <a:off x="7476251" y="2271063"/>
            <a:ext cx="519345" cy="857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0"/>
            <a:endCxn id="15" idx="2"/>
          </p:cNvCxnSpPr>
          <p:nvPr/>
        </p:nvCxnSpPr>
        <p:spPr>
          <a:xfrm flipV="1">
            <a:off x="7476251" y="2277049"/>
            <a:ext cx="1180529" cy="851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0"/>
            <a:endCxn id="16" idx="2"/>
          </p:cNvCxnSpPr>
          <p:nvPr/>
        </p:nvCxnSpPr>
        <p:spPr>
          <a:xfrm flipV="1">
            <a:off x="8154060" y="2277049"/>
            <a:ext cx="1172217" cy="851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0"/>
            <a:endCxn id="17" idx="2"/>
          </p:cNvCxnSpPr>
          <p:nvPr/>
        </p:nvCxnSpPr>
        <p:spPr>
          <a:xfrm flipV="1">
            <a:off x="8154060" y="2272260"/>
            <a:ext cx="1841714" cy="856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0"/>
            <a:endCxn id="7" idx="0"/>
          </p:cNvCxnSpPr>
          <p:nvPr/>
        </p:nvCxnSpPr>
        <p:spPr>
          <a:xfrm>
            <a:off x="8154060" y="312826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0"/>
            <a:endCxn id="14" idx="2"/>
          </p:cNvCxnSpPr>
          <p:nvPr/>
        </p:nvCxnSpPr>
        <p:spPr>
          <a:xfrm flipH="1" flipV="1">
            <a:off x="7995596" y="2271063"/>
            <a:ext cx="1642912" cy="857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0"/>
            <a:endCxn id="15" idx="2"/>
          </p:cNvCxnSpPr>
          <p:nvPr/>
        </p:nvCxnSpPr>
        <p:spPr>
          <a:xfrm flipH="1" flipV="1">
            <a:off x="8656781" y="2277049"/>
            <a:ext cx="981728" cy="851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0"/>
            <a:endCxn id="16" idx="2"/>
          </p:cNvCxnSpPr>
          <p:nvPr/>
        </p:nvCxnSpPr>
        <p:spPr>
          <a:xfrm flipH="1" flipV="1">
            <a:off x="9326277" y="2277049"/>
            <a:ext cx="990040" cy="851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0"/>
            <a:endCxn id="17" idx="2"/>
          </p:cNvCxnSpPr>
          <p:nvPr/>
        </p:nvCxnSpPr>
        <p:spPr>
          <a:xfrm flipH="1" flipV="1">
            <a:off x="9995774" y="2272260"/>
            <a:ext cx="320544" cy="856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046921" y="2085160"/>
            <a:ext cx="468194" cy="319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40945" y="3128260"/>
            <a:ext cx="385026" cy="319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44983" y="4009036"/>
            <a:ext cx="384000" cy="319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39754" y="2664001"/>
            <a:ext cx="548712" cy="319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Podset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585902" y="3991454"/>
            <a:ext cx="487579" cy="3110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793376" y="3977433"/>
            <a:ext cx="487579" cy="325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741564" y="4410135"/>
            <a:ext cx="487819" cy="666526"/>
            <a:chOff x="1242606" y="5413274"/>
            <a:chExt cx="731880" cy="771197"/>
          </a:xfrm>
        </p:grpSpPr>
        <p:sp>
          <p:nvSpPr>
            <p:cNvPr id="70" name="Rectangle 69"/>
            <p:cNvSpPr/>
            <p:nvPr/>
          </p:nvSpPr>
          <p:spPr>
            <a:xfrm>
              <a:off x="1242606" y="5413274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42606" y="5659646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242966" y="5922449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6707032" y="3876669"/>
            <a:ext cx="559054" cy="128439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7585902" y="4414720"/>
            <a:ext cx="487819" cy="666526"/>
            <a:chOff x="1242606" y="5413274"/>
            <a:chExt cx="731880" cy="771197"/>
          </a:xfrm>
        </p:grpSpPr>
        <p:sp>
          <p:nvSpPr>
            <p:cNvPr id="67" name="Rectangle 66"/>
            <p:cNvSpPr/>
            <p:nvPr/>
          </p:nvSpPr>
          <p:spPr>
            <a:xfrm>
              <a:off x="1242606" y="5413274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242606" y="5659646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242966" y="5922449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02671" y="4414720"/>
            <a:ext cx="487819" cy="666526"/>
            <a:chOff x="1242606" y="5413274"/>
            <a:chExt cx="731880" cy="771197"/>
          </a:xfrm>
        </p:grpSpPr>
        <p:sp>
          <p:nvSpPr>
            <p:cNvPr id="64" name="Rectangle 63"/>
            <p:cNvSpPr/>
            <p:nvPr/>
          </p:nvSpPr>
          <p:spPr>
            <a:xfrm>
              <a:off x="1242606" y="5413274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42606" y="5659646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242966" y="5922449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035740" y="4410135"/>
            <a:ext cx="487819" cy="666526"/>
            <a:chOff x="1242606" y="5413274"/>
            <a:chExt cx="731880" cy="771197"/>
          </a:xfrm>
        </p:grpSpPr>
        <p:sp>
          <p:nvSpPr>
            <p:cNvPr id="61" name="Rectangle 60"/>
            <p:cNvSpPr/>
            <p:nvPr/>
          </p:nvSpPr>
          <p:spPr>
            <a:xfrm>
              <a:off x="1242606" y="5413274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242606" y="5659646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42966" y="5922449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93376" y="4394359"/>
            <a:ext cx="487819" cy="666526"/>
            <a:chOff x="1242606" y="5413274"/>
            <a:chExt cx="731880" cy="771197"/>
          </a:xfrm>
        </p:grpSpPr>
        <p:sp>
          <p:nvSpPr>
            <p:cNvPr id="58" name="Rectangle 57"/>
            <p:cNvSpPr/>
            <p:nvPr/>
          </p:nvSpPr>
          <p:spPr>
            <a:xfrm>
              <a:off x="1242606" y="5413274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42606" y="5659646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42966" y="5922449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569613" y="4373017"/>
            <a:ext cx="487819" cy="666526"/>
            <a:chOff x="1242606" y="5413274"/>
            <a:chExt cx="731880" cy="771197"/>
          </a:xfrm>
        </p:grpSpPr>
        <p:sp>
          <p:nvSpPr>
            <p:cNvPr id="55" name="Rectangle 54"/>
            <p:cNvSpPr/>
            <p:nvPr/>
          </p:nvSpPr>
          <p:spPr>
            <a:xfrm>
              <a:off x="1242606" y="5413274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42606" y="5659646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42966" y="5922449"/>
              <a:ext cx="731520" cy="2620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>
            <a:stCxn id="40" idx="0"/>
            <a:endCxn id="5" idx="2"/>
          </p:cNvCxnSpPr>
          <p:nvPr/>
        </p:nvCxnSpPr>
        <p:spPr>
          <a:xfrm flipH="1" flipV="1">
            <a:off x="7476251" y="3573699"/>
            <a:ext cx="353440" cy="417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" idx="2"/>
            <a:endCxn id="40" idx="0"/>
          </p:cNvCxnSpPr>
          <p:nvPr/>
        </p:nvCxnSpPr>
        <p:spPr>
          <a:xfrm flipH="1">
            <a:off x="7829691" y="3573699"/>
            <a:ext cx="324369" cy="417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0"/>
            <a:endCxn id="18" idx="2"/>
          </p:cNvCxnSpPr>
          <p:nvPr/>
        </p:nvCxnSpPr>
        <p:spPr>
          <a:xfrm flipH="1" flipV="1">
            <a:off x="9638509" y="3573699"/>
            <a:ext cx="398657" cy="40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1" idx="0"/>
            <a:endCxn id="20" idx="2"/>
          </p:cNvCxnSpPr>
          <p:nvPr/>
        </p:nvCxnSpPr>
        <p:spPr>
          <a:xfrm flipV="1">
            <a:off x="10037166" y="3573699"/>
            <a:ext cx="279152" cy="40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24865" y="3599314"/>
            <a:ext cx="361477" cy="319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144984" y="4689924"/>
            <a:ext cx="580851" cy="319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Servers</a:t>
            </a:r>
          </a:p>
        </p:txBody>
      </p:sp>
      <p:sp>
        <p:nvSpPr>
          <p:cNvPr id="74" name="Freeform 73"/>
          <p:cNvSpPr/>
          <p:nvPr/>
        </p:nvSpPr>
        <p:spPr>
          <a:xfrm>
            <a:off x="6908823" y="2177143"/>
            <a:ext cx="2409348" cy="2590800"/>
          </a:xfrm>
          <a:custGeom>
            <a:avLst/>
            <a:gdLst>
              <a:gd name="connsiteX0" fmla="*/ 25377 w 2409348"/>
              <a:gd name="connsiteY0" fmla="*/ 2590800 h 2590800"/>
              <a:gd name="connsiteX1" fmla="*/ 68920 w 2409348"/>
              <a:gd name="connsiteY1" fmla="*/ 1915886 h 2590800"/>
              <a:gd name="connsiteX2" fmla="*/ 613206 w 2409348"/>
              <a:gd name="connsiteY2" fmla="*/ 1262743 h 2590800"/>
              <a:gd name="connsiteX3" fmla="*/ 1429634 w 2409348"/>
              <a:gd name="connsiteY3" fmla="*/ 696686 h 2590800"/>
              <a:gd name="connsiteX4" fmla="*/ 2202520 w 2409348"/>
              <a:gd name="connsiteY4" fmla="*/ 195943 h 2590800"/>
              <a:gd name="connsiteX5" fmla="*/ 2409348 w 2409348"/>
              <a:gd name="connsiteY5" fmla="*/ 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9348" h="2590800">
                <a:moveTo>
                  <a:pt x="25377" y="2590800"/>
                </a:moveTo>
                <a:cubicBezTo>
                  <a:pt x="-1837" y="2364014"/>
                  <a:pt x="-29051" y="2137229"/>
                  <a:pt x="68920" y="1915886"/>
                </a:cubicBezTo>
                <a:cubicBezTo>
                  <a:pt x="166891" y="1694543"/>
                  <a:pt x="386420" y="1465943"/>
                  <a:pt x="613206" y="1262743"/>
                </a:cubicBezTo>
                <a:cubicBezTo>
                  <a:pt x="839992" y="1059543"/>
                  <a:pt x="1164748" y="874486"/>
                  <a:pt x="1429634" y="696686"/>
                </a:cubicBezTo>
                <a:cubicBezTo>
                  <a:pt x="1694520" y="518886"/>
                  <a:pt x="2039234" y="312057"/>
                  <a:pt x="2202520" y="195943"/>
                </a:cubicBezTo>
                <a:cubicBezTo>
                  <a:pt x="2365806" y="79829"/>
                  <a:pt x="2387577" y="39914"/>
                  <a:pt x="2409348" y="0"/>
                </a:cubicBezTo>
              </a:path>
            </a:pathLst>
          </a:custGeom>
          <a:noFill/>
          <a:ln w="254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9310688" y="2177736"/>
            <a:ext cx="1005027" cy="2570477"/>
          </a:xfrm>
          <a:custGeom>
            <a:avLst/>
            <a:gdLst>
              <a:gd name="connsiteX0" fmla="*/ 0 w 1005027"/>
              <a:gd name="connsiteY0" fmla="*/ 27302 h 2570477"/>
              <a:gd name="connsiteX1" fmla="*/ 47625 w 1005027"/>
              <a:gd name="connsiteY1" fmla="*/ 3489 h 2570477"/>
              <a:gd name="connsiteX2" fmla="*/ 185737 w 1005027"/>
              <a:gd name="connsiteY2" fmla="*/ 93977 h 2570477"/>
              <a:gd name="connsiteX3" fmla="*/ 519112 w 1005027"/>
              <a:gd name="connsiteY3" fmla="*/ 422589 h 2570477"/>
              <a:gd name="connsiteX4" fmla="*/ 876300 w 1005027"/>
              <a:gd name="connsiteY4" fmla="*/ 836927 h 2570477"/>
              <a:gd name="connsiteX5" fmla="*/ 1004887 w 1005027"/>
              <a:gd name="connsiteY5" fmla="*/ 1217927 h 2570477"/>
              <a:gd name="connsiteX6" fmla="*/ 857250 w 1005027"/>
              <a:gd name="connsiteY6" fmla="*/ 1494152 h 2570477"/>
              <a:gd name="connsiteX7" fmla="*/ 690562 w 1005027"/>
              <a:gd name="connsiteY7" fmla="*/ 1727514 h 2570477"/>
              <a:gd name="connsiteX8" fmla="*/ 671512 w 1005027"/>
              <a:gd name="connsiteY8" fmla="*/ 2046602 h 2570477"/>
              <a:gd name="connsiteX9" fmla="*/ 666750 w 1005027"/>
              <a:gd name="connsiteY9" fmla="*/ 2570477 h 257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027" h="2570477">
                <a:moveTo>
                  <a:pt x="0" y="27302"/>
                </a:moveTo>
                <a:cubicBezTo>
                  <a:pt x="8334" y="9839"/>
                  <a:pt x="16669" y="-7623"/>
                  <a:pt x="47625" y="3489"/>
                </a:cubicBezTo>
                <a:cubicBezTo>
                  <a:pt x="78581" y="14601"/>
                  <a:pt x="107156" y="24127"/>
                  <a:pt x="185737" y="93977"/>
                </a:cubicBezTo>
                <a:cubicBezTo>
                  <a:pt x="264318" y="163827"/>
                  <a:pt x="404018" y="298764"/>
                  <a:pt x="519112" y="422589"/>
                </a:cubicBezTo>
                <a:cubicBezTo>
                  <a:pt x="634206" y="546414"/>
                  <a:pt x="795338" y="704371"/>
                  <a:pt x="876300" y="836927"/>
                </a:cubicBezTo>
                <a:cubicBezTo>
                  <a:pt x="957262" y="969483"/>
                  <a:pt x="1008062" y="1108390"/>
                  <a:pt x="1004887" y="1217927"/>
                </a:cubicBezTo>
                <a:cubicBezTo>
                  <a:pt x="1001712" y="1327464"/>
                  <a:pt x="909637" y="1409221"/>
                  <a:pt x="857250" y="1494152"/>
                </a:cubicBezTo>
                <a:cubicBezTo>
                  <a:pt x="804863" y="1579083"/>
                  <a:pt x="721518" y="1635439"/>
                  <a:pt x="690562" y="1727514"/>
                </a:cubicBezTo>
                <a:cubicBezTo>
                  <a:pt x="659606" y="1819589"/>
                  <a:pt x="675481" y="1906108"/>
                  <a:pt x="671512" y="2046602"/>
                </a:cubicBezTo>
                <a:cubicBezTo>
                  <a:pt x="667543" y="2187096"/>
                  <a:pt x="667146" y="2378786"/>
                  <a:pt x="666750" y="2570477"/>
                </a:cubicBezTo>
              </a:path>
            </a:pathLst>
          </a:custGeom>
          <a:ln>
            <a:tailEnd type="stealt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0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PFC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23" y="1825625"/>
            <a:ext cx="5144281" cy="46051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Two tables</a:t>
            </a:r>
          </a:p>
          <a:p>
            <a:pPr lvl="1"/>
            <a:r>
              <a:rPr lang="en-US" altLang="zh-CN" dirty="0"/>
              <a:t>ARP table: IP address to MAC address mapping</a:t>
            </a:r>
          </a:p>
          <a:p>
            <a:pPr lvl="1"/>
            <a:r>
              <a:rPr lang="en-US" altLang="zh-CN" dirty="0"/>
              <a:t>MAC table: MAC  address to port mapping</a:t>
            </a:r>
          </a:p>
          <a:p>
            <a:r>
              <a:rPr lang="en-US" altLang="zh-CN" dirty="0"/>
              <a:t>Timeout values for table entries in the two tables are different</a:t>
            </a:r>
          </a:p>
          <a:p>
            <a:pPr lvl="1"/>
            <a:r>
              <a:rPr lang="en-US" altLang="zh-CN" dirty="0"/>
              <a:t>ARP Table: 4 hours</a:t>
            </a:r>
          </a:p>
          <a:p>
            <a:pPr lvl="1"/>
            <a:r>
              <a:rPr lang="en-US" altLang="zh-CN" dirty="0"/>
              <a:t>MAC table: 5 minutes</a:t>
            </a:r>
          </a:p>
          <a:p>
            <a:r>
              <a:rPr lang="en-US" altLang="zh-CN" dirty="0"/>
              <a:t>Consequence</a:t>
            </a:r>
          </a:p>
          <a:p>
            <a:pPr lvl="1"/>
            <a:r>
              <a:rPr lang="en-US" altLang="zh-CN" dirty="0"/>
              <a:t>Incomplete (i.e., missing) MAC table entries for some ports</a:t>
            </a:r>
          </a:p>
          <a:p>
            <a:pPr lvl="1"/>
            <a:r>
              <a:rPr lang="en-US" altLang="zh-CN" b="1" i="1" dirty="0"/>
              <a:t>If an MAC table entry is missing, packets are </a:t>
            </a:r>
            <a:r>
              <a:rPr lang="en-US" altLang="zh-CN" b="1" i="1" u="sng" dirty="0"/>
              <a:t>flooded</a:t>
            </a:r>
            <a:r>
              <a:rPr lang="en-US" altLang="zh-CN" b="1" i="1" dirty="0"/>
              <a:t> to all ports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04647" y="2252756"/>
            <a:ext cx="4975411" cy="3697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63824"/>
              </p:ext>
            </p:extLst>
          </p:nvPr>
        </p:nvGraphicFramePr>
        <p:xfrm>
          <a:off x="7311364" y="2657462"/>
          <a:ext cx="24391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477">
                  <a:extLst>
                    <a:ext uri="{9D8B030D-6E8A-4147-A177-3AD203B41FA5}">
                      <a16:colId xmlns:a16="http://schemas.microsoft.com/office/drawing/2014/main" val="1647521988"/>
                    </a:ext>
                  </a:extLst>
                </a:gridCol>
                <a:gridCol w="847165">
                  <a:extLst>
                    <a:ext uri="{9D8B030D-6E8A-4147-A177-3AD203B41FA5}">
                      <a16:colId xmlns:a16="http://schemas.microsoft.com/office/drawing/2014/main" val="1831452799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268513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1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6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1288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869"/>
              </p:ext>
            </p:extLst>
          </p:nvPr>
        </p:nvGraphicFramePr>
        <p:xfrm>
          <a:off x="8843582" y="4101727"/>
          <a:ext cx="23726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248">
                  <a:extLst>
                    <a:ext uri="{9D8B030D-6E8A-4147-A177-3AD203B41FA5}">
                      <a16:colId xmlns:a16="http://schemas.microsoft.com/office/drawing/2014/main" val="1647521988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1831452799"/>
                    </a:ext>
                  </a:extLst>
                </a:gridCol>
                <a:gridCol w="793377">
                  <a:extLst>
                    <a:ext uri="{9D8B030D-6E8A-4147-A177-3AD203B41FA5}">
                      <a16:colId xmlns:a16="http://schemas.microsoft.com/office/drawing/2014/main" val="268513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1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6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12886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402941" y="2847602"/>
            <a:ext cx="403411" cy="4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86506" y="3686365"/>
            <a:ext cx="403411" cy="4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86506" y="4635143"/>
            <a:ext cx="403411" cy="4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47101" y="5755715"/>
            <a:ext cx="403411" cy="4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96093" y="5748992"/>
            <a:ext cx="403411" cy="4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11364" y="5748992"/>
            <a:ext cx="403411" cy="4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17127" y="1848953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54675" y="6030653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466629" y="3864111"/>
            <a:ext cx="4082925" cy="1888055"/>
            <a:chOff x="5466629" y="3864111"/>
            <a:chExt cx="4082925" cy="188805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248186" y="3864111"/>
              <a:ext cx="0" cy="1184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257889" y="5048452"/>
              <a:ext cx="558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466629" y="4835930"/>
              <a:ext cx="14731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953274" y="4351240"/>
              <a:ext cx="1021977" cy="568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Dst: IP1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17342" y="4945343"/>
              <a:ext cx="147918" cy="793376"/>
            </a:xfrm>
            <a:custGeom>
              <a:avLst/>
              <a:gdLst>
                <a:gd name="connsiteX0" fmla="*/ 0 w 147918"/>
                <a:gd name="connsiteY0" fmla="*/ 0 h 793376"/>
                <a:gd name="connsiteX1" fmla="*/ 40341 w 147918"/>
                <a:gd name="connsiteY1" fmla="*/ 457200 h 793376"/>
                <a:gd name="connsiteX2" fmla="*/ 147918 w 147918"/>
                <a:gd name="connsiteY2" fmla="*/ 793376 h 79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918" h="793376">
                  <a:moveTo>
                    <a:pt x="0" y="0"/>
                  </a:moveTo>
                  <a:cubicBezTo>
                    <a:pt x="7844" y="162485"/>
                    <a:pt x="15688" y="324971"/>
                    <a:pt x="40341" y="457200"/>
                  </a:cubicBezTo>
                  <a:cubicBezTo>
                    <a:pt x="64994" y="589429"/>
                    <a:pt x="106456" y="691402"/>
                    <a:pt x="147918" y="793376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7411472" y="4972237"/>
              <a:ext cx="1183341" cy="779929"/>
            </a:xfrm>
            <a:custGeom>
              <a:avLst/>
              <a:gdLst>
                <a:gd name="connsiteX0" fmla="*/ 0 w 1183341"/>
                <a:gd name="connsiteY0" fmla="*/ 0 h 779929"/>
                <a:gd name="connsiteX1" fmla="*/ 188258 w 1183341"/>
                <a:gd name="connsiteY1" fmla="*/ 349623 h 779929"/>
                <a:gd name="connsiteX2" fmla="*/ 739588 w 1183341"/>
                <a:gd name="connsiteY2" fmla="*/ 537882 h 779929"/>
                <a:gd name="connsiteX3" fmla="*/ 1062317 w 1183341"/>
                <a:gd name="connsiteY3" fmla="*/ 672353 h 779929"/>
                <a:gd name="connsiteX4" fmla="*/ 1183341 w 1183341"/>
                <a:gd name="connsiteY4" fmla="*/ 779929 h 77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341" h="779929">
                  <a:moveTo>
                    <a:pt x="0" y="0"/>
                  </a:moveTo>
                  <a:cubicBezTo>
                    <a:pt x="32496" y="129988"/>
                    <a:pt x="64993" y="259976"/>
                    <a:pt x="188258" y="349623"/>
                  </a:cubicBezTo>
                  <a:cubicBezTo>
                    <a:pt x="311523" y="439270"/>
                    <a:pt x="593912" y="484094"/>
                    <a:pt x="739588" y="537882"/>
                  </a:cubicBezTo>
                  <a:cubicBezTo>
                    <a:pt x="885264" y="591670"/>
                    <a:pt x="988358" y="632012"/>
                    <a:pt x="1062317" y="672353"/>
                  </a:cubicBezTo>
                  <a:cubicBezTo>
                    <a:pt x="1136276" y="712694"/>
                    <a:pt x="1159808" y="746311"/>
                    <a:pt x="1183341" y="7799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7586283" y="4985684"/>
              <a:ext cx="1963271" cy="739588"/>
            </a:xfrm>
            <a:custGeom>
              <a:avLst/>
              <a:gdLst>
                <a:gd name="connsiteX0" fmla="*/ 0 w 1963271"/>
                <a:gd name="connsiteY0" fmla="*/ 0 h 739588"/>
                <a:gd name="connsiteX1" fmla="*/ 295836 w 1963271"/>
                <a:gd name="connsiteY1" fmla="*/ 188259 h 739588"/>
                <a:gd name="connsiteX2" fmla="*/ 874059 w 1963271"/>
                <a:gd name="connsiteY2" fmla="*/ 322729 h 739588"/>
                <a:gd name="connsiteX3" fmla="*/ 1465730 w 1963271"/>
                <a:gd name="connsiteY3" fmla="*/ 430306 h 739588"/>
                <a:gd name="connsiteX4" fmla="*/ 1963271 w 1963271"/>
                <a:gd name="connsiteY4" fmla="*/ 739588 h 73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271" h="739588">
                  <a:moveTo>
                    <a:pt x="0" y="0"/>
                  </a:moveTo>
                  <a:cubicBezTo>
                    <a:pt x="75080" y="67235"/>
                    <a:pt x="150160" y="134471"/>
                    <a:pt x="295836" y="188259"/>
                  </a:cubicBezTo>
                  <a:cubicBezTo>
                    <a:pt x="441513" y="242047"/>
                    <a:pt x="679077" y="282388"/>
                    <a:pt x="874059" y="322729"/>
                  </a:cubicBezTo>
                  <a:cubicBezTo>
                    <a:pt x="1069041" y="363070"/>
                    <a:pt x="1284195" y="360830"/>
                    <a:pt x="1465730" y="430306"/>
                  </a:cubicBezTo>
                  <a:cubicBezTo>
                    <a:pt x="1647265" y="499782"/>
                    <a:pt x="1805268" y="619685"/>
                    <a:pt x="1963271" y="739588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203865" y="2257687"/>
            <a:ext cx="108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ARP table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238032" y="3664572"/>
            <a:ext cx="116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37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Arrow Connector 145"/>
          <p:cNvCxnSpPr>
            <a:stCxn id="61" idx="2"/>
          </p:cNvCxnSpPr>
          <p:nvPr/>
        </p:nvCxnSpPr>
        <p:spPr>
          <a:xfrm flipH="1">
            <a:off x="2212647" y="5513907"/>
            <a:ext cx="7705" cy="684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5030" y="1203225"/>
            <a:ext cx="2108200" cy="1079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6349" y="2052822"/>
            <a:ext cx="266700" cy="4759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2831" y="2061229"/>
            <a:ext cx="266700" cy="475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9679" y="2040218"/>
            <a:ext cx="266700" cy="4786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71530" y="2039381"/>
            <a:ext cx="266700" cy="47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0367" y="1204628"/>
            <a:ext cx="2108200" cy="1079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99506" y="2038549"/>
            <a:ext cx="266700" cy="475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6457" y="2036963"/>
            <a:ext cx="266700" cy="482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94053" y="2016237"/>
            <a:ext cx="266700" cy="5064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26794" y="2016237"/>
            <a:ext cx="266700" cy="5064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65030" y="3923831"/>
            <a:ext cx="2108200" cy="1079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93680" y="3677785"/>
            <a:ext cx="266700" cy="477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06330" y="3687023"/>
            <a:ext cx="266700" cy="444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74405" y="3676147"/>
            <a:ext cx="266700" cy="4842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90580" y="3677786"/>
            <a:ext cx="266700" cy="4854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90366" y="3925234"/>
            <a:ext cx="3428983" cy="1079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3680" y="4764251"/>
            <a:ext cx="266700" cy="51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06330" y="4769197"/>
            <a:ext cx="266700" cy="508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87657" y="4789057"/>
            <a:ext cx="266700" cy="4887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90580" y="4769197"/>
            <a:ext cx="266700" cy="508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79048" y="3663567"/>
            <a:ext cx="266700" cy="499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91698" y="3668077"/>
            <a:ext cx="266700" cy="48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99529" y="3673088"/>
            <a:ext cx="266700" cy="5138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917360" y="3673088"/>
            <a:ext cx="266700" cy="513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79048" y="4789058"/>
            <a:ext cx="266700" cy="4887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1698" y="4789059"/>
            <a:ext cx="266700" cy="488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2781" y="4808864"/>
            <a:ext cx="266700" cy="468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43864" y="4789058"/>
            <a:ext cx="266700" cy="488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907273" y="4093510"/>
            <a:ext cx="266700" cy="20161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75993" y="3669644"/>
            <a:ext cx="266700" cy="201612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07899" y="3692558"/>
            <a:ext cx="266700" cy="201612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91450" y="4769197"/>
            <a:ext cx="266700" cy="201612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06858" y="5074783"/>
            <a:ext cx="266700" cy="20161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90591" y="5072636"/>
            <a:ext cx="266700" cy="20161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946457" y="2316746"/>
            <a:ext cx="266700" cy="20161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93810" y="2027025"/>
            <a:ext cx="266700" cy="201612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81926" y="3865827"/>
            <a:ext cx="266700" cy="201612"/>
          </a:xfrm>
          <a:prstGeom prst="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17269" y="3874700"/>
            <a:ext cx="266700" cy="201612"/>
          </a:xfrm>
          <a:prstGeom prst="rect">
            <a:avLst/>
          </a:prstGeom>
          <a:solidFill>
            <a:srgbClr val="7030A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917360" y="3671929"/>
            <a:ext cx="266700" cy="20161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12308" y="4808864"/>
            <a:ext cx="266700" cy="201612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89971" y="120322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44036" y="117223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89972" y="392784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35074" y="39257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52" name="Straight Arrow Connector 51"/>
          <p:cNvCxnSpPr>
            <a:stCxn id="66" idx="2"/>
          </p:cNvCxnSpPr>
          <p:nvPr/>
        </p:nvCxnSpPr>
        <p:spPr>
          <a:xfrm flipH="1">
            <a:off x="2211677" y="2607155"/>
            <a:ext cx="1977" cy="7757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0" idx="0"/>
            <a:endCxn id="56" idx="2"/>
          </p:cNvCxnSpPr>
          <p:nvPr/>
        </p:nvCxnSpPr>
        <p:spPr>
          <a:xfrm flipV="1">
            <a:off x="3219457" y="2598694"/>
            <a:ext cx="3017984" cy="81484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234896" y="2604217"/>
            <a:ext cx="10186" cy="83951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62" idx="2"/>
          </p:cNvCxnSpPr>
          <p:nvPr/>
        </p:nvCxnSpPr>
        <p:spPr>
          <a:xfrm flipH="1" flipV="1">
            <a:off x="3198452" y="2614241"/>
            <a:ext cx="2956770" cy="77534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839526" y="1633957"/>
            <a:ext cx="795829" cy="96473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824391" y="3402528"/>
            <a:ext cx="795829" cy="96473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847011" y="3400387"/>
            <a:ext cx="795829" cy="96473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19641" y="3426306"/>
            <a:ext cx="795829" cy="96473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821542" y="3413538"/>
            <a:ext cx="795829" cy="96473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22437" y="4463669"/>
            <a:ext cx="795829" cy="105023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00537" y="1649504"/>
            <a:ext cx="795829" cy="96473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40269" y="1637906"/>
            <a:ext cx="795829" cy="96473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50812" y="4496654"/>
            <a:ext cx="795829" cy="96473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815739" y="1642418"/>
            <a:ext cx="795829" cy="96473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793441" y="4498945"/>
            <a:ext cx="795829" cy="96473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942961" y="6190731"/>
            <a:ext cx="552930" cy="552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S1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929081" y="6198499"/>
            <a:ext cx="552930" cy="552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S2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920322" y="6190731"/>
            <a:ext cx="552930" cy="552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S3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973150" y="6198499"/>
            <a:ext cx="552930" cy="552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98753" y="6224799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020672" y="5305651"/>
            <a:ext cx="3258" cy="4289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025048" y="5152071"/>
            <a:ext cx="6350" cy="5825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080497" y="5178021"/>
            <a:ext cx="0" cy="5153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43864" y="5076685"/>
            <a:ext cx="266700" cy="201612"/>
          </a:xfrm>
          <a:prstGeom prst="rect">
            <a:avLst/>
          </a:prstGeom>
          <a:solidFill>
            <a:srgbClr val="7030A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798618" y="4393553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803974" y="440161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827847" y="3325991"/>
            <a:ext cx="425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805745" y="3325991"/>
            <a:ext cx="42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p3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819641" y="4433304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p0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870539" y="443156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p1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775475" y="3348632"/>
            <a:ext cx="42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p3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863258" y="3366445"/>
            <a:ext cx="42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p4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855534" y="1574132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844495" y="1614952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16094" y="1623565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p0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857508" y="163294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p1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10445760" y="3712039"/>
            <a:ext cx="266109" cy="455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0441078" y="4460790"/>
            <a:ext cx="292876" cy="494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0842449" y="4359984"/>
            <a:ext cx="77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</a:t>
            </a:r>
          </a:p>
          <a:p>
            <a:r>
              <a:rPr lang="en-US" dirty="0"/>
              <a:t>port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842449" y="3610919"/>
            <a:ext cx="84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</a:t>
            </a:r>
          </a:p>
          <a:p>
            <a:r>
              <a:rPr lang="en-US" dirty="0"/>
              <a:t>port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88522" y="5078629"/>
            <a:ext cx="266700" cy="201612"/>
          </a:xfrm>
          <a:prstGeom prst="rect">
            <a:avLst/>
          </a:prstGeom>
          <a:solidFill>
            <a:srgbClr val="7030A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2017717" y="5291165"/>
            <a:ext cx="4872" cy="4942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5646958" y="2888285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6" name="Oval 175"/>
          <p:cNvSpPr/>
          <p:nvPr/>
        </p:nvSpPr>
        <p:spPr>
          <a:xfrm>
            <a:off x="7352556" y="2774797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7" name="Oval 176"/>
          <p:cNvSpPr/>
          <p:nvPr/>
        </p:nvSpPr>
        <p:spPr>
          <a:xfrm>
            <a:off x="3309738" y="2878015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8" name="Oval 177"/>
          <p:cNvSpPr/>
          <p:nvPr/>
        </p:nvSpPr>
        <p:spPr>
          <a:xfrm>
            <a:off x="1764818" y="2751724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48025" y="2428699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PFC pause frames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299048" y="2065698"/>
            <a:ext cx="266700" cy="201612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3463168" y="6299167"/>
            <a:ext cx="272992" cy="408146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Multiply 105"/>
          <p:cNvSpPr/>
          <p:nvPr/>
        </p:nvSpPr>
        <p:spPr>
          <a:xfrm>
            <a:off x="6456862" y="6241134"/>
            <a:ext cx="272992" cy="408146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Arrow Connector 108"/>
          <p:cNvCxnSpPr>
            <a:stCxn id="65" idx="2"/>
            <a:endCxn id="71" idx="0"/>
          </p:cNvCxnSpPr>
          <p:nvPr/>
        </p:nvCxnSpPr>
        <p:spPr>
          <a:xfrm>
            <a:off x="7248727" y="5461391"/>
            <a:ext cx="888" cy="737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872275" y="2317660"/>
            <a:ext cx="266700" cy="201612"/>
          </a:xfrm>
          <a:prstGeom prst="rect">
            <a:avLst/>
          </a:prstGeom>
          <a:solidFill>
            <a:srgbClr val="7030A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462884" y="4838142"/>
            <a:ext cx="266700" cy="468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8093967" y="4818336"/>
            <a:ext cx="266700" cy="488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8020642" y="4460846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p2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2294407" y="4975276"/>
            <a:ext cx="266700" cy="201612"/>
          </a:xfrm>
          <a:prstGeom prst="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906232" y="3901186"/>
            <a:ext cx="266700" cy="201612"/>
          </a:xfrm>
          <a:prstGeom prst="rect">
            <a:avLst/>
          </a:prstGeom>
          <a:solidFill>
            <a:srgbClr val="7030A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296349" y="2274376"/>
            <a:ext cx="266700" cy="201612"/>
          </a:xfrm>
          <a:prstGeom prst="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871662" y="2107504"/>
            <a:ext cx="266700" cy="201612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278065" y="3671929"/>
            <a:ext cx="266700" cy="201612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8096418" y="4819439"/>
            <a:ext cx="266700" cy="201612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115725" y="6168742"/>
            <a:ext cx="552930" cy="552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S5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8093448" y="5021184"/>
            <a:ext cx="266700" cy="2016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7992003" y="4600845"/>
            <a:ext cx="795829" cy="96473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4714380" y="5465658"/>
            <a:ext cx="128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drop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462884" y="3171184"/>
            <a:ext cx="162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Congested port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flipH="1">
            <a:off x="8360148" y="3608562"/>
            <a:ext cx="381640" cy="1145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8093258" y="5208191"/>
            <a:ext cx="266700" cy="2016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Multiply 148"/>
          <p:cNvSpPr/>
          <p:nvPr/>
        </p:nvSpPr>
        <p:spPr>
          <a:xfrm>
            <a:off x="10460962" y="5292585"/>
            <a:ext cx="272992" cy="408146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10846487" y="5210777"/>
            <a:ext cx="88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 server</a:t>
            </a:r>
          </a:p>
        </p:txBody>
      </p:sp>
      <p:cxnSp>
        <p:nvCxnSpPr>
          <p:cNvPr id="145" name="Straight Connector 144"/>
          <p:cNvCxnSpPr>
            <a:stCxn id="57" idx="0"/>
            <a:endCxn id="66" idx="2"/>
          </p:cNvCxnSpPr>
          <p:nvPr/>
        </p:nvCxnSpPr>
        <p:spPr>
          <a:xfrm flipH="1" flipV="1">
            <a:off x="2213654" y="2607155"/>
            <a:ext cx="8652" cy="79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60" idx="0"/>
            <a:endCxn id="56" idx="2"/>
          </p:cNvCxnSpPr>
          <p:nvPr/>
        </p:nvCxnSpPr>
        <p:spPr>
          <a:xfrm flipV="1">
            <a:off x="3219457" y="2598694"/>
            <a:ext cx="3017984" cy="81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2" idx="2"/>
            <a:endCxn id="59" idx="0"/>
          </p:cNvCxnSpPr>
          <p:nvPr/>
        </p:nvCxnSpPr>
        <p:spPr>
          <a:xfrm>
            <a:off x="3198452" y="2614241"/>
            <a:ext cx="3019104" cy="8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58" idx="0"/>
            <a:endCxn id="63" idx="2"/>
          </p:cNvCxnSpPr>
          <p:nvPr/>
        </p:nvCxnSpPr>
        <p:spPr>
          <a:xfrm flipH="1" flipV="1">
            <a:off x="7238184" y="2602643"/>
            <a:ext cx="6742" cy="79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61" idx="2"/>
            <a:endCxn id="68" idx="0"/>
          </p:cNvCxnSpPr>
          <p:nvPr/>
        </p:nvCxnSpPr>
        <p:spPr>
          <a:xfrm flipH="1">
            <a:off x="2219426" y="5513907"/>
            <a:ext cx="926" cy="67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65" idx="2"/>
          </p:cNvCxnSpPr>
          <p:nvPr/>
        </p:nvCxnSpPr>
        <p:spPr>
          <a:xfrm>
            <a:off x="7248727" y="5461391"/>
            <a:ext cx="888" cy="73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84" idx="2"/>
            <a:endCxn id="69" idx="0"/>
          </p:cNvCxnSpPr>
          <p:nvPr/>
        </p:nvCxnSpPr>
        <p:spPr>
          <a:xfrm flipH="1">
            <a:off x="3205546" y="5523821"/>
            <a:ext cx="3318" cy="67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67" idx="2"/>
            <a:endCxn id="70" idx="0"/>
          </p:cNvCxnSpPr>
          <p:nvPr/>
        </p:nvCxnSpPr>
        <p:spPr>
          <a:xfrm>
            <a:off x="6191356" y="5463682"/>
            <a:ext cx="5431" cy="72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40" idx="2"/>
            <a:endCxn id="133" idx="0"/>
          </p:cNvCxnSpPr>
          <p:nvPr/>
        </p:nvCxnSpPr>
        <p:spPr>
          <a:xfrm>
            <a:off x="8389918" y="5565582"/>
            <a:ext cx="2272" cy="60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10587516" y="5992079"/>
            <a:ext cx="6831" cy="55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0846487" y="5945156"/>
            <a:ext cx="117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PFC pause frames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782682" y="813244"/>
            <a:ext cx="266700" cy="201612"/>
          </a:xfrm>
          <a:prstGeom prst="rect">
            <a:avLst/>
          </a:prstGeom>
          <a:solidFill>
            <a:srgbClr val="7030A0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250855" y="758880"/>
            <a:ext cx="242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Path: {S1, T0, La, T1, S3}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8782682" y="1256096"/>
            <a:ext cx="266700" cy="201612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9267531" y="1172236"/>
            <a:ext cx="242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Path: {S1, T0, La, T1, S5}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8783462" y="1742975"/>
            <a:ext cx="266700" cy="201612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9267531" y="1648250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Path: {S4, T1, Lb, T0, S2}</a:t>
            </a:r>
          </a:p>
        </p:txBody>
      </p:sp>
      <p:sp>
        <p:nvSpPr>
          <p:cNvPr id="147" name="Title 1"/>
          <p:cNvSpPr>
            <a:spLocks noGrp="1"/>
          </p:cNvSpPr>
          <p:nvPr>
            <p:ph type="title"/>
          </p:nvPr>
        </p:nvSpPr>
        <p:spPr>
          <a:xfrm>
            <a:off x="326849" y="69238"/>
            <a:ext cx="4016551" cy="1089872"/>
          </a:xfrm>
        </p:spPr>
        <p:txBody>
          <a:bodyPr/>
          <a:lstStyle/>
          <a:p>
            <a:r>
              <a:rPr lang="en-US" dirty="0"/>
              <a:t>PFC deadlock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2810949" y="4473583"/>
            <a:ext cx="795829" cy="105023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2"/>
          <p:cNvSpPr/>
          <p:nvPr/>
        </p:nvSpPr>
        <p:spPr>
          <a:xfrm>
            <a:off x="2208197" y="2477901"/>
            <a:ext cx="4997483" cy="1182574"/>
          </a:xfrm>
          <a:custGeom>
            <a:avLst/>
            <a:gdLst>
              <a:gd name="connsiteX0" fmla="*/ 4025335 w 4997483"/>
              <a:gd name="connsiteY0" fmla="*/ 1001279 h 1182574"/>
              <a:gd name="connsiteX1" fmla="*/ 1137169 w 4997483"/>
              <a:gd name="connsiteY1" fmla="*/ 187240 h 1182574"/>
              <a:gd name="connsiteX2" fmla="*/ 111257 w 4997483"/>
              <a:gd name="connsiteY2" fmla="*/ 75728 h 1182574"/>
              <a:gd name="connsiteX3" fmla="*/ 33198 w 4997483"/>
              <a:gd name="connsiteY3" fmla="*/ 432567 h 1182574"/>
              <a:gd name="connsiteX4" fmla="*/ 55501 w 4997483"/>
              <a:gd name="connsiteY4" fmla="*/ 1101640 h 1182574"/>
              <a:gd name="connsiteX5" fmla="*/ 657666 w 4997483"/>
              <a:gd name="connsiteY5" fmla="*/ 1090489 h 1182574"/>
              <a:gd name="connsiteX6" fmla="*/ 1605520 w 4997483"/>
              <a:gd name="connsiteY6" fmla="*/ 845162 h 1182574"/>
              <a:gd name="connsiteX7" fmla="*/ 4069940 w 4997483"/>
              <a:gd name="connsiteY7" fmla="*/ 131484 h 1182574"/>
              <a:gd name="connsiteX8" fmla="*/ 4382174 w 4997483"/>
              <a:gd name="connsiteY8" fmla="*/ 8821 h 1182574"/>
              <a:gd name="connsiteX9" fmla="*/ 4861676 w 4997483"/>
              <a:gd name="connsiteY9" fmla="*/ 64577 h 1182574"/>
              <a:gd name="connsiteX10" fmla="*/ 4962037 w 4997483"/>
              <a:gd name="connsiteY10" fmla="*/ 499475 h 1182574"/>
              <a:gd name="connsiteX11" fmla="*/ 4962037 w 4997483"/>
              <a:gd name="connsiteY11" fmla="*/ 1068187 h 1182574"/>
              <a:gd name="connsiteX12" fmla="*/ 4538291 w 4997483"/>
              <a:gd name="connsiteY12" fmla="*/ 1179699 h 1182574"/>
              <a:gd name="connsiteX13" fmla="*/ 4025335 w 4997483"/>
              <a:gd name="connsiteY13" fmla="*/ 1001279 h 118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97483" h="1182574">
                <a:moveTo>
                  <a:pt x="4025335" y="1001279"/>
                </a:moveTo>
                <a:cubicBezTo>
                  <a:pt x="3458481" y="835869"/>
                  <a:pt x="1789515" y="341498"/>
                  <a:pt x="1137169" y="187240"/>
                </a:cubicBezTo>
                <a:cubicBezTo>
                  <a:pt x="484823" y="32982"/>
                  <a:pt x="295252" y="34840"/>
                  <a:pt x="111257" y="75728"/>
                </a:cubicBezTo>
                <a:cubicBezTo>
                  <a:pt x="-72738" y="116616"/>
                  <a:pt x="42491" y="261582"/>
                  <a:pt x="33198" y="432567"/>
                </a:cubicBezTo>
                <a:cubicBezTo>
                  <a:pt x="23905" y="603552"/>
                  <a:pt x="-48577" y="991986"/>
                  <a:pt x="55501" y="1101640"/>
                </a:cubicBezTo>
                <a:cubicBezTo>
                  <a:pt x="159579" y="1211294"/>
                  <a:pt x="399329" y="1133235"/>
                  <a:pt x="657666" y="1090489"/>
                </a:cubicBezTo>
                <a:cubicBezTo>
                  <a:pt x="916003" y="1047743"/>
                  <a:pt x="1605520" y="845162"/>
                  <a:pt x="1605520" y="845162"/>
                </a:cubicBezTo>
                <a:lnTo>
                  <a:pt x="4069940" y="131484"/>
                </a:lnTo>
                <a:cubicBezTo>
                  <a:pt x="4532716" y="-7906"/>
                  <a:pt x="4250218" y="19972"/>
                  <a:pt x="4382174" y="8821"/>
                </a:cubicBezTo>
                <a:cubicBezTo>
                  <a:pt x="4514130" y="-2330"/>
                  <a:pt x="4765032" y="-17199"/>
                  <a:pt x="4861676" y="64577"/>
                </a:cubicBezTo>
                <a:cubicBezTo>
                  <a:pt x="4958320" y="146353"/>
                  <a:pt x="4945310" y="332207"/>
                  <a:pt x="4962037" y="499475"/>
                </a:cubicBezTo>
                <a:cubicBezTo>
                  <a:pt x="4978764" y="666743"/>
                  <a:pt x="5032661" y="954816"/>
                  <a:pt x="4962037" y="1068187"/>
                </a:cubicBezTo>
                <a:cubicBezTo>
                  <a:pt x="4891413" y="1181558"/>
                  <a:pt x="4688832" y="1188992"/>
                  <a:pt x="4538291" y="1179699"/>
                </a:cubicBezTo>
                <a:cubicBezTo>
                  <a:pt x="4387750" y="1170406"/>
                  <a:pt x="4592189" y="1166689"/>
                  <a:pt x="4025335" y="1001279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87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3" grpId="0" animBg="1"/>
      <p:bldP spid="105" grpId="0" animBg="1"/>
      <p:bldP spid="110" grpId="0" animBg="1"/>
      <p:bldP spid="126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2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PFC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cause: the interaction between the PFC flow control and the Ethernet packet flooding (due to missing MAC forwarding table entry)</a:t>
            </a:r>
          </a:p>
          <a:p>
            <a:pPr lvl="1"/>
            <a:r>
              <a:rPr lang="en-US"/>
              <a:t>Lead to cyclic </a:t>
            </a:r>
            <a:r>
              <a:rPr lang="en-US" dirty="0"/>
              <a:t>buffer dependency </a:t>
            </a:r>
          </a:p>
          <a:p>
            <a:r>
              <a:rPr lang="en-US" dirty="0"/>
              <a:t>Solution: drop those lossless packets if the ARP table entry is incomplete</a:t>
            </a:r>
          </a:p>
          <a:p>
            <a:r>
              <a:rPr lang="en-US" dirty="0"/>
              <a:t>Recommendation: </a:t>
            </a:r>
            <a:r>
              <a:rPr lang="en-US" i="1" u="sng" dirty="0"/>
              <a:t>do not flood or multicast </a:t>
            </a:r>
            <a:r>
              <a:rPr lang="en-US" dirty="0"/>
              <a:t>for lossless traffic</a:t>
            </a:r>
          </a:p>
        </p:txBody>
      </p:sp>
    </p:spTree>
    <p:extLst>
      <p:ext uri="{BB962C8B-B14F-4D97-AF65-F5344CB8AC3E}">
        <p14:creationId xmlns:p14="http://schemas.microsoft.com/office/powerpoint/2010/main" val="149648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25" y="283831"/>
            <a:ext cx="10515600" cy="1325563"/>
          </a:xfrm>
        </p:spPr>
        <p:txBody>
          <a:bodyPr/>
          <a:lstStyle/>
          <a:p>
            <a:r>
              <a:rPr lang="en-US" dirty="0"/>
              <a:t>NIC PFC pause frame storm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8534" y="2137523"/>
            <a:ext cx="4584922" cy="38336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malfunctioning NIC may block the whole network</a:t>
            </a:r>
          </a:p>
          <a:p>
            <a:endParaRPr lang="en-US" dirty="0"/>
          </a:p>
          <a:p>
            <a:r>
              <a:rPr lang="en-US" dirty="0"/>
              <a:t>PFC pause frame storms </a:t>
            </a:r>
            <a:r>
              <a:rPr lang="en-US" altLang="zh-CN" dirty="0"/>
              <a:t>caused several incidents </a:t>
            </a:r>
          </a:p>
          <a:p>
            <a:endParaRPr lang="en-US" altLang="zh-CN" dirty="0"/>
          </a:p>
          <a:p>
            <a:r>
              <a:rPr lang="en-US" dirty="0"/>
              <a:t>Solution: watchdogs at both NIC and switch sides to stop the storm</a:t>
            </a:r>
          </a:p>
          <a:p>
            <a:pPr lvl="1"/>
            <a:r>
              <a:rPr lang="en-US" dirty="0"/>
              <a:t>Drop lossless packets</a:t>
            </a:r>
          </a:p>
          <a:p>
            <a:pPr lvl="1"/>
            <a:r>
              <a:rPr lang="en-US" dirty="0"/>
              <a:t>Stop pause frames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5239" y="4398802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6571" y="3375309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 layer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1997" y="1873008"/>
            <a:ext cx="12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Spine layer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23012" y="5189681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69199" y="1963874"/>
            <a:ext cx="1100338" cy="472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4865" y="1956074"/>
            <a:ext cx="1100338" cy="472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193" y="4295170"/>
            <a:ext cx="1100338" cy="4729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8193" y="3269052"/>
            <a:ext cx="1100338" cy="472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35675" y="3269052"/>
            <a:ext cx="1100338" cy="472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638" y="2807296"/>
            <a:ext cx="2904703" cy="282207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/>
          <p:cNvSpPr/>
          <p:nvPr/>
        </p:nvSpPr>
        <p:spPr>
          <a:xfrm>
            <a:off x="1735675" y="4295170"/>
            <a:ext cx="1100338" cy="4729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31561" y="4295169"/>
            <a:ext cx="1100338" cy="4729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1561" y="3269051"/>
            <a:ext cx="1100338" cy="472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69042" y="3269051"/>
            <a:ext cx="1100338" cy="472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35485" y="2807295"/>
            <a:ext cx="2904703" cy="2822073"/>
          </a:xfrm>
          <a:prstGeom prst="rect">
            <a:avLst/>
          </a:prstGeom>
          <a:solidFill>
            <a:srgbClr val="0070C0">
              <a:alpha val="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>
            <a:off x="4969042" y="4295169"/>
            <a:ext cx="1100338" cy="4729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8193" y="5131124"/>
            <a:ext cx="461024" cy="4412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20" name="Oval 19"/>
          <p:cNvSpPr/>
          <p:nvPr/>
        </p:nvSpPr>
        <p:spPr>
          <a:xfrm>
            <a:off x="929949" y="5131124"/>
            <a:ext cx="461024" cy="441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1735675" y="5131124"/>
            <a:ext cx="461024" cy="441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2367430" y="5131124"/>
            <a:ext cx="461024" cy="441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3531561" y="5131124"/>
            <a:ext cx="461024" cy="441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4163316" y="5131124"/>
            <a:ext cx="461024" cy="441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25" name="Oval 24"/>
          <p:cNvSpPr/>
          <p:nvPr/>
        </p:nvSpPr>
        <p:spPr>
          <a:xfrm>
            <a:off x="4969042" y="5131124"/>
            <a:ext cx="461024" cy="441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26" name="Oval 25"/>
          <p:cNvSpPr/>
          <p:nvPr/>
        </p:nvSpPr>
        <p:spPr>
          <a:xfrm>
            <a:off x="5600798" y="5131124"/>
            <a:ext cx="461024" cy="441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cxnSp>
        <p:nvCxnSpPr>
          <p:cNvPr id="27" name="Straight Arrow Connector 26"/>
          <p:cNvCxnSpPr>
            <a:stCxn id="19" idx="0"/>
          </p:cNvCxnSpPr>
          <p:nvPr/>
        </p:nvCxnSpPr>
        <p:spPr>
          <a:xfrm flipH="1" flipV="1">
            <a:off x="525978" y="4768134"/>
            <a:ext cx="2726" cy="3629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67198" y="3742016"/>
            <a:ext cx="0" cy="55315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60451" y="3742016"/>
            <a:ext cx="969835" cy="55315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67198" y="2448610"/>
            <a:ext cx="539968" cy="82555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74230" y="2440813"/>
            <a:ext cx="3527167" cy="8249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233558" y="2429039"/>
            <a:ext cx="717813" cy="8613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903214" y="3742016"/>
            <a:ext cx="1" cy="55826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</p:cNvCxnSpPr>
          <p:nvPr/>
        </p:nvCxnSpPr>
        <p:spPr>
          <a:xfrm flipH="1">
            <a:off x="4393828" y="3742016"/>
            <a:ext cx="1125383" cy="55315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26832" y="3758903"/>
            <a:ext cx="1103234" cy="5362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23318" y="3742016"/>
            <a:ext cx="0" cy="55826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36204" y="3742016"/>
            <a:ext cx="1033333" cy="55315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7942" y="3742016"/>
            <a:ext cx="0" cy="55826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0" idx="0"/>
          </p:cNvCxnSpPr>
          <p:nvPr/>
        </p:nvCxnSpPr>
        <p:spPr>
          <a:xfrm>
            <a:off x="1160461" y="4768134"/>
            <a:ext cx="0" cy="3629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>
            <a:off x="1966187" y="4768134"/>
            <a:ext cx="0" cy="3629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2" idx="0"/>
          </p:cNvCxnSpPr>
          <p:nvPr/>
        </p:nvCxnSpPr>
        <p:spPr>
          <a:xfrm>
            <a:off x="2597942" y="4768134"/>
            <a:ext cx="0" cy="3629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3" idx="0"/>
          </p:cNvCxnSpPr>
          <p:nvPr/>
        </p:nvCxnSpPr>
        <p:spPr>
          <a:xfrm>
            <a:off x="3762072" y="4768134"/>
            <a:ext cx="0" cy="3629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4" idx="0"/>
          </p:cNvCxnSpPr>
          <p:nvPr/>
        </p:nvCxnSpPr>
        <p:spPr>
          <a:xfrm>
            <a:off x="4393828" y="4768134"/>
            <a:ext cx="0" cy="3629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5" idx="0"/>
          </p:cNvCxnSpPr>
          <p:nvPr/>
        </p:nvCxnSpPr>
        <p:spPr>
          <a:xfrm>
            <a:off x="5199554" y="4768134"/>
            <a:ext cx="0" cy="3629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6" idx="0"/>
          </p:cNvCxnSpPr>
          <p:nvPr/>
        </p:nvCxnSpPr>
        <p:spPr>
          <a:xfrm>
            <a:off x="5831310" y="4768134"/>
            <a:ext cx="0" cy="3629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0" y="5632110"/>
            <a:ext cx="2367429" cy="33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Malfunctioning NIC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654536" y="2448610"/>
            <a:ext cx="2287416" cy="8373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37667" y="2453725"/>
            <a:ext cx="859032" cy="820441"/>
          </a:xfrm>
          <a:prstGeom prst="line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5" idx="2"/>
          </p:cNvCxnSpPr>
          <p:nvPr/>
        </p:nvCxnSpPr>
        <p:spPr>
          <a:xfrm flipV="1">
            <a:off x="2597942" y="2429039"/>
            <a:ext cx="2187092" cy="83668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946207" y="2453724"/>
            <a:ext cx="3388996" cy="7984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33076" y="2440812"/>
            <a:ext cx="690242" cy="8249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341" y="2734242"/>
            <a:ext cx="948517" cy="33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Podset 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546107" y="2734242"/>
            <a:ext cx="948517" cy="33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Podset 1</a:t>
            </a:r>
            <a:endParaRPr lang="en-US" sz="16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525978" y="2429039"/>
            <a:ext cx="5305332" cy="2702084"/>
            <a:chOff x="5474496" y="2917770"/>
            <a:chExt cx="5305332" cy="2702084"/>
          </a:xfrm>
        </p:grpSpPr>
        <p:cxnSp>
          <p:nvCxnSpPr>
            <p:cNvPr id="82" name="Straight Arrow Connector 81"/>
            <p:cNvCxnSpPr/>
            <p:nvPr/>
          </p:nvCxnSpPr>
          <p:spPr>
            <a:xfrm flipH="1" flipV="1">
              <a:off x="5474496" y="5256865"/>
              <a:ext cx="2726" cy="36298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5615716" y="4230747"/>
              <a:ext cx="0" cy="55315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6008969" y="4230747"/>
              <a:ext cx="969835" cy="55315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5615716" y="2937341"/>
              <a:ext cx="539968" cy="82555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5922748" y="2929544"/>
              <a:ext cx="3527167" cy="82491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9182076" y="2917770"/>
              <a:ext cx="717813" cy="86137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8851732" y="4230747"/>
              <a:ext cx="1" cy="55826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>
              <a:off x="9342346" y="4230747"/>
              <a:ext cx="1125383" cy="55315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9275350" y="4247634"/>
              <a:ext cx="1103234" cy="53626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10771836" y="4230747"/>
              <a:ext cx="0" cy="55826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5984722" y="4230747"/>
              <a:ext cx="1033333" cy="55315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7546460" y="4230747"/>
              <a:ext cx="0" cy="55826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108979" y="5256865"/>
              <a:ext cx="0" cy="36298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914705" y="5256865"/>
              <a:ext cx="0" cy="36298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7546460" y="5256865"/>
              <a:ext cx="0" cy="36298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8710590" y="5256865"/>
              <a:ext cx="0" cy="36298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9342346" y="5256865"/>
              <a:ext cx="0" cy="36298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10148072" y="5256865"/>
              <a:ext cx="0" cy="36298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10779828" y="5256865"/>
              <a:ext cx="0" cy="36298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6603054" y="2937341"/>
              <a:ext cx="2287416" cy="83733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86185" y="2942456"/>
              <a:ext cx="859032" cy="820441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546460" y="2917770"/>
              <a:ext cx="2187092" cy="836684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6894725" y="2942455"/>
              <a:ext cx="3388996" cy="79844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0081594" y="2929543"/>
              <a:ext cx="690242" cy="82491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807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slow-receiver symptom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8056" cy="4741430"/>
          </a:xfrm>
        </p:spPr>
        <p:txBody>
          <a:bodyPr>
            <a:normAutofit/>
          </a:bodyPr>
          <a:lstStyle/>
          <a:p>
            <a:r>
              <a:rPr lang="en-US" dirty="0"/>
              <a:t>ToR to NIC is 40Gb/s, NIC to server is 64Gb/s</a:t>
            </a:r>
          </a:p>
          <a:p>
            <a:r>
              <a:rPr lang="en-US" dirty="0"/>
              <a:t>But NICs may generate large number of PFC pause frames</a:t>
            </a:r>
          </a:p>
          <a:p>
            <a:r>
              <a:rPr lang="en-US" dirty="0"/>
              <a:t>Root cause: NIC is resource constrained 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Large page size for the MTT (memory translation table) entry</a:t>
            </a:r>
          </a:p>
          <a:p>
            <a:pPr lvl="1"/>
            <a:r>
              <a:rPr lang="en-US" dirty="0"/>
              <a:t>Dynamic buffer sharing at the </a:t>
            </a:r>
            <a:r>
              <a:rPr lang="en-US" dirty="0" err="1"/>
              <a:t>ToR</a:t>
            </a:r>
            <a:r>
              <a:rPr lang="en-US" dirty="0"/>
              <a:t> switch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6948475" y="2409661"/>
            <a:ext cx="981636" cy="86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/>
          <p:cNvSpPr/>
          <p:nvPr/>
        </p:nvSpPr>
        <p:spPr>
          <a:xfrm>
            <a:off x="8145262" y="2409661"/>
            <a:ext cx="981636" cy="86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6722250" y="4221235"/>
            <a:ext cx="2816892" cy="1388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514665" y="4485643"/>
            <a:ext cx="981636" cy="86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ToR</a:t>
            </a:r>
          </a:p>
        </p:txBody>
      </p:sp>
      <p:cxnSp>
        <p:nvCxnSpPr>
          <p:cNvPr id="11" name="Straight Connector 10"/>
          <p:cNvCxnSpPr>
            <a:stCxn id="6" idx="3"/>
            <a:endCxn id="9" idx="1"/>
          </p:cNvCxnSpPr>
          <p:nvPr/>
        </p:nvCxnSpPr>
        <p:spPr>
          <a:xfrm>
            <a:off x="9539142" y="4915328"/>
            <a:ext cx="975523" cy="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22250" y="2018576"/>
            <a:ext cx="2816892" cy="15910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6" idx="0"/>
            <a:endCxn id="12" idx="2"/>
          </p:cNvCxnSpPr>
          <p:nvPr/>
        </p:nvCxnSpPr>
        <p:spPr>
          <a:xfrm flipV="1">
            <a:off x="8130696" y="3609624"/>
            <a:ext cx="0" cy="61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93088" y="4149465"/>
            <a:ext cx="861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QSFP</a:t>
            </a:r>
          </a:p>
          <a:p>
            <a:r>
              <a:rPr lang="en-US" dirty="0"/>
              <a:t>40Gb/s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16140" y="3583166"/>
            <a:ext cx="1800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PCIe</a:t>
            </a:r>
          </a:p>
          <a:p>
            <a:r>
              <a:rPr lang="en-US" dirty="0"/>
              <a:t>Gen3 8x8 64Gb/s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04137" y="4368499"/>
            <a:ext cx="1922429" cy="914400"/>
            <a:chOff x="6904137" y="4368499"/>
            <a:chExt cx="1922429" cy="914400"/>
          </a:xfrm>
        </p:grpSpPr>
        <p:sp>
          <p:nvSpPr>
            <p:cNvPr id="20" name="Rectangle 19"/>
            <p:cNvSpPr/>
            <p:nvPr/>
          </p:nvSpPr>
          <p:spPr>
            <a:xfrm>
              <a:off x="8273890" y="4368822"/>
              <a:ext cx="552676" cy="447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MTT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04137" y="4368499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46139" y="4472631"/>
              <a:ext cx="732618" cy="447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WQEs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21342" y="4877722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QPC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097255" y="560942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56517" y="169133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636594" y="4315208"/>
            <a:ext cx="2270111" cy="1574791"/>
            <a:chOff x="9636594" y="4315208"/>
            <a:chExt cx="2270111" cy="1574791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9636594" y="5022053"/>
              <a:ext cx="748627" cy="251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9" idx="3"/>
            </p:cNvCxnSpPr>
            <p:nvPr/>
          </p:nvCxnSpPr>
          <p:spPr>
            <a:xfrm flipV="1">
              <a:off x="11496301" y="4315208"/>
              <a:ext cx="410404" cy="60446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9" idx="3"/>
            </p:cNvCxnSpPr>
            <p:nvPr/>
          </p:nvCxnSpPr>
          <p:spPr>
            <a:xfrm>
              <a:off x="11496301" y="4919672"/>
              <a:ext cx="410404" cy="60446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9" idx="3"/>
            </p:cNvCxnSpPr>
            <p:nvPr/>
          </p:nvCxnSpPr>
          <p:spPr>
            <a:xfrm>
              <a:off x="11496301" y="4919672"/>
              <a:ext cx="410404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0000021" y="5489889"/>
              <a:ext cx="1578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Pause frames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8417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787" y="2370905"/>
            <a:ext cx="7696200" cy="1325563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Deployment experiences and lessons learned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724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Latency reduction 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26" y="2509960"/>
            <a:ext cx="7697273" cy="3848637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06506" y="1851383"/>
            <a:ext cx="42071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RoCEv2 deployed in Bing world-wide for two and half years</a:t>
            </a:r>
          </a:p>
          <a:p>
            <a:r>
              <a:rPr lang="en-US" dirty="0"/>
              <a:t>Significant latency reduction</a:t>
            </a:r>
          </a:p>
          <a:p>
            <a:r>
              <a:rPr lang="en-US" dirty="0" err="1"/>
              <a:t>Incast</a:t>
            </a:r>
            <a:r>
              <a:rPr lang="en-US" dirty="0"/>
              <a:t> problem solved as no packet drops </a:t>
            </a:r>
          </a:p>
        </p:txBody>
      </p:sp>
    </p:spTree>
    <p:extLst>
      <p:ext uri="{BB962C8B-B14F-4D97-AF65-F5344CB8AC3E}">
        <p14:creationId xmlns:p14="http://schemas.microsoft.com/office/powerpoint/2010/main" val="2239347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513" y="254382"/>
            <a:ext cx="10515600" cy="1325563"/>
          </a:xfrm>
        </p:spPr>
        <p:txBody>
          <a:bodyPr/>
          <a:lstStyle/>
          <a:p>
            <a:r>
              <a:rPr lang="en-US" dirty="0"/>
              <a:t>RDMA throughput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8" y="1927675"/>
            <a:ext cx="5515626" cy="33134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08" y="1579945"/>
            <a:ext cx="5398182" cy="374055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771265"/>
            <a:ext cx="5189113" cy="96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Using two </a:t>
            </a:r>
            <a:r>
              <a:rPr lang="en-US" sz="2000" dirty="0" err="1"/>
              <a:t>podsets</a:t>
            </a:r>
            <a:r>
              <a:rPr lang="en-US" sz="2000" dirty="0"/>
              <a:t> each with 500+ servers</a:t>
            </a:r>
          </a:p>
          <a:p>
            <a:r>
              <a:rPr lang="en-US" sz="2000" dirty="0"/>
              <a:t>5Tb/s capacity between the two </a:t>
            </a:r>
            <a:r>
              <a:rPr lang="en-US" sz="2000" dirty="0" err="1"/>
              <a:t>podsets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17102" y="5771265"/>
            <a:ext cx="4970098" cy="9690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Achieved 3Tb/s inter-</a:t>
            </a:r>
            <a:r>
              <a:rPr lang="en-US" sz="2000" dirty="0" err="1"/>
              <a:t>podset</a:t>
            </a:r>
            <a:r>
              <a:rPr lang="en-US" sz="2000" dirty="0"/>
              <a:t> throughput</a:t>
            </a:r>
          </a:p>
          <a:p>
            <a:r>
              <a:rPr lang="en-US" sz="2000" dirty="0"/>
              <a:t>Bottlenecked by ECMP routing</a:t>
            </a:r>
          </a:p>
          <a:p>
            <a:r>
              <a:rPr lang="en-US" sz="2000" dirty="0"/>
              <a:t>Close to 0 CPU overhead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763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Latency and throughput tradeoff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3052" y="2000486"/>
            <a:ext cx="3424706" cy="3103808"/>
            <a:chOff x="238612" y="1525452"/>
            <a:chExt cx="4399987" cy="3816724"/>
          </a:xfrm>
        </p:grpSpPr>
        <p:sp>
          <p:nvSpPr>
            <p:cNvPr id="6" name="Rectangle 5"/>
            <p:cNvSpPr/>
            <p:nvPr/>
          </p:nvSpPr>
          <p:spPr>
            <a:xfrm>
              <a:off x="391918" y="1532643"/>
              <a:ext cx="731520" cy="5153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4071" y="3764552"/>
              <a:ext cx="731520" cy="3950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52550" y="1525452"/>
              <a:ext cx="731520" cy="5153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L1</a:t>
              </a:r>
            </a:p>
          </p:txBody>
        </p:sp>
        <p:cxnSp>
          <p:nvCxnSpPr>
            <p:cNvPr id="9" name="Straight Connector 8"/>
            <p:cNvCxnSpPr>
              <a:stCxn id="6" idx="2"/>
              <a:endCxn id="7" idx="0"/>
            </p:cNvCxnSpPr>
            <p:nvPr/>
          </p:nvCxnSpPr>
          <p:spPr>
            <a:xfrm>
              <a:off x="757678" y="2048032"/>
              <a:ext cx="562153" cy="1716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2"/>
              <a:endCxn id="7" idx="0"/>
            </p:cNvCxnSpPr>
            <p:nvPr/>
          </p:nvCxnSpPr>
          <p:spPr>
            <a:xfrm flipH="1">
              <a:off x="1319831" y="2040841"/>
              <a:ext cx="2898479" cy="17237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436907" y="3764552"/>
              <a:ext cx="731520" cy="3599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cxnSp>
          <p:nvCxnSpPr>
            <p:cNvPr id="12" name="Straight Connector 11"/>
            <p:cNvCxnSpPr>
              <a:stCxn id="11" idx="0"/>
              <a:endCxn id="6" idx="2"/>
            </p:cNvCxnSpPr>
            <p:nvPr/>
          </p:nvCxnSpPr>
          <p:spPr>
            <a:xfrm flipH="1" flipV="1">
              <a:off x="757678" y="2048032"/>
              <a:ext cx="3044989" cy="1716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2"/>
              <a:endCxn id="11" idx="0"/>
            </p:cNvCxnSpPr>
            <p:nvPr/>
          </p:nvCxnSpPr>
          <p:spPr>
            <a:xfrm flipH="1">
              <a:off x="3802667" y="2040841"/>
              <a:ext cx="415643" cy="17237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38612" y="4637584"/>
              <a:ext cx="695868" cy="6958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587971" y="4646308"/>
              <a:ext cx="695868" cy="6958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1039" y="4637956"/>
              <a:ext cx="695868" cy="6958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942731" y="4637587"/>
              <a:ext cx="695868" cy="6958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8" name="Straight Connector 17"/>
            <p:cNvCxnSpPr>
              <a:stCxn id="16" idx="0"/>
              <a:endCxn id="11" idx="2"/>
            </p:cNvCxnSpPr>
            <p:nvPr/>
          </p:nvCxnSpPr>
          <p:spPr>
            <a:xfrm flipV="1">
              <a:off x="3088973" y="4124497"/>
              <a:ext cx="713694" cy="5134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7" idx="0"/>
              <a:endCxn id="11" idx="2"/>
            </p:cNvCxnSpPr>
            <p:nvPr/>
          </p:nvCxnSpPr>
          <p:spPr>
            <a:xfrm flipH="1" flipV="1">
              <a:off x="3802667" y="4124497"/>
              <a:ext cx="487998" cy="513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505039" y="1525453"/>
              <a:ext cx="731520" cy="5153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05387" y="1532643"/>
              <a:ext cx="731520" cy="5153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L1</a:t>
              </a:r>
            </a:p>
          </p:txBody>
        </p:sp>
        <p:cxnSp>
          <p:nvCxnSpPr>
            <p:cNvPr id="22" name="Straight Connector 21"/>
            <p:cNvCxnSpPr>
              <a:stCxn id="7" idx="0"/>
              <a:endCxn id="20" idx="2"/>
            </p:cNvCxnSpPr>
            <p:nvPr/>
          </p:nvCxnSpPr>
          <p:spPr>
            <a:xfrm flipV="1">
              <a:off x="1319831" y="2040842"/>
              <a:ext cx="550968" cy="1723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0"/>
              <a:endCxn id="21" idx="2"/>
            </p:cNvCxnSpPr>
            <p:nvPr/>
          </p:nvCxnSpPr>
          <p:spPr>
            <a:xfrm flipV="1">
              <a:off x="1319831" y="2048032"/>
              <a:ext cx="1751316" cy="1716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0"/>
              <a:endCxn id="21" idx="2"/>
            </p:cNvCxnSpPr>
            <p:nvPr/>
          </p:nvCxnSpPr>
          <p:spPr>
            <a:xfrm flipH="1" flipV="1">
              <a:off x="3071147" y="2048032"/>
              <a:ext cx="731520" cy="1716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0"/>
              <a:endCxn id="20" idx="2"/>
            </p:cNvCxnSpPr>
            <p:nvPr/>
          </p:nvCxnSpPr>
          <p:spPr>
            <a:xfrm flipH="1" flipV="1">
              <a:off x="1870799" y="2040842"/>
              <a:ext cx="1931868" cy="1723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3296" y="4840353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S0,0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66049" y="4831632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S0,23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59217" y="4831631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S1,0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8316" y="4831631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S1,23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052201" y="4985518"/>
              <a:ext cx="3079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550024" y="4985518"/>
              <a:ext cx="2526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4" idx="0"/>
              <a:endCxn id="7" idx="2"/>
            </p:cNvCxnSpPr>
            <p:nvPr/>
          </p:nvCxnSpPr>
          <p:spPr>
            <a:xfrm flipV="1">
              <a:off x="586546" y="4159638"/>
              <a:ext cx="733285" cy="477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5" idx="0"/>
              <a:endCxn id="7" idx="2"/>
            </p:cNvCxnSpPr>
            <p:nvPr/>
          </p:nvCxnSpPr>
          <p:spPr>
            <a:xfrm flipH="1" flipV="1">
              <a:off x="1319831" y="4159638"/>
              <a:ext cx="616074" cy="4866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722379" y="5324729"/>
            <a:ext cx="5468471" cy="1129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RDMA latencies increase </a:t>
            </a:r>
            <a:r>
              <a:rPr lang="en-US" sz="2400"/>
              <a:t>as data shuffling  </a:t>
            </a:r>
            <a:r>
              <a:rPr lang="en-US" sz="2400" dirty="0"/>
              <a:t>started</a:t>
            </a:r>
          </a:p>
          <a:p>
            <a:r>
              <a:rPr lang="en-US" sz="2400" dirty="0"/>
              <a:t>Low latency vs high throughput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328" y="1687750"/>
            <a:ext cx="6115050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60567" y="166314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46519" y="6065313"/>
            <a:ext cx="234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Before data shuffling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494929" y="5459506"/>
            <a:ext cx="6352" cy="597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31669" y="6182073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During data shuffling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9278471" y="4946493"/>
            <a:ext cx="201705" cy="1233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20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0"/>
            <a:ext cx="12192370" cy="684535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F775D381-2666-4A91-B6DB-C8F0E99106F3}"/>
              </a:ext>
            </a:extLst>
          </p:cNvPr>
          <p:cNvSpPr txBox="1">
            <a:spLocks/>
          </p:cNvSpPr>
          <p:nvPr/>
        </p:nvSpPr>
        <p:spPr>
          <a:xfrm>
            <a:off x="4114802" y="3061602"/>
            <a:ext cx="4503904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>
                <a:solidFill>
                  <a:schemeClr val="bg1"/>
                </a:solidFill>
              </a:rPr>
              <a:t>Data Centers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54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lossless is hard!</a:t>
            </a:r>
          </a:p>
          <a:p>
            <a:r>
              <a:rPr lang="en-US" dirty="0"/>
              <a:t>Deadlock, livelock, PFC pause frames propagation and storm did happen</a:t>
            </a:r>
          </a:p>
          <a:p>
            <a:r>
              <a:rPr lang="en-US" dirty="0"/>
              <a:t>Be prepared for the unexpected</a:t>
            </a:r>
          </a:p>
          <a:p>
            <a:pPr lvl="1"/>
            <a:r>
              <a:rPr lang="en-US" dirty="0"/>
              <a:t>Configuration management, latency/availability, PFC pause frame, RDMA traffic monitoring </a:t>
            </a:r>
          </a:p>
          <a:p>
            <a:r>
              <a:rPr lang="en-US" dirty="0"/>
              <a:t>NICs are the key to making RoCEv2 work</a:t>
            </a:r>
          </a:p>
        </p:txBody>
      </p:sp>
    </p:spTree>
    <p:extLst>
      <p:ext uri="{BB962C8B-B14F-4D97-AF65-F5344CB8AC3E}">
        <p14:creationId xmlns:p14="http://schemas.microsoft.com/office/powerpoint/2010/main" val="4202789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4DFC9D-0602-4E32-9582-76242CC3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770" y="2572281"/>
            <a:ext cx="6040466" cy="1584083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Future for RDMA?</a:t>
            </a:r>
          </a:p>
        </p:txBody>
      </p:sp>
    </p:spTree>
    <p:extLst>
      <p:ext uri="{BB962C8B-B14F-4D97-AF65-F5344CB8AC3E}">
        <p14:creationId xmlns:p14="http://schemas.microsoft.com/office/powerpoint/2010/main" val="3354353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1199901" y="3533195"/>
            <a:ext cx="913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5840254" y="979713"/>
            <a:ext cx="0" cy="537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199901" y="1257299"/>
            <a:ext cx="4487494" cy="2041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1167243" y="4125066"/>
            <a:ext cx="4502462" cy="2231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00359" y="1257299"/>
            <a:ext cx="4313322" cy="2041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6001718" y="4125066"/>
            <a:ext cx="4334267" cy="22312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75278" y="710041"/>
            <a:ext cx="171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Applications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3012" y="3647133"/>
            <a:ext cx="179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Technologies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7647" y="771178"/>
            <a:ext cx="185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Architectures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4978" y="3677307"/>
            <a:ext cx="1349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Protocols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9521" y="1515159"/>
            <a:ext cx="3988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RDMA for X (Search, Storage, DNN, etc.)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7216" y="1910054"/>
            <a:ext cx="3630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Lossy vs lossless 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7217" y="4260503"/>
            <a:ext cx="4318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Practical, large-scale deadlock free network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43622" y="4385797"/>
            <a:ext cx="33046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RDMA programming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17216" y="2452972"/>
            <a:ext cx="4100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RDMA for heterogenous computing systems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15917" y="4807771"/>
            <a:ext cx="3788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RDMA virtualization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5D28C9-6CAA-4344-84B5-D3E5BEA51E59}"/>
              </a:ext>
            </a:extLst>
          </p:cNvPr>
          <p:cNvSpPr/>
          <p:nvPr/>
        </p:nvSpPr>
        <p:spPr>
          <a:xfrm>
            <a:off x="6097647" y="5381398"/>
            <a:ext cx="4108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Reducing colleterial damage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9F40DD-4598-4399-AAF9-DD50E6CEFFD7}"/>
              </a:ext>
            </a:extLst>
          </p:cNvPr>
          <p:cNvSpPr/>
          <p:nvPr/>
        </p:nvSpPr>
        <p:spPr>
          <a:xfrm>
            <a:off x="1415917" y="5263028"/>
            <a:ext cx="3788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RDMA security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E3C88-F9C5-40DB-9850-77ABFB5FD74D}"/>
              </a:ext>
            </a:extLst>
          </p:cNvPr>
          <p:cNvSpPr/>
          <p:nvPr/>
        </p:nvSpPr>
        <p:spPr>
          <a:xfrm>
            <a:off x="6017216" y="1367136"/>
            <a:ext cx="3630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Software vs hardware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35BDE-D814-4425-9799-92372BEE6F43}"/>
              </a:ext>
            </a:extLst>
          </p:cNvPr>
          <p:cNvSpPr/>
          <p:nvPr/>
        </p:nvSpPr>
        <p:spPr>
          <a:xfrm>
            <a:off x="1397635" y="5682850"/>
            <a:ext cx="3788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Inter-DC RDMA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81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86E299-E8B6-41CD-BC3A-B13F0924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Historically, software-based packet processing won (multiple times)</a:t>
            </a:r>
          </a:p>
          <a:p>
            <a:pPr lvl="1"/>
            <a:r>
              <a:rPr lang="en-US" dirty="0"/>
              <a:t>TCP processing overhead analysis by David Clark, et al. </a:t>
            </a:r>
          </a:p>
          <a:p>
            <a:pPr lvl="1"/>
            <a:r>
              <a:rPr lang="en-US" dirty="0"/>
              <a:t>Non of the </a:t>
            </a:r>
            <a:r>
              <a:rPr lang="en-US" dirty="0" err="1"/>
              <a:t>stateful</a:t>
            </a:r>
            <a:r>
              <a:rPr lang="en-US" dirty="0"/>
              <a:t> TCP offloading took off (e.g., TCP Chimney)</a:t>
            </a:r>
          </a:p>
          <a:p>
            <a:endParaRPr lang="en-US" dirty="0"/>
          </a:p>
          <a:p>
            <a:r>
              <a:rPr lang="en-US" dirty="0"/>
              <a:t>The story is different this time </a:t>
            </a:r>
          </a:p>
          <a:p>
            <a:pPr lvl="1"/>
            <a:r>
              <a:rPr lang="en-US" dirty="0"/>
              <a:t>Moore’s law is ending</a:t>
            </a:r>
          </a:p>
          <a:p>
            <a:pPr lvl="1"/>
            <a:r>
              <a:rPr lang="en-US" dirty="0"/>
              <a:t>Accelerators are coming</a:t>
            </a:r>
          </a:p>
          <a:p>
            <a:pPr lvl="1"/>
            <a:r>
              <a:rPr lang="en-US" dirty="0"/>
              <a:t>Network speed keeps increasing</a:t>
            </a:r>
          </a:p>
          <a:p>
            <a:pPr lvl="1"/>
            <a:r>
              <a:rPr lang="en-US" dirty="0"/>
              <a:t>Demands for ultra low latency are real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8CE712-F75A-47C1-BB59-3416E8D3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Will software win?</a:t>
            </a:r>
          </a:p>
        </p:txBody>
      </p:sp>
    </p:spTree>
    <p:extLst>
      <p:ext uri="{BB962C8B-B14F-4D97-AF65-F5344CB8AC3E}">
        <p14:creationId xmlns:p14="http://schemas.microsoft.com/office/powerpoint/2010/main" val="2914938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2BEA29-51A4-452D-8243-1812293BE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binding between RDMA and lossless network</a:t>
            </a:r>
          </a:p>
          <a:p>
            <a:r>
              <a:rPr lang="en-US" dirty="0"/>
              <a:t>But implementing more sophisticated transport protocol in hardware is a challenge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13E2B5-D1F7-4A28-A243-41B0CF6E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Is lossless mandatory for RDMA?</a:t>
            </a:r>
          </a:p>
        </p:txBody>
      </p:sp>
    </p:spTree>
    <p:extLst>
      <p:ext uri="{BB962C8B-B14F-4D97-AF65-F5344CB8AC3E}">
        <p14:creationId xmlns:p14="http://schemas.microsoft.com/office/powerpoint/2010/main" val="1735632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4146" cy="1325563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RDMA virtualization for the container networking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76D3-8699-48B4-88C9-094AD46AE6D1}"/>
              </a:ext>
            </a:extLst>
          </p:cNvPr>
          <p:cNvSpPr txBox="1"/>
          <p:nvPr/>
        </p:nvSpPr>
        <p:spPr>
          <a:xfrm>
            <a:off x="7739743" y="2756351"/>
            <a:ext cx="3869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router acts as a proxy for the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Shared memory for improved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Zero copy possible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5EB3D-0B60-415B-B5A3-6F20F9442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80" y="2068174"/>
            <a:ext cx="6883718" cy="42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1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39F519-2BF7-4426-ACAE-5B0AADC7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RDMA for DNN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738438-A930-485B-B77A-2A0F686BE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8149"/>
            <a:ext cx="5581398" cy="3296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950038-DDCA-4099-9BAA-5D51DCF762BA}"/>
              </a:ext>
            </a:extLst>
          </p:cNvPr>
          <p:cNvSpPr txBox="1"/>
          <p:nvPr/>
        </p:nvSpPr>
        <p:spPr>
          <a:xfrm>
            <a:off x="6879647" y="2238149"/>
            <a:ext cx="46535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TCP does not work for distributed DNN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16-GPU, 2-host speech training with CNTK, TCP communications dominant the training time (72%), RDMA is much faster (44%) </a:t>
            </a:r>
          </a:p>
        </p:txBody>
      </p:sp>
    </p:spTree>
    <p:extLst>
      <p:ext uri="{BB962C8B-B14F-4D97-AF65-F5344CB8AC3E}">
        <p14:creationId xmlns:p14="http://schemas.microsoft.com/office/powerpoint/2010/main" val="467738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A02A73-3BC4-4228-8E0A-611AAE7DB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LOC for a “hello world” communication using RDMA?</a:t>
            </a:r>
          </a:p>
          <a:p>
            <a:r>
              <a:rPr lang="en-US" dirty="0"/>
              <a:t>For TCP, it is 60 LOC for client or server code</a:t>
            </a:r>
          </a:p>
          <a:p>
            <a:r>
              <a:rPr lang="en-US" dirty="0"/>
              <a:t>For RDMA, it is complicated … </a:t>
            </a:r>
          </a:p>
          <a:p>
            <a:pPr lvl="1"/>
            <a:r>
              <a:rPr lang="en-US" dirty="0" err="1"/>
              <a:t>IBVerbs</a:t>
            </a:r>
            <a:r>
              <a:rPr lang="en-US" dirty="0"/>
              <a:t>: 600 LOC</a:t>
            </a:r>
          </a:p>
          <a:p>
            <a:pPr lvl="1"/>
            <a:r>
              <a:rPr lang="en-US" dirty="0"/>
              <a:t>RCMA CM: 300 LOC</a:t>
            </a:r>
          </a:p>
          <a:p>
            <a:pPr lvl="1"/>
            <a:r>
              <a:rPr lang="en-US" dirty="0" err="1"/>
              <a:t>Rsocket</a:t>
            </a:r>
            <a:r>
              <a:rPr lang="en-US" dirty="0"/>
              <a:t>: 60 LOC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33DE2F-99B2-4AFD-B70A-EB1B4AA3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RDMA Programming</a:t>
            </a:r>
          </a:p>
        </p:txBody>
      </p:sp>
    </p:spTree>
    <p:extLst>
      <p:ext uri="{BB962C8B-B14F-4D97-AF65-F5344CB8AC3E}">
        <p14:creationId xmlns:p14="http://schemas.microsoft.com/office/powerpoint/2010/main" val="2320295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34C82-E4B3-452C-AB06-42FECE1C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RDMA programming more accessible</a:t>
            </a:r>
          </a:p>
          <a:p>
            <a:pPr lvl="1"/>
            <a:r>
              <a:rPr lang="en-US" dirty="0"/>
              <a:t>Easy-to-setup RDMA server and switch configurations</a:t>
            </a:r>
          </a:p>
          <a:p>
            <a:pPr lvl="1"/>
            <a:r>
              <a:rPr lang="en-US" dirty="0"/>
              <a:t>Can I run and debug my RDMA code on my desktop/laptop?</a:t>
            </a:r>
          </a:p>
          <a:p>
            <a:pPr lvl="1"/>
            <a:r>
              <a:rPr lang="en-US" dirty="0"/>
              <a:t>High quality code samples</a:t>
            </a:r>
          </a:p>
          <a:p>
            <a:r>
              <a:rPr lang="en-US" dirty="0"/>
              <a:t>Loosely coupled vs tightly coupled (Send/</a:t>
            </a:r>
            <a:r>
              <a:rPr lang="en-US" dirty="0" err="1"/>
              <a:t>Recv</a:t>
            </a:r>
            <a:r>
              <a:rPr lang="en-US" dirty="0"/>
              <a:t> vs Write/Read)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747BA4-1272-4E98-AE89-E894F1B3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RDMA Programming</a:t>
            </a:r>
          </a:p>
        </p:txBody>
      </p:sp>
    </p:spTree>
    <p:extLst>
      <p:ext uri="{BB962C8B-B14F-4D97-AF65-F5344CB8AC3E}">
        <p14:creationId xmlns:p14="http://schemas.microsoft.com/office/powerpoint/2010/main" val="229935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690" y="750371"/>
            <a:ext cx="10515600" cy="745920"/>
          </a:xfrm>
        </p:spPr>
        <p:txBody>
          <a:bodyPr/>
          <a:lstStyle/>
          <a:p>
            <a:r>
              <a:rPr lang="en-US" b="1" dirty="0"/>
              <a:t>Summary: RDMA for data 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690" y="2968881"/>
            <a:ext cx="10515600" cy="2664476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RDMA is experiencing a renaissance in data centers</a:t>
            </a:r>
          </a:p>
          <a:p>
            <a:pPr lvl="1"/>
            <a:r>
              <a:rPr lang="en-US" sz="3100" dirty="0"/>
              <a:t>RoCEv2 has been running safely in Microsoft data centers for two and half years</a:t>
            </a:r>
          </a:p>
          <a:p>
            <a:r>
              <a:rPr lang="en-US" sz="3600" dirty="0"/>
              <a:t>Many opportunities and interesting problems for high-speed, low-latency RDMA networking</a:t>
            </a:r>
          </a:p>
          <a:p>
            <a:r>
              <a:rPr lang="en-US" sz="3600" dirty="0"/>
              <a:t>Many opportunities in making RDMA accessible to more developers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8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6B0F6D-A7E6-4737-B702-D89B2973F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scale services: IaaS, PaaS, Search, </a:t>
            </a:r>
            <a:r>
              <a:rPr lang="en-US" dirty="0" err="1"/>
              <a:t>BigData</a:t>
            </a:r>
            <a:r>
              <a:rPr lang="en-US" dirty="0"/>
              <a:t>, Storage, Machine Learning, Deep Learning</a:t>
            </a:r>
          </a:p>
          <a:p>
            <a:r>
              <a:rPr lang="en-US" dirty="0"/>
              <a:t>Services are latency sensitive or bandwidth hungry or both</a:t>
            </a:r>
          </a:p>
          <a:p>
            <a:r>
              <a:rPr lang="en-US" dirty="0"/>
              <a:t>Cloud scale services need cloud scale computing and communication infrastructure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A7A02-88A6-4268-922B-AA4D3F02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networks (DCN)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2D5977-F304-460B-8FC2-524A439B3AF8}"/>
              </a:ext>
            </a:extLst>
          </p:cNvPr>
          <p:cNvSpPr txBox="1">
            <a:spLocks/>
          </p:cNvSpPr>
          <p:nvPr/>
        </p:nvSpPr>
        <p:spPr>
          <a:xfrm>
            <a:off x="7160202" y="1677113"/>
            <a:ext cx="4859387" cy="1233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3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networks (DCN)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3786" y="2740438"/>
            <a:ext cx="4859387" cy="3089122"/>
          </a:xfrm>
        </p:spPr>
        <p:txBody>
          <a:bodyPr>
            <a:normAutofit/>
          </a:bodyPr>
          <a:lstStyle/>
          <a:p>
            <a:r>
              <a:rPr lang="en-US" dirty="0"/>
              <a:t>Single ownership </a:t>
            </a:r>
          </a:p>
          <a:p>
            <a:r>
              <a:rPr lang="en-US" dirty="0"/>
              <a:t>Large scale</a:t>
            </a:r>
          </a:p>
          <a:p>
            <a:r>
              <a:rPr lang="en-US" dirty="0"/>
              <a:t>High bisection bandwidth </a:t>
            </a:r>
          </a:p>
          <a:p>
            <a:r>
              <a:rPr lang="en-US" dirty="0"/>
              <a:t>Commodity Ethernet switches </a:t>
            </a:r>
          </a:p>
          <a:p>
            <a:r>
              <a:rPr lang="en-US" dirty="0"/>
              <a:t>TCP/IP protocol suite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A76CE-D142-41D5-8968-B8DD7BDFA31F}"/>
              </a:ext>
            </a:extLst>
          </p:cNvPr>
          <p:cNvSpPr/>
          <p:nvPr/>
        </p:nvSpPr>
        <p:spPr>
          <a:xfrm>
            <a:off x="1330176" y="3743286"/>
            <a:ext cx="731520" cy="51538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E1201C-D517-4543-B148-BA8FE538DB6D}"/>
              </a:ext>
            </a:extLst>
          </p:cNvPr>
          <p:cNvSpPr/>
          <p:nvPr/>
        </p:nvSpPr>
        <p:spPr>
          <a:xfrm>
            <a:off x="839482" y="4854609"/>
            <a:ext cx="731520" cy="39508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C32DC8-1A78-41EE-A64E-0A025FACE5C5}"/>
              </a:ext>
            </a:extLst>
          </p:cNvPr>
          <p:cNvSpPr/>
          <p:nvPr/>
        </p:nvSpPr>
        <p:spPr>
          <a:xfrm>
            <a:off x="2347100" y="3743286"/>
            <a:ext cx="731520" cy="51538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9489A5-A871-4DBD-83A2-439D557F97DE}"/>
              </a:ext>
            </a:extLst>
          </p:cNvPr>
          <p:cNvSpPr/>
          <p:nvPr/>
        </p:nvSpPr>
        <p:spPr>
          <a:xfrm>
            <a:off x="2845656" y="4854608"/>
            <a:ext cx="731520" cy="36535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335DC7-7742-4816-BF24-06F24008F93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205242" y="4258675"/>
            <a:ext cx="490694" cy="595934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038C0A-5BA6-4A2F-A098-47283307556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712860" y="4258675"/>
            <a:ext cx="498556" cy="595933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1BD828-885F-49AF-A79A-9F7E9B4A0405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>
            <a:off x="1205242" y="4258675"/>
            <a:ext cx="1507618" cy="595934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B2EEF7-AFD7-4366-82E1-375D775AA885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695936" y="4258675"/>
            <a:ext cx="1515480" cy="595933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96197D-1FCF-4C48-B3A9-D708939AC470}"/>
              </a:ext>
            </a:extLst>
          </p:cNvPr>
          <p:cNvSpPr/>
          <p:nvPr/>
        </p:nvSpPr>
        <p:spPr>
          <a:xfrm>
            <a:off x="632861" y="3324104"/>
            <a:ext cx="3096162" cy="298556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9A076E-360E-47DC-9425-EA0363D6EF35}"/>
              </a:ext>
            </a:extLst>
          </p:cNvPr>
          <p:cNvSpPr/>
          <p:nvPr/>
        </p:nvSpPr>
        <p:spPr>
          <a:xfrm>
            <a:off x="1913804" y="2381305"/>
            <a:ext cx="731520" cy="51538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BAF689-3E0F-425A-ADE9-F59212868252}"/>
              </a:ext>
            </a:extLst>
          </p:cNvPr>
          <p:cNvSpPr/>
          <p:nvPr/>
        </p:nvSpPr>
        <p:spPr>
          <a:xfrm>
            <a:off x="2905786" y="2388231"/>
            <a:ext cx="731520" cy="51538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BE29D-711A-4C25-B6FF-E843042C5607}"/>
              </a:ext>
            </a:extLst>
          </p:cNvPr>
          <p:cNvSpPr/>
          <p:nvPr/>
        </p:nvSpPr>
        <p:spPr>
          <a:xfrm>
            <a:off x="3910239" y="2388231"/>
            <a:ext cx="731520" cy="51538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4F3BDF-85A5-4400-B859-913706BDEA40}"/>
              </a:ext>
            </a:extLst>
          </p:cNvPr>
          <p:cNvSpPr/>
          <p:nvPr/>
        </p:nvSpPr>
        <p:spPr>
          <a:xfrm>
            <a:off x="4914692" y="2382690"/>
            <a:ext cx="731520" cy="51538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9ACDBD-42D0-49F1-BA1B-D002438FEDDE}"/>
              </a:ext>
            </a:extLst>
          </p:cNvPr>
          <p:cNvSpPr/>
          <p:nvPr/>
        </p:nvSpPr>
        <p:spPr>
          <a:xfrm>
            <a:off x="4574234" y="3743286"/>
            <a:ext cx="731520" cy="51538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0DE8E8-AD59-47C7-BC02-276F81F55BE3}"/>
              </a:ext>
            </a:extLst>
          </p:cNvPr>
          <p:cNvSpPr/>
          <p:nvPr/>
        </p:nvSpPr>
        <p:spPr>
          <a:xfrm>
            <a:off x="4234699" y="4844944"/>
            <a:ext cx="731520" cy="3750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F434B-9F13-4FAD-BF55-2976870EBDB5}"/>
              </a:ext>
            </a:extLst>
          </p:cNvPr>
          <p:cNvSpPr/>
          <p:nvPr/>
        </p:nvSpPr>
        <p:spPr>
          <a:xfrm>
            <a:off x="5591158" y="3743286"/>
            <a:ext cx="731520" cy="51538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D98083-F617-470F-A1E2-4FA65BA00C14}"/>
              </a:ext>
            </a:extLst>
          </p:cNvPr>
          <p:cNvSpPr/>
          <p:nvPr/>
        </p:nvSpPr>
        <p:spPr>
          <a:xfrm>
            <a:off x="6106372" y="4863460"/>
            <a:ext cx="731520" cy="37616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8B3CEE-6AA5-48B6-B725-5F733013717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4600459" y="4258675"/>
            <a:ext cx="339535" cy="58626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11522F-E2DF-4287-9F78-8372966239E7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956918" y="4258675"/>
            <a:ext cx="515214" cy="604785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D1F4B3-C07A-43D4-98AE-C3EF6A721DB8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 flipH="1">
            <a:off x="4600459" y="4258675"/>
            <a:ext cx="1356459" cy="58626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1827D0-AFC1-4A06-A428-DB5DA21CE58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4939994" y="4258675"/>
            <a:ext cx="1532138" cy="604785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F5519C2-0931-488A-88AC-6FB9D4839D84}"/>
              </a:ext>
            </a:extLst>
          </p:cNvPr>
          <p:cNvSpPr/>
          <p:nvPr/>
        </p:nvSpPr>
        <p:spPr>
          <a:xfrm>
            <a:off x="4070986" y="3324104"/>
            <a:ext cx="2960451" cy="298556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3EE3AB-B4DE-42F4-9FBB-6302B94DCA2D}"/>
              </a:ext>
            </a:extLst>
          </p:cNvPr>
          <p:cNvCxnSpPr>
            <a:stCxn id="7" idx="0"/>
            <a:endCxn id="16" idx="2"/>
          </p:cNvCxnSpPr>
          <p:nvPr/>
        </p:nvCxnSpPr>
        <p:spPr>
          <a:xfrm flipV="1">
            <a:off x="1695936" y="2896694"/>
            <a:ext cx="583628" cy="84659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C9470F-C13D-4FAD-96EC-281C02AD69CD}"/>
              </a:ext>
            </a:extLst>
          </p:cNvPr>
          <p:cNvCxnSpPr>
            <a:stCxn id="7" idx="0"/>
            <a:endCxn id="17" idx="2"/>
          </p:cNvCxnSpPr>
          <p:nvPr/>
        </p:nvCxnSpPr>
        <p:spPr>
          <a:xfrm flipV="1">
            <a:off x="1695936" y="2903620"/>
            <a:ext cx="1575610" cy="839666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F16CAD-DC35-4565-957E-3345370FF0D7}"/>
              </a:ext>
            </a:extLst>
          </p:cNvPr>
          <p:cNvCxnSpPr>
            <a:stCxn id="9" idx="0"/>
            <a:endCxn id="18" idx="2"/>
          </p:cNvCxnSpPr>
          <p:nvPr/>
        </p:nvCxnSpPr>
        <p:spPr>
          <a:xfrm flipV="1">
            <a:off x="2712860" y="2903620"/>
            <a:ext cx="1563139" cy="839666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5EEE37-E5FE-463B-903C-AFF4DBC5466E}"/>
              </a:ext>
            </a:extLst>
          </p:cNvPr>
          <p:cNvCxnSpPr>
            <a:stCxn id="9" idx="0"/>
            <a:endCxn id="19" idx="2"/>
          </p:cNvCxnSpPr>
          <p:nvPr/>
        </p:nvCxnSpPr>
        <p:spPr>
          <a:xfrm flipV="1">
            <a:off x="2712860" y="2898079"/>
            <a:ext cx="2567592" cy="845207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E4F365-10E8-454A-8D28-1F3D470F2F94}"/>
              </a:ext>
            </a:extLst>
          </p:cNvPr>
          <p:cNvCxnSpPr>
            <a:stCxn id="9" idx="0"/>
            <a:endCxn id="9" idx="0"/>
          </p:cNvCxnSpPr>
          <p:nvPr/>
        </p:nvCxnSpPr>
        <p:spPr>
          <a:xfrm>
            <a:off x="2712860" y="3743286"/>
            <a:ext cx="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B6294A-8566-4E0E-9A1D-E96D2985AF9C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H="1" flipV="1">
            <a:off x="2279564" y="2896694"/>
            <a:ext cx="2660430" cy="84659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E0C6DE-AC74-48B8-980B-78A0B10ED0A8}"/>
              </a:ext>
            </a:extLst>
          </p:cNvPr>
          <p:cNvCxnSpPr>
            <a:stCxn id="20" idx="0"/>
            <a:endCxn id="17" idx="2"/>
          </p:cNvCxnSpPr>
          <p:nvPr/>
        </p:nvCxnSpPr>
        <p:spPr>
          <a:xfrm flipH="1" flipV="1">
            <a:off x="3271546" y="2903620"/>
            <a:ext cx="1668448" cy="839666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F91497-0304-46DB-98E8-4B2089C12A00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flipH="1" flipV="1">
            <a:off x="4275999" y="2903620"/>
            <a:ext cx="1680919" cy="839666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05790D-AF6A-41B8-80FD-1158C5774547}"/>
              </a:ext>
            </a:extLst>
          </p:cNvPr>
          <p:cNvCxnSpPr>
            <a:stCxn id="22" idx="0"/>
            <a:endCxn id="19" idx="2"/>
          </p:cNvCxnSpPr>
          <p:nvPr/>
        </p:nvCxnSpPr>
        <p:spPr>
          <a:xfrm flipH="1" flipV="1">
            <a:off x="5280452" y="2898079"/>
            <a:ext cx="676466" cy="845207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CCA8FD6-C511-4C84-A3C8-0CD23C474B8F}"/>
              </a:ext>
            </a:extLst>
          </p:cNvPr>
          <p:cNvSpPr txBox="1"/>
          <p:nvPr/>
        </p:nvSpPr>
        <p:spPr>
          <a:xfrm>
            <a:off x="223383" y="23711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Spine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264777-CC01-4772-A290-C9DFEFDF0CEA}"/>
              </a:ext>
            </a:extLst>
          </p:cNvPr>
          <p:cNvSpPr txBox="1"/>
          <p:nvPr/>
        </p:nvSpPr>
        <p:spPr>
          <a:xfrm>
            <a:off x="205067" y="375642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Leaf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A46E9F-9E0D-47DB-BD0C-3A7B9D117DE6}"/>
              </a:ext>
            </a:extLst>
          </p:cNvPr>
          <p:cNvSpPr txBox="1"/>
          <p:nvPr/>
        </p:nvSpPr>
        <p:spPr>
          <a:xfrm>
            <a:off x="210818" y="4823117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ToR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32741B-E268-4D42-98AE-E4DF8B5D8CD9}"/>
              </a:ext>
            </a:extLst>
          </p:cNvPr>
          <p:cNvSpPr txBox="1"/>
          <p:nvPr/>
        </p:nvSpPr>
        <p:spPr>
          <a:xfrm>
            <a:off x="510509" y="292609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Podset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024F3E-E50E-461D-96C9-3D8620C3C7B9}"/>
              </a:ext>
            </a:extLst>
          </p:cNvPr>
          <p:cNvSpPr/>
          <p:nvPr/>
        </p:nvSpPr>
        <p:spPr>
          <a:xfrm>
            <a:off x="1860446" y="4860018"/>
            <a:ext cx="731520" cy="35994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BE2118-1368-49CF-B0A5-AF4A870BCD49}"/>
              </a:ext>
            </a:extLst>
          </p:cNvPr>
          <p:cNvSpPr/>
          <p:nvPr/>
        </p:nvSpPr>
        <p:spPr>
          <a:xfrm>
            <a:off x="5172343" y="4843796"/>
            <a:ext cx="731520" cy="37616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1425BF6-07C2-430F-849C-1B047BDAAA40}"/>
              </a:ext>
            </a:extLst>
          </p:cNvPr>
          <p:cNvGrpSpPr/>
          <p:nvPr/>
        </p:nvGrpSpPr>
        <p:grpSpPr>
          <a:xfrm>
            <a:off x="839482" y="5344448"/>
            <a:ext cx="731880" cy="771197"/>
            <a:chOff x="1242606" y="5413274"/>
            <a:chExt cx="731880" cy="77119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26C8560-807B-4AA0-A21F-D833CCDDA790}"/>
                </a:ext>
              </a:extLst>
            </p:cNvPr>
            <p:cNvSpPr/>
            <p:nvPr/>
          </p:nvSpPr>
          <p:spPr>
            <a:xfrm>
              <a:off x="1242606" y="5413274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535F38F-D2C5-4671-A850-01ADB9B1D92A}"/>
                </a:ext>
              </a:extLst>
            </p:cNvPr>
            <p:cNvSpPr/>
            <p:nvPr/>
          </p:nvSpPr>
          <p:spPr>
            <a:xfrm>
              <a:off x="1242606" y="5659646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226447-C739-408B-B052-A575DA088B52}"/>
                </a:ext>
              </a:extLst>
            </p:cNvPr>
            <p:cNvSpPr/>
            <p:nvPr/>
          </p:nvSpPr>
          <p:spPr>
            <a:xfrm>
              <a:off x="1242966" y="5922449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FD497DF-C2AF-4A06-BBDB-D9909A66E257}"/>
              </a:ext>
            </a:extLst>
          </p:cNvPr>
          <p:cNvSpPr/>
          <p:nvPr/>
        </p:nvSpPr>
        <p:spPr>
          <a:xfrm>
            <a:off x="787674" y="4727207"/>
            <a:ext cx="838754" cy="1486095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4B4BC05-BA26-4AAF-BAC7-B670222D9464}"/>
              </a:ext>
            </a:extLst>
          </p:cNvPr>
          <p:cNvGrpSpPr/>
          <p:nvPr/>
        </p:nvGrpSpPr>
        <p:grpSpPr>
          <a:xfrm>
            <a:off x="1860446" y="5349753"/>
            <a:ext cx="731880" cy="771197"/>
            <a:chOff x="1242606" y="5413274"/>
            <a:chExt cx="731880" cy="77119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FF9FCBE-04BC-4E26-8A76-E2926837C8EB}"/>
                </a:ext>
              </a:extLst>
            </p:cNvPr>
            <p:cNvSpPr/>
            <p:nvPr/>
          </p:nvSpPr>
          <p:spPr>
            <a:xfrm>
              <a:off x="1242606" y="5413274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AE55F2A-363B-4A64-8A70-FEA20A0A6966}"/>
                </a:ext>
              </a:extLst>
            </p:cNvPr>
            <p:cNvSpPr/>
            <p:nvPr/>
          </p:nvSpPr>
          <p:spPr>
            <a:xfrm>
              <a:off x="1242606" y="5659646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E715E10-7ECA-4CB3-909C-C14A32E6BB01}"/>
                </a:ext>
              </a:extLst>
            </p:cNvPr>
            <p:cNvSpPr/>
            <p:nvPr/>
          </p:nvSpPr>
          <p:spPr>
            <a:xfrm>
              <a:off x="1242966" y="5922449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F82DB35-31D6-422A-A937-0DAC869E5BB8}"/>
              </a:ext>
            </a:extLst>
          </p:cNvPr>
          <p:cNvGrpSpPr/>
          <p:nvPr/>
        </p:nvGrpSpPr>
        <p:grpSpPr>
          <a:xfrm>
            <a:off x="2849881" y="5349753"/>
            <a:ext cx="731880" cy="771197"/>
            <a:chOff x="1242606" y="5413274"/>
            <a:chExt cx="731880" cy="771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DC5E1B-73A6-4D3C-968D-F166C2665890}"/>
                </a:ext>
              </a:extLst>
            </p:cNvPr>
            <p:cNvSpPr/>
            <p:nvPr/>
          </p:nvSpPr>
          <p:spPr>
            <a:xfrm>
              <a:off x="1242606" y="5413274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8FC23C9-F1AD-45DE-9887-04C47B752814}"/>
                </a:ext>
              </a:extLst>
            </p:cNvPr>
            <p:cNvSpPr/>
            <p:nvPr/>
          </p:nvSpPr>
          <p:spPr>
            <a:xfrm>
              <a:off x="1242606" y="5659646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4936148-0D19-42B0-8196-F4A336DD9606}"/>
                </a:ext>
              </a:extLst>
            </p:cNvPr>
            <p:cNvSpPr/>
            <p:nvPr/>
          </p:nvSpPr>
          <p:spPr>
            <a:xfrm>
              <a:off x="1242966" y="5922449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B3B2F41-788C-4FB6-9D98-DDDD9316D1AE}"/>
              </a:ext>
            </a:extLst>
          </p:cNvPr>
          <p:cNvGrpSpPr/>
          <p:nvPr/>
        </p:nvGrpSpPr>
        <p:grpSpPr>
          <a:xfrm>
            <a:off x="4232298" y="5344448"/>
            <a:ext cx="731880" cy="771197"/>
            <a:chOff x="1242606" y="5413274"/>
            <a:chExt cx="731880" cy="77119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7863F36-E071-4116-87E7-CBF660E8DD0E}"/>
                </a:ext>
              </a:extLst>
            </p:cNvPr>
            <p:cNvSpPr/>
            <p:nvPr/>
          </p:nvSpPr>
          <p:spPr>
            <a:xfrm>
              <a:off x="1242606" y="5413274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8A23DBC-E04F-4E84-BF93-860D5F6AF8FB}"/>
                </a:ext>
              </a:extLst>
            </p:cNvPr>
            <p:cNvSpPr/>
            <p:nvPr/>
          </p:nvSpPr>
          <p:spPr>
            <a:xfrm>
              <a:off x="1242606" y="5659646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6996806-C91D-4DB0-972B-B3E2A77A3641}"/>
                </a:ext>
              </a:extLst>
            </p:cNvPr>
            <p:cNvSpPr/>
            <p:nvPr/>
          </p:nvSpPr>
          <p:spPr>
            <a:xfrm>
              <a:off x="1242966" y="5922449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79A1252-845D-4053-9DDA-A0BE29D9914D}"/>
              </a:ext>
            </a:extLst>
          </p:cNvPr>
          <p:cNvGrpSpPr/>
          <p:nvPr/>
        </p:nvGrpSpPr>
        <p:grpSpPr>
          <a:xfrm>
            <a:off x="5172343" y="5326195"/>
            <a:ext cx="731880" cy="771197"/>
            <a:chOff x="1242606" y="5413274"/>
            <a:chExt cx="731880" cy="77119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E7E9FED-069D-44BA-9D03-161070252FAE}"/>
                </a:ext>
              </a:extLst>
            </p:cNvPr>
            <p:cNvSpPr/>
            <p:nvPr/>
          </p:nvSpPr>
          <p:spPr>
            <a:xfrm>
              <a:off x="1242606" y="5413274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ED4C32E-9AB0-4A83-B5A6-683860F3BE2D}"/>
                </a:ext>
              </a:extLst>
            </p:cNvPr>
            <p:cNvSpPr/>
            <p:nvPr/>
          </p:nvSpPr>
          <p:spPr>
            <a:xfrm>
              <a:off x="1242606" y="5659646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D6542-9AD9-416C-A3D3-E3CEEB66981E}"/>
                </a:ext>
              </a:extLst>
            </p:cNvPr>
            <p:cNvSpPr/>
            <p:nvPr/>
          </p:nvSpPr>
          <p:spPr>
            <a:xfrm>
              <a:off x="1242966" y="5922449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5511D7B-B2A1-439C-A5AF-FAAE4287CB67}"/>
              </a:ext>
            </a:extLst>
          </p:cNvPr>
          <p:cNvGrpSpPr/>
          <p:nvPr/>
        </p:nvGrpSpPr>
        <p:grpSpPr>
          <a:xfrm>
            <a:off x="6120633" y="5321166"/>
            <a:ext cx="731880" cy="771197"/>
            <a:chOff x="1242606" y="5413274"/>
            <a:chExt cx="731880" cy="77119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5B5C17-6950-416E-B29C-C223430373AD}"/>
                </a:ext>
              </a:extLst>
            </p:cNvPr>
            <p:cNvSpPr/>
            <p:nvPr/>
          </p:nvSpPr>
          <p:spPr>
            <a:xfrm>
              <a:off x="1242606" y="5413274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8DD3EDA-5C5C-42B2-B3F4-5698615E7A09}"/>
                </a:ext>
              </a:extLst>
            </p:cNvPr>
            <p:cNvSpPr/>
            <p:nvPr/>
          </p:nvSpPr>
          <p:spPr>
            <a:xfrm>
              <a:off x="1242606" y="5659646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85B8013-3858-47A5-B070-65B54E3C4E5F}"/>
                </a:ext>
              </a:extLst>
            </p:cNvPr>
            <p:cNvSpPr/>
            <p:nvPr/>
          </p:nvSpPr>
          <p:spPr>
            <a:xfrm>
              <a:off x="1242966" y="5922449"/>
              <a:ext cx="731520" cy="26202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B3E0C2C-0BE2-41CC-8B60-93BD663AE1B6}"/>
              </a:ext>
            </a:extLst>
          </p:cNvPr>
          <p:cNvCxnSpPr>
            <a:stCxn id="45" idx="0"/>
            <a:endCxn id="7" idx="2"/>
          </p:cNvCxnSpPr>
          <p:nvPr/>
        </p:nvCxnSpPr>
        <p:spPr>
          <a:xfrm flipH="1" flipV="1">
            <a:off x="1695936" y="4258675"/>
            <a:ext cx="530270" cy="601343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477C4C6-DC21-4B2C-8755-CB68663E1502}"/>
              </a:ext>
            </a:extLst>
          </p:cNvPr>
          <p:cNvCxnSpPr>
            <a:stCxn id="9" idx="2"/>
            <a:endCxn id="45" idx="0"/>
          </p:cNvCxnSpPr>
          <p:nvPr/>
        </p:nvCxnSpPr>
        <p:spPr>
          <a:xfrm flipH="1">
            <a:off x="2226206" y="4258675"/>
            <a:ext cx="486654" cy="601343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81CD105-B1C8-49FF-8AFF-977BC48F04E7}"/>
              </a:ext>
            </a:extLst>
          </p:cNvPr>
          <p:cNvCxnSpPr>
            <a:stCxn id="46" idx="0"/>
            <a:endCxn id="20" idx="2"/>
          </p:cNvCxnSpPr>
          <p:nvPr/>
        </p:nvCxnSpPr>
        <p:spPr>
          <a:xfrm flipH="1" flipV="1">
            <a:off x="4939994" y="4258675"/>
            <a:ext cx="598109" cy="58512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EE16FF9-239A-4E4B-A21C-ADEB5838D7BD}"/>
              </a:ext>
            </a:extLst>
          </p:cNvPr>
          <p:cNvCxnSpPr>
            <a:stCxn id="46" idx="0"/>
            <a:endCxn id="22" idx="2"/>
          </p:cNvCxnSpPr>
          <p:nvPr/>
        </p:nvCxnSpPr>
        <p:spPr>
          <a:xfrm flipV="1">
            <a:off x="5538103" y="4258675"/>
            <a:ext cx="418815" cy="58512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BF449F0-1997-4D1E-A4D6-F1A99F08AC23}"/>
              </a:ext>
            </a:extLst>
          </p:cNvPr>
          <p:cNvSpPr txBox="1"/>
          <p:nvPr/>
        </p:nvSpPr>
        <p:spPr>
          <a:xfrm>
            <a:off x="664398" y="440629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Pod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C56AC2-200F-49B5-AAE0-A495480D7EE4}"/>
              </a:ext>
            </a:extLst>
          </p:cNvPr>
          <p:cNvSpPr txBox="1"/>
          <p:nvPr/>
        </p:nvSpPr>
        <p:spPr>
          <a:xfrm>
            <a:off x="113933" y="544145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3479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AD53C-8ACE-4F25-8DE8-358003FC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71" y="2420067"/>
            <a:ext cx="10515600" cy="1325563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But TCP/IP is not doing well</a:t>
            </a:r>
          </a:p>
        </p:txBody>
      </p:sp>
    </p:spTree>
    <p:extLst>
      <p:ext uri="{BB962C8B-B14F-4D97-AF65-F5344CB8AC3E}">
        <p14:creationId xmlns:p14="http://schemas.microsoft.com/office/powerpoint/2010/main" val="5909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latency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35336" y="1690688"/>
            <a:ext cx="8086979" cy="5044600"/>
            <a:chOff x="1619481" y="1027906"/>
            <a:chExt cx="8387738" cy="54804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481" y="1027906"/>
              <a:ext cx="8387738" cy="5480434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139807" y="3382178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39807" y="1673762"/>
              <a:ext cx="12999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54207" y="3382178"/>
              <a:ext cx="0" cy="2159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56753" y="502369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405us (P50)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439797" y="1690688"/>
              <a:ext cx="0" cy="3850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109289" y="2897435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716us (P90)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 flipV="1">
              <a:off x="5149821" y="1230935"/>
              <a:ext cx="39125" cy="4310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39807" y="1241952"/>
              <a:ext cx="20491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99113" y="2258458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2132us (P99)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981011" y="1551214"/>
            <a:ext cx="4735286" cy="73396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15822" y="1169524"/>
            <a:ext cx="17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latency tail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77FC9-CE25-4150-85A5-79B417FB2239}"/>
              </a:ext>
            </a:extLst>
          </p:cNvPr>
          <p:cNvSpPr txBox="1"/>
          <p:nvPr/>
        </p:nvSpPr>
        <p:spPr>
          <a:xfrm flipH="1">
            <a:off x="8716297" y="3283974"/>
            <a:ext cx="3298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hlinkClick r:id="rId4"/>
              </a:rPr>
              <a:t>Pingmesh</a:t>
            </a:r>
            <a:r>
              <a:rPr lang="en-US" sz="2800" dirty="0"/>
              <a:t> measurement results</a:t>
            </a:r>
          </a:p>
        </p:txBody>
      </p:sp>
    </p:spTree>
    <p:extLst>
      <p:ext uri="{BB962C8B-B14F-4D97-AF65-F5344CB8AC3E}">
        <p14:creationId xmlns:p14="http://schemas.microsoft.com/office/powerpoint/2010/main" val="40047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109"/>
            <a:ext cx="10515600" cy="1325563"/>
          </a:xfrm>
        </p:spPr>
        <p:txBody>
          <a:bodyPr/>
          <a:lstStyle/>
          <a:p>
            <a:r>
              <a:rPr lang="en-US" dirty="0"/>
              <a:t>TCP processing overhead (40G)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45" y="2159305"/>
            <a:ext cx="3313058" cy="3488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570" y="2278302"/>
            <a:ext cx="3209230" cy="3369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709" y="3368581"/>
            <a:ext cx="3110056" cy="3430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3722" y="173482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Sender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26633" y="174364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Receiver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2164" y="2500829"/>
            <a:ext cx="183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 tcp connections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052260" y="2870161"/>
            <a:ext cx="3822853" cy="1993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22889" y="309202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40G NIC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230" y="4505610"/>
            <a:ext cx="895547" cy="285324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21485" y="4517647"/>
            <a:ext cx="895547" cy="285324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4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8.2|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|36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24.2|52.8|1.8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8.3|3.7|2.6|1.9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6|1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6323</TotalTime>
  <Words>2069</Words>
  <Application>Microsoft Macintosh PowerPoint</Application>
  <PresentationFormat>Widescreen</PresentationFormat>
  <Paragraphs>619</Paragraphs>
  <Slides>49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 PL UMing CN</vt:lpstr>
      <vt:lpstr>等线</vt:lpstr>
      <vt:lpstr>ＭＳ Ｐゴシック</vt:lpstr>
      <vt:lpstr>Segoe UI</vt:lpstr>
      <vt:lpstr>Segoe UI Light</vt:lpstr>
      <vt:lpstr>Arial</vt:lpstr>
      <vt:lpstr>Calibri</vt:lpstr>
      <vt:lpstr>Calibri Light</vt:lpstr>
      <vt:lpstr>Times New Roman</vt:lpstr>
      <vt:lpstr>Office Theme</vt:lpstr>
      <vt:lpstr>1_Office Theme</vt:lpstr>
      <vt:lpstr>RDMA in Data Centers</vt:lpstr>
      <vt:lpstr>PowerPoint Presentation</vt:lpstr>
      <vt:lpstr>Data Centers</vt:lpstr>
      <vt:lpstr>PowerPoint Presentation</vt:lpstr>
      <vt:lpstr>Data center networks (DCN)</vt:lpstr>
      <vt:lpstr>Data center networks (DCN)</vt:lpstr>
      <vt:lpstr>But TCP/IP is not doing well</vt:lpstr>
      <vt:lpstr>TCP latency</vt:lpstr>
      <vt:lpstr>TCP processing overhead (40G)</vt:lpstr>
      <vt:lpstr>An RDMA renaissance story  </vt:lpstr>
      <vt:lpstr>RDMA</vt:lpstr>
      <vt:lpstr>RDMA Evolutions</vt:lpstr>
      <vt:lpstr>RDMA Illustration</vt:lpstr>
      <vt:lpstr>RDMA Layering</vt:lpstr>
      <vt:lpstr>Software RDMA Drivers</vt:lpstr>
      <vt:lpstr>Comparisons between TCP and RDMA</vt:lpstr>
      <vt:lpstr>TCP/IP Setup</vt:lpstr>
      <vt:lpstr>RDMA Setup</vt:lpstr>
      <vt:lpstr>TCP/IP Data Transfer</vt:lpstr>
      <vt:lpstr>RDMA Data Transfer</vt:lpstr>
      <vt:lpstr>RoCEv2: RDMA over Commodity Ethernet</vt:lpstr>
      <vt:lpstr>RDMA benefit: latency reduction</vt:lpstr>
      <vt:lpstr>RDMA benefit: CPU overhead reduction</vt:lpstr>
      <vt:lpstr>RDMA benefit: CPU overhead reduction</vt:lpstr>
      <vt:lpstr>RoCEv2 needs a lossless Ethernet network</vt:lpstr>
      <vt:lpstr>Priority-based flow control (PFC)</vt:lpstr>
      <vt:lpstr>DCQCN</vt:lpstr>
      <vt:lpstr>The lossless requirement poses safety and performance challenges</vt:lpstr>
      <vt:lpstr>RDMA transport livelock</vt:lpstr>
      <vt:lpstr>PFC deadlock</vt:lpstr>
      <vt:lpstr>PFC deadlock</vt:lpstr>
      <vt:lpstr>PFC deadlock</vt:lpstr>
      <vt:lpstr>PFC deadlock</vt:lpstr>
      <vt:lpstr>NIC PFC pause frame storm</vt:lpstr>
      <vt:lpstr>The slow-receiver symptom</vt:lpstr>
      <vt:lpstr>Deployment experiences and lessons learned</vt:lpstr>
      <vt:lpstr>Latency reduction </vt:lpstr>
      <vt:lpstr>RDMA throughput</vt:lpstr>
      <vt:lpstr>Latency and throughput tradeoff</vt:lpstr>
      <vt:lpstr>Lessons learned</vt:lpstr>
      <vt:lpstr>Future for RDMA?</vt:lpstr>
      <vt:lpstr>PowerPoint Presentation</vt:lpstr>
      <vt:lpstr>Will software win?</vt:lpstr>
      <vt:lpstr>Is lossless mandatory for RDMA?</vt:lpstr>
      <vt:lpstr>RDMA virtualization for the container networking</vt:lpstr>
      <vt:lpstr>RDMA for DNN</vt:lpstr>
      <vt:lpstr>RDMA Programming</vt:lpstr>
      <vt:lpstr>RDMA Programming</vt:lpstr>
      <vt:lpstr>Summary: RDMA for data centers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RDMA over Commodity Ethernet at Scale</dc:title>
  <dc:creator>Chuanxiong Guo (CX)</dc:creator>
  <cp:lastModifiedBy>Microsoft Office User</cp:lastModifiedBy>
  <cp:revision>319</cp:revision>
  <dcterms:created xsi:type="dcterms:W3CDTF">2016-07-21T04:49:58Z</dcterms:created>
  <dcterms:modified xsi:type="dcterms:W3CDTF">2021-01-25T17:40:13Z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chguo@microsoft.com</vt:lpwstr>
  </property>
  <property fmtid="{D5CDD505-2E9C-101B-9397-08002B2CF9AE}" pid="6" name="MSIP_Label_f42aa342-8706-4288-bd11-ebb85995028c_SetDate">
    <vt:lpwstr>2017-07-18T23:28:17.2601549-07:00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