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6" r:id="rId3"/>
    <p:sldId id="257" r:id="rId4"/>
    <p:sldId id="301" r:id="rId5"/>
    <p:sldId id="266" r:id="rId6"/>
    <p:sldId id="258" r:id="rId7"/>
    <p:sldId id="302" r:id="rId8"/>
    <p:sldId id="303" r:id="rId9"/>
    <p:sldId id="280" r:id="rId10"/>
    <p:sldId id="281" r:id="rId11"/>
    <p:sldId id="282" r:id="rId12"/>
    <p:sldId id="267" r:id="rId13"/>
    <p:sldId id="284" r:id="rId14"/>
    <p:sldId id="285" r:id="rId15"/>
    <p:sldId id="286" r:id="rId16"/>
    <p:sldId id="287" r:id="rId17"/>
    <p:sldId id="288" r:id="rId18"/>
    <p:sldId id="289" r:id="rId19"/>
    <p:sldId id="304" r:id="rId20"/>
    <p:sldId id="305" r:id="rId21"/>
    <p:sldId id="307" r:id="rId22"/>
    <p:sldId id="310" r:id="rId23"/>
    <p:sldId id="290" r:id="rId24"/>
    <p:sldId id="311" r:id="rId25"/>
    <p:sldId id="299" r:id="rId26"/>
    <p:sldId id="291" r:id="rId27"/>
    <p:sldId id="292" r:id="rId28"/>
    <p:sldId id="293" r:id="rId29"/>
    <p:sldId id="268" r:id="rId30"/>
    <p:sldId id="269" r:id="rId31"/>
    <p:sldId id="308" r:id="rId32"/>
    <p:sldId id="276" r:id="rId33"/>
    <p:sldId id="270" r:id="rId34"/>
    <p:sldId id="260" r:id="rId35"/>
    <p:sldId id="261" r:id="rId36"/>
    <p:sldId id="262" r:id="rId37"/>
    <p:sldId id="263" r:id="rId38"/>
    <p:sldId id="297" r:id="rId39"/>
    <p:sldId id="309" r:id="rId40"/>
    <p:sldId id="264" r:id="rId41"/>
    <p:sldId id="294" r:id="rId42"/>
    <p:sldId id="295" r:id="rId43"/>
    <p:sldId id="296" r:id="rId44"/>
    <p:sldId id="277" r:id="rId45"/>
    <p:sldId id="278" r:id="rId46"/>
    <p:sldId id="279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554" autoAdjust="0"/>
  </p:normalViewPr>
  <p:slideViewPr>
    <p:cSldViewPr>
      <p:cViewPr varScale="1">
        <p:scale>
          <a:sx n="85" d="100"/>
          <a:sy n="85" d="100"/>
        </p:scale>
        <p:origin x="2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F727-5F57-42DC-9B2C-120F086FDE63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B9EF-2533-4120-BCB2-F486BD577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7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2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1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9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Spanner: Google’s Globally-Distributed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OSDI’12</a:t>
            </a:r>
          </a:p>
        </p:txBody>
      </p:sp>
    </p:spTree>
    <p:extLst>
      <p:ext uri="{BB962C8B-B14F-4D97-AF65-F5344CB8AC3E}">
        <p14:creationId xmlns:p14="http://schemas.microsoft.com/office/powerpoint/2010/main" val="220856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3" name="Can 2"/>
          <p:cNvSpPr/>
          <p:nvPr/>
        </p:nvSpPr>
        <p:spPr>
          <a:xfrm>
            <a:off x="3738970" y="2706456"/>
            <a:ext cx="1880780" cy="150368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Single Machine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9519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Friend2 post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619750" y="2432566"/>
            <a:ext cx="831850" cy="7606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10300" y="20632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my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9519" y="26725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 post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642" y="37647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Friend1000 post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4551" y="3459956"/>
            <a:ext cx="164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Friend999 post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82131" y="29211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82131" y="40006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82131" y="32302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82131" y="36916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97200" y="2247900"/>
            <a:ext cx="0" cy="2247900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>
            <a:off x="7166846" y="2432566"/>
            <a:ext cx="0" cy="55749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4066" y="186003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Block 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  <a:p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7819" y="31932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27222 3.33333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 </a:t>
            </a:r>
          </a:p>
        </p:txBody>
      </p:sp>
      <p:sp>
        <p:nvSpPr>
          <p:cNvPr id="3" name="Can 2"/>
          <p:cNvSpPr/>
          <p:nvPr/>
        </p:nvSpPr>
        <p:spPr>
          <a:xfrm>
            <a:off x="3459017" y="3931918"/>
            <a:ext cx="1592580" cy="121158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Multiple Machines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459017" y="2103665"/>
            <a:ext cx="1592580" cy="1290022"/>
          </a:xfrm>
          <a:prstGeom prst="can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cxnSp>
        <p:nvCxnSpPr>
          <p:cNvPr id="6" name="Straight Connector 5"/>
          <p:cNvCxnSpPr>
            <a:stCxn id="7" idx="1"/>
            <a:endCxn id="5" idx="4"/>
          </p:cNvCxnSpPr>
          <p:nvPr/>
        </p:nvCxnSpPr>
        <p:spPr>
          <a:xfrm flipH="1" flipV="1">
            <a:off x="5051597" y="2748676"/>
            <a:ext cx="1450803" cy="90178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2400" y="3465790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my page</a:t>
            </a:r>
          </a:p>
        </p:txBody>
      </p:sp>
      <p:cxnSp>
        <p:nvCxnSpPr>
          <p:cNvPr id="8" name="Straight Connector 7"/>
          <p:cNvCxnSpPr>
            <a:stCxn id="7" idx="1"/>
            <a:endCxn id="2" idx="4"/>
          </p:cNvCxnSpPr>
          <p:nvPr/>
        </p:nvCxnSpPr>
        <p:spPr>
          <a:xfrm flipH="1">
            <a:off x="5051597" y="3650456"/>
            <a:ext cx="1450803" cy="887253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9534" y="27868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Friend2 post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534" y="2431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 post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657" y="43616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Friend1000 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651" y="40568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Friend999 post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90031" y="2679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90031" y="4597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90031" y="29889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90031" y="42885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05100" y="2140466"/>
            <a:ext cx="0" cy="2609334"/>
          </a:xfrm>
          <a:prstGeom prst="line">
            <a:avLst/>
          </a:pr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3459017" y="2104238"/>
            <a:ext cx="1592580" cy="1288877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cxnSp>
        <p:nvCxnSpPr>
          <p:cNvPr id="19" name="Straight Connector 18"/>
          <p:cNvCxnSpPr>
            <a:stCxn id="7" idx="2"/>
          </p:cNvCxnSpPr>
          <p:nvPr/>
        </p:nvCxnSpPr>
        <p:spPr>
          <a:xfrm flipH="1">
            <a:off x="6616704" y="3835122"/>
            <a:ext cx="842242" cy="702587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</p:cNvCxnSpPr>
          <p:nvPr/>
        </p:nvCxnSpPr>
        <p:spPr>
          <a:xfrm flipH="1" flipV="1">
            <a:off x="6616704" y="2800588"/>
            <a:ext cx="842242" cy="66520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31966" y="17711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Block writes </a:t>
            </a:r>
            <a:endParaRPr lang="en-US" dirty="0">
              <a:ln>
                <a:solidFill>
                  <a:srgbClr val="FF0000"/>
                </a:solidFill>
              </a:ln>
              <a:solidFill>
                <a:srgbClr val="800000"/>
              </a:solidFill>
            </a:endParaRPr>
          </a:p>
        </p:txBody>
      </p:sp>
      <p:sp>
        <p:nvSpPr>
          <p:cNvPr id="2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68119" y="33710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63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63 -4.44444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18646 -4.44444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18646 -4.07407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18" grpId="0" animBg="1"/>
      <p:bldP spid="18" grpId="1" animBg="1"/>
      <p:bldP spid="18" grpId="2" animBg="1"/>
      <p:bldP spid="18" grpId="3" animBg="1"/>
      <p:bldP spid="18" grpId="4" animBg="1"/>
      <p:bldP spid="2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3751117" y="5054600"/>
            <a:ext cx="1592580" cy="121158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 </a:t>
            </a:r>
          </a:p>
        </p:txBody>
      </p:sp>
      <p:sp>
        <p:nvSpPr>
          <p:cNvPr id="8" name="Can 7"/>
          <p:cNvSpPr/>
          <p:nvPr/>
        </p:nvSpPr>
        <p:spPr>
          <a:xfrm>
            <a:off x="3751117" y="3868418"/>
            <a:ext cx="1592580" cy="1211582"/>
          </a:xfrm>
          <a:prstGeom prst="can">
            <a:avLst/>
          </a:prstGeom>
          <a:solidFill>
            <a:schemeClr val="accent2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 </a:t>
            </a:r>
          </a:p>
        </p:txBody>
      </p:sp>
      <p:sp>
        <p:nvSpPr>
          <p:cNvPr id="24" name="Can 23"/>
          <p:cNvSpPr/>
          <p:nvPr/>
        </p:nvSpPr>
        <p:spPr>
          <a:xfrm>
            <a:off x="3751117" y="2584050"/>
            <a:ext cx="1592580" cy="1290022"/>
          </a:xfrm>
          <a:prstGeom prst="can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07" y="1541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Serving Data from Multiple Datacenters</a:t>
            </a:r>
          </a:p>
        </p:txBody>
      </p:sp>
      <p:sp>
        <p:nvSpPr>
          <p:cNvPr id="9" name="Can 8"/>
          <p:cNvSpPr/>
          <p:nvPr/>
        </p:nvSpPr>
        <p:spPr>
          <a:xfrm>
            <a:off x="3751117" y="1297181"/>
            <a:ext cx="1592580" cy="1290022"/>
          </a:xfrm>
          <a:prstGeom prst="can">
            <a:avLst/>
          </a:prstGeom>
          <a:solidFill>
            <a:srgbClr val="9BBB59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cxnSp>
        <p:nvCxnSpPr>
          <p:cNvPr id="50" name="Straight Connector 49"/>
          <p:cNvCxnSpPr>
            <a:stCxn id="51" idx="1"/>
            <a:endCxn id="24" idx="4"/>
          </p:cNvCxnSpPr>
          <p:nvPr/>
        </p:nvCxnSpPr>
        <p:spPr>
          <a:xfrm flipH="1" flipV="1">
            <a:off x="5343697" y="3229061"/>
            <a:ext cx="1666703" cy="593639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10400" y="3638034"/>
            <a:ext cx="191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my page</a:t>
            </a:r>
          </a:p>
        </p:txBody>
      </p:sp>
      <p:cxnSp>
        <p:nvCxnSpPr>
          <p:cNvPr id="53" name="Straight Connector 52"/>
          <p:cNvCxnSpPr>
            <a:endCxn id="8" idx="4"/>
          </p:cNvCxnSpPr>
          <p:nvPr/>
        </p:nvCxnSpPr>
        <p:spPr>
          <a:xfrm flipH="1">
            <a:off x="5343697" y="3868418"/>
            <a:ext cx="1666704" cy="60579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01634" y="29900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Friend2 post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1634" y="166925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 post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57" y="5441156"/>
            <a:ext cx="17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Friend1000 post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0751" y="4260056"/>
            <a:ext cx="159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Friend999 post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82131" y="19178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82131" y="5613598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82131" y="3192131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131" y="4491764"/>
            <a:ext cx="1193972" cy="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486650" y="4013674"/>
            <a:ext cx="755650" cy="171525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486650" y="4041028"/>
            <a:ext cx="450850" cy="450736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60219" y="361235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7" name="Straight Connector 26"/>
          <p:cNvCxnSpPr>
            <a:endCxn id="9" idx="4"/>
          </p:cNvCxnSpPr>
          <p:nvPr/>
        </p:nvCxnSpPr>
        <p:spPr>
          <a:xfrm flipH="1" flipV="1">
            <a:off x="5343697" y="1942192"/>
            <a:ext cx="1666704" cy="1695842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31" idx="4"/>
          </p:cNvCxnSpPr>
          <p:nvPr/>
        </p:nvCxnSpPr>
        <p:spPr>
          <a:xfrm flipH="1">
            <a:off x="5343697" y="3956566"/>
            <a:ext cx="1666704" cy="1703825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486650" y="1981203"/>
            <a:ext cx="755650" cy="1656831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486650" y="3237946"/>
            <a:ext cx="450850" cy="400088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95334" y="1948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9770" y="3319502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39655" y="5696188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Russia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9093" y="4629388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Brazil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869594" y="1428356"/>
            <a:ext cx="1355626" cy="1027672"/>
            <a:chOff x="992342" y="3067884"/>
            <a:chExt cx="1355626" cy="1027672"/>
          </a:xfrm>
        </p:grpSpPr>
        <p:grpSp>
          <p:nvGrpSpPr>
            <p:cNvPr id="75" name="Group 74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77" name="Can 7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Can 7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Can 7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Can 7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Can 8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Can 8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69594" y="3960373"/>
            <a:ext cx="1355626" cy="1027672"/>
            <a:chOff x="4547316" y="1824440"/>
            <a:chExt cx="1355626" cy="1027672"/>
          </a:xfrm>
        </p:grpSpPr>
        <p:grpSp>
          <p:nvGrpSpPr>
            <p:cNvPr id="84" name="Group 83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86" name="Can 85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Can 86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an 87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Can 88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Can 89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an 90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69594" y="2715225"/>
            <a:ext cx="1355626" cy="1027672"/>
            <a:chOff x="2970904" y="4321345"/>
            <a:chExt cx="1355626" cy="1027672"/>
          </a:xfrm>
        </p:grpSpPr>
        <p:grpSp>
          <p:nvGrpSpPr>
            <p:cNvPr id="93" name="Group 92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95" name="Can 94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Can 95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Can 96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Can 97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Can 98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an 99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869594" y="5146555"/>
            <a:ext cx="1355626" cy="1027672"/>
            <a:chOff x="5987014" y="3917145"/>
            <a:chExt cx="1355626" cy="10276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104" name="Can 103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Can 104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Can 105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Can 106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Can 107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Can 108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06181" y="1711656"/>
            <a:ext cx="890439" cy="4081571"/>
            <a:chOff x="4106181" y="1711656"/>
            <a:chExt cx="890439" cy="4081571"/>
          </a:xfrm>
        </p:grpSpPr>
        <p:sp>
          <p:nvSpPr>
            <p:cNvPr id="111" name="Can 110"/>
            <p:cNvSpPr/>
            <p:nvPr/>
          </p:nvSpPr>
          <p:spPr>
            <a:xfrm>
              <a:off x="4250594" y="3096225"/>
              <a:ext cx="593626" cy="265672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2" name="Can 111"/>
            <p:cNvSpPr/>
            <p:nvPr/>
          </p:nvSpPr>
          <p:spPr>
            <a:xfrm>
              <a:off x="4250594" y="43413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3" name="Can 112"/>
            <p:cNvSpPr/>
            <p:nvPr/>
          </p:nvSpPr>
          <p:spPr>
            <a:xfrm>
              <a:off x="4250594" y="5527555"/>
              <a:ext cx="593626" cy="265672"/>
            </a:xfrm>
            <a:prstGeom prst="can">
              <a:avLst/>
            </a:prstGeom>
            <a:solidFill>
              <a:srgbClr val="8064A2"/>
            </a:solidFill>
            <a:ln>
              <a:solidFill>
                <a:srgbClr val="8064A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4" name="Can 113"/>
            <p:cNvSpPr/>
            <p:nvPr/>
          </p:nvSpPr>
          <p:spPr>
            <a:xfrm>
              <a:off x="4106181" y="17116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0" name="Can 109"/>
            <p:cNvSpPr/>
            <p:nvPr/>
          </p:nvSpPr>
          <p:spPr>
            <a:xfrm>
              <a:off x="4250594" y="18093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74" name="Can 73"/>
            <p:cNvSpPr/>
            <p:nvPr/>
          </p:nvSpPr>
          <p:spPr>
            <a:xfrm>
              <a:off x="4402994" y="1961756"/>
              <a:ext cx="593626" cy="265672"/>
            </a:xfrm>
            <a:prstGeom prst="can">
              <a:avLst/>
            </a:prstGeom>
            <a:solidFill>
              <a:schemeClr val="accent3"/>
            </a:solidFill>
            <a:ln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115" name="Can 114"/>
            <p:cNvSpPr/>
            <p:nvPr/>
          </p:nvSpPr>
          <p:spPr>
            <a:xfrm>
              <a:off x="4402994" y="4493773"/>
              <a:ext cx="593626" cy="26567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33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01"/>
    </mc:Choice>
    <mc:Fallback xmlns="">
      <p:transition spd="slow" advTm="43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27223 0.0037 " pathEditMode="relative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2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41499"/>
          </a:xfrm>
        </p:spPr>
        <p:txBody>
          <a:bodyPr>
            <a:normAutofit/>
          </a:bodyPr>
          <a:lstStyle/>
          <a:p>
            <a:r>
              <a:rPr lang="en-US" dirty="0"/>
              <a:t>Write transactions use strict 2PL</a:t>
            </a:r>
          </a:p>
          <a:p>
            <a:pPr lvl="1"/>
            <a:r>
              <a:rPr lang="en-US" dirty="0"/>
              <a:t>Each transaction </a:t>
            </a:r>
            <a:r>
              <a:rPr lang="en-US" i="1" dirty="0"/>
              <a:t>T</a:t>
            </a:r>
            <a:r>
              <a:rPr lang="en-US" dirty="0"/>
              <a:t> is assigned a timestamp </a:t>
            </a:r>
            <a:r>
              <a:rPr lang="en-US" i="1" dirty="0"/>
              <a:t>s</a:t>
            </a:r>
            <a:endParaRPr lang="en-US" dirty="0"/>
          </a:p>
          <a:p>
            <a:pPr lvl="1"/>
            <a:r>
              <a:rPr lang="en-US" dirty="0"/>
              <a:t>Data written by </a:t>
            </a:r>
            <a:r>
              <a:rPr lang="en-US" i="1" dirty="0"/>
              <a:t>T</a:t>
            </a:r>
            <a:r>
              <a:rPr lang="en-US" dirty="0"/>
              <a:t> is timestamped with </a:t>
            </a:r>
            <a:r>
              <a:rPr lang="en-US" i="1" dirty="0"/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5341" y="38434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9972" y="38434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1310" y="38434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86601" y="42847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6883" y="49607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[me]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9926" y="38434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8344" y="4250903"/>
            <a:ext cx="4355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4400" y="38434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39938" y="46276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34544" y="42926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friends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47244" y="46355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posts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47244" y="49657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X’s friends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1801" y="42847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51801" y="49705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08"/>
    </mc:Choice>
    <mc:Fallback xmlns="">
      <p:transition xmlns:p14="http://schemas.microsoft.com/office/powerpoint/2010/main" spd="slow" advTm="4540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74638"/>
            <a:ext cx="8547100" cy="1143000"/>
          </a:xfrm>
        </p:spPr>
        <p:txBody>
          <a:bodyPr>
            <a:normAutofit/>
          </a:bodyPr>
          <a:lstStyle/>
          <a:p>
            <a:r>
              <a:rPr lang="en-US" dirty="0"/>
              <a:t>Synchronizing Snapshots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82600" y="2439989"/>
            <a:ext cx="8229600" cy="16652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==	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External Consistency:</a:t>
            </a:r>
          </a:p>
          <a:p>
            <a:pPr marL="57150" indent="0" algn="ctr">
              <a:buNone/>
            </a:pPr>
            <a:r>
              <a:rPr lang="en-US" dirty="0"/>
              <a:t>Commit order respects global wall-time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2600" y="4105277"/>
            <a:ext cx="8229600" cy="2155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>
              <a:buFont typeface="Arial"/>
              <a:buNone/>
            </a:pPr>
            <a:r>
              <a:rPr lang="en-US" dirty="0"/>
              <a:t>==</a:t>
            </a:r>
          </a:p>
          <a:p>
            <a:pPr marL="57150" indent="0" algn="ctr">
              <a:buFont typeface="Arial"/>
              <a:buNone/>
            </a:pPr>
            <a:endParaRPr lang="en-US" dirty="0"/>
          </a:p>
          <a:p>
            <a:pPr marL="57150" indent="0" algn="ctr">
              <a:buFont typeface="Arial"/>
              <a:buNone/>
            </a:pPr>
            <a:r>
              <a:rPr lang="en-US" dirty="0"/>
              <a:t>Timestamp order respects global wall-time order</a:t>
            </a:r>
          </a:p>
          <a:p>
            <a:pPr marL="57150" indent="0" algn="ctr">
              <a:buFont typeface="Arial"/>
              <a:buNone/>
            </a:pPr>
            <a:r>
              <a:rPr lang="en-US" dirty="0"/>
              <a:t>given</a:t>
            </a:r>
          </a:p>
          <a:p>
            <a:pPr marL="57150" indent="0" algn="ctr">
              <a:buFont typeface="Arial"/>
              <a:buNone/>
            </a:pPr>
            <a:r>
              <a:rPr lang="en-US" dirty="0"/>
              <a:t>timestamp order == commit order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82600" y="1752601"/>
            <a:ext cx="8229600" cy="86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	Global wall-clock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5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1"/>
    </mc:Choice>
    <mc:Fallback xmlns="">
      <p:transition xmlns:p14="http://schemas.microsoft.com/office/powerpoint/2010/main" spd="slow" advTm="73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Timestamps, Global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35780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Strict two-phase locking (2PL) for write transactions</a:t>
            </a:r>
          </a:p>
          <a:p>
            <a:pPr lvl="1"/>
            <a:r>
              <a:rPr lang="en-US" dirty="0"/>
              <a:t>Background on 2PL: Concurrency control method to ensure serializability</a:t>
            </a:r>
          </a:p>
          <a:p>
            <a:pPr lvl="2"/>
            <a:r>
              <a:rPr lang="en-US" dirty="0"/>
              <a:t>Using </a:t>
            </a:r>
            <a:r>
              <a:rPr lang="en-US" b="1" u="sng" dirty="0"/>
              <a:t>locks</a:t>
            </a:r>
            <a:r>
              <a:rPr lang="en-US" dirty="0"/>
              <a:t> applied by a transaction to data, thus blocking other transactions accessing the same data during the transaction’s life</a:t>
            </a:r>
          </a:p>
          <a:p>
            <a:pPr lvl="2"/>
            <a:r>
              <a:rPr lang="en-US" dirty="0"/>
              <a:t>Two phases:  </a:t>
            </a:r>
            <a:r>
              <a:rPr lang="en-US" u="sng" dirty="0"/>
              <a:t>acquiring locks, releasing locks</a:t>
            </a:r>
          </a:p>
          <a:p>
            <a:pPr lvl="1"/>
            <a:r>
              <a:rPr lang="en-US" dirty="0"/>
              <a:t>Never acquire a lock before a lock has been released.</a:t>
            </a:r>
          </a:p>
          <a:p>
            <a:pPr lvl="1"/>
            <a:r>
              <a:rPr lang="en-US" dirty="0"/>
              <a:t>Release the write (exclusive) locks after the transaction has ended (i.e., being either committed or aborted)  </a:t>
            </a:r>
          </a:p>
          <a:p>
            <a:pPr lvl="1"/>
            <a:endParaRPr lang="en-US" dirty="0"/>
          </a:p>
          <a:p>
            <a:r>
              <a:rPr lang="en-US" dirty="0"/>
              <a:t>Assign timestamp while locks are held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17214" y="5465034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84093" y="5477218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23664" y="5682218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5093" y="6031468"/>
            <a:ext cx="146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Pick </a:t>
            </a:r>
            <a:r>
              <a:rPr lang="en-US" i="1" dirty="0">
                <a:solidFill>
                  <a:srgbClr val="F79646"/>
                </a:solidFill>
              </a:rPr>
              <a:t>s</a:t>
            </a:r>
            <a:r>
              <a:rPr lang="en-US" dirty="0">
                <a:solidFill>
                  <a:srgbClr val="F79646"/>
                </a:solidFill>
              </a:rPr>
              <a:t> = now()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00658" y="4980027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71264" y="5377418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65969" y="5377418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72404" y="498002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1351914" y="541551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5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83"/>
    </mc:Choice>
    <mc:Fallback xmlns="">
      <p:transition xmlns:p14="http://schemas.microsoft.com/office/powerpoint/2010/main" spd="slow" advTm="279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333 0 " pathEditMode="relative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 Invariants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700" y="1588533"/>
            <a:ext cx="8229600" cy="78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Timestamp order == commit order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0700" y="3615215"/>
            <a:ext cx="8229600" cy="96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Timestamp order respects global wall-time order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71700" y="3132395"/>
            <a:ext cx="4419600" cy="393700"/>
            <a:chOff x="2197100" y="3829050"/>
            <a:chExt cx="1562100" cy="3937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38579" y="314457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71700" y="4568825"/>
            <a:ext cx="1471879" cy="393700"/>
            <a:chOff x="2197100" y="3829050"/>
            <a:chExt cx="1562100" cy="3937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38579" y="4581009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3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076700" y="5194558"/>
            <a:ext cx="3365500" cy="393700"/>
            <a:chOff x="2197100" y="3829050"/>
            <a:chExt cx="1562100" cy="3937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43579" y="5206742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4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866900" y="2389187"/>
            <a:ext cx="4419600" cy="393700"/>
            <a:chOff x="2197100" y="3829050"/>
            <a:chExt cx="1562100" cy="3937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433779" y="2401371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1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606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003550" y="453390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37050" y="23415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314950" y="232886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5369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17850" y="309747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863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49950" y="5159633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281542" y="2678153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38" name="Can 37"/>
          <p:cNvSpPr/>
          <p:nvPr/>
        </p:nvSpPr>
        <p:spPr>
          <a:xfrm>
            <a:off x="319642" y="511860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05870" y="4473472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7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6"/>
    </mc:Choice>
    <mc:Fallback xmlns="">
      <p:transition xmlns:p14="http://schemas.microsoft.com/office/powerpoint/2010/main" spd="slow" advTm="6406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TrueTime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362199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dirty="0"/>
              <a:t>“Global wall-clock time” with bounded uncertainty</a:t>
            </a:r>
          </a:p>
          <a:p>
            <a:pPr lvl="1"/>
            <a:r>
              <a:rPr lang="en-US" dirty="0"/>
              <a:t>Do not trust synchronization via NTP</a:t>
            </a:r>
          </a:p>
          <a:p>
            <a:r>
              <a:rPr lang="en-US" dirty="0" err="1"/>
              <a:t>TrueTime</a:t>
            </a:r>
            <a:r>
              <a:rPr lang="en-US" dirty="0"/>
              <a:t> API:</a:t>
            </a:r>
          </a:p>
          <a:p>
            <a:pPr lvl="1"/>
            <a:r>
              <a:rPr lang="en-US" dirty="0" err="1"/>
              <a:t>TT.now</a:t>
            </a:r>
            <a:r>
              <a:rPr lang="en-US" dirty="0"/>
              <a:t>(): Interval [earliest, latest]</a:t>
            </a:r>
          </a:p>
          <a:p>
            <a:pPr lvl="1"/>
            <a:r>
              <a:rPr lang="en-US" dirty="0" err="1"/>
              <a:t>TT.after</a:t>
            </a:r>
            <a:r>
              <a:rPr lang="en-US" dirty="0"/>
              <a:t>(t): true if t has definitely passed </a:t>
            </a:r>
          </a:p>
          <a:p>
            <a:pPr lvl="1"/>
            <a:r>
              <a:rPr lang="en-US" dirty="0" err="1"/>
              <a:t>TT.before</a:t>
            </a:r>
            <a:r>
              <a:rPr lang="en-US" dirty="0"/>
              <a:t>(t): true if t has definitely not arrived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21466" y="5219184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02866" y="5034518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2820923" y="4761984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926075" y="4761984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8016" y="5593318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earliest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7426" y="55933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latest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7244" y="4926052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TT.now()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20923" y="6247368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9183" y="6412468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2*ε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6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8"/>
    </mc:Choice>
    <mc:Fallback xmlns="">
      <p:transition xmlns:p14="http://schemas.microsoft.com/office/powerpoint/2010/main" spd="slow" advTm="4384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 Wait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18</a:t>
            </a:fld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33400" y="4687887"/>
            <a:ext cx="8229600" cy="1484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this gives you: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019300" y="2173287"/>
            <a:ext cx="4419600" cy="393700"/>
            <a:chOff x="2197100" y="3829050"/>
            <a:chExt cx="1562100" cy="3937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586179" y="2185471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914650" y="2433637"/>
            <a:ext cx="0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57479" y="2923619"/>
            <a:ext cx="2339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Pick </a:t>
            </a:r>
            <a:r>
              <a:rPr lang="en-US" i="1" dirty="0">
                <a:solidFill>
                  <a:schemeClr val="accent4"/>
                </a:solidFill>
              </a:rPr>
              <a:t>s</a:t>
            </a:r>
            <a:r>
              <a:rPr lang="en-US" dirty="0">
                <a:solidFill>
                  <a:schemeClr val="accent4"/>
                </a:solidFill>
              </a:rPr>
              <a:t> = TT.now().latest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02744" y="1722437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673350" y="2052637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68055" y="2052637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63390" y="172775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71800" y="3887787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98734" y="2923619"/>
            <a:ext cx="30960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Wait until TT.now().earliest &gt; </a:t>
            </a:r>
            <a:r>
              <a:rPr lang="en-US" i="1" dirty="0">
                <a:solidFill>
                  <a:schemeClr val="accent4"/>
                </a:solidFill>
              </a:rPr>
              <a:t>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419600" y="2433637"/>
            <a:ext cx="0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72783" y="2923619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/>
                </a:solidFill>
              </a:rPr>
              <a:t>s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867400" y="2433637"/>
            <a:ext cx="0" cy="4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57158" y="4173021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average ε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06534" y="345701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Commit wait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0" y="4173021"/>
            <a:ext cx="108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average ε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419600" y="4027487"/>
            <a:ext cx="0" cy="6604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0313" y="5380037"/>
            <a:ext cx="711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start time &lt; s &lt; absolute commit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3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3"/>
    </mc:Choice>
    <mc:Fallback xmlns="">
      <p:transition xmlns:p14="http://schemas.microsoft.com/office/powerpoint/2010/main" spd="slow" advTm="9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9" grpId="0"/>
      <p:bldP spid="40" grpId="0"/>
      <p:bldP spid="45" grpId="0"/>
      <p:bldP spid="47" grpId="0"/>
      <p:bldP spid="49" grpId="0"/>
      <p:bldP spid="51" grpId="0"/>
      <p:bldP spid="52" grpId="0"/>
      <p:bldP spid="53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From TrueTime to Consistency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Recall: what TrueTime gives you: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If there are two transactions: 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3200" y="2514600"/>
            <a:ext cx="23622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05400" y="23299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590800"/>
            <a:ext cx="1371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329934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198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060" y="2329934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060" y="1981200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commit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3373511" y="2378869"/>
            <a:ext cx="110978" cy="1371599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306466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accent2"/>
                </a:solidFill>
              </a:rPr>
              <a:t>s</a:t>
            </a:r>
            <a:r>
              <a:rPr lang="en-US" b="1" u="sng" baseline="-25000" dirty="0">
                <a:solidFill>
                  <a:schemeClr val="accent2"/>
                </a:solidFill>
              </a:rPr>
              <a:t>1</a:t>
            </a:r>
            <a:r>
              <a:rPr lang="en-US" b="1" u="sng" dirty="0">
                <a:solidFill>
                  <a:schemeClr val="accent2"/>
                </a:solidFill>
              </a:rPr>
              <a:t> needs to be in this range</a:t>
            </a:r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1219200" y="4405997"/>
            <a:ext cx="40005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19700" y="42213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9200" y="4482197"/>
            <a:ext cx="17907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19450" y="4875034"/>
            <a:ext cx="177165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9200" y="422133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400" y="387259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09900" y="422133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8900" y="3872597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commit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4160062"/>
            <a:ext cx="137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6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</a:t>
            </a: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6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2" name="Down Arrow 21"/>
          <p:cNvSpPr/>
          <p:nvPr/>
        </p:nvSpPr>
        <p:spPr>
          <a:xfrm rot="16200000">
            <a:off x="5952564" y="4178427"/>
            <a:ext cx="439277" cy="60960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2059059" y="4066464"/>
            <a:ext cx="110980" cy="17907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57324" y="506376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2"/>
                </a:solidFill>
              </a:rPr>
              <a:t>s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 range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059310" y="4439871"/>
            <a:ext cx="110980" cy="179070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48050" y="544226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4"/>
                </a:solidFill>
              </a:rPr>
              <a:t>s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22427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8" grpId="0"/>
      <p:bldP spid="20" grpId="0"/>
      <p:bldP spid="21" grpId="0"/>
      <p:bldP spid="22" grpId="0" animBg="1"/>
      <p:bldP spid="23" grpId="0" animBg="1"/>
      <p:bldP spid="24" grpId="0"/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NoSQL</a:t>
            </a:r>
            <a:r>
              <a:rPr lang="en-US" dirty="0">
                <a:sym typeface="Wingdings"/>
              </a:rPr>
              <a:t>  </a:t>
            </a:r>
            <a:r>
              <a:rPr lang="en-US" dirty="0" err="1">
                <a:sym typeface="Wingdings"/>
              </a:rPr>
              <a:t>NewSQL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Large-scale transactional databases</a:t>
            </a:r>
          </a:p>
          <a:p>
            <a:r>
              <a:rPr lang="en-US" dirty="0">
                <a:sym typeface="Wingdings"/>
              </a:rPr>
              <a:t>Eventual consistency is not good enough</a:t>
            </a:r>
          </a:p>
          <a:p>
            <a:pPr lvl="1"/>
            <a:r>
              <a:rPr lang="en-US" dirty="0">
                <a:sym typeface="Wingdings"/>
              </a:rPr>
              <a:t>Managing global money/warehouse/resources</a:t>
            </a:r>
          </a:p>
          <a:p>
            <a:pPr lvl="1"/>
            <a:r>
              <a:rPr lang="en-US" dirty="0">
                <a:sym typeface="Wingdings"/>
              </a:rPr>
              <a:t>Auctions, e.g., Google’s advertisement platform</a:t>
            </a:r>
          </a:p>
          <a:p>
            <a:pPr lvl="1"/>
            <a:r>
              <a:rPr lang="en-US" dirty="0">
                <a:sym typeface="Wingdings"/>
              </a:rPr>
              <a:t>Social networks, Twitter</a:t>
            </a:r>
          </a:p>
          <a:p>
            <a:r>
              <a:rPr lang="en-US" dirty="0">
                <a:sym typeface="Wingdings"/>
              </a:rPr>
              <a:t>We need external consistency model:</a:t>
            </a:r>
          </a:p>
          <a:p>
            <a:pPr lvl="1"/>
            <a:r>
              <a:rPr lang="en-US" dirty="0">
                <a:sym typeface="Wingdings"/>
              </a:rPr>
              <a:t>T(e</a:t>
            </a:r>
            <a:r>
              <a:rPr lang="en-US" baseline="-25000" dirty="0">
                <a:sym typeface="Wingdings"/>
              </a:rPr>
              <a:t>1</a:t>
            </a:r>
            <a:r>
              <a:rPr lang="en-US" dirty="0">
                <a:sym typeface="Wingdings"/>
              </a:rPr>
              <a:t>(commit))&lt; T(e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(commit))  s</a:t>
            </a:r>
            <a:r>
              <a:rPr lang="en-US" baseline="-25000" dirty="0">
                <a:sym typeface="Wingdings"/>
              </a:rPr>
              <a:t>1</a:t>
            </a:r>
            <a:r>
              <a:rPr lang="en-US" dirty="0">
                <a:sym typeface="Wingdings"/>
              </a:rPr>
              <a:t> &lt; s</a:t>
            </a:r>
            <a:r>
              <a:rPr lang="en-US" baseline="-25000" dirty="0">
                <a:sym typeface="Wingdings"/>
              </a:rPr>
              <a:t>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05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Supporting Read/Write Operations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382000" cy="495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Read-Write transaction</a:t>
            </a:r>
          </a:p>
          <a:p>
            <a:pPr lvl="1"/>
            <a:r>
              <a:rPr lang="en-US" dirty="0" err="1"/>
              <a:t>Paxos</a:t>
            </a:r>
            <a:r>
              <a:rPr lang="en-US" dirty="0"/>
              <a:t> write</a:t>
            </a:r>
          </a:p>
          <a:p>
            <a:pPr lvl="1"/>
            <a:r>
              <a:rPr lang="en-US" dirty="0"/>
              <a:t>Commit wait</a:t>
            </a:r>
          </a:p>
          <a:p>
            <a:r>
              <a:rPr lang="en-US" dirty="0"/>
              <a:t>Read transaction with timestamp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Lock-free</a:t>
            </a:r>
          </a:p>
          <a:p>
            <a:pPr lvl="1"/>
            <a:r>
              <a:rPr lang="en-US" dirty="0"/>
              <a:t>Every replica tracks </a:t>
            </a:r>
            <a:r>
              <a:rPr lang="en-US" i="1" dirty="0" err="1"/>
              <a:t>t</a:t>
            </a:r>
            <a:r>
              <a:rPr lang="en-US" baseline="-25000" dirty="0" err="1"/>
              <a:t>safe</a:t>
            </a:r>
            <a:r>
              <a:rPr lang="en-US" baseline="-25000" dirty="0"/>
              <a:t> </a:t>
            </a:r>
          </a:p>
          <a:p>
            <a:pPr lvl="2"/>
            <a:r>
              <a:rPr lang="en-US" b="1" i="1" u="sng" dirty="0"/>
              <a:t>Safe time</a:t>
            </a:r>
            <a:r>
              <a:rPr lang="en-US" b="1" dirty="0"/>
              <a:t>: max timestamp at which a replica is up to date</a:t>
            </a:r>
          </a:p>
          <a:p>
            <a:pPr lvl="2"/>
            <a:r>
              <a:rPr lang="en-US" b="1" i="1" dirty="0" err="1"/>
              <a:t>t</a:t>
            </a:r>
            <a:r>
              <a:rPr lang="en-US" b="1" baseline="-25000" dirty="0" err="1"/>
              <a:t>safe</a:t>
            </a:r>
            <a:r>
              <a:rPr lang="en-US" b="1" baseline="-25000" dirty="0"/>
              <a:t> </a:t>
            </a:r>
            <a:r>
              <a:rPr lang="en-US" b="1" dirty="0"/>
              <a:t>is the timestamp of the highest-applied </a:t>
            </a:r>
            <a:r>
              <a:rPr lang="en-US" b="1" dirty="0" err="1"/>
              <a:t>Paxos</a:t>
            </a:r>
            <a:r>
              <a:rPr lang="en-US" b="1" dirty="0"/>
              <a:t> write</a:t>
            </a:r>
            <a:endParaRPr lang="en-US" b="1" baseline="-25000" dirty="0"/>
          </a:p>
          <a:p>
            <a:pPr lvl="2"/>
            <a:endParaRPr lang="en-US" baseline="-25000" dirty="0"/>
          </a:p>
          <a:p>
            <a:pPr lvl="1"/>
            <a:r>
              <a:rPr lang="en-US" dirty="0"/>
              <a:t>Read from any replica with </a:t>
            </a:r>
            <a:r>
              <a:rPr lang="en-US" i="1" dirty="0" err="1"/>
              <a:t>t</a:t>
            </a:r>
            <a:r>
              <a:rPr lang="en-US" baseline="-25000" dirty="0" err="1"/>
              <a:t>safe</a:t>
            </a:r>
            <a:r>
              <a:rPr lang="en-US" dirty="0"/>
              <a:t> &gt;= </a:t>
            </a:r>
            <a:r>
              <a:rPr lang="en-US" i="1" dirty="0"/>
              <a:t>s</a:t>
            </a:r>
          </a:p>
          <a:p>
            <a:r>
              <a:rPr lang="en-US" dirty="0"/>
              <a:t>Other variants of read</a:t>
            </a:r>
          </a:p>
          <a:p>
            <a:pPr lvl="1"/>
            <a:r>
              <a:rPr lang="en-US" dirty="0"/>
              <a:t>Standalone read: read with </a:t>
            </a:r>
            <a:r>
              <a:rPr lang="en-US" dirty="0" err="1"/>
              <a:t>t.now</a:t>
            </a:r>
            <a:r>
              <a:rPr lang="en-US" dirty="0"/>
              <a:t>().latest</a:t>
            </a:r>
          </a:p>
          <a:p>
            <a:pPr lvl="1"/>
            <a:r>
              <a:rPr lang="en-US" dirty="0"/>
              <a:t>Read with bounded timestamp</a:t>
            </a:r>
          </a:p>
        </p:txBody>
      </p:sp>
    </p:spTree>
    <p:extLst>
      <p:ext uri="{BB962C8B-B14F-4D97-AF65-F5344CB8AC3E}">
        <p14:creationId xmlns:p14="http://schemas.microsoft.com/office/powerpoint/2010/main" val="226586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Interplay of </a:t>
            </a:r>
            <a:r>
              <a:rPr lang="en-US" dirty="0" err="1"/>
              <a:t>Paxos</a:t>
            </a:r>
            <a:r>
              <a:rPr lang="en-US" dirty="0"/>
              <a:t> and </a:t>
            </a:r>
            <a:r>
              <a:rPr lang="en-US" dirty="0" err="1"/>
              <a:t>TrueTime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Guarantee externally consistent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979"/>
            <a:ext cx="9144000" cy="37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2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4100" dirty="0">
                <a:latin typeface="Calibri" charset="0"/>
              </a:rPr>
              <a:t>After() is used for </a:t>
            </a:r>
            <a:r>
              <a:rPr lang="en-US" sz="4100" dirty="0" err="1">
                <a:latin typeface="Calibri" charset="0"/>
              </a:rPr>
              <a:t>Paxos</a:t>
            </a:r>
            <a:r>
              <a:rPr lang="en-US" sz="4100" dirty="0">
                <a:latin typeface="Calibri" charset="0"/>
              </a:rPr>
              <a:t> Leader Leases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3600" dirty="0">
                <a:latin typeface="Calibri" charset="0"/>
              </a:rPr>
              <a:t>Uses after(</a:t>
            </a:r>
            <a:r>
              <a:rPr lang="en-US" sz="3600" dirty="0" err="1">
                <a:latin typeface="Calibri" charset="0"/>
              </a:rPr>
              <a:t>S</a:t>
            </a:r>
            <a:r>
              <a:rPr lang="en-US" sz="3600" baseline="-25000" dirty="0" err="1">
                <a:latin typeface="Calibri" charset="0"/>
              </a:rPr>
              <a:t>max</a:t>
            </a:r>
            <a:r>
              <a:rPr lang="en-US" sz="3600" dirty="0">
                <a:latin typeface="Calibri" charset="0"/>
              </a:rPr>
              <a:t>) to check if </a:t>
            </a:r>
            <a:r>
              <a:rPr lang="en-US" sz="3600" dirty="0" err="1">
                <a:latin typeface="Calibri" charset="0"/>
              </a:rPr>
              <a:t>S</a:t>
            </a:r>
            <a:r>
              <a:rPr lang="en-US" sz="3600" baseline="-25000" dirty="0" err="1">
                <a:latin typeface="Calibri" charset="0"/>
              </a:rPr>
              <a:t>max</a:t>
            </a:r>
            <a:r>
              <a:rPr lang="en-US" sz="3600" baseline="-25000" dirty="0">
                <a:latin typeface="Calibri" charset="0"/>
              </a:rPr>
              <a:t>  </a:t>
            </a:r>
            <a:r>
              <a:rPr lang="en-US" sz="3600" dirty="0">
                <a:latin typeface="Calibri" charset="0"/>
              </a:rPr>
              <a:t>is passed so that </a:t>
            </a:r>
            <a:r>
              <a:rPr lang="en-US" sz="3600" dirty="0" err="1">
                <a:latin typeface="Calibri" charset="0"/>
              </a:rPr>
              <a:t>Paxos</a:t>
            </a:r>
            <a:r>
              <a:rPr lang="en-US" sz="3600" dirty="0">
                <a:latin typeface="Calibri" charset="0"/>
              </a:rPr>
              <a:t> Leader can abdicate its slaves.</a:t>
            </a:r>
          </a:p>
          <a:p>
            <a:pPr eaLnBrk="1" hangingPunct="1">
              <a:lnSpc>
                <a:spcPct val="110000"/>
              </a:lnSpc>
            </a:pPr>
            <a:r>
              <a:rPr lang="en-US" sz="4100" dirty="0" err="1">
                <a:latin typeface="Calibri" charset="0"/>
              </a:rPr>
              <a:t>Paxos</a:t>
            </a:r>
            <a:r>
              <a:rPr lang="en-US" sz="4100" dirty="0">
                <a:latin typeface="Calibri" charset="0"/>
              </a:rPr>
              <a:t> Leaders cannot assign timestamps(S</a:t>
            </a:r>
            <a:r>
              <a:rPr lang="en-US" sz="4100" baseline="-25000" dirty="0">
                <a:latin typeface="Calibri" charset="0"/>
              </a:rPr>
              <a:t>i</a:t>
            </a:r>
            <a:r>
              <a:rPr lang="en-US" sz="4100" dirty="0">
                <a:latin typeface="Calibri" charset="0"/>
              </a:rPr>
              <a:t>) greater than </a:t>
            </a:r>
            <a:r>
              <a:rPr lang="en-US" sz="4100" dirty="0" err="1">
                <a:latin typeface="Calibri" charset="0"/>
              </a:rPr>
              <a:t>S</a:t>
            </a:r>
            <a:r>
              <a:rPr lang="en-US" sz="4100" baseline="-25000" dirty="0" err="1">
                <a:latin typeface="Calibri" charset="0"/>
              </a:rPr>
              <a:t>max</a:t>
            </a:r>
            <a:r>
              <a:rPr lang="en-US" sz="4100" baseline="-25000" dirty="0">
                <a:latin typeface="Calibri" charset="0"/>
              </a:rPr>
              <a:t> </a:t>
            </a:r>
            <a:r>
              <a:rPr lang="en-US" sz="4100" dirty="0">
                <a:latin typeface="Calibri" charset="0"/>
              </a:rPr>
              <a:t>for transactions(T</a:t>
            </a:r>
            <a:r>
              <a:rPr lang="en-US" sz="4100" baseline="-25000" dirty="0">
                <a:latin typeface="Calibri" charset="0"/>
              </a:rPr>
              <a:t>i</a:t>
            </a:r>
            <a:r>
              <a:rPr lang="en-US" sz="4100" dirty="0">
                <a:latin typeface="Calibri" charset="0"/>
              </a:rPr>
              <a:t>) and clients cannot see the data committed by transaction T</a:t>
            </a:r>
            <a:r>
              <a:rPr lang="en-US" sz="4100" baseline="-25000" dirty="0">
                <a:latin typeface="Calibri" charset="0"/>
              </a:rPr>
              <a:t>i </a:t>
            </a:r>
            <a:r>
              <a:rPr lang="en-US" sz="4100" dirty="0">
                <a:latin typeface="Calibri" charset="0"/>
              </a:rPr>
              <a:t>till after(S</a:t>
            </a:r>
            <a:r>
              <a:rPr lang="en-US" sz="4100" baseline="-25000" dirty="0">
                <a:latin typeface="Calibri" charset="0"/>
              </a:rPr>
              <a:t>i</a:t>
            </a:r>
            <a:r>
              <a:rPr lang="en-US" sz="4100" dirty="0">
                <a:latin typeface="Calibri" charset="0"/>
              </a:rPr>
              <a:t>) is true.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3600" dirty="0">
                <a:latin typeface="Calibri" charset="0"/>
              </a:rPr>
              <a:t>After(t) – returns TRUE if t is definitely passed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3600" dirty="0">
                <a:latin typeface="Calibri" charset="0"/>
              </a:rPr>
              <a:t>Before(t) – returns TRUE if t is definitely not arrived</a:t>
            </a:r>
          </a:p>
          <a:p>
            <a:pPr eaLnBrk="1" hangingPunct="1">
              <a:lnSpc>
                <a:spcPct val="110000"/>
              </a:lnSpc>
            </a:pPr>
            <a:r>
              <a:rPr lang="en-US" sz="4100" dirty="0">
                <a:latin typeface="Calibri" charset="0"/>
              </a:rPr>
              <a:t>Replicas maintain a timestamp </a:t>
            </a:r>
            <a:r>
              <a:rPr lang="en-US" sz="4100" dirty="0" err="1">
                <a:latin typeface="Calibri" charset="0"/>
              </a:rPr>
              <a:t>t</a:t>
            </a:r>
            <a:r>
              <a:rPr lang="en-US" sz="4100" baseline="-25000" dirty="0" err="1">
                <a:latin typeface="Calibri" charset="0"/>
              </a:rPr>
              <a:t>safe</a:t>
            </a:r>
            <a:r>
              <a:rPr lang="en-US" sz="4100" dirty="0">
                <a:latin typeface="Calibri" charset="0"/>
              </a:rPr>
              <a:t> which is the maximum timestamp at which that replica is up to date. 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None/>
            </a:pPr>
            <a:endParaRPr lang="en-US" sz="2100" b="1" dirty="0">
              <a:solidFill>
                <a:srgbClr val="333C8D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2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Wait and Replication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14600" y="3006060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81479" y="301824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8044" y="25590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81350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63355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5490" y="25643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1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8005" y="2266950"/>
            <a:ext cx="0" cy="901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7490" y="192936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consensus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53855" y="2254250"/>
            <a:ext cx="0" cy="9144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74590" y="1929368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Notify slaves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62700" y="3295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08428" y="37597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Commit wait done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09950" y="32702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62379" y="3759716"/>
            <a:ext cx="7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Pick </a:t>
            </a:r>
            <a:r>
              <a:rPr lang="en-US" i="1" dirty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20390" y="1929368"/>
            <a:ext cx="1945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Achieve consensus</a:t>
            </a:r>
          </a:p>
        </p:txBody>
      </p:sp>
      <p:sp>
        <p:nvSpPr>
          <p:cNvPr id="29" name="Can 28"/>
          <p:cNvSpPr/>
          <p:nvPr/>
        </p:nvSpPr>
        <p:spPr>
          <a:xfrm>
            <a:off x="814942" y="29857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814942" y="402109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34" name="Can 33"/>
          <p:cNvSpPr/>
          <p:nvPr/>
        </p:nvSpPr>
        <p:spPr>
          <a:xfrm>
            <a:off x="814942" y="19443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5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88"/>
    </mc:Choice>
    <mc:Fallback xmlns="">
      <p:transition xmlns:p14="http://schemas.microsoft.com/office/powerpoint/2010/main" spd="slow" advTm="7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0" grpId="0"/>
      <p:bldP spid="32" grpId="0"/>
      <p:bldP spid="36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 (2PC)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special type of consensus protocol</a:t>
            </a:r>
          </a:p>
          <a:p>
            <a:pPr lvl="1"/>
            <a:r>
              <a:rPr lang="en-US" i="1" u="sng" dirty="0"/>
              <a:t>Warning</a:t>
            </a:r>
            <a:r>
              <a:rPr lang="en-US" dirty="0"/>
              <a:t>: Different from two-phase locking (2PL), which is concurrency control protocol to guarantee </a:t>
            </a:r>
            <a:r>
              <a:rPr lang="en-US" dirty="0" err="1"/>
              <a:t>serializability</a:t>
            </a:r>
            <a:endParaRPr lang="en-US" dirty="0"/>
          </a:p>
          <a:p>
            <a:pPr lvl="2"/>
            <a:r>
              <a:rPr lang="en-US" dirty="0"/>
              <a:t>Never acquire a lock before the lock has been released</a:t>
            </a:r>
          </a:p>
          <a:p>
            <a:endParaRPr lang="en-US" dirty="0"/>
          </a:p>
          <a:p>
            <a:r>
              <a:rPr lang="en-US" dirty="0"/>
              <a:t>Distributed algorithm that coordinates all processes in a distributed </a:t>
            </a:r>
            <a:r>
              <a:rPr lang="en-US" i="1" u="sng" dirty="0"/>
              <a:t>atomic transaction </a:t>
            </a:r>
            <a:r>
              <a:rPr lang="en-US" dirty="0"/>
              <a:t>on whether to </a:t>
            </a:r>
            <a:r>
              <a:rPr lang="en-US" i="1" dirty="0"/>
              <a:t>commit</a:t>
            </a:r>
            <a:r>
              <a:rPr lang="en-US" dirty="0"/>
              <a:t> or </a:t>
            </a:r>
            <a:r>
              <a:rPr lang="en-US" i="1" dirty="0"/>
              <a:t>abort</a:t>
            </a:r>
            <a:r>
              <a:rPr lang="en-US" dirty="0"/>
              <a:t> (roll back) the transaction</a:t>
            </a:r>
          </a:p>
          <a:p>
            <a:r>
              <a:rPr lang="en-US" dirty="0"/>
              <a:t>Two phases:</a:t>
            </a:r>
          </a:p>
          <a:p>
            <a:pPr lvl="1"/>
            <a:r>
              <a:rPr lang="en-US" dirty="0"/>
              <a:t>Commit-request phase (voting phase)</a:t>
            </a:r>
          </a:p>
          <a:p>
            <a:pPr lvl="2"/>
            <a:r>
              <a:rPr lang="en-US" dirty="0"/>
              <a:t>Prepared by a coordinator</a:t>
            </a:r>
          </a:p>
          <a:p>
            <a:pPr lvl="2"/>
            <a:r>
              <a:rPr lang="en-US" dirty="0"/>
              <a:t>Vote: Yes (commit) or NO (abort)</a:t>
            </a:r>
          </a:p>
          <a:p>
            <a:pPr lvl="1"/>
            <a:r>
              <a:rPr lang="en-US" dirty="0"/>
              <a:t>Commit phase</a:t>
            </a:r>
          </a:p>
          <a:p>
            <a:pPr lvl="2"/>
            <a:r>
              <a:rPr lang="en-US" dirty="0"/>
              <a:t>Based on the voting results</a:t>
            </a:r>
          </a:p>
          <a:p>
            <a:pPr lvl="2"/>
            <a:r>
              <a:rPr lang="en-US" dirty="0"/>
              <a:t>Coordinator decides whether to commit (only if </a:t>
            </a:r>
            <a:r>
              <a:rPr lang="en-US" i="1" u="sng" dirty="0"/>
              <a:t>all</a:t>
            </a:r>
            <a:r>
              <a:rPr lang="en-US" dirty="0"/>
              <a:t> have voted YES) or abort</a:t>
            </a:r>
          </a:p>
          <a:p>
            <a:pPr lvl="2"/>
            <a:r>
              <a:rPr lang="en-US" dirty="0"/>
              <a:t>Notify the result to all processes</a:t>
            </a:r>
          </a:p>
        </p:txBody>
      </p:sp>
    </p:spTree>
    <p:extLst>
      <p:ext uri="{BB962C8B-B14F-4D97-AF65-F5344CB8AC3E}">
        <p14:creationId xmlns:p14="http://schemas.microsoft.com/office/powerpoint/2010/main" val="133799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2-Phase Commit (2PC) Protocol</a:t>
            </a:r>
          </a:p>
        </p:txBody>
      </p:sp>
      <p:pic>
        <p:nvPicPr>
          <p:cNvPr id="3" name="Picture 2" descr="C:\Users\Drumil\Desktop\CouldImages\Cap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507451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274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Wait and 2-Phase Commit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43100" y="2297416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3096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9744" y="18732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91855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7190" y="1878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311400" y="3265442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27762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P1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3944" y="28257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0855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1390" y="28310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79600" y="4236734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2489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P2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8944" y="3803650"/>
            <a:ext cx="154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41338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28455" y="40957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82490" y="37708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301055" y="3479800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1390" y="2527300"/>
            <a:ext cx="519910" cy="908050"/>
          </a:xfrm>
          <a:prstGeom prst="straightConnector1">
            <a:avLst/>
          </a:prstGeom>
          <a:ln cap="rnd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8710" y="2527300"/>
            <a:ext cx="433690" cy="18478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362700" y="2584450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Notify participants of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1200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24328" y="4877316"/>
            <a:ext cx="1917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Commit wait done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96928" y="4864616"/>
            <a:ext cx="20119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Compute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dirty="0">
                <a:solidFill>
                  <a:schemeClr val="accent6"/>
                </a:solidFill>
              </a:rPr>
              <a:t> for each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26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72590" y="1395968"/>
            <a:ext cx="1363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 logging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9590" y="1395968"/>
            <a:ext cx="14116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Done logging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65300"/>
            <a:ext cx="0" cy="16700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71650"/>
            <a:ext cx="0" cy="26035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584450"/>
            <a:ext cx="121595" cy="85725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584450"/>
            <a:ext cx="255890" cy="179070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51522" y="4393684"/>
            <a:ext cx="10476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Prepared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433584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84851" y="5272564"/>
            <a:ext cx="1880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Compute overall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487190" y="2584450"/>
            <a:ext cx="0" cy="2688114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24790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76" name="Can 75"/>
          <p:cNvSpPr/>
          <p:nvPr/>
        </p:nvSpPr>
        <p:spPr>
          <a:xfrm>
            <a:off x="167242" y="4187218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77" name="Can 76"/>
          <p:cNvSpPr/>
          <p:nvPr/>
        </p:nvSpPr>
        <p:spPr>
          <a:xfrm>
            <a:off x="167242" y="3215926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52291" y="2321784"/>
            <a:ext cx="12337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Committed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51522" y="4622284"/>
            <a:ext cx="7901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Send </a:t>
            </a:r>
            <a:r>
              <a:rPr lang="en-US" i="1" dirty="0">
                <a:solidFill>
                  <a:schemeClr val="accent6"/>
                </a:solidFill>
              </a:rPr>
              <a:t>s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48" grpId="0"/>
      <p:bldP spid="52" grpId="0"/>
      <p:bldP spid="56" grpId="0"/>
      <p:bldP spid="57" grpId="0"/>
      <p:bldP spid="54" grpId="0"/>
      <p:bldP spid="55" grpId="0"/>
      <p:bldP spid="64" grpId="0"/>
      <p:bldP spid="71" grpId="0"/>
      <p:bldP spid="68" grpId="0"/>
      <p:bldP spid="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3811" y="3463922"/>
            <a:ext cx="4822889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4444" y="347610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85921" y="1544161"/>
            <a:ext cx="163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X from my friend list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0719" y="2904351"/>
            <a:ext cx="191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myself from X’s friend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38350" y="2440672"/>
            <a:ext cx="60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i="1" baseline="-25000" dirty="0">
                <a:solidFill>
                  <a:schemeClr val="accent6"/>
                </a:solidFill>
              </a:rPr>
              <a:t>C</a:t>
            </a:r>
            <a:r>
              <a:rPr lang="en-US" i="1" dirty="0">
                <a:solidFill>
                  <a:schemeClr val="accent6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68431" y="3797042"/>
            <a:ext cx="6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i="1" baseline="-25000" dirty="0">
                <a:solidFill>
                  <a:schemeClr val="accent6"/>
                </a:solidFill>
              </a:rPr>
              <a:t>P</a:t>
            </a:r>
            <a:r>
              <a:rPr lang="en-US" i="1" dirty="0">
                <a:solidFill>
                  <a:schemeClr val="accent6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96804" y="2254247"/>
            <a:ext cx="304800" cy="1384303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304" y="244067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dirty="0">
                <a:solidFill>
                  <a:schemeClr val="accent6"/>
                </a:solidFill>
              </a:rPr>
              <a:t>=8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29193" y="2254247"/>
            <a:ext cx="1070479" cy="1384303"/>
          </a:xfrm>
          <a:prstGeom prst="straightConnector1">
            <a:avLst/>
          </a:prstGeom>
          <a:ln cap="rnd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515099" y="2440672"/>
            <a:ext cx="71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dirty="0">
                <a:solidFill>
                  <a:schemeClr val="accent6"/>
                </a:solidFill>
              </a:rPr>
              <a:t>=15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23876" y="1721354"/>
            <a:ext cx="129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Risky post P</a:t>
            </a:r>
          </a:p>
        </p:txBody>
      </p:sp>
      <p:sp>
        <p:nvSpPr>
          <p:cNvPr id="70" name="Can 69"/>
          <p:cNvSpPr/>
          <p:nvPr/>
        </p:nvSpPr>
        <p:spPr>
          <a:xfrm>
            <a:off x="167242" y="203684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71" name="Can 70"/>
          <p:cNvSpPr/>
          <p:nvPr/>
        </p:nvSpPr>
        <p:spPr>
          <a:xfrm>
            <a:off x="178273" y="345439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20555" y="3797042"/>
            <a:ext cx="51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s</a:t>
            </a:r>
            <a:r>
              <a:rPr lang="en-US" dirty="0">
                <a:solidFill>
                  <a:schemeClr val="accent6"/>
                </a:solidFill>
              </a:rPr>
              <a:t>=8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21141" y="4338771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78" name="Can 77"/>
          <p:cNvSpPr/>
          <p:nvPr/>
        </p:nvSpPr>
        <p:spPr>
          <a:xfrm>
            <a:off x="2020837" y="4861422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690310" y="4338771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75601" y="4780006"/>
            <a:ext cx="44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85883" y="5456023"/>
            <a:ext cx="6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[me]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28726" y="4338771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744144" y="4746203"/>
            <a:ext cx="4228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140200" y="4338771"/>
            <a:ext cx="0" cy="15921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78265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9501" y="206958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397"/>
            <a:ext cx="3619500" cy="393700"/>
            <a:chOff x="2197100" y="3829050"/>
            <a:chExt cx="1562100" cy="3937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73800" y="2057397"/>
            <a:ext cx="2222500" cy="393700"/>
            <a:chOff x="2197100" y="3829050"/>
            <a:chExt cx="1562100" cy="3937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880100" y="2069581"/>
            <a:ext cx="45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278265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606903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000750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738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470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11438" y="5122906"/>
            <a:ext cx="44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[P]</a:t>
            </a:r>
          </a:p>
        </p:txBody>
      </p:sp>
      <p:sp>
        <p:nvSpPr>
          <p:cNvPr id="67" name="Can 66"/>
          <p:cNvSpPr/>
          <p:nvPr/>
        </p:nvSpPr>
        <p:spPr>
          <a:xfrm>
            <a:off x="2020837" y="5215050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68" name="Can 67"/>
          <p:cNvSpPr/>
          <p:nvPr/>
        </p:nvSpPr>
        <p:spPr>
          <a:xfrm>
            <a:off x="2020837" y="5568677"/>
            <a:ext cx="530868" cy="222046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20344" y="4787900"/>
            <a:ext cx="119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friends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33044" y="51308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posts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33044" y="54610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X’s friends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28510" y="433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13801" y="4780006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25683" y="5456023"/>
            <a:ext cx="32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0227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"/>
    </mc:Choice>
    <mc:Fallback xmlns="">
      <p:transition xmlns:p14="http://schemas.microsoft.com/office/powerpoint/2010/main" spd="slow" advTm="13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40" grpId="0"/>
      <p:bldP spid="62" grpId="0"/>
      <p:bldP spid="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600200"/>
            <a:ext cx="8369300" cy="4525963"/>
          </a:xfrm>
        </p:spPr>
        <p:txBody>
          <a:bodyPr>
            <a:normAutofit/>
          </a:bodyPr>
          <a:lstStyle/>
          <a:p>
            <a:r>
              <a:rPr lang="en-US" dirty="0"/>
              <a:t>Lock-free read transactions across datacenters</a:t>
            </a:r>
          </a:p>
          <a:p>
            <a:r>
              <a:rPr lang="en-US" dirty="0"/>
              <a:t>External consistency</a:t>
            </a:r>
          </a:p>
          <a:p>
            <a:r>
              <a:rPr lang="en-US" dirty="0"/>
              <a:t>Timestamp assignment</a:t>
            </a:r>
          </a:p>
          <a:p>
            <a:r>
              <a:rPr lang="en-US" dirty="0"/>
              <a:t>TrueTime</a:t>
            </a:r>
          </a:p>
          <a:p>
            <a:pPr lvl="1"/>
            <a:r>
              <a:rPr lang="en-US" dirty="0"/>
              <a:t>Uncertainty in time can be waited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1"/>
    </mc:Choice>
    <mc:Fallback xmlns="">
      <p:transition xmlns:p14="http://schemas.microsoft.com/office/powerpoint/2010/main" spd="slow" advTm="2872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 System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59314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80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Get Externally Consistent View of Globally Distributed Multi-version database</a:t>
            </a:r>
          </a:p>
          <a:p>
            <a:pPr lvl="1"/>
            <a:r>
              <a:rPr lang="en-US" dirty="0"/>
              <a:t>General purpose Transactions (ACID)</a:t>
            </a:r>
          </a:p>
          <a:p>
            <a:pPr lvl="1"/>
            <a:r>
              <a:rPr lang="en-US" dirty="0"/>
              <a:t>SQL-like query language</a:t>
            </a:r>
          </a:p>
          <a:p>
            <a:pPr lvl="1"/>
            <a:r>
              <a:rPr lang="en-US" dirty="0"/>
              <a:t>Schematized tables</a:t>
            </a:r>
          </a:p>
          <a:p>
            <a:pPr lvl="1"/>
            <a:r>
              <a:rPr lang="en-US" dirty="0"/>
              <a:t>Semi-relational data model</a:t>
            </a:r>
          </a:p>
          <a:p>
            <a:pPr lvl="1"/>
            <a:r>
              <a:rPr lang="en-US" dirty="0"/>
              <a:t>Synchronized replication</a:t>
            </a:r>
          </a:p>
          <a:p>
            <a:pPr lvl="1"/>
            <a:endParaRPr lang="en-US" dirty="0"/>
          </a:p>
          <a:p>
            <a:r>
              <a:rPr lang="en-US" dirty="0"/>
              <a:t>Main Idea of Spanner  </a:t>
            </a:r>
          </a:p>
          <a:p>
            <a:pPr lvl="1"/>
            <a:r>
              <a:rPr lang="en-US" dirty="0" err="1"/>
              <a:t>BigTable</a:t>
            </a:r>
            <a:r>
              <a:rPr lang="en-US" dirty="0"/>
              <a:t> with timestamps + </a:t>
            </a:r>
            <a:r>
              <a:rPr lang="en-US" dirty="0" err="1"/>
              <a:t>Paxos</a:t>
            </a:r>
            <a:r>
              <a:rPr lang="en-US" dirty="0"/>
              <a:t> _</a:t>
            </a:r>
            <a:r>
              <a:rPr lang="en-US" dirty="0" err="1"/>
              <a:t>TrueTime</a:t>
            </a:r>
            <a:endParaRPr lang="en-US" dirty="0"/>
          </a:p>
          <a:p>
            <a:r>
              <a:rPr lang="en-US" dirty="0"/>
              <a:t>In production</a:t>
            </a:r>
          </a:p>
          <a:p>
            <a:pPr lvl="1"/>
            <a:r>
              <a:rPr lang="en-US" dirty="0"/>
              <a:t>Storage for Google’s Ads data</a:t>
            </a:r>
          </a:p>
          <a:p>
            <a:pPr lvl="1"/>
            <a:endParaRPr lang="en-US" dirty="0"/>
          </a:p>
          <a:p>
            <a:r>
              <a:rPr lang="en-US" dirty="0"/>
              <a:t>Limitations of </a:t>
            </a:r>
            <a:r>
              <a:rPr lang="en-US" dirty="0" err="1"/>
              <a:t>BigTable</a:t>
            </a:r>
            <a:r>
              <a:rPr lang="en-US" dirty="0"/>
              <a:t> and Megastore</a:t>
            </a:r>
          </a:p>
        </p:txBody>
      </p:sp>
    </p:spTree>
    <p:extLst>
      <p:ext uri="{BB962C8B-B14F-4D97-AF65-F5344CB8AC3E}">
        <p14:creationId xmlns:p14="http://schemas.microsoft.com/office/powerpoint/2010/main" val="1316831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 Software Stack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143000"/>
            <a:ext cx="6324600" cy="52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429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602980"/>
            <a:ext cx="8364538" cy="523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500" dirty="0">
                <a:latin typeface="Calibri" charset="0"/>
              </a:rPr>
              <a:t>                 </a:t>
            </a:r>
            <a:r>
              <a:rPr lang="en-US" b="1" dirty="0">
                <a:latin typeface="Calibri" charset="0"/>
              </a:rPr>
              <a:t>  (</a:t>
            </a:r>
            <a:r>
              <a:rPr lang="en-US" b="1" dirty="0" err="1">
                <a:latin typeface="Calibri" charset="0"/>
              </a:rPr>
              <a:t>key:string</a:t>
            </a:r>
            <a:r>
              <a:rPr lang="en-US" b="1" dirty="0">
                <a:latin typeface="Calibri" charset="0"/>
              </a:rPr>
              <a:t>, timestamp:int64) → string</a:t>
            </a:r>
          </a:p>
          <a:p>
            <a:pPr marL="0" indent="0">
              <a:buFont typeface="Arial" charset="0"/>
              <a:buNone/>
            </a:pPr>
            <a:endParaRPr lang="en-US" b="1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Back-End: Colossus (successor to GFS)</a:t>
            </a:r>
          </a:p>
          <a:p>
            <a:r>
              <a:rPr lang="en-US" sz="2800" dirty="0" err="1">
                <a:latin typeface="Calibri" charset="0"/>
              </a:rPr>
              <a:t>Paxos</a:t>
            </a:r>
            <a:r>
              <a:rPr lang="en-US" sz="2800" dirty="0">
                <a:latin typeface="Calibri" charset="0"/>
              </a:rPr>
              <a:t> State Machine on top of each tablet stores meta data and logs of the tablet.</a:t>
            </a:r>
          </a:p>
          <a:p>
            <a:r>
              <a:rPr lang="en-US" sz="2800" dirty="0">
                <a:latin typeface="Calibri" charset="0"/>
              </a:rPr>
              <a:t>Leader among replicas in a </a:t>
            </a:r>
            <a:r>
              <a:rPr lang="en-US" sz="2800" dirty="0" err="1">
                <a:latin typeface="Calibri" charset="0"/>
              </a:rPr>
              <a:t>Paxos</a:t>
            </a:r>
            <a:r>
              <a:rPr lang="en-US" sz="2800" dirty="0">
                <a:latin typeface="Calibri" charset="0"/>
              </a:rPr>
              <a:t> group is chosen and all write requests for replicas in that group initiate at leader.</a:t>
            </a:r>
          </a:p>
          <a:p>
            <a:r>
              <a:rPr lang="en-US" sz="2800" dirty="0">
                <a:latin typeface="Calibri" charset="0"/>
              </a:rPr>
              <a:t>Transaction Leader</a:t>
            </a:r>
          </a:p>
          <a:p>
            <a:pPr lvl="1"/>
            <a:r>
              <a:rPr lang="en-US" sz="2400" dirty="0">
                <a:latin typeface="Calibri" charset="0"/>
              </a:rPr>
              <a:t>Is </a:t>
            </a:r>
            <a:r>
              <a:rPr lang="en-US" sz="2400" dirty="0" err="1">
                <a:latin typeface="Calibri" charset="0"/>
              </a:rPr>
              <a:t>Paxos</a:t>
            </a:r>
            <a:r>
              <a:rPr lang="en-US" sz="2400" dirty="0">
                <a:latin typeface="Calibri" charset="0"/>
              </a:rPr>
              <a:t> Leader if transaction involves one </a:t>
            </a:r>
            <a:r>
              <a:rPr lang="en-US" sz="2400" dirty="0" err="1">
                <a:latin typeface="Calibri" charset="0"/>
              </a:rPr>
              <a:t>Paxos</a:t>
            </a:r>
            <a:r>
              <a:rPr lang="en-US" sz="2400" dirty="0">
                <a:latin typeface="Calibri" charset="0"/>
              </a:rPr>
              <a:t> group</a:t>
            </a:r>
          </a:p>
          <a:p>
            <a:pPr marL="0" indent="0">
              <a:buFont typeface="Arial" charset="0"/>
              <a:buNone/>
            </a:pPr>
            <a:endParaRPr lang="en-US" sz="2500" b="1" dirty="0">
              <a:solidFill>
                <a:srgbClr val="333C8D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9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Bucketing abstraction with a set of contiguous keys with a shared common prefix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Key: </a:t>
            </a:r>
            <a:r>
              <a:rPr lang="en-US" dirty="0">
                <a:solidFill>
                  <a:srgbClr val="FF0000"/>
                </a:solidFill>
              </a:rPr>
              <a:t>0PQRSTUV</a:t>
            </a:r>
            <a:r>
              <a:rPr lang="en-US" dirty="0"/>
              <a:t>ABC1</a:t>
            </a:r>
          </a:p>
          <a:p>
            <a:pPr lvl="2"/>
            <a:r>
              <a:rPr lang="en-US" dirty="0"/>
              <a:t>Key: </a:t>
            </a:r>
            <a:r>
              <a:rPr lang="en-US" dirty="0">
                <a:solidFill>
                  <a:srgbClr val="FF0000"/>
                </a:solidFill>
              </a:rPr>
              <a:t>0PQRSTUV</a:t>
            </a:r>
            <a:r>
              <a:rPr lang="en-US" dirty="0"/>
              <a:t>1235</a:t>
            </a:r>
          </a:p>
          <a:p>
            <a:pPr lvl="2"/>
            <a:r>
              <a:rPr lang="en-US" dirty="0"/>
              <a:t>Key: </a:t>
            </a:r>
            <a:r>
              <a:rPr lang="en-US" dirty="0">
                <a:solidFill>
                  <a:srgbClr val="FF0000"/>
                </a:solidFill>
              </a:rPr>
              <a:t>0PQRSTUV</a:t>
            </a:r>
            <a:r>
              <a:rPr lang="en-US" dirty="0"/>
              <a:t>LMN</a:t>
            </a:r>
          </a:p>
          <a:p>
            <a:r>
              <a:rPr lang="en-US" dirty="0"/>
              <a:t>Application-level controllable data locality</a:t>
            </a:r>
          </a:p>
          <a:p>
            <a:r>
              <a:rPr lang="en-US" dirty="0"/>
              <a:t>Unit of data movement between </a:t>
            </a:r>
            <a:r>
              <a:rPr lang="en-US" dirty="0" err="1"/>
              <a:t>Paxos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799900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486400" cy="280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195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Spanner’s data model based on schematized semi-relational tables, a query language and general-purpose transactions</a:t>
            </a:r>
          </a:p>
          <a:p>
            <a:r>
              <a:rPr lang="en-US" dirty="0"/>
              <a:t>Spanner’s data model is not purely relational</a:t>
            </a:r>
          </a:p>
          <a:p>
            <a:pPr lvl="1"/>
            <a:r>
              <a:rPr lang="en-US" dirty="0"/>
              <a:t>Every table is required to have an ordered set of one or more primary key columns</a:t>
            </a:r>
          </a:p>
          <a:p>
            <a:pPr lvl="1"/>
            <a:r>
              <a:rPr lang="en-US" dirty="0"/>
              <a:t>Each table defines a mapping of primary key columns to non-primary key columns</a:t>
            </a:r>
          </a:p>
        </p:txBody>
      </p:sp>
    </p:spTree>
    <p:extLst>
      <p:ext uri="{BB962C8B-B14F-4D97-AF65-F5344CB8AC3E}">
        <p14:creationId xmlns:p14="http://schemas.microsoft.com/office/powerpoint/2010/main" val="1393594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CREATE TABLE Users{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uid</a:t>
            </a:r>
            <a:r>
              <a:rPr lang="en-US" dirty="0"/>
              <a:t> INT64 NOT NULL, email String</a:t>
            </a:r>
          </a:p>
          <a:p>
            <a:pPr marL="457200" lvl="1" indent="0">
              <a:buNone/>
            </a:pPr>
            <a:r>
              <a:rPr lang="en-US" dirty="0"/>
              <a:t>    } primary key (</a:t>
            </a:r>
            <a:r>
              <a:rPr lang="en-US" dirty="0" err="1"/>
              <a:t>uid</a:t>
            </a:r>
            <a:r>
              <a:rPr lang="en-US" dirty="0"/>
              <a:t>), DIRECTORY;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CREATE TABLE Albums{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uid</a:t>
            </a:r>
            <a:r>
              <a:rPr lang="en-US" dirty="0"/>
              <a:t> INT64 NOT NULL, aid NOT NULL,</a:t>
            </a:r>
          </a:p>
          <a:p>
            <a:pPr marL="457200" lvl="1" indent="0">
              <a:buNone/>
            </a:pPr>
            <a:r>
              <a:rPr lang="en-US" dirty="0"/>
              <a:t>    name String</a:t>
            </a:r>
          </a:p>
          <a:p>
            <a:pPr marL="457200" lvl="1" indent="0">
              <a:buNone/>
            </a:pPr>
            <a:r>
              <a:rPr lang="en-US" dirty="0"/>
              <a:t>    } primary key(</a:t>
            </a:r>
            <a:r>
              <a:rPr lang="en-US" dirty="0" err="1"/>
              <a:t>uid</a:t>
            </a:r>
            <a:r>
              <a:rPr lang="en-US" dirty="0"/>
              <a:t>, aid),</a:t>
            </a:r>
          </a:p>
          <a:p>
            <a:pPr marL="457200" lvl="1" indent="0">
              <a:buNone/>
            </a:pPr>
            <a:r>
              <a:rPr lang="en-US" dirty="0"/>
              <a:t>    INTERLEAVE IN PARENT Users ON DELETE CASCADE;</a:t>
            </a:r>
          </a:p>
        </p:txBody>
      </p:sp>
    </p:spTree>
    <p:extLst>
      <p:ext uri="{BB962C8B-B14F-4D97-AF65-F5344CB8AC3E}">
        <p14:creationId xmlns:p14="http://schemas.microsoft.com/office/powerpoint/2010/main" val="311980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468632"/>
              </p:ext>
            </p:extLst>
          </p:nvPr>
        </p:nvGraphicFramePr>
        <p:xfrm>
          <a:off x="457200" y="1600200"/>
          <a:ext cx="3429000" cy="457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Albums(1,1)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Albums(1,2)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Albums(2,1)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Albums(2,2)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Albums(2,3)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4038600" y="1600200"/>
            <a:ext cx="914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038600" y="3581400"/>
            <a:ext cx="9144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05400" y="2286000"/>
            <a:ext cx="1828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Directory 1 </a:t>
            </a:r>
            <a:r>
              <a:rPr lang="en-US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4495800"/>
            <a:ext cx="1828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Directory 2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8831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Read-Write Transactions:</a:t>
            </a:r>
          </a:p>
          <a:p>
            <a:pPr lvl="1"/>
            <a:r>
              <a:rPr lang="en-US" dirty="0"/>
              <a:t>They require locks</a:t>
            </a:r>
          </a:p>
          <a:p>
            <a:r>
              <a:rPr lang="en-US" dirty="0"/>
              <a:t>Read only Transactions (Pre-declared snapshot isolation)</a:t>
            </a:r>
          </a:p>
          <a:p>
            <a:pPr lvl="1"/>
            <a:r>
              <a:rPr lang="en-US" dirty="0"/>
              <a:t>Reads information that is up to date</a:t>
            </a:r>
          </a:p>
          <a:p>
            <a:pPr lvl="1"/>
            <a:r>
              <a:rPr lang="en-US" dirty="0"/>
              <a:t>Lock free so that incoming writes are not blocked</a:t>
            </a:r>
          </a:p>
          <a:p>
            <a:pPr lvl="1"/>
            <a:r>
              <a:rPr lang="en-US" dirty="0"/>
              <a:t>Require declaration before start of transaction</a:t>
            </a:r>
          </a:p>
          <a:p>
            <a:r>
              <a:rPr lang="en-US" dirty="0"/>
              <a:t>Snapshot read: read info from the past by specifying a timestamp or bound</a:t>
            </a:r>
          </a:p>
          <a:p>
            <a:pPr lvl="1"/>
            <a:r>
              <a:rPr lang="en-US" dirty="0"/>
              <a:t>Without locking</a:t>
            </a:r>
          </a:p>
          <a:p>
            <a:pPr lvl="1"/>
            <a:r>
              <a:rPr lang="en-US" dirty="0"/>
              <a:t>Data till that point will be read</a:t>
            </a:r>
          </a:p>
        </p:txBody>
      </p:sp>
    </p:spTree>
    <p:extLst>
      <p:ext uri="{BB962C8B-B14F-4D97-AF65-F5344CB8AC3E}">
        <p14:creationId xmlns:p14="http://schemas.microsoft.com/office/powerpoint/2010/main" val="2291480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TrueTime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382000" cy="2057399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“Global wall-clock time” with bounded uncertainty</a:t>
            </a:r>
          </a:p>
          <a:p>
            <a:pPr lvl="1"/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9650" y="3364468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61050" y="3179802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479107" y="2907268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2584259" y="2907268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3738602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earliest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610" y="37386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latest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273" y="2983468"/>
            <a:ext cx="101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TT.now()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9107" y="3745468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7367" y="3897868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2*ε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4114800" cy="375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977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TrueTime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54150"/>
            <a:ext cx="5726113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93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Globally Distributed Data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82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7772400" y="3488924"/>
            <a:ext cx="533400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3810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Cross-Datacenter </a:t>
            </a:r>
          </a:p>
          <a:p>
            <a:r>
              <a:rPr lang="en-US" b="1" dirty="0">
                <a:solidFill>
                  <a:schemeClr val="tx2"/>
                </a:solidFill>
              </a:rPr>
              <a:t>Distribution</a:t>
            </a:r>
          </a:p>
        </p:txBody>
      </p:sp>
      <p:sp>
        <p:nvSpPr>
          <p:cNvPr id="6" name="Down Arrow 5"/>
          <p:cNvSpPr/>
          <p:nvPr/>
        </p:nvSpPr>
        <p:spPr>
          <a:xfrm rot="18992532">
            <a:off x="5068460" y="4691674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4038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User Configurable</a:t>
            </a:r>
          </a:p>
        </p:txBody>
      </p:sp>
    </p:spTree>
    <p:extLst>
      <p:ext uri="{BB962C8B-B14F-4D97-AF65-F5344CB8AC3E}">
        <p14:creationId xmlns:p14="http://schemas.microsoft.com/office/powerpoint/2010/main" val="7542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TrueTime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Implemented by: </a:t>
            </a:r>
          </a:p>
          <a:p>
            <a:pPr lvl="1"/>
            <a:r>
              <a:rPr lang="en-US" dirty="0"/>
              <a:t>Set of Time Master machines per data center </a:t>
            </a:r>
          </a:p>
          <a:p>
            <a:pPr lvl="1"/>
            <a:r>
              <a:rPr lang="en-US" dirty="0"/>
              <a:t>A Time Slave Daemon per machine</a:t>
            </a:r>
          </a:p>
          <a:p>
            <a:r>
              <a:rPr lang="en-US" dirty="0"/>
              <a:t>Some of the Time Masters are implemented using GPS while others are using atomic clocks</a:t>
            </a:r>
          </a:p>
          <a:p>
            <a:pPr lvl="1"/>
            <a:r>
              <a:rPr lang="en-US" dirty="0"/>
              <a:t>Two forms of Time Masters used as they have different failure modes</a:t>
            </a:r>
          </a:p>
          <a:p>
            <a:r>
              <a:rPr lang="en-US" dirty="0"/>
              <a:t>True Time makes use of </a:t>
            </a:r>
            <a:r>
              <a:rPr lang="en-US" dirty="0" err="1"/>
              <a:t>Marzullo’s</a:t>
            </a:r>
            <a:r>
              <a:rPr lang="en-US" dirty="0"/>
              <a:t> algorithm to compute intersection of the time intervals returned by Time Masters</a:t>
            </a:r>
          </a:p>
        </p:txBody>
      </p:sp>
    </p:spTree>
    <p:extLst>
      <p:ext uri="{BB962C8B-B14F-4D97-AF65-F5344CB8AC3E}">
        <p14:creationId xmlns:p14="http://schemas.microsoft.com/office/powerpoint/2010/main" val="546736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TrueTime 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4454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3195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0729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220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Atomic-clock timemaster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Client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20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94720" y="5225534"/>
            <a:ext cx="5916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Compute reference [earliest, latest] = now ± ε</a:t>
            </a:r>
          </a:p>
        </p:txBody>
      </p:sp>
    </p:spTree>
    <p:extLst>
      <p:ext uri="{BB962C8B-B14F-4D97-AF65-F5344CB8AC3E}">
        <p14:creationId xmlns:p14="http://schemas.microsoft.com/office/powerpoint/2010/main" val="66177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TrueTime implementation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6800" y="5105400"/>
            <a:ext cx="3860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59783" y="492073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43149" y="3626715"/>
            <a:ext cx="0" cy="1472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98237" y="3161784"/>
            <a:ext cx="28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ε</a:t>
            </a:r>
          </a:p>
        </p:txBody>
      </p:sp>
      <p:sp>
        <p:nvSpPr>
          <p:cNvPr id="7" name="Oval 6"/>
          <p:cNvSpPr/>
          <p:nvPr/>
        </p:nvSpPr>
        <p:spPr>
          <a:xfrm>
            <a:off x="2266950" y="48450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44531" y="35179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5030" y="5306199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0sec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6791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30sec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5546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60sec</a:t>
            </a:r>
          </a:p>
        </p:txBody>
      </p:sp>
      <p:sp>
        <p:nvSpPr>
          <p:cNvPr id="12" name="Oval 11"/>
          <p:cNvSpPr/>
          <p:nvPr/>
        </p:nvSpPr>
        <p:spPr>
          <a:xfrm>
            <a:off x="3384550" y="45148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21200" y="4730750"/>
            <a:ext cx="120650" cy="120650"/>
          </a:xfrm>
          <a:prstGeom prst="ellipse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54302" y="5306199"/>
            <a:ext cx="7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90sec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9398" y="3512415"/>
            <a:ext cx="69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+6ms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441700" y="318770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76969" y="3404980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473201"/>
            <a:ext cx="8229600" cy="1422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US"/>
              <a:t>now = reference now + local-clock offset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/>
              <a:t>ε = reference ε + worst-case local-clock drift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92200" y="4718915"/>
            <a:ext cx="12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reference</a:t>
            </a:r>
          </a:p>
          <a:p>
            <a:r>
              <a:rPr lang="en-US" dirty="0"/>
              <a:t>uncertainty</a:t>
            </a:r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42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3697081"/>
            <a:ext cx="119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μs/sec</a:t>
            </a:r>
          </a:p>
        </p:txBody>
      </p:sp>
    </p:spTree>
    <p:extLst>
      <p:ext uri="{BB962C8B-B14F-4D97-AF65-F5344CB8AC3E}">
        <p14:creationId xmlns:p14="http://schemas.microsoft.com/office/powerpoint/2010/main" val="120686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13351 -0.204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4 L 0.13125 -0.204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-10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3194 -0.204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10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If a Clock Goes Rogue?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Timestamp assignment would violate external consistency</a:t>
            </a:r>
          </a:p>
          <a:p>
            <a:r>
              <a:rPr lang="en-US"/>
              <a:t>Empirically unlikely based on 1 year of data</a:t>
            </a:r>
          </a:p>
          <a:p>
            <a:pPr lvl="1"/>
            <a:r>
              <a:rPr lang="en-US"/>
              <a:t>Bad CPUs 6 times more likely than bad clocks</a:t>
            </a:r>
            <a:endParaRPr lang="en-US"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TrueTime</a:t>
            </a:r>
            <a:r>
              <a:rPr lang="en-US" dirty="0"/>
              <a:t> API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16313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TT.now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TTInterval</a:t>
                      </a:r>
                      <a:r>
                        <a:rPr lang="en-US" dirty="0"/>
                        <a:t>: [earliest, latest]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TT.after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 has definitely</a:t>
                      </a:r>
                      <a:r>
                        <a:rPr lang="en-US" baseline="0" dirty="0"/>
                        <a:t> passed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TT.before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 has definitely not arrived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429000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provides “Global wall clock time”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has bounded uncertainty which varies between 1 to 7 </a:t>
            </a:r>
            <a:r>
              <a:rPr lang="en-US" dirty="0" err="1"/>
              <a:t>ms</a:t>
            </a:r>
            <a:r>
              <a:rPr lang="en-US" dirty="0"/>
              <a:t> over each poll interval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Daemon’s poll interval is currently 30 seconds and current applied drift rate is set to 200µs.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This accounts to saw tooth bounds of 0-6 </a:t>
            </a:r>
            <a:r>
              <a:rPr lang="en-US" dirty="0" err="1"/>
              <a:t>ms.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The remaining 1 </a:t>
            </a:r>
            <a:r>
              <a:rPr lang="en-US" dirty="0" err="1"/>
              <a:t>ms</a:t>
            </a:r>
            <a:r>
              <a:rPr lang="en-US" dirty="0"/>
              <a:t> comes from communication delay to Masters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87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1026" name="Picture 2" descr="C:\Users\Drumil\Desktop\CouldImages\Capt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2603"/>
            <a:ext cx="8393113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rumil\Desktop\CouldImages\Captur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3524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6019800"/>
            <a:ext cx="2945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Two-phase commit scalability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2875002"/>
            <a:ext cx="233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Operations Benchmark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00400"/>
            <a:ext cx="4356100" cy="36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9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service to provide global externally consistent multi-version database</a:t>
            </a:r>
          </a:p>
          <a:p>
            <a:r>
              <a:rPr lang="en-US" dirty="0" err="1"/>
              <a:t>TrueTime</a:t>
            </a:r>
            <a:r>
              <a:rPr lang="en-US" dirty="0"/>
              <a:t> API</a:t>
            </a:r>
          </a:p>
          <a:p>
            <a:r>
              <a:rPr lang="en-US" dirty="0"/>
              <a:t>Easy-to-use, semi-relational interface, distributed transactions, SQL-based query language, automatic </a:t>
            </a:r>
            <a:r>
              <a:rPr lang="en-US" dirty="0" err="1"/>
              <a:t>sharding</a:t>
            </a:r>
            <a:r>
              <a:rPr lang="en-US" dirty="0"/>
              <a:t>, fault tolerance, consistent replication</a:t>
            </a:r>
          </a:p>
          <a:p>
            <a:r>
              <a:rPr lang="en-US" dirty="0"/>
              <a:t>Open Source implementation of similar ideas: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cockroachdb</a:t>
            </a:r>
            <a:r>
              <a:rPr lang="en-US" dirty="0"/>
              <a:t>/cockroach</a:t>
            </a:r>
          </a:p>
        </p:txBody>
      </p:sp>
    </p:spTree>
    <p:extLst>
      <p:ext uri="{BB962C8B-B14F-4D97-AF65-F5344CB8AC3E}">
        <p14:creationId xmlns:p14="http://schemas.microsoft.com/office/powerpoint/2010/main" val="2362878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Reify clock uncertainty in time APIs</a:t>
            </a:r>
          </a:p>
          <a:p>
            <a:pPr lvl="1"/>
            <a:r>
              <a:rPr lang="en-US" dirty="0"/>
              <a:t>Known unknowns are better than unknown unknowns</a:t>
            </a:r>
          </a:p>
          <a:p>
            <a:pPr lvl="1"/>
            <a:r>
              <a:rPr lang="en-US" dirty="0"/>
              <a:t>Rethink algorithms to make use of uncertainty</a:t>
            </a:r>
          </a:p>
          <a:p>
            <a:endParaRPr lang="en-US" dirty="0"/>
          </a:p>
          <a:p>
            <a:r>
              <a:rPr lang="en-US" dirty="0"/>
              <a:t>Stronger semantics are achievable</a:t>
            </a:r>
          </a:p>
          <a:p>
            <a:pPr lvl="1"/>
            <a:r>
              <a:rPr lang="en-US" dirty="0"/>
              <a:t>Greater scale != weaker semantics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7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Example: Social Network</a:t>
            </a:r>
          </a:p>
        </p:txBody>
      </p:sp>
      <p:sp>
        <p:nvSpPr>
          <p:cNvPr id="5" name="Can 4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6" name="Can 5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7" name="Can 6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8" name="Can 7"/>
          <p:cNvSpPr/>
          <p:nvPr/>
        </p:nvSpPr>
        <p:spPr>
          <a:xfrm>
            <a:off x="3878206" y="3141523"/>
            <a:ext cx="1545410" cy="1040044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409" y="40911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8108" y="2992962"/>
            <a:ext cx="69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Brazil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8514" y="5126254"/>
            <a:ext cx="7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Russia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52878" y="5418286"/>
            <a:ext cx="69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8543" y="2958973"/>
            <a:ext cx="1453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San Francisco</a:t>
            </a:r>
          </a:p>
          <a:p>
            <a:r>
              <a:rPr lang="en-US" dirty="0">
                <a:solidFill>
                  <a:srgbClr val="F79646"/>
                </a:solidFill>
              </a:rPr>
              <a:t>Seattle</a:t>
            </a:r>
          </a:p>
          <a:p>
            <a:r>
              <a:rPr lang="en-US" dirty="0">
                <a:solidFill>
                  <a:srgbClr val="F79646"/>
                </a:solidFill>
              </a:rPr>
              <a:t>Arizona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7814" y="1831595"/>
            <a:ext cx="1403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Sao Paulo</a:t>
            </a:r>
          </a:p>
          <a:p>
            <a:r>
              <a:rPr lang="en-US" dirty="0">
                <a:solidFill>
                  <a:schemeClr val="accent6"/>
                </a:solidFill>
              </a:rPr>
              <a:t>Santiago</a:t>
            </a:r>
          </a:p>
          <a:p>
            <a:r>
              <a:rPr lang="en-US" dirty="0">
                <a:solidFill>
                  <a:schemeClr val="accent6"/>
                </a:solidFill>
              </a:rPr>
              <a:t>Buenos Aires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81933" y="3961228"/>
            <a:ext cx="97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Moscow</a:t>
            </a:r>
          </a:p>
          <a:p>
            <a:r>
              <a:rPr lang="en-US" dirty="0">
                <a:solidFill>
                  <a:srgbClr val="F79646"/>
                </a:solidFill>
              </a:rPr>
              <a:t>Berlin</a:t>
            </a:r>
          </a:p>
          <a:p>
            <a:r>
              <a:rPr lang="en-US" dirty="0">
                <a:solidFill>
                  <a:srgbClr val="F79646"/>
                </a:solidFill>
              </a:rPr>
              <a:t>Krakow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0911" y="4070090"/>
            <a:ext cx="888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London</a:t>
            </a:r>
          </a:p>
          <a:p>
            <a:r>
              <a:rPr lang="en-US" dirty="0">
                <a:solidFill>
                  <a:srgbClr val="F79646"/>
                </a:solidFill>
              </a:rPr>
              <a:t>Paris</a:t>
            </a:r>
          </a:p>
          <a:p>
            <a:r>
              <a:rPr lang="en-US" dirty="0">
                <a:solidFill>
                  <a:srgbClr val="F79646"/>
                </a:solidFill>
              </a:rPr>
              <a:t>Berlin</a:t>
            </a:r>
          </a:p>
          <a:p>
            <a:r>
              <a:rPr lang="en-US" dirty="0">
                <a:solidFill>
                  <a:srgbClr val="F79646"/>
                </a:solidFill>
              </a:rPr>
              <a:t>Madrid</a:t>
            </a:r>
          </a:p>
          <a:p>
            <a:r>
              <a:rPr lang="en-US" dirty="0">
                <a:solidFill>
                  <a:srgbClr val="F79646"/>
                </a:solidFill>
              </a:rPr>
              <a:t>Lisbon</a:t>
            </a:r>
          </a:p>
        </p:txBody>
      </p:sp>
      <p:sp>
        <p:nvSpPr>
          <p:cNvPr id="19" name="Can 18"/>
          <p:cNvSpPr/>
          <p:nvPr/>
        </p:nvSpPr>
        <p:spPr>
          <a:xfrm>
            <a:off x="3878206" y="3148133"/>
            <a:ext cx="1545410" cy="1040044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User posts</a:t>
            </a:r>
          </a:p>
          <a:p>
            <a:pPr algn="ctr"/>
            <a:r>
              <a:rPr lang="en-US" dirty="0"/>
              <a:t>Friend lists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992342" y="3067884"/>
            <a:ext cx="1355626" cy="1027672"/>
            <a:chOff x="992342" y="3067884"/>
            <a:chExt cx="1355626" cy="1027672"/>
          </a:xfrm>
        </p:grpSpPr>
        <p:grpSp>
          <p:nvGrpSpPr>
            <p:cNvPr id="26" name="Group 25"/>
            <p:cNvGrpSpPr/>
            <p:nvPr/>
          </p:nvGrpSpPr>
          <p:grpSpPr>
            <a:xfrm>
              <a:off x="992342" y="3067884"/>
              <a:ext cx="1355626" cy="1027672"/>
              <a:chOff x="5631367" y="3235596"/>
              <a:chExt cx="1355626" cy="1027672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5631367" y="3235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Can 27"/>
              <p:cNvSpPr/>
              <p:nvPr/>
            </p:nvSpPr>
            <p:spPr>
              <a:xfrm>
                <a:off x="5783767" y="33879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Can 28"/>
              <p:cNvSpPr/>
              <p:nvPr/>
            </p:nvSpPr>
            <p:spPr>
              <a:xfrm>
                <a:off x="5936167" y="35403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Can 29"/>
              <p:cNvSpPr/>
              <p:nvPr/>
            </p:nvSpPr>
            <p:spPr>
              <a:xfrm>
                <a:off x="6088567" y="36927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6240967" y="38451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Can 31"/>
              <p:cNvSpPr/>
              <p:nvPr/>
            </p:nvSpPr>
            <p:spPr>
              <a:xfrm>
                <a:off x="6393367" y="3997596"/>
                <a:ext cx="593626" cy="265672"/>
              </a:xfrm>
              <a:prstGeom prst="ca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93847" y="3397054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47316" y="1824440"/>
            <a:ext cx="1355626" cy="1027672"/>
            <a:chOff x="4547316" y="1824440"/>
            <a:chExt cx="1355626" cy="1027672"/>
          </a:xfrm>
        </p:grpSpPr>
        <p:grpSp>
          <p:nvGrpSpPr>
            <p:cNvPr id="33" name="Group 32"/>
            <p:cNvGrpSpPr/>
            <p:nvPr/>
          </p:nvGrpSpPr>
          <p:grpSpPr>
            <a:xfrm>
              <a:off x="4547316" y="1824440"/>
              <a:ext cx="1355626" cy="1027672"/>
              <a:chOff x="3648890" y="4005336"/>
              <a:chExt cx="1355626" cy="1027672"/>
            </a:xfrm>
          </p:grpSpPr>
          <p:sp>
            <p:nvSpPr>
              <p:cNvPr id="34" name="Can 33"/>
              <p:cNvSpPr/>
              <p:nvPr/>
            </p:nvSpPr>
            <p:spPr>
              <a:xfrm>
                <a:off x="3648890" y="4005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Can 34"/>
              <p:cNvSpPr/>
              <p:nvPr/>
            </p:nvSpPr>
            <p:spPr>
              <a:xfrm>
                <a:off x="3801290" y="41577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Can 35"/>
              <p:cNvSpPr/>
              <p:nvPr/>
            </p:nvSpPr>
            <p:spPr>
              <a:xfrm>
                <a:off x="3953690" y="43101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4106090" y="44625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4258490" y="46149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410890" y="4767336"/>
                <a:ext cx="593626" cy="265672"/>
              </a:xfrm>
              <a:prstGeom prst="can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848821" y="2153610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970904" y="4321345"/>
            <a:ext cx="1355626" cy="1027672"/>
            <a:chOff x="2970904" y="4321345"/>
            <a:chExt cx="1355626" cy="1027672"/>
          </a:xfrm>
        </p:grpSpPr>
        <p:grpSp>
          <p:nvGrpSpPr>
            <p:cNvPr id="40" name="Group 39"/>
            <p:cNvGrpSpPr/>
            <p:nvPr/>
          </p:nvGrpSpPr>
          <p:grpSpPr>
            <a:xfrm>
              <a:off x="2970904" y="4321345"/>
              <a:ext cx="1355626" cy="1027672"/>
              <a:chOff x="1462878" y="3235596"/>
              <a:chExt cx="1355626" cy="1027672"/>
            </a:xfrm>
          </p:grpSpPr>
          <p:sp>
            <p:nvSpPr>
              <p:cNvPr id="41" name="Can 40"/>
              <p:cNvSpPr/>
              <p:nvPr/>
            </p:nvSpPr>
            <p:spPr>
              <a:xfrm>
                <a:off x="1462878" y="3235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Can 41"/>
              <p:cNvSpPr/>
              <p:nvPr/>
            </p:nvSpPr>
            <p:spPr>
              <a:xfrm>
                <a:off x="1615278" y="33879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Can 42"/>
              <p:cNvSpPr/>
              <p:nvPr/>
            </p:nvSpPr>
            <p:spPr>
              <a:xfrm>
                <a:off x="1767678" y="35403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Can 43"/>
              <p:cNvSpPr/>
              <p:nvPr/>
            </p:nvSpPr>
            <p:spPr>
              <a:xfrm>
                <a:off x="1920078" y="36927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Can 44"/>
              <p:cNvSpPr/>
              <p:nvPr/>
            </p:nvSpPr>
            <p:spPr>
              <a:xfrm>
                <a:off x="2072478" y="38451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Can 45"/>
              <p:cNvSpPr/>
              <p:nvPr/>
            </p:nvSpPr>
            <p:spPr>
              <a:xfrm>
                <a:off x="2224878" y="3997596"/>
                <a:ext cx="593626" cy="265672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272409" y="46505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39414" y="3917145"/>
            <a:ext cx="1355626" cy="1027672"/>
            <a:chOff x="5987014" y="3917145"/>
            <a:chExt cx="1355626" cy="1027672"/>
          </a:xfrm>
        </p:grpSpPr>
        <p:grpSp>
          <p:nvGrpSpPr>
            <p:cNvPr id="18" name="Group 17"/>
            <p:cNvGrpSpPr/>
            <p:nvPr/>
          </p:nvGrpSpPr>
          <p:grpSpPr>
            <a:xfrm>
              <a:off x="5987014" y="3917145"/>
              <a:ext cx="1355626" cy="1027672"/>
              <a:chOff x="2408280" y="2080570"/>
              <a:chExt cx="1355626" cy="1027672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2408280" y="2080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2560680" y="22329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an 21"/>
              <p:cNvSpPr/>
              <p:nvPr/>
            </p:nvSpPr>
            <p:spPr>
              <a:xfrm>
                <a:off x="2713080" y="23853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Can 22"/>
              <p:cNvSpPr/>
              <p:nvPr/>
            </p:nvSpPr>
            <p:spPr>
              <a:xfrm>
                <a:off x="2865480" y="25377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Can 23"/>
              <p:cNvSpPr/>
              <p:nvPr/>
            </p:nvSpPr>
            <p:spPr>
              <a:xfrm>
                <a:off x="3017880" y="26901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Can 24"/>
              <p:cNvSpPr/>
              <p:nvPr/>
            </p:nvSpPr>
            <p:spPr>
              <a:xfrm>
                <a:off x="3170280" y="2842570"/>
                <a:ext cx="593626" cy="265672"/>
              </a:xfrm>
              <a:prstGeom prst="can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288519" y="4246315"/>
              <a:ext cx="752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x1000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823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60"/>
    </mc:Choice>
    <mc:Fallback xmlns="">
      <p:transition spd="slow" advTm="64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361 -0.02778 " pathEditMode="relative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85 0.1669 " pathEditMode="relative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41 0.11135 " pathEditMode="relative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549 -0.19236 " pathEditMode="relative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Feature: Lock-free distributed read transactions</a:t>
            </a:r>
          </a:p>
          <a:p>
            <a:r>
              <a:rPr lang="en-US" dirty="0"/>
              <a:t>Property: Global external consistency of distributed transactions</a:t>
            </a:r>
          </a:p>
          <a:p>
            <a:pPr lvl="1"/>
            <a:r>
              <a:rPr lang="en-US" dirty="0"/>
              <a:t>First system at global scale</a:t>
            </a:r>
          </a:p>
          <a:p>
            <a:r>
              <a:rPr lang="en-US" dirty="0"/>
              <a:t>Implementation: integration of concurrency control, replication, and 2-phase commit (2PC)</a:t>
            </a:r>
          </a:p>
          <a:p>
            <a:r>
              <a:rPr lang="en-US" dirty="0"/>
              <a:t>Transparent movement of data</a:t>
            </a:r>
          </a:p>
          <a:p>
            <a:r>
              <a:rPr lang="en-US" dirty="0"/>
              <a:t>Enabling technology: </a:t>
            </a:r>
            <a:r>
              <a:rPr lang="en-US" dirty="0" err="1"/>
              <a:t>TrueTime</a:t>
            </a:r>
            <a:endParaRPr lang="en-US" dirty="0"/>
          </a:p>
          <a:p>
            <a:pPr lvl="1"/>
            <a:r>
              <a:rPr lang="en-US" dirty="0"/>
              <a:t>Interval-based global time</a:t>
            </a:r>
          </a:p>
        </p:txBody>
      </p:sp>
    </p:spTree>
    <p:extLst>
      <p:ext uri="{BB962C8B-B14F-4D97-AF65-F5344CB8AC3E}">
        <p14:creationId xmlns:p14="http://schemas.microsoft.com/office/powerpoint/2010/main" val="112628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Transaction Model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Two-Phase locking with start/commit</a:t>
            </a:r>
          </a:p>
          <a:p>
            <a:r>
              <a:rPr lang="en-US" dirty="0"/>
              <a:t>Transactional write and lock-free read</a:t>
            </a:r>
          </a:p>
          <a:p>
            <a:r>
              <a:rPr lang="en-US" dirty="0"/>
              <a:t>Globally sortable time stamp with each commit</a:t>
            </a:r>
          </a:p>
          <a:p>
            <a:r>
              <a:rPr lang="en-US" dirty="0"/>
              <a:t>Bounded error between timestamp and wall-clock time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52800" y="5334000"/>
            <a:ext cx="23622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15000" y="514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5410200"/>
            <a:ext cx="762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5149334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0" y="480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start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800" y="5149334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4800600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019920" y="5659835"/>
            <a:ext cx="571500" cy="2627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66451" y="590596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: Timestamp</a:t>
            </a:r>
          </a:p>
        </p:txBody>
      </p:sp>
      <p:sp>
        <p:nvSpPr>
          <p:cNvPr id="13" name="Oval 12"/>
          <p:cNvSpPr/>
          <p:nvPr/>
        </p:nvSpPr>
        <p:spPr>
          <a:xfrm>
            <a:off x="3733800" y="5518666"/>
            <a:ext cx="286120" cy="2725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2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External Consistency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 transaction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commits before another transaction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starts, then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's commit timestamp </a:t>
            </a:r>
            <a:r>
              <a:rPr lang="en-US" i="1" dirty="0"/>
              <a:t>s</a:t>
            </a:r>
            <a:r>
              <a:rPr lang="en-US" i="1" baseline="-25000" dirty="0"/>
              <a:t>1 </a:t>
            </a:r>
            <a:r>
              <a:rPr lang="en-US" dirty="0"/>
              <a:t>is smaller than the commit timestamp s</a:t>
            </a:r>
            <a:r>
              <a:rPr lang="en-US" baseline="-25000" dirty="0"/>
              <a:t>2 </a:t>
            </a:r>
            <a:r>
              <a:rPr lang="en-US" dirty="0"/>
              <a:t>for transaction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</a:p>
          <a:p>
            <a:r>
              <a:rPr lang="en-US" dirty="0"/>
              <a:t>A real-world approximation of global wall-clock time consistency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19200" y="4961717"/>
            <a:ext cx="23622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81400" y="47770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5037917"/>
            <a:ext cx="762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4340" y="5430754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9200" y="477705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4428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1200" y="477705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0200" y="4428317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commit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6305490"/>
            <a:ext cx="137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 &lt; </a:t>
            </a:r>
            <a:r>
              <a:rPr lang="en-US" sz="2000" i="1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905000" y="5980715"/>
            <a:ext cx="2293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0" y="4961717"/>
            <a:ext cx="23622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47770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5037917"/>
            <a:ext cx="762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57800" y="5442591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0" y="477705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44283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start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34000" y="4777051"/>
            <a:ext cx="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4428317"/>
            <a:ext cx="114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commit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24400" y="6305490"/>
            <a:ext cx="137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 &lt; </a:t>
            </a:r>
            <a:r>
              <a:rPr lang="en-US" sz="2000" i="1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5257800" y="5980715"/>
            <a:ext cx="22934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5606321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2900" y="274638"/>
            <a:ext cx="85725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 Transaction Example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1"/>
            <a:ext cx="8229600" cy="1803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Generate a page of friends’ recent posts</a:t>
            </a:r>
          </a:p>
          <a:p>
            <a:pPr lvl="1"/>
            <a:r>
              <a:rPr lang="en-US"/>
              <a:t>Consistent view of friend list and their posts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1262"/>
            <a:ext cx="8229600" cy="210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consistency matters: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untrustworthy person X as friend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 P: “My government is repressive…”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2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.7|2.4|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2|15.3|24.2|7.8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.6|4.9|8.2|3.5|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1984</Words>
  <Application>Microsoft Macintosh PowerPoint</Application>
  <PresentationFormat>On-screen Show (4:3)</PresentationFormat>
  <Paragraphs>520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Wingdings</vt:lpstr>
      <vt:lpstr>Office Theme</vt:lpstr>
      <vt:lpstr>Spanner: Google’s Globally-Distributed Database</vt:lpstr>
      <vt:lpstr>Motivation</vt:lpstr>
      <vt:lpstr>What is Spanner?</vt:lpstr>
      <vt:lpstr>PowerPoint Presentation</vt:lpstr>
      <vt:lpstr>Usage Example: Social Network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Serving Data from Multiple Datacenters</vt:lpstr>
      <vt:lpstr>Version Management</vt:lpstr>
      <vt:lpstr>Synchronizing Snapshots</vt:lpstr>
      <vt:lpstr>Timestamps, Global Clock</vt:lpstr>
      <vt:lpstr>Timestamp Invariants</vt:lpstr>
      <vt:lpstr>TrueTime</vt:lpstr>
      <vt:lpstr>Commit Wait</vt:lpstr>
      <vt:lpstr>PowerPoint Presentation</vt:lpstr>
      <vt:lpstr>PowerPoint Presentation</vt:lpstr>
      <vt:lpstr>Interplay of Paxos and TrueTime</vt:lpstr>
      <vt:lpstr>More Details</vt:lpstr>
      <vt:lpstr>Commit Wait and Replication</vt:lpstr>
      <vt:lpstr>Two-Phase Commit (2PC) Protocol</vt:lpstr>
      <vt:lpstr>PowerPoint Presentation</vt:lpstr>
      <vt:lpstr>Commit Wait and 2-Phase Commit</vt:lpstr>
      <vt:lpstr>Example</vt:lpstr>
      <vt:lpstr>Used Technologies</vt:lpstr>
      <vt:lpstr>Spanner System Architecture</vt:lpstr>
      <vt:lpstr>Spanner Software Stack</vt:lpstr>
      <vt:lpstr>Software Stack</vt:lpstr>
      <vt:lpstr>Directory</vt:lpstr>
      <vt:lpstr>Directory</vt:lpstr>
      <vt:lpstr>Data Model</vt:lpstr>
      <vt:lpstr>Data Model</vt:lpstr>
      <vt:lpstr>Data Model</vt:lpstr>
      <vt:lpstr>Spanner Implementation</vt:lpstr>
      <vt:lpstr>PowerPoint Presentation</vt:lpstr>
      <vt:lpstr>TrueTime</vt:lpstr>
      <vt:lpstr>TrueTime Architecture</vt:lpstr>
      <vt:lpstr>PowerPoint Presentation</vt:lpstr>
      <vt:lpstr>PowerPoint Presentation</vt:lpstr>
      <vt:lpstr>PowerPoint Presentation</vt:lpstr>
      <vt:lpstr>TrueTime API</vt:lpstr>
      <vt:lpstr>Evaluation</vt:lpstr>
      <vt:lpstr>Summary</vt:lpstr>
      <vt:lpstr>Lessons Learned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Spanner: Google’s Globally-Distributed Database</dc:title>
  <dc:creator>amska_000</dc:creator>
  <cp:lastModifiedBy>Microsoft Office User</cp:lastModifiedBy>
  <cp:revision>48</cp:revision>
  <dcterms:created xsi:type="dcterms:W3CDTF">2006-08-16T00:00:00Z</dcterms:created>
  <dcterms:modified xsi:type="dcterms:W3CDTF">2021-03-10T17:25:57Z</dcterms:modified>
</cp:coreProperties>
</file>