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5e64a8bd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5e64a8bd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00a7e37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00a7e37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600a7e37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600a7e37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600a7e37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600a7e37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600a7e37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600a7e37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5e64a8b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5e64a8b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5e64a8bd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5e64a8bd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5e64a8bd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5e64a8b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5e64a8bd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5e64a8bd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5e64a8bd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5e64a8bd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f5cbaad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f5cbaad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5e64a8bd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5e64a8bd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lt1"/>
                </a:solidFill>
              </a:rPr>
              <a:t>Allocating Allocating Low-priority Cells Low-priority Cells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5e64a8bd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5e64a8bd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5e64a8b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5e64a8b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44be6d4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44be6d4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44be6d4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44be6d4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44be6d4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44be6d4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44be6d4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44be6d4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44be6d4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44be6d4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600a7e3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600a7e3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c600a7e37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c600a7e37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f5cbaad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f5cbaad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697d18ef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697d18e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c697d18e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c697d18e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c697d18ef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c697d18e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697d18ef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697d18e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c697d18ef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c697d18e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c697d18ef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c697d18ef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c600a7e37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c600a7e37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c600a7e37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c600a7e37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600a7e3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c600a7e3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2f5cbaad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2f5cbaad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2f5cbaa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2f5cbaa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2f5cbaad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2f5cbaad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2f5cbaada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2f5cbaada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600a7e37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600a7e37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00a7e37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00a7e37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65963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5963"/>
            <a:ext cx="85206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  <a:defRPr sz="1800">
                <a:solidFill>
                  <a:srgbClr val="F3F3F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  <a:defRPr>
                <a:solidFill>
                  <a:srgbClr val="F3F3F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  <a:defRPr>
                <a:solidFill>
                  <a:srgbClr val="F3F3F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HiveD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Sharing a GPU Cluster for Deep Learning with Guarantees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/>
              <a:t>OSDI’20</a:t>
            </a:r>
            <a:endParaRPr sz="1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CS219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Chenglai Huang, Jesse Huang, Lihang Liu, Raghav Dhall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HiveD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Cells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311700" y="1265963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Captures quota as well as GPU affinity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 structure to bound to physical cells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cell bounding gives benefit to the system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HiveD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Hierarchical Structures</a:t>
            </a:r>
            <a:endParaRPr sz="2022"/>
          </a:p>
        </p:txBody>
      </p:sp>
      <p:sp>
        <p:nvSpPr>
          <p:cNvPr id="197" name="Google Shape;197;p23"/>
          <p:cNvSpPr/>
          <p:nvPr/>
        </p:nvSpPr>
        <p:spPr>
          <a:xfrm>
            <a:off x="2212834" y="3252875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2082350" y="1694025"/>
            <a:ext cx="302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Level-1 cell: GPU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311700" y="1265975"/>
            <a:ext cx="84576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HiveD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Hierarchical Structures</a:t>
            </a:r>
            <a:endParaRPr sz="2022"/>
          </a:p>
        </p:txBody>
      </p:sp>
      <p:sp>
        <p:nvSpPr>
          <p:cNvPr id="205" name="Google Shape;205;p24"/>
          <p:cNvSpPr/>
          <p:nvPr/>
        </p:nvSpPr>
        <p:spPr>
          <a:xfrm>
            <a:off x="2743725" y="3252875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206" name="Google Shape;206;p24"/>
          <p:cNvCxnSpPr>
            <a:endCxn id="205" idx="0"/>
          </p:cNvCxnSpPr>
          <p:nvPr/>
        </p:nvCxnSpPr>
        <p:spPr>
          <a:xfrm flipH="1" rot="10800000">
            <a:off x="2354025" y="3252875"/>
            <a:ext cx="531000" cy="5700"/>
          </a:xfrm>
          <a:prstGeom prst="bentConnector4">
            <a:avLst>
              <a:gd fmla="val -1808" name="adj1"/>
              <a:gd fmla="val 2610965" name="adj2"/>
            </a:avLst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4"/>
          <p:cNvSpPr/>
          <p:nvPr/>
        </p:nvSpPr>
        <p:spPr>
          <a:xfrm>
            <a:off x="2212834" y="3252875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2473425" y="2902100"/>
            <a:ext cx="282600" cy="282600"/>
          </a:xfrm>
          <a:prstGeom prst="triangl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2082350" y="1694025"/>
            <a:ext cx="302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Level-2 cell: PCIe Switch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311700" y="1265975"/>
            <a:ext cx="84576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HiveD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Hierarchical Structures</a:t>
            </a:r>
            <a:endParaRPr sz="2022"/>
          </a:p>
        </p:txBody>
      </p:sp>
      <p:sp>
        <p:nvSpPr>
          <p:cNvPr id="216" name="Google Shape;216;p25"/>
          <p:cNvSpPr/>
          <p:nvPr/>
        </p:nvSpPr>
        <p:spPr>
          <a:xfrm>
            <a:off x="2743725" y="3252875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3823510" y="3252875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218" name="Google Shape;218;p25"/>
          <p:cNvCxnSpPr>
            <a:endCxn id="216" idx="0"/>
          </p:cNvCxnSpPr>
          <p:nvPr/>
        </p:nvCxnSpPr>
        <p:spPr>
          <a:xfrm flipH="1" rot="10800000">
            <a:off x="2354025" y="3252875"/>
            <a:ext cx="531000" cy="5700"/>
          </a:xfrm>
          <a:prstGeom prst="bentConnector4">
            <a:avLst>
              <a:gd fmla="val -1808" name="adj1"/>
              <a:gd fmla="val 2610965" name="adj2"/>
            </a:avLst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5"/>
          <p:cNvCxnSpPr/>
          <p:nvPr/>
        </p:nvCxnSpPr>
        <p:spPr>
          <a:xfrm flipH="1" rot="10800000">
            <a:off x="3429625" y="3252875"/>
            <a:ext cx="531000" cy="5700"/>
          </a:xfrm>
          <a:prstGeom prst="bentConnector4">
            <a:avLst>
              <a:gd fmla="val 24" name="adj1"/>
              <a:gd fmla="val 2314474" name="adj2"/>
            </a:avLst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5"/>
          <p:cNvSpPr/>
          <p:nvPr/>
        </p:nvSpPr>
        <p:spPr>
          <a:xfrm>
            <a:off x="2627350" y="2767000"/>
            <a:ext cx="1064500" cy="216650"/>
          </a:xfrm>
          <a:custGeom>
            <a:rect b="b" l="l" r="r" t="t"/>
            <a:pathLst>
              <a:path extrusionOk="0" h="8666" w="42580">
                <a:moveTo>
                  <a:pt x="0" y="8290"/>
                </a:moveTo>
                <a:lnTo>
                  <a:pt x="0" y="0"/>
                </a:lnTo>
                <a:lnTo>
                  <a:pt x="42580" y="0"/>
                </a:lnTo>
                <a:lnTo>
                  <a:pt x="42580" y="8666"/>
                </a:lnTo>
              </a:path>
            </a:pathLst>
          </a:cu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Google Shape;221;p25"/>
          <p:cNvSpPr/>
          <p:nvPr/>
        </p:nvSpPr>
        <p:spPr>
          <a:xfrm>
            <a:off x="2212834" y="3252875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3313134" y="3252875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2473425" y="2902100"/>
            <a:ext cx="282600" cy="282600"/>
          </a:xfrm>
          <a:prstGeom prst="triangl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3553825" y="2902100"/>
            <a:ext cx="282600" cy="282600"/>
          </a:xfrm>
          <a:prstGeom prst="triangl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2843650" y="2337425"/>
            <a:ext cx="633900" cy="282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</p:txBody>
      </p:sp>
      <p:cxnSp>
        <p:nvCxnSpPr>
          <p:cNvPr id="226" name="Google Shape;226;p25"/>
          <p:cNvCxnSpPr>
            <a:stCxn id="225" idx="2"/>
          </p:cNvCxnSpPr>
          <p:nvPr/>
        </p:nvCxnSpPr>
        <p:spPr>
          <a:xfrm>
            <a:off x="3160600" y="2620025"/>
            <a:ext cx="0" cy="1455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5"/>
          <p:cNvSpPr txBox="1"/>
          <p:nvPr/>
        </p:nvSpPr>
        <p:spPr>
          <a:xfrm>
            <a:off x="2082350" y="1694025"/>
            <a:ext cx="302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Level-3 cell: CPU Socket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/>
          <p:nvPr/>
        </p:nvSpPr>
        <p:spPr>
          <a:xfrm>
            <a:off x="3428880" y="2408595"/>
            <a:ext cx="1678200" cy="11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QPI</a:t>
            </a:r>
            <a:endParaRPr sz="800"/>
          </a:p>
        </p:txBody>
      </p:sp>
      <p:sp>
        <p:nvSpPr>
          <p:cNvPr id="233" name="Google Shape;233;p26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HiveD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Hierarchical Structures</a:t>
            </a:r>
            <a:endParaRPr sz="2022"/>
          </a:p>
        </p:txBody>
      </p:sp>
      <p:sp>
        <p:nvSpPr>
          <p:cNvPr id="234" name="Google Shape;234;p26"/>
          <p:cNvSpPr/>
          <p:nvPr/>
        </p:nvSpPr>
        <p:spPr>
          <a:xfrm>
            <a:off x="2743725" y="3252875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3823510" y="3252875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236" name="Google Shape;236;p26"/>
          <p:cNvCxnSpPr>
            <a:endCxn id="234" idx="0"/>
          </p:cNvCxnSpPr>
          <p:nvPr/>
        </p:nvCxnSpPr>
        <p:spPr>
          <a:xfrm flipH="1" rot="10800000">
            <a:off x="2354025" y="3252875"/>
            <a:ext cx="531000" cy="5700"/>
          </a:xfrm>
          <a:prstGeom prst="bentConnector4">
            <a:avLst>
              <a:gd fmla="val -1808" name="adj1"/>
              <a:gd fmla="val 2610965" name="adj2"/>
            </a:avLst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6"/>
          <p:cNvCxnSpPr/>
          <p:nvPr/>
        </p:nvCxnSpPr>
        <p:spPr>
          <a:xfrm flipH="1" rot="10800000">
            <a:off x="3429625" y="3252875"/>
            <a:ext cx="531000" cy="5700"/>
          </a:xfrm>
          <a:prstGeom prst="bentConnector4">
            <a:avLst>
              <a:gd fmla="val 24" name="adj1"/>
              <a:gd fmla="val 2314474" name="adj2"/>
            </a:avLst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6"/>
          <p:cNvSpPr/>
          <p:nvPr/>
        </p:nvSpPr>
        <p:spPr>
          <a:xfrm>
            <a:off x="2627350" y="2767000"/>
            <a:ext cx="1064500" cy="216650"/>
          </a:xfrm>
          <a:custGeom>
            <a:rect b="b" l="l" r="r" t="t"/>
            <a:pathLst>
              <a:path extrusionOk="0" h="8666" w="42580">
                <a:moveTo>
                  <a:pt x="0" y="8290"/>
                </a:moveTo>
                <a:lnTo>
                  <a:pt x="0" y="0"/>
                </a:lnTo>
                <a:lnTo>
                  <a:pt x="42580" y="0"/>
                </a:lnTo>
                <a:lnTo>
                  <a:pt x="42580" y="8666"/>
                </a:lnTo>
              </a:path>
            </a:pathLst>
          </a:cu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Google Shape;239;p26"/>
          <p:cNvSpPr/>
          <p:nvPr/>
        </p:nvSpPr>
        <p:spPr>
          <a:xfrm>
            <a:off x="2212834" y="3252875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3313134" y="3252875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2473425" y="2902100"/>
            <a:ext cx="282600" cy="282600"/>
          </a:xfrm>
          <a:prstGeom prst="triangl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3553825" y="2902100"/>
            <a:ext cx="282600" cy="282600"/>
          </a:xfrm>
          <a:prstGeom prst="triangl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2843650" y="2337425"/>
            <a:ext cx="633900" cy="282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</p:txBody>
      </p:sp>
      <p:cxnSp>
        <p:nvCxnSpPr>
          <p:cNvPr id="244" name="Google Shape;244;p26"/>
          <p:cNvCxnSpPr>
            <a:stCxn id="243" idx="2"/>
          </p:cNvCxnSpPr>
          <p:nvPr/>
        </p:nvCxnSpPr>
        <p:spPr>
          <a:xfrm>
            <a:off x="3160600" y="2620025"/>
            <a:ext cx="0" cy="1455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6"/>
          <p:cNvSpPr/>
          <p:nvPr/>
        </p:nvSpPr>
        <p:spPr>
          <a:xfrm>
            <a:off x="4966552" y="3243020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6046337" y="3243020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47" name="Google Shape;247;p26"/>
          <p:cNvCxnSpPr>
            <a:endCxn id="245" idx="0"/>
          </p:cNvCxnSpPr>
          <p:nvPr/>
        </p:nvCxnSpPr>
        <p:spPr>
          <a:xfrm flipH="1" rot="10800000">
            <a:off x="4576852" y="3243020"/>
            <a:ext cx="531000" cy="5700"/>
          </a:xfrm>
          <a:prstGeom prst="bentConnector4">
            <a:avLst>
              <a:gd fmla="val -1300" name="adj1"/>
              <a:gd fmla="val 2093336" name="adj2"/>
            </a:avLst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6"/>
          <p:cNvCxnSpPr/>
          <p:nvPr/>
        </p:nvCxnSpPr>
        <p:spPr>
          <a:xfrm flipH="1" rot="10800000">
            <a:off x="5652452" y="3243020"/>
            <a:ext cx="531000" cy="5700"/>
          </a:xfrm>
          <a:prstGeom prst="bentConnector4">
            <a:avLst>
              <a:gd fmla="val 24" name="adj1"/>
              <a:gd fmla="val 2314474" name="adj2"/>
            </a:avLst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6"/>
          <p:cNvSpPr/>
          <p:nvPr/>
        </p:nvSpPr>
        <p:spPr>
          <a:xfrm>
            <a:off x="4850177" y="2757145"/>
            <a:ext cx="1064500" cy="216650"/>
          </a:xfrm>
          <a:custGeom>
            <a:rect b="b" l="l" r="r" t="t"/>
            <a:pathLst>
              <a:path extrusionOk="0" h="8666" w="42580">
                <a:moveTo>
                  <a:pt x="0" y="8290"/>
                </a:moveTo>
                <a:lnTo>
                  <a:pt x="0" y="0"/>
                </a:lnTo>
                <a:lnTo>
                  <a:pt x="42580" y="0"/>
                </a:lnTo>
                <a:lnTo>
                  <a:pt x="42580" y="8666"/>
                </a:lnTo>
              </a:path>
            </a:pathLst>
          </a:cu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Google Shape;250;p26"/>
          <p:cNvSpPr/>
          <p:nvPr/>
        </p:nvSpPr>
        <p:spPr>
          <a:xfrm>
            <a:off x="4435661" y="3243020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5535961" y="3243020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4696252" y="2892245"/>
            <a:ext cx="282600" cy="282600"/>
          </a:xfrm>
          <a:prstGeom prst="triangl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5776652" y="2892245"/>
            <a:ext cx="282600" cy="282600"/>
          </a:xfrm>
          <a:prstGeom prst="triangl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5066477" y="2327570"/>
            <a:ext cx="633900" cy="282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</p:txBody>
      </p:sp>
      <p:cxnSp>
        <p:nvCxnSpPr>
          <p:cNvPr id="255" name="Google Shape;255;p26"/>
          <p:cNvCxnSpPr>
            <a:stCxn id="254" idx="2"/>
          </p:cNvCxnSpPr>
          <p:nvPr/>
        </p:nvCxnSpPr>
        <p:spPr>
          <a:xfrm>
            <a:off x="5383427" y="2610170"/>
            <a:ext cx="0" cy="1455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6"/>
          <p:cNvSpPr txBox="1"/>
          <p:nvPr/>
        </p:nvSpPr>
        <p:spPr>
          <a:xfrm>
            <a:off x="2082350" y="1694025"/>
            <a:ext cx="302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Level-4 cell: Node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311700" y="1265975"/>
            <a:ext cx="84576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HiveD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Buddy Cell Allocation Algorithm</a:t>
            </a:r>
            <a:endParaRPr sz="2000"/>
          </a:p>
        </p:txBody>
      </p:sp>
      <p:sp>
        <p:nvSpPr>
          <p:cNvPr id="263" name="Google Shape;263;p27"/>
          <p:cNvSpPr txBox="1"/>
          <p:nvPr>
            <p:ph idx="1" type="body"/>
          </p:nvPr>
        </p:nvSpPr>
        <p:spPr>
          <a:xfrm>
            <a:off x="311700" y="1265963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safe sharing by dynamically binding cells in VC to </a:t>
            </a:r>
            <a:r>
              <a:rPr lang="en"/>
              <a:t>cells in physical clusters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fragmentation and preemption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low-priority jobs with unused GPU resources to improve cluster utilization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HiveD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Buddy Cell Allocation Algorithm: </a:t>
            </a:r>
            <a:r>
              <a:rPr i="1" lang="en" sz="2000"/>
              <a:t>Theorem</a:t>
            </a:r>
            <a:r>
              <a:rPr lang="en" sz="2000"/>
              <a:t> </a:t>
            </a:r>
            <a:endParaRPr sz="2000"/>
          </a:p>
        </p:txBody>
      </p:sp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311700" y="1265963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can satisfy all legal requests under a feasible VC assignment under the condition of </a:t>
            </a:r>
            <a:r>
              <a:rPr lang="en"/>
              <a:t>hierarchical uniform composability.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HiveD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Buddy Cell Allocation Algorithm: </a:t>
            </a:r>
            <a:r>
              <a:rPr i="1" lang="en" sz="2000"/>
              <a:t>Pre-conditions </a:t>
            </a:r>
            <a:endParaRPr i="1" sz="2000"/>
          </a:p>
        </p:txBody>
      </p:sp>
      <p:sp>
        <p:nvSpPr>
          <p:cNvPr id="275" name="Google Shape;275;p29"/>
          <p:cNvSpPr txBox="1"/>
          <p:nvPr>
            <p:ph idx="1" type="body"/>
          </p:nvPr>
        </p:nvSpPr>
        <p:spPr>
          <a:xfrm>
            <a:off x="311700" y="989663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tracks of (1) the binding information and (2) a global free list of unallocated physical cells at each level 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available cells at highest possible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ensures that requests are legal under the </a:t>
            </a:r>
            <a:r>
              <a:rPr lang="en"/>
              <a:t>assigned</a:t>
            </a:r>
            <a:r>
              <a:rPr lang="en"/>
              <a:t> quota for the VC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Cells demonstrate hierarchical uniform composability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HiveD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Buddy Cell Allocation Algorithm: </a:t>
            </a:r>
            <a:r>
              <a:rPr i="1" lang="en" sz="2000"/>
              <a:t>Allocating Cells </a:t>
            </a:r>
            <a:endParaRPr i="1" sz="2000"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311700" y="1336988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Starts at level 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there’s no free level-k cell, go up level by level to level-l until there’s a free cell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level-l cell until level-k is avai</a:t>
            </a:r>
            <a:r>
              <a:rPr lang="en"/>
              <a:t>lable</a:t>
            </a:r>
            <a:endParaRPr/>
          </a:p>
        </p:txBody>
      </p:sp>
      <p:pic>
        <p:nvPicPr>
          <p:cNvPr id="282" name="Google Shape;2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450" y="3028150"/>
            <a:ext cx="37528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HiveD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Buddy Cell Allocation Algorithm: </a:t>
            </a:r>
            <a:r>
              <a:rPr i="1" lang="en" sz="2000"/>
              <a:t>Releasing Cells </a:t>
            </a:r>
            <a:endParaRPr i="1" sz="2000"/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311700" y="1265963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Starts at level-k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the released cell c to the free list </a:t>
            </a:r>
            <a:r>
              <a:rPr lang="en"/>
              <a:t>at level-k </a:t>
            </a:r>
            <a:r>
              <a:rPr lang="en"/>
              <a:t>and check its buddy cells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buddy cells are free, merge the released cell c and its buddy cells recursively to the upper level, until no cells can be merged</a:t>
            </a:r>
            <a:endParaRPr/>
          </a:p>
        </p:txBody>
      </p:sp>
      <p:pic>
        <p:nvPicPr>
          <p:cNvPr id="289" name="Google Shape;2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538" y="3079475"/>
            <a:ext cx="31527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65963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Background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HiveD Design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Evaluation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Summary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HiveD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Buddy Cell Allocation Algorithm: </a:t>
            </a:r>
            <a:r>
              <a:rPr i="1" lang="en" sz="2000"/>
              <a:t>An Extension </a:t>
            </a:r>
            <a:endParaRPr i="1"/>
          </a:p>
        </p:txBody>
      </p:sp>
      <p:sp>
        <p:nvSpPr>
          <p:cNvPr id="295" name="Google Shape;295;p32"/>
          <p:cNvSpPr txBox="1"/>
          <p:nvPr>
            <p:ph idx="1" type="body"/>
          </p:nvPr>
        </p:nvSpPr>
        <p:spPr>
          <a:xfrm>
            <a:off x="311700" y="1265963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the algorithm to support low priority jobs whose cells are occupied by others, therefore improving GPU resource u</a:t>
            </a:r>
            <a:r>
              <a:rPr lang="en"/>
              <a:t>tilization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two cell views, one for high-priority jobs and one for low priority jobs, that manage same set of cells with the same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allocating high-priority cells, choose cells with fewest GPU occupied by low-priority tasks; for low-priority jobs, choose cells farthest from those occupied by high-priority jobs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HiveD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Buddy Cell Allocation Algorithm: </a:t>
            </a:r>
            <a:r>
              <a:rPr i="1" lang="en" sz="2000"/>
              <a:t>Summary</a:t>
            </a:r>
            <a:endParaRPr i="1"/>
          </a:p>
        </p:txBody>
      </p:sp>
      <p:sp>
        <p:nvSpPr>
          <p:cNvPr id="301" name="Google Shape;301;p33"/>
          <p:cNvSpPr txBox="1"/>
          <p:nvPr>
            <p:ph idx="1" type="body"/>
          </p:nvPr>
        </p:nvSpPr>
        <p:spPr>
          <a:xfrm>
            <a:off x="311700" y="1265963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lang="en"/>
              <a:t>ierarchical uniform composability ensures the algorithm’s correctness and efficiency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GPU fragmentation efficiently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GPU utilization for tasks with multiple priority levels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4"/>
          <p:cNvSpPr txBox="1"/>
          <p:nvPr>
            <p:ph idx="1" type="body"/>
          </p:nvPr>
        </p:nvSpPr>
        <p:spPr>
          <a:xfrm>
            <a:off x="311700" y="1265963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into OpenPAI, Microsoft’s open source platform for AI model training and resource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Extends the Kubernetes Scheduler for GPU clusters with multiple tenants and acts as a supplement to the default scheduling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reliably on various types of GPU clusters for over 12 months (as of Nov ‘20)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on long-lasting as well as short-lived jobs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 sz="2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Cell Specification</a:t>
            </a:r>
            <a:endParaRPr sz="2022"/>
          </a:p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311700" y="1300175"/>
            <a:ext cx="85206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HiveD uses a </a:t>
            </a:r>
            <a:r>
              <a:rPr i="1" lang="en"/>
              <a:t>cell specification</a:t>
            </a:r>
            <a:r>
              <a:rPr lang="en"/>
              <a:t> to understand </a:t>
            </a:r>
            <a:r>
              <a:rPr lang="en"/>
              <a:t>the</a:t>
            </a:r>
            <a:r>
              <a:rPr lang="en"/>
              <a:t> cell </a:t>
            </a:r>
            <a:r>
              <a:rPr lang="en"/>
              <a:t>hierarchies</a:t>
            </a:r>
            <a:r>
              <a:rPr lang="en"/>
              <a:t> and the cell assignments for the VCs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consists of a </a:t>
            </a:r>
            <a:r>
              <a:rPr i="1" lang="en"/>
              <a:t>cell </a:t>
            </a:r>
            <a:r>
              <a:rPr i="1" lang="en"/>
              <a:t>hierarchy</a:t>
            </a:r>
            <a:r>
              <a:rPr lang="en"/>
              <a:t>, </a:t>
            </a:r>
            <a:r>
              <a:rPr i="1" lang="en"/>
              <a:t>physical hierarchy</a:t>
            </a:r>
            <a:r>
              <a:rPr lang="en"/>
              <a:t> and </a:t>
            </a:r>
            <a:r>
              <a:rPr i="1" lang="en"/>
              <a:t>vcAssignment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cell hierarchy</a:t>
            </a:r>
            <a:r>
              <a:rPr lang="en"/>
              <a:t> - describes the different levels of the cell structure along with the type of cells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physical hierarchy</a:t>
            </a:r>
            <a:r>
              <a:rPr lang="en"/>
              <a:t> - cell layout in the physical cluster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vcAssignment </a:t>
            </a:r>
            <a:r>
              <a:rPr lang="en"/>
              <a:t>- cell assignment for different VCs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Faulty Hardware</a:t>
            </a:r>
            <a:endParaRPr sz="2022"/>
          </a:p>
        </p:txBody>
      </p:sp>
      <p:sp>
        <p:nvSpPr>
          <p:cNvPr id="319" name="Google Shape;319;p36"/>
          <p:cNvSpPr txBox="1"/>
          <p:nvPr>
            <p:ph idx="1" type="body"/>
          </p:nvPr>
        </p:nvSpPr>
        <p:spPr>
          <a:xfrm>
            <a:off x="311700" y="1265963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Buddy cell </a:t>
            </a:r>
            <a:r>
              <a:rPr lang="en"/>
              <a:t>algorithm</a:t>
            </a:r>
            <a:r>
              <a:rPr lang="en"/>
              <a:t> detects the faulty hardware and prefers binding to a healthy cell if possible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this is not possible, it binds to the faulty cell preemptively so that the third party scheduler in the VC becomes aware of this faulty hardware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third party scheduler can then </a:t>
            </a:r>
            <a:r>
              <a:rPr lang="en"/>
              <a:t>avoid using the GPUs in that cell until necessary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Fault Tolerance</a:t>
            </a:r>
            <a:endParaRPr sz="2022"/>
          </a:p>
        </p:txBody>
      </p:sp>
      <p:sp>
        <p:nvSpPr>
          <p:cNvPr id="325" name="Google Shape;325;p37"/>
          <p:cNvSpPr txBox="1"/>
          <p:nvPr>
            <p:ph idx="1" type="body"/>
          </p:nvPr>
        </p:nvSpPr>
        <p:spPr>
          <a:xfrm>
            <a:off x="311700" y="1265976"/>
            <a:ext cx="85206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HiveD process is deployed as a Kubernetes StatefulSet, which guarantees it will run as a persistent unique instance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centralized data structures are used to store information that is required for cell allocation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 binding </a:t>
            </a:r>
            <a:r>
              <a:rPr lang="en"/>
              <a:t>decisions</a:t>
            </a:r>
            <a:r>
              <a:rPr lang="en"/>
              <a:t> for each pod in the cluster are stored in </a:t>
            </a:r>
            <a:r>
              <a:rPr i="1" lang="en"/>
              <a:t>annotations</a:t>
            </a:r>
            <a:r>
              <a:rPr lang="en"/>
              <a:t>, a method provided by Kubernetes to bind metadata to an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recovering from a crash, HiveD can reconstruct all the centralized data structures from the pod annotations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Fault Tolerance</a:t>
            </a:r>
            <a:endParaRPr sz="2022"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11700" y="1265963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HiveD suffers a crash while scheduling the pods for a job, it can use the pod annotations to detect the unscheduled pods and can continue with the scheduling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none of the pods of a job had been scheduled, the job manager, which is also a single instance Kubernetes StatefulSet, will receive a timeout for the job and resubmit it to the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fault</a:t>
            </a:r>
            <a:r>
              <a:rPr lang="en"/>
              <a:t> tolerance of </a:t>
            </a:r>
            <a:r>
              <a:rPr lang="en"/>
              <a:t>the third party scheduler is handled by the scheduler itself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Reconfiguration</a:t>
            </a:r>
            <a:endParaRPr sz="2022"/>
          </a:p>
        </p:txBody>
      </p:sp>
      <p:sp>
        <p:nvSpPr>
          <p:cNvPr id="337" name="Google Shape;337;p39"/>
          <p:cNvSpPr txBox="1"/>
          <p:nvPr>
            <p:ph idx="1" type="body"/>
          </p:nvPr>
        </p:nvSpPr>
        <p:spPr>
          <a:xfrm>
            <a:off x="311700" y="1265963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operator may change the cell specification to reconfigure a cluster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crash recovery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Detects changes in the old pod bindings by comparing them to the new cell specifications and makes the necessary modifications to the cell bindings, job scheduling, etc.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Setup</a:t>
            </a:r>
            <a:endParaRPr sz="2022"/>
          </a:p>
        </p:txBody>
      </p:sp>
      <p:sp>
        <p:nvSpPr>
          <p:cNvPr id="343" name="Google Shape;343;p40"/>
          <p:cNvSpPr txBox="1"/>
          <p:nvPr>
            <p:ph idx="1" type="body"/>
          </p:nvPr>
        </p:nvSpPr>
        <p:spPr>
          <a:xfrm>
            <a:off x="311700" y="1265975"/>
            <a:ext cx="84576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2-month trace is collected from a production cluster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279 8-GPU nodes (2,232 GPUs) shared by 11 tenants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trace contains 141,950 deep learning jobs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Experiments are run on a 96-GPU cluster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24 virtual machines(NC24), each with 4 NVIDIA K80, on Azure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Sharing Safety</a:t>
            </a:r>
            <a:endParaRPr sz="2022"/>
          </a:p>
        </p:txBody>
      </p:sp>
      <p:sp>
        <p:nvSpPr>
          <p:cNvPr id="349" name="Google Shape;349;p41"/>
          <p:cNvSpPr txBox="1"/>
          <p:nvPr>
            <p:ph idx="1" type="body"/>
          </p:nvPr>
        </p:nvSpPr>
        <p:spPr>
          <a:xfrm>
            <a:off x="311700" y="1265975"/>
            <a:ext cx="5426100" cy="30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Tested on the most popular deep learning schedulers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YARN-CS, Gandiva, Tiresias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 different cluster configurations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Tenants run jobs in private clusters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Tenants share the cluster using quota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Tenants share the cluster with HiveD enabled</a:t>
            </a:r>
            <a:endParaRPr sz="16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HiveD use 4-level cell hierarchy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65963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Nowadays, d</a:t>
            </a:r>
            <a:r>
              <a:rPr lang="en" sz="2000"/>
              <a:t>eep learning tasks usually run on a GPU cluster</a:t>
            </a:r>
            <a:endParaRPr b="1"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Shared by multiple </a:t>
            </a:r>
            <a:r>
              <a:rPr b="1" lang="en" sz="2000">
                <a:solidFill>
                  <a:srgbClr val="F9CB9C"/>
                </a:solidFill>
              </a:rPr>
              <a:t>tenants</a:t>
            </a:r>
            <a:endParaRPr b="1" sz="2000">
              <a:solidFill>
                <a:srgbClr val="F9CB9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Reservation is needed for guaranteed resource availability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</a:t>
            </a:r>
            <a:r>
              <a:rPr lang="en" sz="2000"/>
              <a:t>reserving mechanism is based on </a:t>
            </a:r>
            <a:r>
              <a:rPr b="1" lang="en" sz="2000">
                <a:solidFill>
                  <a:srgbClr val="F9CB9C"/>
                </a:solidFill>
              </a:rPr>
              <a:t>quota</a:t>
            </a:r>
            <a:r>
              <a:rPr b="1" lang="en" sz="2000"/>
              <a:t> </a:t>
            </a:r>
            <a:r>
              <a:rPr lang="en" sz="2000"/>
              <a:t>(# of GPUs)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User usually also specifies the </a:t>
            </a:r>
            <a:r>
              <a:rPr b="1" lang="en" sz="2000">
                <a:solidFill>
                  <a:srgbClr val="F9CB9C"/>
                </a:solidFill>
              </a:rPr>
              <a:t>GPU affinity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800" y="815725"/>
            <a:ext cx="3288351" cy="40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2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Sharing Safety</a:t>
            </a:r>
            <a:endParaRPr sz="2022"/>
          </a:p>
        </p:txBody>
      </p:sp>
      <p:sp>
        <p:nvSpPr>
          <p:cNvPr id="356" name="Google Shape;356;p42"/>
          <p:cNvSpPr txBox="1"/>
          <p:nvPr>
            <p:ph idx="1" type="body"/>
          </p:nvPr>
        </p:nvSpPr>
        <p:spPr>
          <a:xfrm>
            <a:off x="311700" y="1265975"/>
            <a:ext cx="45771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HiveD eliminates all sharing anomalies in quota approach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57" name="Google Shape;357;p42"/>
          <p:cNvCxnSpPr/>
          <p:nvPr/>
        </p:nvCxnSpPr>
        <p:spPr>
          <a:xfrm>
            <a:off x="5322475" y="869125"/>
            <a:ext cx="2950200" cy="6762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42"/>
          <p:cNvCxnSpPr/>
          <p:nvPr/>
        </p:nvCxnSpPr>
        <p:spPr>
          <a:xfrm>
            <a:off x="5346200" y="863175"/>
            <a:ext cx="1485300" cy="21549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42"/>
          <p:cNvCxnSpPr/>
          <p:nvPr/>
        </p:nvCxnSpPr>
        <p:spPr>
          <a:xfrm>
            <a:off x="5298725" y="815725"/>
            <a:ext cx="1437300" cy="3404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42"/>
          <p:cNvSpPr txBox="1"/>
          <p:nvPr>
            <p:ph idx="1" type="body"/>
          </p:nvPr>
        </p:nvSpPr>
        <p:spPr>
          <a:xfrm>
            <a:off x="4463125" y="422125"/>
            <a:ext cx="4000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ct val="65645"/>
              <a:buNone/>
            </a:pPr>
            <a:r>
              <a:rPr lang="en" sz="1550">
                <a:solidFill>
                  <a:srgbClr val="F9CB9C"/>
                </a:solidFill>
              </a:rPr>
              <a:t>Queueing delays from sharing anomalies</a:t>
            </a:r>
            <a:endParaRPr sz="1550"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800" y="815724"/>
            <a:ext cx="3211350" cy="393145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3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Sharing Safety</a:t>
            </a:r>
            <a:endParaRPr/>
          </a:p>
        </p:txBody>
      </p:sp>
      <p:sp>
        <p:nvSpPr>
          <p:cNvPr id="367" name="Google Shape;367;p43"/>
          <p:cNvSpPr txBox="1"/>
          <p:nvPr>
            <p:ph idx="1" type="body"/>
          </p:nvPr>
        </p:nvSpPr>
        <p:spPr>
          <a:xfrm>
            <a:off x="311700" y="1265975"/>
            <a:ext cx="49116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HiveD also reduces queuing delay in the shared cluster when a tenant runs out of capacity in the private cluster, by giving it chances to run low-priority jobs.</a:t>
            </a:r>
            <a:endParaRPr sz="2000">
              <a:solidFill>
                <a:srgbClr val="F9CB9C"/>
              </a:solidFill>
            </a:endParaRPr>
          </a:p>
        </p:txBody>
      </p:sp>
      <p:cxnSp>
        <p:nvCxnSpPr>
          <p:cNvPr id="368" name="Google Shape;368;p43"/>
          <p:cNvCxnSpPr/>
          <p:nvPr/>
        </p:nvCxnSpPr>
        <p:spPr>
          <a:xfrm>
            <a:off x="5322475" y="869125"/>
            <a:ext cx="1310100" cy="644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3"/>
          <p:cNvCxnSpPr/>
          <p:nvPr/>
        </p:nvCxnSpPr>
        <p:spPr>
          <a:xfrm>
            <a:off x="5346200" y="863175"/>
            <a:ext cx="1214700" cy="1884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3"/>
          <p:cNvCxnSpPr/>
          <p:nvPr/>
        </p:nvCxnSpPr>
        <p:spPr>
          <a:xfrm>
            <a:off x="5298725" y="815725"/>
            <a:ext cx="1174500" cy="30306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43"/>
          <p:cNvSpPr txBox="1"/>
          <p:nvPr>
            <p:ph idx="1" type="body"/>
          </p:nvPr>
        </p:nvSpPr>
        <p:spPr>
          <a:xfrm>
            <a:off x="4463125" y="422125"/>
            <a:ext cx="2989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83"/>
              <a:buNone/>
            </a:pPr>
            <a:r>
              <a:rPr lang="en" sz="1436">
                <a:solidFill>
                  <a:srgbClr val="F9CB9C"/>
                </a:solidFill>
              </a:rPr>
              <a:t>Queueing delay in private clusters</a:t>
            </a:r>
            <a:endParaRPr sz="1436"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Sharing Safety and Performance</a:t>
            </a:r>
            <a:endParaRPr/>
          </a:p>
        </p:txBody>
      </p:sp>
      <p:sp>
        <p:nvSpPr>
          <p:cNvPr id="377" name="Google Shape;377;p44"/>
          <p:cNvSpPr txBox="1"/>
          <p:nvPr>
            <p:ph idx="1" type="body"/>
          </p:nvPr>
        </p:nvSpPr>
        <p:spPr>
          <a:xfrm>
            <a:off x="311700" y="1265975"/>
            <a:ext cx="49116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sharing safety, HiveD still preserves scheduling efficiency</a:t>
            </a:r>
            <a:endParaRPr sz="2000">
              <a:solidFill>
                <a:srgbClr val="F9CB9C"/>
              </a:solidFill>
            </a:endParaRPr>
          </a:p>
        </p:txBody>
      </p:sp>
      <p:pic>
        <p:nvPicPr>
          <p:cNvPr id="378" name="Google Shape;3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875" y="1299025"/>
            <a:ext cx="3703525" cy="25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Sharing Safety and Cluster Load</a:t>
            </a:r>
            <a:endParaRPr/>
          </a:p>
        </p:txBody>
      </p:sp>
      <p:sp>
        <p:nvSpPr>
          <p:cNvPr id="384" name="Google Shape;384;p45"/>
          <p:cNvSpPr txBox="1"/>
          <p:nvPr>
            <p:ph idx="1" type="body"/>
          </p:nvPr>
        </p:nvSpPr>
        <p:spPr>
          <a:xfrm>
            <a:off x="351500" y="1338225"/>
            <a:ext cx="68064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6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556"/>
              <a:t>Quota: there were </a:t>
            </a:r>
            <a:r>
              <a:rPr lang="en" sz="1556"/>
              <a:t>more sharing anomalies under heavier loads</a:t>
            </a:r>
            <a:endParaRPr sz="1556"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6"/>
          </a:p>
          <a:p>
            <a:pPr indent="-32512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9CB9C"/>
              </a:buClr>
              <a:buSzPts val="1520"/>
              <a:buChar char="●"/>
            </a:pPr>
            <a:r>
              <a:rPr lang="en" sz="1520">
                <a:solidFill>
                  <a:srgbClr val="F9CB9C"/>
                </a:solidFill>
              </a:rPr>
              <a:t>HiveD still eliminates them all</a:t>
            </a:r>
            <a:endParaRPr sz="1660">
              <a:solidFill>
                <a:srgbClr val="F9CB9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60">
              <a:solidFill>
                <a:srgbClr val="F9CB9C"/>
              </a:solidFill>
            </a:endParaRPr>
          </a:p>
        </p:txBody>
      </p:sp>
      <p:cxnSp>
        <p:nvCxnSpPr>
          <p:cNvPr id="385" name="Google Shape;385;p45"/>
          <p:cNvCxnSpPr/>
          <p:nvPr/>
        </p:nvCxnSpPr>
        <p:spPr>
          <a:xfrm>
            <a:off x="4286100" y="4260600"/>
            <a:ext cx="1317900" cy="72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45"/>
          <p:cNvSpPr txBox="1"/>
          <p:nvPr>
            <p:ph idx="1" type="body"/>
          </p:nvPr>
        </p:nvSpPr>
        <p:spPr>
          <a:xfrm>
            <a:off x="4286088" y="3867300"/>
            <a:ext cx="12138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ct val="65645"/>
              <a:buNone/>
            </a:pPr>
            <a:r>
              <a:rPr lang="en" sz="1550">
                <a:solidFill>
                  <a:srgbClr val="CC0000"/>
                </a:solidFill>
              </a:rPr>
              <a:t>Heavier Load</a:t>
            </a:r>
            <a:endParaRPr sz="1550">
              <a:solidFill>
                <a:srgbClr val="CC0000"/>
              </a:solidFill>
            </a:endParaRPr>
          </a:p>
        </p:txBody>
      </p:sp>
      <p:pic>
        <p:nvPicPr>
          <p:cNvPr id="387" name="Google Shape;3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100" y="2571750"/>
            <a:ext cx="7459426" cy="11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Sharing Safety and Workload Fragmentation</a:t>
            </a:r>
            <a:endParaRPr/>
          </a:p>
        </p:txBody>
      </p:sp>
      <p:sp>
        <p:nvSpPr>
          <p:cNvPr id="393" name="Google Shape;393;p46"/>
          <p:cNvSpPr txBox="1"/>
          <p:nvPr>
            <p:ph idx="1" type="body"/>
          </p:nvPr>
        </p:nvSpPr>
        <p:spPr>
          <a:xfrm>
            <a:off x="311700" y="1560600"/>
            <a:ext cx="48957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977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65"/>
              <a:buChar char="●"/>
            </a:pPr>
            <a:r>
              <a:rPr lang="en" sz="1824"/>
              <a:t>Quota:</a:t>
            </a:r>
            <a:r>
              <a:rPr lang="en" sz="1824"/>
              <a:t> there were longer queueing delays with higher fragmentation level</a:t>
            </a:r>
            <a:endParaRPr sz="1824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76">
              <a:solidFill>
                <a:srgbClr val="F9CB9C"/>
              </a:solidFill>
            </a:endParaRPr>
          </a:p>
          <a:p>
            <a:pPr indent="-3531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9CB9C"/>
              </a:buClr>
              <a:buSzPts val="1961"/>
              <a:buChar char="●"/>
            </a:pPr>
            <a:r>
              <a:rPr lang="en" sz="1776">
                <a:solidFill>
                  <a:srgbClr val="F9CB9C"/>
                </a:solidFill>
              </a:rPr>
              <a:t>HiveD: there was no significant difference</a:t>
            </a:r>
            <a:endParaRPr sz="1961">
              <a:solidFill>
                <a:srgbClr val="F9CB9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565">
              <a:solidFill>
                <a:srgbClr val="F9CB9C"/>
              </a:solidFill>
            </a:endParaRPr>
          </a:p>
        </p:txBody>
      </p:sp>
      <p:cxnSp>
        <p:nvCxnSpPr>
          <p:cNvPr id="394" name="Google Shape;394;p46"/>
          <p:cNvCxnSpPr/>
          <p:nvPr/>
        </p:nvCxnSpPr>
        <p:spPr>
          <a:xfrm rot="10800000">
            <a:off x="6664475" y="4259850"/>
            <a:ext cx="1303800" cy="156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46"/>
          <p:cNvSpPr txBox="1"/>
          <p:nvPr>
            <p:ph idx="1" type="body"/>
          </p:nvPr>
        </p:nvSpPr>
        <p:spPr>
          <a:xfrm>
            <a:off x="6457706" y="3866550"/>
            <a:ext cx="18129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ct val="39095"/>
              <a:buNone/>
            </a:pPr>
            <a:r>
              <a:rPr lang="en" sz="2602">
                <a:solidFill>
                  <a:srgbClr val="CC0000"/>
                </a:solidFill>
              </a:rPr>
              <a:t>Higher Fragmentation</a:t>
            </a:r>
            <a:endParaRPr sz="2602">
              <a:solidFill>
                <a:srgbClr val="CC0000"/>
              </a:solidFill>
            </a:endParaRPr>
          </a:p>
        </p:txBody>
      </p:sp>
      <p:pic>
        <p:nvPicPr>
          <p:cNvPr id="396" name="Google Shape;3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900" y="1633950"/>
            <a:ext cx="32289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Sharing Safety and Soft Affinity Requirement</a:t>
            </a:r>
            <a:endParaRPr/>
          </a:p>
        </p:txBody>
      </p:sp>
      <p:sp>
        <p:nvSpPr>
          <p:cNvPr id="402" name="Google Shape;402;p47"/>
          <p:cNvSpPr txBox="1"/>
          <p:nvPr>
            <p:ph idx="1" type="body"/>
          </p:nvPr>
        </p:nvSpPr>
        <p:spPr>
          <a:xfrm>
            <a:off x="351500" y="1338225"/>
            <a:ext cx="4425900" cy="28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2477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8541"/>
              <a:buChar char="●"/>
            </a:pPr>
            <a:r>
              <a:rPr lang="en" sz="2443"/>
              <a:t>Quota: </a:t>
            </a:r>
            <a:r>
              <a:rPr lang="en" sz="2443"/>
              <a:t>when increasing the percentage of soft affinity requirement, queueing delay first decreases but then increases</a:t>
            </a:r>
            <a:endParaRPr sz="2443"/>
          </a:p>
          <a:p>
            <a:pPr indent="-3372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43"/>
              <a:t>Although relaxing affinity reduces delay, it increases fragmentation</a:t>
            </a:r>
            <a:endParaRPr sz="2443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92">
              <a:solidFill>
                <a:srgbClr val="F9CB9C"/>
              </a:solidFill>
            </a:endParaRPr>
          </a:p>
          <a:p>
            <a:pPr indent="-34382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9CB9C"/>
              </a:buClr>
              <a:buSzPct val="108360"/>
              <a:buChar char="●"/>
            </a:pPr>
            <a:r>
              <a:rPr lang="en" sz="2392">
                <a:solidFill>
                  <a:srgbClr val="F9CB9C"/>
                </a:solidFill>
              </a:rPr>
              <a:t>HiveD avoids the tradeoff altogether</a:t>
            </a:r>
            <a:endParaRPr sz="2592">
              <a:solidFill>
                <a:srgbClr val="F9CB9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9CB9C"/>
              </a:solidFill>
            </a:endParaRPr>
          </a:p>
        </p:txBody>
      </p:sp>
      <p:cxnSp>
        <p:nvCxnSpPr>
          <p:cNvPr id="403" name="Google Shape;403;p47"/>
          <p:cNvCxnSpPr/>
          <p:nvPr/>
        </p:nvCxnSpPr>
        <p:spPr>
          <a:xfrm flipH="1" rot="10800000">
            <a:off x="6200600" y="3838150"/>
            <a:ext cx="1578300" cy="15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47"/>
          <p:cNvSpPr txBox="1"/>
          <p:nvPr>
            <p:ph idx="1" type="body"/>
          </p:nvPr>
        </p:nvSpPr>
        <p:spPr>
          <a:xfrm>
            <a:off x="5393526" y="3360525"/>
            <a:ext cx="30969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ct val="39095"/>
              <a:buNone/>
            </a:pPr>
            <a:r>
              <a:rPr lang="en" sz="2602">
                <a:solidFill>
                  <a:srgbClr val="CC0000"/>
                </a:solidFill>
              </a:rPr>
              <a:t>More Soft Affinity Requirement</a:t>
            </a:r>
            <a:endParaRPr sz="2602">
              <a:solidFill>
                <a:srgbClr val="CC0000"/>
              </a:solidFill>
            </a:endParaRPr>
          </a:p>
        </p:txBody>
      </p:sp>
      <p:pic>
        <p:nvPicPr>
          <p:cNvPr id="405" name="Google Shape;4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800" y="1338225"/>
            <a:ext cx="36004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Buddy Cell Allocation</a:t>
            </a:r>
            <a:endParaRPr sz="2022"/>
          </a:p>
        </p:txBody>
      </p:sp>
      <p:sp>
        <p:nvSpPr>
          <p:cNvPr id="411" name="Google Shape;411;p48"/>
          <p:cNvSpPr txBox="1"/>
          <p:nvPr>
            <p:ph idx="1" type="body"/>
          </p:nvPr>
        </p:nvSpPr>
        <p:spPr>
          <a:xfrm>
            <a:off x="311700" y="1265975"/>
            <a:ext cx="84576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binding reduce preemptions by 55% by avoiding dirty cells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Multi-level cells allow the algorithm to pack the cells at the same level across tenants to reduce the fragmentation</a:t>
            </a:r>
            <a:endParaRPr/>
          </a:p>
        </p:txBody>
      </p:sp>
      <p:pic>
        <p:nvPicPr>
          <p:cNvPr id="412" name="Google Shape;41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150" y="2346325"/>
            <a:ext cx="1451300" cy="24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470" y="2370100"/>
            <a:ext cx="4548049" cy="22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Key Findings</a:t>
            </a:r>
            <a:endParaRPr sz="2022"/>
          </a:p>
        </p:txBody>
      </p:sp>
      <p:sp>
        <p:nvSpPr>
          <p:cNvPr id="419" name="Google Shape;419;p49"/>
          <p:cNvSpPr txBox="1"/>
          <p:nvPr>
            <p:ph idx="1" type="body"/>
          </p:nvPr>
        </p:nvSpPr>
        <p:spPr>
          <a:xfrm>
            <a:off x="311700" y="1265975"/>
            <a:ext cx="84576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HiveD can: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9CB9C"/>
                </a:solidFill>
              </a:rPr>
              <a:t>Eliminates sharing anomalies </a:t>
            </a:r>
            <a:r>
              <a:rPr lang="en" sz="2000"/>
              <a:t>found in all of the tested schedulers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9CB9C"/>
                </a:solidFill>
              </a:rPr>
              <a:t>Incorporates the state-of-the-art deep learning schedulers</a:t>
            </a:r>
            <a:r>
              <a:rPr lang="en" sz="2000"/>
              <a:t> and complement them with sharing safety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9CB9C"/>
                </a:solidFill>
              </a:rPr>
              <a:t>Guarantees sharing safety</a:t>
            </a:r>
            <a:r>
              <a:rPr lang="en" sz="2000"/>
              <a:t> under various cluster load, fragmentation level and affinity requirement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Buddy Cell Allocation to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F9CB9C"/>
                </a:solidFill>
              </a:rPr>
              <a:t>reduce job preemption</a:t>
            </a:r>
            <a:r>
              <a:rPr lang="en" sz="1800"/>
              <a:t> by 55%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F9CB9C"/>
                </a:solidFill>
              </a:rPr>
              <a:t>reduce fragmentation</a:t>
            </a:r>
            <a:r>
              <a:rPr lang="en" sz="1800"/>
              <a:t> of GPU affinity by up to 20%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/>
          </a:p>
        </p:txBody>
      </p:sp>
      <p:sp>
        <p:nvSpPr>
          <p:cNvPr id="425" name="Google Shape;425;p50"/>
          <p:cNvSpPr txBox="1"/>
          <p:nvPr>
            <p:ph idx="1" type="body"/>
          </p:nvPr>
        </p:nvSpPr>
        <p:spPr>
          <a:xfrm>
            <a:off x="311700" y="1265975"/>
            <a:ext cx="85206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HiveD addresses the challenge of sharing a multi-tenant GPU cluster by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F9CB9C"/>
                </a:solidFill>
              </a:rPr>
              <a:t>Sharing Safety: </a:t>
            </a:r>
            <a:r>
              <a:rPr lang="en" sz="2000"/>
              <a:t>a simple and practical guarantee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F9CB9C"/>
                </a:solidFill>
              </a:rPr>
              <a:t>Cell and VC</a:t>
            </a:r>
            <a:r>
              <a:rPr lang="en" sz="2000"/>
              <a:t>: A new affinity-aware resource abstraction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F9CB9C"/>
                </a:solidFill>
              </a:rPr>
              <a:t>Buddy cell allocation</a:t>
            </a:r>
            <a:r>
              <a:rPr lang="en" sz="2000"/>
              <a:t>: proven safety and support for low-priority jobs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F9CB9C"/>
                </a:solidFill>
              </a:rPr>
              <a:t>Flexible architecture</a:t>
            </a:r>
            <a:r>
              <a:rPr lang="en" sz="2000"/>
              <a:t>: to incorporate other scheduling goals while guaranteeing share safety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GPU Affinity</a:t>
            </a:r>
            <a:endParaRPr sz="2022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5963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User specifies an </a:t>
            </a:r>
            <a:r>
              <a:rPr b="1" lang="en" sz="2000">
                <a:solidFill>
                  <a:srgbClr val="F9CB9C"/>
                </a:solidFill>
              </a:rPr>
              <a:t>affinity</a:t>
            </a:r>
            <a:r>
              <a:rPr lang="en" sz="2000"/>
              <a:t>(# nodes, # GPUs per node)</a:t>
            </a:r>
            <a:r>
              <a:rPr lang="en" sz="2000"/>
              <a:t> when submitting their job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e.g. 8x8, 32x2, 64x1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Resource manager will satisfy the affinities in a </a:t>
            </a:r>
            <a:r>
              <a:rPr b="1" lang="en" sz="2000">
                <a:solidFill>
                  <a:srgbClr val="F9CB9C"/>
                </a:solidFill>
              </a:rPr>
              <a:t>hard</a:t>
            </a:r>
            <a:r>
              <a:rPr lang="en" sz="2000"/>
              <a:t>(guaranteed) or </a:t>
            </a:r>
            <a:r>
              <a:rPr b="1" lang="en" sz="2000">
                <a:solidFill>
                  <a:srgbClr val="F9CB9C"/>
                </a:solidFill>
              </a:rPr>
              <a:t>soft</a:t>
            </a:r>
            <a:r>
              <a:rPr lang="en" sz="2000"/>
              <a:t>(best-effort) manner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job with </a:t>
            </a:r>
            <a:r>
              <a:rPr b="1" lang="en" sz="2000"/>
              <a:t>hard</a:t>
            </a:r>
            <a:r>
              <a:rPr lang="en" sz="2000"/>
              <a:t> affinity requirement will stay in the queue if its affinity could not be satisfied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265963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Problem: Quota is not affinity-aware!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311925" y="2289550"/>
            <a:ext cx="2092200" cy="1503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GPU Affinity</a:t>
            </a:r>
            <a:endParaRPr sz="2022"/>
          </a:p>
        </p:txBody>
      </p:sp>
      <p:sp>
        <p:nvSpPr>
          <p:cNvPr id="81" name="Google Shape;81;p17"/>
          <p:cNvSpPr/>
          <p:nvPr/>
        </p:nvSpPr>
        <p:spPr>
          <a:xfrm>
            <a:off x="947250" y="2887650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2027035" y="2887650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83" name="Google Shape;83;p17"/>
          <p:cNvCxnSpPr>
            <a:endCxn id="81" idx="0"/>
          </p:cNvCxnSpPr>
          <p:nvPr/>
        </p:nvCxnSpPr>
        <p:spPr>
          <a:xfrm flipH="1" rot="10800000">
            <a:off x="557550" y="2887650"/>
            <a:ext cx="531000" cy="5700"/>
          </a:xfrm>
          <a:prstGeom prst="bentConnector4">
            <a:avLst>
              <a:gd fmla="val 24" name="adj1"/>
              <a:gd fmla="val 2314474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7"/>
          <p:cNvCxnSpPr/>
          <p:nvPr/>
        </p:nvCxnSpPr>
        <p:spPr>
          <a:xfrm flipH="1" rot="10800000">
            <a:off x="1633150" y="2887650"/>
            <a:ext cx="531000" cy="5700"/>
          </a:xfrm>
          <a:prstGeom prst="bentConnector4">
            <a:avLst>
              <a:gd fmla="val 24" name="adj1"/>
              <a:gd fmla="val 2314474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7"/>
          <p:cNvSpPr/>
          <p:nvPr/>
        </p:nvSpPr>
        <p:spPr>
          <a:xfrm>
            <a:off x="830875" y="2554175"/>
            <a:ext cx="1064500" cy="216650"/>
          </a:xfrm>
          <a:custGeom>
            <a:rect b="b" l="l" r="r" t="t"/>
            <a:pathLst>
              <a:path extrusionOk="0" h="8666" w="42580">
                <a:moveTo>
                  <a:pt x="0" y="8290"/>
                </a:moveTo>
                <a:lnTo>
                  <a:pt x="0" y="0"/>
                </a:lnTo>
                <a:lnTo>
                  <a:pt x="42580" y="0"/>
                </a:lnTo>
                <a:lnTo>
                  <a:pt x="42580" y="8666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Google Shape;86;p17"/>
          <p:cNvSpPr/>
          <p:nvPr/>
        </p:nvSpPr>
        <p:spPr>
          <a:xfrm>
            <a:off x="416359" y="2887650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1516659" y="2887650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2479800" y="2289550"/>
            <a:ext cx="2092200" cy="1503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115125" y="2887650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194910" y="2887650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91" name="Google Shape;91;p17"/>
          <p:cNvCxnSpPr>
            <a:endCxn id="89" idx="0"/>
          </p:cNvCxnSpPr>
          <p:nvPr/>
        </p:nvCxnSpPr>
        <p:spPr>
          <a:xfrm flipH="1" rot="10800000">
            <a:off x="2725425" y="2887650"/>
            <a:ext cx="531000" cy="5700"/>
          </a:xfrm>
          <a:prstGeom prst="bentConnector4">
            <a:avLst>
              <a:gd fmla="val -202" name="adj1"/>
              <a:gd fmla="val 2567982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 flipH="1" rot="10800000">
            <a:off x="3801025" y="2887650"/>
            <a:ext cx="531000" cy="5700"/>
          </a:xfrm>
          <a:prstGeom prst="bentConnector4">
            <a:avLst>
              <a:gd fmla="val 24" name="adj1"/>
              <a:gd fmla="val 2314474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7"/>
          <p:cNvSpPr/>
          <p:nvPr/>
        </p:nvSpPr>
        <p:spPr>
          <a:xfrm>
            <a:off x="2998750" y="2554175"/>
            <a:ext cx="1064500" cy="216650"/>
          </a:xfrm>
          <a:custGeom>
            <a:rect b="b" l="l" r="r" t="t"/>
            <a:pathLst>
              <a:path extrusionOk="0" h="8666" w="42580">
                <a:moveTo>
                  <a:pt x="0" y="8290"/>
                </a:moveTo>
                <a:lnTo>
                  <a:pt x="0" y="0"/>
                </a:lnTo>
                <a:lnTo>
                  <a:pt x="42580" y="0"/>
                </a:lnTo>
                <a:lnTo>
                  <a:pt x="42580" y="8666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Google Shape;94;p17"/>
          <p:cNvSpPr/>
          <p:nvPr/>
        </p:nvSpPr>
        <p:spPr>
          <a:xfrm>
            <a:off x="2584234" y="2887650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684534" y="2887650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705275" y="2289550"/>
            <a:ext cx="2092200" cy="1503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340600" y="2887650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420385" y="2887650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99" name="Google Shape;99;p17"/>
          <p:cNvCxnSpPr>
            <a:endCxn id="97" idx="0"/>
          </p:cNvCxnSpPr>
          <p:nvPr/>
        </p:nvCxnSpPr>
        <p:spPr>
          <a:xfrm flipH="1" rot="10800000">
            <a:off x="4950900" y="2887650"/>
            <a:ext cx="531000" cy="5700"/>
          </a:xfrm>
          <a:prstGeom prst="bentConnector4">
            <a:avLst>
              <a:gd fmla="val 1144" name="adj1"/>
              <a:gd fmla="val 2567982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/>
          <p:nvPr/>
        </p:nvCxnSpPr>
        <p:spPr>
          <a:xfrm flipH="1" rot="10800000">
            <a:off x="6026500" y="2887650"/>
            <a:ext cx="531000" cy="5700"/>
          </a:xfrm>
          <a:prstGeom prst="bentConnector4">
            <a:avLst>
              <a:gd fmla="val 24" name="adj1"/>
              <a:gd fmla="val 2314474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7"/>
          <p:cNvSpPr/>
          <p:nvPr/>
        </p:nvSpPr>
        <p:spPr>
          <a:xfrm>
            <a:off x="5224225" y="2554175"/>
            <a:ext cx="1064500" cy="216650"/>
          </a:xfrm>
          <a:custGeom>
            <a:rect b="b" l="l" r="r" t="t"/>
            <a:pathLst>
              <a:path extrusionOk="0" h="8666" w="42580">
                <a:moveTo>
                  <a:pt x="0" y="8290"/>
                </a:moveTo>
                <a:lnTo>
                  <a:pt x="0" y="0"/>
                </a:lnTo>
                <a:lnTo>
                  <a:pt x="42580" y="0"/>
                </a:lnTo>
                <a:lnTo>
                  <a:pt x="42580" y="8666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Google Shape;102;p17"/>
          <p:cNvSpPr/>
          <p:nvPr/>
        </p:nvSpPr>
        <p:spPr>
          <a:xfrm>
            <a:off x="4809709" y="2887650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5910009" y="2887650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6854550" y="2289550"/>
            <a:ext cx="2092200" cy="1503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489875" y="2887650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8569660" y="2887650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07" name="Google Shape;107;p17"/>
          <p:cNvCxnSpPr>
            <a:endCxn id="105" idx="0"/>
          </p:cNvCxnSpPr>
          <p:nvPr/>
        </p:nvCxnSpPr>
        <p:spPr>
          <a:xfrm flipH="1" rot="10800000">
            <a:off x="7100175" y="2887650"/>
            <a:ext cx="531000" cy="5700"/>
          </a:xfrm>
          <a:prstGeom prst="bentConnector4">
            <a:avLst>
              <a:gd fmla="val 876" name="adj1"/>
              <a:gd fmla="val 2567982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/>
          <p:nvPr/>
        </p:nvCxnSpPr>
        <p:spPr>
          <a:xfrm flipH="1" rot="10800000">
            <a:off x="8175775" y="2887650"/>
            <a:ext cx="531000" cy="5700"/>
          </a:xfrm>
          <a:prstGeom prst="bentConnector4">
            <a:avLst>
              <a:gd fmla="val 24" name="adj1"/>
              <a:gd fmla="val 2314474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/>
          <p:nvPr/>
        </p:nvSpPr>
        <p:spPr>
          <a:xfrm>
            <a:off x="7373500" y="2554175"/>
            <a:ext cx="1064500" cy="216650"/>
          </a:xfrm>
          <a:custGeom>
            <a:rect b="b" l="l" r="r" t="t"/>
            <a:pathLst>
              <a:path extrusionOk="0" h="8666" w="42580">
                <a:moveTo>
                  <a:pt x="0" y="8290"/>
                </a:moveTo>
                <a:lnTo>
                  <a:pt x="0" y="0"/>
                </a:lnTo>
                <a:lnTo>
                  <a:pt x="42580" y="0"/>
                </a:lnTo>
                <a:lnTo>
                  <a:pt x="42580" y="8666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Google Shape;110;p17"/>
          <p:cNvSpPr/>
          <p:nvPr/>
        </p:nvSpPr>
        <p:spPr>
          <a:xfrm>
            <a:off x="6958984" y="2887650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8059284" y="2887650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290850" y="1946250"/>
            <a:ext cx="106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</a:rPr>
              <a:t>Node 1</a:t>
            </a:r>
            <a:endParaRPr sz="1500">
              <a:solidFill>
                <a:srgbClr val="F3F3F3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498063" y="1946250"/>
            <a:ext cx="106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</a:rPr>
              <a:t>Node 2</a:t>
            </a:r>
            <a:endParaRPr sz="1500">
              <a:solidFill>
                <a:srgbClr val="F3F3F3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676313" y="1946250"/>
            <a:ext cx="106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</a:rPr>
              <a:t>Node 3</a:t>
            </a:r>
            <a:endParaRPr sz="1500">
              <a:solidFill>
                <a:srgbClr val="F3F3F3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854538" y="1946250"/>
            <a:ext cx="106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</a:rPr>
              <a:t>Node 4</a:t>
            </a:r>
            <a:endParaRPr sz="1500">
              <a:solidFill>
                <a:srgbClr val="F3F3F3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402150" y="3215400"/>
            <a:ext cx="841800" cy="329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3133800" y="3210875"/>
            <a:ext cx="841800" cy="329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420375" y="3215400"/>
            <a:ext cx="841800" cy="329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397575" y="3792550"/>
            <a:ext cx="19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Same PCIe Switch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589150" y="3792550"/>
            <a:ext cx="193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Cross-switch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(40% slowdown)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987850" y="3792550"/>
            <a:ext cx="193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Cross-machine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(</a:t>
            </a:r>
            <a:r>
              <a:rPr b="1" lang="en">
                <a:solidFill>
                  <a:srgbClr val="EA9999"/>
                </a:solidFill>
              </a:rPr>
              <a:t>5x</a:t>
            </a:r>
            <a:r>
              <a:rPr lang="en">
                <a:solidFill>
                  <a:srgbClr val="EFEFEF"/>
                </a:solidFill>
              </a:rPr>
              <a:t> slowdown!)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5765413" y="2334250"/>
            <a:ext cx="2153590" cy="216650"/>
          </a:xfrm>
          <a:custGeom>
            <a:rect b="b" l="l" r="r" t="t"/>
            <a:pathLst>
              <a:path extrusionOk="0" h="8666" w="42580">
                <a:moveTo>
                  <a:pt x="0" y="8290"/>
                </a:moveTo>
                <a:lnTo>
                  <a:pt x="0" y="0"/>
                </a:lnTo>
                <a:lnTo>
                  <a:pt x="42580" y="0"/>
                </a:lnTo>
                <a:lnTo>
                  <a:pt x="42580" y="8666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Google Shape;123;p17"/>
          <p:cNvSpPr txBox="1"/>
          <p:nvPr/>
        </p:nvSpPr>
        <p:spPr>
          <a:xfrm>
            <a:off x="1633150" y="4398750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They are all equivalent in quota usage! (2 GPUs)</a:t>
            </a:r>
            <a:endParaRPr i="1" sz="2000">
              <a:solidFill>
                <a:srgbClr val="E0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Sharing Anomaly</a:t>
            </a:r>
            <a:endParaRPr sz="2022"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1700" y="1265975"/>
            <a:ext cx="86301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Anomaly: Even a tenant has enough GPU quota, a job </a:t>
            </a:r>
            <a:r>
              <a:rPr b="1" lang="en"/>
              <a:t>cannot</a:t>
            </a:r>
            <a:r>
              <a:rPr lang="en"/>
              <a:t> run because of the </a:t>
            </a:r>
            <a:r>
              <a:rPr b="1" lang="en">
                <a:solidFill>
                  <a:srgbClr val="F9CB9C"/>
                </a:solidFill>
              </a:rPr>
              <a:t>affinity restriction</a:t>
            </a:r>
            <a:r>
              <a:rPr lang="en"/>
              <a:t> and </a:t>
            </a:r>
            <a:r>
              <a:rPr b="1" lang="en">
                <a:solidFill>
                  <a:srgbClr val="F9CB9C"/>
                </a:solidFill>
              </a:rPr>
              <a:t>resource fragmentation</a:t>
            </a:r>
            <a:r>
              <a:rPr lang="en">
                <a:solidFill>
                  <a:srgbClr val="F9CB9C"/>
                </a:solidFill>
              </a:rPr>
              <a:t> </a:t>
            </a:r>
            <a:r>
              <a:rPr lang="en"/>
              <a:t>caused by others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external memory fragmentation, but it is </a:t>
            </a:r>
            <a:r>
              <a:rPr b="1" lang="en"/>
              <a:t>across tenants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Quota cannot isolate fragmentation across tenants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1574400" y="3142175"/>
            <a:ext cx="2092200" cy="123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209725" y="3664075"/>
            <a:ext cx="282600" cy="282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289510" y="3664075"/>
            <a:ext cx="282600" cy="282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33" name="Google Shape;133;p18"/>
          <p:cNvCxnSpPr>
            <a:endCxn id="131" idx="0"/>
          </p:cNvCxnSpPr>
          <p:nvPr/>
        </p:nvCxnSpPr>
        <p:spPr>
          <a:xfrm flipH="1" rot="10800000">
            <a:off x="1820025" y="3664075"/>
            <a:ext cx="531000" cy="5700"/>
          </a:xfrm>
          <a:prstGeom prst="bentConnector4">
            <a:avLst>
              <a:gd fmla="val 1573" name="adj1"/>
              <a:gd fmla="val 2472368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/>
          <p:nvPr/>
        </p:nvCxnSpPr>
        <p:spPr>
          <a:xfrm flipH="1" rot="10800000">
            <a:off x="2895625" y="3664075"/>
            <a:ext cx="531000" cy="5700"/>
          </a:xfrm>
          <a:prstGeom prst="bentConnector4">
            <a:avLst>
              <a:gd fmla="val 24" name="adj1"/>
              <a:gd fmla="val 2314474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8"/>
          <p:cNvSpPr/>
          <p:nvPr/>
        </p:nvSpPr>
        <p:spPr>
          <a:xfrm>
            <a:off x="2093350" y="3330600"/>
            <a:ext cx="1064500" cy="216650"/>
          </a:xfrm>
          <a:custGeom>
            <a:rect b="b" l="l" r="r" t="t"/>
            <a:pathLst>
              <a:path extrusionOk="0" h="8666" w="42580">
                <a:moveTo>
                  <a:pt x="0" y="8290"/>
                </a:moveTo>
                <a:lnTo>
                  <a:pt x="0" y="0"/>
                </a:lnTo>
                <a:lnTo>
                  <a:pt x="42580" y="0"/>
                </a:lnTo>
                <a:lnTo>
                  <a:pt x="42580" y="8666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Google Shape;136;p18"/>
          <p:cNvSpPr/>
          <p:nvPr/>
        </p:nvSpPr>
        <p:spPr>
          <a:xfrm>
            <a:off x="1678834" y="3664075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2779134" y="3664075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04025" y="3297625"/>
            <a:ext cx="9714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04025" y="3664075"/>
            <a:ext cx="971400" cy="282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Used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784200" y="3142175"/>
            <a:ext cx="2092200" cy="123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419525" y="3664075"/>
            <a:ext cx="282600" cy="282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499310" y="3664075"/>
            <a:ext cx="282600" cy="282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43" name="Google Shape;143;p18"/>
          <p:cNvCxnSpPr>
            <a:endCxn id="141" idx="0"/>
          </p:cNvCxnSpPr>
          <p:nvPr/>
        </p:nvCxnSpPr>
        <p:spPr>
          <a:xfrm flipH="1" rot="10800000">
            <a:off x="4029825" y="3664075"/>
            <a:ext cx="531000" cy="5700"/>
          </a:xfrm>
          <a:prstGeom prst="bentConnector4">
            <a:avLst>
              <a:gd fmla="val -1026" name="adj1"/>
              <a:gd fmla="val 2472368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/>
          <p:nvPr/>
        </p:nvCxnSpPr>
        <p:spPr>
          <a:xfrm flipH="1" rot="10800000">
            <a:off x="5105425" y="3664075"/>
            <a:ext cx="531000" cy="5700"/>
          </a:xfrm>
          <a:prstGeom prst="bentConnector4">
            <a:avLst>
              <a:gd fmla="val 24" name="adj1"/>
              <a:gd fmla="val 2314474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8"/>
          <p:cNvSpPr/>
          <p:nvPr/>
        </p:nvSpPr>
        <p:spPr>
          <a:xfrm>
            <a:off x="4303150" y="3330600"/>
            <a:ext cx="1064500" cy="216650"/>
          </a:xfrm>
          <a:custGeom>
            <a:rect b="b" l="l" r="r" t="t"/>
            <a:pathLst>
              <a:path extrusionOk="0" h="8666" w="42580">
                <a:moveTo>
                  <a:pt x="0" y="8290"/>
                </a:moveTo>
                <a:lnTo>
                  <a:pt x="0" y="0"/>
                </a:lnTo>
                <a:lnTo>
                  <a:pt x="42580" y="0"/>
                </a:lnTo>
                <a:lnTo>
                  <a:pt x="42580" y="8666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Google Shape;146;p18"/>
          <p:cNvSpPr/>
          <p:nvPr/>
        </p:nvSpPr>
        <p:spPr>
          <a:xfrm>
            <a:off x="3888634" y="3664075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988934" y="3664075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6375000" y="3142175"/>
            <a:ext cx="2092200" cy="123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7010325" y="3664075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8090110" y="3664075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51" name="Google Shape;151;p18"/>
          <p:cNvCxnSpPr>
            <a:endCxn id="149" idx="0"/>
          </p:cNvCxnSpPr>
          <p:nvPr/>
        </p:nvCxnSpPr>
        <p:spPr>
          <a:xfrm flipH="1" rot="10800000">
            <a:off x="6620625" y="3664075"/>
            <a:ext cx="531000" cy="5700"/>
          </a:xfrm>
          <a:prstGeom prst="bentConnector4">
            <a:avLst>
              <a:gd fmla="val 706" name="adj1"/>
              <a:gd fmla="val 2637719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8"/>
          <p:cNvCxnSpPr/>
          <p:nvPr/>
        </p:nvCxnSpPr>
        <p:spPr>
          <a:xfrm flipH="1" rot="10800000">
            <a:off x="7696225" y="3664075"/>
            <a:ext cx="531000" cy="5700"/>
          </a:xfrm>
          <a:prstGeom prst="bentConnector4">
            <a:avLst>
              <a:gd fmla="val 24" name="adj1"/>
              <a:gd fmla="val 2314474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8"/>
          <p:cNvSpPr/>
          <p:nvPr/>
        </p:nvSpPr>
        <p:spPr>
          <a:xfrm>
            <a:off x="6893950" y="3330600"/>
            <a:ext cx="1064500" cy="216650"/>
          </a:xfrm>
          <a:custGeom>
            <a:rect b="b" l="l" r="r" t="t"/>
            <a:pathLst>
              <a:path extrusionOk="0" h="8666" w="42580">
                <a:moveTo>
                  <a:pt x="0" y="8290"/>
                </a:moveTo>
                <a:lnTo>
                  <a:pt x="0" y="0"/>
                </a:lnTo>
                <a:lnTo>
                  <a:pt x="42580" y="0"/>
                </a:lnTo>
                <a:lnTo>
                  <a:pt x="42580" y="8666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Google Shape;154;p18"/>
          <p:cNvSpPr/>
          <p:nvPr/>
        </p:nvSpPr>
        <p:spPr>
          <a:xfrm>
            <a:off x="6479434" y="3664075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7579734" y="3664075"/>
            <a:ext cx="282600" cy="28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6479425" y="3996025"/>
            <a:ext cx="1890000" cy="329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GPU Job</a:t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1332325" y="4538325"/>
            <a:ext cx="1890000" cy="329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GPU Job</a:t>
            </a:r>
            <a:endParaRPr/>
          </a:p>
        </p:txBody>
      </p:sp>
      <p:cxnSp>
        <p:nvCxnSpPr>
          <p:cNvPr id="158" name="Google Shape;158;p18"/>
          <p:cNvCxnSpPr/>
          <p:nvPr/>
        </p:nvCxnSpPr>
        <p:spPr>
          <a:xfrm>
            <a:off x="6078000" y="2756400"/>
            <a:ext cx="0" cy="23079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8"/>
          <p:cNvSpPr/>
          <p:nvPr/>
        </p:nvSpPr>
        <p:spPr>
          <a:xfrm>
            <a:off x="2212225" y="3996025"/>
            <a:ext cx="282600" cy="260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3293684" y="3989175"/>
            <a:ext cx="282600" cy="260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4411813" y="3992994"/>
            <a:ext cx="282600" cy="260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5521020" y="3986605"/>
            <a:ext cx="282600" cy="260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3246625" y="4487625"/>
            <a:ext cx="289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Wait longer or run slower?</a:t>
            </a:r>
            <a:endParaRPr sz="1600">
              <a:solidFill>
                <a:srgbClr val="F3F3F3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2801125" y="2717375"/>
            <a:ext cx="178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Shared Cluster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6602400" y="2686625"/>
            <a:ext cx="178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Private</a:t>
            </a:r>
            <a:r>
              <a:rPr lang="en" sz="1800">
                <a:solidFill>
                  <a:srgbClr val="F3F3F3"/>
                </a:solidFill>
              </a:rPr>
              <a:t> Cluster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Sharing Anomaly</a:t>
            </a:r>
            <a:endParaRPr sz="2022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325" y="1092600"/>
            <a:ext cx="5791349" cy="303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1716375" y="4131675"/>
            <a:ext cx="5426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F3F3F3"/>
                </a:solidFill>
              </a:rPr>
              <a:t>A tenant suffers longer queuing delay in a shared cluster than in its own private cluster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2404050" y="2520875"/>
            <a:ext cx="4257900" cy="446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Users are reverting to private clusters!</a:t>
            </a:r>
            <a:endParaRPr b="1"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HiveD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System Overview</a:t>
            </a:r>
            <a:endParaRPr sz="2022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311700" y="1265975"/>
            <a:ext cx="84576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Goal: get rid of sharing </a:t>
            </a:r>
            <a:r>
              <a:rPr lang="en" sz="2000"/>
              <a:t>anomaly</a:t>
            </a:r>
            <a:r>
              <a:rPr lang="en" sz="2000"/>
              <a:t> and ensure sharing safety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a sequence of GPU request can be satisfied in a private cluster, they should also be satisfied in the corresponding VC and shared physical cluster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311700" y="226200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HiveD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Two-Layer Architecture</a:t>
            </a:r>
            <a:endParaRPr sz="2022"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311700" y="1265975"/>
            <a:ext cx="84576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HiveD has a two-layer architecture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Virtual Private Cluster (VC)</a:t>
            </a:r>
            <a:endParaRPr sz="18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Each tenant is presented with a VC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Each VC is assigned a set of </a:t>
            </a:r>
            <a:r>
              <a:rPr b="1" lang="en" sz="1600">
                <a:solidFill>
                  <a:srgbClr val="F9CB9C"/>
                </a:solidFill>
              </a:rPr>
              <a:t>cells</a:t>
            </a:r>
            <a:endParaRPr b="1" sz="1600">
              <a:solidFill>
                <a:srgbClr val="F9CB9C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F</a:t>
            </a:r>
            <a:r>
              <a:rPr lang="en" sz="1600"/>
              <a:t>orm a VC view with the GPU affinity structure which</a:t>
            </a:r>
            <a:r>
              <a:rPr lang="en" sz="1600"/>
              <a:t> schedulers could use for resource allocation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Physical Cluster</a:t>
            </a:r>
            <a:endParaRPr sz="1800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