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55febb93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55febb93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applications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396cf77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396cf77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396cf77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396cf77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396cf77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396cf77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396cf773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396cf773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396cf773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396cf773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396cf773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396cf773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545bb96a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545bb96a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545bb96a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545bb96a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545bb96a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545bb96a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55febb93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55febb93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32c263b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32c263b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396cf773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396cf773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396cf773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396cf773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545bb96a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545bb96a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396cf773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396cf773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545bb96a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545bb96a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545bb96a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545bb96a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396cf773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396cf773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545b6875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545b6875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545b6875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545b6875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55febb93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55febb9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545b6875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545b687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545b6875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545b6875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545b6875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545b6875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545c013b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545c013b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545c013b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545c013b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545c013b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545c013b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545c013b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c545c013b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545c013b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c545c013b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c545c013b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c545c013b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545c013b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545c013b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396cf77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396cf77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545b6875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545b6875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c545b6875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c545b6875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c545b6875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c545b6875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545b6875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c545b6875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c31f6ef5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c31f6ef5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396cf773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396cf773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c545b6875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c545b6875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396cf773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396cf773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applications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396cf773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396cf773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396cf773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396cf773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396cf773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396cf773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396cf773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396cf773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pp.diagrams.net/?page-id=9b4eh5PASBTybJWzHj0c&amp;scale=auto#G1YvyAs-uDUNQ8MW0GPGONi2lUC-MHHvk4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pp.diagrams.net/?page-id=Y6thfxos78dg46HR5-qi&amp;scale=auto#G1YvyAs-uDUNQ8MW0GPGONi2lUC-MHHvk4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pp.diagrams.net/?page-id=Y6thfxos78dg46HR5-qi&amp;scale=auto#G1YvyAs-uDUNQ8MW0GPGONi2lUC-MHHvk4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pp.diagrams.net/?page-id=d1IWgLnUMbMB1SRIKaF5&amp;scale=auto#G1YvyAs-uDUNQ8MW0GPGONi2lUC-MHHvk4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p.diagrams.net/?page-id=9b4eh5PASBTybJWzHj0c&amp;scale=auto#G1YvyAs-uDUNQ8MW0GPGONi2lUC-MHHvk4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p.diagrams.net/?page-id=MxU75gSi6N8HmjdoPslN&amp;scale=auto#G1YvyAs-uDUNQ8MW0GPGONi2lUC-MHHvk4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pp.diagrams.net/?page-id=9mTgNrZmCTXo4oU4VtTc&amp;scale=auto#G1YvyAs-uDUNQ8MW0GPGONi2lUC-MHHvk4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pp.diagrams.net/?page-id=9BrKg4LHxMrYurY5SsaC&amp;scale=auto#G1YvyAs-uDUNQ8MW0GPGONi2lUC-MHHvk4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pp.diagrams.net/?page-id=pSVnU2gVZu0ToY2kTVGO&amp;scale=auto#G1YvyAs-uDUNQ8MW0GPGONi2lUC-MHHvk4" TargetMode="External"/><Relationship Id="rId4" Type="http://schemas.openxmlformats.org/officeDocument/2006/relationships/image" Target="../media/image13.png"/><Relationship Id="rId5" Type="http://schemas.openxmlformats.org/officeDocument/2006/relationships/hyperlink" Target="https://app.diagrams.net/?page-id=w5Ho5h6vjzO8PT9rRwdd&amp;scale=auto#G1YvyAs-uDUNQ8MW0GPGONi2lUC-MHHvk4" TargetMode="External"/><Relationship Id="rId6" Type="http://schemas.openxmlformats.org/officeDocument/2006/relationships/image" Target="../media/image10.png"/><Relationship Id="rId7" Type="http://schemas.openxmlformats.org/officeDocument/2006/relationships/hyperlink" Target="https://app.diagrams.net/?page-id=EWLLRMFMYCvaNRDANx-x&amp;scale=auto#G1YvyAs-uDUNQ8MW0GPGONi2lUC-MHHvk4" TargetMode="External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 Generic Communication Scheduler for Distributed DNN Training Acceleration</a:t>
            </a:r>
            <a:endParaRPr sz="4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Daniel Achee, Zixuan Zhong, Daniel </a:t>
            </a:r>
            <a:r>
              <a:rPr lang="en"/>
              <a:t>Meirovitch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Training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429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epoch: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minibatch of training data: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Forward propagation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Backward propagation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Update model parameters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model’s performance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 slow to do sequentially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 too large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Too much training data</a:t>
            </a:r>
            <a:endParaRPr/>
          </a:p>
        </p:txBody>
      </p:sp>
      <p:pic>
        <p:nvPicPr>
          <p:cNvPr id="117" name="Google Shape;117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188" y="1671075"/>
            <a:ext cx="4157119" cy="23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Training: Data Parallelism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data amongst worker nodes who share same model parameters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Workers perform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Forward propagation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Backward propagation (calculate local gradients)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Gradients must be aggregated between worker nodes to update model parameters</a:t>
            </a:r>
            <a:endParaRPr/>
          </a:p>
        </p:txBody>
      </p:sp>
      <p:pic>
        <p:nvPicPr>
          <p:cNvPr id="124" name="Google Shape;124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450" y="1152475"/>
            <a:ext cx="350585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Reduce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Gradients are collected and summed and then distributed to all workers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Ex. MPI_AllReduce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different All Reduce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Butterfly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Ring</a:t>
            </a:r>
            <a:endParaRPr/>
          </a:p>
        </p:txBody>
      </p:sp>
      <p:pic>
        <p:nvPicPr>
          <p:cNvPr id="131" name="Google Shape;131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450" y="1152475"/>
            <a:ext cx="350585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Server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Logically separate device storing </a:t>
            </a:r>
            <a:r>
              <a:rPr lang="en"/>
              <a:t>global parameters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Workers push gradients to parameter server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 sums gradients and updates parameters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Workers pull new parameters</a:t>
            </a:r>
            <a:endParaRPr/>
          </a:p>
        </p:txBody>
      </p:sp>
      <p:pic>
        <p:nvPicPr>
          <p:cNvPr id="138" name="Google Shape;138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376" y="831850"/>
            <a:ext cx="3561924" cy="3737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Process Summary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27" y="1002676"/>
            <a:ext cx="7858348" cy="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Computation-Communication Dependency Graph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6626"/>
            <a:ext cx="8520601" cy="2548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Motivations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Overview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</a:t>
            </a:r>
            <a:r>
              <a:rPr lang="en"/>
              <a:t> DNNs are time-consuming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Data parallelism (distributed DNN training)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performance of distributed DNN training is far below linear speed-up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Reason: communication overhead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communication acceleration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accelerate communication?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frameworks have drastically different implementations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ommunication Scheduling is a promising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Idea: changing the transmission order of DNN layers without affecting computation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Problems: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Existing solutions are framework-specific and communication method-specific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Existing solutions do not adapt well to different system setups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FIFO v.s. </a:t>
            </a:r>
            <a:r>
              <a:rPr lang="en"/>
              <a:t>Communication Scheduling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6626"/>
            <a:ext cx="8520601" cy="2548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FIFO v.s. Communication Scheduling</a:t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5050"/>
            <a:ext cx="8520601" cy="297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</a:t>
            </a:r>
            <a:r>
              <a:rPr lang="en"/>
              <a:t>Communication Scheduling Solutions</a:t>
            </a:r>
            <a:r>
              <a:rPr lang="en"/>
              <a:t> 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Priority-based Parameter Propagation (</a:t>
            </a:r>
            <a:r>
              <a:rPr lang="en"/>
              <a:t>P3)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for MXNet and 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Algorithm: Priority-based Scheduling of parameters (tensors) in the Layer granularity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Implementation: Modified several layers in MXNet frameworks and its PS implementation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TicTac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for TensorFlow and 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Algorithms: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Timing-Independent Communication Scheduling for prioritizing those transfers which reduces blocking on network transfers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Timing-Aware Communication Scheduling for prioritizing those transfers which reduces the blocking of computation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Implementation: Modified TensorFlow and its PS implementation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7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</a:t>
            </a:r>
            <a:r>
              <a:rPr lang="en"/>
              <a:t>Existing</a:t>
            </a:r>
            <a:r>
              <a:rPr lang="en"/>
              <a:t> Communication Scheduling Solutions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Not generic</a:t>
            </a:r>
            <a:r>
              <a:rPr lang="en"/>
              <a:t>: P3 only for MXNet PS, TicTac only for TensorFlow 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Cannot adapt well to various system setups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Not optimal</a:t>
            </a:r>
            <a:r>
              <a:rPr lang="en"/>
              <a:t>: Heuristic scheduling with empirical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generic, theoretically optimal solution without heavy modifications on machine learning engines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 1: Not generic</a:t>
            </a:r>
            <a:endParaRPr/>
          </a:p>
        </p:txBody>
      </p:sp>
      <p:sp>
        <p:nvSpPr>
          <p:cNvPr id="191" name="Google Shape;191;p34"/>
          <p:cNvSpPr/>
          <p:nvPr/>
        </p:nvSpPr>
        <p:spPr>
          <a:xfrm>
            <a:off x="540300" y="1485750"/>
            <a:ext cx="2330700" cy="268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00" y="1857549"/>
            <a:ext cx="2114300" cy="40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500" y="2468800"/>
            <a:ext cx="2114300" cy="723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875" y="3398975"/>
            <a:ext cx="2563625" cy="51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4"/>
          <p:cNvSpPr/>
          <p:nvPr/>
        </p:nvSpPr>
        <p:spPr>
          <a:xfrm>
            <a:off x="3406650" y="1485750"/>
            <a:ext cx="2330700" cy="268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4"/>
          <p:cNvSpPr/>
          <p:nvPr/>
        </p:nvSpPr>
        <p:spPr>
          <a:xfrm>
            <a:off x="6273000" y="1485750"/>
            <a:ext cx="2330700" cy="268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4"/>
          <p:cNvSpPr txBox="1"/>
          <p:nvPr/>
        </p:nvSpPr>
        <p:spPr>
          <a:xfrm>
            <a:off x="540300" y="4212600"/>
            <a:ext cx="2330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Machine Learning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Frameworks</a:t>
            </a:r>
            <a:endParaRPr sz="2000"/>
          </a:p>
        </p:txBody>
      </p:sp>
      <p:sp>
        <p:nvSpPr>
          <p:cNvPr id="198" name="Google Shape;198;p34"/>
          <p:cNvSpPr txBox="1"/>
          <p:nvPr/>
        </p:nvSpPr>
        <p:spPr>
          <a:xfrm>
            <a:off x="3406650" y="4174950"/>
            <a:ext cx="2330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Synchronization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Architectures</a:t>
            </a:r>
            <a:endParaRPr sz="2000"/>
          </a:p>
        </p:txBody>
      </p:sp>
      <p:sp>
        <p:nvSpPr>
          <p:cNvPr id="199" name="Google Shape;199;p34"/>
          <p:cNvSpPr txBox="1"/>
          <p:nvPr/>
        </p:nvSpPr>
        <p:spPr>
          <a:xfrm>
            <a:off x="6273000" y="4174950"/>
            <a:ext cx="2330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Network </a:t>
            </a:r>
            <a:r>
              <a:rPr lang="en" sz="2000"/>
              <a:t>Transport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Protocols</a:t>
            </a:r>
            <a:endParaRPr sz="2000"/>
          </a:p>
        </p:txBody>
      </p:sp>
      <p:sp>
        <p:nvSpPr>
          <p:cNvPr id="200" name="Google Shape;200;p34"/>
          <p:cNvSpPr txBox="1"/>
          <p:nvPr/>
        </p:nvSpPr>
        <p:spPr>
          <a:xfrm>
            <a:off x="3406650" y="3191900"/>
            <a:ext cx="233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all-reduce</a:t>
            </a:r>
            <a:endParaRPr sz="2000"/>
          </a:p>
        </p:txBody>
      </p:sp>
      <p:sp>
        <p:nvSpPr>
          <p:cNvPr id="201" name="Google Shape;201;p34"/>
          <p:cNvSpPr txBox="1"/>
          <p:nvPr/>
        </p:nvSpPr>
        <p:spPr>
          <a:xfrm>
            <a:off x="3406650" y="2131300"/>
            <a:ext cx="233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parameter servers</a:t>
            </a:r>
            <a:endParaRPr sz="2000"/>
          </a:p>
        </p:txBody>
      </p:sp>
      <p:sp>
        <p:nvSpPr>
          <p:cNvPr id="202" name="Google Shape;202;p34"/>
          <p:cNvSpPr txBox="1"/>
          <p:nvPr/>
        </p:nvSpPr>
        <p:spPr>
          <a:xfrm>
            <a:off x="6273000" y="2131300"/>
            <a:ext cx="233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TCP</a:t>
            </a:r>
            <a:endParaRPr sz="2000"/>
          </a:p>
        </p:txBody>
      </p:sp>
      <p:sp>
        <p:nvSpPr>
          <p:cNvPr id="203" name="Google Shape;203;p34"/>
          <p:cNvSpPr txBox="1"/>
          <p:nvPr/>
        </p:nvSpPr>
        <p:spPr>
          <a:xfrm>
            <a:off x="6273000" y="3191900"/>
            <a:ext cx="233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RDMA</a:t>
            </a:r>
            <a:endParaRPr sz="2000"/>
          </a:p>
        </p:txBody>
      </p:sp>
      <p:sp>
        <p:nvSpPr>
          <p:cNvPr id="204" name="Google Shape;204;p34"/>
          <p:cNvSpPr txBox="1"/>
          <p:nvPr/>
        </p:nvSpPr>
        <p:spPr>
          <a:xfrm>
            <a:off x="540300" y="961075"/>
            <a:ext cx="757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Diverse combinations: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of being generic: diverse communication orders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 engines have their own execution engines that run the computation and communication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Declarative engines (TensorFlow and MXNet) build dependency DAGs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Imperative engines (PyTorch) run operations in a FIFO manner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control the message </a:t>
            </a:r>
            <a:r>
              <a:rPr lang="en"/>
              <a:t>scheduling without break the </a:t>
            </a:r>
            <a:r>
              <a:rPr lang="en"/>
              <a:t>original dependencies?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ByteSchuler</a:t>
            </a:r>
            <a:r>
              <a:rPr lang="en"/>
              <a:t> uses </a:t>
            </a:r>
            <a:r>
              <a:rPr i="1" lang="en"/>
              <a:t>Dependency Proxy</a:t>
            </a:r>
            <a:r>
              <a:rPr lang="en"/>
              <a:t> to address this challenge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of being generic: global barriers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52475"/>
            <a:ext cx="85206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 frameworks (TensorFlow, PyTorch) introduce global barriers that prevent communication scheduling</a:t>
            </a: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7600"/>
            <a:ext cx="8520599" cy="259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4191600"/>
            <a:ext cx="85206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ByteSchuler</a:t>
            </a:r>
            <a:r>
              <a:rPr lang="en"/>
              <a:t> uses </a:t>
            </a:r>
            <a:r>
              <a:rPr i="1" lang="en"/>
              <a:t>Layer-wise out-of-engine dependencies</a:t>
            </a:r>
            <a:r>
              <a:rPr lang="en"/>
              <a:t> to address this challenge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 2: </a:t>
            </a:r>
            <a:r>
              <a:rPr lang="en"/>
              <a:t>Cannot adapt well to various system setups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b="1" lang="en"/>
              <a:t>PS</a:t>
            </a:r>
            <a:r>
              <a:rPr lang="en"/>
              <a:t>: it is better to slice tensors into smaller pieces, so that push and pull can better utilize bi-directional network bandwidth.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b="1" lang="en"/>
              <a:t>all-reduce</a:t>
            </a:r>
            <a:r>
              <a:rPr lang="en"/>
              <a:t>, each partition incurs a synchronization cost among all workers, so small partition sizes may lead to performance penalty.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DNNs, bandwidths, and even the number of workers also affect the optimal system 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choose the optimal system parameters?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ByteScheduler</a:t>
            </a:r>
            <a:r>
              <a:rPr lang="en"/>
              <a:t> has an </a:t>
            </a:r>
            <a:r>
              <a:rPr i="1" lang="en"/>
              <a:t>auto-tuning</a:t>
            </a:r>
            <a:r>
              <a:rPr lang="en"/>
              <a:t> algorithm based on </a:t>
            </a:r>
            <a:r>
              <a:rPr i="1" lang="en"/>
              <a:t>Bayesian Optimization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 3: Not Optimal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scheduling algorithms of </a:t>
            </a:r>
            <a:r>
              <a:rPr lang="en"/>
              <a:t>P3 and TicTac are both heuristic based on empirical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find a theoretically optimal scheduling algorithm?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scheduling algorithm used in </a:t>
            </a:r>
            <a:r>
              <a:rPr b="1" lang="en"/>
              <a:t>ByteScheduler</a:t>
            </a:r>
            <a:r>
              <a:rPr lang="en"/>
              <a:t> guided by a </a:t>
            </a:r>
            <a:r>
              <a:rPr lang="en"/>
              <a:t>theorem (</a:t>
            </a:r>
            <a:r>
              <a:rPr i="1" lang="en"/>
              <a:t>Priority Queuing</a:t>
            </a:r>
            <a:r>
              <a:rPr lang="en"/>
              <a:t>)</a:t>
            </a:r>
            <a:r>
              <a:rPr lang="en"/>
              <a:t> with assumptions and works in real </a:t>
            </a:r>
            <a:r>
              <a:rPr lang="en"/>
              <a:t>world.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Algorithm - Priority Queue</a:t>
            </a:r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optimal scheduling strategy? - Priority Queue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Intuitively makes sense to communicate tasks which leads to quicker computation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prioritize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 &lt; 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a PS (Parameter Server) architecture, prioritize pull</a:t>
            </a:r>
            <a:r>
              <a:rPr baseline="-25000" lang="en"/>
              <a:t>i</a:t>
            </a:r>
            <a:r>
              <a:rPr lang="en"/>
              <a:t> over pull</a:t>
            </a:r>
            <a:r>
              <a:rPr baseline="-25000" lang="en"/>
              <a:t>k</a:t>
            </a:r>
            <a:r>
              <a:rPr lang="en"/>
              <a:t>, and push</a:t>
            </a:r>
            <a:r>
              <a:rPr baseline="-25000" lang="en"/>
              <a:t>i</a:t>
            </a:r>
            <a:r>
              <a:rPr lang="en"/>
              <a:t> over push</a:t>
            </a:r>
            <a:r>
              <a:rPr baseline="-25000" lang="en"/>
              <a:t>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a All-Reduce architecture, prioritize allreduce</a:t>
            </a:r>
            <a:r>
              <a:rPr baseline="-25000" lang="en"/>
              <a:t>i</a:t>
            </a:r>
            <a:r>
              <a:rPr lang="en"/>
              <a:t> over allreduce</a:t>
            </a:r>
            <a:r>
              <a:rPr baseline="-25000" lang="en"/>
              <a:t>k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Also, if we make smaller partitions we can have better usage of bandwidth + more fine-grained scheduling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 - Visualization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875" y="1152476"/>
            <a:ext cx="7096227" cy="2479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41"/>
          <p:cNvCxnSpPr>
            <a:stCxn id="250" idx="0"/>
          </p:cNvCxnSpPr>
          <p:nvPr/>
        </p:nvCxnSpPr>
        <p:spPr>
          <a:xfrm rot="10800000">
            <a:off x="4650075" y="2818525"/>
            <a:ext cx="2702700" cy="126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41"/>
          <p:cNvSpPr txBox="1"/>
          <p:nvPr/>
        </p:nvSpPr>
        <p:spPr>
          <a:xfrm>
            <a:off x="5873025" y="4086625"/>
            <a:ext cx="295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from reordering, that can process f</a:t>
            </a:r>
            <a:r>
              <a:rPr baseline="-25000" lang="en"/>
              <a:t>0</a:t>
            </a:r>
            <a:r>
              <a:rPr lang="en">
                <a:solidFill>
                  <a:schemeClr val="dk1"/>
                </a:solidFill>
              </a:rPr>
              <a:t> earlier while still communicating other tensors</a:t>
            </a:r>
            <a:endParaRPr baseline="-25000"/>
          </a:p>
        </p:txBody>
      </p:sp>
      <p:sp>
        <p:nvSpPr>
          <p:cNvPr id="251" name="Google Shape;251;p41"/>
          <p:cNvSpPr txBox="1"/>
          <p:nvPr/>
        </p:nvSpPr>
        <p:spPr>
          <a:xfrm>
            <a:off x="6115050" y="2698900"/>
            <a:ext cx="2183400" cy="74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Priority Queue + </a:t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Smaller Partition</a:t>
            </a:r>
            <a:endParaRPr b="1" sz="1900"/>
          </a:p>
        </p:txBody>
      </p:sp>
      <p:sp>
        <p:nvSpPr>
          <p:cNvPr id="252" name="Google Shape;252;p41"/>
          <p:cNvSpPr txBox="1"/>
          <p:nvPr/>
        </p:nvSpPr>
        <p:spPr>
          <a:xfrm>
            <a:off x="6484650" y="1945400"/>
            <a:ext cx="1444200" cy="4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FIFO</a:t>
            </a:r>
            <a:endParaRPr b="1"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deep neural network training acceleration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Systems view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scheduling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Algorithm to improve scheduling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Engineering required to implement generic communication scheduler 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n"/>
              <a:t>Integration with </a:t>
            </a:r>
            <a:r>
              <a:rPr lang="en"/>
              <a:t>existing</a:t>
            </a:r>
            <a:r>
              <a:rPr lang="en"/>
              <a:t> frameworks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Assumptions</a:t>
            </a:r>
            <a:endParaRPr/>
          </a:p>
        </p:txBody>
      </p:sp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conditions optimize our priority queue?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Assume that GPU can effectively schedule a sequential set of forward and back propagation tasks (the subgraph of this on the DAG is a chain)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Tensors are partitioned so that parts of a flow can be preempted (some parts are done and can be pulled before the rest is pushed)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the partition size approaches 0, we assume we can push and pull concurrently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push/pull a higher priority task, that can preempt a lower priority task without extra overhead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Problems with assumptions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cannot make the partition size infinitely small, since that adds overhead to each communication and slows down the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cannot always preempt a new higher priority task without penalty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 Solutions</a:t>
            </a:r>
            <a:endParaRPr/>
          </a:p>
        </p:txBody>
      </p:sp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overhead of smaller partitions exactly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Delay 1 - The transmission time to send the tensor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Directly related to the size of the tensor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Delay 2 - </a:t>
            </a:r>
            <a:r>
              <a:rPr lang="en"/>
              <a:t>system</a:t>
            </a:r>
            <a:r>
              <a:rPr lang="en"/>
              <a:t> slowdown from having to process more tensors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 it is a factor of the number of layers * a constant overhead. O(n)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determine </a:t>
            </a:r>
            <a:r>
              <a:rPr lang="en"/>
              <a:t>optimal</a:t>
            </a:r>
            <a:r>
              <a:rPr lang="en"/>
              <a:t> partition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 the two delays together and try to optimize, we get a complicated function that is not smooth or always differentiable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instead of searching for one perfect answer, tune partition size as a knob in the scheduler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Preemption Solutions</a:t>
            </a:r>
            <a:endParaRPr/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goal?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Always send the highest priority tasks so that the ML engine is efficiently scheduled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higher priority tasks up in the queue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Potential Solution 1 - send only one tensor at a time, so by default we can always preempt with highest priority task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Send tensor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Wait for acknowledgement that tensor processing is complete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Send next tensor (now highest priority)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Issues - Not an efficient use of Bandwidth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Potential Solution 2 - Send multiple tensors at a time, control amount with a TCP-like ‘sliding window’. Call this “Credit Preemption”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Issues - If we send multiple tensors, it’s possible we will receive a higher priority task but don’t </a:t>
            </a:r>
            <a:r>
              <a:rPr lang="en"/>
              <a:t>have a chance to preempt before be filled our window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Overall Solution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Need to find balance between two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 “Credit Preemption” and autotune the window size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Preemption Visualization - No Sliding Window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5"/>
          <p:cNvSpPr/>
          <p:nvPr/>
        </p:nvSpPr>
        <p:spPr>
          <a:xfrm>
            <a:off x="495850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8" name="Google Shape;278;p45"/>
          <p:cNvSpPr/>
          <p:nvPr/>
        </p:nvSpPr>
        <p:spPr>
          <a:xfrm>
            <a:off x="1117450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79" name="Google Shape;279;p45"/>
          <p:cNvSpPr/>
          <p:nvPr/>
        </p:nvSpPr>
        <p:spPr>
          <a:xfrm>
            <a:off x="1739050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0" name="Google Shape;280;p45"/>
          <p:cNvSpPr txBox="1"/>
          <p:nvPr/>
        </p:nvSpPr>
        <p:spPr>
          <a:xfrm>
            <a:off x="298150" y="2236450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to be scheduled</a:t>
            </a:r>
            <a:endParaRPr/>
          </a:p>
        </p:txBody>
      </p:sp>
      <p:sp>
        <p:nvSpPr>
          <p:cNvPr id="281" name="Google Shape;281;p45"/>
          <p:cNvSpPr/>
          <p:nvPr/>
        </p:nvSpPr>
        <p:spPr>
          <a:xfrm>
            <a:off x="5246700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2" name="Google Shape;282;p45"/>
          <p:cNvSpPr txBox="1"/>
          <p:nvPr/>
        </p:nvSpPr>
        <p:spPr>
          <a:xfrm>
            <a:off x="4644200" y="2236450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being transmitted</a:t>
            </a:r>
            <a:endParaRPr/>
          </a:p>
        </p:txBody>
      </p:sp>
      <p:sp>
        <p:nvSpPr>
          <p:cNvPr id="283" name="Google Shape;283;p45"/>
          <p:cNvSpPr txBox="1"/>
          <p:nvPr/>
        </p:nvSpPr>
        <p:spPr>
          <a:xfrm>
            <a:off x="6820025" y="2236450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Task Processing</a:t>
            </a:r>
            <a:endParaRPr/>
          </a:p>
        </p:txBody>
      </p:sp>
      <p:sp>
        <p:nvSpPr>
          <p:cNvPr id="284" name="Google Shape;284;p45"/>
          <p:cNvSpPr/>
          <p:nvPr/>
        </p:nvSpPr>
        <p:spPr>
          <a:xfrm>
            <a:off x="7639325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[]</a:t>
            </a:r>
            <a:endParaRPr/>
          </a:p>
        </p:txBody>
      </p:sp>
      <p:cxnSp>
        <p:nvCxnSpPr>
          <p:cNvPr id="285" name="Google Shape;285;p45"/>
          <p:cNvCxnSpPr>
            <a:stCxn id="281" idx="3"/>
            <a:endCxn id="284" idx="1"/>
          </p:cNvCxnSpPr>
          <p:nvPr/>
        </p:nvCxnSpPr>
        <p:spPr>
          <a:xfrm>
            <a:off x="5868300" y="1905625"/>
            <a:ext cx="17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45"/>
          <p:cNvSpPr txBox="1"/>
          <p:nvPr/>
        </p:nvSpPr>
        <p:spPr>
          <a:xfrm>
            <a:off x="3116925" y="3128925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# = Higher Priority</a:t>
            </a:r>
            <a:endParaRPr/>
          </a:p>
        </p:txBody>
      </p:sp>
      <p:sp>
        <p:nvSpPr>
          <p:cNvPr id="287" name="Google Shape;287;p45"/>
          <p:cNvSpPr/>
          <p:nvPr/>
        </p:nvSpPr>
        <p:spPr>
          <a:xfrm>
            <a:off x="3326900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[]</a:t>
            </a:r>
            <a:endParaRPr/>
          </a:p>
        </p:txBody>
      </p:sp>
      <p:sp>
        <p:nvSpPr>
          <p:cNvPr id="288" name="Google Shape;288;p45"/>
          <p:cNvSpPr txBox="1"/>
          <p:nvPr/>
        </p:nvSpPr>
        <p:spPr>
          <a:xfrm>
            <a:off x="3008750" y="2236450"/>
            <a:ext cx="12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Queue</a:t>
            </a:r>
            <a:endParaRPr/>
          </a:p>
        </p:txBody>
      </p:sp>
      <p:cxnSp>
        <p:nvCxnSpPr>
          <p:cNvPr id="289" name="Google Shape;289;p45"/>
          <p:cNvCxnSpPr>
            <a:stCxn id="279" idx="3"/>
            <a:endCxn id="287" idx="1"/>
          </p:cNvCxnSpPr>
          <p:nvPr/>
        </p:nvCxnSpPr>
        <p:spPr>
          <a:xfrm>
            <a:off x="2360650" y="1905625"/>
            <a:ext cx="96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45"/>
          <p:cNvCxnSpPr>
            <a:stCxn id="287" idx="3"/>
            <a:endCxn id="281" idx="1"/>
          </p:cNvCxnSpPr>
          <p:nvPr/>
        </p:nvCxnSpPr>
        <p:spPr>
          <a:xfrm>
            <a:off x="3948500" y="1905625"/>
            <a:ext cx="129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45"/>
          <p:cNvSpPr txBox="1"/>
          <p:nvPr/>
        </p:nvSpPr>
        <p:spPr>
          <a:xfrm>
            <a:off x="495850" y="3752175"/>
            <a:ext cx="3833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Step 1: Tasks 2, 4, and 3 are set to be scheduled while 1 is transmitting</a:t>
            </a:r>
            <a:endParaRPr sz="1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Preemption Visualization - No Sliding Window</a:t>
            </a:r>
            <a:endParaRPr/>
          </a:p>
        </p:txBody>
      </p:sp>
      <p:sp>
        <p:nvSpPr>
          <p:cNvPr id="297" name="Google Shape;29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6"/>
          <p:cNvSpPr/>
          <p:nvPr/>
        </p:nvSpPr>
        <p:spPr>
          <a:xfrm>
            <a:off x="1117450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6"/>
          <p:cNvSpPr txBox="1"/>
          <p:nvPr/>
        </p:nvSpPr>
        <p:spPr>
          <a:xfrm>
            <a:off x="298150" y="2236450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to be scheduled</a:t>
            </a:r>
            <a:endParaRPr/>
          </a:p>
        </p:txBody>
      </p:sp>
      <p:sp>
        <p:nvSpPr>
          <p:cNvPr id="300" name="Google Shape;300;p46"/>
          <p:cNvSpPr/>
          <p:nvPr/>
        </p:nvSpPr>
        <p:spPr>
          <a:xfrm>
            <a:off x="5246700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1" name="Google Shape;301;p46"/>
          <p:cNvSpPr txBox="1"/>
          <p:nvPr/>
        </p:nvSpPr>
        <p:spPr>
          <a:xfrm>
            <a:off x="4644200" y="2236450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being transmitted</a:t>
            </a:r>
            <a:endParaRPr/>
          </a:p>
        </p:txBody>
      </p:sp>
      <p:sp>
        <p:nvSpPr>
          <p:cNvPr id="302" name="Google Shape;302;p46"/>
          <p:cNvSpPr txBox="1"/>
          <p:nvPr/>
        </p:nvSpPr>
        <p:spPr>
          <a:xfrm>
            <a:off x="6820025" y="2236450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Task Processing</a:t>
            </a:r>
            <a:endParaRPr/>
          </a:p>
        </p:txBody>
      </p:sp>
      <p:sp>
        <p:nvSpPr>
          <p:cNvPr id="303" name="Google Shape;303;p46"/>
          <p:cNvSpPr/>
          <p:nvPr/>
        </p:nvSpPr>
        <p:spPr>
          <a:xfrm>
            <a:off x="7639325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[]</a:t>
            </a:r>
            <a:endParaRPr/>
          </a:p>
        </p:txBody>
      </p:sp>
      <p:cxnSp>
        <p:nvCxnSpPr>
          <p:cNvPr id="304" name="Google Shape;304;p46"/>
          <p:cNvCxnSpPr>
            <a:stCxn id="300" idx="3"/>
            <a:endCxn id="303" idx="1"/>
          </p:cNvCxnSpPr>
          <p:nvPr/>
        </p:nvCxnSpPr>
        <p:spPr>
          <a:xfrm>
            <a:off x="5868300" y="1905625"/>
            <a:ext cx="17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46"/>
          <p:cNvSpPr txBox="1"/>
          <p:nvPr/>
        </p:nvSpPr>
        <p:spPr>
          <a:xfrm>
            <a:off x="3116925" y="3128925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# = Higher Priority</a:t>
            </a:r>
            <a:endParaRPr/>
          </a:p>
        </p:txBody>
      </p:sp>
      <p:sp>
        <p:nvSpPr>
          <p:cNvPr id="306" name="Google Shape;306;p46"/>
          <p:cNvSpPr/>
          <p:nvPr/>
        </p:nvSpPr>
        <p:spPr>
          <a:xfrm>
            <a:off x="3116925" y="1731775"/>
            <a:ext cx="10719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[4, 3, 2]</a:t>
            </a:r>
            <a:endParaRPr/>
          </a:p>
        </p:txBody>
      </p:sp>
      <p:sp>
        <p:nvSpPr>
          <p:cNvPr id="307" name="Google Shape;307;p46"/>
          <p:cNvSpPr txBox="1"/>
          <p:nvPr/>
        </p:nvSpPr>
        <p:spPr>
          <a:xfrm>
            <a:off x="3008750" y="2236450"/>
            <a:ext cx="12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Queue</a:t>
            </a:r>
            <a:endParaRPr/>
          </a:p>
        </p:txBody>
      </p:sp>
      <p:cxnSp>
        <p:nvCxnSpPr>
          <p:cNvPr id="308" name="Google Shape;308;p46"/>
          <p:cNvCxnSpPr>
            <a:stCxn id="298" idx="3"/>
            <a:endCxn id="306" idx="1"/>
          </p:cNvCxnSpPr>
          <p:nvPr/>
        </p:nvCxnSpPr>
        <p:spPr>
          <a:xfrm>
            <a:off x="1739050" y="1905625"/>
            <a:ext cx="137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46"/>
          <p:cNvCxnSpPr>
            <a:stCxn id="306" idx="3"/>
            <a:endCxn id="300" idx="1"/>
          </p:cNvCxnSpPr>
          <p:nvPr/>
        </p:nvCxnSpPr>
        <p:spPr>
          <a:xfrm>
            <a:off x="4188825" y="1905625"/>
            <a:ext cx="105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46"/>
          <p:cNvSpPr txBox="1"/>
          <p:nvPr/>
        </p:nvSpPr>
        <p:spPr>
          <a:xfrm>
            <a:off x="495850" y="3752175"/>
            <a:ext cx="3833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Step 2: Tasks are entered into a queue, and have a chance to be ordered</a:t>
            </a:r>
            <a:endParaRPr sz="1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Preemption Visualization - No Sliding Window</a:t>
            </a:r>
            <a:endParaRPr/>
          </a:p>
        </p:txBody>
      </p:sp>
      <p:sp>
        <p:nvSpPr>
          <p:cNvPr id="316" name="Google Shape;31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7"/>
          <p:cNvSpPr/>
          <p:nvPr/>
        </p:nvSpPr>
        <p:spPr>
          <a:xfrm>
            <a:off x="1117450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7"/>
          <p:cNvSpPr txBox="1"/>
          <p:nvPr/>
        </p:nvSpPr>
        <p:spPr>
          <a:xfrm>
            <a:off x="298150" y="2236450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to be scheduled</a:t>
            </a:r>
            <a:endParaRPr/>
          </a:p>
        </p:txBody>
      </p:sp>
      <p:sp>
        <p:nvSpPr>
          <p:cNvPr id="319" name="Google Shape;319;p47"/>
          <p:cNvSpPr/>
          <p:nvPr/>
        </p:nvSpPr>
        <p:spPr>
          <a:xfrm>
            <a:off x="5246700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20" name="Google Shape;320;p47"/>
          <p:cNvSpPr txBox="1"/>
          <p:nvPr/>
        </p:nvSpPr>
        <p:spPr>
          <a:xfrm>
            <a:off x="4644200" y="2236450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being transmitted</a:t>
            </a:r>
            <a:endParaRPr/>
          </a:p>
        </p:txBody>
      </p:sp>
      <p:sp>
        <p:nvSpPr>
          <p:cNvPr id="321" name="Google Shape;321;p47"/>
          <p:cNvSpPr txBox="1"/>
          <p:nvPr/>
        </p:nvSpPr>
        <p:spPr>
          <a:xfrm>
            <a:off x="6820025" y="2236450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Task Processing</a:t>
            </a:r>
            <a:endParaRPr/>
          </a:p>
        </p:txBody>
      </p:sp>
      <p:sp>
        <p:nvSpPr>
          <p:cNvPr id="322" name="Google Shape;322;p47"/>
          <p:cNvSpPr/>
          <p:nvPr/>
        </p:nvSpPr>
        <p:spPr>
          <a:xfrm>
            <a:off x="7639325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endParaRPr/>
          </a:p>
        </p:txBody>
      </p:sp>
      <p:cxnSp>
        <p:nvCxnSpPr>
          <p:cNvPr id="323" name="Google Shape;323;p47"/>
          <p:cNvCxnSpPr>
            <a:stCxn id="319" idx="3"/>
            <a:endCxn id="322" idx="1"/>
          </p:cNvCxnSpPr>
          <p:nvPr/>
        </p:nvCxnSpPr>
        <p:spPr>
          <a:xfrm>
            <a:off x="5868300" y="1905625"/>
            <a:ext cx="17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7"/>
          <p:cNvSpPr txBox="1"/>
          <p:nvPr/>
        </p:nvSpPr>
        <p:spPr>
          <a:xfrm>
            <a:off x="3116925" y="3128925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# = Higher Priority</a:t>
            </a:r>
            <a:endParaRPr/>
          </a:p>
        </p:txBody>
      </p:sp>
      <p:sp>
        <p:nvSpPr>
          <p:cNvPr id="325" name="Google Shape;325;p47"/>
          <p:cNvSpPr/>
          <p:nvPr/>
        </p:nvSpPr>
        <p:spPr>
          <a:xfrm>
            <a:off x="3219325" y="1731775"/>
            <a:ext cx="858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[4, 3]</a:t>
            </a:r>
            <a:endParaRPr/>
          </a:p>
        </p:txBody>
      </p:sp>
      <p:sp>
        <p:nvSpPr>
          <p:cNvPr id="326" name="Google Shape;326;p47"/>
          <p:cNvSpPr txBox="1"/>
          <p:nvPr/>
        </p:nvSpPr>
        <p:spPr>
          <a:xfrm>
            <a:off x="3008750" y="2236450"/>
            <a:ext cx="12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Queue</a:t>
            </a:r>
            <a:endParaRPr/>
          </a:p>
        </p:txBody>
      </p:sp>
      <p:cxnSp>
        <p:nvCxnSpPr>
          <p:cNvPr id="327" name="Google Shape;327;p47"/>
          <p:cNvCxnSpPr>
            <a:stCxn id="317" idx="3"/>
            <a:endCxn id="325" idx="1"/>
          </p:cNvCxnSpPr>
          <p:nvPr/>
        </p:nvCxnSpPr>
        <p:spPr>
          <a:xfrm>
            <a:off x="1739050" y="1905625"/>
            <a:ext cx="148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47"/>
          <p:cNvCxnSpPr>
            <a:stCxn id="325" idx="3"/>
            <a:endCxn id="319" idx="1"/>
          </p:cNvCxnSpPr>
          <p:nvPr/>
        </p:nvCxnSpPr>
        <p:spPr>
          <a:xfrm>
            <a:off x="4077925" y="1905625"/>
            <a:ext cx="116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47"/>
          <p:cNvSpPr txBox="1"/>
          <p:nvPr/>
        </p:nvSpPr>
        <p:spPr>
          <a:xfrm>
            <a:off x="495850" y="3752175"/>
            <a:ext cx="3833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Step 3: Send next highest priority task (2)</a:t>
            </a:r>
            <a:endParaRPr sz="1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Preemption Visualization - No Sliding Window</a:t>
            </a:r>
            <a:endParaRPr/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8"/>
          <p:cNvSpPr/>
          <p:nvPr/>
        </p:nvSpPr>
        <p:spPr>
          <a:xfrm>
            <a:off x="1117450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8"/>
          <p:cNvSpPr txBox="1"/>
          <p:nvPr/>
        </p:nvSpPr>
        <p:spPr>
          <a:xfrm>
            <a:off x="298150" y="2236450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to be scheduled</a:t>
            </a:r>
            <a:endParaRPr/>
          </a:p>
        </p:txBody>
      </p:sp>
      <p:sp>
        <p:nvSpPr>
          <p:cNvPr id="338" name="Google Shape;338;p48"/>
          <p:cNvSpPr/>
          <p:nvPr/>
        </p:nvSpPr>
        <p:spPr>
          <a:xfrm>
            <a:off x="5246700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8"/>
          <p:cNvSpPr txBox="1"/>
          <p:nvPr/>
        </p:nvSpPr>
        <p:spPr>
          <a:xfrm>
            <a:off x="4644200" y="2236450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being transmitted</a:t>
            </a:r>
            <a:endParaRPr/>
          </a:p>
        </p:txBody>
      </p:sp>
      <p:sp>
        <p:nvSpPr>
          <p:cNvPr id="340" name="Google Shape;340;p48"/>
          <p:cNvSpPr txBox="1"/>
          <p:nvPr/>
        </p:nvSpPr>
        <p:spPr>
          <a:xfrm>
            <a:off x="6820025" y="2236450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Task Processing</a:t>
            </a:r>
            <a:endParaRPr/>
          </a:p>
        </p:txBody>
      </p:sp>
      <p:sp>
        <p:nvSpPr>
          <p:cNvPr id="341" name="Google Shape;341;p48"/>
          <p:cNvSpPr/>
          <p:nvPr/>
        </p:nvSpPr>
        <p:spPr>
          <a:xfrm>
            <a:off x="7639325" y="1731775"/>
            <a:ext cx="11304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[1, 2, 3, 4]</a:t>
            </a:r>
            <a:endParaRPr/>
          </a:p>
        </p:txBody>
      </p:sp>
      <p:cxnSp>
        <p:nvCxnSpPr>
          <p:cNvPr id="342" name="Google Shape;342;p48"/>
          <p:cNvCxnSpPr>
            <a:stCxn id="338" idx="3"/>
            <a:endCxn id="341" idx="1"/>
          </p:cNvCxnSpPr>
          <p:nvPr/>
        </p:nvCxnSpPr>
        <p:spPr>
          <a:xfrm>
            <a:off x="5868300" y="1905625"/>
            <a:ext cx="17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48"/>
          <p:cNvSpPr txBox="1"/>
          <p:nvPr/>
        </p:nvSpPr>
        <p:spPr>
          <a:xfrm>
            <a:off x="3116925" y="3128925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# = Higher Priority</a:t>
            </a:r>
            <a:endParaRPr/>
          </a:p>
        </p:txBody>
      </p:sp>
      <p:sp>
        <p:nvSpPr>
          <p:cNvPr id="344" name="Google Shape;344;p48"/>
          <p:cNvSpPr/>
          <p:nvPr/>
        </p:nvSpPr>
        <p:spPr>
          <a:xfrm>
            <a:off x="3219325" y="1731775"/>
            <a:ext cx="858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[]</a:t>
            </a:r>
            <a:endParaRPr/>
          </a:p>
        </p:txBody>
      </p:sp>
      <p:sp>
        <p:nvSpPr>
          <p:cNvPr id="345" name="Google Shape;345;p48"/>
          <p:cNvSpPr txBox="1"/>
          <p:nvPr/>
        </p:nvSpPr>
        <p:spPr>
          <a:xfrm>
            <a:off x="3008750" y="2236450"/>
            <a:ext cx="12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Queue</a:t>
            </a:r>
            <a:endParaRPr/>
          </a:p>
        </p:txBody>
      </p:sp>
      <p:cxnSp>
        <p:nvCxnSpPr>
          <p:cNvPr id="346" name="Google Shape;346;p48"/>
          <p:cNvCxnSpPr>
            <a:stCxn id="336" idx="3"/>
            <a:endCxn id="344" idx="1"/>
          </p:cNvCxnSpPr>
          <p:nvPr/>
        </p:nvCxnSpPr>
        <p:spPr>
          <a:xfrm>
            <a:off x="1739050" y="1905625"/>
            <a:ext cx="148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48"/>
          <p:cNvCxnSpPr>
            <a:stCxn id="344" idx="3"/>
            <a:endCxn id="338" idx="1"/>
          </p:cNvCxnSpPr>
          <p:nvPr/>
        </p:nvCxnSpPr>
        <p:spPr>
          <a:xfrm>
            <a:off x="4077925" y="1905625"/>
            <a:ext cx="116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48"/>
          <p:cNvSpPr txBox="1"/>
          <p:nvPr/>
        </p:nvSpPr>
        <p:spPr>
          <a:xfrm>
            <a:off x="495850" y="3752175"/>
            <a:ext cx="3833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Step 4: Keep sending tasks one at a time, picking next highest priority each time</a:t>
            </a:r>
            <a:endParaRPr sz="1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Preemption Visualization - WITH Sliding Window</a:t>
            </a:r>
            <a:endParaRPr/>
          </a:p>
        </p:txBody>
      </p:sp>
      <p:sp>
        <p:nvSpPr>
          <p:cNvPr id="354" name="Google Shape;35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9"/>
          <p:cNvSpPr/>
          <p:nvPr/>
        </p:nvSpPr>
        <p:spPr>
          <a:xfrm>
            <a:off x="495850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56" name="Google Shape;356;p49"/>
          <p:cNvSpPr/>
          <p:nvPr/>
        </p:nvSpPr>
        <p:spPr>
          <a:xfrm>
            <a:off x="1117450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57" name="Google Shape;357;p49"/>
          <p:cNvSpPr/>
          <p:nvPr/>
        </p:nvSpPr>
        <p:spPr>
          <a:xfrm>
            <a:off x="1739050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58" name="Google Shape;358;p49"/>
          <p:cNvSpPr txBox="1"/>
          <p:nvPr/>
        </p:nvSpPr>
        <p:spPr>
          <a:xfrm>
            <a:off x="298150" y="2236450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to be scheduled</a:t>
            </a:r>
            <a:endParaRPr/>
          </a:p>
        </p:txBody>
      </p:sp>
      <p:sp>
        <p:nvSpPr>
          <p:cNvPr id="359" name="Google Shape;359;p49"/>
          <p:cNvSpPr/>
          <p:nvPr/>
        </p:nvSpPr>
        <p:spPr>
          <a:xfrm>
            <a:off x="5246700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0" name="Google Shape;360;p49"/>
          <p:cNvSpPr txBox="1"/>
          <p:nvPr/>
        </p:nvSpPr>
        <p:spPr>
          <a:xfrm>
            <a:off x="6820025" y="2236450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Task Processing</a:t>
            </a:r>
            <a:endParaRPr/>
          </a:p>
        </p:txBody>
      </p:sp>
      <p:sp>
        <p:nvSpPr>
          <p:cNvPr id="361" name="Google Shape;361;p49"/>
          <p:cNvSpPr/>
          <p:nvPr/>
        </p:nvSpPr>
        <p:spPr>
          <a:xfrm>
            <a:off x="7639325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[]</a:t>
            </a:r>
            <a:endParaRPr/>
          </a:p>
        </p:txBody>
      </p:sp>
      <p:cxnSp>
        <p:nvCxnSpPr>
          <p:cNvPr id="362" name="Google Shape;362;p49"/>
          <p:cNvCxnSpPr>
            <a:stCxn id="359" idx="3"/>
            <a:endCxn id="361" idx="1"/>
          </p:cNvCxnSpPr>
          <p:nvPr/>
        </p:nvCxnSpPr>
        <p:spPr>
          <a:xfrm>
            <a:off x="5868300" y="1905625"/>
            <a:ext cx="17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49"/>
          <p:cNvSpPr/>
          <p:nvPr/>
        </p:nvSpPr>
        <p:spPr>
          <a:xfrm>
            <a:off x="3326900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[]</a:t>
            </a:r>
            <a:endParaRPr/>
          </a:p>
        </p:txBody>
      </p:sp>
      <p:sp>
        <p:nvSpPr>
          <p:cNvPr id="364" name="Google Shape;364;p49"/>
          <p:cNvSpPr txBox="1"/>
          <p:nvPr/>
        </p:nvSpPr>
        <p:spPr>
          <a:xfrm>
            <a:off x="3008750" y="2236450"/>
            <a:ext cx="12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Queue</a:t>
            </a:r>
            <a:endParaRPr/>
          </a:p>
        </p:txBody>
      </p:sp>
      <p:cxnSp>
        <p:nvCxnSpPr>
          <p:cNvPr id="365" name="Google Shape;365;p49"/>
          <p:cNvCxnSpPr>
            <a:stCxn id="357" idx="3"/>
            <a:endCxn id="363" idx="1"/>
          </p:cNvCxnSpPr>
          <p:nvPr/>
        </p:nvCxnSpPr>
        <p:spPr>
          <a:xfrm>
            <a:off x="2360650" y="1905625"/>
            <a:ext cx="96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49"/>
          <p:cNvCxnSpPr>
            <a:stCxn id="363" idx="3"/>
            <a:endCxn id="359" idx="1"/>
          </p:cNvCxnSpPr>
          <p:nvPr/>
        </p:nvCxnSpPr>
        <p:spPr>
          <a:xfrm>
            <a:off x="3948500" y="1905625"/>
            <a:ext cx="129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49"/>
          <p:cNvSpPr txBox="1"/>
          <p:nvPr/>
        </p:nvSpPr>
        <p:spPr>
          <a:xfrm>
            <a:off x="495850" y="3752175"/>
            <a:ext cx="3833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Step 1: Tasks 2, 4, and 3 are set to be scheduled while 1 is transmitting</a:t>
            </a:r>
            <a:endParaRPr sz="1900"/>
          </a:p>
        </p:txBody>
      </p:sp>
      <p:sp>
        <p:nvSpPr>
          <p:cNvPr id="368" name="Google Shape;368;p49"/>
          <p:cNvSpPr/>
          <p:nvPr/>
        </p:nvSpPr>
        <p:spPr>
          <a:xfrm>
            <a:off x="5584588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9" name="Google Shape;369;p49"/>
          <p:cNvSpPr/>
          <p:nvPr/>
        </p:nvSpPr>
        <p:spPr>
          <a:xfrm>
            <a:off x="4982088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9"/>
          <p:cNvSpPr txBox="1"/>
          <p:nvPr/>
        </p:nvSpPr>
        <p:spPr>
          <a:xfrm>
            <a:off x="4644200" y="2236450"/>
            <a:ext cx="226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being transmitted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Sliding Window Size = 2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71" name="Google Shape;371;p49"/>
          <p:cNvSpPr txBox="1"/>
          <p:nvPr/>
        </p:nvSpPr>
        <p:spPr>
          <a:xfrm>
            <a:off x="3124325" y="2994313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# = Higher Priority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Preemption Visualization - WITH Sliding Window</a:t>
            </a:r>
            <a:endParaRPr/>
          </a:p>
        </p:txBody>
      </p:sp>
      <p:sp>
        <p:nvSpPr>
          <p:cNvPr id="377" name="Google Shape;37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0"/>
          <p:cNvSpPr/>
          <p:nvPr/>
        </p:nvSpPr>
        <p:spPr>
          <a:xfrm>
            <a:off x="1117450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0"/>
          <p:cNvSpPr txBox="1"/>
          <p:nvPr/>
        </p:nvSpPr>
        <p:spPr>
          <a:xfrm>
            <a:off x="298150" y="2236450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to be scheduled</a:t>
            </a:r>
            <a:endParaRPr/>
          </a:p>
        </p:txBody>
      </p:sp>
      <p:sp>
        <p:nvSpPr>
          <p:cNvPr id="380" name="Google Shape;380;p50"/>
          <p:cNvSpPr/>
          <p:nvPr/>
        </p:nvSpPr>
        <p:spPr>
          <a:xfrm>
            <a:off x="5584588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1" name="Google Shape;381;p50"/>
          <p:cNvSpPr txBox="1"/>
          <p:nvPr/>
        </p:nvSpPr>
        <p:spPr>
          <a:xfrm>
            <a:off x="4644200" y="2236450"/>
            <a:ext cx="226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being transmitted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Sliding Window Size = 2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82" name="Google Shape;382;p50"/>
          <p:cNvSpPr txBox="1"/>
          <p:nvPr/>
        </p:nvSpPr>
        <p:spPr>
          <a:xfrm>
            <a:off x="6820025" y="2236450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Task Processing</a:t>
            </a:r>
            <a:endParaRPr/>
          </a:p>
        </p:txBody>
      </p:sp>
      <p:sp>
        <p:nvSpPr>
          <p:cNvPr id="383" name="Google Shape;383;p50"/>
          <p:cNvSpPr/>
          <p:nvPr/>
        </p:nvSpPr>
        <p:spPr>
          <a:xfrm>
            <a:off x="7639325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[]</a:t>
            </a:r>
            <a:endParaRPr/>
          </a:p>
        </p:txBody>
      </p:sp>
      <p:cxnSp>
        <p:nvCxnSpPr>
          <p:cNvPr id="384" name="Google Shape;384;p50"/>
          <p:cNvCxnSpPr>
            <a:stCxn id="380" idx="3"/>
            <a:endCxn id="383" idx="1"/>
          </p:cNvCxnSpPr>
          <p:nvPr/>
        </p:nvCxnSpPr>
        <p:spPr>
          <a:xfrm>
            <a:off x="6206188" y="1905625"/>
            <a:ext cx="143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50"/>
          <p:cNvSpPr txBox="1"/>
          <p:nvPr/>
        </p:nvSpPr>
        <p:spPr>
          <a:xfrm>
            <a:off x="3124325" y="2994313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# = Higher Priority</a:t>
            </a:r>
            <a:endParaRPr/>
          </a:p>
        </p:txBody>
      </p:sp>
      <p:sp>
        <p:nvSpPr>
          <p:cNvPr id="386" name="Google Shape;386;p50"/>
          <p:cNvSpPr/>
          <p:nvPr/>
        </p:nvSpPr>
        <p:spPr>
          <a:xfrm>
            <a:off x="3326900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[4, 2]</a:t>
            </a:r>
            <a:endParaRPr/>
          </a:p>
        </p:txBody>
      </p:sp>
      <p:sp>
        <p:nvSpPr>
          <p:cNvPr id="387" name="Google Shape;387;p50"/>
          <p:cNvSpPr txBox="1"/>
          <p:nvPr/>
        </p:nvSpPr>
        <p:spPr>
          <a:xfrm>
            <a:off x="3008750" y="2236450"/>
            <a:ext cx="12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Queue</a:t>
            </a:r>
            <a:endParaRPr/>
          </a:p>
        </p:txBody>
      </p:sp>
      <p:cxnSp>
        <p:nvCxnSpPr>
          <p:cNvPr id="388" name="Google Shape;388;p50"/>
          <p:cNvCxnSpPr>
            <a:stCxn id="378" idx="3"/>
            <a:endCxn id="386" idx="1"/>
          </p:cNvCxnSpPr>
          <p:nvPr/>
        </p:nvCxnSpPr>
        <p:spPr>
          <a:xfrm>
            <a:off x="1739050" y="1905625"/>
            <a:ext cx="15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50"/>
          <p:cNvCxnSpPr>
            <a:stCxn id="386" idx="3"/>
            <a:endCxn id="390" idx="1"/>
          </p:cNvCxnSpPr>
          <p:nvPr/>
        </p:nvCxnSpPr>
        <p:spPr>
          <a:xfrm>
            <a:off x="3948500" y="1905625"/>
            <a:ext cx="103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50"/>
          <p:cNvSpPr txBox="1"/>
          <p:nvPr/>
        </p:nvSpPr>
        <p:spPr>
          <a:xfrm>
            <a:off x="495850" y="3752175"/>
            <a:ext cx="3833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Step 2: Task 3 arrived first, and was immediately sent to fulfill the window. Did not have a chance to be prioritized</a:t>
            </a:r>
            <a:endParaRPr sz="1900"/>
          </a:p>
        </p:txBody>
      </p:sp>
      <p:sp>
        <p:nvSpPr>
          <p:cNvPr id="390" name="Google Shape;390;p50"/>
          <p:cNvSpPr/>
          <p:nvPr/>
        </p:nvSpPr>
        <p:spPr>
          <a:xfrm>
            <a:off x="4982088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Preemption Visualization - WITH Sliding Window</a:t>
            </a:r>
            <a:endParaRPr/>
          </a:p>
        </p:txBody>
      </p:sp>
      <p:sp>
        <p:nvSpPr>
          <p:cNvPr id="397" name="Google Shape;39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1"/>
          <p:cNvSpPr/>
          <p:nvPr/>
        </p:nvSpPr>
        <p:spPr>
          <a:xfrm>
            <a:off x="1117450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1"/>
          <p:cNvSpPr txBox="1"/>
          <p:nvPr/>
        </p:nvSpPr>
        <p:spPr>
          <a:xfrm>
            <a:off x="298150" y="2236450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to be scheduled</a:t>
            </a:r>
            <a:endParaRPr/>
          </a:p>
        </p:txBody>
      </p:sp>
      <p:sp>
        <p:nvSpPr>
          <p:cNvPr id="400" name="Google Shape;400;p51"/>
          <p:cNvSpPr/>
          <p:nvPr/>
        </p:nvSpPr>
        <p:spPr>
          <a:xfrm>
            <a:off x="5584588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1"/>
          <p:cNvSpPr txBox="1"/>
          <p:nvPr/>
        </p:nvSpPr>
        <p:spPr>
          <a:xfrm>
            <a:off x="4644200" y="2236450"/>
            <a:ext cx="226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being transmitted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Sliding Window Size = 2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402" name="Google Shape;402;p51"/>
          <p:cNvSpPr txBox="1"/>
          <p:nvPr/>
        </p:nvSpPr>
        <p:spPr>
          <a:xfrm>
            <a:off x="6820025" y="2236450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Task Processing</a:t>
            </a:r>
            <a:endParaRPr/>
          </a:p>
        </p:txBody>
      </p:sp>
      <p:sp>
        <p:nvSpPr>
          <p:cNvPr id="403" name="Google Shape;403;p51"/>
          <p:cNvSpPr/>
          <p:nvPr/>
        </p:nvSpPr>
        <p:spPr>
          <a:xfrm>
            <a:off x="7639325" y="1731775"/>
            <a:ext cx="10335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[1, 3, 2, 4]</a:t>
            </a:r>
            <a:endParaRPr/>
          </a:p>
        </p:txBody>
      </p:sp>
      <p:cxnSp>
        <p:nvCxnSpPr>
          <p:cNvPr id="404" name="Google Shape;404;p51"/>
          <p:cNvCxnSpPr>
            <a:stCxn id="400" idx="3"/>
            <a:endCxn id="403" idx="1"/>
          </p:cNvCxnSpPr>
          <p:nvPr/>
        </p:nvCxnSpPr>
        <p:spPr>
          <a:xfrm>
            <a:off x="6206188" y="1905625"/>
            <a:ext cx="143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51"/>
          <p:cNvSpPr txBox="1"/>
          <p:nvPr/>
        </p:nvSpPr>
        <p:spPr>
          <a:xfrm>
            <a:off x="3124325" y="2994313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# = Higher Priority</a:t>
            </a:r>
            <a:endParaRPr/>
          </a:p>
        </p:txBody>
      </p:sp>
      <p:sp>
        <p:nvSpPr>
          <p:cNvPr id="406" name="Google Shape;406;p51"/>
          <p:cNvSpPr/>
          <p:nvPr/>
        </p:nvSpPr>
        <p:spPr>
          <a:xfrm>
            <a:off x="3326900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[]</a:t>
            </a:r>
            <a:endParaRPr/>
          </a:p>
        </p:txBody>
      </p:sp>
      <p:sp>
        <p:nvSpPr>
          <p:cNvPr id="407" name="Google Shape;407;p51"/>
          <p:cNvSpPr txBox="1"/>
          <p:nvPr/>
        </p:nvSpPr>
        <p:spPr>
          <a:xfrm>
            <a:off x="3008750" y="2236450"/>
            <a:ext cx="12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Queue</a:t>
            </a:r>
            <a:endParaRPr/>
          </a:p>
        </p:txBody>
      </p:sp>
      <p:cxnSp>
        <p:nvCxnSpPr>
          <p:cNvPr id="408" name="Google Shape;408;p51"/>
          <p:cNvCxnSpPr>
            <a:stCxn id="398" idx="3"/>
            <a:endCxn id="406" idx="1"/>
          </p:cNvCxnSpPr>
          <p:nvPr/>
        </p:nvCxnSpPr>
        <p:spPr>
          <a:xfrm>
            <a:off x="1739050" y="1905625"/>
            <a:ext cx="15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51"/>
          <p:cNvCxnSpPr>
            <a:stCxn id="406" idx="3"/>
            <a:endCxn id="410" idx="1"/>
          </p:cNvCxnSpPr>
          <p:nvPr/>
        </p:nvCxnSpPr>
        <p:spPr>
          <a:xfrm>
            <a:off x="3948500" y="1905625"/>
            <a:ext cx="103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51"/>
          <p:cNvSpPr txBox="1"/>
          <p:nvPr/>
        </p:nvSpPr>
        <p:spPr>
          <a:xfrm>
            <a:off x="495850" y="3752175"/>
            <a:ext cx="3833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Step 3: Finish processing all tasks, however now order is not in correct prioritization order</a:t>
            </a:r>
            <a:endParaRPr sz="1900"/>
          </a:p>
        </p:txBody>
      </p:sp>
      <p:sp>
        <p:nvSpPr>
          <p:cNvPr id="410" name="Google Shape;410;p51"/>
          <p:cNvSpPr/>
          <p:nvPr/>
        </p:nvSpPr>
        <p:spPr>
          <a:xfrm>
            <a:off x="4982088" y="1731775"/>
            <a:ext cx="621600" cy="3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Overall Solution</a:t>
            </a:r>
            <a:endParaRPr/>
          </a:p>
        </p:txBody>
      </p:sp>
      <p:sp>
        <p:nvSpPr>
          <p:cNvPr id="417" name="Google Shape;41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scheduler with priority queue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runtime, autotune the partition size and credit preemption window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Bayesian Optimization for autotuning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Goal is to optimize the training speed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Solution Architecture</a:t>
            </a:r>
            <a:endParaRPr/>
          </a:p>
        </p:txBody>
      </p:sp>
      <p:sp>
        <p:nvSpPr>
          <p:cNvPr id="423" name="Google Shape;42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solution was implemented as “ByteScheduler”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make it a generic scheduler across multiple frameworks, was implemented as a middleware, and has plugins for each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source code modifications to Engines of PyTorch, TensorFlow,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Scheduler abstracts all operations into CommTask: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CommTask.partition() - create sub tasks with a given partition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CommTask.notify_ready() - Scheduler can begin scheduling this 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CommTask.start() - Let the </a:t>
            </a:r>
            <a:r>
              <a:rPr lang="en"/>
              <a:t>underlying</a:t>
            </a:r>
            <a:r>
              <a:rPr lang="en"/>
              <a:t> framework send the tensor for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CommTask.notify_finish() - Tell the scheduler a task is complete, and more can be scheduled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Solution Architecture Visualization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429" name="Google Shape;429;p5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637" y="1397700"/>
            <a:ext cx="5150727" cy="332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1" name="Google Shape;431;p54"/>
          <p:cNvCxnSpPr>
            <a:stCxn id="432" idx="0"/>
          </p:cNvCxnSpPr>
          <p:nvPr/>
        </p:nvCxnSpPr>
        <p:spPr>
          <a:xfrm flipH="1" rot="10800000">
            <a:off x="1105275" y="3325800"/>
            <a:ext cx="1024200" cy="26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54"/>
          <p:cNvSpPr txBox="1"/>
          <p:nvPr/>
        </p:nvSpPr>
        <p:spPr>
          <a:xfrm>
            <a:off x="265275" y="3590700"/>
            <a:ext cx="168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Scheduler for all frameworks + communication stacks</a:t>
            </a:r>
            <a:endParaRPr baseline="-25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Solution Details - Dependency Proxy</a:t>
            </a:r>
            <a:endParaRPr/>
          </a:p>
        </p:txBody>
      </p:sp>
      <p:sp>
        <p:nvSpPr>
          <p:cNvPr id="438" name="Google Shape;438;p55"/>
          <p:cNvSpPr txBox="1"/>
          <p:nvPr>
            <p:ph idx="1" type="body"/>
          </p:nvPr>
        </p:nvSpPr>
        <p:spPr>
          <a:xfrm>
            <a:off x="311700" y="1152475"/>
            <a:ext cx="415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Plugin, or Dependency Proxy, implements the framework specific code necessary to integrate with the CommTask API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Depending on the framework, Dependency Proxy may be Declarative or Imperative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Declarative framework: inject the CommTasks as dependencies to tensor processing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Imperative framework: hook into API and execute CommTasks when necessary</a:t>
            </a:r>
            <a:endParaRPr/>
          </a:p>
        </p:txBody>
      </p:sp>
      <p:pic>
        <p:nvPicPr>
          <p:cNvPr id="439" name="Google Shape;439;p55"/>
          <p:cNvPicPr preferRelativeResize="0"/>
          <p:nvPr/>
        </p:nvPicPr>
        <p:blipFill rotWithShape="1">
          <a:blip r:embed="rId3">
            <a:alphaModFix/>
          </a:blip>
          <a:srcRect b="0" l="0" r="0" t="10498"/>
          <a:stretch/>
        </p:blipFill>
        <p:spPr>
          <a:xfrm>
            <a:off x="4462500" y="1703375"/>
            <a:ext cx="4470026" cy="173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Solution Details - Global Barrier</a:t>
            </a:r>
            <a:endParaRPr/>
          </a:p>
        </p:txBody>
      </p:sp>
      <p:sp>
        <p:nvSpPr>
          <p:cNvPr id="445" name="Google Shape;445;p56"/>
          <p:cNvSpPr txBox="1"/>
          <p:nvPr>
            <p:ph idx="1" type="body"/>
          </p:nvPr>
        </p:nvSpPr>
        <p:spPr>
          <a:xfrm>
            <a:off x="311700" y="1152475"/>
            <a:ext cx="415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frameworks have a global barrier between each layer, so ByteScheduler cannot control scheduling.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make operations asynchronous.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Framework can move to next 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ByteScheduler processes schedule in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ByteScheduler tracks dependencies to prevent any out of order processing.</a:t>
            </a:r>
            <a:endParaRPr/>
          </a:p>
        </p:txBody>
      </p:sp>
      <p:pic>
        <p:nvPicPr>
          <p:cNvPr id="446" name="Google Shape;44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500" y="1557963"/>
            <a:ext cx="4376700" cy="2027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57" name="Google Shape;45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Training large datasets is time intensive, and tasks must be parallelized to be accomplished in a reasonable time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Better scheduling can improve training time, by prioritizing communications to finish incoming tasks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generic scheduler is difficult though because: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Different frameworks have different ways to communicate (All Reduce vs PS) and are architected differently (Declarative vs Imperative)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Different frameworks perform better with different parameters (</a:t>
            </a:r>
            <a:r>
              <a:rPr lang="en"/>
              <a:t>partition</a:t>
            </a:r>
            <a:r>
              <a:rPr lang="en"/>
              <a:t> size vs </a:t>
            </a:r>
            <a:r>
              <a:rPr lang="en"/>
              <a:t>preemption</a:t>
            </a:r>
            <a:r>
              <a:rPr lang="en"/>
              <a:t>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ByteScheduler proposes a middleware scheduler and framework specific plugins, which: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Allows for a flexible </a:t>
            </a:r>
            <a:r>
              <a:rPr lang="en"/>
              <a:t>scheduler that can tune itself to the framework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Requires minimal changes to existing framework engines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Results are overall positive and close to linear scaling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Although if autotuning of parameters is disabled, sometimes performs worse than baseline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Training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429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data to tune model parameters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Essentially function approximation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epoch: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minibatch of training data: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Forward propagation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Backward propagation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Update model parameters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Check model’s performance</a:t>
            </a:r>
            <a:endParaRPr/>
          </a:p>
        </p:txBody>
      </p:sp>
      <p:pic>
        <p:nvPicPr>
          <p:cNvPr id="78" name="Google Shape;78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188" y="1671075"/>
            <a:ext cx="4157119" cy="23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Propagation</a:t>
            </a:r>
            <a:endParaRPr/>
          </a:p>
        </p:txBody>
      </p:sp>
      <p:pic>
        <p:nvPicPr>
          <p:cNvPr id="84" name="Google Shape;84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450" y="1671075"/>
            <a:ext cx="4157124" cy="23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Forward Propagation</a:t>
            </a:r>
            <a:endParaRPr/>
          </a:p>
        </p:txBody>
      </p:sp>
      <p:pic>
        <p:nvPicPr>
          <p:cNvPr id="90" name="Google Shape;90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450" y="1422691"/>
            <a:ext cx="4157124" cy="2616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Forward Propagation</a:t>
            </a:r>
            <a:endParaRPr/>
          </a:p>
        </p:txBody>
      </p:sp>
      <p:pic>
        <p:nvPicPr>
          <p:cNvPr id="96" name="Google Shape;96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450" y="1659519"/>
            <a:ext cx="4157124" cy="2379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Propagation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gradients layer by layer going in reverse direction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these gradients to update the model weights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using Stochastic Gradient Descent</a:t>
            </a:r>
            <a:endParaRPr/>
          </a:p>
        </p:txBody>
      </p:sp>
      <p:pic>
        <p:nvPicPr>
          <p:cNvPr id="103" name="Google Shape;103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2150" y="2429250"/>
            <a:ext cx="1880172" cy="107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1913" y="2429240"/>
            <a:ext cx="1880177" cy="1076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2477020"/>
            <a:ext cx="1880177" cy="10760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21"/>
          <p:cNvCxnSpPr/>
          <p:nvPr/>
        </p:nvCxnSpPr>
        <p:spPr>
          <a:xfrm flipH="1" rot="10800000">
            <a:off x="2552050" y="3010700"/>
            <a:ext cx="719700" cy="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21"/>
          <p:cNvCxnSpPr/>
          <p:nvPr/>
        </p:nvCxnSpPr>
        <p:spPr>
          <a:xfrm flipH="1" rot="10800000">
            <a:off x="5872275" y="3010700"/>
            <a:ext cx="719700" cy="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21"/>
          <p:cNvSpPr txBox="1"/>
          <p:nvPr/>
        </p:nvSpPr>
        <p:spPr>
          <a:xfrm>
            <a:off x="7631691" y="3651350"/>
            <a:ext cx="5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b0</a:t>
            </a:r>
            <a:endParaRPr sz="1800"/>
          </a:p>
        </p:txBody>
      </p:sp>
      <p:sp>
        <p:nvSpPr>
          <p:cNvPr id="109" name="Google Shape;109;p21"/>
          <p:cNvSpPr txBox="1"/>
          <p:nvPr/>
        </p:nvSpPr>
        <p:spPr>
          <a:xfrm>
            <a:off x="4311466" y="3651350"/>
            <a:ext cx="5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b1</a:t>
            </a:r>
            <a:endParaRPr sz="1800"/>
          </a:p>
        </p:txBody>
      </p:sp>
      <p:sp>
        <p:nvSpPr>
          <p:cNvPr id="110" name="Google Shape;110;p21"/>
          <p:cNvSpPr txBox="1"/>
          <p:nvPr/>
        </p:nvSpPr>
        <p:spPr>
          <a:xfrm>
            <a:off x="991254" y="3651350"/>
            <a:ext cx="5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b2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