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8"/>
  </p:notesMasterIdLst>
  <p:sldIdLst>
    <p:sldId id="256" r:id="rId2"/>
    <p:sldId id="284" r:id="rId3"/>
    <p:sldId id="285" r:id="rId4"/>
    <p:sldId id="286" r:id="rId5"/>
    <p:sldId id="287" r:id="rId6"/>
    <p:sldId id="288" r:id="rId7"/>
  </p:sldIdLst>
  <p:sldSz cx="9144000" cy="5143500" type="screen16x9"/>
  <p:notesSz cx="6858000" cy="9144000"/>
  <p:embeddedFontLst>
    <p:embeddedFont>
      <p:font typeface="Alfa Slab One" pitchFamily="2" charset="77"/>
      <p:regular r:id="rId9"/>
    </p:embeddedFont>
    <p:embeddedFont>
      <p:font typeface="Average" panose="02000503040000020003" pitchFamily="2" charset="77"/>
      <p:regular r:id="rId10"/>
    </p:embeddedFont>
    <p:embeddedFont>
      <p:font typeface="Proxima Nova" panose="02000506030000020004"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9"/>
    <p:restoredTop sz="94567"/>
  </p:normalViewPr>
  <p:slideViewPr>
    <p:cSldViewPr snapToGrid="0">
      <p:cViewPr varScale="1">
        <p:scale>
          <a:sx n="106" d="100"/>
          <a:sy n="106" d="100"/>
        </p:scale>
        <p:origin x="103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26384532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26384532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c263845322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c26384532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263845322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26384532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26384532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26384532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263845322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263845322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08284" y="608007"/>
            <a:ext cx="9360568"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rgbClr val="000000"/>
                </a:solidFill>
                <a:latin typeface="Average"/>
                <a:ea typeface="Average"/>
                <a:cs typeface="Average"/>
                <a:sym typeface="Average"/>
              </a:rPr>
              <a:t>Scaling Distributed Machine Learning with the Parameter Server </a:t>
            </a:r>
            <a:br>
              <a:rPr lang="en" sz="4400" dirty="0">
                <a:solidFill>
                  <a:srgbClr val="000000"/>
                </a:solidFill>
                <a:latin typeface="Average"/>
                <a:ea typeface="Average"/>
                <a:cs typeface="Average"/>
                <a:sym typeface="Average"/>
              </a:rPr>
            </a:br>
            <a:r>
              <a:rPr lang="en" sz="4400" dirty="0">
                <a:solidFill>
                  <a:srgbClr val="000000"/>
                </a:solidFill>
                <a:latin typeface="Average"/>
                <a:ea typeface="Average"/>
                <a:cs typeface="Average"/>
                <a:sym typeface="Average"/>
              </a:rPr>
              <a:t>Additional</a:t>
            </a:r>
            <a:endParaRPr sz="4400" dirty="0">
              <a:solidFill>
                <a:srgbClr val="000000"/>
              </a:solidFill>
              <a:latin typeface="Average"/>
              <a:ea typeface="Average"/>
              <a:cs typeface="Average"/>
              <a:sym typeface="Average"/>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Presented by: </a:t>
            </a:r>
            <a:r>
              <a:rPr lang="en" dirty="0" err="1"/>
              <a:t>Jiayu</a:t>
            </a:r>
            <a:r>
              <a:rPr lang="en" dirty="0"/>
              <a:t> Yi, Bowen Wang, </a:t>
            </a:r>
            <a:r>
              <a:rPr lang="en" dirty="0" err="1"/>
              <a:t>Zhaoyi</a:t>
            </a:r>
            <a:r>
              <a:rPr lang="en" dirty="0"/>
              <a:t> Huang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scale</a:t>
            </a:r>
            <a:endParaRPr/>
          </a:p>
        </p:txBody>
      </p:sp>
      <p:sp>
        <p:nvSpPr>
          <p:cNvPr id="264" name="Google Shape;264;p41"/>
          <p:cNvSpPr txBox="1">
            <a:spLocks noGrp="1"/>
          </p:cNvSpPr>
          <p:nvPr>
            <p:ph type="body" idx="1"/>
          </p:nvPr>
        </p:nvSpPr>
        <p:spPr>
          <a:xfrm>
            <a:off x="311700" y="1152475"/>
            <a:ext cx="8832300" cy="382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Parameter server supports efficient addition and removal of nodes =&gt; easy to scale</a:t>
            </a:r>
            <a:endParaRPr/>
          </a:p>
          <a:p>
            <a:pPr marL="0" lvl="0" indent="0" algn="l" rtl="0">
              <a:spcBef>
                <a:spcPts val="1200"/>
              </a:spcBef>
              <a:spcAft>
                <a:spcPts val="0"/>
              </a:spcAft>
              <a:buNone/>
            </a:pPr>
            <a:r>
              <a:rPr lang="en" b="1"/>
              <a:t>Addition of server node: </a:t>
            </a:r>
            <a:endParaRPr b="1"/>
          </a:p>
          <a:p>
            <a:pPr marL="0" lvl="0" indent="457200" algn="l" rtl="0">
              <a:spcBef>
                <a:spcPts val="1200"/>
              </a:spcBef>
              <a:spcAft>
                <a:spcPts val="0"/>
              </a:spcAft>
              <a:buNone/>
            </a:pPr>
            <a:r>
              <a:rPr lang="en"/>
              <a:t>Server manager assigns a key range to the new node</a:t>
            </a:r>
            <a:endParaRPr/>
          </a:p>
          <a:p>
            <a:pPr marL="0" lvl="0" indent="457200" algn="l" rtl="0">
              <a:spcBef>
                <a:spcPts val="1200"/>
              </a:spcBef>
              <a:spcAft>
                <a:spcPts val="0"/>
              </a:spcAft>
              <a:buNone/>
            </a:pPr>
            <a:r>
              <a:rPr lang="en"/>
              <a:t>The new node fetches the range of data it responsible for as master and slave</a:t>
            </a:r>
            <a:endParaRPr/>
          </a:p>
          <a:p>
            <a:pPr marL="0" lvl="0" indent="457200" algn="l" rtl="0">
              <a:spcBef>
                <a:spcPts val="1200"/>
              </a:spcBef>
              <a:spcAft>
                <a:spcPts val="0"/>
              </a:spcAft>
              <a:buNone/>
            </a:pPr>
            <a:r>
              <a:rPr lang="en"/>
              <a:t>Server manager broadcasts the node changes. Other nodes may shrink their data if they no longer need to maintain the key range.</a:t>
            </a:r>
            <a:endParaRPr/>
          </a:p>
          <a:p>
            <a:pPr marL="0" lvl="0" indent="0" algn="l" rtl="0">
              <a:spcBef>
                <a:spcPts val="1200"/>
              </a:spcBef>
              <a:spcAft>
                <a:spcPts val="0"/>
              </a:spcAft>
              <a:buNone/>
            </a:pPr>
            <a:r>
              <a:rPr lang="en" b="1"/>
              <a:t>Removal of server node:</a:t>
            </a:r>
            <a:endParaRPr b="1"/>
          </a:p>
          <a:p>
            <a:pPr marL="0" lvl="0" indent="0" algn="l" rtl="0">
              <a:spcBef>
                <a:spcPts val="1200"/>
              </a:spcBef>
              <a:spcAft>
                <a:spcPts val="1200"/>
              </a:spcAft>
              <a:buNone/>
            </a:pPr>
            <a:r>
              <a:rPr lang="en"/>
              <a:t>	Server manager tasks a new node with taking the key range of the leaving node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scale</a:t>
            </a:r>
            <a:endParaRPr/>
          </a:p>
        </p:txBody>
      </p:sp>
      <p:sp>
        <p:nvSpPr>
          <p:cNvPr id="270" name="Google Shape;270;p42"/>
          <p:cNvSpPr txBox="1">
            <a:spLocks noGrp="1"/>
          </p:cNvSpPr>
          <p:nvPr>
            <p:ph type="body" idx="1"/>
          </p:nvPr>
        </p:nvSpPr>
        <p:spPr>
          <a:xfrm>
            <a:off x="311700" y="1152475"/>
            <a:ext cx="8520600" cy="359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Addition of worker node:</a:t>
            </a:r>
            <a:endParaRPr b="1"/>
          </a:p>
          <a:p>
            <a:pPr marL="0" lvl="0" indent="0" algn="l" rtl="0">
              <a:spcBef>
                <a:spcPts val="1200"/>
              </a:spcBef>
              <a:spcAft>
                <a:spcPts val="0"/>
              </a:spcAft>
              <a:buNone/>
            </a:pPr>
            <a:r>
              <a:rPr lang="en"/>
              <a:t>	Task scheduler assign the node with a range of data</a:t>
            </a:r>
            <a:endParaRPr/>
          </a:p>
          <a:p>
            <a:pPr marL="0" lvl="0" indent="0" algn="l" rtl="0">
              <a:spcBef>
                <a:spcPts val="1200"/>
              </a:spcBef>
              <a:spcAft>
                <a:spcPts val="0"/>
              </a:spcAft>
              <a:buNone/>
            </a:pPr>
            <a:r>
              <a:rPr lang="en"/>
              <a:t>	The new node loads the range of training data from file system or existing workers</a:t>
            </a:r>
            <a:endParaRPr/>
          </a:p>
          <a:p>
            <a:pPr marL="0" lvl="0" indent="0" algn="l" rtl="0">
              <a:spcBef>
                <a:spcPts val="1200"/>
              </a:spcBef>
              <a:spcAft>
                <a:spcPts val="0"/>
              </a:spcAft>
              <a:buNone/>
            </a:pPr>
            <a:r>
              <a:rPr lang="en"/>
              <a:t>	Task scheduler broadcasts change. Other nodes may free some training data.</a:t>
            </a:r>
            <a:endParaRPr/>
          </a:p>
          <a:p>
            <a:pPr marL="0" lvl="0" indent="0" algn="l" rtl="0">
              <a:spcBef>
                <a:spcPts val="1200"/>
              </a:spcBef>
              <a:spcAft>
                <a:spcPts val="0"/>
              </a:spcAft>
              <a:buNone/>
            </a:pPr>
            <a:r>
              <a:rPr lang="en" b="1"/>
              <a:t>Removal of server node:</a:t>
            </a:r>
            <a:endParaRPr b="1"/>
          </a:p>
          <a:p>
            <a:pPr marL="0" lvl="0" indent="0" algn="l" rtl="0">
              <a:spcBef>
                <a:spcPts val="1200"/>
              </a:spcBef>
              <a:spcAft>
                <a:spcPts val="1200"/>
              </a:spcAft>
              <a:buNone/>
            </a:pPr>
            <a:r>
              <a:rPr lang="en"/>
              <a:t>	Algorithm designer has the freedom to continue without replacing the removed worker’s work, or the task scheduler may start a replacement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Handle what kind of failure</a:t>
            </a:r>
            <a:endParaRPr/>
          </a:p>
        </p:txBody>
      </p:sp>
      <p:sp>
        <p:nvSpPr>
          <p:cNvPr id="276" name="Google Shape;27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the paper description, the parameter server can handle:</a:t>
            </a:r>
            <a:endParaRPr/>
          </a:p>
          <a:p>
            <a:pPr marL="0" lvl="0" indent="0" algn="l" rtl="0">
              <a:spcBef>
                <a:spcPts val="1200"/>
              </a:spcBef>
              <a:spcAft>
                <a:spcPts val="0"/>
              </a:spcAft>
              <a:buNone/>
            </a:pPr>
            <a:r>
              <a:rPr lang="en"/>
              <a:t>	Server node failure</a:t>
            </a:r>
            <a:endParaRPr/>
          </a:p>
          <a:p>
            <a:pPr marL="0" lvl="0" indent="0" algn="l" rtl="0">
              <a:spcBef>
                <a:spcPts val="1200"/>
              </a:spcBef>
              <a:spcAft>
                <a:spcPts val="0"/>
              </a:spcAft>
              <a:buNone/>
            </a:pPr>
            <a:r>
              <a:rPr lang="en"/>
              <a:t>	Worker node failure</a:t>
            </a:r>
            <a:endParaRPr/>
          </a:p>
          <a:p>
            <a:pPr marL="0" lvl="0" indent="0" algn="l" rtl="0">
              <a:spcBef>
                <a:spcPts val="1200"/>
              </a:spcBef>
              <a:spcAft>
                <a:spcPts val="0"/>
              </a:spcAft>
              <a:buNone/>
            </a:pPr>
            <a:r>
              <a:rPr lang="en"/>
              <a:t>The paper doesn’t mention how to handle:</a:t>
            </a:r>
            <a:endParaRPr/>
          </a:p>
          <a:p>
            <a:pPr marL="0" lvl="0" indent="0" algn="l" rtl="0">
              <a:spcBef>
                <a:spcPts val="1200"/>
              </a:spcBef>
              <a:spcAft>
                <a:spcPts val="0"/>
              </a:spcAft>
              <a:buNone/>
            </a:pPr>
            <a:r>
              <a:rPr lang="en"/>
              <a:t>	Server manager failure</a:t>
            </a:r>
            <a:endParaRPr/>
          </a:p>
          <a:p>
            <a:pPr marL="0" lvl="0" indent="0" algn="l" rtl="0">
              <a:spcBef>
                <a:spcPts val="1200"/>
              </a:spcBef>
              <a:spcAft>
                <a:spcPts val="1200"/>
              </a:spcAft>
              <a:buNone/>
            </a:pPr>
            <a:r>
              <a:rPr lang="en"/>
              <a:t>	Task scheduler failure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Detect failure &amp; Recovery</a:t>
            </a:r>
            <a:endParaRPr/>
          </a:p>
        </p:txBody>
      </p:sp>
      <p:sp>
        <p:nvSpPr>
          <p:cNvPr id="282" name="Google Shape;28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Server node failure</a:t>
            </a:r>
            <a:endParaRPr b="1"/>
          </a:p>
          <a:p>
            <a:pPr marL="0" lvl="0" indent="457200" algn="l" rtl="0">
              <a:spcBef>
                <a:spcPts val="1200"/>
              </a:spcBef>
              <a:spcAft>
                <a:spcPts val="0"/>
              </a:spcAft>
              <a:buNone/>
            </a:pPr>
            <a:r>
              <a:rPr lang="en"/>
              <a:t>The server manager detects node failure by a heartbeat signal</a:t>
            </a:r>
            <a:endParaRPr/>
          </a:p>
          <a:p>
            <a:pPr marL="0" lvl="0" indent="0" algn="l" rtl="0">
              <a:spcBef>
                <a:spcPts val="1200"/>
              </a:spcBef>
              <a:spcAft>
                <a:spcPts val="0"/>
              </a:spcAft>
              <a:buNone/>
            </a:pPr>
            <a:r>
              <a:rPr lang="en" b="1"/>
              <a:t>Worker node failure</a:t>
            </a:r>
            <a:endParaRPr b="1"/>
          </a:p>
          <a:p>
            <a:pPr marL="0" lvl="0" indent="0" algn="l" rtl="0">
              <a:spcBef>
                <a:spcPts val="1200"/>
              </a:spcBef>
              <a:spcAft>
                <a:spcPts val="0"/>
              </a:spcAft>
              <a:buNone/>
            </a:pPr>
            <a:r>
              <a:rPr lang="en"/>
              <a:t>	The worker node failure should be detected by task scheduler, but the paper doesn’t mention in detail how task scheduler detects worker node failure</a:t>
            </a:r>
            <a:endParaRPr/>
          </a:p>
          <a:p>
            <a:pPr marL="0" lvl="0" indent="0" algn="l" rtl="0">
              <a:spcBef>
                <a:spcPts val="1200"/>
              </a:spcBef>
              <a:spcAft>
                <a:spcPts val="0"/>
              </a:spcAft>
              <a:buNone/>
            </a:pPr>
            <a:r>
              <a:rPr lang="en" b="1"/>
              <a:t>Recover from failure</a:t>
            </a:r>
            <a:endParaRPr b="1"/>
          </a:p>
          <a:p>
            <a:pPr marL="0" lvl="0" indent="0" algn="l" rtl="0">
              <a:spcBef>
                <a:spcPts val="1200"/>
              </a:spcBef>
              <a:spcAft>
                <a:spcPts val="1200"/>
              </a:spcAft>
              <a:buNone/>
            </a:pPr>
            <a:r>
              <a:rPr lang="en"/>
              <a:t>	By utilizing the replication. Task of server node will be moved to another server node. The designer can choose either to replace the failed worker node or give up the worker altogether.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a:t>
            </a:r>
            <a:endParaRPr/>
          </a:p>
        </p:txBody>
      </p:sp>
      <p:sp>
        <p:nvSpPr>
          <p:cNvPr id="288" name="Google Shape;288;p45"/>
          <p:cNvSpPr txBox="1">
            <a:spLocks noGrp="1"/>
          </p:cNvSpPr>
          <p:nvPr>
            <p:ph type="body" idx="1"/>
          </p:nvPr>
        </p:nvSpPr>
        <p:spPr>
          <a:xfrm>
            <a:off x="311700" y="1152475"/>
            <a:ext cx="4542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Parameter server can be used for most machine learning tasks.</a:t>
            </a:r>
            <a:endParaRPr dirty="0"/>
          </a:p>
          <a:p>
            <a:pPr marL="0" lvl="0" indent="0" algn="l" rtl="0">
              <a:spcBef>
                <a:spcPts val="1200"/>
              </a:spcBef>
              <a:spcAft>
                <a:spcPts val="1200"/>
              </a:spcAft>
              <a:buNone/>
            </a:pPr>
            <a:r>
              <a:rPr lang="en" dirty="0"/>
              <a:t>Two examples given in the paper are risk minimization (using gradient descent) and generative model.</a:t>
            </a:r>
          </a:p>
          <a:p>
            <a:pPr marL="0" lvl="0" indent="0" algn="l" rtl="0">
              <a:spcBef>
                <a:spcPts val="1200"/>
              </a:spcBef>
              <a:spcAft>
                <a:spcPts val="1200"/>
              </a:spcAft>
              <a:buNone/>
            </a:pPr>
            <a:r>
              <a:rPr lang="en" dirty="0"/>
              <a:t>Limited performance in solving sequential ML algorithm.</a:t>
            </a:r>
            <a:endParaRPr dirty="0"/>
          </a:p>
        </p:txBody>
      </p:sp>
      <p:pic>
        <p:nvPicPr>
          <p:cNvPr id="289" name="Google Shape;289;p45"/>
          <p:cNvPicPr preferRelativeResize="0"/>
          <p:nvPr/>
        </p:nvPicPr>
        <p:blipFill>
          <a:blip r:embed="rId3">
            <a:alphaModFix/>
          </a:blip>
          <a:stretch>
            <a:fillRect/>
          </a:stretch>
        </p:blipFill>
        <p:spPr>
          <a:xfrm>
            <a:off x="5417349" y="1071375"/>
            <a:ext cx="3022025" cy="3365450"/>
          </a:xfrm>
          <a:prstGeom prst="rect">
            <a:avLst/>
          </a:prstGeom>
          <a:noFill/>
          <a:ln>
            <a:noFill/>
          </a:ln>
        </p:spPr>
      </p:pic>
      <p:sp>
        <p:nvSpPr>
          <p:cNvPr id="290" name="Google Shape;290;p45"/>
          <p:cNvSpPr txBox="1"/>
          <p:nvPr/>
        </p:nvSpPr>
        <p:spPr>
          <a:xfrm>
            <a:off x="5476713" y="4490475"/>
            <a:ext cx="3021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dk2"/>
                </a:solidFill>
                <a:latin typeface="Proxima Nova"/>
                <a:ea typeface="Proxima Nova"/>
                <a:cs typeface="Proxima Nova"/>
                <a:sym typeface="Proxima Nova"/>
              </a:rPr>
              <a:t>distributed subgradient descent algorithm</a:t>
            </a:r>
            <a:endParaRPr sz="1200">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356</Words>
  <Application>Microsoft Macintosh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Alfa Slab One</vt:lpstr>
      <vt:lpstr>Proxima Nova</vt:lpstr>
      <vt:lpstr>Average</vt:lpstr>
      <vt:lpstr>Gameday</vt:lpstr>
      <vt:lpstr>Scaling Distributed Machine Learning with the Parameter Server  Additional</vt:lpstr>
      <vt:lpstr>How to scale</vt:lpstr>
      <vt:lpstr>How to scale</vt:lpstr>
      <vt:lpstr>Handle what kind of failure</vt:lpstr>
      <vt:lpstr>Detect failure &amp; Recovery</vt:lpstr>
      <vt:lpstr>Application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Distributed Machine Learning with the Parameter Server  Additional</dc:title>
  <cp:lastModifiedBy>Microsoft Office User</cp:lastModifiedBy>
  <cp:revision>2</cp:revision>
  <dcterms:modified xsi:type="dcterms:W3CDTF">2021-03-03T02:02:53Z</dcterms:modified>
</cp:coreProperties>
</file>