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
      <p:font typeface="Average"/>
      <p:regular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39" Type="http://schemas.openxmlformats.org/officeDocument/2006/relationships/font" Target="fonts/AlfaSlabOne-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ed72008a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ed72008a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so , now, and it becomes the first problem we want to deal with. How do we fit large training data into single machine?</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We partition our training data into several workers and call them worker nodes or worker machines</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Then for the model itself, which is the list of key value pairs whose size is at least the number of features you have. This number could also be tens of billions. Similarly, we can partition the model into several  machines and call them server machine.</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After the partition, we can do training now. There are two types of data communication between these machines. One is that, a worker can push the local computed result into the server. Or worker can pull the new results from the server.  We often call this architecture as parameter server architecture.</a:t>
            </a:r>
            <a:endParaRPr b="1"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ed72008a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ed72008a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Let me show a concrete example of how to run distributed gradient descent algorithms in this architecture.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the simplicity, let’s assume we have only one server machine and the training data has been partitioned into two workers.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first step is that the workers pull the working set of the model from the server.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Now we can start the iteration, each worker compute the gradient using the working set of the model it pull from the server and the local training data. After the computation, the workers push the gradient into the servers. After aggregating the gradient, the server update the model.</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ed72008a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ed72008a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the </a:t>
            </a:r>
            <a:r>
              <a:rPr lang="en"/>
              <a:t>access of the model more efficient, </a:t>
            </a:r>
            <a:r>
              <a:rPr lang="en"/>
              <a:t>the model shared among server nodes can be represented as a set of (key, value) pairs. The parameter server improves upon this basic approach by acknowledging the underlying meaning of these key value items, which is the fact that,  machine learning algorithms typically treat the model as a linear algebra object. By treating these objects as sparse linear algebra objects, the parameter server can provide the same functionality as the (key,value) abstraction, but admits important optimized operations such as vector addition, multiplication and other more sophisticated operations. Reducing programmer’s efforts for optimiaations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d72008a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d72008a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Here is an example of using the key value pair as parameters. For the math sparse vector with index and value we create key value pairs for each </a:t>
            </a:r>
            <a:r>
              <a:rPr lang="en" sz="1200">
                <a:solidFill>
                  <a:schemeClr val="dk1"/>
                </a:solidFill>
              </a:rPr>
              <a:t>index</a:t>
            </a:r>
            <a:r>
              <a:rPr lang="en" sz="1200">
                <a:solidFill>
                  <a:schemeClr val="dk1"/>
                </a:solidFill>
              </a:rPr>
              <a:t> and its corresponding value. For example, if we want to implement the computing gradient logic of the ads-click prediction task, what we can do is that we can just use the provided multi-threaded linear algebra operators between the local training data and the global shared model.  So that we can write this function in just a few lines of code.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ed72008a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ed72008a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is mentioned before, data is sent between workers and servers using PUSH and PULL operations. The parameter server optimizes updates communication by using RANGE based PUSH and PULL. This means that only the keys inside the range will be communicated each time, and this will improve computational and network bandwidth efficiency.</a:t>
            </a:r>
            <a:endParaRPr/>
          </a:p>
          <a:p>
            <a:pPr indent="0" lvl="0" marL="0" rtl="0" algn="l">
              <a:spcBef>
                <a:spcPts val="0"/>
              </a:spcBef>
              <a:spcAft>
                <a:spcPts val="0"/>
              </a:spcAft>
              <a:buNone/>
            </a:pPr>
            <a:r>
              <a:rPr lang="en"/>
              <a:t>For example, let w denote the parameters of the model, the parameters are expressed in a key value pair format in the parameter server, so w.push(Range, dest) will send all existing entries of w in key range to the destination. Similarly, w.pull(Range,dest) will read the corresponding entries from the destination.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ed72008a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ed72008a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Consider the previous basic machine learning example, workers need to push gradient to the server and pull parameters back from the server. This will lead to a choice of synchronous or asynchronous execution.</a:t>
            </a:r>
            <a:endParaRPr sz="1200"/>
          </a:p>
          <a:p>
            <a:pPr indent="0" lvl="0" marL="0" rtl="0" algn="l">
              <a:lnSpc>
                <a:spcPct val="115000"/>
              </a:lnSpc>
              <a:spcBef>
                <a:spcPts val="0"/>
              </a:spcBef>
              <a:spcAft>
                <a:spcPts val="0"/>
              </a:spcAft>
              <a:buNone/>
            </a:pPr>
            <a:r>
              <a:rPr lang="en" sz="1200"/>
              <a:t>In the example, u</a:t>
            </a:r>
            <a:r>
              <a:rPr lang="en" sz="1200"/>
              <a:t>sing the synchronization method between tasks means that the next iteration will begin after the updated parameters are pulled. So you can see the top figure here, the gradient computation of iteration one begins after the pull operation of iteration 0 is completed. This means that there is a global barrier between iterations. This may lead to the situation that some workers are idle and they waiting for other computations to finish, and result in high total finish time because huge amount of time is wasted on waiting.</a:t>
            </a:r>
            <a:endParaRPr sz="1200"/>
          </a:p>
          <a:p>
            <a:pPr indent="0" lvl="0" marL="0" rtl="0" algn="l">
              <a:lnSpc>
                <a:spcPct val="115000"/>
              </a:lnSpc>
              <a:spcBef>
                <a:spcPts val="0"/>
              </a:spcBef>
              <a:spcAft>
                <a:spcPts val="0"/>
              </a:spcAft>
              <a:buNone/>
            </a:pPr>
            <a:r>
              <a:rPr lang="en" sz="1200"/>
              <a:t>The asynchronous execution means that the worker will start computing the next iteration gradient with the old parameters, this will lead to data inconsistency and slows down the convergence rate. But the asynchronous execution in general will have better performance in terms of total completion time. </a:t>
            </a:r>
            <a:endParaRPr sz="1200"/>
          </a:p>
          <a:p>
            <a:pPr indent="0" lvl="0" marL="0" rtl="0" algn="l">
              <a:lnSpc>
                <a:spcPct val="115000"/>
              </a:lnSpc>
              <a:spcBef>
                <a:spcPts val="0"/>
              </a:spcBef>
              <a:spcAft>
                <a:spcPts val="0"/>
              </a:spcAft>
              <a:buNone/>
            </a:pPr>
            <a:r>
              <a:rPr lang="en" sz="1200"/>
              <a:t>So by default the parameter server execute tasks asynchronously, but users can also have the flexibility to choose the consistency model and I will explain this in detail later.</a:t>
            </a:r>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ed72008a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ed72008a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data consistency we talk about is a trade-off between system efficiency and algorithm convergence rate. The best trade-off depends on lots of factors, such as algorithms properties, like the algorithm’s sensitivity to data inconsistency, and also the capacity difference of hardware components, like the disk and network bandwidth.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There is no single consistent model that fit every Machine Learning task. And therefore, instead of forcing the user to adopt one particular dependency, the parameter server provides flexibility in defining the consistency models.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f3cedbd0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f3cedbd0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There are typically three kinds of consistency model.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example, we can place a task dependency between two sequential tasks and get the sequential consistency model. In sequential consistency, all tasks are executed one by one. The next task can start only if the previous one has finished. It produces results identical to the single-thread implementation, and it’s also named as Bulk Synchronous Processing, which is BSP.</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can also just do nothing here, and we get the eventual consistency model. It is just the opposite of the sequential consistency model, which simply means that all tasks may start simultaneously.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Between this two extreme cases, we have a bounded delay model. In this model, you can set a maximal delay time. When a maximal delay time t is set, a new task will be blocked until all previous tasks that are t times ago have finished. Let’s take an example, let’s say task number 4 is the new task, then we need to block task number 1 and 2 which is 1 task ago to be finished so that we can execute task number 4.</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in parameter server, the dependency may be dynamic. The scheduler may increase or decrease the maximal delay according to the runtime progress. This will better balance the system efficiency and convergence of algorithm.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f3cedbd0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f3cedbd0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Besides the task dependency that controls the data consistency between tasks, the parameter server also provides fine-grained control of data consistency within a task by supporting user-defined filters that will selectively synchronize individual key value pairs.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insight is that the optimization algorithm itself usually contains information on which parameters are most useful for synchronization. One example is the significantly modified filter, which only pushes entries that have changed by more than a threshold since their last synchronization.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other filter the paper discussed about is called KKT filter, which takes advantage of the optimality condition of the optimization problem. Basically, a worker would only push gradients that are likely to affect the weights on the servers.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By using user defined filters, it is possible to save a lot of traffic.</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ed72008a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ed72008a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talk about some detailed implementation of parameter server. The first one is about vector clock. Each key value pair in parameter server is attached a vector clock. This will make tracking aggregation status, rejecting doubly sent data and recover from failure more convenient.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as I mentioned before, the parameter server uses range based PUSH and PULL. since if a node pushes the parameters in a range, then the timestamps of the parameters associated with the node are the same. So, they can be compressed into a single range vector clock, and this will greatly reduce the space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setting, given a key range R, the ranged vector clock vc(R) = t means that for any key k in R, vc(k) = 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ed72008a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ed72008a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f3cedbd0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f3cedbd0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introduce the basic communication format of the parameter server, it is called message. Message consists of a list of (key, value) pairs in the key range and the associated range vector clock.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in the equation, the vc(R) represents for the range vector clock, and the remainings are the key value pairs.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since the machine learning problems typically require high bandwidth, messages are usually compressed using the fast Snappy compression library and this will remove the zeros in the pairs since we only need to send the nonzero key value pairs.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ed72008a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ed72008a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parameter server partitions keys.</a:t>
            </a:r>
            <a:endParaRPr/>
          </a:p>
          <a:p>
            <a:pPr indent="0" lvl="0" marL="0" rtl="0" algn="l">
              <a:spcBef>
                <a:spcPts val="0"/>
              </a:spcBef>
              <a:spcAft>
                <a:spcPts val="0"/>
              </a:spcAft>
              <a:buNone/>
            </a:pPr>
            <a:r>
              <a:rPr lang="en"/>
              <a:t>Each server node manages the key range starting with its insertion point to the next point by other nodes in the counter-clockwise direction. This node is called the master of this key range. A physical server is often represented in the ring via multiple “virtual” servers to improve load balancing and recovery.</a:t>
            </a:r>
            <a:br>
              <a:rPr lang="en"/>
            </a:br>
            <a:r>
              <a:rPr lang="en"/>
              <a:t>Each server node stores a replica of the k counterclockwise neighbor key ranges relative to the one it owns.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fda7e7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fda7e7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Modifications to data are pushed synchronously to the slaves. The push task is completed only once the data modification f(x) is copied to the slave. Naive replication potentially increases the network traffic by k times.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fda7e7e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fda7e7e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nodes often aggregate data from the worker nodes, for example in the case of gradient descent, the gradients computed by the workers respectively are not as useful as the sum of those gradients since only the sum would be used to update the parameters. Servers may therefore postpone replication until aggregation is complete. Two workers push x and y to the server, respectively. The server first aggregates the push by x + y, then applies the modification f(x+y), and finally performs the replication.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ed72008a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ed72008a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ed72008a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ed72008a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the best of our knowledge, no open source system can scale sparse logistic regression to the scale described in this paper.7 We compare the parameter server with two special-purpose systems, named System A and B, developed by a large internet company.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a bounded-delay model over iterations and use a “KKT” filter to suppress transmission of parts of the generated gradient update that are small enough that their effect is likely to be negligible.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ed72008a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ed72008a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compare these three systems by running them to reach the same objective value.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ed72008a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ed72008a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ed72008a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ed72008a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ed72008a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ed72008a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09ee084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09ee08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companies making search </a:t>
            </a:r>
            <a:r>
              <a:rPr lang="en"/>
              <a:t>engines, advertising is a important way to make profit, the user search on the engine and sometimes they will see the promotions by the business. Therefore, to giving out cusomized recommendation and promotions for users is important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ed72008a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ed72008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know that, for a machine learning problem, the more the data, the better the accuracy</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figure shows how the data size of training data increased for the ads click prediction problem over the past years. In 2010, the training data size was only less than 10 Terabytes, but in 2014, the number went up to more than half petabytes.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accuracy of this model directly affect the avenue, so you can see that the avenue has increase significantly. So definitely, we want a system that can deal with larger data.</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f3cedbd0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f3cedbd0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 The first step is to collect raw data. In the ads click prediction problem, raw data is the ads impression logs, so it’s basically all the data associated with whether the user could see the ads.  After getting the raw data, we perform feature extraction, then we get the training data. Then we input this training data into machine learning system, and get the machine learning model we want. Typically, they are just a list of key value pairs and such pairs can be used for prediction.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ed72008a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ed72008a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here comes the challenges, as you know, the data is large, the models are complex and might have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d72008a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d72008a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for making the parameter servers in </a:t>
            </a:r>
            <a:r>
              <a:rPr lang="en"/>
              <a:t>machine</a:t>
            </a:r>
            <a:r>
              <a:rPr lang="en"/>
              <a:t> learning is to make </a:t>
            </a:r>
            <a:r>
              <a:rPr lang="en"/>
              <a:t>communications</a:t>
            </a:r>
            <a:r>
              <a:rPr lang="en"/>
              <a:t> as </a:t>
            </a:r>
            <a:r>
              <a:rPr lang="en"/>
              <a:t>efficient</a:t>
            </a:r>
            <a:r>
              <a:rPr lang="en"/>
              <a:t> as </a:t>
            </a:r>
            <a:r>
              <a:rPr lang="en"/>
              <a:t>possible→ especially in the case for asynchronous. ALso, the servers should be flexible and scalable. On the same time, it should be easy for the engineers to implement and deploy what they want.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ed72008a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ed72008a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latin typeface="Average"/>
                <a:ea typeface="Average"/>
                <a:cs typeface="Average"/>
                <a:sym typeface="Average"/>
              </a:rPr>
              <a:t>Scaling Distributed Machine Learning with the Parameter Server</a:t>
            </a:r>
            <a:endParaRPr>
              <a:solidFill>
                <a:srgbClr val="000000"/>
              </a:solidFill>
              <a:latin typeface="Average"/>
              <a:ea typeface="Average"/>
              <a:cs typeface="Average"/>
              <a:sym typeface="Average"/>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Jiayu Yi, Bowen Wang, Zhaoyi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Parameter server system overview</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Each parameter server node maintains only a part of the parameters, and each worker node typically requires only a subset of these parameters when operating.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5" name="Google Shape;125;p22"/>
          <p:cNvPicPr preferRelativeResize="0"/>
          <p:nvPr/>
        </p:nvPicPr>
        <p:blipFill>
          <a:blip r:embed="rId3">
            <a:alphaModFix/>
          </a:blip>
          <a:stretch>
            <a:fillRect/>
          </a:stretch>
        </p:blipFill>
        <p:spPr>
          <a:xfrm>
            <a:off x="2496475" y="2059025"/>
            <a:ext cx="3314700" cy="299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models example-- gradient computation</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3"/>
          <p:cNvPicPr preferRelativeResize="0"/>
          <p:nvPr/>
        </p:nvPicPr>
        <p:blipFill>
          <a:blip r:embed="rId3">
            <a:alphaModFix/>
          </a:blip>
          <a:stretch>
            <a:fillRect/>
          </a:stretch>
        </p:blipFill>
        <p:spPr>
          <a:xfrm>
            <a:off x="488475" y="1673050"/>
            <a:ext cx="3762375" cy="2647950"/>
          </a:xfrm>
          <a:prstGeom prst="rect">
            <a:avLst/>
          </a:prstGeom>
          <a:noFill/>
          <a:ln>
            <a:noFill/>
          </a:ln>
        </p:spPr>
      </p:pic>
      <p:pic>
        <p:nvPicPr>
          <p:cNvPr id="133" name="Google Shape;133;p23"/>
          <p:cNvPicPr preferRelativeResize="0"/>
          <p:nvPr/>
        </p:nvPicPr>
        <p:blipFill>
          <a:blip r:embed="rId4">
            <a:alphaModFix/>
          </a:blip>
          <a:stretch>
            <a:fillRect/>
          </a:stretch>
        </p:blipFill>
        <p:spPr>
          <a:xfrm>
            <a:off x="1239650" y="2062163"/>
            <a:ext cx="1143000" cy="1323975"/>
          </a:xfrm>
          <a:prstGeom prst="rect">
            <a:avLst/>
          </a:prstGeom>
          <a:noFill/>
          <a:ln>
            <a:noFill/>
          </a:ln>
        </p:spPr>
      </p:pic>
      <p:pic>
        <p:nvPicPr>
          <p:cNvPr id="134" name="Google Shape;134;p23"/>
          <p:cNvPicPr preferRelativeResize="0"/>
          <p:nvPr/>
        </p:nvPicPr>
        <p:blipFill>
          <a:blip r:embed="rId4">
            <a:alphaModFix/>
          </a:blip>
          <a:stretch>
            <a:fillRect/>
          </a:stretch>
        </p:blipFill>
        <p:spPr>
          <a:xfrm rot="-4860747">
            <a:off x="2554300" y="2266500"/>
            <a:ext cx="1143000" cy="1323975"/>
          </a:xfrm>
          <a:prstGeom prst="rect">
            <a:avLst/>
          </a:prstGeom>
          <a:noFill/>
          <a:ln>
            <a:noFill/>
          </a:ln>
        </p:spPr>
      </p:pic>
      <p:pic>
        <p:nvPicPr>
          <p:cNvPr id="135" name="Google Shape;135;p23"/>
          <p:cNvPicPr preferRelativeResize="0"/>
          <p:nvPr/>
        </p:nvPicPr>
        <p:blipFill>
          <a:blip r:embed="rId4">
            <a:alphaModFix/>
          </a:blip>
          <a:stretch>
            <a:fillRect/>
          </a:stretch>
        </p:blipFill>
        <p:spPr>
          <a:xfrm rot="8964423">
            <a:off x="745825" y="2062175"/>
            <a:ext cx="1143000" cy="1323975"/>
          </a:xfrm>
          <a:prstGeom prst="rect">
            <a:avLst/>
          </a:prstGeom>
          <a:noFill/>
          <a:ln>
            <a:noFill/>
          </a:ln>
        </p:spPr>
      </p:pic>
      <p:pic>
        <p:nvPicPr>
          <p:cNvPr id="136" name="Google Shape;136;p23"/>
          <p:cNvPicPr preferRelativeResize="0"/>
          <p:nvPr/>
        </p:nvPicPr>
        <p:blipFill>
          <a:blip r:embed="rId4">
            <a:alphaModFix/>
          </a:blip>
          <a:stretch>
            <a:fillRect/>
          </a:stretch>
        </p:blipFill>
        <p:spPr>
          <a:xfrm rot="8100000">
            <a:off x="2994100" y="2062175"/>
            <a:ext cx="1143000" cy="1323975"/>
          </a:xfrm>
          <a:prstGeom prst="rect">
            <a:avLst/>
          </a:prstGeom>
          <a:noFill/>
          <a:ln>
            <a:noFill/>
          </a:ln>
        </p:spPr>
      </p:pic>
      <p:pic>
        <p:nvPicPr>
          <p:cNvPr id="137" name="Google Shape;137;p23"/>
          <p:cNvPicPr preferRelativeResize="0"/>
          <p:nvPr/>
        </p:nvPicPr>
        <p:blipFill>
          <a:blip r:embed="rId5">
            <a:alphaModFix/>
          </a:blip>
          <a:stretch>
            <a:fillRect/>
          </a:stretch>
        </p:blipFill>
        <p:spPr>
          <a:xfrm>
            <a:off x="1021475" y="4321000"/>
            <a:ext cx="2696350" cy="513593"/>
          </a:xfrm>
          <a:prstGeom prst="rect">
            <a:avLst/>
          </a:prstGeom>
          <a:noFill/>
          <a:ln>
            <a:noFill/>
          </a:ln>
        </p:spPr>
      </p:pic>
      <p:sp>
        <p:nvSpPr>
          <p:cNvPr id="138" name="Google Shape;138;p23"/>
          <p:cNvSpPr txBox="1"/>
          <p:nvPr/>
        </p:nvSpPr>
        <p:spPr>
          <a:xfrm>
            <a:off x="5059875" y="1491475"/>
            <a:ext cx="3554400" cy="23397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Workers get the Assigned training data</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Workers</a:t>
            </a:r>
            <a:r>
              <a:rPr b="1" lang="en">
                <a:latin typeface="Average"/>
                <a:ea typeface="Average"/>
                <a:cs typeface="Average"/>
                <a:sym typeface="Average"/>
              </a:rPr>
              <a:t> Pull </a:t>
            </a:r>
            <a:r>
              <a:rPr lang="en">
                <a:latin typeface="Average"/>
                <a:ea typeface="Average"/>
                <a:cs typeface="Average"/>
                <a:sym typeface="Average"/>
              </a:rPr>
              <a:t>the Working set of Model</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DO:</a:t>
            </a:r>
            <a:endParaRPr>
              <a:latin typeface="Average"/>
              <a:ea typeface="Average"/>
              <a:cs typeface="Average"/>
              <a:sym typeface="Average"/>
            </a:endParaRPr>
          </a:p>
          <a:p>
            <a:pPr indent="457200" lvl="0" marL="0" rtl="0" algn="l">
              <a:spcBef>
                <a:spcPts val="0"/>
              </a:spcBef>
              <a:spcAft>
                <a:spcPts val="0"/>
              </a:spcAft>
              <a:buNone/>
            </a:pPr>
            <a:r>
              <a:rPr lang="en">
                <a:latin typeface="Average"/>
                <a:ea typeface="Average"/>
                <a:cs typeface="Average"/>
                <a:sym typeface="Average"/>
              </a:rPr>
              <a:t>Workers Compute Gradients</a:t>
            </a:r>
            <a:endParaRPr>
              <a:latin typeface="Average"/>
              <a:ea typeface="Average"/>
              <a:cs typeface="Average"/>
              <a:sym typeface="Average"/>
            </a:endParaRPr>
          </a:p>
          <a:p>
            <a:pPr indent="457200" lvl="0" marL="0" rtl="0" algn="l">
              <a:spcBef>
                <a:spcPts val="0"/>
              </a:spcBef>
              <a:spcAft>
                <a:spcPts val="0"/>
              </a:spcAft>
              <a:buNone/>
            </a:pPr>
            <a:r>
              <a:rPr lang="en">
                <a:latin typeface="Average"/>
                <a:ea typeface="Average"/>
                <a:cs typeface="Average"/>
                <a:sym typeface="Average"/>
              </a:rPr>
              <a:t>Workers Push Gradients</a:t>
            </a:r>
            <a:endParaRPr>
              <a:latin typeface="Average"/>
              <a:ea typeface="Average"/>
              <a:cs typeface="Average"/>
              <a:sym typeface="Average"/>
            </a:endParaRPr>
          </a:p>
          <a:p>
            <a:pPr indent="457200" lvl="0" marL="0" rtl="0" algn="l">
              <a:spcBef>
                <a:spcPts val="0"/>
              </a:spcBef>
              <a:spcAft>
                <a:spcPts val="0"/>
              </a:spcAft>
              <a:buNone/>
            </a:pPr>
            <a:r>
              <a:rPr lang="en">
                <a:latin typeface="Average"/>
                <a:ea typeface="Average"/>
                <a:cs typeface="Average"/>
                <a:sym typeface="Average"/>
              </a:rPr>
              <a:t>Servers Aggregate into current model</a:t>
            </a:r>
            <a:endParaRPr>
              <a:latin typeface="Average"/>
              <a:ea typeface="Average"/>
              <a:cs typeface="Average"/>
              <a:sym typeface="Average"/>
            </a:endParaRPr>
          </a:p>
          <a:p>
            <a:pPr indent="457200" lvl="0" marL="0" rtl="0" algn="l">
              <a:spcBef>
                <a:spcPts val="0"/>
              </a:spcBef>
              <a:spcAft>
                <a:spcPts val="0"/>
              </a:spcAft>
              <a:buNone/>
            </a:pPr>
            <a:r>
              <a:rPr lang="en">
                <a:latin typeface="Average"/>
                <a:ea typeface="Average"/>
                <a:cs typeface="Average"/>
                <a:sym typeface="Average"/>
              </a:rPr>
              <a:t>Workers Pull updated model</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Parameter Key-Value</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Model Parameters are represented as</a:t>
            </a:r>
            <a:r>
              <a:rPr lang="en">
                <a:highlight>
                  <a:srgbClr val="FFFF00"/>
                </a:highlight>
              </a:rPr>
              <a:t> Key – Value pairs for the </a:t>
            </a:r>
            <a:r>
              <a:rPr lang="en">
                <a:highlight>
                  <a:srgbClr val="FFFF00"/>
                </a:highlight>
              </a:rPr>
              <a:t>Parameter Server</a:t>
            </a:r>
            <a:endParaRPr>
              <a:highlight>
                <a:srgbClr val="FFFF00"/>
              </a:highlight>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models the Key-Value pairs as sparse Linear Algebra Objects.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Batch:</a:t>
            </a:r>
            <a:r>
              <a:rPr lang="en"/>
              <a:t>  </a:t>
            </a:r>
            <a:r>
              <a:rPr lang="en"/>
              <a:t>compute a vector/matrix  using </a:t>
            </a:r>
            <a:r>
              <a:rPr lang="en"/>
              <a:t>several key-value pairs instead of sending them one by one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Lets us treat the parameters as key-values with matrix semantics→ This is easy to program!</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value) example→ Vector to key value</a:t>
            </a:r>
            <a:endParaRPr/>
          </a:p>
        </p:txBody>
      </p:sp>
      <p:sp>
        <p:nvSpPr>
          <p:cNvPr id="150" name="Google Shape;150;p25"/>
          <p:cNvSpPr txBox="1"/>
          <p:nvPr>
            <p:ph idx="1" type="body"/>
          </p:nvPr>
        </p:nvSpPr>
        <p:spPr>
          <a:xfrm>
            <a:off x="373675" y="1206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1200"/>
              </a:spcAft>
              <a:buNone/>
            </a:pPr>
            <a:r>
              <a:t/>
            </a:r>
            <a:endParaRPr/>
          </a:p>
        </p:txBody>
      </p:sp>
      <p:pic>
        <p:nvPicPr>
          <p:cNvPr id="151" name="Google Shape;151;p25"/>
          <p:cNvPicPr preferRelativeResize="0"/>
          <p:nvPr/>
        </p:nvPicPr>
        <p:blipFill>
          <a:blip r:embed="rId3">
            <a:alphaModFix/>
          </a:blip>
          <a:stretch>
            <a:fillRect/>
          </a:stretch>
        </p:blipFill>
        <p:spPr>
          <a:xfrm>
            <a:off x="311688" y="1781163"/>
            <a:ext cx="2809875" cy="790575"/>
          </a:xfrm>
          <a:prstGeom prst="rect">
            <a:avLst/>
          </a:prstGeom>
          <a:noFill/>
          <a:ln>
            <a:noFill/>
          </a:ln>
        </p:spPr>
      </p:pic>
      <p:sp>
        <p:nvSpPr>
          <p:cNvPr id="152" name="Google Shape;152;p25"/>
          <p:cNvSpPr/>
          <p:nvPr/>
        </p:nvSpPr>
        <p:spPr>
          <a:xfrm>
            <a:off x="3679900" y="1979350"/>
            <a:ext cx="892200" cy="50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5"/>
          <p:cNvPicPr preferRelativeResize="0"/>
          <p:nvPr/>
        </p:nvPicPr>
        <p:blipFill>
          <a:blip r:embed="rId4">
            <a:alphaModFix/>
          </a:blip>
          <a:stretch>
            <a:fillRect/>
          </a:stretch>
        </p:blipFill>
        <p:spPr>
          <a:xfrm>
            <a:off x="5783750" y="1902738"/>
            <a:ext cx="2746925" cy="655125"/>
          </a:xfrm>
          <a:prstGeom prst="rect">
            <a:avLst/>
          </a:prstGeom>
          <a:noFill/>
          <a:ln>
            <a:noFill/>
          </a:ln>
        </p:spPr>
      </p:pic>
      <p:sp>
        <p:nvSpPr>
          <p:cNvPr id="154" name="Google Shape;154;p25"/>
          <p:cNvSpPr txBox="1"/>
          <p:nvPr/>
        </p:nvSpPr>
        <p:spPr>
          <a:xfrm>
            <a:off x="793225" y="2714275"/>
            <a:ext cx="240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Proxima Nova"/>
                <a:ea typeface="Proxima Nova"/>
                <a:cs typeface="Proxima Nova"/>
                <a:sym typeface="Proxima Nova"/>
              </a:rPr>
              <a:t>Math sparse vector</a:t>
            </a:r>
            <a:endParaRPr sz="1900">
              <a:latin typeface="Proxima Nova"/>
              <a:ea typeface="Proxima Nova"/>
              <a:cs typeface="Proxima Nova"/>
              <a:sym typeface="Proxima Nova"/>
            </a:endParaRPr>
          </a:p>
        </p:txBody>
      </p:sp>
      <p:sp>
        <p:nvSpPr>
          <p:cNvPr id="155" name="Google Shape;155;p25"/>
          <p:cNvSpPr txBox="1"/>
          <p:nvPr/>
        </p:nvSpPr>
        <p:spPr>
          <a:xfrm>
            <a:off x="6209375" y="2639925"/>
            <a:ext cx="203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roxima Nova"/>
                <a:ea typeface="Proxima Nova"/>
                <a:cs typeface="Proxima Nova"/>
                <a:sym typeface="Proxima Nova"/>
              </a:rPr>
              <a:t>Key- value pair</a:t>
            </a:r>
            <a:endParaRPr sz="1800">
              <a:latin typeface="Proxima Nova"/>
              <a:ea typeface="Proxima Nova"/>
              <a:cs typeface="Proxima Nova"/>
              <a:sym typeface="Proxima Nova"/>
            </a:endParaRPr>
          </a:p>
        </p:txBody>
      </p:sp>
      <p:pic>
        <p:nvPicPr>
          <p:cNvPr id="156" name="Google Shape;156;p25"/>
          <p:cNvPicPr preferRelativeResize="0"/>
          <p:nvPr/>
        </p:nvPicPr>
        <p:blipFill>
          <a:blip r:embed="rId5">
            <a:alphaModFix/>
          </a:blip>
          <a:stretch>
            <a:fillRect/>
          </a:stretch>
        </p:blipFill>
        <p:spPr>
          <a:xfrm>
            <a:off x="854500" y="3551075"/>
            <a:ext cx="7558950" cy="98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Range Push and Pull</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Data is sent between Workers and Servers using PUSH and PULL operations. </a:t>
            </a:r>
            <a:endParaRPr/>
          </a:p>
          <a:p>
            <a:pPr indent="0" lvl="0" marL="0" rtl="0" algn="l">
              <a:spcBef>
                <a:spcPts val="1200"/>
              </a:spcBef>
              <a:spcAft>
                <a:spcPts val="0"/>
              </a:spcAft>
              <a:buNone/>
            </a:pPr>
            <a:r>
              <a:rPr lang="en"/>
              <a:t>Parameter Server optimizes updates communication by using </a:t>
            </a:r>
            <a:r>
              <a:rPr lang="en">
                <a:highlight>
                  <a:srgbClr val="FFFF00"/>
                </a:highlight>
              </a:rPr>
              <a:t>RANGE based PUSH and PULL.</a:t>
            </a:r>
            <a:endParaRPr>
              <a:highlight>
                <a:srgbClr val="FFFF00"/>
              </a:highlight>
            </a:endParaRPr>
          </a:p>
          <a:p>
            <a:pPr indent="0" lvl="0" marL="0" rtl="0" algn="l">
              <a:spcBef>
                <a:spcPts val="1200"/>
              </a:spcBef>
              <a:spcAft>
                <a:spcPts val="0"/>
              </a:spcAft>
              <a:buNone/>
            </a:pPr>
            <a:r>
              <a:rPr lang="en"/>
              <a:t>	→ improve computational and network bandwidth efficiency</a:t>
            </a:r>
            <a:endParaRPr/>
          </a:p>
          <a:p>
            <a:pPr indent="0" lvl="0" marL="0" rtl="0" algn="l">
              <a:spcBef>
                <a:spcPts val="1200"/>
              </a:spcBef>
              <a:spcAft>
                <a:spcPts val="0"/>
              </a:spcAft>
              <a:buNone/>
            </a:pPr>
            <a:r>
              <a:rPr lang="en"/>
              <a:t>Example:  let w denote parameters of the model</a:t>
            </a:r>
            <a:endParaRPr/>
          </a:p>
          <a:p>
            <a:pPr indent="0" lvl="0" marL="0" rtl="0" algn="ctr">
              <a:spcBef>
                <a:spcPts val="1200"/>
              </a:spcBef>
              <a:spcAft>
                <a:spcPts val="0"/>
              </a:spcAft>
              <a:buNone/>
            </a:pPr>
            <a:r>
              <a:rPr lang="en"/>
              <a:t>w.push(Range, dest)</a:t>
            </a:r>
            <a:endParaRPr/>
          </a:p>
          <a:p>
            <a:pPr indent="0" lvl="0" marL="0" rtl="0" algn="ctr">
              <a:spcBef>
                <a:spcPts val="1200"/>
              </a:spcBef>
              <a:spcAft>
                <a:spcPts val="0"/>
              </a:spcAft>
              <a:buNone/>
            </a:pPr>
            <a:r>
              <a:rPr lang="en"/>
              <a:t>w.pull(Range, dest)</a:t>
            </a:r>
            <a:endParaRPr/>
          </a:p>
          <a:p>
            <a:pPr indent="0" lvl="0" marL="0" rtl="0" algn="l">
              <a:spcBef>
                <a:spcPts val="1200"/>
              </a:spcBef>
              <a:spcAft>
                <a:spcPts val="0"/>
              </a:spcAft>
              <a:buNone/>
            </a:pPr>
            <a:r>
              <a:rPr lang="en"/>
              <a:t>These methods will send/receive all existing entries of </a:t>
            </a:r>
            <a:r>
              <a:rPr b="1" lang="en"/>
              <a:t>w</a:t>
            </a:r>
            <a:r>
              <a:rPr lang="en"/>
              <a:t> with</a:t>
            </a:r>
            <a:r>
              <a:rPr b="1" lang="en"/>
              <a:t> keys in Range </a:t>
            </a:r>
            <a:endParaRPr b="1"/>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Asynchronous tasks and Dependency</a:t>
            </a:r>
            <a:endParaRPr/>
          </a:p>
        </p:txBody>
      </p:sp>
      <p:sp>
        <p:nvSpPr>
          <p:cNvPr id="168" name="Google Shape;16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7"/>
          <p:cNvPicPr preferRelativeResize="0"/>
          <p:nvPr/>
        </p:nvPicPr>
        <p:blipFill>
          <a:blip r:embed="rId3">
            <a:alphaModFix/>
          </a:blip>
          <a:stretch>
            <a:fillRect/>
          </a:stretch>
        </p:blipFill>
        <p:spPr>
          <a:xfrm>
            <a:off x="916000" y="1428875"/>
            <a:ext cx="7311976" cy="3608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a:t>
            </a:r>
            <a:r>
              <a:rPr lang="en"/>
              <a:t>Flexible Consistency</a:t>
            </a:r>
            <a:endParaRPr/>
          </a:p>
        </p:txBody>
      </p:sp>
      <p:sp>
        <p:nvSpPr>
          <p:cNvPr id="175" name="Google Shape;175;p28"/>
          <p:cNvSpPr txBox="1"/>
          <p:nvPr>
            <p:ph idx="1" type="body"/>
          </p:nvPr>
        </p:nvSpPr>
        <p:spPr>
          <a:xfrm>
            <a:off x="311700" y="1343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Trade-off between </a:t>
            </a:r>
            <a:r>
              <a:rPr lang="en">
                <a:highlight>
                  <a:srgbClr val="FFFF00"/>
                </a:highlight>
              </a:rPr>
              <a:t>system efficiency</a:t>
            </a:r>
            <a:r>
              <a:rPr lang="en"/>
              <a:t> and </a:t>
            </a:r>
            <a:r>
              <a:rPr lang="en">
                <a:highlight>
                  <a:srgbClr val="FFFF00"/>
                </a:highlight>
              </a:rPr>
              <a:t>algorithm convergence rate</a:t>
            </a:r>
            <a:endParaRPr>
              <a:highlight>
                <a:srgbClr val="FFFF00"/>
              </a:highlight>
            </a:endParaRPr>
          </a:p>
          <a:p>
            <a:pPr indent="0" lvl="0" marL="0" rtl="0" algn="l">
              <a:spcBef>
                <a:spcPts val="1200"/>
              </a:spcBef>
              <a:spcAft>
                <a:spcPts val="0"/>
              </a:spcAft>
              <a:buNone/>
            </a:pPr>
            <a:r>
              <a:rPr lang="en">
                <a:highlight>
                  <a:srgbClr val="FFFF00"/>
                </a:highlight>
              </a:rPr>
              <a:t>	</a:t>
            </a:r>
            <a:r>
              <a:rPr lang="en"/>
              <a:t>Depends on:  algorithm’s sensitivity to data inconsistency</a:t>
            </a:r>
            <a:endParaRPr/>
          </a:p>
          <a:p>
            <a:pPr indent="0" lvl="0" marL="0" rtl="0" algn="l">
              <a:spcBef>
                <a:spcPts val="1200"/>
              </a:spcBef>
              <a:spcAft>
                <a:spcPts val="0"/>
              </a:spcAft>
              <a:buNone/>
            </a:pPr>
            <a:r>
              <a:rPr lang="en"/>
              <a:t>				capacity difference of hardware components</a:t>
            </a:r>
            <a:endParaRPr/>
          </a:p>
          <a:p>
            <a:pPr indent="0" lvl="0" marL="0" rtl="0" algn="l">
              <a:spcBef>
                <a:spcPts val="1200"/>
              </a:spcBef>
              <a:spcAft>
                <a:spcPts val="1200"/>
              </a:spcAft>
              <a:buNone/>
            </a:pPr>
            <a:r>
              <a:rPr lang="en"/>
              <a:t>→ Parameter server provides flexible consistency model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Flexible Consistency</a:t>
            </a:r>
            <a:endParaRPr/>
          </a:p>
        </p:txBody>
      </p:sp>
      <p:sp>
        <p:nvSpPr>
          <p:cNvPr id="181" name="Google Shape;181;p29"/>
          <p:cNvSpPr txBox="1"/>
          <p:nvPr>
            <p:ph idx="1" type="body"/>
          </p:nvPr>
        </p:nvSpPr>
        <p:spPr>
          <a:xfrm>
            <a:off x="311700" y="1152475"/>
            <a:ext cx="8520600" cy="387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Three different consistency model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dependency may be </a:t>
            </a:r>
            <a:r>
              <a:rPr lang="en">
                <a:highlight>
                  <a:srgbClr val="FFFF00"/>
                </a:highlight>
              </a:rPr>
              <a:t>dynamic</a:t>
            </a:r>
            <a:r>
              <a:rPr lang="en"/>
              <a:t>. The scheduler may increase or decrease the maximal delay according to the runtime progress</a:t>
            </a:r>
            <a:endParaRPr/>
          </a:p>
          <a:p>
            <a:pPr indent="457200" lvl="0" marL="0" rtl="0" algn="l">
              <a:spcBef>
                <a:spcPts val="1200"/>
              </a:spcBef>
              <a:spcAft>
                <a:spcPts val="1200"/>
              </a:spcAft>
              <a:buNone/>
            </a:pPr>
            <a:r>
              <a:rPr lang="en"/>
              <a:t>→   balance system efficiency and convergence of algorithm</a:t>
            </a:r>
            <a:endParaRPr/>
          </a:p>
        </p:txBody>
      </p:sp>
      <p:pic>
        <p:nvPicPr>
          <p:cNvPr id="182" name="Google Shape;182;p29"/>
          <p:cNvPicPr preferRelativeResize="0"/>
          <p:nvPr/>
        </p:nvPicPr>
        <p:blipFill>
          <a:blip r:embed="rId3">
            <a:alphaModFix/>
          </a:blip>
          <a:stretch>
            <a:fillRect/>
          </a:stretch>
        </p:blipFill>
        <p:spPr>
          <a:xfrm>
            <a:off x="2519363" y="1567050"/>
            <a:ext cx="4105275" cy="704850"/>
          </a:xfrm>
          <a:prstGeom prst="rect">
            <a:avLst/>
          </a:prstGeom>
          <a:noFill/>
          <a:ln>
            <a:noFill/>
          </a:ln>
        </p:spPr>
      </p:pic>
      <p:pic>
        <p:nvPicPr>
          <p:cNvPr id="183" name="Google Shape;183;p29"/>
          <p:cNvPicPr preferRelativeResize="0"/>
          <p:nvPr/>
        </p:nvPicPr>
        <p:blipFill>
          <a:blip r:embed="rId4">
            <a:alphaModFix/>
          </a:blip>
          <a:stretch>
            <a:fillRect/>
          </a:stretch>
        </p:blipFill>
        <p:spPr>
          <a:xfrm>
            <a:off x="2727325" y="2241125"/>
            <a:ext cx="4105275" cy="661252"/>
          </a:xfrm>
          <a:prstGeom prst="rect">
            <a:avLst/>
          </a:prstGeom>
          <a:noFill/>
          <a:ln>
            <a:noFill/>
          </a:ln>
        </p:spPr>
      </p:pic>
      <p:pic>
        <p:nvPicPr>
          <p:cNvPr id="184" name="Google Shape;184;p29"/>
          <p:cNvPicPr preferRelativeResize="0"/>
          <p:nvPr/>
        </p:nvPicPr>
        <p:blipFill>
          <a:blip r:embed="rId5">
            <a:alphaModFix/>
          </a:blip>
          <a:stretch>
            <a:fillRect/>
          </a:stretch>
        </p:blipFill>
        <p:spPr>
          <a:xfrm>
            <a:off x="2147888" y="2726675"/>
            <a:ext cx="4848225" cy="10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User-defined Filters</a:t>
            </a:r>
            <a:endParaRPr/>
          </a:p>
        </p:txBody>
      </p:sp>
      <p:sp>
        <p:nvSpPr>
          <p:cNvPr id="190" name="Google Shape;190;p30"/>
          <p:cNvSpPr txBox="1"/>
          <p:nvPr>
            <p:ph idx="1" type="body"/>
          </p:nvPr>
        </p:nvSpPr>
        <p:spPr>
          <a:xfrm>
            <a:off x="311700" y="1152475"/>
            <a:ext cx="8832300" cy="3879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a:t>User-defined filters to selectively synchronize individual (key, value) pairs</a:t>
            </a:r>
            <a:endParaRPr/>
          </a:p>
          <a:p>
            <a:pPr indent="457200" lvl="0" marL="0" rtl="0" algn="l">
              <a:lnSpc>
                <a:spcPct val="95000"/>
              </a:lnSpc>
              <a:spcBef>
                <a:spcPts val="1200"/>
              </a:spcBef>
              <a:spcAft>
                <a:spcPts val="0"/>
              </a:spcAft>
              <a:buSzPts val="1018"/>
              <a:buNone/>
            </a:pPr>
            <a:r>
              <a:rPr lang="en"/>
              <a:t>→  fine-grained control of data consistency within a task</a:t>
            </a:r>
            <a:endParaRPr/>
          </a:p>
          <a:p>
            <a:pPr indent="0" lvl="0" marL="0" rtl="0" algn="l">
              <a:lnSpc>
                <a:spcPct val="95000"/>
              </a:lnSpc>
              <a:spcBef>
                <a:spcPts val="1200"/>
              </a:spcBef>
              <a:spcAft>
                <a:spcPts val="0"/>
              </a:spcAft>
              <a:buSzPts val="1018"/>
              <a:buNone/>
            </a:pPr>
            <a:r>
              <a:rPr lang="en"/>
              <a:t>Example:</a:t>
            </a:r>
            <a:endParaRPr/>
          </a:p>
          <a:p>
            <a:pPr indent="457200" lvl="0" marL="0" rtl="0" algn="l">
              <a:lnSpc>
                <a:spcPct val="95000"/>
              </a:lnSpc>
              <a:spcBef>
                <a:spcPts val="1200"/>
              </a:spcBef>
              <a:spcAft>
                <a:spcPts val="0"/>
              </a:spcAft>
              <a:buSzPts val="1018"/>
              <a:buNone/>
            </a:pPr>
            <a:r>
              <a:rPr lang="en"/>
              <a:t>Significantly modified filter</a:t>
            </a:r>
            <a:endParaRPr/>
          </a:p>
          <a:p>
            <a:pPr indent="457200" lvl="0" marL="0" rtl="0" algn="l">
              <a:lnSpc>
                <a:spcPct val="95000"/>
              </a:lnSpc>
              <a:spcBef>
                <a:spcPts val="1200"/>
              </a:spcBef>
              <a:spcAft>
                <a:spcPts val="0"/>
              </a:spcAft>
              <a:buSzPts val="1018"/>
              <a:buNone/>
            </a:pPr>
            <a:r>
              <a:rPr lang="en"/>
              <a:t>	</a:t>
            </a:r>
            <a:r>
              <a:rPr lang="en"/>
              <a:t>→  Only pushes entries that have changed for more than a threshold</a:t>
            </a:r>
            <a:endParaRPr/>
          </a:p>
          <a:p>
            <a:pPr indent="0" lvl="0" marL="0" rtl="0" algn="l">
              <a:lnSpc>
                <a:spcPct val="95000"/>
              </a:lnSpc>
              <a:spcBef>
                <a:spcPts val="1200"/>
              </a:spcBef>
              <a:spcAft>
                <a:spcPts val="0"/>
              </a:spcAft>
              <a:buSzPts val="1018"/>
              <a:buNone/>
            </a:pPr>
            <a:r>
              <a:rPr lang="en"/>
              <a:t>	KKT filter</a:t>
            </a:r>
            <a:endParaRPr/>
          </a:p>
          <a:p>
            <a:pPr indent="0" lvl="0" marL="0" rtl="0" algn="l">
              <a:lnSpc>
                <a:spcPct val="95000"/>
              </a:lnSpc>
              <a:spcBef>
                <a:spcPts val="1200"/>
              </a:spcBef>
              <a:spcAft>
                <a:spcPts val="0"/>
              </a:spcAft>
              <a:buSzPts val="1018"/>
              <a:buNone/>
            </a:pPr>
            <a:r>
              <a:rPr lang="en"/>
              <a:t>		</a:t>
            </a:r>
            <a:r>
              <a:rPr lang="en"/>
              <a:t>→  Worker only push gradients that are likely to affect the weights on servers</a:t>
            </a:r>
            <a:endParaRPr/>
          </a:p>
          <a:p>
            <a:pPr indent="0" lvl="0" marL="0" rtl="0" algn="l">
              <a:lnSpc>
                <a:spcPct val="95000"/>
              </a:lnSpc>
              <a:spcBef>
                <a:spcPts val="1200"/>
              </a:spcBef>
              <a:spcAft>
                <a:spcPts val="0"/>
              </a:spcAft>
              <a:buSzPts val="1018"/>
              <a:buNone/>
            </a:pPr>
            <a:r>
              <a:rPr lang="en" sz="1765"/>
              <a:t>		</a:t>
            </a:r>
            <a:endParaRPr sz="1765"/>
          </a:p>
          <a:p>
            <a:pPr indent="0" lvl="0" marL="0" rtl="0" algn="l">
              <a:lnSpc>
                <a:spcPct val="95000"/>
              </a:lnSpc>
              <a:spcBef>
                <a:spcPts val="1200"/>
              </a:spcBef>
              <a:spcAft>
                <a:spcPts val="1200"/>
              </a:spcAft>
              <a:buSzPts val="1018"/>
              <a:buNone/>
            </a:pPr>
            <a:r>
              <a:rPr lang="en" sz="1765"/>
              <a:t>		</a:t>
            </a:r>
            <a:endParaRPr sz="176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Vector Clock</a:t>
            </a:r>
            <a:endParaRPr/>
          </a:p>
        </p:txBody>
      </p:sp>
      <p:sp>
        <p:nvSpPr>
          <p:cNvPr id="196" name="Google Shape;196;p31"/>
          <p:cNvSpPr txBox="1"/>
          <p:nvPr>
            <p:ph idx="1" type="body"/>
          </p:nvPr>
        </p:nvSpPr>
        <p:spPr>
          <a:xfrm>
            <a:off x="311700" y="1152475"/>
            <a:ext cx="8520600" cy="378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Vector Clocks are attached for each (Key, value) pairs for several purposes</a:t>
            </a:r>
            <a:endParaRPr sz="1900"/>
          </a:p>
          <a:p>
            <a:pPr indent="457200" lvl="0" marL="0" rtl="0" algn="l">
              <a:spcBef>
                <a:spcPts val="1200"/>
              </a:spcBef>
              <a:spcAft>
                <a:spcPts val="0"/>
              </a:spcAft>
              <a:buNone/>
            </a:pPr>
            <a:r>
              <a:rPr lang="en" sz="1900"/>
              <a:t>→ </a:t>
            </a:r>
            <a:r>
              <a:rPr lang="en" sz="1900"/>
              <a:t>Tracking aggregation status</a:t>
            </a:r>
            <a:endParaRPr sz="1900"/>
          </a:p>
          <a:p>
            <a:pPr indent="457200" lvl="0" marL="0" rtl="0" algn="l">
              <a:spcBef>
                <a:spcPts val="1200"/>
              </a:spcBef>
              <a:spcAft>
                <a:spcPts val="0"/>
              </a:spcAft>
              <a:buNone/>
            </a:pPr>
            <a:r>
              <a:rPr lang="en" sz="1900"/>
              <a:t>→ </a:t>
            </a:r>
            <a:r>
              <a:rPr lang="en" sz="1900"/>
              <a:t>Rejecting doubly sent data</a:t>
            </a:r>
            <a:endParaRPr sz="1900"/>
          </a:p>
          <a:p>
            <a:pPr indent="457200" lvl="0" marL="0" rtl="0" algn="l">
              <a:spcBef>
                <a:spcPts val="1200"/>
              </a:spcBef>
              <a:spcAft>
                <a:spcPts val="0"/>
              </a:spcAft>
              <a:buNone/>
            </a:pPr>
            <a:r>
              <a:rPr lang="en" sz="1900"/>
              <a:t>→ </a:t>
            </a:r>
            <a:r>
              <a:rPr lang="en" sz="1900"/>
              <a:t>Fast recovery</a:t>
            </a:r>
            <a:endParaRPr sz="1900"/>
          </a:p>
          <a:p>
            <a:pPr indent="0" lvl="0" marL="0" rtl="0" algn="l">
              <a:spcBef>
                <a:spcPts val="1200"/>
              </a:spcBef>
              <a:spcAft>
                <a:spcPts val="0"/>
              </a:spcAft>
              <a:buNone/>
            </a:pPr>
            <a:r>
              <a:rPr lang="en" sz="1900"/>
              <a:t>Many parameters have same timestamp due to range-based communication</a:t>
            </a:r>
            <a:endParaRPr sz="1900"/>
          </a:p>
          <a:p>
            <a:pPr indent="457200" lvl="0" marL="0" rtl="0" algn="l">
              <a:spcBef>
                <a:spcPts val="1200"/>
              </a:spcBef>
              <a:spcAft>
                <a:spcPts val="0"/>
              </a:spcAft>
              <a:buNone/>
            </a:pPr>
            <a:r>
              <a:rPr lang="en" sz="1900"/>
              <a:t>→ Reduce space</a:t>
            </a:r>
            <a:endParaRPr sz="1900"/>
          </a:p>
          <a:p>
            <a:pPr indent="0" lvl="0" marL="0" rtl="0" algn="l">
              <a:spcBef>
                <a:spcPts val="1200"/>
              </a:spcBef>
              <a:spcAft>
                <a:spcPts val="0"/>
              </a:spcAft>
              <a:buNone/>
            </a:pPr>
            <a:r>
              <a:rPr lang="en" sz="1900"/>
              <a:t>Ranged vector clock vc(R) = t means that for any key k in R, vc(k) = t</a:t>
            </a:r>
            <a:endParaRPr sz="19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Average"/>
                <a:ea typeface="Average"/>
                <a:cs typeface="Average"/>
                <a:sym typeface="Average"/>
              </a:rPr>
              <a:t>Schedule</a:t>
            </a:r>
            <a:endParaRPr>
              <a:solidFill>
                <a:srgbClr val="000000"/>
              </a:solidFill>
              <a:latin typeface="Average"/>
              <a:ea typeface="Average"/>
              <a:cs typeface="Average"/>
              <a:sym typeface="Average"/>
            </a:endParaRPr>
          </a:p>
        </p:txBody>
      </p:sp>
      <p:sp>
        <p:nvSpPr>
          <p:cNvPr id="63" name="Google Shape;63;p14"/>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425450" lvl="0" marL="457200" rtl="0" algn="l">
              <a:spcBef>
                <a:spcPts val="0"/>
              </a:spcBef>
              <a:spcAft>
                <a:spcPts val="0"/>
              </a:spcAft>
              <a:buSzPts val="3100"/>
              <a:buChar char="-"/>
            </a:pPr>
            <a:r>
              <a:rPr lang="en" sz="3100"/>
              <a:t>Motivation</a:t>
            </a:r>
            <a:endParaRPr sz="3100"/>
          </a:p>
          <a:p>
            <a:pPr indent="-425450" lvl="0" marL="457200" rtl="0" algn="l">
              <a:spcBef>
                <a:spcPts val="0"/>
              </a:spcBef>
              <a:spcAft>
                <a:spcPts val="0"/>
              </a:spcAft>
              <a:buSzPts val="3100"/>
              <a:buChar char="-"/>
            </a:pPr>
            <a:r>
              <a:rPr lang="en" sz="3100"/>
              <a:t>Architecture</a:t>
            </a:r>
            <a:endParaRPr sz="3100"/>
          </a:p>
          <a:p>
            <a:pPr indent="-425450" lvl="0" marL="457200" rtl="0" algn="l">
              <a:spcBef>
                <a:spcPts val="0"/>
              </a:spcBef>
              <a:spcAft>
                <a:spcPts val="0"/>
              </a:spcAft>
              <a:buSzPts val="3100"/>
              <a:buChar char="-"/>
            </a:pPr>
            <a:r>
              <a:rPr lang="en" sz="3100"/>
              <a:t>Implementation</a:t>
            </a:r>
            <a:endParaRPr sz="3100"/>
          </a:p>
          <a:p>
            <a:pPr indent="-425450" lvl="0" marL="457200" rtl="0" algn="l">
              <a:spcBef>
                <a:spcPts val="0"/>
              </a:spcBef>
              <a:spcAft>
                <a:spcPts val="0"/>
              </a:spcAft>
              <a:buSzPts val="3100"/>
              <a:buChar char="-"/>
            </a:pPr>
            <a:r>
              <a:rPr lang="en" sz="3100"/>
              <a:t>Evaluation</a:t>
            </a:r>
            <a:endParaRPr sz="3100"/>
          </a:p>
          <a:p>
            <a:pPr indent="-425450" lvl="0" marL="457200" rtl="0" algn="l">
              <a:spcBef>
                <a:spcPts val="0"/>
              </a:spcBef>
              <a:spcAft>
                <a:spcPts val="0"/>
              </a:spcAft>
              <a:buSzPts val="3100"/>
              <a:buChar char="-"/>
            </a:pPr>
            <a:r>
              <a:rPr lang="en" sz="3100"/>
              <a:t>Summary</a:t>
            </a:r>
            <a:endParaRPr sz="3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Messages</a:t>
            </a:r>
            <a:endParaRPr/>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Message consists of a list of (key, value) pairs in the key </a:t>
            </a:r>
            <a:r>
              <a:rPr lang="en">
                <a:highlight>
                  <a:srgbClr val="FFFF00"/>
                </a:highlight>
              </a:rPr>
              <a:t>range</a:t>
            </a:r>
            <a:r>
              <a:rPr lang="en"/>
              <a:t> and the associated range vector clock.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Message compression using Snappy compression library</a:t>
            </a:r>
            <a:endParaRPr/>
          </a:p>
          <a:p>
            <a:pPr indent="0" lvl="0" marL="0" rtl="0" algn="l">
              <a:spcBef>
                <a:spcPts val="1200"/>
              </a:spcBef>
              <a:spcAft>
                <a:spcPts val="1200"/>
              </a:spcAft>
              <a:buNone/>
            </a:pPr>
            <a:r>
              <a:t/>
            </a:r>
            <a:endParaRPr/>
          </a:p>
        </p:txBody>
      </p:sp>
      <p:pic>
        <p:nvPicPr>
          <p:cNvPr id="203" name="Google Shape;203;p32"/>
          <p:cNvPicPr preferRelativeResize="0"/>
          <p:nvPr/>
        </p:nvPicPr>
        <p:blipFill>
          <a:blip r:embed="rId3">
            <a:alphaModFix/>
          </a:blip>
          <a:stretch>
            <a:fillRect/>
          </a:stretch>
        </p:blipFill>
        <p:spPr>
          <a:xfrm>
            <a:off x="1254750" y="2054538"/>
            <a:ext cx="6210300" cy="67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Hashing &amp; Replication</a:t>
            </a:r>
            <a:endParaRPr/>
          </a:p>
        </p:txBody>
      </p:sp>
      <p:sp>
        <p:nvSpPr>
          <p:cNvPr id="209" name="Google Shape;209;p33"/>
          <p:cNvSpPr txBox="1"/>
          <p:nvPr>
            <p:ph idx="1" type="body"/>
          </p:nvPr>
        </p:nvSpPr>
        <p:spPr>
          <a:xfrm>
            <a:off x="142375" y="1152475"/>
            <a:ext cx="8689800" cy="34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parameter server partitions the keys on to the Servers using ranged partitioning.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Servers are themselves hashed to a virtual ring</a:t>
            </a:r>
            <a:endParaRPr/>
          </a:p>
          <a:p>
            <a:pPr indent="0" lvl="0" marL="0" rtl="0" algn="l">
              <a:spcBef>
                <a:spcPts val="1200"/>
              </a:spcBef>
              <a:spcAft>
                <a:spcPts val="0"/>
              </a:spcAft>
              <a:buNone/>
            </a:pPr>
            <a:r>
              <a:rPr lang="en"/>
              <a:t>Server nodes store a replica of (Key, value) pairs in k nodes </a:t>
            </a:r>
            <a:br>
              <a:rPr lang="en"/>
            </a:br>
            <a:r>
              <a:rPr lang="en"/>
              <a:t>counter clockwise to it</a:t>
            </a:r>
            <a:endParaRPr/>
          </a:p>
          <a:p>
            <a:pPr indent="0" lvl="0" marL="0" rtl="0" algn="l">
              <a:spcBef>
                <a:spcPts val="1200"/>
              </a:spcBef>
              <a:spcAft>
                <a:spcPts val="1200"/>
              </a:spcAft>
              <a:buNone/>
            </a:pPr>
            <a:r>
              <a:t/>
            </a:r>
            <a:endParaRPr/>
          </a:p>
        </p:txBody>
      </p:sp>
      <p:pic>
        <p:nvPicPr>
          <p:cNvPr id="210" name="Google Shape;210;p33"/>
          <p:cNvPicPr preferRelativeResize="0"/>
          <p:nvPr/>
        </p:nvPicPr>
        <p:blipFill>
          <a:blip r:embed="rId3">
            <a:alphaModFix/>
          </a:blip>
          <a:stretch>
            <a:fillRect/>
          </a:stretch>
        </p:blipFill>
        <p:spPr>
          <a:xfrm>
            <a:off x="6239813" y="2212663"/>
            <a:ext cx="2790825" cy="2409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216" name="Google Shape;21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is partitioned by </a:t>
            </a:r>
            <a:r>
              <a:rPr lang="en"/>
              <a:t>consistent</a:t>
            </a:r>
            <a:r>
              <a:rPr lang="en"/>
              <a:t> hashing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Default tolerance:  chain replication( safe, </a:t>
            </a:r>
            <a:r>
              <a:rPr lang="en"/>
              <a:t>consistent</a:t>
            </a:r>
            <a:r>
              <a:rPr lang="en"/>
              <a:t>, but slow)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7" name="Google Shape;217;p34"/>
          <p:cNvPicPr preferRelativeResize="0"/>
          <p:nvPr/>
        </p:nvPicPr>
        <p:blipFill>
          <a:blip r:embed="rId3">
            <a:alphaModFix/>
          </a:blip>
          <a:stretch>
            <a:fillRect/>
          </a:stretch>
        </p:blipFill>
        <p:spPr>
          <a:xfrm>
            <a:off x="210700" y="2919700"/>
            <a:ext cx="7238075" cy="1649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a:p>
            <a:pPr indent="0" lvl="0" marL="0" rtl="0" algn="l">
              <a:spcBef>
                <a:spcPts val="0"/>
              </a:spcBef>
              <a:spcAft>
                <a:spcPts val="0"/>
              </a:spcAft>
              <a:buNone/>
            </a:pPr>
            <a:r>
              <a:t/>
            </a:r>
            <a:endParaRPr/>
          </a:p>
        </p:txBody>
      </p:sp>
      <p:sp>
        <p:nvSpPr>
          <p:cNvPr id="223" name="Google Shape;22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Parameter server gives user option to back up the aggregated result</a:t>
            </a:r>
            <a:endParaRPr/>
          </a:p>
          <a:p>
            <a:pPr indent="0" lvl="0" marL="0" rtl="0" algn="l">
              <a:spcBef>
                <a:spcPts val="1200"/>
              </a:spcBef>
              <a:spcAft>
                <a:spcPts val="1200"/>
              </a:spcAft>
              <a:buNone/>
            </a:pPr>
            <a:r>
              <a:rPr lang="en"/>
              <a:t> </a:t>
            </a:r>
            <a:endParaRPr/>
          </a:p>
        </p:txBody>
      </p:sp>
      <p:pic>
        <p:nvPicPr>
          <p:cNvPr id="224" name="Google Shape;224;p35"/>
          <p:cNvPicPr preferRelativeResize="0"/>
          <p:nvPr/>
        </p:nvPicPr>
        <p:blipFill>
          <a:blip r:embed="rId3">
            <a:alphaModFix/>
          </a:blip>
          <a:stretch>
            <a:fillRect/>
          </a:stretch>
        </p:blipFill>
        <p:spPr>
          <a:xfrm>
            <a:off x="867575" y="1819900"/>
            <a:ext cx="7038750" cy="2617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2574325"/>
            <a:ext cx="6992100" cy="148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230" name="Google Shape;23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Sparse Logistic Regression</a:t>
            </a:r>
            <a:endParaRPr/>
          </a:p>
        </p:txBody>
      </p:sp>
      <p:sp>
        <p:nvSpPr>
          <p:cNvPr id="236" name="Google Shape;23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
            </a:r>
            <a:r>
              <a:rPr lang="en"/>
              <a:t>unning a logistic regression on the available data for ads which are ‘close to’ the advertisement want to post</a:t>
            </a:r>
            <a:endParaRPr/>
          </a:p>
          <a:p>
            <a:pPr indent="0" lvl="0" marL="0" rtl="0" algn="l">
              <a:spcBef>
                <a:spcPts val="1200"/>
              </a:spcBef>
              <a:spcAft>
                <a:spcPts val="0"/>
              </a:spcAft>
              <a:buNone/>
            </a:pPr>
            <a:r>
              <a:rPr lang="en" sz="1174"/>
              <a:t>The experiment was run with:</a:t>
            </a:r>
            <a:endParaRPr sz="1174"/>
          </a:p>
          <a:p>
            <a:pPr indent="457200" lvl="0" marL="0" rtl="0" algn="l">
              <a:spcBef>
                <a:spcPts val="1200"/>
              </a:spcBef>
              <a:spcAft>
                <a:spcPts val="0"/>
              </a:spcAft>
              <a:buNone/>
            </a:pPr>
            <a:r>
              <a:rPr lang="en" sz="1174"/>
              <a:t>170 billion examples</a:t>
            </a:r>
            <a:endParaRPr sz="1174"/>
          </a:p>
          <a:p>
            <a:pPr indent="457200" lvl="0" marL="0" rtl="0" algn="l">
              <a:spcBef>
                <a:spcPts val="1200"/>
              </a:spcBef>
              <a:spcAft>
                <a:spcPts val="0"/>
              </a:spcAft>
              <a:buNone/>
            </a:pPr>
            <a:r>
              <a:rPr lang="en" sz="1174"/>
              <a:t>65 billion unique features</a:t>
            </a:r>
            <a:endParaRPr sz="1174"/>
          </a:p>
          <a:p>
            <a:pPr indent="457200" lvl="0" marL="0" rtl="0" algn="l">
              <a:spcBef>
                <a:spcPts val="1200"/>
              </a:spcBef>
              <a:spcAft>
                <a:spcPts val="0"/>
              </a:spcAft>
              <a:buNone/>
            </a:pPr>
            <a:r>
              <a:rPr lang="en" sz="1174"/>
              <a:t>636 TB of data in total</a:t>
            </a:r>
            <a:endParaRPr sz="1174"/>
          </a:p>
          <a:p>
            <a:pPr indent="457200" lvl="0" marL="0" rtl="0" algn="l">
              <a:spcBef>
                <a:spcPts val="1200"/>
              </a:spcBef>
              <a:spcAft>
                <a:spcPts val="0"/>
              </a:spcAft>
              <a:buNone/>
            </a:pPr>
            <a:r>
              <a:rPr lang="en" sz="1174"/>
              <a:t>1000 machines: 800 workers &amp; 200 servers</a:t>
            </a:r>
            <a:endParaRPr sz="1174"/>
          </a:p>
          <a:p>
            <a:pPr indent="457200" lvl="0" marL="0" rtl="0" algn="l">
              <a:spcBef>
                <a:spcPts val="1200"/>
              </a:spcBef>
              <a:spcAft>
                <a:spcPts val="0"/>
              </a:spcAft>
              <a:buNone/>
            </a:pPr>
            <a:r>
              <a:rPr lang="en" sz="1174"/>
              <a:t>Machines: 16 cores, 192 GB DRAM, and 10 Gb Ethernet links</a:t>
            </a:r>
            <a:endParaRPr sz="1174"/>
          </a:p>
          <a:p>
            <a:pPr indent="0" lvl="0" marL="0" rtl="0" algn="l">
              <a:spcBef>
                <a:spcPts val="1200"/>
              </a:spcBef>
              <a:spcAft>
                <a:spcPts val="1200"/>
              </a:spcAft>
              <a:buNone/>
            </a:pPr>
            <a:r>
              <a:t/>
            </a:r>
            <a:endParaRPr/>
          </a:p>
        </p:txBody>
      </p:sp>
      <p:pic>
        <p:nvPicPr>
          <p:cNvPr id="237" name="Google Shape;237;p37"/>
          <p:cNvPicPr preferRelativeResize="0"/>
          <p:nvPr/>
        </p:nvPicPr>
        <p:blipFill>
          <a:blip r:embed="rId3">
            <a:alphaModFix/>
          </a:blip>
          <a:stretch>
            <a:fillRect/>
          </a:stretch>
        </p:blipFill>
        <p:spPr>
          <a:xfrm>
            <a:off x="5140638" y="2571738"/>
            <a:ext cx="3571875" cy="111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in error</a:t>
            </a:r>
            <a:endParaRPr/>
          </a:p>
        </p:txBody>
      </p:sp>
      <p:sp>
        <p:nvSpPr>
          <p:cNvPr id="243" name="Google Shape;24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8"/>
          <p:cNvPicPr preferRelativeResize="0"/>
          <p:nvPr/>
        </p:nvPicPr>
        <p:blipFill>
          <a:blip r:embed="rId3">
            <a:alphaModFix/>
          </a:blip>
          <a:stretch>
            <a:fillRect/>
          </a:stretch>
        </p:blipFill>
        <p:spPr>
          <a:xfrm>
            <a:off x="1543050" y="1103350"/>
            <a:ext cx="5327350" cy="3887750"/>
          </a:xfrm>
          <a:prstGeom prst="rect">
            <a:avLst/>
          </a:prstGeom>
          <a:noFill/>
          <a:ln>
            <a:noFill/>
          </a:ln>
        </p:spPr>
      </p:pic>
      <p:cxnSp>
        <p:nvCxnSpPr>
          <p:cNvPr id="245" name="Google Shape;245;p38"/>
          <p:cNvCxnSpPr/>
          <p:nvPr/>
        </p:nvCxnSpPr>
        <p:spPr>
          <a:xfrm>
            <a:off x="1512800" y="3452725"/>
            <a:ext cx="5944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taken</a:t>
            </a:r>
            <a:endParaRPr/>
          </a:p>
        </p:txBody>
      </p:sp>
      <p:sp>
        <p:nvSpPr>
          <p:cNvPr id="251" name="Google Shape;25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39"/>
          <p:cNvPicPr preferRelativeResize="0"/>
          <p:nvPr/>
        </p:nvPicPr>
        <p:blipFill>
          <a:blip r:embed="rId3">
            <a:alphaModFix/>
          </a:blip>
          <a:stretch>
            <a:fillRect/>
          </a:stretch>
        </p:blipFill>
        <p:spPr>
          <a:xfrm>
            <a:off x="1464630" y="1152475"/>
            <a:ext cx="5872469" cy="34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58" name="Google Shape;25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4315">
                <a:solidFill>
                  <a:srgbClr val="000000"/>
                </a:solidFill>
                <a:latin typeface="Arial"/>
                <a:ea typeface="Arial"/>
                <a:cs typeface="Arial"/>
                <a:sym typeface="Arial"/>
              </a:rPr>
              <a:t>•</a:t>
            </a:r>
            <a:r>
              <a:rPr b="1" lang="en" sz="4315">
                <a:solidFill>
                  <a:srgbClr val="000000"/>
                </a:solidFill>
                <a:latin typeface="Arial"/>
                <a:ea typeface="Arial"/>
                <a:cs typeface="Arial"/>
                <a:sym typeface="Arial"/>
              </a:rPr>
              <a:t>Efficient Communication</a:t>
            </a:r>
            <a:r>
              <a:rPr lang="en" sz="4315">
                <a:solidFill>
                  <a:srgbClr val="000000"/>
                </a:solidFill>
                <a:latin typeface="Arial"/>
                <a:ea typeface="Arial"/>
                <a:cs typeface="Arial"/>
                <a:sym typeface="Arial"/>
              </a:rPr>
              <a:t>:</a:t>
            </a:r>
            <a:endParaRPr sz="4315">
              <a:solidFill>
                <a:srgbClr val="000000"/>
              </a:solidFill>
              <a:latin typeface="Arial"/>
              <a:ea typeface="Arial"/>
              <a:cs typeface="Arial"/>
              <a:sym typeface="Arial"/>
            </a:endParaRPr>
          </a:p>
          <a:p>
            <a:pPr indent="457200" lvl="0" marL="0" rtl="0" algn="l">
              <a:spcBef>
                <a:spcPts val="0"/>
              </a:spcBef>
              <a:spcAft>
                <a:spcPts val="0"/>
              </a:spcAft>
              <a:buNone/>
            </a:pPr>
            <a:r>
              <a:rPr lang="en" sz="4315">
                <a:solidFill>
                  <a:srgbClr val="000000"/>
                </a:solidFill>
                <a:latin typeface="Arial"/>
                <a:ea typeface="Arial"/>
                <a:cs typeface="Arial"/>
                <a:sym typeface="Arial"/>
              </a:rPr>
              <a:t>•Batching (key,value) pairs in Linear Algebra objects</a:t>
            </a:r>
            <a:endParaRPr sz="4315">
              <a:solidFill>
                <a:srgbClr val="000000"/>
              </a:solidFill>
              <a:latin typeface="Arial"/>
              <a:ea typeface="Arial"/>
              <a:cs typeface="Arial"/>
              <a:sym typeface="Arial"/>
            </a:endParaRPr>
          </a:p>
          <a:p>
            <a:pPr indent="457200" lvl="0" marL="0" rtl="0" algn="l">
              <a:spcBef>
                <a:spcPts val="0"/>
              </a:spcBef>
              <a:spcAft>
                <a:spcPts val="0"/>
              </a:spcAft>
              <a:buNone/>
            </a:pPr>
            <a:r>
              <a:rPr lang="en" sz="4315">
                <a:solidFill>
                  <a:srgbClr val="000000"/>
                </a:solidFill>
                <a:latin typeface="Arial"/>
                <a:ea typeface="Arial"/>
                <a:cs typeface="Arial"/>
                <a:sym typeface="Arial"/>
              </a:rPr>
              <a:t>•Filters to reduce unnecessary communication &amp; message compression</a:t>
            </a:r>
            <a:endParaRPr sz="4315">
              <a:solidFill>
                <a:srgbClr val="000000"/>
              </a:solidFill>
              <a:latin typeface="Arial"/>
              <a:ea typeface="Arial"/>
              <a:cs typeface="Arial"/>
              <a:sym typeface="Arial"/>
            </a:endParaRPr>
          </a:p>
          <a:p>
            <a:pPr indent="457200" lvl="0" marL="0" rtl="0" algn="l">
              <a:spcBef>
                <a:spcPts val="0"/>
              </a:spcBef>
              <a:spcAft>
                <a:spcPts val="0"/>
              </a:spcAft>
              <a:buNone/>
            </a:pPr>
            <a:r>
              <a:rPr lang="en" sz="4315">
                <a:solidFill>
                  <a:srgbClr val="000000"/>
                </a:solidFill>
                <a:latin typeface="Arial"/>
                <a:ea typeface="Arial"/>
                <a:cs typeface="Arial"/>
                <a:sym typeface="Arial"/>
              </a:rPr>
              <a:t>•Caching keys at worker and server nodes for local access</a:t>
            </a:r>
            <a:endParaRPr sz="4315">
              <a:solidFill>
                <a:srgbClr val="000000"/>
              </a:solidFill>
              <a:latin typeface="Arial"/>
              <a:ea typeface="Arial"/>
              <a:cs typeface="Arial"/>
              <a:sym typeface="Arial"/>
            </a:endParaRPr>
          </a:p>
          <a:p>
            <a:pPr indent="0" lvl="0" marL="0" rtl="0" algn="l">
              <a:spcBef>
                <a:spcPts val="0"/>
              </a:spcBef>
              <a:spcAft>
                <a:spcPts val="0"/>
              </a:spcAft>
              <a:buNone/>
            </a:pPr>
            <a:r>
              <a:rPr lang="en" sz="4315">
                <a:solidFill>
                  <a:srgbClr val="000000"/>
                </a:solidFill>
                <a:latin typeface="Arial"/>
                <a:ea typeface="Arial"/>
                <a:cs typeface="Arial"/>
                <a:sym typeface="Arial"/>
              </a:rPr>
              <a:t>•</a:t>
            </a:r>
            <a:r>
              <a:rPr b="1" lang="en" sz="4315">
                <a:solidFill>
                  <a:srgbClr val="000000"/>
                </a:solidFill>
                <a:latin typeface="Arial"/>
                <a:ea typeface="Arial"/>
                <a:cs typeface="Arial"/>
                <a:sym typeface="Arial"/>
              </a:rPr>
              <a:t>Flexible Consistency Models</a:t>
            </a:r>
            <a:r>
              <a:rPr lang="en" sz="4315">
                <a:solidFill>
                  <a:srgbClr val="000000"/>
                </a:solidFill>
                <a:latin typeface="Arial"/>
                <a:ea typeface="Arial"/>
                <a:cs typeface="Arial"/>
                <a:sym typeface="Arial"/>
              </a:rPr>
              <a:t>:</a:t>
            </a:r>
            <a:endParaRPr sz="4315">
              <a:solidFill>
                <a:srgbClr val="000000"/>
              </a:solidFill>
              <a:latin typeface="Arial"/>
              <a:ea typeface="Arial"/>
              <a:cs typeface="Arial"/>
              <a:sym typeface="Arial"/>
            </a:endParaRPr>
          </a:p>
          <a:p>
            <a:pPr indent="457200" lvl="0" marL="0" rtl="0" algn="l">
              <a:spcBef>
                <a:spcPts val="0"/>
              </a:spcBef>
              <a:spcAft>
                <a:spcPts val="0"/>
              </a:spcAft>
              <a:buNone/>
            </a:pPr>
            <a:r>
              <a:rPr lang="en" sz="4315">
                <a:solidFill>
                  <a:srgbClr val="000000"/>
                </a:solidFill>
                <a:latin typeface="Arial"/>
                <a:ea typeface="Arial"/>
                <a:cs typeface="Arial"/>
                <a:sym typeface="Arial"/>
              </a:rPr>
              <a:t>•Can choose between Sequential, Eventual, and Bounded delay consistency models</a:t>
            </a:r>
            <a:endParaRPr sz="4315">
              <a:solidFill>
                <a:srgbClr val="000000"/>
              </a:solidFill>
              <a:latin typeface="Arial"/>
              <a:ea typeface="Arial"/>
              <a:cs typeface="Arial"/>
              <a:sym typeface="Arial"/>
            </a:endParaRPr>
          </a:p>
          <a:p>
            <a:pPr indent="457200" lvl="0" marL="0" rtl="0" algn="l">
              <a:spcBef>
                <a:spcPts val="0"/>
              </a:spcBef>
              <a:spcAft>
                <a:spcPts val="0"/>
              </a:spcAft>
              <a:buNone/>
            </a:pPr>
            <a:r>
              <a:rPr lang="en" sz="4315">
                <a:solidFill>
                  <a:srgbClr val="000000"/>
                </a:solidFill>
                <a:latin typeface="Arial"/>
                <a:ea typeface="Arial"/>
                <a:cs typeface="Arial"/>
                <a:sym typeface="Arial"/>
              </a:rPr>
              <a:t>•Allows for tradeoffs between System Performance and Algorithmic Convergence</a:t>
            </a:r>
            <a:endParaRPr sz="4315">
              <a:solidFill>
                <a:srgbClr val="000000"/>
              </a:solidFill>
              <a:latin typeface="Arial"/>
              <a:ea typeface="Arial"/>
              <a:cs typeface="Arial"/>
              <a:sym typeface="Arial"/>
            </a:endParaRPr>
          </a:p>
          <a:p>
            <a:pPr indent="0" lvl="0" marL="0" rtl="0" algn="l">
              <a:spcBef>
                <a:spcPts val="0"/>
              </a:spcBef>
              <a:spcAft>
                <a:spcPts val="0"/>
              </a:spcAft>
              <a:buNone/>
            </a:pPr>
            <a:r>
              <a:rPr lang="en" sz="4315">
                <a:solidFill>
                  <a:srgbClr val="000000"/>
                </a:solidFill>
                <a:latin typeface="Arial"/>
                <a:ea typeface="Arial"/>
                <a:cs typeface="Arial"/>
                <a:sym typeface="Arial"/>
              </a:rPr>
              <a:t>•</a:t>
            </a:r>
            <a:r>
              <a:rPr b="1" lang="en" sz="4315">
                <a:solidFill>
                  <a:srgbClr val="000000"/>
                </a:solidFill>
                <a:latin typeface="Arial"/>
                <a:ea typeface="Arial"/>
                <a:cs typeface="Arial"/>
                <a:sym typeface="Arial"/>
              </a:rPr>
              <a:t>Fault Tolerance and Durability</a:t>
            </a:r>
            <a:r>
              <a:rPr lang="en" sz="4315">
                <a:solidFill>
                  <a:srgbClr val="000000"/>
                </a:solidFill>
                <a:latin typeface="Arial"/>
                <a:ea typeface="Arial"/>
                <a:cs typeface="Arial"/>
                <a:sym typeface="Arial"/>
              </a:rPr>
              <a:t>:</a:t>
            </a:r>
            <a:endParaRPr sz="4315">
              <a:solidFill>
                <a:srgbClr val="000000"/>
              </a:solidFill>
              <a:latin typeface="Arial"/>
              <a:ea typeface="Arial"/>
              <a:cs typeface="Arial"/>
              <a:sym typeface="Arial"/>
            </a:endParaRPr>
          </a:p>
          <a:p>
            <a:pPr indent="457200" lvl="0" marL="0" rtl="0" algn="l">
              <a:spcBef>
                <a:spcPts val="0"/>
              </a:spcBef>
              <a:spcAft>
                <a:spcPts val="0"/>
              </a:spcAft>
              <a:buNone/>
            </a:pPr>
            <a:r>
              <a:rPr lang="en" sz="4315">
                <a:solidFill>
                  <a:srgbClr val="000000"/>
                </a:solidFill>
                <a:latin typeface="Arial"/>
                <a:ea typeface="Arial"/>
                <a:cs typeface="Arial"/>
                <a:sym typeface="Arial"/>
              </a:rPr>
              <a:t>•Replication of data in Servers</a:t>
            </a:r>
            <a:endParaRPr sz="4315">
              <a:solidFill>
                <a:srgbClr val="000000"/>
              </a:solidFill>
              <a:latin typeface="Arial"/>
              <a:ea typeface="Arial"/>
              <a:cs typeface="Arial"/>
              <a:sym typeface="Arial"/>
            </a:endParaRPr>
          </a:p>
          <a:p>
            <a:pPr indent="457200" lvl="0" marL="0" rtl="0" algn="l">
              <a:spcBef>
                <a:spcPts val="0"/>
              </a:spcBef>
              <a:spcAft>
                <a:spcPts val="0"/>
              </a:spcAft>
              <a:buNone/>
            </a:pPr>
            <a:r>
              <a:rPr lang="en" sz="4315">
                <a:solidFill>
                  <a:srgbClr val="000000"/>
                </a:solidFill>
                <a:latin typeface="Arial"/>
                <a:ea typeface="Arial"/>
                <a:cs typeface="Arial"/>
                <a:sym typeface="Arial"/>
              </a:rPr>
              <a:t>•Failed workers can restart at the point of failure by using vector clocks</a:t>
            </a:r>
            <a:endParaRPr sz="4315">
              <a:solidFill>
                <a:srgbClr val="000000"/>
              </a:solidFill>
              <a:latin typeface="Arial"/>
              <a:ea typeface="Arial"/>
              <a:cs typeface="Arial"/>
              <a:sym typeface="Arial"/>
            </a:endParaRPr>
          </a:p>
          <a:p>
            <a:pPr indent="0" lvl="0" marL="0" rtl="0" algn="l">
              <a:spcBef>
                <a:spcPts val="0"/>
              </a:spcBef>
              <a:spcAft>
                <a:spcPts val="0"/>
              </a:spcAft>
              <a:buNone/>
            </a:pPr>
            <a:r>
              <a:rPr lang="en" sz="4315">
                <a:solidFill>
                  <a:srgbClr val="000000"/>
                </a:solidFill>
                <a:latin typeface="Arial"/>
                <a:ea typeface="Arial"/>
                <a:cs typeface="Arial"/>
                <a:sym typeface="Arial"/>
              </a:rPr>
              <a:t>•</a:t>
            </a:r>
            <a:r>
              <a:rPr b="1" lang="en" sz="4315">
                <a:solidFill>
                  <a:srgbClr val="000000"/>
                </a:solidFill>
                <a:latin typeface="Arial"/>
                <a:ea typeface="Arial"/>
                <a:cs typeface="Arial"/>
                <a:sym typeface="Arial"/>
              </a:rPr>
              <a:t>Ease of Use</a:t>
            </a:r>
            <a:r>
              <a:rPr lang="en" sz="4315">
                <a:solidFill>
                  <a:srgbClr val="000000"/>
                </a:solidFill>
                <a:latin typeface="Arial"/>
                <a:ea typeface="Arial"/>
                <a:cs typeface="Arial"/>
                <a:sym typeface="Arial"/>
              </a:rPr>
              <a:t>:</a:t>
            </a:r>
            <a:endParaRPr sz="4315">
              <a:solidFill>
                <a:srgbClr val="000000"/>
              </a:solidFill>
              <a:latin typeface="Arial"/>
              <a:ea typeface="Arial"/>
              <a:cs typeface="Arial"/>
              <a:sym typeface="Arial"/>
            </a:endParaRPr>
          </a:p>
          <a:p>
            <a:pPr indent="457200" lvl="0" marL="0" rtl="0" algn="l">
              <a:spcBef>
                <a:spcPts val="0"/>
              </a:spcBef>
              <a:spcAft>
                <a:spcPts val="0"/>
              </a:spcAft>
              <a:buNone/>
            </a:pPr>
            <a:r>
              <a:rPr lang="en" sz="4315">
                <a:solidFill>
                  <a:srgbClr val="000000"/>
                </a:solidFill>
                <a:latin typeface="Arial"/>
                <a:ea typeface="Arial"/>
                <a:cs typeface="Arial"/>
                <a:sym typeface="Arial"/>
              </a:rPr>
              <a:t>•Linear Algebra objects allow for intuitive implementation of tasks</a:t>
            </a:r>
            <a:endParaRPr sz="4315">
              <a:solidFill>
                <a:srgbClr val="000000"/>
              </a:solidFill>
              <a:latin typeface="Arial"/>
              <a:ea typeface="Arial"/>
              <a:cs typeface="Arial"/>
              <a:sym typeface="Arial"/>
            </a:endParaRPr>
          </a:p>
          <a:p>
            <a:pPr indent="0" lvl="0" marL="0" rtl="0" algn="l">
              <a:spcBef>
                <a:spcPts val="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433825"/>
            <a:ext cx="6283500" cy="130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5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is about learning things from data</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311698" y="1862498"/>
            <a:ext cx="1588600" cy="1148675"/>
          </a:xfrm>
          <a:prstGeom prst="rect">
            <a:avLst/>
          </a:prstGeom>
          <a:noFill/>
          <a:ln>
            <a:noFill/>
          </a:ln>
        </p:spPr>
      </p:pic>
      <p:pic>
        <p:nvPicPr>
          <p:cNvPr id="77" name="Google Shape;77;p16"/>
          <p:cNvPicPr preferRelativeResize="0"/>
          <p:nvPr/>
        </p:nvPicPr>
        <p:blipFill>
          <a:blip r:embed="rId4">
            <a:alphaModFix/>
          </a:blip>
          <a:stretch>
            <a:fillRect/>
          </a:stretch>
        </p:blipFill>
        <p:spPr>
          <a:xfrm>
            <a:off x="1994848" y="2301925"/>
            <a:ext cx="1455875" cy="269825"/>
          </a:xfrm>
          <a:prstGeom prst="rect">
            <a:avLst/>
          </a:prstGeom>
          <a:noFill/>
          <a:ln>
            <a:noFill/>
          </a:ln>
        </p:spPr>
      </p:pic>
      <p:sp>
        <p:nvSpPr>
          <p:cNvPr id="78" name="Google Shape;78;p16"/>
          <p:cNvSpPr txBox="1"/>
          <p:nvPr/>
        </p:nvSpPr>
        <p:spPr>
          <a:xfrm>
            <a:off x="793225" y="1983025"/>
            <a:ext cx="1028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Average"/>
                <a:ea typeface="Average"/>
                <a:cs typeface="Average"/>
                <a:sym typeface="Average"/>
              </a:rPr>
              <a:t>User</a:t>
            </a:r>
            <a:endParaRPr sz="2300">
              <a:latin typeface="Average"/>
              <a:ea typeface="Average"/>
              <a:cs typeface="Average"/>
              <a:sym typeface="Average"/>
            </a:endParaRPr>
          </a:p>
        </p:txBody>
      </p:sp>
      <p:sp>
        <p:nvSpPr>
          <p:cNvPr id="79" name="Google Shape;79;p16"/>
          <p:cNvSpPr txBox="1"/>
          <p:nvPr/>
        </p:nvSpPr>
        <p:spPr>
          <a:xfrm>
            <a:off x="2174225" y="1732513"/>
            <a:ext cx="1276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EFEFEF"/>
                </a:solidFill>
              </a:rPr>
              <a:t>Search</a:t>
            </a:r>
            <a:endParaRPr sz="100">
              <a:solidFill>
                <a:srgbClr val="EFEFEF"/>
              </a:solidFill>
              <a:latin typeface="Average"/>
              <a:ea typeface="Average"/>
              <a:cs typeface="Average"/>
              <a:sym typeface="Average"/>
            </a:endParaRPr>
          </a:p>
        </p:txBody>
      </p:sp>
      <p:pic>
        <p:nvPicPr>
          <p:cNvPr id="80" name="Google Shape;80;p16"/>
          <p:cNvPicPr preferRelativeResize="0"/>
          <p:nvPr/>
        </p:nvPicPr>
        <p:blipFill>
          <a:blip r:embed="rId5">
            <a:alphaModFix/>
          </a:blip>
          <a:stretch>
            <a:fillRect/>
          </a:stretch>
        </p:blipFill>
        <p:spPr>
          <a:xfrm>
            <a:off x="3450723" y="1774486"/>
            <a:ext cx="1674775" cy="1224836"/>
          </a:xfrm>
          <a:prstGeom prst="rect">
            <a:avLst/>
          </a:prstGeom>
          <a:noFill/>
          <a:ln>
            <a:noFill/>
          </a:ln>
        </p:spPr>
      </p:pic>
      <p:sp>
        <p:nvSpPr>
          <p:cNvPr id="81" name="Google Shape;81;p16"/>
          <p:cNvSpPr txBox="1"/>
          <p:nvPr/>
        </p:nvSpPr>
        <p:spPr>
          <a:xfrm>
            <a:off x="3623650" y="2229088"/>
            <a:ext cx="1363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Average"/>
                <a:ea typeface="Average"/>
                <a:cs typeface="Average"/>
                <a:sym typeface="Average"/>
              </a:rPr>
              <a:t>Search Engine</a:t>
            </a:r>
            <a:endParaRPr sz="1500">
              <a:latin typeface="Average"/>
              <a:ea typeface="Average"/>
              <a:cs typeface="Average"/>
              <a:sym typeface="Average"/>
            </a:endParaRPr>
          </a:p>
        </p:txBody>
      </p:sp>
      <p:pic>
        <p:nvPicPr>
          <p:cNvPr id="82" name="Google Shape;82;p16"/>
          <p:cNvPicPr preferRelativeResize="0"/>
          <p:nvPr/>
        </p:nvPicPr>
        <p:blipFill>
          <a:blip r:embed="rId6">
            <a:alphaModFix/>
          </a:blip>
          <a:stretch>
            <a:fillRect/>
          </a:stretch>
        </p:blipFill>
        <p:spPr>
          <a:xfrm>
            <a:off x="5227550" y="2334025"/>
            <a:ext cx="1276500" cy="205658"/>
          </a:xfrm>
          <a:prstGeom prst="rect">
            <a:avLst/>
          </a:prstGeom>
          <a:noFill/>
          <a:ln>
            <a:noFill/>
          </a:ln>
        </p:spPr>
      </p:pic>
      <p:pic>
        <p:nvPicPr>
          <p:cNvPr id="83" name="Google Shape;83;p16"/>
          <p:cNvPicPr preferRelativeResize="0"/>
          <p:nvPr/>
        </p:nvPicPr>
        <p:blipFill>
          <a:blip r:embed="rId7">
            <a:alphaModFix/>
          </a:blip>
          <a:stretch>
            <a:fillRect/>
          </a:stretch>
        </p:blipFill>
        <p:spPr>
          <a:xfrm>
            <a:off x="6744747" y="1885147"/>
            <a:ext cx="1508731" cy="1103400"/>
          </a:xfrm>
          <a:prstGeom prst="rect">
            <a:avLst/>
          </a:prstGeom>
          <a:noFill/>
          <a:ln>
            <a:noFill/>
          </a:ln>
        </p:spPr>
      </p:pic>
      <p:sp>
        <p:nvSpPr>
          <p:cNvPr id="84" name="Google Shape;84;p16"/>
          <p:cNvSpPr txBox="1"/>
          <p:nvPr/>
        </p:nvSpPr>
        <p:spPr>
          <a:xfrm>
            <a:off x="5341800" y="1958250"/>
            <a:ext cx="1028700" cy="7542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lang="en" sz="2000">
                <a:solidFill>
                  <a:srgbClr val="F3F3F3"/>
                </a:solidFill>
              </a:rPr>
              <a:t>charge</a:t>
            </a:r>
            <a:endParaRPr sz="2000">
              <a:solidFill>
                <a:srgbClr val="F3F3F3"/>
              </a:solidFill>
            </a:endParaRPr>
          </a:p>
          <a:p>
            <a:pPr indent="0" lvl="0" marL="0" rtl="0" algn="l">
              <a:spcBef>
                <a:spcPts val="0"/>
              </a:spcBef>
              <a:spcAft>
                <a:spcPts val="0"/>
              </a:spcAft>
              <a:buNone/>
            </a:pPr>
            <a:r>
              <a:t/>
            </a:r>
            <a:endParaRPr>
              <a:latin typeface="Average"/>
              <a:ea typeface="Average"/>
              <a:cs typeface="Average"/>
              <a:sym typeface="Average"/>
            </a:endParaRPr>
          </a:p>
        </p:txBody>
      </p:sp>
      <p:sp>
        <p:nvSpPr>
          <p:cNvPr id="85" name="Google Shape;85;p16"/>
          <p:cNvSpPr txBox="1"/>
          <p:nvPr/>
        </p:nvSpPr>
        <p:spPr>
          <a:xfrm>
            <a:off x="6903450" y="2179150"/>
            <a:ext cx="1214700" cy="415500"/>
          </a:xfrm>
          <a:prstGeom prst="rect">
            <a:avLst/>
          </a:prstGeom>
          <a:noFill/>
          <a:ln>
            <a:noFill/>
          </a:ln>
        </p:spPr>
        <p:txBody>
          <a:bodyPr anchorCtr="0" anchor="t" bIns="91425" lIns="91425" spcFirstLastPara="1" rIns="91425" wrap="square" tIns="91425">
            <a:spAutoFit/>
          </a:bodyPr>
          <a:lstStyle/>
          <a:p>
            <a:pPr indent="0" lvl="0" marL="12700" marR="12700" rtl="0" algn="l">
              <a:lnSpc>
                <a:spcPct val="106000"/>
              </a:lnSpc>
              <a:spcBef>
                <a:spcPts val="100"/>
              </a:spcBef>
              <a:spcAft>
                <a:spcPts val="0"/>
              </a:spcAft>
              <a:buNone/>
            </a:pPr>
            <a:r>
              <a:rPr lang="en" sz="1500">
                <a:solidFill>
                  <a:srgbClr val="EFEFEF"/>
                </a:solidFill>
              </a:rPr>
              <a:t>Advertiser</a:t>
            </a:r>
            <a:endParaRPr sz="1500">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is about learning things from data</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single machine can solve machine learning problems rapidly </a:t>
            </a:r>
            <a:r>
              <a:rPr lang="en"/>
              <a:t>especially</a:t>
            </a:r>
            <a:r>
              <a:rPr lang="en"/>
              <a:t> with the increasing </a:t>
            </a:r>
            <a:r>
              <a:rPr lang="en"/>
              <a:t>complexity</a:t>
            </a:r>
            <a:r>
              <a:rPr lang="en"/>
              <a:t> and amount of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311700" y="2008150"/>
            <a:ext cx="3712300" cy="2242975"/>
          </a:xfrm>
          <a:prstGeom prst="rect">
            <a:avLst/>
          </a:prstGeom>
          <a:noFill/>
          <a:ln>
            <a:noFill/>
          </a:ln>
        </p:spPr>
      </p:pic>
      <p:pic>
        <p:nvPicPr>
          <p:cNvPr id="93" name="Google Shape;93;p17"/>
          <p:cNvPicPr preferRelativeResize="0"/>
          <p:nvPr/>
        </p:nvPicPr>
        <p:blipFill>
          <a:blip r:embed="rId4">
            <a:alphaModFix/>
          </a:blip>
          <a:stretch>
            <a:fillRect/>
          </a:stretch>
        </p:blipFill>
        <p:spPr>
          <a:xfrm>
            <a:off x="4152450" y="2008150"/>
            <a:ext cx="4569501" cy="240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ad click prediction system</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705987" y="1220292"/>
            <a:ext cx="7434524" cy="17138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system challenges</a:t>
            </a:r>
            <a:endParaRPr/>
          </a:p>
        </p:txBody>
      </p:sp>
      <p:sp>
        <p:nvSpPr>
          <p:cNvPr id="106" name="Google Shape;106;p19"/>
          <p:cNvSpPr txBox="1"/>
          <p:nvPr>
            <p:ph idx="1" type="body"/>
          </p:nvPr>
        </p:nvSpPr>
        <p:spPr>
          <a:xfrm>
            <a:off x="311700" y="1152475"/>
            <a:ext cx="8520600" cy="3416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Training Data is Large –--  1TB to 1PB</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 Complex Models with Billions and Trillions of Parameters</a:t>
            </a:r>
            <a:endParaRPr/>
          </a:p>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rPr lang="en"/>
              <a:t> Parameters are shared globally among worker nodes:</a:t>
            </a:r>
            <a:endParaRPr/>
          </a:p>
          <a:p>
            <a:pPr indent="-342900" lvl="0" marL="457200" rtl="0" algn="l">
              <a:spcBef>
                <a:spcPts val="0"/>
              </a:spcBef>
              <a:spcAft>
                <a:spcPts val="0"/>
              </a:spcAft>
              <a:buSzPts val="1800"/>
              <a:buChar char="-"/>
            </a:pPr>
            <a:r>
              <a:rPr lang="en"/>
              <a:t>Accessing them incurs large</a:t>
            </a:r>
            <a:r>
              <a:rPr lang="en">
                <a:highlight>
                  <a:srgbClr val="FFFF00"/>
                </a:highlight>
              </a:rPr>
              <a:t> Network costs</a:t>
            </a:r>
            <a:endParaRPr>
              <a:highlight>
                <a:srgbClr val="FFFF00"/>
              </a:highlight>
            </a:endParaRPr>
          </a:p>
          <a:p>
            <a:pPr indent="-342900" lvl="0" marL="457200" rtl="0" algn="l">
              <a:spcBef>
                <a:spcPts val="0"/>
              </a:spcBef>
              <a:spcAft>
                <a:spcPts val="0"/>
              </a:spcAft>
              <a:buSzPts val="1800"/>
              <a:buChar char="-"/>
            </a:pPr>
            <a:r>
              <a:rPr lang="en"/>
              <a:t>Sequential ML jobs has  barriers and hurt performance by</a:t>
            </a:r>
            <a:r>
              <a:rPr lang="en">
                <a:highlight>
                  <a:srgbClr val="FFFF00"/>
                </a:highlight>
              </a:rPr>
              <a:t> blocking</a:t>
            </a:r>
            <a:endParaRPr>
              <a:highlight>
                <a:srgbClr val="FFFF00"/>
              </a:highlight>
            </a:endParaRPr>
          </a:p>
          <a:p>
            <a:pPr indent="-342900" lvl="0" marL="457200" rtl="0" algn="l">
              <a:spcBef>
                <a:spcPts val="0"/>
              </a:spcBef>
              <a:spcAft>
                <a:spcPts val="0"/>
              </a:spcAft>
              <a:buSzPts val="1800"/>
              <a:buChar char="-"/>
            </a:pPr>
            <a:r>
              <a:rPr lang="en"/>
              <a:t>At scale</a:t>
            </a:r>
            <a:r>
              <a:rPr lang="en">
                <a:solidFill>
                  <a:srgbClr val="000000"/>
                </a:solidFill>
                <a:highlight>
                  <a:srgbClr val="FFFF00"/>
                </a:highlight>
              </a:rPr>
              <a:t>, Fault Tolerance </a:t>
            </a:r>
            <a:r>
              <a:rPr lang="en"/>
              <a:t>is required as these jobs run in a cloud environment where machines are unreliable and jobs can be preempted</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Goals and Design Features</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3137"/>
              <a:t>Efficient Communication:</a:t>
            </a:r>
            <a:r>
              <a:rPr lang="en" sz="3137"/>
              <a:t> asynchronous communication model (does not block computation)</a:t>
            </a:r>
            <a:endParaRPr sz="3137"/>
          </a:p>
          <a:p>
            <a:pPr indent="0" lvl="0" marL="0" rtl="0" algn="l">
              <a:spcBef>
                <a:spcPts val="1200"/>
              </a:spcBef>
              <a:spcAft>
                <a:spcPts val="0"/>
              </a:spcAft>
              <a:buNone/>
            </a:pPr>
            <a:r>
              <a:rPr b="1" lang="en" sz="3137"/>
              <a:t>Flexible Consistency Models:</a:t>
            </a:r>
            <a:r>
              <a:rPr lang="en" sz="3137"/>
              <a:t> Algorithm designer can balance algorithmic convergence and system efficiency</a:t>
            </a:r>
            <a:endParaRPr sz="3137"/>
          </a:p>
          <a:p>
            <a:pPr indent="0" lvl="0" marL="0" rtl="0" algn="l">
              <a:spcBef>
                <a:spcPts val="1200"/>
              </a:spcBef>
              <a:spcAft>
                <a:spcPts val="0"/>
              </a:spcAft>
              <a:buNone/>
            </a:pPr>
            <a:r>
              <a:rPr b="1" lang="en" sz="3137"/>
              <a:t>Elastic Scalability</a:t>
            </a:r>
            <a:r>
              <a:rPr lang="en" sz="3137"/>
              <a:t> : New nodes can be added without restarting framework</a:t>
            </a:r>
            <a:endParaRPr sz="3137"/>
          </a:p>
          <a:p>
            <a:pPr indent="0" lvl="0" marL="0" rtl="0" algn="l">
              <a:spcBef>
                <a:spcPts val="1200"/>
              </a:spcBef>
              <a:spcAft>
                <a:spcPts val="0"/>
              </a:spcAft>
              <a:buNone/>
            </a:pPr>
            <a:r>
              <a:rPr b="1" lang="en" sz="3137"/>
              <a:t>Fault Tolerance and Durability</a:t>
            </a:r>
            <a:r>
              <a:rPr lang="en" sz="3137"/>
              <a:t>: Recovery from and repair in 1 sec.</a:t>
            </a:r>
            <a:endParaRPr sz="3137"/>
          </a:p>
          <a:p>
            <a:pPr indent="0" lvl="0" marL="0" rtl="0" algn="l">
              <a:spcBef>
                <a:spcPts val="1200"/>
              </a:spcBef>
              <a:spcAft>
                <a:spcPts val="0"/>
              </a:spcAft>
              <a:buNone/>
            </a:pPr>
            <a:r>
              <a:rPr b="1" lang="en" sz="3137"/>
              <a:t>Ease of Use</a:t>
            </a:r>
            <a:r>
              <a:rPr lang="en" sz="3137"/>
              <a:t>: easy for users to write programs</a:t>
            </a:r>
            <a:endParaRPr sz="3137"/>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562600" y="2187400"/>
            <a:ext cx="6434700" cy="17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&amp; Design Details</a:t>
            </a:r>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