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1b65730e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1b65730e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20896612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20896612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20896612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20896612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20896612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20896612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1b65730e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1b65730e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20896612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20896612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20896612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20896612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9bf9770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9bf9770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current machine learning algorithms, big data from all the internet and sensory activities, and the increasing needs for big models for ultra high dimensional problems have put pressure on ML algorithms to scale beyond a single machine. Many new ML models and algorithms aimed at scalable applications are still not widely used, perhaps because the migration to larger, less predictable platforms require careful attention to the details. Many programmable platforms have provided partial solutions to this research-to-production gap, including Hadoop, Spark, Graph centric platforms such as GraphLab and Pregel, and all have their own tradeoffs.</a:t>
            </a:r>
            <a:endParaRPr/>
          </a:p>
          <a:p>
            <a:pPr indent="0" lvl="0" marL="0" rtl="0" algn="l">
              <a:spcBef>
                <a:spcPts val="0"/>
              </a:spcBef>
              <a:spcAft>
                <a:spcPts val="0"/>
              </a:spcAft>
              <a:buNone/>
            </a:pPr>
            <a:r>
              <a:rPr lang="en"/>
              <a:t>The authors observed that ML algorithms goals is fast, efficient convergence to an optimal solution, and existing solutions may work but not be the most efficient method.</a:t>
            </a:r>
            <a:endParaRPr/>
          </a:p>
          <a:p>
            <a:pPr indent="0" lvl="0" marL="0" rtl="0" algn="l">
              <a:spcBef>
                <a:spcPts val="0"/>
              </a:spcBef>
              <a:spcAft>
                <a:spcPts val="0"/>
              </a:spcAft>
              <a:buNone/>
            </a:pPr>
            <a:r>
              <a:rPr lang="en"/>
              <a:t>They begin by formalizing ML algorithms as iterative convergent programs, which encompass a large space of modern ML, such as stochastic gradient descent. The key to shared properties across all these ML algorithms are data and model parallelism. </a:t>
            </a:r>
            <a:endParaRPr/>
          </a:p>
          <a:p>
            <a:pPr indent="0" lvl="0" marL="0" rtl="0" algn="l">
              <a:spcBef>
                <a:spcPts val="0"/>
              </a:spcBef>
              <a:spcAft>
                <a:spcPts val="0"/>
              </a:spcAft>
              <a:buNone/>
            </a:pPr>
            <a:r>
              <a:rPr lang="en"/>
              <a:t>The core goal of Petuum is to execute these iterative updates in a manner that quickly converges to an optimum of the ML program’s objective function, by exploiting these three statistical properties of ML, which are fundamental to efficient large-scale ML in cluster environments.</a:t>
            </a:r>
            <a:endParaRPr/>
          </a:p>
          <a:p>
            <a:pPr indent="0" lvl="0" marL="0" rtl="0" algn="l">
              <a:spcBef>
                <a:spcPts val="0"/>
              </a:spcBef>
              <a:spcAft>
                <a:spcPts val="0"/>
              </a:spcAft>
              <a:buNone/>
            </a:pPr>
            <a:r>
              <a:rPr lang="en"/>
              <a:t>To exploit these properties, Petuum introduces three novel system objectives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1b65730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1b65730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1b65730e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1b65730e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1b65730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1b65730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1b65730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1b65730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20896612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20896612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1b65730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1b65730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2089661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2089661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etuum.com/wp-content/uploads/2019/01/Petuum_Platform_Distributed_Machine_Learning_Big_Data.pdf" TargetMode="External"/><Relationship Id="rId4" Type="http://schemas.openxmlformats.org/officeDocument/2006/relationships/hyperlink" Target="https://petuum.com/" TargetMode="External"/><Relationship Id="rId5" Type="http://schemas.openxmlformats.org/officeDocument/2006/relationships/hyperlink" Target="https://docs.google.com/presentation/d/18crIBEoJRWrGu0NcBaoSK637NzAE25hJdDXWu8wgPO8/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t>Petuum: A New Platform for Distributed Machine Learning on Big Data</a:t>
            </a:r>
            <a:endParaRPr sz="2900"/>
          </a:p>
          <a:p>
            <a:pPr indent="0" lvl="0" marL="0" rtl="0" algn="l">
              <a:spcBef>
                <a:spcPts val="0"/>
              </a:spcBef>
              <a:spcAft>
                <a:spcPts val="0"/>
              </a:spcAft>
              <a:buSzPts val="990"/>
              <a:buNone/>
            </a:pPr>
            <a:r>
              <a:t/>
            </a:r>
            <a:endParaRPr sz="2900"/>
          </a:p>
          <a:p>
            <a:pPr indent="0" lvl="0" marL="0" rtl="0" algn="l">
              <a:spcBef>
                <a:spcPts val="0"/>
              </a:spcBef>
              <a:spcAft>
                <a:spcPts val="0"/>
              </a:spcAft>
              <a:buSzPts val="990"/>
              <a:buNone/>
            </a:pPr>
            <a:r>
              <a:t/>
            </a:r>
            <a:endParaRPr sz="29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presented by Panqiu Tang, Shuyu Wu, and Yijing Zhou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Performance</a:t>
            </a:r>
            <a:endParaRPr/>
          </a:p>
        </p:txBody>
      </p:sp>
      <p:pic>
        <p:nvPicPr>
          <p:cNvPr id="195" name="Google Shape;195;p22"/>
          <p:cNvPicPr preferRelativeResize="0"/>
          <p:nvPr/>
        </p:nvPicPr>
        <p:blipFill>
          <a:blip r:embed="rId3">
            <a:alphaModFix/>
          </a:blip>
          <a:stretch>
            <a:fillRect/>
          </a:stretch>
        </p:blipFill>
        <p:spPr>
          <a:xfrm>
            <a:off x="1419150" y="1028125"/>
            <a:ext cx="6795599" cy="3538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Performance</a:t>
            </a:r>
            <a:endParaRPr/>
          </a:p>
        </p:txBody>
      </p:sp>
      <p:pic>
        <p:nvPicPr>
          <p:cNvPr id="201" name="Google Shape;201;p23"/>
          <p:cNvPicPr preferRelativeResize="0"/>
          <p:nvPr/>
        </p:nvPicPr>
        <p:blipFill>
          <a:blip r:embed="rId3">
            <a:alphaModFix/>
          </a:blip>
          <a:stretch>
            <a:fillRect/>
          </a:stretch>
        </p:blipFill>
        <p:spPr>
          <a:xfrm>
            <a:off x="1423875" y="1049625"/>
            <a:ext cx="7067448" cy="340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Performance</a:t>
            </a:r>
            <a:endParaRPr/>
          </a:p>
        </p:txBody>
      </p:sp>
      <p:pic>
        <p:nvPicPr>
          <p:cNvPr id="207" name="Google Shape;207;p24"/>
          <p:cNvPicPr preferRelativeResize="0"/>
          <p:nvPr/>
        </p:nvPicPr>
        <p:blipFill>
          <a:blip r:embed="rId3">
            <a:alphaModFix/>
          </a:blip>
          <a:stretch>
            <a:fillRect/>
          </a:stretch>
        </p:blipFill>
        <p:spPr>
          <a:xfrm>
            <a:off x="1439700" y="1003550"/>
            <a:ext cx="4246575" cy="344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Performance</a:t>
            </a:r>
            <a:endParaRPr/>
          </a:p>
        </p:txBody>
      </p:sp>
      <p:pic>
        <p:nvPicPr>
          <p:cNvPr id="213" name="Google Shape;213;p25"/>
          <p:cNvPicPr preferRelativeResize="0"/>
          <p:nvPr/>
        </p:nvPicPr>
        <p:blipFill>
          <a:blip r:embed="rId3">
            <a:alphaModFix/>
          </a:blip>
          <a:stretch>
            <a:fillRect/>
          </a:stretch>
        </p:blipFill>
        <p:spPr>
          <a:xfrm>
            <a:off x="1387300" y="1069700"/>
            <a:ext cx="7400601" cy="353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19" name="Google Shape;219;p26"/>
          <p:cNvSpPr txBox="1"/>
          <p:nvPr>
            <p:ph idx="1" type="body"/>
          </p:nvPr>
        </p:nvSpPr>
        <p:spPr>
          <a:xfrm>
            <a:off x="1297500" y="1159750"/>
            <a:ext cx="7038900" cy="3337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takes advantages of  the common properties of ML programs</a:t>
            </a:r>
            <a:endParaRPr/>
          </a:p>
          <a:p>
            <a:pPr indent="-298450" lvl="1" marL="914400" rtl="0" algn="l">
              <a:spcBef>
                <a:spcPts val="0"/>
              </a:spcBef>
              <a:spcAft>
                <a:spcPts val="0"/>
              </a:spcAft>
              <a:buSzPts val="1100"/>
              <a:buChar char="○"/>
            </a:pPr>
            <a:r>
              <a:rPr lang="en"/>
              <a:t>limited error tolerance</a:t>
            </a:r>
            <a:endParaRPr/>
          </a:p>
          <a:p>
            <a:pPr indent="-298450" lvl="1" marL="914400" rtl="0" algn="l">
              <a:spcBef>
                <a:spcPts val="0"/>
              </a:spcBef>
              <a:spcAft>
                <a:spcPts val="0"/>
              </a:spcAft>
              <a:buSzPts val="1100"/>
              <a:buChar char="○"/>
            </a:pPr>
            <a:r>
              <a:rPr lang="en"/>
              <a:t>dependency </a:t>
            </a:r>
            <a:r>
              <a:rPr lang="en"/>
              <a:t>structures</a:t>
            </a:r>
            <a:r>
              <a:rPr lang="en"/>
              <a:t> between parameters</a:t>
            </a:r>
            <a:endParaRPr/>
          </a:p>
          <a:p>
            <a:pPr indent="-298450" lvl="1" marL="914400" rtl="0" algn="l">
              <a:spcBef>
                <a:spcPts val="0"/>
              </a:spcBef>
              <a:spcAft>
                <a:spcPts val="0"/>
              </a:spcAft>
              <a:buSzPts val="1100"/>
              <a:buChar char="○"/>
            </a:pPr>
            <a:r>
              <a:rPr lang="en"/>
              <a:t>non-uniform parameter convergence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uses (E)SSP consistency model to exploit error tolerance convergence</a:t>
            </a:r>
            <a:endParaRPr/>
          </a:p>
          <a:p>
            <a:pPr indent="-311150" lvl="0" marL="457200" rtl="0" algn="l">
              <a:spcBef>
                <a:spcPts val="0"/>
              </a:spcBef>
              <a:spcAft>
                <a:spcPts val="0"/>
              </a:spcAft>
              <a:buSzPts val="1300"/>
              <a:buChar char="●"/>
            </a:pPr>
            <a:r>
              <a:rPr lang="en"/>
              <a:t>recognizes the dependency structures and solves the correlation between parameters at runtime to avoid divergence</a:t>
            </a:r>
            <a:endParaRPr/>
          </a:p>
          <a:p>
            <a:pPr indent="-311150" lvl="0" marL="457200" rtl="0" algn="l">
              <a:spcBef>
                <a:spcPts val="0"/>
              </a:spcBef>
              <a:spcAft>
                <a:spcPts val="0"/>
              </a:spcAft>
              <a:buSzPts val="1300"/>
              <a:buChar char="●"/>
            </a:pPr>
            <a:r>
              <a:rPr lang="en"/>
              <a:t>provides a dynamic priority scheduler to enable non-uniform </a:t>
            </a:r>
            <a:r>
              <a:rPr lang="en"/>
              <a:t>parameter</a:t>
            </a:r>
            <a:r>
              <a:rPr lang="en"/>
              <a:t> convergence within the framework</a:t>
            </a:r>
            <a:endParaRPr/>
          </a:p>
          <a:p>
            <a:pPr indent="-311150" lvl="0" marL="457200" rtl="0" algn="l">
              <a:spcBef>
                <a:spcPts val="0"/>
              </a:spcBef>
              <a:spcAft>
                <a:spcPts val="0"/>
              </a:spcAft>
              <a:buSzPts val="1300"/>
              <a:buChar char="●"/>
            </a:pPr>
            <a:r>
              <a:rPr lang="en"/>
              <a:t>data-parallelism is achieved by using Parameter Server as the foundation </a:t>
            </a:r>
            <a:endParaRPr/>
          </a:p>
          <a:p>
            <a:pPr indent="-311150" lvl="0" marL="457200" rtl="0" algn="l">
              <a:spcBef>
                <a:spcPts val="0"/>
              </a:spcBef>
              <a:spcAft>
                <a:spcPts val="0"/>
              </a:spcAft>
              <a:buSzPts val="1300"/>
              <a:buChar char="●"/>
            </a:pPr>
            <a:r>
              <a:rPr lang="en"/>
              <a:t>model-</a:t>
            </a:r>
            <a:r>
              <a:rPr lang="en"/>
              <a:t>parallelism</a:t>
            </a:r>
            <a:r>
              <a:rPr lang="en"/>
              <a:t> is achieved by providing a versatile scheduler</a:t>
            </a:r>
            <a:endParaRPr/>
          </a:p>
          <a:p>
            <a:pPr indent="-311150" lvl="0" marL="457200" rtl="0" algn="l">
              <a:spcBef>
                <a:spcPts val="0"/>
              </a:spcBef>
              <a:spcAft>
                <a:spcPts val="0"/>
              </a:spcAft>
              <a:buSzPts val="1300"/>
              <a:buChar char="●"/>
            </a:pPr>
            <a:r>
              <a:rPr lang="en"/>
              <a:t>data-model-parallelism is achieved under the Petuum framework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25" name="Google Shape;22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All of the experiments are run with under 128 machines (small ~ medium cluster)</a:t>
            </a:r>
            <a:endParaRPr/>
          </a:p>
          <a:p>
            <a:pPr indent="-298450" lvl="1" marL="914400" rtl="0" algn="l">
              <a:spcBef>
                <a:spcPts val="0"/>
              </a:spcBef>
              <a:spcAft>
                <a:spcPts val="0"/>
              </a:spcAft>
              <a:buSzPts val="1100"/>
              <a:buChar char="○"/>
            </a:pPr>
            <a:r>
              <a:rPr lang="en"/>
              <a:t>the design goal of Petuum is facing most ML </a:t>
            </a:r>
            <a:r>
              <a:rPr lang="en"/>
              <a:t>practitioners</a:t>
            </a:r>
            <a:r>
              <a:rPr lang="en"/>
              <a:t> </a:t>
            </a:r>
            <a:endParaRPr/>
          </a:p>
          <a:p>
            <a:pPr indent="-298450" lvl="1" marL="914400" rtl="0" algn="l">
              <a:spcBef>
                <a:spcPts val="0"/>
              </a:spcBef>
              <a:spcAft>
                <a:spcPts val="0"/>
              </a:spcAft>
              <a:buSzPts val="1100"/>
              <a:buChar char="○"/>
            </a:pPr>
            <a:r>
              <a:rPr lang="en"/>
              <a:t>the fault tolerance and scalability for thousands of machines is still under work</a:t>
            </a:r>
            <a:endParaRPr/>
          </a:p>
          <a:p>
            <a:pPr indent="-311150" lvl="0" marL="457200" rtl="0" algn="l">
              <a:spcBef>
                <a:spcPts val="0"/>
              </a:spcBef>
              <a:spcAft>
                <a:spcPts val="0"/>
              </a:spcAft>
              <a:buSzPts val="1300"/>
              <a:buChar char="●"/>
            </a:pPr>
            <a:r>
              <a:rPr lang="en"/>
              <a:t>Out-of-core model storage </a:t>
            </a:r>
            <a:r>
              <a:rPr lang="en"/>
              <a:t>for memory-limited situations </a:t>
            </a:r>
            <a:endParaRPr/>
          </a:p>
          <a:p>
            <a:pPr indent="-298450" lvl="1" marL="914400" rtl="0" algn="l">
              <a:spcBef>
                <a:spcPts val="0"/>
              </a:spcBef>
              <a:spcAft>
                <a:spcPts val="0"/>
              </a:spcAft>
              <a:buSzPts val="1100"/>
              <a:buChar char="○"/>
            </a:pPr>
            <a:r>
              <a:rPr lang="en"/>
              <a:t>we can see that Petuum still needs machines with </a:t>
            </a:r>
            <a:r>
              <a:rPr lang="en"/>
              <a:t>128GB</a:t>
            </a:r>
            <a:r>
              <a:rPr lang="en"/>
              <a:t> of memory to run large models such as the Caffe CNN</a:t>
            </a:r>
            <a:endParaRPr/>
          </a:p>
          <a:p>
            <a:pPr indent="-311150" lvl="0" marL="457200" rtl="0" algn="l">
              <a:spcBef>
                <a:spcPts val="0"/>
              </a:spcBef>
              <a:spcAft>
                <a:spcPts val="0"/>
              </a:spcAft>
              <a:buSzPts val="1300"/>
              <a:buChar char="●"/>
            </a:pPr>
            <a:r>
              <a:rPr lang="en"/>
              <a:t>Distribution of input data is still under-development</a:t>
            </a:r>
            <a:endParaRPr/>
          </a:p>
          <a:p>
            <a:pPr indent="-298450" lvl="1" marL="914400" rtl="0" algn="l">
              <a:spcBef>
                <a:spcPts val="0"/>
              </a:spcBef>
              <a:spcAft>
                <a:spcPts val="0"/>
              </a:spcAft>
              <a:buSzPts val="1100"/>
              <a:buChar char="○"/>
            </a:pPr>
            <a:r>
              <a:rPr lang="en"/>
              <a:t>the experiments are run with input data already sharded in the local hard drives</a:t>
            </a:r>
            <a:endParaRPr/>
          </a:p>
          <a:p>
            <a:pPr indent="-298450" lvl="1" marL="914400" rtl="0" algn="l">
              <a:spcBef>
                <a:spcPts val="0"/>
              </a:spcBef>
              <a:spcAft>
                <a:spcPts val="0"/>
              </a:spcAft>
              <a:buSzPts val="1100"/>
              <a:buChar char="○"/>
            </a:pPr>
            <a:r>
              <a:rPr lang="en"/>
              <a:t>distribution of data might be challenging when the number of machines scales</a:t>
            </a:r>
            <a:endParaRPr/>
          </a:p>
          <a:p>
            <a:pPr indent="-311150" lvl="0" marL="457200" rtl="0" algn="l">
              <a:spcBef>
                <a:spcPts val="0"/>
              </a:spcBef>
              <a:spcAft>
                <a:spcPts val="0"/>
              </a:spcAft>
              <a:buSzPts val="1300"/>
              <a:buChar char="●"/>
            </a:pPr>
            <a:r>
              <a:rPr lang="en"/>
              <a:t>Integration with cluster management framework such as Yarn, Mesos, and Hadoop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Links:</a:t>
            </a:r>
            <a:endParaRPr/>
          </a:p>
        </p:txBody>
      </p:sp>
      <p:sp>
        <p:nvSpPr>
          <p:cNvPr id="231" name="Google Shape;231;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paper: </a:t>
            </a:r>
            <a:r>
              <a:rPr lang="en" u="sng">
                <a:solidFill>
                  <a:schemeClr val="hlink"/>
                </a:solidFill>
                <a:hlinkClick r:id="rId3"/>
              </a:rPr>
              <a:t>https://petuum.com/wp-content/uploads/2019/01/Petuum_Platform_Distributed_Machine_Learning_Big_Data.pdf</a:t>
            </a:r>
            <a:endParaRPr/>
          </a:p>
          <a:p>
            <a:pPr indent="0" lvl="0" marL="0" rtl="0" algn="l">
              <a:spcBef>
                <a:spcPts val="1200"/>
              </a:spcBef>
              <a:spcAft>
                <a:spcPts val="0"/>
              </a:spcAft>
              <a:buNone/>
            </a:pPr>
            <a:r>
              <a:rPr lang="en"/>
              <a:t>Petuum platform: </a:t>
            </a:r>
            <a:r>
              <a:rPr lang="en" u="sng">
                <a:solidFill>
                  <a:schemeClr val="hlink"/>
                </a:solidFill>
                <a:hlinkClick r:id="rId4"/>
              </a:rPr>
              <a:t>https://petuum.com/</a:t>
            </a:r>
            <a:endParaRPr/>
          </a:p>
          <a:p>
            <a:pPr indent="0" lvl="0" marL="0" rtl="0" algn="l">
              <a:spcBef>
                <a:spcPts val="1200"/>
              </a:spcBef>
              <a:spcAft>
                <a:spcPts val="0"/>
              </a:spcAft>
              <a:buNone/>
            </a:pPr>
            <a:r>
              <a:rPr lang="en"/>
              <a:t>Google slides with speaker notes: </a:t>
            </a:r>
            <a:r>
              <a:rPr lang="en" u="sng">
                <a:solidFill>
                  <a:schemeClr val="hlink"/>
                </a:solidFill>
                <a:hlinkClick r:id="rId5"/>
              </a:rPr>
              <a:t>https://docs.google.com/presentation/d/18crIBEoJRWrGu0NcBaoSK637NzAE25hJdDXWu8wgPO8/edit?usp=sharing</a:t>
            </a:r>
            <a:endParaRPr/>
          </a:p>
          <a:p>
            <a:pPr indent="0" lvl="0" marL="0" rtl="0" algn="l">
              <a:spcBef>
                <a:spcPts val="1200"/>
              </a:spcBef>
              <a:spcAft>
                <a:spcPts val="1200"/>
              </a:spcAft>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234525"/>
            <a:ext cx="7546200" cy="3642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Increasing big data and big model needs</a:t>
            </a:r>
            <a:endParaRPr/>
          </a:p>
          <a:p>
            <a:pPr indent="-311150" lvl="0" marL="457200" rtl="0" algn="l">
              <a:spcBef>
                <a:spcPts val="0"/>
              </a:spcBef>
              <a:spcAft>
                <a:spcPts val="0"/>
              </a:spcAft>
              <a:buSzPts val="1300"/>
              <a:buChar char="●"/>
            </a:pPr>
            <a:r>
              <a:rPr lang="en"/>
              <a:t>State-of-the-art models and algorithms hard to migrate to larger systems</a:t>
            </a:r>
            <a:endParaRPr/>
          </a:p>
          <a:p>
            <a:pPr indent="-311150" lvl="0" marL="457200" rtl="0" algn="l">
              <a:spcBef>
                <a:spcPts val="0"/>
              </a:spcBef>
              <a:spcAft>
                <a:spcPts val="0"/>
              </a:spcAft>
              <a:buSzPts val="1300"/>
              <a:buChar char="●"/>
            </a:pPr>
            <a:r>
              <a:rPr lang="en"/>
              <a:t>Current programmable platforms each provide partial solutions</a:t>
            </a:r>
            <a:endParaRPr/>
          </a:p>
          <a:p>
            <a:pPr indent="-311150" lvl="0" marL="457200" rtl="0" algn="l">
              <a:spcBef>
                <a:spcPts val="0"/>
              </a:spcBef>
              <a:spcAft>
                <a:spcPts val="0"/>
              </a:spcAft>
              <a:buSzPts val="1300"/>
              <a:buChar char="●"/>
            </a:pPr>
            <a:r>
              <a:rPr lang="en"/>
              <a:t>Petuum: distributed machine learning framework</a:t>
            </a:r>
            <a:endParaRPr/>
          </a:p>
          <a:p>
            <a:pPr indent="-298450" lvl="1" marL="914400" rtl="0" algn="l">
              <a:spcBef>
                <a:spcPts val="0"/>
              </a:spcBef>
              <a:spcAft>
                <a:spcPts val="0"/>
              </a:spcAft>
              <a:buSzPts val="1100"/>
              <a:buChar char="○"/>
            </a:pPr>
            <a:r>
              <a:rPr lang="en"/>
              <a:t>Objective: efficiency, correctness, programmability, and generality tradeoff built on an ML-centric optimization-theoretic principle</a:t>
            </a:r>
            <a:endParaRPr/>
          </a:p>
          <a:p>
            <a:pPr indent="-298450" lvl="1" marL="914400" rtl="0" algn="l">
              <a:spcBef>
                <a:spcPts val="0"/>
              </a:spcBef>
              <a:spcAft>
                <a:spcPts val="0"/>
              </a:spcAft>
              <a:buSzPts val="1100"/>
              <a:buChar char="○"/>
            </a:pPr>
            <a:r>
              <a:rPr lang="en"/>
              <a:t>ML algorithms as iterative-convergent</a:t>
            </a:r>
            <a:endParaRPr/>
          </a:p>
          <a:p>
            <a:pPr indent="-298450" lvl="1" marL="914400" rtl="0" algn="l">
              <a:spcBef>
                <a:spcPts val="0"/>
              </a:spcBef>
              <a:spcAft>
                <a:spcPts val="0"/>
              </a:spcAft>
              <a:buSzPts val="1100"/>
              <a:buChar char="○"/>
            </a:pPr>
            <a:r>
              <a:rPr lang="en"/>
              <a:t>Data parallel, model parallel</a:t>
            </a:r>
            <a:endParaRPr/>
          </a:p>
          <a:p>
            <a:pPr indent="-298450" lvl="2" marL="1371600" rtl="0" algn="l">
              <a:spcBef>
                <a:spcPts val="0"/>
              </a:spcBef>
              <a:spcAft>
                <a:spcPts val="0"/>
              </a:spcAft>
              <a:buSzPts val="1100"/>
              <a:buChar char="■"/>
            </a:pPr>
            <a:r>
              <a:rPr lang="en"/>
              <a:t>Error tolerance: robust against limited errors in intermediate results</a:t>
            </a:r>
            <a:endParaRPr/>
          </a:p>
          <a:p>
            <a:pPr indent="-298450" lvl="2" marL="1371600" rtl="0" algn="l">
              <a:spcBef>
                <a:spcPts val="0"/>
              </a:spcBef>
              <a:spcAft>
                <a:spcPts val="0"/>
              </a:spcAft>
              <a:buSzPts val="1100"/>
              <a:buChar char="■"/>
            </a:pPr>
            <a:r>
              <a:rPr lang="en"/>
              <a:t>Dynamic structural dependency: changing correlation strengths between model parameters</a:t>
            </a:r>
            <a:endParaRPr/>
          </a:p>
          <a:p>
            <a:pPr indent="-298450" lvl="2" marL="1371600" rtl="0" algn="l">
              <a:spcBef>
                <a:spcPts val="0"/>
              </a:spcBef>
              <a:spcAft>
                <a:spcPts val="0"/>
              </a:spcAft>
              <a:buSzPts val="1100"/>
              <a:buChar char="■"/>
            </a:pPr>
            <a:r>
              <a:rPr lang="en"/>
              <a:t>Non-uniform convergence: the number of steps required for different parameters to converge </a:t>
            </a:r>
            <a:endParaRPr/>
          </a:p>
          <a:p>
            <a:pPr indent="-298450" lvl="1" marL="914400" rtl="0" algn="l">
              <a:spcBef>
                <a:spcPts val="0"/>
              </a:spcBef>
              <a:spcAft>
                <a:spcPts val="0"/>
              </a:spcAft>
              <a:buSzPts val="1100"/>
              <a:buChar char="○"/>
            </a:pPr>
            <a:r>
              <a:rPr lang="en"/>
              <a:t>System objectives</a:t>
            </a:r>
            <a:endParaRPr/>
          </a:p>
          <a:p>
            <a:pPr indent="-298450" lvl="2" marL="1371600" rtl="0" algn="l">
              <a:spcBef>
                <a:spcPts val="0"/>
              </a:spcBef>
              <a:spcAft>
                <a:spcPts val="0"/>
              </a:spcAft>
              <a:buSzPts val="1100"/>
              <a:buChar char="■"/>
            </a:pPr>
            <a:r>
              <a:rPr lang="en"/>
              <a:t>Parameter synchronization with bounded staleness guarantees with cheaper communication cost</a:t>
            </a:r>
            <a:endParaRPr/>
          </a:p>
          <a:p>
            <a:pPr indent="-298450" lvl="2" marL="1371600" rtl="0" algn="l">
              <a:spcBef>
                <a:spcPts val="0"/>
              </a:spcBef>
              <a:spcAft>
                <a:spcPts val="0"/>
              </a:spcAft>
              <a:buSzPts val="1100"/>
              <a:buChar char="■"/>
            </a:pPr>
            <a:r>
              <a:rPr lang="en"/>
              <a:t>Dynamic scheduling</a:t>
            </a:r>
            <a:endParaRPr/>
          </a:p>
          <a:p>
            <a:pPr indent="-298450" lvl="2" marL="1371600" rtl="0" algn="l">
              <a:spcBef>
                <a:spcPts val="0"/>
              </a:spcBef>
              <a:spcAft>
                <a:spcPts val="0"/>
              </a:spcAft>
              <a:buSzPts val="1100"/>
              <a:buChar char="■"/>
            </a:pPr>
            <a:r>
              <a:rPr lang="en"/>
              <a:t>P</a:t>
            </a:r>
            <a:r>
              <a:rPr lang="en"/>
              <a:t>rioritizes computation towards non-converged model parameters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Parallelism and Model Parallelism</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Iterative-Convergent ML Algorithm</a:t>
            </a:r>
            <a:endParaRPr/>
          </a:p>
          <a:p>
            <a:pPr indent="0" lvl="0" marL="457200" rtl="0" algn="l">
              <a:spcBef>
                <a:spcPts val="1200"/>
              </a:spcBef>
              <a:spcAft>
                <a:spcPts val="0"/>
              </a:spcAft>
              <a:buNone/>
            </a:pPr>
            <a:r>
              <a:t/>
            </a:r>
            <a:endParaRPr/>
          </a:p>
          <a:p>
            <a:pPr indent="-298450" lvl="1" marL="914400" rtl="0" algn="l">
              <a:spcBef>
                <a:spcPts val="1200"/>
              </a:spcBef>
              <a:spcAft>
                <a:spcPts val="0"/>
              </a:spcAft>
              <a:buSzPts val="1100"/>
              <a:buChar char="○"/>
            </a:pPr>
            <a:r>
              <a:rPr lang="en"/>
              <a:t>explicit loss function to monitor the quality of convergence to a solution</a:t>
            </a:r>
            <a:endParaRPr/>
          </a:p>
          <a:p>
            <a:pPr indent="-311150" lvl="0" marL="457200" rtl="0" algn="l">
              <a:spcBef>
                <a:spcPts val="0"/>
              </a:spcBef>
              <a:spcAft>
                <a:spcPts val="0"/>
              </a:spcAft>
              <a:buSzPts val="1300"/>
              <a:buChar char="●"/>
            </a:pPr>
            <a:r>
              <a:rPr lang="en"/>
              <a:t>Data parallelism: data is divided across machines</a:t>
            </a:r>
            <a:endParaRPr/>
          </a:p>
          <a:p>
            <a:pPr indent="-298450" lvl="1" marL="914400" rtl="0" algn="l">
              <a:spcBef>
                <a:spcPts val="0"/>
              </a:spcBef>
              <a:spcAft>
                <a:spcPts val="0"/>
              </a:spcAft>
              <a:buSzPts val="1100"/>
              <a:buChar char="○"/>
            </a:pPr>
            <a:r>
              <a:rPr lang="en"/>
              <a:t>Data parallel equation: update can be applied to each data partition independently and additively combine the results</a:t>
            </a:r>
            <a:endParaRPr/>
          </a:p>
          <a:p>
            <a:pPr indent="0" lvl="0" marL="914400" rtl="0" algn="l">
              <a:spcBef>
                <a:spcPts val="1200"/>
              </a:spcBef>
              <a:spcAft>
                <a:spcPts val="0"/>
              </a:spcAft>
              <a:buNone/>
            </a:pPr>
            <a:r>
              <a:t/>
            </a:r>
            <a:endParaRPr/>
          </a:p>
          <a:p>
            <a:pPr indent="-298450" lvl="1" marL="914400" rtl="0" algn="l">
              <a:spcBef>
                <a:spcPts val="1200"/>
              </a:spcBef>
              <a:spcAft>
                <a:spcPts val="0"/>
              </a:spcAft>
              <a:buSzPts val="1100"/>
              <a:buChar char="○"/>
            </a:pPr>
            <a:r>
              <a:rPr lang="en"/>
              <a:t>Additive updates: allow updates to be computed locally before sent over network</a:t>
            </a:r>
            <a:endParaRPr/>
          </a:p>
          <a:p>
            <a:pPr indent="-298450" lvl="2" marL="1371600" rtl="0" algn="l">
              <a:spcBef>
                <a:spcPts val="0"/>
              </a:spcBef>
              <a:spcAft>
                <a:spcPts val="0"/>
              </a:spcAft>
              <a:buSzPts val="1100"/>
              <a:buChar char="■"/>
            </a:pPr>
            <a:r>
              <a:rPr lang="en"/>
              <a:t>Crucial to speed up data parallel execution</a:t>
            </a:r>
            <a:endParaRPr/>
          </a:p>
        </p:txBody>
      </p:sp>
      <p:pic>
        <p:nvPicPr>
          <p:cNvPr id="148" name="Google Shape;148;p15"/>
          <p:cNvPicPr preferRelativeResize="0"/>
          <p:nvPr/>
        </p:nvPicPr>
        <p:blipFill>
          <a:blip r:embed="rId3">
            <a:alphaModFix/>
          </a:blip>
          <a:stretch>
            <a:fillRect/>
          </a:stretch>
        </p:blipFill>
        <p:spPr>
          <a:xfrm>
            <a:off x="3164525" y="3299025"/>
            <a:ext cx="3032579" cy="359950"/>
          </a:xfrm>
          <a:prstGeom prst="rect">
            <a:avLst/>
          </a:prstGeom>
          <a:noFill/>
          <a:ln>
            <a:noFill/>
          </a:ln>
        </p:spPr>
      </p:pic>
      <p:pic>
        <p:nvPicPr>
          <p:cNvPr id="149" name="Google Shape;149;p15"/>
          <p:cNvPicPr preferRelativeResize="0"/>
          <p:nvPr/>
        </p:nvPicPr>
        <p:blipFill>
          <a:blip r:embed="rId4">
            <a:alphaModFix/>
          </a:blip>
          <a:stretch>
            <a:fillRect/>
          </a:stretch>
        </p:blipFill>
        <p:spPr>
          <a:xfrm>
            <a:off x="3401325" y="1984375"/>
            <a:ext cx="2492654" cy="35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Parallelism and Model Parallelism</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Model parallelism: model is partitioned and updated in parallel update functions</a:t>
            </a:r>
            <a:endParaRPr/>
          </a:p>
          <a:p>
            <a:pPr indent="-298450" lvl="1" marL="914400" rtl="0" algn="l">
              <a:spcBef>
                <a:spcPts val="0"/>
              </a:spcBef>
              <a:spcAft>
                <a:spcPts val="0"/>
              </a:spcAft>
              <a:buSzPts val="1100"/>
              <a:buChar char="○"/>
            </a:pPr>
            <a:r>
              <a:rPr lang="en"/>
              <a:t>Output first concatenated into full vector before aggregated with model</a:t>
            </a:r>
            <a:endParaRPr/>
          </a:p>
          <a:p>
            <a:pPr indent="0" lvl="0" marL="457200" rtl="0" algn="l">
              <a:spcBef>
                <a:spcPts val="1200"/>
              </a:spcBef>
              <a:spcAft>
                <a:spcPts val="0"/>
              </a:spcAft>
              <a:buNone/>
            </a:pPr>
            <a:r>
              <a:t/>
            </a:r>
            <a:endParaRPr/>
          </a:p>
          <a:p>
            <a:pPr indent="-298450" lvl="1" marL="914400" rtl="0" algn="l">
              <a:spcBef>
                <a:spcPts val="1200"/>
              </a:spcBef>
              <a:spcAft>
                <a:spcPts val="0"/>
              </a:spcAft>
              <a:buSzPts val="1100"/>
              <a:buChar char="○"/>
            </a:pPr>
            <a:r>
              <a:rPr lang="en"/>
              <a:t>Scheduling: updating only selective parameters that are affected</a:t>
            </a:r>
            <a:endParaRPr/>
          </a:p>
          <a:p>
            <a:pPr indent="-298450" lvl="1" marL="914400" rtl="0" algn="l">
              <a:spcBef>
                <a:spcPts val="0"/>
              </a:spcBef>
              <a:spcAft>
                <a:spcPts val="0"/>
              </a:spcAft>
              <a:buSzPts val="1100"/>
              <a:buChar char="○"/>
            </a:pPr>
            <a:r>
              <a:rPr lang="en"/>
              <a:t>Needs independent model parameters for parallel updates</a:t>
            </a:r>
            <a:endParaRPr/>
          </a:p>
          <a:p>
            <a:pPr indent="-298450" lvl="1" marL="914400" rtl="0" algn="l">
              <a:spcBef>
                <a:spcPts val="0"/>
              </a:spcBef>
              <a:spcAft>
                <a:spcPts val="0"/>
              </a:spcAft>
              <a:buSzPts val="1100"/>
              <a:buChar char="○"/>
            </a:pPr>
            <a:r>
              <a:rPr lang="en"/>
              <a:t>Scheduling function design</a:t>
            </a:r>
            <a:endParaRPr/>
          </a:p>
          <a:p>
            <a:pPr indent="-298450" lvl="2" marL="1371600" rtl="0" algn="l">
              <a:spcBef>
                <a:spcPts val="0"/>
              </a:spcBef>
              <a:spcAft>
                <a:spcPts val="0"/>
              </a:spcAft>
              <a:buSzPts val="1100"/>
              <a:buChar char="■"/>
            </a:pPr>
            <a:r>
              <a:rPr lang="en"/>
              <a:t>Safety and correctness by selecting independent parameters</a:t>
            </a:r>
            <a:endParaRPr/>
          </a:p>
          <a:p>
            <a:pPr indent="-298450" lvl="2" marL="1371600" rtl="0" algn="l">
              <a:spcBef>
                <a:spcPts val="0"/>
              </a:spcBef>
              <a:spcAft>
                <a:spcPts val="0"/>
              </a:spcAft>
              <a:buSzPts val="1100"/>
              <a:buChar char="■"/>
            </a:pPr>
            <a:r>
              <a:rPr lang="en"/>
              <a:t>Speed-up by prioritizing computations to non-converged parameters</a:t>
            </a:r>
            <a:endParaRPr/>
          </a:p>
          <a:p>
            <a:pPr indent="-311150" lvl="0" marL="457200" rtl="0" algn="l">
              <a:spcBef>
                <a:spcPts val="0"/>
              </a:spcBef>
              <a:spcAft>
                <a:spcPts val="0"/>
              </a:spcAft>
              <a:buSzPts val="1300"/>
              <a:buChar char="●"/>
            </a:pPr>
            <a:r>
              <a:rPr lang="en"/>
              <a:t>Implementation</a:t>
            </a:r>
            <a:endParaRPr/>
          </a:p>
          <a:p>
            <a:pPr indent="-298450" lvl="1" marL="914400" rtl="0" algn="l">
              <a:spcBef>
                <a:spcPts val="0"/>
              </a:spcBef>
              <a:spcAft>
                <a:spcPts val="0"/>
              </a:spcAft>
              <a:buSzPts val="1100"/>
              <a:buChar char="○"/>
            </a:pPr>
            <a:r>
              <a:rPr lang="en"/>
              <a:t>The systems are stateful: continually update shared parameters</a:t>
            </a:r>
            <a:endParaRPr/>
          </a:p>
          <a:p>
            <a:pPr indent="-298450" lvl="1" marL="914400" rtl="0" algn="l">
              <a:spcBef>
                <a:spcPts val="0"/>
              </a:spcBef>
              <a:spcAft>
                <a:spcPts val="0"/>
              </a:spcAft>
              <a:buSzPts val="1100"/>
              <a:buChar char="○"/>
            </a:pPr>
            <a:r>
              <a:rPr lang="en"/>
              <a:t>High performance, non-blocking asynchronous strategy</a:t>
            </a:r>
            <a:endParaRPr/>
          </a:p>
          <a:p>
            <a:pPr indent="-298450" lvl="1" marL="914400" rtl="0" algn="l">
              <a:spcBef>
                <a:spcPts val="0"/>
              </a:spcBef>
              <a:spcAft>
                <a:spcPts val="0"/>
              </a:spcAft>
              <a:buSzPts val="1100"/>
              <a:buChar char="○"/>
            </a:pPr>
            <a:r>
              <a:rPr lang="en"/>
              <a:t>Fine-grained scheduling</a:t>
            </a:r>
            <a:endParaRPr/>
          </a:p>
        </p:txBody>
      </p:sp>
      <p:pic>
        <p:nvPicPr>
          <p:cNvPr id="156" name="Google Shape;156;p16"/>
          <p:cNvPicPr preferRelativeResize="0"/>
          <p:nvPr/>
        </p:nvPicPr>
        <p:blipFill>
          <a:blip r:embed="rId3">
            <a:alphaModFix/>
          </a:blip>
          <a:stretch>
            <a:fillRect/>
          </a:stretch>
        </p:blipFill>
        <p:spPr>
          <a:xfrm>
            <a:off x="2861050" y="2166700"/>
            <a:ext cx="3551045" cy="359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Petuum Design</a:t>
            </a:r>
            <a:endParaRPr/>
          </a:p>
        </p:txBody>
      </p:sp>
      <p:sp>
        <p:nvSpPr>
          <p:cNvPr id="162" name="Google Shape;162;p17"/>
          <p:cNvSpPr txBox="1"/>
          <p:nvPr>
            <p:ph idx="1" type="body"/>
          </p:nvPr>
        </p:nvSpPr>
        <p:spPr>
          <a:xfrm>
            <a:off x="1297500" y="1036100"/>
            <a:ext cx="7038900" cy="4011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Provide APIs to key systems for easy implementation</a:t>
            </a:r>
            <a:endParaRPr/>
          </a:p>
          <a:p>
            <a:pPr indent="-311150" lvl="0" marL="457200" rtl="0" algn="l">
              <a:spcBef>
                <a:spcPts val="0"/>
              </a:spcBef>
              <a:spcAft>
                <a:spcPts val="0"/>
              </a:spcAft>
              <a:buSzPts val="1300"/>
              <a:buChar char="●"/>
            </a:pPr>
            <a:r>
              <a:rPr lang="en"/>
              <a:t>The Petuum System:</a:t>
            </a:r>
            <a:endParaRPr/>
          </a:p>
          <a:p>
            <a:pPr indent="-298450" lvl="1" marL="914400" rtl="0" algn="l">
              <a:spcBef>
                <a:spcPts val="0"/>
              </a:spcBef>
              <a:spcAft>
                <a:spcPts val="0"/>
              </a:spcAft>
              <a:buSzPts val="1100"/>
              <a:buChar char="○"/>
            </a:pPr>
            <a:r>
              <a:rPr lang="en"/>
              <a:t>Parameter server</a:t>
            </a:r>
            <a:endParaRPr/>
          </a:p>
          <a:p>
            <a:pPr indent="-298450" lvl="2" marL="1371600" rtl="0" algn="l">
              <a:spcBef>
                <a:spcPts val="0"/>
              </a:spcBef>
              <a:spcAft>
                <a:spcPts val="0"/>
              </a:spcAft>
              <a:buSzPts val="1100"/>
              <a:buChar char="■"/>
            </a:pPr>
            <a:r>
              <a:rPr lang="en"/>
              <a:t>data-parallelism with global read/write to model parameters</a:t>
            </a:r>
            <a:endParaRPr/>
          </a:p>
          <a:p>
            <a:pPr indent="-298450" lvl="2" marL="1371600" rtl="0" algn="l">
              <a:spcBef>
                <a:spcPts val="0"/>
              </a:spcBef>
              <a:spcAft>
                <a:spcPts val="0"/>
              </a:spcAft>
              <a:buSzPts val="1100"/>
              <a:buChar char="■"/>
            </a:pPr>
            <a:r>
              <a:rPr lang="en"/>
              <a:t>Distributed shared memory API</a:t>
            </a:r>
            <a:endParaRPr/>
          </a:p>
          <a:p>
            <a:pPr indent="-298450" lvl="2" marL="1371600" rtl="0" algn="l">
              <a:spcBef>
                <a:spcPts val="0"/>
              </a:spcBef>
              <a:spcAft>
                <a:spcPts val="0"/>
              </a:spcAft>
              <a:buSzPts val="1100"/>
              <a:buChar char="■"/>
            </a:pPr>
            <a:r>
              <a:rPr lang="en"/>
              <a:t>Eager Stale Synchronous Parallel (ESSP) consistency model</a:t>
            </a:r>
            <a:endParaRPr/>
          </a:p>
          <a:p>
            <a:pPr indent="-298450" lvl="3" marL="1828800" rtl="0" algn="l">
              <a:spcBef>
                <a:spcPts val="0"/>
              </a:spcBef>
              <a:spcAft>
                <a:spcPts val="0"/>
              </a:spcAft>
              <a:buSzPts val="1100"/>
              <a:buChar char="●"/>
            </a:pPr>
            <a:r>
              <a:rPr lang="en"/>
              <a:t>Reduce network synchronization and communication costs</a:t>
            </a:r>
            <a:endParaRPr/>
          </a:p>
          <a:p>
            <a:pPr indent="-298450" lvl="3" marL="1828800" rtl="0" algn="l">
              <a:spcBef>
                <a:spcPts val="0"/>
              </a:spcBef>
              <a:spcAft>
                <a:spcPts val="0"/>
              </a:spcAft>
              <a:buSzPts val="1100"/>
              <a:buChar char="●"/>
            </a:pPr>
            <a:r>
              <a:rPr lang="en"/>
              <a:t>Staleness bound: if a worker reads from parameter server at iteration c, it will definitely receive all updates from all workers computed at and before iteration c − s − 1, where s is a staleness threshold</a:t>
            </a:r>
            <a:endParaRPr/>
          </a:p>
          <a:p>
            <a:pPr indent="-298450" lvl="1" marL="914400" rtl="0" algn="l">
              <a:spcBef>
                <a:spcPts val="0"/>
              </a:spcBef>
              <a:spcAft>
                <a:spcPts val="0"/>
              </a:spcAft>
              <a:buSzPts val="1100"/>
              <a:buChar char="○"/>
            </a:pPr>
            <a:r>
              <a:rPr lang="en"/>
              <a:t>Scheduler</a:t>
            </a:r>
            <a:endParaRPr/>
          </a:p>
          <a:p>
            <a:pPr indent="-298450" lvl="2" marL="1371600" rtl="0" algn="l">
              <a:spcBef>
                <a:spcPts val="0"/>
              </a:spcBef>
              <a:spcAft>
                <a:spcPts val="0"/>
              </a:spcAft>
              <a:buSzPts val="1100"/>
              <a:buChar char="■"/>
            </a:pPr>
            <a:r>
              <a:rPr lang="en"/>
              <a:t>Model parallelism by allowing users to control which model parameters are updated</a:t>
            </a:r>
            <a:endParaRPr/>
          </a:p>
          <a:p>
            <a:pPr indent="-298450" lvl="2" marL="1371600" rtl="0" algn="l">
              <a:spcBef>
                <a:spcPts val="0"/>
              </a:spcBef>
              <a:spcAft>
                <a:spcPts val="0"/>
              </a:spcAft>
              <a:buSzPts val="1100"/>
              <a:buChar char="■"/>
            </a:pPr>
            <a:r>
              <a:rPr lang="en"/>
              <a:t>User defined scheduling function</a:t>
            </a:r>
            <a:endParaRPr/>
          </a:p>
          <a:p>
            <a:pPr indent="-298450" lvl="2" marL="1371600" rtl="0" algn="l">
              <a:spcBef>
                <a:spcPts val="0"/>
              </a:spcBef>
              <a:spcAft>
                <a:spcPts val="0"/>
              </a:spcAft>
              <a:buSzPts val="1100"/>
              <a:buChar char="■"/>
            </a:pPr>
            <a:r>
              <a:rPr lang="en"/>
              <a:t>Common scheduling design patterns: fixed scheduling, dependency aware, prioritized</a:t>
            </a:r>
            <a:endParaRPr/>
          </a:p>
          <a:p>
            <a:pPr indent="-298450" lvl="1" marL="914400" rtl="0" algn="l">
              <a:spcBef>
                <a:spcPts val="0"/>
              </a:spcBef>
              <a:spcAft>
                <a:spcPts val="0"/>
              </a:spcAft>
              <a:buSzPts val="1100"/>
              <a:buChar char="○"/>
            </a:pPr>
            <a:r>
              <a:rPr lang="en"/>
              <a:t>Worker</a:t>
            </a:r>
            <a:endParaRPr/>
          </a:p>
          <a:p>
            <a:pPr indent="-298450" lvl="2" marL="1371600" rtl="0" algn="l">
              <a:spcBef>
                <a:spcPts val="0"/>
              </a:spcBef>
              <a:spcAft>
                <a:spcPts val="0"/>
              </a:spcAft>
              <a:buSzPts val="1100"/>
              <a:buChar char="■"/>
            </a:pPr>
            <a:r>
              <a:rPr lang="en"/>
              <a:t>Receive parameters to be updated from scheduler</a:t>
            </a:r>
            <a:endParaRPr/>
          </a:p>
          <a:p>
            <a:pPr indent="-298450" lvl="2" marL="1371600" rtl="0" algn="l">
              <a:spcBef>
                <a:spcPts val="0"/>
              </a:spcBef>
              <a:spcAft>
                <a:spcPts val="0"/>
              </a:spcAft>
              <a:buSzPts val="1100"/>
              <a:buChar char="■"/>
            </a:pPr>
            <a:r>
              <a:rPr lang="en"/>
              <a:t>Runs parallel update functions</a:t>
            </a:r>
            <a:endParaRPr/>
          </a:p>
          <a:p>
            <a:pPr indent="-298450" lvl="2" marL="1371600" rtl="0" algn="l">
              <a:spcBef>
                <a:spcPts val="0"/>
              </a:spcBef>
              <a:spcAft>
                <a:spcPts val="0"/>
              </a:spcAft>
              <a:buSzPts val="1100"/>
              <a:buChar char="■"/>
            </a:pPr>
            <a:r>
              <a:rPr lang="en"/>
              <a:t>Synchronize model states with parameter server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Parallel Algorithms in Petuum</a:t>
            </a:r>
            <a:endParaRPr/>
          </a:p>
        </p:txBody>
      </p:sp>
      <p:sp>
        <p:nvSpPr>
          <p:cNvPr id="168" name="Google Shape;168;p18"/>
          <p:cNvSpPr txBox="1"/>
          <p:nvPr>
            <p:ph idx="1" type="body"/>
          </p:nvPr>
        </p:nvSpPr>
        <p:spPr>
          <a:xfrm>
            <a:off x="1297500" y="1036100"/>
            <a:ext cx="7038900" cy="4011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Data-Parallel Distance Metric Learning</a:t>
            </a:r>
            <a:endParaRPr/>
          </a:p>
          <a:p>
            <a:pPr indent="-298450" lvl="1" marL="914400" rtl="0" algn="l">
              <a:spcBef>
                <a:spcPts val="0"/>
              </a:spcBef>
              <a:spcAft>
                <a:spcPts val="0"/>
              </a:spcAft>
              <a:buSzPts val="1100"/>
              <a:buChar char="○"/>
            </a:pPr>
            <a:r>
              <a:rPr lang="en"/>
              <a:t>Original problem: Learn a Mahalanobis distance matrix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298450" lvl="2" marL="1371600" rtl="0" algn="l">
              <a:spcBef>
                <a:spcPts val="1200"/>
              </a:spcBef>
              <a:spcAft>
                <a:spcPts val="0"/>
              </a:spcAft>
              <a:buSzPts val="1100"/>
              <a:buChar char="■"/>
            </a:pPr>
            <a:r>
              <a:rPr lang="en"/>
              <a:t>Minimize distance between pairs labeled as similar</a:t>
            </a:r>
            <a:endParaRPr/>
          </a:p>
          <a:p>
            <a:pPr indent="-298450" lvl="2" marL="1371600" rtl="0" algn="l">
              <a:spcBef>
                <a:spcPts val="0"/>
              </a:spcBef>
              <a:spcAft>
                <a:spcPts val="0"/>
              </a:spcAft>
              <a:buSzPts val="1100"/>
              <a:buChar char="■"/>
            </a:pPr>
            <a:r>
              <a:rPr lang="en"/>
              <a:t>Separating dissimilar pairs with a margin 1</a:t>
            </a:r>
            <a:endParaRPr/>
          </a:p>
          <a:p>
            <a:pPr indent="-298450" lvl="1" marL="914400" rtl="0" algn="l">
              <a:spcBef>
                <a:spcPts val="0"/>
              </a:spcBef>
              <a:spcAft>
                <a:spcPts val="0"/>
              </a:spcAft>
              <a:buSzPts val="1100"/>
              <a:buChar char="○"/>
            </a:pPr>
            <a:r>
              <a:rPr lang="en"/>
              <a:t>Relaxed form:  Convert to unconstrained optimization problem by using slack variables and hinge loss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298450" lvl="2" marL="1371600" rtl="0" algn="l">
              <a:spcBef>
                <a:spcPts val="1200"/>
              </a:spcBef>
              <a:spcAft>
                <a:spcPts val="0"/>
              </a:spcAft>
              <a:buSzPts val="1100"/>
              <a:buChar char="■"/>
            </a:pPr>
            <a:r>
              <a:rPr lang="en"/>
              <a:t>Uses lack variables and hinge loss</a:t>
            </a:r>
            <a:endParaRPr/>
          </a:p>
          <a:p>
            <a:pPr indent="-298450" lvl="2" marL="1371600" rtl="0" algn="l">
              <a:spcBef>
                <a:spcPts val="0"/>
              </a:spcBef>
              <a:spcAft>
                <a:spcPts val="0"/>
              </a:spcAft>
              <a:buSzPts val="1100"/>
              <a:buChar char="■"/>
            </a:pPr>
            <a:r>
              <a:rPr lang="en"/>
              <a:t>Can be solved via data-parallel SGD</a:t>
            </a:r>
            <a:endParaRPr/>
          </a:p>
          <a:p>
            <a:pPr indent="0" lvl="0" marL="914400" rtl="0" algn="l">
              <a:spcBef>
                <a:spcPts val="1200"/>
              </a:spcBef>
              <a:spcAft>
                <a:spcPts val="1200"/>
              </a:spcAft>
              <a:buNone/>
            </a:pPr>
            <a:r>
              <a:t/>
            </a:r>
            <a:endParaRPr/>
          </a:p>
        </p:txBody>
      </p:sp>
      <p:pic>
        <p:nvPicPr>
          <p:cNvPr id="169" name="Google Shape;169;p18"/>
          <p:cNvPicPr preferRelativeResize="0"/>
          <p:nvPr/>
        </p:nvPicPr>
        <p:blipFill>
          <a:blip r:embed="rId3">
            <a:alphaModFix/>
          </a:blip>
          <a:stretch>
            <a:fillRect/>
          </a:stretch>
        </p:blipFill>
        <p:spPr>
          <a:xfrm>
            <a:off x="1993600" y="1672475"/>
            <a:ext cx="4419100" cy="682350"/>
          </a:xfrm>
          <a:prstGeom prst="rect">
            <a:avLst/>
          </a:prstGeom>
          <a:noFill/>
          <a:ln>
            <a:noFill/>
          </a:ln>
        </p:spPr>
      </p:pic>
      <p:pic>
        <p:nvPicPr>
          <p:cNvPr id="170" name="Google Shape;170;p18"/>
          <p:cNvPicPr preferRelativeResize="0"/>
          <p:nvPr/>
        </p:nvPicPr>
        <p:blipFill>
          <a:blip r:embed="rId4">
            <a:alphaModFix/>
          </a:blip>
          <a:stretch>
            <a:fillRect/>
          </a:stretch>
        </p:blipFill>
        <p:spPr>
          <a:xfrm>
            <a:off x="1993600" y="3383850"/>
            <a:ext cx="5605765" cy="68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Parallel Algorithms in Petuum</a:t>
            </a:r>
            <a:endParaRPr/>
          </a:p>
        </p:txBody>
      </p:sp>
      <p:sp>
        <p:nvSpPr>
          <p:cNvPr id="176" name="Google Shape;176;p19"/>
          <p:cNvSpPr txBox="1"/>
          <p:nvPr>
            <p:ph idx="1" type="body"/>
          </p:nvPr>
        </p:nvSpPr>
        <p:spPr>
          <a:xfrm>
            <a:off x="1297500" y="1036100"/>
            <a:ext cx="7038900" cy="4011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Model-Parallel Lasso</a:t>
            </a:r>
            <a:endParaRPr/>
          </a:p>
          <a:p>
            <a:pPr indent="-298450" lvl="1" marL="914400" rtl="0" algn="l">
              <a:spcBef>
                <a:spcPts val="0"/>
              </a:spcBef>
              <a:spcAft>
                <a:spcPts val="0"/>
              </a:spcAft>
              <a:buSzPts val="1100"/>
              <a:buChar char="○"/>
            </a:pPr>
            <a:r>
              <a:rPr lang="en"/>
              <a:t>Scheduler chooses nearly independent parameters to guarantee convergence</a:t>
            </a:r>
            <a:endParaRPr/>
          </a:p>
          <a:p>
            <a:pPr indent="-298450" lvl="2" marL="1371600" rtl="0" algn="l">
              <a:spcBef>
                <a:spcPts val="0"/>
              </a:spcBef>
              <a:spcAft>
                <a:spcPts val="0"/>
              </a:spcAft>
              <a:buSzPts val="1100"/>
              <a:buChar char="■"/>
            </a:pPr>
            <a:r>
              <a:rPr lang="en"/>
              <a:t>If there exists conditional dependency between parameters and if they update concurrently, it might lead to parallelization error.</a:t>
            </a:r>
            <a:endParaRPr/>
          </a:p>
          <a:p>
            <a:pPr indent="-298450" lvl="1" marL="914400" rtl="0" algn="l">
              <a:spcBef>
                <a:spcPts val="0"/>
              </a:spcBef>
              <a:spcAft>
                <a:spcPts val="0"/>
              </a:spcAft>
              <a:buSzPts val="1100"/>
              <a:buChar char="○"/>
            </a:pPr>
            <a:r>
              <a:rPr lang="en"/>
              <a:t> Prioritize these parameters based on their distance to convergence to speeding up optimization</a:t>
            </a:r>
            <a:endParaRPr/>
          </a:p>
          <a:p>
            <a:pPr indent="-298450" lvl="1" marL="914400" rtl="0" algn="l">
              <a:spcBef>
                <a:spcPts val="0"/>
              </a:spcBef>
              <a:spcAft>
                <a:spcPts val="0"/>
              </a:spcAft>
              <a:buSzPts val="1100"/>
              <a:buChar char="○"/>
            </a:pPr>
            <a:r>
              <a:rPr lang="en"/>
              <a:t>Use schedule() to choose parameters with low dependency and prioritize non-converged parameters</a:t>
            </a:r>
            <a:endParaRPr/>
          </a:p>
          <a:p>
            <a:pPr indent="-311150" lvl="0" marL="457200" rtl="0" algn="l">
              <a:spcBef>
                <a:spcPts val="0"/>
              </a:spcBef>
              <a:spcAft>
                <a:spcPts val="0"/>
              </a:spcAft>
              <a:buSzPts val="1300"/>
              <a:buChar char="●"/>
            </a:pPr>
            <a:r>
              <a:rPr lang="en"/>
              <a:t>Other Algorithms</a:t>
            </a:r>
            <a:endParaRPr/>
          </a:p>
          <a:p>
            <a:pPr indent="-298450" lvl="1" marL="914400" rtl="0" algn="l">
              <a:spcBef>
                <a:spcPts val="0"/>
              </a:spcBef>
              <a:spcAft>
                <a:spcPts val="0"/>
              </a:spcAft>
              <a:buSzPts val="1100"/>
              <a:buChar char="○"/>
            </a:pPr>
            <a:r>
              <a:rPr lang="en"/>
              <a:t>Topic Model (LDA)</a:t>
            </a:r>
            <a:endParaRPr/>
          </a:p>
          <a:p>
            <a:pPr indent="-298450" lvl="2" marL="1371600" rtl="0" algn="l">
              <a:spcBef>
                <a:spcPts val="0"/>
              </a:spcBef>
              <a:spcAft>
                <a:spcPts val="0"/>
              </a:spcAft>
              <a:buSzPts val="1100"/>
              <a:buChar char="■"/>
            </a:pPr>
            <a:r>
              <a:rPr lang="en"/>
              <a:t>Use a fixed schedule function to cycle disjoint subsets of the word-topic table and data across machines for updating.</a:t>
            </a:r>
            <a:endParaRPr/>
          </a:p>
          <a:p>
            <a:pPr indent="-298450" lvl="1" marL="914400" rtl="0" algn="l">
              <a:spcBef>
                <a:spcPts val="0"/>
              </a:spcBef>
              <a:spcAft>
                <a:spcPts val="0"/>
              </a:spcAft>
              <a:buSzPts val="1100"/>
              <a:buChar char="○"/>
            </a:pPr>
            <a:r>
              <a:rPr lang="en"/>
              <a:t> Matrix Factorization</a:t>
            </a:r>
            <a:endParaRPr/>
          </a:p>
          <a:p>
            <a:pPr indent="-298450" lvl="2" marL="1371600" rtl="0" algn="l">
              <a:spcBef>
                <a:spcPts val="0"/>
              </a:spcBef>
              <a:spcAft>
                <a:spcPts val="0"/>
              </a:spcAft>
              <a:buSzPts val="1100"/>
              <a:buChar char="■"/>
            </a:pPr>
            <a:r>
              <a:rPr lang="en"/>
              <a:t>Each worker machine performs the model update on a disjoint, unchanging subset of factor matrix rows.</a:t>
            </a:r>
            <a:endParaRPr/>
          </a:p>
          <a:p>
            <a:pPr indent="-298450" lvl="1" marL="914400" rtl="0" algn="l">
              <a:spcBef>
                <a:spcPts val="0"/>
              </a:spcBef>
              <a:spcAft>
                <a:spcPts val="0"/>
              </a:spcAft>
              <a:buSzPts val="1100"/>
              <a:buChar char="○"/>
            </a:pPr>
            <a:r>
              <a:rPr lang="en"/>
              <a:t>Deep learning: a fully-connected Deep Neural Network (DNN) and a  Convolutional NN (CNN)</a:t>
            </a:r>
            <a:endParaRPr/>
          </a:p>
          <a:p>
            <a:pPr indent="-298450" lvl="2" marL="1371600" rtl="0" algn="l">
              <a:spcBef>
                <a:spcPts val="0"/>
              </a:spcBef>
              <a:spcAft>
                <a:spcPts val="0"/>
              </a:spcAft>
              <a:buSzPts val="1100"/>
              <a:buChar char="■"/>
            </a:pPr>
            <a:r>
              <a:rPr lang="en"/>
              <a:t>Each worker uses its data subset to perform updates to the full model.</a:t>
            </a:r>
            <a:endParaRPr/>
          </a:p>
          <a:p>
            <a:pPr indent="0" lvl="0" marL="9144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 Program Properties</a:t>
            </a:r>
            <a:endParaRPr/>
          </a:p>
        </p:txBody>
      </p:sp>
      <p:sp>
        <p:nvSpPr>
          <p:cNvPr id="182" name="Google Shape;182;p20"/>
          <p:cNvSpPr txBox="1"/>
          <p:nvPr>
            <p:ph idx="1" type="body"/>
          </p:nvPr>
        </p:nvSpPr>
        <p:spPr>
          <a:xfrm>
            <a:off x="1297500" y="1036100"/>
            <a:ext cx="7038900" cy="40113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Error Tolerant Convergence</a:t>
            </a:r>
            <a:endParaRPr/>
          </a:p>
          <a:p>
            <a:pPr indent="-298450" lvl="1" marL="914400" rtl="0" algn="l">
              <a:spcBef>
                <a:spcPts val="0"/>
              </a:spcBef>
              <a:spcAft>
                <a:spcPts val="0"/>
              </a:spcAft>
              <a:buSzPts val="1100"/>
              <a:buChar char="○"/>
            </a:pPr>
            <a:r>
              <a:rPr lang="en"/>
              <a:t>Robust against minor errors in intermediate calculations</a:t>
            </a:r>
            <a:endParaRPr/>
          </a:p>
          <a:p>
            <a:pPr indent="-298450" lvl="1" marL="914400" rtl="0" algn="l">
              <a:spcBef>
                <a:spcPts val="0"/>
              </a:spcBef>
              <a:spcAft>
                <a:spcPts val="0"/>
              </a:spcAft>
              <a:buSzPts val="1100"/>
              <a:buChar char="○"/>
            </a:pPr>
            <a:r>
              <a:rPr lang="en"/>
              <a:t>With SSP consistency model, if some straggling worker is more than s iteration behind, the reader will stop and wait.</a:t>
            </a:r>
            <a:endParaRPr/>
          </a:p>
          <a:p>
            <a:pPr indent="-311150" lvl="0" marL="457200" rtl="0" algn="l">
              <a:spcBef>
                <a:spcPts val="0"/>
              </a:spcBef>
              <a:spcAft>
                <a:spcPts val="0"/>
              </a:spcAft>
              <a:buSzPts val="1300"/>
              <a:buChar char="●"/>
            </a:pPr>
            <a:r>
              <a:rPr lang="en"/>
              <a:t>Dependency Structures</a:t>
            </a:r>
            <a:endParaRPr/>
          </a:p>
          <a:p>
            <a:pPr indent="-298450" lvl="1" marL="914400" rtl="0" algn="l">
              <a:spcBef>
                <a:spcPts val="0"/>
              </a:spcBef>
              <a:spcAft>
                <a:spcPts val="0"/>
              </a:spcAft>
              <a:buSzPts val="1100"/>
              <a:buChar char="○"/>
            </a:pPr>
            <a:r>
              <a:rPr lang="en"/>
              <a:t>Allow users to use dynamic scheduling functions to analyze dependencies at run time</a:t>
            </a:r>
            <a:endParaRPr/>
          </a:p>
          <a:p>
            <a:pPr indent="-298450" lvl="1" marL="914400" rtl="0" algn="l">
              <a:spcBef>
                <a:spcPts val="0"/>
              </a:spcBef>
              <a:spcAft>
                <a:spcPts val="0"/>
              </a:spcAft>
              <a:buSzPts val="1100"/>
              <a:buChar char="○"/>
            </a:pPr>
            <a:r>
              <a:rPr lang="en"/>
              <a:t>Select subsets of independent parameters for parallel updates</a:t>
            </a:r>
            <a:endParaRPr/>
          </a:p>
          <a:p>
            <a:pPr indent="-311150" lvl="0" marL="457200" rtl="0" algn="l">
              <a:spcBef>
                <a:spcPts val="0"/>
              </a:spcBef>
              <a:spcAft>
                <a:spcPts val="0"/>
              </a:spcAft>
              <a:buSzPts val="1300"/>
              <a:buChar char="●"/>
            </a:pPr>
            <a:r>
              <a:rPr lang="en"/>
              <a:t>Non-uniform Convergence</a:t>
            </a:r>
            <a:endParaRPr/>
          </a:p>
          <a:p>
            <a:pPr indent="-298450" lvl="1" marL="914400" rtl="0" algn="l">
              <a:spcBef>
                <a:spcPts val="0"/>
              </a:spcBef>
              <a:spcAft>
                <a:spcPts val="0"/>
              </a:spcAft>
              <a:buSzPts val="1100"/>
              <a:buChar char="○"/>
            </a:pPr>
            <a:r>
              <a:rPr lang="en"/>
              <a:t>Propose parameters with probability proportional to their current magnitude</a:t>
            </a:r>
            <a:endParaRPr/>
          </a:p>
          <a:p>
            <a:pPr indent="-298450" lvl="1" marL="914400" rtl="0" algn="l">
              <a:spcBef>
                <a:spcPts val="0"/>
              </a:spcBef>
              <a:spcAft>
                <a:spcPts val="0"/>
              </a:spcAft>
              <a:buSzPts val="1100"/>
              <a:buChar char="○"/>
            </a:pPr>
            <a:r>
              <a:rPr lang="en"/>
              <a:t>Speed up convergence</a:t>
            </a:r>
            <a:endParaRPr/>
          </a:p>
        </p:txBody>
      </p:sp>
      <p:pic>
        <p:nvPicPr>
          <p:cNvPr id="183" name="Google Shape;183;p20"/>
          <p:cNvPicPr preferRelativeResize="0"/>
          <p:nvPr/>
        </p:nvPicPr>
        <p:blipFill>
          <a:blip r:embed="rId3">
            <a:alphaModFix/>
          </a:blip>
          <a:stretch>
            <a:fillRect/>
          </a:stretch>
        </p:blipFill>
        <p:spPr>
          <a:xfrm>
            <a:off x="1499138" y="1036088"/>
            <a:ext cx="5057775" cy="176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 set-up</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- 3 types of clusters with varying individual machine specifications</a:t>
            </a:r>
            <a:endParaRPr/>
          </a:p>
          <a:p>
            <a:pPr indent="0" lvl="0" marL="0" rtl="0" algn="l">
              <a:spcBef>
                <a:spcPts val="1200"/>
              </a:spcBef>
              <a:spcAft>
                <a:spcPts val="0"/>
              </a:spcAft>
              <a:buNone/>
            </a:pPr>
            <a:r>
              <a:rPr lang="en"/>
              <a:t>	- 2 AMD cores, 8GB RAM, 1Gbps Ethernet</a:t>
            </a:r>
            <a:endParaRPr/>
          </a:p>
          <a:p>
            <a:pPr indent="0" lvl="0" marL="0" rtl="0" algn="l">
              <a:spcBef>
                <a:spcPts val="1200"/>
              </a:spcBef>
              <a:spcAft>
                <a:spcPts val="0"/>
              </a:spcAft>
              <a:buNone/>
            </a:pPr>
            <a:r>
              <a:rPr lang="en"/>
              <a:t>	- 64 AMD cores, 128 GB RAM, 40Gbps Infiniband</a:t>
            </a:r>
            <a:endParaRPr/>
          </a:p>
          <a:p>
            <a:pPr indent="0" lvl="0" marL="0" rtl="0" algn="l">
              <a:spcBef>
                <a:spcPts val="1200"/>
              </a:spcBef>
              <a:spcAft>
                <a:spcPts val="0"/>
              </a:spcAft>
              <a:buNone/>
            </a:pPr>
            <a:r>
              <a:rPr lang="en"/>
              <a:t>	- 16 Intel cores, 128 GB RAM, 10 Gbps Ethernet</a:t>
            </a:r>
            <a:endParaRPr/>
          </a:p>
          <a:p>
            <a:pPr indent="0" lvl="0" marL="0" rtl="0" algn="l">
              <a:spcBef>
                <a:spcPts val="1200"/>
              </a:spcBef>
              <a:spcAft>
                <a:spcPts val="1200"/>
              </a:spcAft>
              <a:buNone/>
            </a:pPr>
            <a:r>
              <a:rPr lang="en"/>
              <a:t>- data is </a:t>
            </a:r>
            <a:r>
              <a:rPr b="1" lang="en"/>
              <a:t>sharded</a:t>
            </a:r>
            <a:r>
              <a:rPr lang="en"/>
              <a:t> over local hard drives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