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1073c16c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1073c16c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1073c16c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1073c16c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1073c16c8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1073c16c8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1073c16c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1073c16c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1073c16c8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1073c16c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1fbfec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1fbfec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1073c16c8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1073c16c8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1073c16c8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1073c16c8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1073c16c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1073c16c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1073c16c8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1073c16c8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1073c16c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1073c16c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1073c16c8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1073c16c8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1073c16c8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1073c16c8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1073c16c8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1073c16c8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1073c16c8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1073c16c8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132d2640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132d264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1073c16c8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1073c16c8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1073c16c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1073c16c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1073c16c8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1073c16c8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1073c16c8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1073c16c8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1073c16c8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1073c16c8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1073c16c8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1073c16c8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1073c16c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1073c16c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82900"/>
            <a:ext cx="8520600" cy="27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Pregel:  A System for Large-Scale Graph Processing</a:t>
            </a:r>
            <a:endParaRPr sz="43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481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Group 3: Hao Zhuang, Sichen Song, Hannah Nguyen 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Message Passing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Vertices </a:t>
            </a:r>
            <a:r>
              <a:rPr b="1" lang="en" sz="1400"/>
              <a:t>communicate directly</a:t>
            </a:r>
            <a:r>
              <a:rPr lang="en" sz="1400"/>
              <a:t> with one another by sending messages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message consists of a </a:t>
            </a:r>
            <a:r>
              <a:rPr b="1" lang="en" sz="1400"/>
              <a:t>message value</a:t>
            </a:r>
            <a:r>
              <a:rPr lang="en" sz="1400"/>
              <a:t> and the name of the </a:t>
            </a:r>
            <a:r>
              <a:rPr b="1" lang="en" sz="1400"/>
              <a:t>destination vertex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 messages sent to vertex V in superstep S are </a:t>
            </a:r>
            <a:r>
              <a:rPr b="1" lang="en" sz="1400"/>
              <a:t>available via an iterator,</a:t>
            </a:r>
            <a:r>
              <a:rPr lang="en" sz="1400"/>
              <a:t> when V ’s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400"/>
              <a:t> method is called in superstep S + 1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Destination vertex </a:t>
            </a:r>
            <a:r>
              <a:rPr b="1" lang="en" sz="1400"/>
              <a:t>does not need to be a neighbor</a:t>
            </a:r>
            <a:r>
              <a:rPr lang="en" sz="1400"/>
              <a:t> of V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When the destination vertex does not exist, we execute </a:t>
            </a:r>
            <a:r>
              <a:rPr b="1" lang="en" sz="1400"/>
              <a:t>user-defined handlers</a:t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Combiners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682675" y="1504250"/>
            <a:ext cx="47970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Sending a message, especially to a vertex on another machine, incurs some overhead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system can </a:t>
            </a:r>
            <a:r>
              <a:rPr b="1" lang="en" sz="1500"/>
              <a:t>combine several messages intended for a vertex V into a single message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 enable this optimization the user subclasses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Combiner</a:t>
            </a:r>
            <a:r>
              <a:rPr lang="en" sz="1500"/>
              <a:t> class, overriding a virtual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Combine</a:t>
            </a:r>
            <a:r>
              <a:rPr lang="en" sz="1500"/>
              <a:t>() method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Example: summation</a:t>
            </a:r>
            <a:endParaRPr sz="1500"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81" y="1546800"/>
            <a:ext cx="380441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Aggregators	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475" y="2702075"/>
            <a:ext cx="4102525" cy="2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457625" y="1314750"/>
            <a:ext cx="5756400" cy="32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</a:t>
            </a:r>
            <a:r>
              <a:rPr b="1" lang="en"/>
              <a:t>ggregators</a:t>
            </a:r>
            <a:r>
              <a:rPr lang="en"/>
              <a:t>: for global communication and monitoring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Each vertex can provide a value to an aggregator in superstep S, the </a:t>
            </a:r>
            <a:r>
              <a:rPr b="1" lang="en"/>
              <a:t>master combines those values using a reduction operator,</a:t>
            </a:r>
            <a:r>
              <a:rPr lang="en"/>
              <a:t> and the resulting value is</a:t>
            </a:r>
            <a:r>
              <a:rPr b="1" lang="en"/>
              <a:t> made available to all vertices</a:t>
            </a:r>
            <a:r>
              <a:rPr lang="en"/>
              <a:t> in superstep S + 1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define a new aggregator, a user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subclasses the predefined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Aggregator</a:t>
            </a:r>
            <a:r>
              <a:rPr lang="en"/>
              <a:t> class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specifies how the aggregated value is initialized from the first input value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specifies how multiple partially aggregated values are reduced to one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Example: maximum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Topology Mutations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974850" y="1597875"/>
            <a:ext cx="7359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Issue</a:t>
            </a:r>
            <a:r>
              <a:rPr lang="en" sz="1400"/>
              <a:t>: Vertices may issue </a:t>
            </a:r>
            <a:r>
              <a:rPr b="1" lang="en" sz="1400"/>
              <a:t>conflicting requests to modify topology</a:t>
            </a:r>
            <a:r>
              <a:rPr lang="en" sz="1400"/>
              <a:t> in the same superstep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Solution</a:t>
            </a:r>
            <a:r>
              <a:rPr lang="en" sz="1400"/>
              <a:t> part 1: </a:t>
            </a:r>
            <a:r>
              <a:rPr b="1" lang="en" sz="1400"/>
              <a:t>partial ordering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</a:t>
            </a:r>
            <a:r>
              <a:rPr lang="en" sz="1400"/>
              <a:t>removal</a:t>
            </a:r>
            <a:r>
              <a:rPr lang="en" sz="1400"/>
              <a:t> → vertex removal →  vertex addition → edge addition →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Solution</a:t>
            </a:r>
            <a:r>
              <a:rPr lang="en" sz="1400"/>
              <a:t> part 2: </a:t>
            </a:r>
            <a:r>
              <a:rPr b="1" lang="en" sz="1400"/>
              <a:t>handlers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remaining conflicts are resolved by user-defined handlers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</a:t>
            </a:r>
            <a:r>
              <a:rPr lang="en"/>
              <a:t>Input and output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Pregel library provides readers and writers</a:t>
            </a:r>
            <a:r>
              <a:rPr lang="en" sz="1500"/>
              <a:t> for common file formats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Users can write their own</a:t>
            </a:r>
            <a:r>
              <a:rPr lang="en" sz="1500"/>
              <a:t> by subclassing the Reader and Writer classes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7" y="1428888"/>
            <a:ext cx="4096201" cy="3488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325" y="1506912"/>
            <a:ext cx="4414176" cy="3052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Partition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Pregel library </a:t>
            </a:r>
            <a:r>
              <a:rPr b="1" lang="en" sz="1500"/>
              <a:t>divides a graph into partitions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Each partition consists of a set of vertices and all of those vertices’ outgoing edges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Execution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504250"/>
            <a:ext cx="70305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Distribute user program and </a:t>
            </a:r>
            <a:r>
              <a:rPr b="1" lang="en"/>
              <a:t>determine master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</a:t>
            </a:r>
            <a:r>
              <a:rPr b="1" lang="en"/>
              <a:t>aster assigns partition(s)</a:t>
            </a:r>
            <a:r>
              <a:rPr lang="en"/>
              <a:t> to each worker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Master assigns</a:t>
            </a:r>
            <a:r>
              <a:rPr lang="en"/>
              <a:t> a portion of the </a:t>
            </a:r>
            <a:r>
              <a:rPr b="1" lang="en"/>
              <a:t>user’s input to each worker</a:t>
            </a:r>
            <a:endParaRPr b="1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User input portion is not the same as the graph partition. Worker will sort the data and distribute data it has to the correct worker.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Master instructs each worker to perform a superstep</a:t>
            </a:r>
            <a:endParaRPr b="1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Worker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/>
              <a:t> for each active vertex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Computation halts</a:t>
            </a:r>
            <a:r>
              <a:rPr lang="en"/>
              <a:t>. Master may instruct each worker to save its portion of the graph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Fault Tolerance</a:t>
            </a:r>
            <a:endParaRPr/>
          </a:p>
        </p:txBody>
      </p:sp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1303800" y="1525850"/>
            <a:ext cx="70305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 is achieved through </a:t>
            </a:r>
            <a:r>
              <a:rPr b="1" lang="en"/>
              <a:t>checkpointing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 the</a:t>
            </a:r>
            <a:r>
              <a:rPr b="1" lang="en"/>
              <a:t> beginning of a superstep</a:t>
            </a:r>
            <a:r>
              <a:rPr lang="en"/>
              <a:t>, the master instructs the </a:t>
            </a:r>
            <a:r>
              <a:rPr b="1" lang="en"/>
              <a:t>workers</a:t>
            </a:r>
            <a:r>
              <a:rPr lang="en"/>
              <a:t> to </a:t>
            </a:r>
            <a:r>
              <a:rPr b="1" lang="en"/>
              <a:t>save the state of their partitions</a:t>
            </a:r>
            <a:r>
              <a:rPr lang="en"/>
              <a:t> to persistent storage.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Master </a:t>
            </a:r>
            <a:r>
              <a:rPr b="1" lang="en"/>
              <a:t>detects worker failures</a:t>
            </a:r>
            <a:r>
              <a:rPr lang="en"/>
              <a:t> by issuing regular “</a:t>
            </a:r>
            <a:r>
              <a:rPr b="1" lang="en"/>
              <a:t>ping</a:t>
            </a:r>
            <a:r>
              <a:rPr lang="en"/>
              <a:t>” messages to workers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one or more workers fail, the </a:t>
            </a:r>
            <a:r>
              <a:rPr b="1" lang="en"/>
              <a:t>master reassigns graph partitions</a:t>
            </a:r>
            <a:r>
              <a:rPr lang="en"/>
              <a:t> to the currently available set of workers to recompute the results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Workers log outgoing message history and </a:t>
            </a:r>
            <a:r>
              <a:rPr b="1" lang="en"/>
              <a:t>recompute lost parts</a:t>
            </a:r>
            <a:r>
              <a:rPr lang="en"/>
              <a:t> during recovery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Master</a:t>
            </a:r>
            <a:endParaRPr/>
          </a:p>
        </p:txBody>
      </p:sp>
      <p:sp>
        <p:nvSpPr>
          <p:cNvPr id="392" name="Google Shape;392;p3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</a:t>
            </a:r>
            <a:r>
              <a:rPr b="1" lang="en" sz="1400"/>
              <a:t>aintains a list of all workers</a:t>
            </a:r>
            <a:r>
              <a:rPr lang="en" sz="1400"/>
              <a:t> currently known to be alive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 worker’s unique identifier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its addressing information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which portion of the graph it has been assigned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Increments the global superstep</a:t>
            </a:r>
            <a:r>
              <a:rPr lang="en" sz="1400"/>
              <a:t> index and proceeds to the next superstep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Maintains statistics</a:t>
            </a:r>
            <a:r>
              <a:rPr lang="en" sz="1400"/>
              <a:t> about computation progress and the state of the graph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56875"/>
            <a:ext cx="70305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Introduction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Motivation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Model of Computation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API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Experiments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Worker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1303800" y="1527950"/>
            <a:ext cx="70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</a:t>
            </a:r>
            <a:r>
              <a:rPr b="1" lang="en" sz="1400"/>
              <a:t>aintains a map (vertexID, vertexState)</a:t>
            </a:r>
            <a:r>
              <a:rPr lang="en" sz="1400"/>
              <a:t> in memory of its partition of the graph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 current value of the vertex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list of the vertex's outgoing edges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queue containing incoming messages for the vertex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 flag specifying whether the vertex is active</a:t>
            </a:r>
            <a:endParaRPr sz="12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Each superstep</a:t>
            </a:r>
            <a:r>
              <a:rPr lang="en" sz="1400"/>
              <a:t>: loops through all vertices and </a:t>
            </a:r>
            <a:r>
              <a:rPr b="1" lang="en" sz="1400"/>
              <a:t>calls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Sends message to another vertex</a:t>
            </a:r>
            <a:r>
              <a:rPr lang="en" sz="1400"/>
              <a:t> if requested by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if remote destination (another worker): message buffered for delivery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if local destination (same worker): message placed directly in the destination                    vertex’s incoming message queue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Shortest paths runtimes for a binary tree with a billion vertices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83" y="1597875"/>
            <a:ext cx="5456615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Shortest paths runtimes for binary trees varying in size from a billion to 50 billion vertices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00" y="1597875"/>
            <a:ext cx="5233510" cy="34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 sz="2000"/>
              <a:t> Shortest paths runtimes for such graphs varying in size from 10 million to a billion vertices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225" y="1597875"/>
            <a:ext cx="5250951" cy="337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1303800" y="1597875"/>
            <a:ext cx="70305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Pregel: </a:t>
            </a:r>
            <a:r>
              <a:rPr lang="en" sz="1900">
                <a:solidFill>
                  <a:srgbClr val="000000"/>
                </a:solidFill>
              </a:rPr>
              <a:t>general, </a:t>
            </a:r>
            <a:r>
              <a:rPr lang="en" sz="1900">
                <a:solidFill>
                  <a:srgbClr val="000000"/>
                </a:solidFill>
              </a:rPr>
              <a:t>scalable, fault-tolerant graph processing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Computation:</a:t>
            </a:r>
            <a:endParaRPr sz="1900">
              <a:solidFill>
                <a:srgbClr val="000000"/>
              </a:solidFill>
            </a:endParaRPr>
          </a:p>
          <a:p>
            <a:pPr indent="-32907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input ⇒ supersteps ⇒ termination</a:t>
            </a:r>
            <a:endParaRPr sz="1582">
              <a:solidFill>
                <a:srgbClr val="000000"/>
              </a:solidFill>
            </a:endParaRPr>
          </a:p>
          <a:p>
            <a:pPr indent="-32907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per superstep: </a:t>
            </a:r>
            <a:r>
              <a:rPr lang="en" sz="1582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582">
                <a:solidFill>
                  <a:srgbClr val="000000"/>
                </a:solidFill>
              </a:rPr>
              <a:t> at each vertex</a:t>
            </a:r>
            <a:endParaRPr sz="1582">
              <a:solidFill>
                <a:srgbClr val="000000"/>
              </a:solidFill>
            </a:endParaRPr>
          </a:p>
          <a:p>
            <a:pPr indent="-329079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2"/>
              <a:buChar char="-"/>
            </a:pPr>
            <a:r>
              <a:rPr lang="en" sz="1582">
                <a:solidFill>
                  <a:srgbClr val="000000"/>
                </a:solidFill>
              </a:rPr>
              <a:t>message passing, combiners, aggregators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Distribution:</a:t>
            </a:r>
            <a:endParaRPr sz="19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master assigns graph partitions to workers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fault tolerance via checkpointing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Pregel is a </a:t>
            </a:r>
            <a:r>
              <a:rPr b="1" lang="en" sz="2700">
                <a:solidFill>
                  <a:srgbClr val="000000"/>
                </a:solidFill>
              </a:rPr>
              <a:t>scalable</a:t>
            </a:r>
            <a:r>
              <a:rPr lang="en" sz="2700">
                <a:solidFill>
                  <a:srgbClr val="000000"/>
                </a:solidFill>
              </a:rPr>
              <a:t> and </a:t>
            </a:r>
            <a:r>
              <a:rPr b="1" lang="en" sz="2700">
                <a:solidFill>
                  <a:srgbClr val="000000"/>
                </a:solidFill>
              </a:rPr>
              <a:t>fault-tolerant general</a:t>
            </a:r>
            <a:r>
              <a:rPr lang="en" sz="2700">
                <a:solidFill>
                  <a:srgbClr val="000000"/>
                </a:solidFill>
              </a:rPr>
              <a:t>-purpose </a:t>
            </a:r>
            <a:r>
              <a:rPr b="1" lang="en" sz="2700">
                <a:solidFill>
                  <a:srgbClr val="000000"/>
                </a:solidFill>
              </a:rPr>
              <a:t>graph processing</a:t>
            </a:r>
            <a:r>
              <a:rPr lang="en" sz="2700">
                <a:solidFill>
                  <a:srgbClr val="000000"/>
                </a:solidFill>
              </a:rPr>
              <a:t> platform with a </a:t>
            </a:r>
            <a:r>
              <a:rPr lang="en" sz="2700">
                <a:solidFill>
                  <a:srgbClr val="000000"/>
                </a:solidFill>
              </a:rPr>
              <a:t>flexible and expressive </a:t>
            </a:r>
            <a:r>
              <a:rPr lang="en" sz="2700">
                <a:solidFill>
                  <a:srgbClr val="000000"/>
                </a:solidFill>
              </a:rPr>
              <a:t>API 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16100"/>
            <a:ext cx="70305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to </a:t>
            </a:r>
            <a:r>
              <a:rPr b="1" lang="en" sz="1500">
                <a:solidFill>
                  <a:srgbClr val="000000"/>
                </a:solidFill>
              </a:rPr>
              <a:t>scale</a:t>
            </a:r>
            <a:r>
              <a:rPr lang="en" sz="1500">
                <a:solidFill>
                  <a:srgbClr val="000000"/>
                </a:solidFill>
              </a:rPr>
              <a:t> to l</a:t>
            </a:r>
            <a:r>
              <a:rPr lang="en" sz="1500">
                <a:solidFill>
                  <a:srgbClr val="000000"/>
                </a:solidFill>
              </a:rPr>
              <a:t>arge graphs (billions of vertices, trillions of edges)</a:t>
            </a:r>
            <a:endParaRPr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Web graph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social networks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a </a:t>
            </a:r>
            <a:r>
              <a:rPr b="1" lang="en" sz="1500">
                <a:solidFill>
                  <a:srgbClr val="000000"/>
                </a:solidFill>
              </a:rPr>
              <a:t>general-purpose</a:t>
            </a:r>
            <a:r>
              <a:rPr lang="en" sz="1500">
                <a:solidFill>
                  <a:srgbClr val="000000"/>
                </a:solidFill>
              </a:rPr>
              <a:t> system</a:t>
            </a:r>
            <a:endParaRPr sz="17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large-scale distributed environment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arbitrary graph algorithms 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arbitrary graph representations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Need a </a:t>
            </a:r>
            <a:r>
              <a:rPr b="1" lang="en" sz="1500">
                <a:solidFill>
                  <a:srgbClr val="000000"/>
                </a:solidFill>
              </a:rPr>
              <a:t>fault-tolerant</a:t>
            </a:r>
            <a:r>
              <a:rPr lang="en" sz="1500">
                <a:solidFill>
                  <a:srgbClr val="000000"/>
                </a:solidFill>
              </a:rPr>
              <a:t> system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Overview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56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Initializes</a:t>
            </a:r>
            <a:r>
              <a:rPr lang="en" sz="1600"/>
              <a:t> the graph with input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sequence of </a:t>
            </a:r>
            <a:r>
              <a:rPr b="1" lang="en" sz="1600"/>
              <a:t>supersteps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Computation</a:t>
            </a:r>
            <a:r>
              <a:rPr lang="en" sz="1600"/>
              <a:t> associated with each </a:t>
            </a:r>
            <a:r>
              <a:rPr b="1" lang="en" sz="1600"/>
              <a:t>vertex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Pass </a:t>
            </a:r>
            <a:r>
              <a:rPr b="1" lang="en" sz="1600"/>
              <a:t>messages</a:t>
            </a:r>
            <a:r>
              <a:rPr lang="en" sz="1600"/>
              <a:t> to other vertices to be processed at next superstep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</a:t>
            </a:r>
            <a:r>
              <a:rPr b="1" lang="en" sz="1600"/>
              <a:t>erminates</a:t>
            </a:r>
            <a:r>
              <a:rPr lang="en" sz="1600"/>
              <a:t> with output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Input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991850" y="1784450"/>
            <a:ext cx="4067700" cy="24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Vertex</a:t>
            </a:r>
            <a:r>
              <a:rPr lang="en" sz="1500"/>
              <a:t>: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unique identifier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</a:t>
            </a:r>
            <a:r>
              <a:rPr lang="en" sz="1500"/>
              <a:t>modifiable, user-defined state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Edge</a:t>
            </a:r>
            <a:r>
              <a:rPr lang="en" sz="1500"/>
              <a:t>: directed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associated with source vertex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modifiable, user-defined value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has target vertex identifier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can be added or removed</a:t>
            </a:r>
            <a:endParaRPr sz="1500"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50" y="1618500"/>
            <a:ext cx="3779650" cy="261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Superstep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549100"/>
            <a:ext cx="7030500" cy="33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Within each superstep, each active </a:t>
            </a:r>
            <a:r>
              <a:rPr b="1" lang="en" sz="1600"/>
              <a:t>vertex</a:t>
            </a:r>
            <a:r>
              <a:rPr lang="en" sz="1600"/>
              <a:t> </a:t>
            </a:r>
            <a:r>
              <a:rPr b="1" lang="en" sz="1600"/>
              <a:t>executes</a:t>
            </a:r>
            <a:r>
              <a:rPr lang="en" sz="1600"/>
              <a:t> the same </a:t>
            </a:r>
            <a:r>
              <a:rPr b="1" lang="en" sz="1600"/>
              <a:t>user-defined function in parallel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vertex can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modify its state</a:t>
            </a:r>
            <a:r>
              <a:rPr lang="en" sz="1400"/>
              <a:t> or that of its outgoing edges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receive messages</a:t>
            </a:r>
            <a:r>
              <a:rPr lang="en" sz="1400"/>
              <a:t> sent to it in the previous superstep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send messages</a:t>
            </a:r>
            <a:r>
              <a:rPr lang="en" sz="1400"/>
              <a:t> to other vertices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mutate the topology</a:t>
            </a:r>
            <a:r>
              <a:rPr lang="en" sz="1400"/>
              <a:t> of the graph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Each superstep can be determined by the state and messages from previous superstep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OF COMPUTATION: Termination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75" y="3109378"/>
            <a:ext cx="4494024" cy="116032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456875"/>
            <a:ext cx="70305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all vertices are simultaneously </a:t>
            </a:r>
            <a:r>
              <a:rPr b="1" lang="en" sz="1500"/>
              <a:t>inactive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In superstep 0, every vertex is in the active state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all active vertices participate in the computation of any given superstep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vertex deactivates itself by voting to halt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vertex reactivates if it receives a message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If reactivated by a message, a vertex must explicitly deactivate itself again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no messages</a:t>
            </a:r>
            <a:r>
              <a:rPr lang="en" sz="1500"/>
              <a:t> in transit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API: Overview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445775" y="1776675"/>
            <a:ext cx="4500900" cy="27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Subclass</a:t>
            </a:r>
            <a:r>
              <a:rPr lang="en" sz="1500"/>
              <a:t> the predefined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Vertex</a:t>
            </a:r>
            <a:r>
              <a:rPr lang="en" sz="1500"/>
              <a:t> class and define three value types: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vertices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edges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messages</a:t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Override the virtual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Compute()</a:t>
            </a:r>
            <a:r>
              <a:rPr lang="en" sz="1500"/>
              <a:t> method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 user-defined function that expresses the logic of a given algorithm</a:t>
            </a:r>
            <a:endParaRPr sz="130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75" y="1750275"/>
            <a:ext cx="3892526" cy="293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