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Maven Pro" panose="02010600030101010101" charset="0"/>
      <p:regular r:id="rId28"/>
      <p:bold r:id="rId29"/>
    </p:embeddedFont>
    <p:embeddedFont>
      <p:font typeface="Nunito" panose="02010600030101010101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1073c16c8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1073c16c8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1073c16c8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1073c16c8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1073c16c8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1073c16c8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1073c16c8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1073c16c8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1073c16c8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1073c16c8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1fbfec3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1fbfec3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1073c16c8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1073c16c8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1073c16c8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1073c16c8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1073c16c8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1073c16c8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1073c16c8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1073c16c8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1073c16c8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1073c16c8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c1073c16c8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c1073c16c8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1073c16c8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1073c16c8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1073c16c8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c1073c16c8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1073c16c8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1073c16c8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26c1a7b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26c1a7b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132d2640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132d2640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1073c16c8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1073c16c8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1073c16c8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1073c16c8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1073c16c8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1073c16c8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1073c16c8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1073c16c8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1073c16c8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1073c16c8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1073c16c8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1073c16c8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1073c16c8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1073c16c8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11700" y="82900"/>
            <a:ext cx="8520600" cy="27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3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3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Pregel:  A System for Large-Scale Graph Processing</a:t>
            </a:r>
            <a:endParaRPr sz="438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7481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Group 3: Hao Zhuang, Sichen Song, Hannah Nguyen  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API: Message Passing</a:t>
            </a:r>
            <a:endParaRPr/>
          </a:p>
        </p:txBody>
      </p:sp>
      <p:sp>
        <p:nvSpPr>
          <p:cNvPr id="335" name="Google Shape;335;p22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Vertices </a:t>
            </a:r>
            <a:r>
              <a:rPr lang="en" sz="1400" b="1"/>
              <a:t>communicate directly</a:t>
            </a:r>
            <a:r>
              <a:rPr lang="en" sz="1400"/>
              <a:t> with one another by sending messages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 message consists of a </a:t>
            </a:r>
            <a:r>
              <a:rPr lang="en" sz="1400" b="1"/>
              <a:t>message value</a:t>
            </a:r>
            <a:r>
              <a:rPr lang="en" sz="1400"/>
              <a:t> and the name of the </a:t>
            </a:r>
            <a:r>
              <a:rPr lang="en" sz="1400" b="1"/>
              <a:t>destination vertex</a:t>
            </a:r>
            <a:endParaRPr sz="1400" b="1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All messages sent to vertex V in superstep S are </a:t>
            </a:r>
            <a:r>
              <a:rPr lang="en" sz="1400" b="1"/>
              <a:t>available via an iterator,</a:t>
            </a:r>
            <a:r>
              <a:rPr lang="en" sz="1400"/>
              <a:t> when V ’s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Compute()</a:t>
            </a:r>
            <a:r>
              <a:rPr lang="en" sz="1400"/>
              <a:t> method is called in superstep S + 1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Destination vertex </a:t>
            </a:r>
            <a:r>
              <a:rPr lang="en" sz="1400" b="1"/>
              <a:t>does not need to be a neighbor</a:t>
            </a:r>
            <a:r>
              <a:rPr lang="en" sz="1400"/>
              <a:t> of V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When the destination vertex does not exist, we execute </a:t>
            </a:r>
            <a:r>
              <a:rPr lang="en" sz="1400" b="1"/>
              <a:t>user-defined handlers</a:t>
            </a:r>
            <a:endParaRPr sz="1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API: Combiners</a:t>
            </a:r>
            <a:endParaRPr/>
          </a:p>
        </p:txBody>
      </p:sp>
      <p:sp>
        <p:nvSpPr>
          <p:cNvPr id="341" name="Google Shape;341;p23"/>
          <p:cNvSpPr txBox="1">
            <a:spLocks noGrp="1"/>
          </p:cNvSpPr>
          <p:nvPr>
            <p:ph type="body" idx="1"/>
          </p:nvPr>
        </p:nvSpPr>
        <p:spPr>
          <a:xfrm>
            <a:off x="682675" y="1504250"/>
            <a:ext cx="4797000" cy="30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Sending a message, especially to a vertex on another machine, incurs some overhead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system can </a:t>
            </a:r>
            <a:r>
              <a:rPr lang="en" sz="1500" b="1"/>
              <a:t>combine several messages intended for a vertex V into a single message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To enable this optimization the user subclasses the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Combiner</a:t>
            </a:r>
            <a:r>
              <a:rPr lang="en" sz="1500"/>
              <a:t> class, overriding a virtual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Combine</a:t>
            </a:r>
            <a:r>
              <a:rPr lang="en" sz="1500"/>
              <a:t>() method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Example: summation</a:t>
            </a:r>
            <a:endParaRPr sz="1500"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581" y="1546800"/>
            <a:ext cx="380441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API: Aggregators	</a:t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475" y="2702075"/>
            <a:ext cx="4102525" cy="24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4"/>
          <p:cNvSpPr txBox="1">
            <a:spLocks noGrp="1"/>
          </p:cNvSpPr>
          <p:nvPr>
            <p:ph type="body" idx="1"/>
          </p:nvPr>
        </p:nvSpPr>
        <p:spPr>
          <a:xfrm>
            <a:off x="457625" y="1314750"/>
            <a:ext cx="5756400" cy="32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b="1"/>
              <a:t>Aggregators</a:t>
            </a:r>
            <a:r>
              <a:rPr lang="en"/>
              <a:t>: for global communication and monitoring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Each vertex can provide a value to an aggregator in superstep S, the </a:t>
            </a:r>
            <a:r>
              <a:rPr lang="en" b="1"/>
              <a:t>master combines those values using a reduction operator,</a:t>
            </a:r>
            <a:r>
              <a:rPr lang="en"/>
              <a:t> and the resulting value is</a:t>
            </a:r>
            <a:r>
              <a:rPr lang="en" b="1"/>
              <a:t> made available to all vertices</a:t>
            </a:r>
            <a:r>
              <a:rPr lang="en"/>
              <a:t> in superstep S + 1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define a new aggregator, a user 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subclasses the predefined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Aggregator</a:t>
            </a:r>
            <a:r>
              <a:rPr lang="en"/>
              <a:t> class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specifies how the aggregated value is initialized from the first input value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specifies how multiple partially aggregated values are reduced to one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Example: maximum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API: Topology Mutations</a:t>
            </a:r>
            <a:endParaRPr/>
          </a:p>
        </p:txBody>
      </p:sp>
      <p:sp>
        <p:nvSpPr>
          <p:cNvPr id="355" name="Google Shape;355;p25"/>
          <p:cNvSpPr txBox="1">
            <a:spLocks noGrp="1"/>
          </p:cNvSpPr>
          <p:nvPr>
            <p:ph type="body" idx="1"/>
          </p:nvPr>
        </p:nvSpPr>
        <p:spPr>
          <a:xfrm>
            <a:off x="974850" y="1597875"/>
            <a:ext cx="73596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Issue</a:t>
            </a:r>
            <a:r>
              <a:rPr lang="en" sz="1400"/>
              <a:t>: Vertices may issue </a:t>
            </a:r>
            <a:r>
              <a:rPr lang="en" sz="1400" b="1"/>
              <a:t>conflicting requests to modify topology</a:t>
            </a:r>
            <a:r>
              <a:rPr lang="en" sz="1400"/>
              <a:t> in the same superstep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/>
              <a:t>Solution</a:t>
            </a:r>
            <a:r>
              <a:rPr lang="en" sz="1400"/>
              <a:t> part 1: </a:t>
            </a:r>
            <a:r>
              <a:rPr lang="en" sz="1400" b="1"/>
              <a:t>partial ordering</a:t>
            </a:r>
            <a:endParaRPr sz="1400"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edge removal → vertex removal →  vertex addition → edge addition →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Compute()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/>
              <a:t>Solution</a:t>
            </a:r>
            <a:r>
              <a:rPr lang="en" sz="1400"/>
              <a:t> part 2: </a:t>
            </a:r>
            <a:r>
              <a:rPr lang="en" sz="1400" b="1"/>
              <a:t>handlers</a:t>
            </a:r>
            <a:endParaRPr sz="1400"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remaining conflicts are resolved by user-defined handlers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API: Input and output</a:t>
            </a:r>
            <a:endParaRPr/>
          </a:p>
        </p:txBody>
      </p:sp>
      <p:sp>
        <p:nvSpPr>
          <p:cNvPr id="361" name="Google Shape;361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/>
              <a:t>Pregel library provides readers and writers</a:t>
            </a:r>
            <a:r>
              <a:rPr lang="en" sz="1500"/>
              <a:t> for common file formats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/>
              <a:t>Users can write their own</a:t>
            </a:r>
            <a:r>
              <a:rPr lang="en" sz="1500"/>
              <a:t> by subclassing the Reader and Writer classes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7" y="1428888"/>
            <a:ext cx="4096201" cy="34884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8" name="Google Shape;3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325" y="1506912"/>
            <a:ext cx="4414176" cy="3052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Partition</a:t>
            </a:r>
            <a:endParaRPr/>
          </a:p>
        </p:txBody>
      </p:sp>
      <p:sp>
        <p:nvSpPr>
          <p:cNvPr id="374" name="Google Shape;374;p2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Pregel library </a:t>
            </a:r>
            <a:r>
              <a:rPr lang="en" sz="1500" b="1"/>
              <a:t>divides a graph into partitions</a:t>
            </a:r>
            <a:endParaRPr sz="15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Each partition consists of a set of vertices and all of those vertices’ outgoing edges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Execution</a:t>
            </a:r>
            <a:endParaRPr/>
          </a:p>
        </p:txBody>
      </p:sp>
      <p:sp>
        <p:nvSpPr>
          <p:cNvPr id="380" name="Google Shape;380;p29"/>
          <p:cNvSpPr txBox="1">
            <a:spLocks noGrp="1"/>
          </p:cNvSpPr>
          <p:nvPr>
            <p:ph type="body" idx="1"/>
          </p:nvPr>
        </p:nvSpPr>
        <p:spPr>
          <a:xfrm>
            <a:off x="1303800" y="1504250"/>
            <a:ext cx="7030500" cy="30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Distribute user program and </a:t>
            </a:r>
            <a:r>
              <a:rPr lang="en" b="1"/>
              <a:t>determine master</a:t>
            </a:r>
            <a:endParaRPr b="1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b="1"/>
              <a:t>Master assigns partition(s)</a:t>
            </a:r>
            <a:r>
              <a:rPr lang="en"/>
              <a:t> to each worker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b="1"/>
              <a:t>Master assigns</a:t>
            </a:r>
            <a:r>
              <a:rPr lang="en"/>
              <a:t> a portion of the </a:t>
            </a:r>
            <a:r>
              <a:rPr lang="en" b="1"/>
              <a:t>user’s input to each worker</a:t>
            </a:r>
            <a:endParaRPr b="1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User input portion is not the same as the graph partition. Worker will sort the data and distribute data it has to the correct worker.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b="1"/>
              <a:t>Master instructs each worker to perform a superstep</a:t>
            </a:r>
            <a:endParaRPr b="1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Worker calls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Compute()</a:t>
            </a:r>
            <a:r>
              <a:rPr lang="en"/>
              <a:t> for each active vertex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b="1"/>
              <a:t>Computation halts</a:t>
            </a:r>
            <a:r>
              <a:rPr lang="en"/>
              <a:t>. Master may instruct each worker to save its portion of the graph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Fault Tolerance</a:t>
            </a:r>
            <a:endParaRPr/>
          </a:p>
        </p:txBody>
      </p:sp>
      <p:sp>
        <p:nvSpPr>
          <p:cNvPr id="386" name="Google Shape;386;p30"/>
          <p:cNvSpPr txBox="1">
            <a:spLocks noGrp="1"/>
          </p:cNvSpPr>
          <p:nvPr>
            <p:ph type="body" idx="1"/>
          </p:nvPr>
        </p:nvSpPr>
        <p:spPr>
          <a:xfrm>
            <a:off x="1303800" y="1525850"/>
            <a:ext cx="70305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tolerance is achieved through </a:t>
            </a:r>
            <a:r>
              <a:rPr lang="en" b="1"/>
              <a:t>checkpointing</a:t>
            </a:r>
            <a:r>
              <a:rPr lang="en"/>
              <a:t>: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At the</a:t>
            </a:r>
            <a:r>
              <a:rPr lang="en" b="1"/>
              <a:t> beginning of a superstep</a:t>
            </a:r>
            <a:r>
              <a:rPr lang="en"/>
              <a:t>, the master instructs the </a:t>
            </a:r>
            <a:r>
              <a:rPr lang="en" b="1"/>
              <a:t>workers</a:t>
            </a:r>
            <a:r>
              <a:rPr lang="en"/>
              <a:t> to </a:t>
            </a:r>
            <a:r>
              <a:rPr lang="en" b="1"/>
              <a:t>save the state of their partitions</a:t>
            </a:r>
            <a:r>
              <a:rPr lang="en"/>
              <a:t> to persistent storage. 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Master </a:t>
            </a:r>
            <a:r>
              <a:rPr lang="en" b="1"/>
              <a:t>detects worker failures</a:t>
            </a:r>
            <a:r>
              <a:rPr lang="en"/>
              <a:t> by issuing regular “</a:t>
            </a:r>
            <a:r>
              <a:rPr lang="en" b="1"/>
              <a:t>ping</a:t>
            </a:r>
            <a:r>
              <a:rPr lang="en"/>
              <a:t>” messages to workers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When one or more workers fail, the </a:t>
            </a:r>
            <a:r>
              <a:rPr lang="en" b="1"/>
              <a:t>master reassigns graph partitions</a:t>
            </a:r>
            <a:r>
              <a:rPr lang="en"/>
              <a:t> to the currently available set of workers to recompute the results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/>
              <a:t>Workers log outgoing message history and </a:t>
            </a:r>
            <a:r>
              <a:rPr lang="en" b="1"/>
              <a:t>recompute lost parts</a:t>
            </a:r>
            <a:r>
              <a:rPr lang="en"/>
              <a:t> during recovery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Master</a:t>
            </a:r>
            <a:endParaRPr/>
          </a:p>
        </p:txBody>
      </p:sp>
      <p:sp>
        <p:nvSpPr>
          <p:cNvPr id="392" name="Google Shape;392;p31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Maintains a list of all workers</a:t>
            </a:r>
            <a:r>
              <a:rPr lang="en" sz="1400"/>
              <a:t> currently known to be alive</a:t>
            </a:r>
            <a:endParaRPr sz="14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the worker’s unique identifier</a:t>
            </a:r>
            <a:endParaRPr sz="12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its addressing information</a:t>
            </a:r>
            <a:endParaRPr sz="12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which portion of the graph it has been assigned</a:t>
            </a:r>
            <a:endParaRPr sz="1200"/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Increments the global superstep</a:t>
            </a:r>
            <a:r>
              <a:rPr lang="en" sz="1400"/>
              <a:t> index and proceeds to the next superstep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Maintains statistics</a:t>
            </a:r>
            <a:r>
              <a:rPr lang="en" sz="1400"/>
              <a:t> about computation progress and the state of the graph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456875"/>
            <a:ext cx="7030500" cy="30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Introduction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Motivation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Model of Computation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API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Implementation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Experiments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Worker</a:t>
            </a:r>
            <a:endParaRPr/>
          </a:p>
        </p:txBody>
      </p:sp>
      <p:sp>
        <p:nvSpPr>
          <p:cNvPr id="398" name="Google Shape;398;p32"/>
          <p:cNvSpPr txBox="1">
            <a:spLocks noGrp="1"/>
          </p:cNvSpPr>
          <p:nvPr>
            <p:ph type="body" idx="1"/>
          </p:nvPr>
        </p:nvSpPr>
        <p:spPr>
          <a:xfrm>
            <a:off x="1303800" y="1527950"/>
            <a:ext cx="7030500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Maintains a map (vertexID, vertexState)</a:t>
            </a:r>
            <a:r>
              <a:rPr lang="en" sz="1400"/>
              <a:t> in memory of its partition of the graph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the current value of the vertex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 list of the vertex's outgoing edges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 queue containing incoming messages for the vertex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 flag specifying whether the vertex is active</a:t>
            </a:r>
            <a:endParaRPr sz="12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Each superstep</a:t>
            </a:r>
            <a:r>
              <a:rPr lang="en" sz="1400"/>
              <a:t>: loops through all vertices and </a:t>
            </a:r>
            <a:r>
              <a:rPr lang="en" sz="1400" b="1"/>
              <a:t>calls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Compute()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Sends message to another vertex</a:t>
            </a:r>
            <a:r>
              <a:rPr lang="en" sz="1400"/>
              <a:t> if requested by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Compute()</a:t>
            </a:r>
            <a:endParaRPr sz="1400"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if remote destination (another worker): message buffered for delivery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if local destination (same worker): message placed directly in the destination                    vertex’s incoming message queue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</a:t>
            </a:r>
            <a:r>
              <a:rPr lang="en" sz="2000"/>
              <a:t>Shortest paths runtimes for a binary tree with a billion vertices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4" name="Google Shape;4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183" y="1597875"/>
            <a:ext cx="5456615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</a:t>
            </a:r>
            <a:r>
              <a:rPr lang="en" sz="2000"/>
              <a:t>Shortest paths runtimes for binary trees varying in size from a billion to 50 billion vertices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" name="Google Shape;4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500" y="1597875"/>
            <a:ext cx="5233510" cy="34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</a:t>
            </a:r>
            <a:r>
              <a:rPr lang="en" sz="2000"/>
              <a:t> Shortest paths runtimes for such graphs varying in size from 10 million to a billion vertices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6" name="Google Shape;4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25" y="1597875"/>
            <a:ext cx="5250951" cy="337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422" name="Google Shape;422;p36"/>
          <p:cNvSpPr txBox="1">
            <a:spLocks noGrp="1"/>
          </p:cNvSpPr>
          <p:nvPr>
            <p:ph type="body" idx="1"/>
          </p:nvPr>
        </p:nvSpPr>
        <p:spPr>
          <a:xfrm>
            <a:off x="1303800" y="1527950"/>
            <a:ext cx="7223700" cy="3175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dirty="0"/>
              <a:t>Other BSP models: (Oxford BSP, Green BSP, BSPlib, Paderborn University BSP)</a:t>
            </a:r>
            <a:endParaRPr sz="1400" dirty="0"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 dirty="0"/>
              <a:t>Both: Bulk Synchronous Parallel = superstep-based processing</a:t>
            </a:r>
            <a:endParaRPr sz="1200" dirty="0"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 dirty="0"/>
              <a:t>Pregel: </a:t>
            </a:r>
            <a:r>
              <a:rPr lang="en" sz="1200" b="1" dirty="0"/>
              <a:t>scalability/fault-tolerance</a:t>
            </a:r>
            <a:r>
              <a:rPr lang="en" sz="1200" dirty="0"/>
              <a:t> beyond several dozen machines + </a:t>
            </a:r>
            <a:r>
              <a:rPr lang="en" sz="1200" b="1" dirty="0"/>
              <a:t>graph-specific API</a:t>
            </a:r>
            <a:endParaRPr sz="1400" b="1" dirty="0"/>
          </a:p>
          <a:p>
            <a:pPr marL="457200" lvl="0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dirty="0"/>
              <a:t>GraphLab: completely async, graph-parallel processing</a:t>
            </a:r>
            <a:endParaRPr sz="1400" dirty="0"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 dirty="0"/>
              <a:t>Both: frameworks optimized for graph-based processing</a:t>
            </a:r>
            <a:endParaRPr sz="1200" dirty="0"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 dirty="0"/>
              <a:t>Pregel: Use supersteps as barriers to </a:t>
            </a:r>
            <a:r>
              <a:rPr lang="en" sz="1200" b="1" dirty="0"/>
              <a:t>synchronize</a:t>
            </a:r>
            <a:r>
              <a:rPr lang="en" sz="1200" dirty="0"/>
              <a:t>, instead of entirely asynchronous. It also </a:t>
            </a:r>
            <a:r>
              <a:rPr lang="en" sz="1200" b="1" dirty="0"/>
              <a:t>allows dynamic modifications</a:t>
            </a:r>
            <a:r>
              <a:rPr lang="en" sz="1200" dirty="0"/>
              <a:t> to graph</a:t>
            </a:r>
            <a:endParaRPr sz="1200" dirty="0"/>
          </a:p>
          <a:p>
            <a:pPr marL="457200" lvl="0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dirty="0"/>
              <a:t>Parallel BGL: property maps to hold graphs, ghost cells to hold remote values</a:t>
            </a:r>
            <a:endParaRPr sz="1400" dirty="0"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 dirty="0"/>
              <a:t>Both: define distributed graphs, implement variety of algorithms</a:t>
            </a:r>
            <a:endParaRPr sz="1200" dirty="0"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 dirty="0"/>
              <a:t>Pregel: explicit messages instead of holding remote state. </a:t>
            </a:r>
            <a:r>
              <a:rPr lang="en" sz="1200" b="1" dirty="0"/>
              <a:t>Better scalability/fault-tolerance</a:t>
            </a:r>
            <a:endParaRPr sz="1200" b="1" dirty="0"/>
          </a:p>
          <a:p>
            <a:pPr marL="457200" lvl="0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dirty="0"/>
              <a:t>CGMgraph: object-oriented, Coarse Grained Multicomputer graph model</a:t>
            </a:r>
            <a:endParaRPr sz="1400" dirty="0"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 dirty="0"/>
              <a:t>Both: implement variety of algorithms</a:t>
            </a:r>
            <a:endParaRPr sz="1200" dirty="0"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 dirty="0"/>
              <a:t>Pregel: focused on providing </a:t>
            </a:r>
            <a:r>
              <a:rPr lang="en" sz="1200" b="1" dirty="0"/>
              <a:t>infrastructure</a:t>
            </a:r>
            <a:r>
              <a:rPr lang="en" sz="1200" dirty="0"/>
              <a:t> for algorithms, </a:t>
            </a:r>
            <a:r>
              <a:rPr lang="en" sz="1200" b="1" dirty="0"/>
              <a:t>better performance</a:t>
            </a:r>
            <a:endParaRPr sz="12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28" name="Google Shape;428;p37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Pregel: general, scalable, fault-tolerant graph processing 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Computation:</a:t>
            </a:r>
            <a:endParaRPr sz="1900">
              <a:solidFill>
                <a:srgbClr val="000000"/>
              </a:solidFill>
            </a:endParaRPr>
          </a:p>
          <a:p>
            <a:pPr marL="914400" lvl="0" indent="-32907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Char char="-"/>
            </a:pPr>
            <a:r>
              <a:rPr lang="en" sz="1582">
                <a:solidFill>
                  <a:srgbClr val="000000"/>
                </a:solidFill>
              </a:rPr>
              <a:t>input ⇒ supersteps ⇒ termination</a:t>
            </a:r>
            <a:endParaRPr sz="1582">
              <a:solidFill>
                <a:srgbClr val="000000"/>
              </a:solidFill>
            </a:endParaRPr>
          </a:p>
          <a:p>
            <a:pPr marL="914400" lvl="0" indent="-32907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Char char="-"/>
            </a:pPr>
            <a:r>
              <a:rPr lang="en" sz="1582">
                <a:solidFill>
                  <a:srgbClr val="000000"/>
                </a:solidFill>
              </a:rPr>
              <a:t>per superstep: </a:t>
            </a:r>
            <a:r>
              <a:rPr lang="en" sz="158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Compute()</a:t>
            </a:r>
            <a:r>
              <a:rPr lang="en" sz="1582">
                <a:solidFill>
                  <a:srgbClr val="000000"/>
                </a:solidFill>
              </a:rPr>
              <a:t> at each vertex</a:t>
            </a:r>
            <a:endParaRPr sz="1582">
              <a:solidFill>
                <a:srgbClr val="000000"/>
              </a:solidFill>
            </a:endParaRPr>
          </a:p>
          <a:p>
            <a:pPr marL="914400" lvl="0" indent="-32907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Char char="-"/>
            </a:pPr>
            <a:r>
              <a:rPr lang="en" sz="1582">
                <a:solidFill>
                  <a:srgbClr val="000000"/>
                </a:solidFill>
              </a:rPr>
              <a:t>message passing, combiners, aggregators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Distribution:</a:t>
            </a:r>
            <a:endParaRPr sz="19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master assigns graph partitions to workers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fault tolerance via checkpointing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Pregel is a </a:t>
            </a:r>
            <a:r>
              <a:rPr lang="en" sz="2700" b="1">
                <a:solidFill>
                  <a:srgbClr val="000000"/>
                </a:solidFill>
              </a:rPr>
              <a:t>scalable</a:t>
            </a:r>
            <a:r>
              <a:rPr lang="en" sz="2700">
                <a:solidFill>
                  <a:srgbClr val="000000"/>
                </a:solidFill>
              </a:rPr>
              <a:t> and </a:t>
            </a:r>
            <a:r>
              <a:rPr lang="en" sz="2700" b="1">
                <a:solidFill>
                  <a:srgbClr val="000000"/>
                </a:solidFill>
              </a:rPr>
              <a:t>fault-tolerant general</a:t>
            </a:r>
            <a:r>
              <a:rPr lang="en" sz="2700">
                <a:solidFill>
                  <a:srgbClr val="000000"/>
                </a:solidFill>
              </a:rPr>
              <a:t>-purpose </a:t>
            </a:r>
            <a:r>
              <a:rPr lang="en" sz="2700" b="1">
                <a:solidFill>
                  <a:srgbClr val="000000"/>
                </a:solidFill>
              </a:rPr>
              <a:t>graph processing</a:t>
            </a:r>
            <a:r>
              <a:rPr lang="en" sz="2700">
                <a:solidFill>
                  <a:srgbClr val="000000"/>
                </a:solidFill>
              </a:rPr>
              <a:t> platform with a flexible and expressive API 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516100"/>
            <a:ext cx="7030500" cy="30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Need to </a:t>
            </a:r>
            <a:r>
              <a:rPr lang="en" sz="1500" b="1">
                <a:solidFill>
                  <a:srgbClr val="000000"/>
                </a:solidFill>
              </a:rPr>
              <a:t>scale</a:t>
            </a:r>
            <a:r>
              <a:rPr lang="en" sz="1500">
                <a:solidFill>
                  <a:srgbClr val="000000"/>
                </a:solidFill>
              </a:rPr>
              <a:t> to large graphs (billions of vertices, trillions of edges)</a:t>
            </a:r>
            <a:endParaRPr sz="15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Web graph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social networks</a:t>
            </a:r>
            <a:endParaRPr sz="13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Need a </a:t>
            </a:r>
            <a:r>
              <a:rPr lang="en" sz="1500" b="1">
                <a:solidFill>
                  <a:srgbClr val="000000"/>
                </a:solidFill>
              </a:rPr>
              <a:t>general-purpose</a:t>
            </a:r>
            <a:r>
              <a:rPr lang="en" sz="1500">
                <a:solidFill>
                  <a:srgbClr val="000000"/>
                </a:solidFill>
              </a:rPr>
              <a:t> system</a:t>
            </a:r>
            <a:endParaRPr sz="17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large-scale distributed environment 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arbitrary graph algorithms 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arbitrary graph representations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Need a </a:t>
            </a:r>
            <a:r>
              <a:rPr lang="en" sz="1500" b="1">
                <a:solidFill>
                  <a:srgbClr val="000000"/>
                </a:solidFill>
              </a:rPr>
              <a:t>fault-tolerant</a:t>
            </a:r>
            <a:r>
              <a:rPr lang="en" sz="1500">
                <a:solidFill>
                  <a:srgbClr val="000000"/>
                </a:solidFill>
              </a:rPr>
              <a:t> system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OF COMPUTATION: Overview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7560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Initializes</a:t>
            </a:r>
            <a:r>
              <a:rPr lang="en" sz="1600"/>
              <a:t> the graph with input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sequence of </a:t>
            </a:r>
            <a:r>
              <a:rPr lang="en" sz="1600" b="1"/>
              <a:t>supersteps</a:t>
            </a:r>
            <a:endParaRPr sz="1600" b="1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 b="1"/>
              <a:t>Computation</a:t>
            </a:r>
            <a:r>
              <a:rPr lang="en" sz="1600"/>
              <a:t> associated with each </a:t>
            </a:r>
            <a:r>
              <a:rPr lang="en" sz="1600" b="1"/>
              <a:t>vertex</a:t>
            </a:r>
            <a:endParaRPr sz="1600" b="1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Pass </a:t>
            </a:r>
            <a:r>
              <a:rPr lang="en" sz="1600" b="1"/>
              <a:t>messages</a:t>
            </a:r>
            <a:r>
              <a:rPr lang="en" sz="1600"/>
              <a:t> to other vertices to be processed at next superstep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Terminates</a:t>
            </a:r>
            <a:r>
              <a:rPr lang="en" sz="1600"/>
              <a:t> with output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OF COMPUTATION: Input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991850" y="1784450"/>
            <a:ext cx="4067700" cy="24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/>
              <a:t>Vertex</a:t>
            </a:r>
            <a:r>
              <a:rPr lang="en" sz="1500"/>
              <a:t>: </a:t>
            </a:r>
            <a:endParaRPr sz="150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has unique identifier</a:t>
            </a:r>
            <a:endParaRPr sz="150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has modifiable, user-defined state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/>
              <a:t>Edge</a:t>
            </a:r>
            <a:r>
              <a:rPr lang="en" sz="1500"/>
              <a:t>: directed</a:t>
            </a:r>
            <a:endParaRPr sz="150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associated with source vertex</a:t>
            </a:r>
            <a:endParaRPr sz="150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has modifiable, user-defined value</a:t>
            </a:r>
            <a:endParaRPr sz="150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has target vertex identifier</a:t>
            </a:r>
            <a:endParaRPr sz="1500"/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can be added or removed</a:t>
            </a:r>
            <a:endParaRPr sz="1500"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550" y="1618500"/>
            <a:ext cx="3779650" cy="2617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OF COMPUTATION: Superstep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1"/>
          </p:nvPr>
        </p:nvSpPr>
        <p:spPr>
          <a:xfrm>
            <a:off x="1303800" y="1549100"/>
            <a:ext cx="7030500" cy="33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Within each superstep, each active </a:t>
            </a:r>
            <a:r>
              <a:rPr lang="en" sz="1600" b="1"/>
              <a:t>vertex</a:t>
            </a:r>
            <a:r>
              <a:rPr lang="en" sz="1600"/>
              <a:t> </a:t>
            </a:r>
            <a:r>
              <a:rPr lang="en" sz="1600" b="1"/>
              <a:t>executes</a:t>
            </a:r>
            <a:r>
              <a:rPr lang="en" sz="1600"/>
              <a:t> the same </a:t>
            </a:r>
            <a:r>
              <a:rPr lang="en" sz="1600" b="1"/>
              <a:t>user-defined function in parallel</a:t>
            </a:r>
            <a:endParaRPr sz="1600" b="1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vertex can 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 b="1"/>
              <a:t>modify its state</a:t>
            </a:r>
            <a:r>
              <a:rPr lang="en" sz="1400"/>
              <a:t> or that of its outgoing edges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 b="1"/>
              <a:t>receive messages</a:t>
            </a:r>
            <a:r>
              <a:rPr lang="en" sz="1400"/>
              <a:t> sent to it in the previous superstep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 b="1"/>
              <a:t>send messages</a:t>
            </a:r>
            <a:r>
              <a:rPr lang="en" sz="1400"/>
              <a:t> to other vertices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 b="1"/>
              <a:t>mutate the topology</a:t>
            </a:r>
            <a:r>
              <a:rPr lang="en" sz="1400"/>
              <a:t> of the graph</a:t>
            </a:r>
            <a:endParaRPr sz="14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Each superstep can be determined by the state and messages from previous superstep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OF COMPUTATION: Termination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275" y="3109378"/>
            <a:ext cx="4494024" cy="116032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>
            <a:spLocks noGrp="1"/>
          </p:cNvSpPr>
          <p:nvPr>
            <p:ph type="body" idx="1"/>
          </p:nvPr>
        </p:nvSpPr>
        <p:spPr>
          <a:xfrm>
            <a:off x="1303800" y="1456875"/>
            <a:ext cx="7030500" cy="3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all vertices are simultaneously </a:t>
            </a:r>
            <a:r>
              <a:rPr lang="en" sz="1500" b="1"/>
              <a:t>inactive</a:t>
            </a:r>
            <a:endParaRPr sz="1500" b="1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In superstep 0, every vertex is in the active state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all active vertices participate in the computation of any given superstep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A vertex deactivates itself by voting to halt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A vertex reactivates if it receives a message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If reactivated by a message, a vertex must explicitly deactivate itself again</a:t>
            </a:r>
            <a:endParaRPr sz="13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/>
              <a:t>no messages</a:t>
            </a:r>
            <a:r>
              <a:rPr lang="en" sz="1500"/>
              <a:t> in transit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API: Overview</a:t>
            </a:r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body" idx="1"/>
          </p:nvPr>
        </p:nvSpPr>
        <p:spPr>
          <a:xfrm>
            <a:off x="445775" y="1776675"/>
            <a:ext cx="4500900" cy="27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Subclass the predefined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Vertex</a:t>
            </a:r>
            <a:r>
              <a:rPr lang="en" sz="1500"/>
              <a:t> class and define three value types:</a:t>
            </a:r>
            <a:endParaRPr sz="15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vertices</a:t>
            </a:r>
            <a:endParaRPr sz="13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edges</a:t>
            </a:r>
            <a:endParaRPr sz="130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messages</a:t>
            </a:r>
            <a:endParaRPr sz="1300"/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Override the virtual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Compute()</a:t>
            </a:r>
            <a:r>
              <a:rPr lang="en" sz="1500"/>
              <a:t> method</a:t>
            </a:r>
            <a:endParaRPr sz="15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a user-defined function that expresses the logic of a given algorithm</a:t>
            </a:r>
            <a:endParaRPr sz="1300"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075" y="1750275"/>
            <a:ext cx="3892526" cy="293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Microsoft Office PowerPoint</Application>
  <PresentationFormat>On-screen Show (16:9)</PresentationFormat>
  <Paragraphs>156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Nunito</vt:lpstr>
      <vt:lpstr>Maven Pro</vt:lpstr>
      <vt:lpstr>Courier New</vt:lpstr>
      <vt:lpstr>Arial</vt:lpstr>
      <vt:lpstr>Momentum</vt:lpstr>
      <vt:lpstr>  Pregel:  A System for Large-Scale Graph Processing</vt:lpstr>
      <vt:lpstr>Outline </vt:lpstr>
      <vt:lpstr>Introduction</vt:lpstr>
      <vt:lpstr>Motivation</vt:lpstr>
      <vt:lpstr>MODEL OF COMPUTATION: Overview</vt:lpstr>
      <vt:lpstr>MODEL OF COMPUTATION: Input</vt:lpstr>
      <vt:lpstr>MODEL OF COMPUTATION: Superstep </vt:lpstr>
      <vt:lpstr>MODEL OF COMPUTATION: Termination </vt:lpstr>
      <vt:lpstr>C++ API: Overview</vt:lpstr>
      <vt:lpstr>C++ API: Message Passing</vt:lpstr>
      <vt:lpstr>C++ API: Combiners</vt:lpstr>
      <vt:lpstr>C++ API: Aggregators </vt:lpstr>
      <vt:lpstr>C++ API: Topology Mutations</vt:lpstr>
      <vt:lpstr>C++ API: Input and output</vt:lpstr>
      <vt:lpstr>Examples</vt:lpstr>
      <vt:lpstr>IMPLEMENTATION: Partition</vt:lpstr>
      <vt:lpstr>IMPLEMENTATION: Execution</vt:lpstr>
      <vt:lpstr>IMPLEMENTATION: Fault Tolerance</vt:lpstr>
      <vt:lpstr>IMPLEMENTATION: Master</vt:lpstr>
      <vt:lpstr>IMPLEMENTATION: Worker</vt:lpstr>
      <vt:lpstr>Experiment: Shortest paths runtimes for a binary tree with a billion vertices  </vt:lpstr>
      <vt:lpstr>Experiment: Shortest paths runtimes for binary trees varying in size from a billion to 50 billion vertices </vt:lpstr>
      <vt:lpstr>Experiment:  Shortest paths runtimes for such graphs varying in size from 10 million to a billion vertices   </vt:lpstr>
      <vt:lpstr>Related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Pregel:  A System for Large-Scale Graph Processing</dc:title>
  <cp:lastModifiedBy>sichen</cp:lastModifiedBy>
  <cp:revision>4</cp:revision>
  <dcterms:modified xsi:type="dcterms:W3CDTF">2021-03-04T01:38:29Z</dcterms:modified>
</cp:coreProperties>
</file>