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815E83-5147-4724-86E5-EDC54B88B1E9}">
  <a:tblStyle styleId="{85815E83-5147-4724-86E5-EDC54B88B1E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38b983de0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38b983de0_2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38b983de0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c38b983de0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38b983de0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c38b983de0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38b983de0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c38b983de0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8b983de0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c38b983de0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38b983de0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c38b983de0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38b983de0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c38b983de0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38b983de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c38b983de0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38b983de0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c38b983de0_2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38b983de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c38b983de0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f3df4f3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f3df4f3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8b983de0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c38b983de0_2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38b983de0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c38b983de0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38b983de0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c38b983de0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38b983de0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c38b983de0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38b983de0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c38b983de0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38b983de0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c38b983de0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38b983de0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c38b983de0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38b983de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38b983de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3c6ebcb91_0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c3c6ebcb9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3c6ebcb91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c3c6ebcb91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As was noted in Human-level control through deep reinforcement learning</a:t>
            </a:r>
            <a:endParaRPr/>
          </a:p>
        </p:txBody>
      </p:sp>
      <p:sp>
        <p:nvSpPr>
          <p:cNvPr id="236" name="Google Shape;236;gc3c6ebcb91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f3df4f3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f3df4f3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3c6ebcb91_0_1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c3c6ebcb91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3c6ebcb91_0_1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c3c6ebcb91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3c6ebcb91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c3c6ebcb91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Scalar curve in Figure 7 shows the best performance that we could expect for a synchronous training step, because only a single 4-byte value is fetched from each PS task. The median step time is 1.8 ms using a single worker, growing to 8.8 ms with 100 workers. These times measure the overhead of the synchronization mechanism, and capture some of the noise that we expect when running on a shared cluster.</a:t>
            </a:r>
            <a:endParaRPr/>
          </a:p>
          <a:p>
            <a:pPr indent="0" lvl="0" marL="0" rtl="0" algn="l">
              <a:spcBef>
                <a:spcPts val="0"/>
              </a:spcBef>
              <a:spcAft>
                <a:spcPts val="0"/>
              </a:spcAft>
              <a:buNone/>
            </a:pPr>
            <a:r>
              <a:rPr lang="en"/>
              <a:t>Dense: We repeat the experiment with models of size 100 MB and 1 GB, with the parameters sharded equally over 16 PS tasks. The median step time for 100 MB increases from 147 ms with one worker to 613 ms with 100 workers. For 1 GB, it increases from 1.01 s with one worker to 7.16 s with 100 workers</a:t>
            </a:r>
            <a:endParaRPr/>
          </a:p>
          <a:p>
            <a:pPr indent="0" lvl="0" marL="0" rtl="0" algn="l">
              <a:spcBef>
                <a:spcPts val="0"/>
              </a:spcBef>
              <a:spcAft>
                <a:spcPts val="0"/>
              </a:spcAft>
              <a:buNone/>
            </a:pPr>
            <a:r>
              <a:rPr lang="en"/>
              <a:t>Sparse: Each worker reads 32 randomly selected entries from a large embedding matrix containing 1 GB or 16 GB of data. As expected, the step times do not vary with the size of the embedding, and TensorFlow achieves step times ranging from 5 to 20 ms</a:t>
            </a:r>
            <a:endParaRPr/>
          </a:p>
        </p:txBody>
      </p:sp>
      <p:sp>
        <p:nvSpPr>
          <p:cNvPr id="255" name="Google Shape;255;gc3c6ebcb91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3c6ebcb91_0_1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c3c6ebcb91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3c6ebcb91_0_1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c3c6ebcb91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3c6ebcb91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c3c6ebcb91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3c6ebcb91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c3c6ebcb91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Training throughput improves to 2,300 images per second as we increase the number of workers to 200, but with diminishing returns</a:t>
            </a:r>
            <a:endParaRPr/>
          </a:p>
          <a:p>
            <a:pPr indent="0" lvl="0" marL="0" rtl="0" algn="l">
              <a:spcBef>
                <a:spcPts val="0"/>
              </a:spcBef>
              <a:spcAft>
                <a:spcPts val="0"/>
              </a:spcAft>
              <a:buNone/>
            </a:pPr>
            <a:r>
              <a:rPr lang="en"/>
              <a:t>As expected, for all configurations, synchronous steps are longer than asynchronous steps, because all workers must wait for the slowest worker to catch up before starting the next step. While the median synchronous step is approximately 10% longer than an asynchronous step with the same workers, above the 90th percentile the synchronous performance degrades sharply, because stragglers disproportionately impact tail latency.</a:t>
            </a:r>
            <a:endParaRPr/>
          </a:p>
        </p:txBody>
      </p:sp>
      <p:sp>
        <p:nvSpPr>
          <p:cNvPr id="280" name="Google Shape;280;gc3c6ebcb91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c6ebcb91_0_1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c3c6ebcb91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3c6ebcb91_0_1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c3c6ebcb91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3c6ebcb91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c3c6ebcb91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PS parameter server tasks</a:t>
            </a:r>
            <a:endParaRPr/>
          </a:p>
        </p:txBody>
      </p:sp>
      <p:sp>
        <p:nvSpPr>
          <p:cNvPr id="299" name="Google Shape;299;gc3c6ebcb91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f3df4f3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f3df4f3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3c6ebcb91_0_1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c3c6ebcb91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3c6ebcb91_0_1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c3c6ebcb91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3c6ebcb91_0_1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c3c6ebcb91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f3df4f3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f3df4f3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f3df4f3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f3df4f3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f3df4f3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f3df4f3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f3df4f38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f3df4f38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f3df4f38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f3df4f38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TensorFlow</a:t>
            </a:r>
            <a:endParaRPr/>
          </a:p>
          <a:p>
            <a:pPr indent="0" lvl="0" marL="0" rtl="0" algn="ctr">
              <a:spcBef>
                <a:spcPts val="0"/>
              </a:spcBef>
              <a:spcAft>
                <a:spcPts val="0"/>
              </a:spcAft>
              <a:buNone/>
            </a:pPr>
            <a:r>
              <a:rPr lang="en" sz="3755"/>
              <a:t>A system for large-scale machine learning</a:t>
            </a:r>
            <a:endParaRPr sz="3755"/>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Google Brain</a:t>
            </a:r>
            <a:endParaRPr sz="2400"/>
          </a:p>
        </p:txBody>
      </p:sp>
      <p:sp>
        <p:nvSpPr>
          <p:cNvPr id="62" name="Google Shape;62;p14"/>
          <p:cNvSpPr txBox="1"/>
          <p:nvPr>
            <p:ph idx="1" type="subTitle"/>
          </p:nvPr>
        </p:nvSpPr>
        <p:spPr>
          <a:xfrm>
            <a:off x="311700" y="3388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Presentation by</a:t>
            </a:r>
            <a:endParaRPr sz="1500"/>
          </a:p>
          <a:p>
            <a:pPr indent="0" lvl="0" marL="0" rtl="0" algn="ctr">
              <a:spcBef>
                <a:spcPts val="0"/>
              </a:spcBef>
              <a:spcAft>
                <a:spcPts val="0"/>
              </a:spcAft>
              <a:buNone/>
            </a:pPr>
            <a:r>
              <a:rPr lang="en" sz="1500"/>
              <a:t>Varun, Chang, Hunter</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Tensorflow—Extensibility with Case Studies</a:t>
            </a:r>
            <a:endParaRPr sz="1100"/>
          </a:p>
        </p:txBody>
      </p:sp>
      <p:sp>
        <p:nvSpPr>
          <p:cNvPr id="116" name="Google Shape;116;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 By choosing a unified representation for all computation in TensorFlow, we enable users to experiment with features that were hard-coded into the DistBelief runtime.</a:t>
            </a:r>
            <a:endParaRPr sz="1100"/>
          </a:p>
          <a:p>
            <a:pPr indent="-171450" lvl="0" marL="177800" rtl="0" algn="l">
              <a:lnSpc>
                <a:spcPct val="90000"/>
              </a:lnSpc>
              <a:spcBef>
                <a:spcPts val="800"/>
              </a:spcBef>
              <a:spcAft>
                <a:spcPts val="0"/>
              </a:spcAft>
              <a:buClr>
                <a:schemeClr val="dk1"/>
              </a:buClr>
              <a:buSzPts val="2100"/>
              <a:buChar char="●"/>
            </a:pPr>
            <a:r>
              <a:rPr lang="en" sz="1100"/>
              <a:t>Four cases:</a:t>
            </a:r>
            <a:endParaRPr sz="1100"/>
          </a:p>
          <a:p>
            <a:pPr indent="-177800" lvl="1" marL="520700" rtl="0" algn="l">
              <a:lnSpc>
                <a:spcPct val="90000"/>
              </a:lnSpc>
              <a:spcBef>
                <a:spcPts val="400"/>
              </a:spcBef>
              <a:spcAft>
                <a:spcPts val="0"/>
              </a:spcAft>
              <a:buClr>
                <a:schemeClr val="dk1"/>
              </a:buClr>
              <a:buSzPts val="1800"/>
              <a:buChar char="○"/>
            </a:pPr>
            <a:r>
              <a:rPr lang="en" sz="1100"/>
              <a:t>Differentiation and Optimization</a:t>
            </a:r>
            <a:endParaRPr sz="1100"/>
          </a:p>
          <a:p>
            <a:pPr indent="-177800" lvl="1" marL="520700" rtl="0" algn="l">
              <a:lnSpc>
                <a:spcPct val="90000"/>
              </a:lnSpc>
              <a:spcBef>
                <a:spcPts val="400"/>
              </a:spcBef>
              <a:spcAft>
                <a:spcPts val="0"/>
              </a:spcAft>
              <a:buClr>
                <a:schemeClr val="dk1"/>
              </a:buClr>
              <a:buSzPts val="1800"/>
              <a:buChar char="○"/>
            </a:pPr>
            <a:r>
              <a:rPr lang="en" sz="1100"/>
              <a:t>Large Models</a:t>
            </a:r>
            <a:endParaRPr sz="1100"/>
          </a:p>
          <a:p>
            <a:pPr indent="-177800" lvl="1" marL="520700" rtl="0" algn="l">
              <a:lnSpc>
                <a:spcPct val="90000"/>
              </a:lnSpc>
              <a:spcBef>
                <a:spcPts val="400"/>
              </a:spcBef>
              <a:spcAft>
                <a:spcPts val="0"/>
              </a:spcAft>
              <a:buClr>
                <a:schemeClr val="dk1"/>
              </a:buClr>
              <a:buSzPts val="1800"/>
              <a:buChar char="○"/>
            </a:pPr>
            <a:r>
              <a:rPr lang="en" sz="1100"/>
              <a:t>Fault Tolerance</a:t>
            </a:r>
            <a:endParaRPr sz="1100"/>
          </a:p>
          <a:p>
            <a:pPr indent="-177800" lvl="1" marL="520700" rtl="0" algn="l">
              <a:lnSpc>
                <a:spcPct val="90000"/>
              </a:lnSpc>
              <a:spcBef>
                <a:spcPts val="400"/>
              </a:spcBef>
              <a:spcAft>
                <a:spcPts val="1200"/>
              </a:spcAft>
              <a:buClr>
                <a:schemeClr val="dk1"/>
              </a:buClr>
              <a:buSzPts val="1800"/>
              <a:buChar char="○"/>
            </a:pPr>
            <a:r>
              <a:rPr lang="en" sz="1100"/>
              <a:t>Synchronous Replica Coordination</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Differentiation and Optimization</a:t>
            </a:r>
            <a:endParaRPr sz="1100"/>
          </a:p>
        </p:txBody>
      </p:sp>
      <p:sp>
        <p:nvSpPr>
          <p:cNvPr id="122" name="Google Shape;122;p2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1200"/>
              </a:spcAft>
              <a:buClr>
                <a:schemeClr val="dk1"/>
              </a:buClr>
              <a:buSzPts val="2100"/>
              <a:buChar char="●"/>
            </a:pPr>
            <a:r>
              <a:rPr lang="en" sz="1100"/>
              <a:t> TensorFlow includes a user-level library that differentiates a symbolic expression for a loss function and produces a new symbolic expression representing the gradients. For example, given a neural network as a composition of layers and a loss function, the library will automatically derive the backpropagation code.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Differentiation and Optimization</a:t>
            </a:r>
            <a:endParaRPr sz="1100"/>
          </a:p>
        </p:txBody>
      </p:sp>
      <p:sp>
        <p:nvSpPr>
          <p:cNvPr id="128" name="Google Shape;128;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Differentiation</a:t>
            </a:r>
            <a:endParaRPr sz="1100"/>
          </a:p>
          <a:p>
            <a:pPr indent="-177800" lvl="1" marL="520700" rtl="0" algn="l">
              <a:lnSpc>
                <a:spcPct val="90000"/>
              </a:lnSpc>
              <a:spcBef>
                <a:spcPts val="400"/>
              </a:spcBef>
              <a:spcAft>
                <a:spcPts val="0"/>
              </a:spcAft>
              <a:buClr>
                <a:schemeClr val="dk1"/>
              </a:buClr>
              <a:buSzPts val="1800"/>
              <a:buChar char="○"/>
            </a:pPr>
            <a:r>
              <a:rPr lang="en" sz="1100"/>
              <a:t> The differentiation algorithm performs breadth-firs search to identify all of the backwards paths from the target operation (e.g., a loss function) to a set of parameters, and sums the partial gradients that each path contributes.</a:t>
            </a:r>
            <a:endParaRPr sz="1100"/>
          </a:p>
          <a:p>
            <a:pPr indent="-177800" lvl="1" marL="520700" rtl="0" algn="l">
              <a:lnSpc>
                <a:spcPct val="90000"/>
              </a:lnSpc>
              <a:spcBef>
                <a:spcPts val="400"/>
              </a:spcBef>
              <a:spcAft>
                <a:spcPts val="0"/>
              </a:spcAft>
              <a:buClr>
                <a:schemeClr val="dk1"/>
              </a:buClr>
              <a:buSzPts val="1800"/>
              <a:buChar char="○"/>
            </a:pPr>
            <a:r>
              <a:rPr lang="en" sz="1100"/>
              <a:t> We have extended the algorithm to differentiate conditional and iterative subcomputations (as in section 3) by adding nodes to the graph that record the control flow decisions in the forward pass, and replaying those decisions in reverse during the backward pass. </a:t>
            </a:r>
            <a:endParaRPr sz="1100"/>
          </a:p>
          <a:p>
            <a:pPr indent="-177800" lvl="1" marL="520700" rtl="0" algn="l">
              <a:lnSpc>
                <a:spcPct val="90000"/>
              </a:lnSpc>
              <a:spcBef>
                <a:spcPts val="400"/>
              </a:spcBef>
              <a:spcAft>
                <a:spcPts val="0"/>
              </a:spcAft>
              <a:buClr>
                <a:schemeClr val="dk1"/>
              </a:buClr>
              <a:buSzPts val="1800"/>
              <a:buChar char="○"/>
            </a:pPr>
            <a:r>
              <a:rPr lang="en" sz="1100"/>
              <a:t>Differentiating iterative computations over long sequences can lead to a large amount of intermediate state being accumulated in memory, and we have developed techniques for managing limited GPU memory on these computations.</a:t>
            </a:r>
            <a:endParaRPr sz="1100"/>
          </a:p>
          <a:p>
            <a:pPr indent="-63500" lvl="1" marL="520700" rtl="0" algn="l">
              <a:lnSpc>
                <a:spcPct val="90000"/>
              </a:lnSpc>
              <a:spcBef>
                <a:spcPts val="400"/>
              </a:spcBef>
              <a:spcAft>
                <a:spcPts val="1200"/>
              </a:spcAft>
              <a:buClr>
                <a:schemeClr val="dk1"/>
              </a:buClr>
              <a:buSzPts val="1800"/>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Differentiation and Optimization</a:t>
            </a:r>
            <a:endParaRPr sz="1100"/>
          </a:p>
        </p:txBody>
      </p:sp>
      <p:sp>
        <p:nvSpPr>
          <p:cNvPr id="134" name="Google Shape;134;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Optimization</a:t>
            </a:r>
            <a:endParaRPr sz="1100"/>
          </a:p>
          <a:p>
            <a:pPr indent="-63500" lvl="1" marL="520700" rtl="0" algn="l">
              <a:lnSpc>
                <a:spcPct val="90000"/>
              </a:lnSpc>
              <a:spcBef>
                <a:spcPts val="400"/>
              </a:spcBef>
              <a:spcAft>
                <a:spcPts val="1200"/>
              </a:spcAft>
              <a:buClr>
                <a:schemeClr val="dk1"/>
              </a:buClr>
              <a:buSzPts val="1800"/>
              <a:buNone/>
            </a:pPr>
            <a:r>
              <a:t/>
            </a:r>
            <a:endParaRPr sz="1100"/>
          </a:p>
        </p:txBody>
      </p:sp>
      <p:pic>
        <p:nvPicPr>
          <p:cNvPr id="135" name="Google Shape;135;p26"/>
          <p:cNvPicPr preferRelativeResize="0"/>
          <p:nvPr/>
        </p:nvPicPr>
        <p:blipFill rotWithShape="1">
          <a:blip r:embed="rId3">
            <a:alphaModFix/>
          </a:blip>
          <a:srcRect b="0" l="0" r="0" t="0"/>
          <a:stretch/>
        </p:blipFill>
        <p:spPr>
          <a:xfrm>
            <a:off x="1314450" y="1698625"/>
            <a:ext cx="4686300" cy="184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Differentiation and Optimization</a:t>
            </a:r>
            <a:endParaRPr sz="1100"/>
          </a:p>
        </p:txBody>
      </p:sp>
      <p:sp>
        <p:nvSpPr>
          <p:cNvPr id="141" name="Google Shape;141;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Optimization</a:t>
            </a:r>
            <a:endParaRPr sz="1100"/>
          </a:p>
          <a:p>
            <a:pPr indent="-177800" lvl="1" marL="520700" rtl="0" algn="l">
              <a:lnSpc>
                <a:spcPct val="90000"/>
              </a:lnSpc>
              <a:spcBef>
                <a:spcPts val="400"/>
              </a:spcBef>
              <a:spcAft>
                <a:spcPts val="0"/>
              </a:spcAft>
              <a:buClr>
                <a:schemeClr val="dk1"/>
              </a:buClr>
              <a:buSzPts val="1800"/>
              <a:buChar char="○"/>
            </a:pPr>
            <a:r>
              <a:rPr lang="en" sz="1100"/>
              <a:t>For advanced optimization schemes that are difficult to express as a single write operation, researchers have implemented several on top of TensorFlow</a:t>
            </a:r>
            <a:endParaRPr sz="1100"/>
          </a:p>
          <a:p>
            <a:pPr indent="-177800" lvl="1" marL="520700" rtl="0" algn="l">
              <a:lnSpc>
                <a:spcPct val="90000"/>
              </a:lnSpc>
              <a:spcBef>
                <a:spcPts val="400"/>
              </a:spcBef>
              <a:spcAft>
                <a:spcPts val="0"/>
              </a:spcAft>
              <a:buClr>
                <a:schemeClr val="dk1"/>
              </a:buClr>
              <a:buSzPts val="1800"/>
              <a:buChar char="○"/>
            </a:pPr>
            <a:r>
              <a:rPr lang="en" sz="1100"/>
              <a:t>Momentum, Ada- Grad, AdaDelta, RMSProp, Adam, and LBFGS.</a:t>
            </a:r>
            <a:endParaRPr sz="1100"/>
          </a:p>
          <a:p>
            <a:pPr indent="-177800" lvl="1" marL="520700" rtl="0" algn="l">
              <a:lnSpc>
                <a:spcPct val="90000"/>
              </a:lnSpc>
              <a:spcBef>
                <a:spcPts val="400"/>
              </a:spcBef>
              <a:spcAft>
                <a:spcPts val="1200"/>
              </a:spcAft>
              <a:buClr>
                <a:schemeClr val="dk1"/>
              </a:buClr>
              <a:buSzPts val="1800"/>
              <a:buChar char="○"/>
            </a:pPr>
            <a:r>
              <a:rPr lang="en" sz="1100"/>
              <a:t>Advantage:  can be built in TensorFlow using Variable  operations and primitive mathematical operations without modifying the underlying system, so it is easy to experiment with new algorithms as they emerge.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Large Models</a:t>
            </a:r>
            <a:endParaRPr sz="1100"/>
          </a:p>
        </p:txBody>
      </p:sp>
      <p:sp>
        <p:nvSpPr>
          <p:cNvPr id="147" name="Google Shape;147;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Background: To train a model on high-dimensional data, such as words in a corpus of text [7], it is common to use a distributed representation , which embeds a training example as a pattern of activity across several neurons, and which can be learned by backpropagation</a:t>
            </a:r>
            <a:endParaRPr sz="1100"/>
          </a:p>
          <a:p>
            <a:pPr indent="-171450" lvl="0" marL="177800" rtl="0" algn="l">
              <a:lnSpc>
                <a:spcPct val="90000"/>
              </a:lnSpc>
              <a:spcBef>
                <a:spcPts val="800"/>
              </a:spcBef>
              <a:spcAft>
                <a:spcPts val="1200"/>
              </a:spcAft>
              <a:buClr>
                <a:schemeClr val="dk1"/>
              </a:buClr>
              <a:buSzPts val="2100"/>
              <a:buChar char="●"/>
            </a:pPr>
            <a:r>
              <a:rPr lang="en" sz="1100"/>
              <a:t>Problem:  Inference begins by multiplying a batch of smaller sparse vectors against the big embedding matrix , to produce a much smaller dense matrix representation. Embedding matrix models sometimes are too large to copy to a worker on every use, or even to store in RAM on a single host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Large Models</a:t>
            </a:r>
            <a:endParaRPr sz="1100"/>
          </a:p>
        </p:txBody>
      </p:sp>
      <p:sp>
        <p:nvSpPr>
          <p:cNvPr id="153" name="Google Shape;153;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Solution:</a:t>
            </a:r>
            <a:endParaRPr sz="1100"/>
          </a:p>
          <a:p>
            <a:pPr indent="-171450" lvl="0" marL="177800" rtl="0" algn="l">
              <a:lnSpc>
                <a:spcPct val="90000"/>
              </a:lnSpc>
              <a:spcBef>
                <a:spcPts val="800"/>
              </a:spcBef>
              <a:spcAft>
                <a:spcPts val="0"/>
              </a:spcAft>
              <a:buClr>
                <a:schemeClr val="dk1"/>
              </a:buClr>
              <a:buSzPts val="2100"/>
              <a:buChar char="●"/>
            </a:pPr>
            <a:r>
              <a:rPr lang="en" sz="1100"/>
              <a:t> Implement sparse embedding layers in the TensorFlow graph as a composition of primitive operations</a:t>
            </a:r>
            <a:endParaRPr sz="1100"/>
          </a:p>
          <a:p>
            <a:pPr indent="-38100" lvl="0" marL="177800" rtl="0" algn="l">
              <a:lnSpc>
                <a:spcPct val="90000"/>
              </a:lnSpc>
              <a:spcBef>
                <a:spcPts val="800"/>
              </a:spcBef>
              <a:spcAft>
                <a:spcPts val="1200"/>
              </a:spcAft>
              <a:buClr>
                <a:schemeClr val="dk1"/>
              </a:buClr>
              <a:buSzPts val="2100"/>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Large Models</a:t>
            </a:r>
            <a:endParaRPr sz="1100"/>
          </a:p>
        </p:txBody>
      </p:sp>
      <p:pic>
        <p:nvPicPr>
          <p:cNvPr id="159" name="Google Shape;159;p30"/>
          <p:cNvPicPr preferRelativeResize="0"/>
          <p:nvPr>
            <p:ph idx="1" type="body"/>
          </p:nvPr>
        </p:nvPicPr>
        <p:blipFill rotWithShape="1">
          <a:blip r:embed="rId3">
            <a:alphaModFix/>
          </a:blip>
          <a:srcRect b="0" l="0" r="0" t="0"/>
          <a:stretch/>
        </p:blipFill>
        <p:spPr>
          <a:xfrm>
            <a:off x="628650" y="1268016"/>
            <a:ext cx="4448175" cy="2971800"/>
          </a:xfrm>
          <a:prstGeom prst="rect">
            <a:avLst/>
          </a:prstGeom>
          <a:noFill/>
          <a:ln>
            <a:noFill/>
          </a:ln>
        </p:spPr>
      </p:pic>
      <p:sp>
        <p:nvSpPr>
          <p:cNvPr id="160" name="Google Shape;160;p30"/>
          <p:cNvSpPr txBox="1"/>
          <p:nvPr/>
        </p:nvSpPr>
        <p:spPr>
          <a:xfrm>
            <a:off x="5076824" y="1066800"/>
            <a:ext cx="3660775" cy="33932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 shows a simplified graph for an embedding layer</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that is split across two parameter server tasks. The core operation of this subgraph is Gather , which extracts a sparse set of rows from a tensor, and TensorFlow colocates  this operation with the variable on which it operates. The dynamic partition (Part ) operation divides the incoming</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indices into variable-sized tensors that contain the</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indices destined for each shard, and the dynamic stitching (Stitch ) operation reassembles the partial results from each shard into a single result tensor</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 TensorFlow includes libraries that expose the abstraction of a sharded parameter, and build appropriate graphs of primitive operations</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based on the desired degree of distribution.</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Large Models</a:t>
            </a:r>
            <a:endParaRPr sz="1100"/>
          </a:p>
        </p:txBody>
      </p:sp>
      <p:sp>
        <p:nvSpPr>
          <p:cNvPr id="166" name="Google Shape;166;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Clr>
                <a:schemeClr val="dk1"/>
              </a:buClr>
              <a:buSzPts val="2100"/>
              <a:buChar char="●"/>
            </a:pPr>
            <a:r>
              <a:rPr lang="en" sz="1100"/>
              <a:t> While sparse reads and updates are possible in a parameter server, TensorFlow adds the flexibility to offload arbitrary computation onto the devices that host the shared parameters.</a:t>
            </a:r>
            <a:endParaRPr sz="1100"/>
          </a:p>
          <a:p>
            <a:pPr indent="-184150" lvl="0" marL="177800" rtl="0" algn="l">
              <a:lnSpc>
                <a:spcPct val="90000"/>
              </a:lnSpc>
              <a:spcBef>
                <a:spcPts val="800"/>
              </a:spcBef>
              <a:spcAft>
                <a:spcPts val="0"/>
              </a:spcAft>
              <a:buClr>
                <a:schemeClr val="dk1"/>
              </a:buClr>
              <a:buSzPts val="2100"/>
              <a:buChar char="●"/>
            </a:pPr>
            <a:r>
              <a:rPr lang="en" sz="1100"/>
              <a:t>E.g., classification models typically use a softmax classifier that multiplies the final output by a weight matrix with c  columns, where c is the number of possible classes; for a language model, c  is the size of the vocabulary, which can be large.</a:t>
            </a:r>
            <a:endParaRPr sz="1100"/>
          </a:p>
          <a:p>
            <a:pPr indent="-184150" lvl="0" marL="177800" rtl="0" algn="l">
              <a:lnSpc>
                <a:spcPct val="90000"/>
              </a:lnSpc>
              <a:spcBef>
                <a:spcPts val="800"/>
              </a:spcBef>
              <a:spcAft>
                <a:spcPts val="0"/>
              </a:spcAft>
              <a:buClr>
                <a:schemeClr val="dk1"/>
              </a:buClr>
              <a:buSzPts val="2100"/>
              <a:buChar char="●"/>
            </a:pPr>
            <a:r>
              <a:rPr lang="en" sz="1100"/>
              <a:t>2 approaches:</a:t>
            </a:r>
            <a:endParaRPr sz="1100"/>
          </a:p>
          <a:p>
            <a:pPr indent="-190500" lvl="1" marL="520700" rtl="0" algn="l">
              <a:lnSpc>
                <a:spcPct val="90000"/>
              </a:lnSpc>
              <a:spcBef>
                <a:spcPts val="400"/>
              </a:spcBef>
              <a:spcAft>
                <a:spcPts val="0"/>
              </a:spcAft>
              <a:buClr>
                <a:schemeClr val="dk1"/>
              </a:buClr>
              <a:buSzPts val="1800"/>
              <a:buChar char="○"/>
            </a:pPr>
            <a:r>
              <a:rPr lang="en" sz="1100"/>
              <a:t> the weights are sharded across several tasks, and the multiplication and gradient calculation are colocated with the shards</a:t>
            </a:r>
            <a:endParaRPr sz="1100"/>
          </a:p>
          <a:p>
            <a:pPr indent="-190500" lvl="1" marL="520700" rtl="0" algn="l">
              <a:lnSpc>
                <a:spcPct val="90000"/>
              </a:lnSpc>
              <a:spcBef>
                <a:spcPts val="400"/>
              </a:spcBef>
              <a:spcAft>
                <a:spcPts val="1200"/>
              </a:spcAft>
              <a:buClr>
                <a:schemeClr val="dk1"/>
              </a:buClr>
              <a:buSzPts val="1800"/>
              <a:buChar char="○"/>
            </a:pPr>
            <a:r>
              <a:rPr lang="en" sz="1100"/>
              <a:t> More efficient: sampled soft-max, which performs a sparse multiplication based on the true class for an example and a set of randomly sampled false classes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Fault Tolerance</a:t>
            </a:r>
            <a:endParaRPr sz="1100"/>
          </a:p>
        </p:txBody>
      </p:sp>
      <p:sp>
        <p:nvSpPr>
          <p:cNvPr id="172" name="Google Shape;172;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Background:  </a:t>
            </a:r>
            <a:endParaRPr sz="1100"/>
          </a:p>
          <a:p>
            <a:pPr indent="-177800" lvl="1" marL="520700" rtl="0" algn="l">
              <a:lnSpc>
                <a:spcPct val="90000"/>
              </a:lnSpc>
              <a:spcBef>
                <a:spcPts val="400"/>
              </a:spcBef>
              <a:spcAft>
                <a:spcPts val="0"/>
              </a:spcAft>
              <a:buClr>
                <a:schemeClr val="dk1"/>
              </a:buClr>
              <a:buSzPts val="1800"/>
              <a:buChar char="○"/>
            </a:pPr>
            <a:r>
              <a:rPr lang="en" sz="1100"/>
              <a:t>Training a model can take several hours or days, even using</a:t>
            </a:r>
            <a:endParaRPr sz="1100"/>
          </a:p>
          <a:p>
            <a:pPr indent="-177800" lvl="1" marL="520700" rtl="0" algn="l">
              <a:lnSpc>
                <a:spcPct val="90000"/>
              </a:lnSpc>
              <a:spcBef>
                <a:spcPts val="400"/>
              </a:spcBef>
              <a:spcAft>
                <a:spcPts val="0"/>
              </a:spcAft>
              <a:buClr>
                <a:schemeClr val="dk1"/>
              </a:buClr>
              <a:buSzPts val="1800"/>
              <a:buChar char="○"/>
            </a:pPr>
            <a:r>
              <a:rPr lang="en" sz="1100"/>
              <a:t>need to train a model using non-dedicated resources, which does not guarantee availability of the same resources for the duration of the training process.</a:t>
            </a:r>
            <a:endParaRPr sz="1100"/>
          </a:p>
          <a:p>
            <a:pPr indent="-177800" lvl="1" marL="520700" rtl="0" algn="l">
              <a:lnSpc>
                <a:spcPct val="90000"/>
              </a:lnSpc>
              <a:spcBef>
                <a:spcPts val="400"/>
              </a:spcBef>
              <a:spcAft>
                <a:spcPts val="0"/>
              </a:spcAft>
              <a:buClr>
                <a:schemeClr val="dk1"/>
              </a:buClr>
              <a:buSzPts val="1800"/>
              <a:buChar char="○"/>
            </a:pPr>
            <a:r>
              <a:rPr lang="en" sz="1100"/>
              <a:t> Therefore, a long-running TensorFlow job is likely to experience failure or pre-emption</a:t>
            </a:r>
            <a:endParaRPr sz="1100"/>
          </a:p>
          <a:p>
            <a:pPr indent="-177800" lvl="1" marL="520700" rtl="0" algn="l">
              <a:lnSpc>
                <a:spcPct val="90000"/>
              </a:lnSpc>
              <a:spcBef>
                <a:spcPts val="400"/>
              </a:spcBef>
              <a:spcAft>
                <a:spcPts val="1200"/>
              </a:spcAft>
              <a:buClr>
                <a:schemeClr val="dk1"/>
              </a:buClr>
              <a:buSzPts val="1800"/>
              <a:buChar char="○"/>
            </a:pPr>
            <a:r>
              <a:rPr lang="en" sz="1100"/>
              <a:t> However, mechanism like Spark’s RDDs would impose significant overhead for little benefit: It is unlikely that tasks will fail so often that individual operations need fault tolerance, and  we can recompute any update from the input data, and many learning algorithms do not require strong consistency. so a There is no need to make every write to the parameter state durable</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Sophisticated models</a:t>
            </a:r>
            <a:endParaRPr/>
          </a:p>
          <a:p>
            <a:pPr indent="-342900" lvl="0" marL="457200" rtl="0" algn="l">
              <a:spcBef>
                <a:spcPts val="0"/>
              </a:spcBef>
              <a:spcAft>
                <a:spcPts val="0"/>
              </a:spcAft>
              <a:buSzPts val="1800"/>
              <a:buChar char="●"/>
            </a:pPr>
            <a:r>
              <a:rPr lang="en"/>
              <a:t>Large datasets</a:t>
            </a:r>
            <a:endParaRPr/>
          </a:p>
          <a:p>
            <a:pPr indent="-342900" lvl="0" marL="457200" rtl="0" algn="l">
              <a:spcBef>
                <a:spcPts val="0"/>
              </a:spcBef>
              <a:spcAft>
                <a:spcPts val="0"/>
              </a:spcAft>
              <a:buSzPts val="1800"/>
              <a:buChar char="●"/>
            </a:pPr>
            <a:r>
              <a:rPr lang="en"/>
              <a:t>Leverage GPU and ASIC</a:t>
            </a:r>
            <a:endParaRPr/>
          </a:p>
          <a:p>
            <a:pPr indent="-342900" lvl="0" marL="457200" rtl="0" algn="l">
              <a:spcBef>
                <a:spcPts val="0"/>
              </a:spcBef>
              <a:spcAft>
                <a:spcPts val="0"/>
              </a:spcAft>
              <a:buSzPts val="1800"/>
              <a:buChar char="●"/>
            </a:pPr>
            <a:r>
              <a:rPr lang="en"/>
              <a:t>Production from datacenter to mobile devices</a:t>
            </a:r>
            <a:endParaRPr/>
          </a:p>
          <a:p>
            <a:pPr indent="-342900" lvl="0" marL="457200" rtl="0" algn="l">
              <a:spcBef>
                <a:spcPts val="0"/>
              </a:spcBef>
              <a:spcAft>
                <a:spcPts val="0"/>
              </a:spcAft>
              <a:buSzPts val="1800"/>
              <a:buChar char="●"/>
            </a:pPr>
            <a:r>
              <a:rPr lang="en"/>
              <a:t>Flexible for experimentation/research</a:t>
            </a:r>
            <a:endParaRPr/>
          </a:p>
          <a:p>
            <a:pPr indent="-342900" lvl="0" marL="457200" rtl="0" algn="l">
              <a:spcBef>
                <a:spcPts val="0"/>
              </a:spcBef>
              <a:spcAft>
                <a:spcPts val="0"/>
              </a:spcAft>
              <a:buSzPts val="1800"/>
              <a:buChar char="●"/>
            </a:pPr>
            <a:r>
              <a:rPr lang="en"/>
              <a:t>Open source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Fault Tolerance</a:t>
            </a:r>
            <a:endParaRPr sz="1100"/>
          </a:p>
        </p:txBody>
      </p:sp>
      <p:sp>
        <p:nvSpPr>
          <p:cNvPr id="178" name="Google Shape;178;p3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Solution: user-lever checkpointing</a:t>
            </a:r>
            <a:endParaRPr sz="1100"/>
          </a:p>
          <a:p>
            <a:pPr indent="-63500" lvl="1" marL="520700" rtl="0" algn="l">
              <a:lnSpc>
                <a:spcPct val="90000"/>
              </a:lnSpc>
              <a:spcBef>
                <a:spcPts val="400"/>
              </a:spcBef>
              <a:spcAft>
                <a:spcPts val="0"/>
              </a:spcAft>
              <a:buClr>
                <a:schemeClr val="dk1"/>
              </a:buClr>
              <a:buSzPts val="1800"/>
              <a:buNone/>
            </a:pPr>
            <a:r>
              <a:t/>
            </a:r>
            <a:endParaRPr sz="1100"/>
          </a:p>
          <a:p>
            <a:pPr indent="-38100" lvl="0" marL="177800" rtl="0" algn="l">
              <a:lnSpc>
                <a:spcPct val="90000"/>
              </a:lnSpc>
              <a:spcBef>
                <a:spcPts val="800"/>
              </a:spcBef>
              <a:spcAft>
                <a:spcPts val="1200"/>
              </a:spcAft>
              <a:buClr>
                <a:schemeClr val="dk1"/>
              </a:buClr>
              <a:buSzPts val="2100"/>
              <a:buNone/>
            </a:pPr>
            <a:r>
              <a:t/>
            </a:r>
            <a:endParaRPr sz="1100"/>
          </a:p>
        </p:txBody>
      </p:sp>
      <p:pic>
        <p:nvPicPr>
          <p:cNvPr id="179" name="Google Shape;179;p33"/>
          <p:cNvPicPr preferRelativeResize="0"/>
          <p:nvPr/>
        </p:nvPicPr>
        <p:blipFill rotWithShape="1">
          <a:blip r:embed="rId3">
            <a:alphaModFix/>
          </a:blip>
          <a:srcRect b="0" l="0" r="0" t="0"/>
          <a:stretch/>
        </p:blipFill>
        <p:spPr>
          <a:xfrm>
            <a:off x="628650" y="1809571"/>
            <a:ext cx="7956550" cy="238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t/>
            </a:r>
            <a:endParaRPr sz="1100"/>
          </a:p>
        </p:txBody>
      </p:sp>
      <p:sp>
        <p:nvSpPr>
          <p:cNvPr id="185" name="Google Shape;185;p3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 Basic operation</a:t>
            </a:r>
            <a:endParaRPr sz="1100"/>
          </a:p>
          <a:p>
            <a:pPr indent="-177800" lvl="1" marL="520700" rtl="0" algn="l">
              <a:lnSpc>
                <a:spcPct val="90000"/>
              </a:lnSpc>
              <a:spcBef>
                <a:spcPts val="400"/>
              </a:spcBef>
              <a:spcAft>
                <a:spcPts val="0"/>
              </a:spcAft>
              <a:buClr>
                <a:schemeClr val="dk1"/>
              </a:buClr>
              <a:buSzPts val="1800"/>
              <a:buChar char="○"/>
            </a:pPr>
            <a:r>
              <a:rPr lang="en" sz="1100"/>
              <a:t>Save writes one or more tensors to a checkpoint file </a:t>
            </a:r>
            <a:endParaRPr sz="1100"/>
          </a:p>
          <a:p>
            <a:pPr indent="-177800" lvl="1" marL="520700" rtl="0" algn="l">
              <a:lnSpc>
                <a:spcPct val="90000"/>
              </a:lnSpc>
              <a:spcBef>
                <a:spcPts val="400"/>
              </a:spcBef>
              <a:spcAft>
                <a:spcPts val="0"/>
              </a:spcAft>
              <a:buClr>
                <a:schemeClr val="dk1"/>
              </a:buClr>
              <a:buSzPts val="1800"/>
              <a:buChar char="○"/>
            </a:pPr>
            <a:r>
              <a:rPr lang="en" sz="1100"/>
              <a:t>Restore reads one or more tensors from a checkpoint file.</a:t>
            </a:r>
            <a:endParaRPr sz="1100"/>
          </a:p>
          <a:p>
            <a:pPr indent="-171450" lvl="0" marL="177800" rtl="0" algn="l">
              <a:lnSpc>
                <a:spcPct val="90000"/>
              </a:lnSpc>
              <a:spcBef>
                <a:spcPts val="800"/>
              </a:spcBef>
              <a:spcAft>
                <a:spcPts val="0"/>
              </a:spcAft>
              <a:buClr>
                <a:schemeClr val="dk1"/>
              </a:buClr>
              <a:buSzPts val="2100"/>
              <a:buChar char="●"/>
            </a:pPr>
            <a:r>
              <a:rPr lang="en" sz="1100"/>
              <a:t>User-customizable and reuseable:</a:t>
            </a:r>
            <a:endParaRPr sz="1100"/>
          </a:p>
          <a:p>
            <a:pPr indent="-177800" lvl="1" marL="520700" rtl="0" algn="l">
              <a:lnSpc>
                <a:spcPct val="90000"/>
              </a:lnSpc>
              <a:spcBef>
                <a:spcPts val="400"/>
              </a:spcBef>
              <a:spcAft>
                <a:spcPts val="0"/>
              </a:spcAft>
              <a:buClr>
                <a:schemeClr val="dk1"/>
              </a:buClr>
              <a:buSzPts val="1800"/>
              <a:buChar char="○"/>
            </a:pPr>
            <a:r>
              <a:rPr lang="en" sz="1100"/>
              <a:t>Customizable: the user can apply different policies to subsets of the variables in a model, or customize the checkpoint retention scheme</a:t>
            </a:r>
            <a:endParaRPr sz="1100"/>
          </a:p>
          <a:p>
            <a:pPr indent="-177800" lvl="1" marL="520700" rtl="0" algn="l">
              <a:lnSpc>
                <a:spcPct val="90000"/>
              </a:lnSpc>
              <a:spcBef>
                <a:spcPts val="400"/>
              </a:spcBef>
              <a:spcAft>
                <a:spcPts val="0"/>
              </a:spcAft>
              <a:buClr>
                <a:schemeClr val="dk1"/>
              </a:buClr>
              <a:buSzPts val="1800"/>
              <a:buChar char="○"/>
            </a:pPr>
            <a:r>
              <a:rPr lang="en" sz="1100"/>
              <a:t>Reuseable: it may be used for model fine-tuning and unsupervised pre-training, which are forms of transfer learning, in which the parameters of a model trained on one task (e.g., recognizing general images) are used as the starting point for another task (e.g., recognizing breeds of dog).</a:t>
            </a:r>
            <a:endParaRPr sz="1100"/>
          </a:p>
          <a:p>
            <a:pPr indent="-63500" lvl="1" marL="520700" rtl="0" algn="l">
              <a:lnSpc>
                <a:spcPct val="90000"/>
              </a:lnSpc>
              <a:spcBef>
                <a:spcPts val="400"/>
              </a:spcBef>
              <a:spcAft>
                <a:spcPts val="0"/>
              </a:spcAft>
              <a:buClr>
                <a:schemeClr val="dk1"/>
              </a:buClr>
              <a:buSzPts val="18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63500" lvl="1" marL="520700" rtl="0" algn="l">
              <a:lnSpc>
                <a:spcPct val="90000"/>
              </a:lnSpc>
              <a:spcBef>
                <a:spcPts val="400"/>
              </a:spcBef>
              <a:spcAft>
                <a:spcPts val="0"/>
              </a:spcAft>
              <a:buClr>
                <a:schemeClr val="dk1"/>
              </a:buClr>
              <a:buSzPts val="1800"/>
              <a:buNone/>
            </a:pPr>
            <a:r>
              <a:t/>
            </a:r>
            <a:endParaRPr sz="1100"/>
          </a:p>
          <a:p>
            <a:pPr indent="-63500" lvl="1" marL="520700" rtl="0" algn="l">
              <a:lnSpc>
                <a:spcPct val="90000"/>
              </a:lnSpc>
              <a:spcBef>
                <a:spcPts val="400"/>
              </a:spcBef>
              <a:spcAft>
                <a:spcPts val="1200"/>
              </a:spcAft>
              <a:buClr>
                <a:schemeClr val="dk1"/>
              </a:buClr>
              <a:buSzPts val="1800"/>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Fault Tolerance</a:t>
            </a:r>
            <a:endParaRPr sz="1100"/>
          </a:p>
        </p:txBody>
      </p:sp>
      <p:sp>
        <p:nvSpPr>
          <p:cNvPr id="191" name="Google Shape;191;p3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Checkpoint consistency among distributed servers:</a:t>
            </a:r>
            <a:endParaRPr sz="1100"/>
          </a:p>
          <a:p>
            <a:pPr indent="-177800" lvl="1" marL="520700" rtl="0" algn="l">
              <a:lnSpc>
                <a:spcPct val="90000"/>
              </a:lnSpc>
              <a:spcBef>
                <a:spcPts val="400"/>
              </a:spcBef>
              <a:spcAft>
                <a:spcPts val="0"/>
              </a:spcAft>
              <a:buClr>
                <a:schemeClr val="dk1"/>
              </a:buClr>
              <a:buSzPts val="1800"/>
              <a:buChar char="○"/>
            </a:pPr>
            <a:r>
              <a:rPr lang="en" sz="1100"/>
              <a:t>The checkpointing library does not attempt to produce consistent checkpoints. if training and checkpointing execute concurrently, the checkpoint may include none, all, or some of the updates from the training step. (if training and checkpointing execute concurrently, the checkpoint may include none, all, or some of the updates from the training step.)</a:t>
            </a:r>
            <a:endParaRPr sz="1100"/>
          </a:p>
          <a:p>
            <a:pPr indent="-177800" lvl="1" marL="520700" rtl="0" algn="l">
              <a:lnSpc>
                <a:spcPct val="90000"/>
              </a:lnSpc>
              <a:spcBef>
                <a:spcPts val="400"/>
              </a:spcBef>
              <a:spcAft>
                <a:spcPts val="1200"/>
              </a:spcAft>
              <a:buClr>
                <a:schemeClr val="dk1"/>
              </a:buClr>
              <a:buSzPts val="1800"/>
              <a:buChar char="○"/>
            </a:pPr>
            <a:r>
              <a:rPr lang="en" sz="1100"/>
              <a:t>Consistent checkpoints require additional synchronization to ensure that update operations do not interfere with checkpointing; if desired, one can use the scheme of syncronization to take a checkpoint after the synchronous update step.</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Synchronous replica coordination</a:t>
            </a:r>
            <a:endParaRPr sz="1100"/>
          </a:p>
        </p:txBody>
      </p:sp>
      <p:sp>
        <p:nvSpPr>
          <p:cNvPr id="197" name="Google Shape;197;p3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1100"/>
              <a:t>Problem:</a:t>
            </a:r>
            <a:endParaRPr sz="1100"/>
          </a:p>
          <a:p>
            <a:pPr indent="-177800" lvl="1" marL="520700" rtl="0" algn="l">
              <a:lnSpc>
                <a:spcPct val="90000"/>
              </a:lnSpc>
              <a:spcBef>
                <a:spcPts val="400"/>
              </a:spcBef>
              <a:spcAft>
                <a:spcPts val="0"/>
              </a:spcAft>
              <a:buClr>
                <a:schemeClr val="dk1"/>
              </a:buClr>
              <a:buSzPts val="1800"/>
              <a:buChar char="○"/>
            </a:pPr>
            <a:r>
              <a:rPr lang="en" sz="1100"/>
              <a:t>Asynchronous: maintain high throughput in the presence of stragglers but using stale parameter values in training steps </a:t>
            </a:r>
            <a:endParaRPr sz="1100"/>
          </a:p>
          <a:p>
            <a:pPr indent="-177800" lvl="1" marL="520700" rtl="0" algn="l">
              <a:lnSpc>
                <a:spcPct val="90000"/>
              </a:lnSpc>
              <a:spcBef>
                <a:spcPts val="400"/>
              </a:spcBef>
              <a:spcAft>
                <a:spcPts val="0"/>
              </a:spcAft>
              <a:buClr>
                <a:schemeClr val="dk1"/>
              </a:buClr>
              <a:buSzPts val="1800"/>
              <a:buChar char="○"/>
            </a:pPr>
            <a:r>
              <a:rPr lang="en" sz="1100"/>
              <a:t>Synchronous training may be faster (in terms of time to quality) than asynchronous training on the same platform.</a:t>
            </a:r>
            <a:endParaRPr sz="1100"/>
          </a:p>
          <a:p>
            <a:pPr indent="-171450" lvl="0" marL="177800" rtl="0" algn="l">
              <a:lnSpc>
                <a:spcPct val="90000"/>
              </a:lnSpc>
              <a:spcBef>
                <a:spcPts val="800"/>
              </a:spcBef>
              <a:spcAft>
                <a:spcPts val="0"/>
              </a:spcAft>
              <a:buClr>
                <a:schemeClr val="dk1"/>
              </a:buClr>
              <a:buSzPts val="2100"/>
              <a:buChar char="●"/>
            </a:pPr>
            <a:r>
              <a:rPr lang="en" sz="1100"/>
              <a:t>Solutions:</a:t>
            </a:r>
            <a:endParaRPr sz="1100"/>
          </a:p>
          <a:p>
            <a:pPr indent="-177800" lvl="1" marL="520700" rtl="0" algn="l">
              <a:lnSpc>
                <a:spcPct val="90000"/>
              </a:lnSpc>
              <a:spcBef>
                <a:spcPts val="400"/>
              </a:spcBef>
              <a:spcAft>
                <a:spcPts val="0"/>
              </a:spcAft>
              <a:buClr>
                <a:schemeClr val="dk1"/>
              </a:buClr>
              <a:buSzPts val="1800"/>
              <a:buChar char="○"/>
            </a:pPr>
            <a:r>
              <a:rPr lang="en" sz="1100"/>
              <a:t>The TensorFlow graph enables users to change how parameters are read and written when training a model with three alternatives.</a:t>
            </a:r>
            <a:endParaRPr sz="1100"/>
          </a:p>
          <a:p>
            <a:pPr indent="-38100" lvl="0" marL="177800" rtl="0" algn="l">
              <a:lnSpc>
                <a:spcPct val="90000"/>
              </a:lnSpc>
              <a:spcBef>
                <a:spcPts val="800"/>
              </a:spcBef>
              <a:spcAft>
                <a:spcPts val="1200"/>
              </a:spcAft>
              <a:buClr>
                <a:schemeClr val="dk1"/>
              </a:buClr>
              <a:buSzPts val="2100"/>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Case 1: Asynchoronous</a:t>
            </a:r>
            <a:endParaRPr sz="1100"/>
          </a:p>
        </p:txBody>
      </p:sp>
      <p:pic>
        <p:nvPicPr>
          <p:cNvPr id="203" name="Google Shape;203;p37"/>
          <p:cNvPicPr preferRelativeResize="0"/>
          <p:nvPr>
            <p:ph idx="1" type="body"/>
          </p:nvPr>
        </p:nvPicPr>
        <p:blipFill rotWithShape="1">
          <a:blip r:embed="rId3">
            <a:alphaModFix/>
          </a:blip>
          <a:srcRect b="0" l="0" r="0" t="0"/>
          <a:stretch/>
        </p:blipFill>
        <p:spPr>
          <a:xfrm>
            <a:off x="838200" y="1478557"/>
            <a:ext cx="3733800" cy="2257425"/>
          </a:xfrm>
          <a:prstGeom prst="rect">
            <a:avLst/>
          </a:prstGeom>
          <a:noFill/>
          <a:ln>
            <a:noFill/>
          </a:ln>
        </p:spPr>
      </p:pic>
      <p:sp>
        <p:nvSpPr>
          <p:cNvPr id="204" name="Google Shape;204;p37"/>
          <p:cNvSpPr txBox="1"/>
          <p:nvPr/>
        </p:nvSpPr>
        <p:spPr>
          <a:xfrm>
            <a:off x="5295900" y="1273373"/>
            <a:ext cx="3219450" cy="191590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 each worker reads the current values of parameters when each step begins,</a:t>
            </a:r>
            <a:endParaRPr sz="1100"/>
          </a:p>
          <a:p>
            <a:pPr indent="0" lvl="0" marL="0" marR="0" rtl="0" algn="l">
              <a:spcBef>
                <a:spcPts val="0"/>
              </a:spcBef>
              <a:spcAft>
                <a:spcPts val="0"/>
              </a:spcAft>
              <a:buNone/>
            </a:pPr>
            <a:r>
              <a:rPr lang="en" sz="1500">
                <a:solidFill>
                  <a:schemeClr val="dk1"/>
                </a:solidFill>
                <a:latin typeface="Calibri"/>
                <a:ea typeface="Calibri"/>
                <a:cs typeface="Calibri"/>
                <a:sym typeface="Calibri"/>
              </a:rPr>
              <a:t>and applies its gradient to the (possibly different) current values at the end: this approach ensures high utilization, but the individual steps use stale parameter values, making each step less effective</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Case 2: Simple Synchronous</a:t>
            </a:r>
            <a:endParaRPr sz="1100"/>
          </a:p>
        </p:txBody>
      </p:sp>
      <p:pic>
        <p:nvPicPr>
          <p:cNvPr id="210" name="Google Shape;210;p38"/>
          <p:cNvPicPr preferRelativeResize="0"/>
          <p:nvPr>
            <p:ph idx="1" type="body"/>
          </p:nvPr>
        </p:nvPicPr>
        <p:blipFill rotWithShape="1">
          <a:blip r:embed="rId3">
            <a:alphaModFix/>
          </a:blip>
          <a:srcRect b="0" l="0" r="0" t="0"/>
          <a:stretch/>
        </p:blipFill>
        <p:spPr>
          <a:xfrm>
            <a:off x="912019" y="1667470"/>
            <a:ext cx="2733675" cy="2152650"/>
          </a:xfrm>
          <a:prstGeom prst="rect">
            <a:avLst/>
          </a:prstGeom>
          <a:noFill/>
          <a:ln>
            <a:noFill/>
          </a:ln>
        </p:spPr>
      </p:pic>
      <p:sp>
        <p:nvSpPr>
          <p:cNvPr id="211" name="Google Shape;211;p38"/>
          <p:cNvSpPr txBox="1"/>
          <p:nvPr/>
        </p:nvSpPr>
        <p:spPr>
          <a:xfrm>
            <a:off x="4822031" y="1553766"/>
            <a:ext cx="3693319" cy="23775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Using queues to coordinate execution: a blocking queue acts as a barrier to ensure that all workers read the same parameter values, and a per-variable queue accumulates gradient updates from all workers in order to apply them atomically.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 sz="1500">
                <a:solidFill>
                  <a:schemeClr val="dk1"/>
                </a:solidFill>
                <a:latin typeface="Calibri"/>
                <a:ea typeface="Calibri"/>
                <a:cs typeface="Calibri"/>
                <a:sym typeface="Calibri"/>
              </a:rPr>
              <a:t>** The simple synchronous version accumulates updates from all workers before applying them, but slow workers limit overall throughput.</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Case 3: Backup Workers</a:t>
            </a:r>
            <a:endParaRPr sz="1100"/>
          </a:p>
        </p:txBody>
      </p:sp>
      <p:pic>
        <p:nvPicPr>
          <p:cNvPr id="217" name="Google Shape;217;p39"/>
          <p:cNvPicPr preferRelativeResize="0"/>
          <p:nvPr>
            <p:ph idx="1" type="body"/>
          </p:nvPr>
        </p:nvPicPr>
        <p:blipFill rotWithShape="1">
          <a:blip r:embed="rId3">
            <a:alphaModFix/>
          </a:blip>
          <a:srcRect b="0" l="0" r="0" t="0"/>
          <a:stretch/>
        </p:blipFill>
        <p:spPr>
          <a:xfrm>
            <a:off x="1141809" y="1684139"/>
            <a:ext cx="2809875" cy="2162175"/>
          </a:xfrm>
          <a:prstGeom prst="rect">
            <a:avLst/>
          </a:prstGeom>
          <a:noFill/>
          <a:ln>
            <a:noFill/>
          </a:ln>
        </p:spPr>
      </p:pic>
      <p:sp>
        <p:nvSpPr>
          <p:cNvPr id="218" name="Google Shape;218;p39"/>
          <p:cNvSpPr txBox="1"/>
          <p:nvPr/>
        </p:nvSpPr>
        <p:spPr>
          <a:xfrm>
            <a:off x="4875610" y="1457325"/>
            <a:ext cx="3386138"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backup workers is to mitigate stragglers, which are similar to MapReduce backup tasks.</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However, whereas MapReduce TensorFlow backup</a:t>
            </a:r>
            <a:endParaRPr sz="1400">
              <a:solidFill>
                <a:schemeClr val="dk1"/>
              </a:solidFill>
              <a:latin typeface="Calibri"/>
              <a:ea typeface="Calibri"/>
              <a:cs typeface="Calibri"/>
              <a:sym typeface="Calibri"/>
            </a:endParaRPr>
          </a:p>
        </p:txBody>
      </p:sp>
      <p:graphicFrame>
        <p:nvGraphicFramePr>
          <p:cNvPr id="219" name="Google Shape;219;p39"/>
          <p:cNvGraphicFramePr/>
          <p:nvPr/>
        </p:nvGraphicFramePr>
        <p:xfrm>
          <a:off x="4875610" y="2357572"/>
          <a:ext cx="3000000" cy="3000000"/>
        </p:xfrm>
        <a:graphic>
          <a:graphicData uri="http://schemas.openxmlformats.org/drawingml/2006/table">
            <a:tbl>
              <a:tblPr bandRow="1" firstRow="1">
                <a:noFill/>
                <a:tableStyleId>{85815E83-5147-4724-86E5-EDC54B88B1E9}</a:tableStyleId>
              </a:tblPr>
              <a:tblGrid>
                <a:gridCol w="629850"/>
                <a:gridCol w="2594600"/>
              </a:tblGrid>
              <a:tr h="766150">
                <a:tc>
                  <a:txBody>
                    <a:bodyPr/>
                    <a:lstStyle/>
                    <a:p>
                      <a:pPr indent="0" lvl="0" marL="0" marR="0" rtl="0" algn="l">
                        <a:spcBef>
                          <a:spcPts val="0"/>
                        </a:spcBef>
                        <a:spcAft>
                          <a:spcPts val="0"/>
                        </a:spcAft>
                        <a:buNone/>
                      </a:pPr>
                      <a:r>
                        <a:rPr lang="en" sz="1400" u="none" cap="none" strike="noStrike"/>
                        <a:t>Tensor-Flow</a:t>
                      </a:r>
                      <a:endParaRPr sz="1400"/>
                    </a:p>
                  </a:txBody>
                  <a:tcPr marT="34300" marB="34300" marR="68600" marL="68600"/>
                </a:tc>
                <a:tc>
                  <a:txBody>
                    <a:bodyPr/>
                    <a:lstStyle/>
                    <a:p>
                      <a:pPr indent="0" lvl="0" marL="0" marR="0" rtl="0" algn="l">
                        <a:spcBef>
                          <a:spcPts val="0"/>
                        </a:spcBef>
                        <a:spcAft>
                          <a:spcPts val="0"/>
                        </a:spcAft>
                        <a:buNone/>
                      </a:pPr>
                      <a:r>
                        <a:rPr b="0" i="0" lang="en" sz="1400" u="none" strike="noStrike">
                          <a:solidFill>
                            <a:schemeClr val="lt1"/>
                          </a:solidFill>
                          <a:latin typeface="Calibri"/>
                          <a:ea typeface="Calibri"/>
                          <a:cs typeface="Calibri"/>
                          <a:sym typeface="Calibri"/>
                        </a:rPr>
                        <a:t> workers run proactively, and the aggregation takes the</a:t>
                      </a:r>
                      <a:endParaRPr sz="1100"/>
                    </a:p>
                    <a:p>
                      <a:pPr indent="0" lvl="0" marL="0" marR="0" rtl="0" algn="l">
                        <a:spcBef>
                          <a:spcPts val="0"/>
                        </a:spcBef>
                        <a:spcAft>
                          <a:spcPts val="0"/>
                        </a:spcAft>
                        <a:buNone/>
                      </a:pPr>
                      <a:r>
                        <a:rPr b="0" i="0" lang="en" sz="1400" u="none" strike="noStrike">
                          <a:solidFill>
                            <a:schemeClr val="lt1"/>
                          </a:solidFill>
                          <a:latin typeface="Calibri"/>
                          <a:ea typeface="Calibri"/>
                          <a:cs typeface="Calibri"/>
                          <a:sym typeface="Calibri"/>
                        </a:rPr>
                        <a:t>first m  of n  updates produced</a:t>
                      </a:r>
                      <a:endParaRPr sz="1400"/>
                    </a:p>
                  </a:txBody>
                  <a:tcPr marT="34300" marB="34300" marR="68600" marL="68600"/>
                </a:tc>
              </a:tr>
              <a:tr h="766150">
                <a:tc>
                  <a:txBody>
                    <a:bodyPr/>
                    <a:lstStyle/>
                    <a:p>
                      <a:pPr indent="0" lvl="0" marL="0" marR="0" rtl="0" algn="l">
                        <a:spcBef>
                          <a:spcPts val="0"/>
                        </a:spcBef>
                        <a:spcAft>
                          <a:spcPts val="0"/>
                        </a:spcAft>
                        <a:buNone/>
                      </a:pPr>
                      <a:r>
                        <a:rPr lang="en" sz="1400"/>
                        <a:t>Map-Reduce</a:t>
                      </a:r>
                      <a:endParaRPr sz="1400"/>
                    </a:p>
                  </a:txBody>
                  <a:tcPr marT="34300" marB="34300" marR="68600" marL="68600"/>
                </a:tc>
                <a:tc>
                  <a:txBody>
                    <a:bodyPr/>
                    <a:lstStyle/>
                    <a:p>
                      <a:pPr indent="0" lvl="0" marL="0" marR="0" rtl="0" algn="l">
                        <a:spcBef>
                          <a:spcPts val="0"/>
                        </a:spcBef>
                        <a:spcAft>
                          <a:spcPts val="0"/>
                        </a:spcAft>
                        <a:buNone/>
                      </a:pPr>
                      <a:r>
                        <a:rPr lang="en" sz="1400"/>
                        <a:t>starts backup</a:t>
                      </a:r>
                      <a:endParaRPr sz="1100"/>
                    </a:p>
                    <a:p>
                      <a:pPr indent="0" lvl="0" marL="0" marR="0" rtl="0" algn="l">
                        <a:spcBef>
                          <a:spcPts val="0"/>
                        </a:spcBef>
                        <a:spcAft>
                          <a:spcPts val="0"/>
                        </a:spcAft>
                        <a:buNone/>
                      </a:pPr>
                      <a:r>
                        <a:rPr lang="en" sz="1400"/>
                        <a:t>tasks reactively (after detecting a straggler) </a:t>
                      </a:r>
                      <a:endParaRPr sz="1400"/>
                    </a:p>
                  </a:txBody>
                  <a:tcPr marT="34300" marB="34300" marR="68600" marL="68600"/>
                </a:tc>
              </a:tr>
            </a:tbl>
          </a:graphicData>
        </a:graphic>
      </p:graphicFrame>
      <p:sp>
        <p:nvSpPr>
          <p:cNvPr id="220" name="Google Shape;220;p39"/>
          <p:cNvSpPr txBox="1"/>
          <p:nvPr/>
        </p:nvSpPr>
        <p:spPr>
          <a:xfrm>
            <a:off x="4875610" y="3889906"/>
            <a:ext cx="3117296" cy="110799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exploit the fact that SGD samples training data randomly at each step, so each worker processes a different random batch, and it is not a problem if a particular batch is ignored</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ADD SECTION 2.3 (Related Work) to conclusion	</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Has a nice comparison with spark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Evaluation</a:t>
            </a:r>
            <a:endParaRPr/>
          </a:p>
        </p:txBody>
      </p:sp>
      <p:sp>
        <p:nvSpPr>
          <p:cNvPr id="232" name="Google Shape;232;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Goal of TensorFlow is to create a system with little overhead, as well as one able to employ large amounts of computation to accelerate real-world applications s.t. researchers can play with new techniques</a:t>
            </a:r>
            <a:endParaRPr sz="2000"/>
          </a:p>
          <a:p>
            <a:pPr indent="-165100" lvl="0" marL="177800" rtl="0" algn="l">
              <a:lnSpc>
                <a:spcPct val="90000"/>
              </a:lnSpc>
              <a:spcBef>
                <a:spcPts val="800"/>
              </a:spcBef>
              <a:spcAft>
                <a:spcPts val="0"/>
              </a:spcAft>
              <a:buClr>
                <a:schemeClr val="dk1"/>
              </a:buClr>
              <a:buSzPts val="2000"/>
              <a:buChar char="●"/>
            </a:pPr>
            <a:r>
              <a:rPr lang="en" sz="2000"/>
              <a:t>Does it meet this goal?</a:t>
            </a:r>
            <a:endParaRPr sz="2000"/>
          </a:p>
          <a:p>
            <a:pPr indent="-38100" lvl="0" marL="177800" rtl="0" algn="l">
              <a:lnSpc>
                <a:spcPct val="90000"/>
              </a:lnSpc>
              <a:spcBef>
                <a:spcPts val="800"/>
              </a:spcBef>
              <a:spcAft>
                <a:spcPts val="0"/>
              </a:spcAft>
              <a:buClr>
                <a:schemeClr val="dk1"/>
              </a:buClr>
              <a:buSzPts val="2100"/>
              <a:buNone/>
            </a:pPr>
            <a:r>
              <a:t/>
            </a:r>
            <a:endParaRPr sz="2000"/>
          </a:p>
          <a:p>
            <a:pPr indent="-38100" lvl="0" marL="177800" rtl="0" algn="l">
              <a:lnSpc>
                <a:spcPct val="90000"/>
              </a:lnSpc>
              <a:spcBef>
                <a:spcPts val="800"/>
              </a:spcBef>
              <a:spcAft>
                <a:spcPts val="0"/>
              </a:spcAft>
              <a:buClr>
                <a:schemeClr val="dk1"/>
              </a:buClr>
              <a:buSzPts val="2100"/>
              <a:buNone/>
            </a:pPr>
            <a:r>
              <a:t/>
            </a:r>
            <a:endParaRPr sz="2000"/>
          </a:p>
          <a:p>
            <a:pPr indent="-165100" lvl="0" marL="177800" rtl="0" algn="l">
              <a:lnSpc>
                <a:spcPct val="90000"/>
              </a:lnSpc>
              <a:spcBef>
                <a:spcPts val="800"/>
              </a:spcBef>
              <a:spcAft>
                <a:spcPts val="1200"/>
              </a:spcAft>
              <a:buClr>
                <a:schemeClr val="dk1"/>
              </a:buClr>
              <a:buSzPts val="2000"/>
              <a:buChar char="●"/>
            </a:pPr>
            <a:r>
              <a:rPr lang="en" sz="2000"/>
              <a:t>All experiments on a shared production cluster, and all figures plot median values with error bars showing the 10th and 90th percentiles.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Single-Machine Benchmarks</a:t>
            </a:r>
            <a:endParaRPr/>
          </a:p>
        </p:txBody>
      </p:sp>
      <p:sp>
        <p:nvSpPr>
          <p:cNvPr id="239" name="Google Shape;239;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Though TensorFlow is designed for large-scale machine learning, it’s important that it </a:t>
            </a:r>
            <a:r>
              <a:rPr i="1" lang="en" sz="2000"/>
              <a:t>also</a:t>
            </a:r>
            <a:r>
              <a:rPr lang="en" sz="2000"/>
              <a:t> work reasonably well on small scales. </a:t>
            </a:r>
            <a:endParaRPr sz="2000"/>
          </a:p>
          <a:p>
            <a:pPr indent="-165100" lvl="0" marL="177800" rtl="0" algn="l">
              <a:lnSpc>
                <a:spcPct val="90000"/>
              </a:lnSpc>
              <a:spcBef>
                <a:spcPts val="800"/>
              </a:spcBef>
              <a:spcAft>
                <a:spcPts val="0"/>
              </a:spcAft>
              <a:buClr>
                <a:schemeClr val="dk1"/>
              </a:buClr>
              <a:buSzPts val="2000"/>
              <a:buChar char="●"/>
            </a:pPr>
            <a:r>
              <a:rPr lang="en" sz="2000"/>
              <a:t>Test uses Chintala’s benchmark of convolutional models to test TensorFlow against other ML frameworks.</a:t>
            </a:r>
            <a:endParaRPr sz="2000"/>
          </a:p>
          <a:p>
            <a:pPr indent="-38100" lvl="0" marL="177800" rtl="0" algn="l">
              <a:lnSpc>
                <a:spcPct val="90000"/>
              </a:lnSpc>
              <a:spcBef>
                <a:spcPts val="800"/>
              </a:spcBef>
              <a:spcAft>
                <a:spcPts val="0"/>
              </a:spcAft>
              <a:buClr>
                <a:schemeClr val="dk1"/>
              </a:buClr>
              <a:buSzPts val="2100"/>
              <a:buNone/>
            </a:pPr>
            <a:r>
              <a:t/>
            </a:r>
            <a:endParaRPr sz="2000"/>
          </a:p>
          <a:p>
            <a:pPr indent="-165100" lvl="0" marL="177800" rtl="0" algn="l">
              <a:lnSpc>
                <a:spcPct val="90000"/>
              </a:lnSpc>
              <a:spcBef>
                <a:spcPts val="800"/>
              </a:spcBef>
              <a:spcAft>
                <a:spcPts val="1200"/>
              </a:spcAft>
              <a:buClr>
                <a:schemeClr val="dk1"/>
              </a:buClr>
              <a:buSzPts val="2000"/>
              <a:buChar char="●"/>
            </a:pPr>
            <a:r>
              <a:rPr lang="en" sz="2000"/>
              <a:t>All tests used a six-core Intel Core i7- 5930K CPU at 3.5 GHz and an NVIDIA Titan X GPU.</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Representational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Unified dataflow graph - represent both computation and state</a:t>
            </a:r>
            <a:endParaRPr/>
          </a:p>
          <a:p>
            <a:pPr indent="-342900" lvl="0" marL="457200" rtl="0" algn="l">
              <a:spcBef>
                <a:spcPts val="0"/>
              </a:spcBef>
              <a:spcAft>
                <a:spcPts val="0"/>
              </a:spcAft>
              <a:buSzPts val="1800"/>
              <a:buChar char="●"/>
            </a:pPr>
            <a:r>
              <a:rPr lang="en"/>
              <a:t>Vertices represent computations that own </a:t>
            </a:r>
            <a:r>
              <a:rPr i="1" lang="en"/>
              <a:t>mutable</a:t>
            </a:r>
            <a:r>
              <a:rPr lang="en"/>
              <a:t> state</a:t>
            </a:r>
            <a:endParaRPr/>
          </a:p>
          <a:p>
            <a:pPr indent="-317500" lvl="1" marL="914400" rtl="0" algn="l">
              <a:spcBef>
                <a:spcPts val="0"/>
              </a:spcBef>
              <a:spcAft>
                <a:spcPts val="0"/>
              </a:spcAft>
              <a:buSzPts val="1400"/>
              <a:buChar char="○"/>
            </a:pPr>
            <a:r>
              <a:rPr lang="en"/>
              <a:t>Unlike traditional dataflow systems, where vertices are computations on immutable data</a:t>
            </a:r>
            <a:endParaRPr/>
          </a:p>
          <a:p>
            <a:pPr indent="-342900" lvl="0" marL="457200" rtl="0" algn="l">
              <a:spcBef>
                <a:spcPts val="0"/>
              </a:spcBef>
              <a:spcAft>
                <a:spcPts val="0"/>
              </a:spcAft>
              <a:buSzPts val="1800"/>
              <a:buChar char="●"/>
            </a:pPr>
            <a:r>
              <a:rPr lang="en"/>
              <a:t>Edges carry data between nodes as higher dimensional arrays (“tensors”)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3"/>
          <p:cNvPicPr preferRelativeResize="0"/>
          <p:nvPr>
            <p:ph idx="1" type="body"/>
          </p:nvPr>
        </p:nvPicPr>
        <p:blipFill rotWithShape="1">
          <a:blip r:embed="rId3">
            <a:alphaModFix/>
          </a:blip>
          <a:srcRect b="0" l="0" r="0" t="0"/>
          <a:stretch/>
        </p:blipFill>
        <p:spPr>
          <a:xfrm>
            <a:off x="1014413" y="124420"/>
            <a:ext cx="7115100" cy="1866900"/>
          </a:xfrm>
          <a:prstGeom prst="rect">
            <a:avLst/>
          </a:prstGeom>
          <a:noFill/>
          <a:ln>
            <a:noFill/>
          </a:ln>
        </p:spPr>
      </p:pic>
      <p:sp>
        <p:nvSpPr>
          <p:cNvPr id="245" name="Google Shape;245;p43"/>
          <p:cNvSpPr txBox="1"/>
          <p:nvPr/>
        </p:nvSpPr>
        <p:spPr>
          <a:xfrm>
            <a:off x="1174173" y="2098963"/>
            <a:ext cx="6955500" cy="1685400"/>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TensorFlow outperforms Caffe, does similarly to Torch</a:t>
            </a:r>
            <a:endParaRPr sz="1100"/>
          </a:p>
          <a:p>
            <a:pPr indent="-336550" lvl="1" marL="685800" marR="0" rtl="0" algn="l">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both use the same version of the cuDNN library</a:t>
            </a:r>
            <a:endParaRPr sz="1100"/>
          </a:p>
          <a:p>
            <a:pPr indent="-336550" lvl="0" marL="342900" marR="0" rtl="0" algn="l">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Neon library uses hand-optimized convolutional kernels implemented in Assembly</a:t>
            </a:r>
            <a:endParaRPr sz="1100"/>
          </a:p>
          <a:p>
            <a:pPr indent="-336550" lvl="1" marL="685800" marR="0" rtl="0" algn="l">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Theoretically could also be done in TensorFlow</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Synchronous replica microbenchmark</a:t>
            </a:r>
            <a:endParaRPr/>
          </a:p>
        </p:txBody>
      </p:sp>
      <p:sp>
        <p:nvSpPr>
          <p:cNvPr id="251" name="Google Shape;251;p4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Coordination implementation is main limiting factor to scaling with additional machines</a:t>
            </a:r>
            <a:endParaRPr sz="2000"/>
          </a:p>
          <a:p>
            <a:pPr indent="-165100" lvl="0" marL="177800" rtl="0" algn="l">
              <a:lnSpc>
                <a:spcPct val="90000"/>
              </a:lnSpc>
              <a:spcBef>
                <a:spcPts val="800"/>
              </a:spcBef>
              <a:spcAft>
                <a:spcPts val="0"/>
              </a:spcAft>
              <a:buClr>
                <a:schemeClr val="dk1"/>
              </a:buClr>
              <a:buSzPts val="2000"/>
              <a:buChar char="●"/>
            </a:pPr>
            <a:r>
              <a:rPr lang="en" sz="2000"/>
              <a:t>Test number of null training steps that TensorFlow performs per second for varying model sizes &amp; increasing numbers of synchronous workers</a:t>
            </a:r>
            <a:endParaRPr sz="2000"/>
          </a:p>
          <a:p>
            <a:pPr indent="-190500" lvl="1" marL="520700" rtl="0" algn="l">
              <a:lnSpc>
                <a:spcPct val="90000"/>
              </a:lnSpc>
              <a:spcBef>
                <a:spcPts val="400"/>
              </a:spcBef>
              <a:spcAft>
                <a:spcPts val="1200"/>
              </a:spcAft>
              <a:buClr>
                <a:schemeClr val="dk1"/>
              </a:buClr>
              <a:buSzPts val="2000"/>
              <a:buChar char="○"/>
            </a:pPr>
            <a:r>
              <a:rPr lang="en" sz="2000"/>
              <a:t>In a null training step, a worker fetches the shared model parameters from 16 PS tasks, performs a trivial computation, and sends updates to the parameters.</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5"/>
          <p:cNvPicPr preferRelativeResize="0"/>
          <p:nvPr>
            <p:ph idx="1" type="body"/>
          </p:nvPr>
        </p:nvPicPr>
        <p:blipFill rotWithShape="1">
          <a:blip r:embed="rId3">
            <a:alphaModFix/>
          </a:blip>
          <a:srcRect b="0" l="0" r="0" t="0"/>
          <a:stretch/>
        </p:blipFill>
        <p:spPr>
          <a:xfrm>
            <a:off x="1797628" y="0"/>
            <a:ext cx="5300400" cy="3601800"/>
          </a:xfrm>
          <a:prstGeom prst="rect">
            <a:avLst/>
          </a:prstGeom>
          <a:noFill/>
          <a:ln>
            <a:noFill/>
          </a:ln>
        </p:spPr>
      </p:pic>
      <p:sp>
        <p:nvSpPr>
          <p:cNvPr id="258" name="Google Shape;258;p45"/>
          <p:cNvSpPr txBox="1"/>
          <p:nvPr/>
        </p:nvSpPr>
        <p:spPr>
          <a:xfrm>
            <a:off x="1776845" y="3688773"/>
            <a:ext cx="58917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Scalar curve involves a single 4-byte value is fetched from each PS task</a:t>
            </a:r>
            <a:endParaRPr sz="1100"/>
          </a:p>
          <a:p>
            <a:pPr indent="-215900" lvl="0" marL="2159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Dense curves show the performance of a null step when the worker fetches the entire model.</a:t>
            </a:r>
            <a:endParaRPr sz="1100"/>
          </a:p>
          <a:p>
            <a:pPr indent="-215900" lvl="0" marL="2159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Sparse curves show the throughput of an embedding lookup operation.</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Image Classification</a:t>
            </a:r>
            <a:endParaRPr/>
          </a:p>
        </p:txBody>
      </p:sp>
      <p:sp>
        <p:nvSpPr>
          <p:cNvPr id="264" name="Google Shape;264;p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Common task for real-world neural nets</a:t>
            </a:r>
            <a:endParaRPr sz="2000"/>
          </a:p>
          <a:p>
            <a:pPr indent="-165100" lvl="0" marL="177800" rtl="0" algn="l">
              <a:lnSpc>
                <a:spcPct val="90000"/>
              </a:lnSpc>
              <a:spcBef>
                <a:spcPts val="800"/>
              </a:spcBef>
              <a:spcAft>
                <a:spcPts val="0"/>
              </a:spcAft>
              <a:buClr>
                <a:schemeClr val="dk1"/>
              </a:buClr>
              <a:buSzPts val="2000"/>
              <a:buChar char="●"/>
            </a:pPr>
            <a:r>
              <a:rPr lang="en" sz="2000"/>
              <a:t>Uses Google’s Inception-v3 model, using multiple replicas. TensorFlow was configured with 7 PS tasks, with the number of worker tasks varied between two different clusters</a:t>
            </a:r>
            <a:endParaRPr sz="2000"/>
          </a:p>
          <a:p>
            <a:pPr indent="-190500" lvl="1" marL="520700" rtl="0" algn="l">
              <a:lnSpc>
                <a:spcPct val="90000"/>
              </a:lnSpc>
              <a:spcBef>
                <a:spcPts val="400"/>
              </a:spcBef>
              <a:spcAft>
                <a:spcPts val="1200"/>
              </a:spcAft>
              <a:buClr>
                <a:schemeClr val="dk1"/>
              </a:buClr>
              <a:buSzPts val="2000"/>
              <a:buChar char="○"/>
            </a:pPr>
            <a:r>
              <a:rPr lang="en" sz="2000"/>
              <a:t>First, test TensorFlow vs MXNet, using Intel Xeon E5 servers with NVIDIA K80 GPUs, configured with 8 vCPUs, 16Gbps of network bandwidth, and one GPU per VM.</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7"/>
          <p:cNvPicPr preferRelativeResize="0"/>
          <p:nvPr>
            <p:ph idx="1" type="body"/>
          </p:nvPr>
        </p:nvPicPr>
        <p:blipFill rotWithShape="1">
          <a:blip r:embed="rId3">
            <a:alphaModFix/>
          </a:blip>
          <a:srcRect b="0" l="0" r="0" t="0"/>
          <a:stretch/>
        </p:blipFill>
        <p:spPr>
          <a:xfrm>
            <a:off x="2234823" y="1296482"/>
            <a:ext cx="4487400" cy="3263400"/>
          </a:xfrm>
          <a:prstGeom prst="rect">
            <a:avLst/>
          </a:prstGeom>
          <a:noFill/>
          <a:ln>
            <a:noFill/>
          </a:ln>
        </p:spPr>
      </p:pic>
      <p:sp>
        <p:nvSpPr>
          <p:cNvPr id="270" name="Google Shape;270;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Image Classification</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Image Classification</a:t>
            </a:r>
            <a:endParaRPr/>
          </a:p>
        </p:txBody>
      </p:sp>
      <p:sp>
        <p:nvSpPr>
          <p:cNvPr id="276" name="Google Shape;276;p4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Next, we try a larger cluster with NVIDIA K40 GPUs, and a shared datacenter network, in order to test the effects of coordination on performance. </a:t>
            </a:r>
            <a:endParaRPr sz="2000"/>
          </a:p>
          <a:p>
            <a:pPr indent="-165100" lvl="0" marL="177800" rtl="0" algn="l">
              <a:lnSpc>
                <a:spcPct val="90000"/>
              </a:lnSpc>
              <a:spcBef>
                <a:spcPts val="800"/>
              </a:spcBef>
              <a:spcAft>
                <a:spcPts val="0"/>
              </a:spcAft>
              <a:buClr>
                <a:schemeClr val="dk1"/>
              </a:buClr>
              <a:buSzPts val="2000"/>
              <a:buChar char="●"/>
            </a:pPr>
            <a:r>
              <a:rPr lang="en" sz="2000"/>
              <a:t>We get increased performance, though at diminishing returns.</a:t>
            </a:r>
            <a:endParaRPr sz="2000"/>
          </a:p>
          <a:p>
            <a:pPr indent="-165100" lvl="0" marL="177800" rtl="0" algn="l">
              <a:lnSpc>
                <a:spcPct val="90000"/>
              </a:lnSpc>
              <a:spcBef>
                <a:spcPts val="800"/>
              </a:spcBef>
              <a:spcAft>
                <a:spcPts val="1200"/>
              </a:spcAft>
              <a:buClr>
                <a:schemeClr val="dk1"/>
              </a:buClr>
              <a:buSzPts val="2000"/>
              <a:buChar char="●"/>
            </a:pPr>
            <a:r>
              <a:rPr lang="en" sz="2000"/>
              <a:t>This is due to tail latency – for all synchronous operations, all workers must wait for the slowest worker to catch up before moving to the next step. </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Image Classification</a:t>
            </a:r>
            <a:endParaRPr sz="1100"/>
          </a:p>
        </p:txBody>
      </p:sp>
      <p:pic>
        <p:nvPicPr>
          <p:cNvPr id="283" name="Google Shape;283;p49"/>
          <p:cNvPicPr preferRelativeResize="0"/>
          <p:nvPr>
            <p:ph idx="1" type="body"/>
          </p:nvPr>
        </p:nvPicPr>
        <p:blipFill rotWithShape="1">
          <a:blip r:embed="rId3">
            <a:alphaModFix/>
          </a:blip>
          <a:srcRect b="0" l="0" r="0" t="0"/>
          <a:stretch/>
        </p:blipFill>
        <p:spPr>
          <a:xfrm>
            <a:off x="2324100" y="1376958"/>
            <a:ext cx="4495800" cy="3248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Image Classification – mitigating tail latency</a:t>
            </a:r>
            <a:endParaRPr/>
          </a:p>
        </p:txBody>
      </p:sp>
      <p:sp>
        <p:nvSpPr>
          <p:cNvPr id="289" name="Google Shape;289;p5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Add backup workers so that a step completes when the first m of n tasks produce gradients.</a:t>
            </a:r>
            <a:endParaRPr sz="2000"/>
          </a:p>
          <a:p>
            <a:pPr indent="-165100" lvl="0" marL="177800" rtl="0" algn="l">
              <a:lnSpc>
                <a:spcPct val="90000"/>
              </a:lnSpc>
              <a:spcBef>
                <a:spcPts val="800"/>
              </a:spcBef>
              <a:spcAft>
                <a:spcPts val="0"/>
              </a:spcAft>
              <a:buClr>
                <a:schemeClr val="dk1"/>
              </a:buClr>
              <a:buSzPts val="2000"/>
              <a:buChar char="●"/>
            </a:pPr>
            <a:r>
              <a:rPr lang="en" sz="2000"/>
              <a:t>Additional workers (up to the fifth) reduces median step time. Adding a fifth worker does not, as the first worker whose result is discarded in favor of a backup is more likely to be a non-straggler. </a:t>
            </a:r>
            <a:endParaRPr sz="2000"/>
          </a:p>
          <a:p>
            <a:pPr indent="-165100" lvl="0" marL="177800" rtl="0" algn="l">
              <a:lnSpc>
                <a:spcPct val="90000"/>
              </a:lnSpc>
              <a:spcBef>
                <a:spcPts val="800"/>
              </a:spcBef>
              <a:spcAft>
                <a:spcPts val="1200"/>
              </a:spcAft>
              <a:buClr>
                <a:schemeClr val="dk1"/>
              </a:buClr>
              <a:buSzPts val="2000"/>
              <a:buChar char="●"/>
            </a:pPr>
            <a:r>
              <a:rPr lang="en" sz="2000"/>
              <a:t>Adding 3 backup workers maximized the highest normalized speedup (aggregate GPU time)</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Image Classification – mitigating tail latency</a:t>
            </a:r>
            <a:endParaRPr sz="1100"/>
          </a:p>
        </p:txBody>
      </p:sp>
      <p:pic>
        <p:nvPicPr>
          <p:cNvPr id="295" name="Google Shape;295;p51"/>
          <p:cNvPicPr preferRelativeResize="0"/>
          <p:nvPr>
            <p:ph idx="1" type="body"/>
          </p:nvPr>
        </p:nvPicPr>
        <p:blipFill rotWithShape="1">
          <a:blip r:embed="rId3">
            <a:alphaModFix/>
          </a:blip>
          <a:srcRect b="0" l="0" r="0" t="0"/>
          <a:stretch/>
        </p:blipFill>
        <p:spPr>
          <a:xfrm>
            <a:off x="2304216" y="1369219"/>
            <a:ext cx="4535700" cy="3263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Language Modeling </a:t>
            </a:r>
            <a:endParaRPr/>
          </a:p>
        </p:txBody>
      </p:sp>
      <p:sp>
        <p:nvSpPr>
          <p:cNvPr id="302" name="Google Shape;302;p5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Task: Predict next word given a sequence of words</a:t>
            </a:r>
            <a:endParaRPr sz="2000"/>
          </a:p>
          <a:p>
            <a:pPr indent="-165100" lvl="0" marL="177800" rtl="0" algn="l">
              <a:lnSpc>
                <a:spcPct val="90000"/>
              </a:lnSpc>
              <a:spcBef>
                <a:spcPts val="800"/>
              </a:spcBef>
              <a:spcAft>
                <a:spcPts val="1200"/>
              </a:spcAft>
              <a:buClr>
                <a:schemeClr val="dk1"/>
              </a:buClr>
              <a:buSzPts val="2000"/>
              <a:buChar char="●"/>
            </a:pPr>
            <a:r>
              <a:rPr lang="en" sz="2000"/>
              <a:t>Test how TensorFlow can train a RNN to model the text in the One Billion Word Benchmark.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the earlier system (DistBelief)</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the </a:t>
            </a:r>
            <a:r>
              <a:rPr i="1" lang="en"/>
              <a:t>parameter server</a:t>
            </a:r>
            <a:r>
              <a:rPr lang="en"/>
              <a:t> architecture</a:t>
            </a:r>
            <a:endParaRPr/>
          </a:p>
          <a:p>
            <a:pPr indent="-317500" lvl="1" marL="914400" rtl="0" algn="l">
              <a:spcBef>
                <a:spcPts val="0"/>
              </a:spcBef>
              <a:spcAft>
                <a:spcPts val="0"/>
              </a:spcAft>
              <a:buSzPts val="1400"/>
              <a:buChar char="○"/>
            </a:pPr>
            <a:r>
              <a:rPr lang="en"/>
              <a:t>Stateless workers perform computation</a:t>
            </a:r>
            <a:endParaRPr/>
          </a:p>
          <a:p>
            <a:pPr indent="-317500" lvl="1" marL="914400" rtl="0" algn="l">
              <a:spcBef>
                <a:spcPts val="0"/>
              </a:spcBef>
              <a:spcAft>
                <a:spcPts val="0"/>
              </a:spcAft>
              <a:buSzPts val="1400"/>
              <a:buChar char="○"/>
            </a:pPr>
            <a:r>
              <a:rPr lang="en"/>
              <a:t>Parameter server maintains state (model parameters)</a:t>
            </a:r>
            <a:endParaRPr/>
          </a:p>
          <a:p>
            <a:pPr indent="-342900" lvl="0" marL="457200" rtl="0" algn="l">
              <a:spcBef>
                <a:spcPts val="0"/>
              </a:spcBef>
              <a:spcAft>
                <a:spcPts val="0"/>
              </a:spcAft>
              <a:buSzPts val="1800"/>
              <a:buChar char="●"/>
            </a:pPr>
            <a:r>
              <a:rPr lang="en"/>
              <a:t>Hard to perform optimizations</a:t>
            </a:r>
            <a:endParaRPr/>
          </a:p>
          <a:p>
            <a:pPr indent="-317500" lvl="1" marL="914400" rtl="0" algn="l">
              <a:spcBef>
                <a:spcPts val="0"/>
              </a:spcBef>
              <a:spcAft>
                <a:spcPts val="0"/>
              </a:spcAft>
              <a:buSzPts val="1400"/>
              <a:buChar char="○"/>
            </a:pPr>
            <a:r>
              <a:rPr lang="en"/>
              <a:t>Parameter server provides only limited APIs (get-set)</a:t>
            </a:r>
            <a:endParaRPr/>
          </a:p>
          <a:p>
            <a:pPr indent="-317500" lvl="1" marL="914400" rtl="0" algn="l">
              <a:spcBef>
                <a:spcPts val="0"/>
              </a:spcBef>
              <a:spcAft>
                <a:spcPts val="0"/>
              </a:spcAft>
              <a:buSzPts val="1400"/>
              <a:buChar char="○"/>
            </a:pPr>
            <a:r>
              <a:rPr lang="en"/>
              <a:t>Cannot offload certain operations to parameter server to reduce network traffic</a:t>
            </a:r>
            <a:endParaRPr/>
          </a:p>
          <a:p>
            <a:pPr indent="-342900" lvl="0" marL="457200" rtl="0" algn="l">
              <a:spcBef>
                <a:spcPts val="0"/>
              </a:spcBef>
              <a:spcAft>
                <a:spcPts val="0"/>
              </a:spcAft>
              <a:buSzPts val="1800"/>
              <a:buChar char="●"/>
            </a:pPr>
            <a:r>
              <a:rPr lang="en"/>
              <a:t>Fixed execution pattern </a:t>
            </a:r>
            <a:endParaRPr/>
          </a:p>
          <a:p>
            <a:pPr indent="-317500" lvl="1" marL="914400" rtl="0" algn="l">
              <a:spcBef>
                <a:spcPts val="0"/>
              </a:spcBef>
              <a:spcAft>
                <a:spcPts val="0"/>
              </a:spcAft>
              <a:buSzPts val="1400"/>
              <a:buChar char="○"/>
            </a:pPr>
            <a:r>
              <a:rPr lang="en"/>
              <a:t>Forward loss - backward gradient</a:t>
            </a:r>
            <a:endParaRPr/>
          </a:p>
          <a:p>
            <a:pPr indent="-317500" lvl="1" marL="914400" rtl="0" algn="l">
              <a:spcBef>
                <a:spcPts val="0"/>
              </a:spcBef>
              <a:spcAft>
                <a:spcPts val="0"/>
              </a:spcAft>
              <a:buSzPts val="1400"/>
              <a:buChar char="○"/>
            </a:pPr>
            <a:r>
              <a:rPr lang="en"/>
              <a:t>Fails for more advanced models (e.g. RNNs with loops)</a:t>
            </a:r>
            <a:endParaRPr/>
          </a:p>
          <a:p>
            <a:pPr indent="-342900" lvl="0" marL="457200" rtl="0" algn="l">
              <a:spcBef>
                <a:spcPts val="0"/>
              </a:spcBef>
              <a:spcAft>
                <a:spcPts val="0"/>
              </a:spcAft>
              <a:buSzPts val="1800"/>
              <a:buChar char="●"/>
            </a:pPr>
            <a:r>
              <a:rPr lang="en"/>
              <a:t>Hard to </a:t>
            </a:r>
            <a:r>
              <a:rPr i="1" lang="en"/>
              <a:t>scale down </a:t>
            </a:r>
            <a:r>
              <a:rPr lang="en"/>
              <a:t>- too heavyweight</a:t>
            </a:r>
            <a:endParaRPr/>
          </a:p>
          <a:p>
            <a:pPr indent="-317500" lvl="1" marL="914400" rtl="0" algn="l">
              <a:spcBef>
                <a:spcPts val="0"/>
              </a:spcBef>
              <a:spcAft>
                <a:spcPts val="0"/>
              </a:spcAft>
              <a:buSzPts val="1400"/>
              <a:buChar char="○"/>
            </a:pPr>
            <a:r>
              <a:rPr lang="en"/>
              <a:t>Built only for very large datasets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t/>
            </a:r>
            <a:endParaRPr sz="1100"/>
          </a:p>
        </p:txBody>
      </p:sp>
      <p:pic>
        <p:nvPicPr>
          <p:cNvPr id="308" name="Google Shape;308;p53"/>
          <p:cNvPicPr preferRelativeResize="0"/>
          <p:nvPr>
            <p:ph idx="1" type="body"/>
          </p:nvPr>
        </p:nvPicPr>
        <p:blipFill rotWithShape="1">
          <a:blip r:embed="rId3">
            <a:alphaModFix/>
          </a:blip>
          <a:srcRect b="0" l="0" r="0" t="0"/>
          <a:stretch/>
        </p:blipFill>
        <p:spPr>
          <a:xfrm>
            <a:off x="1578313" y="1369219"/>
            <a:ext cx="5987400" cy="3263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Future Work</a:t>
            </a:r>
            <a:endParaRPr/>
          </a:p>
        </p:txBody>
      </p:sp>
      <p:sp>
        <p:nvSpPr>
          <p:cNvPr id="314" name="Google Shape;314;p5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Default Policies and automatic optimization</a:t>
            </a:r>
            <a:endParaRPr sz="2000"/>
          </a:p>
          <a:p>
            <a:pPr indent="-165100" lvl="0" marL="177800" rtl="0" algn="l">
              <a:lnSpc>
                <a:spcPct val="90000"/>
              </a:lnSpc>
              <a:spcBef>
                <a:spcPts val="800"/>
              </a:spcBef>
              <a:spcAft>
                <a:spcPts val="0"/>
              </a:spcAft>
              <a:buClr>
                <a:schemeClr val="dk1"/>
              </a:buClr>
              <a:buSzPts val="2000"/>
              <a:buChar char="●"/>
            </a:pPr>
            <a:r>
              <a:rPr lang="en" sz="2000"/>
              <a:t>New and better algorithms for automatic placement, kernel fusion, memory management, and scheduling.</a:t>
            </a:r>
            <a:endParaRPr sz="2000"/>
          </a:p>
          <a:p>
            <a:pPr indent="-165100" lvl="0" marL="177800" rtl="0" algn="l">
              <a:lnSpc>
                <a:spcPct val="90000"/>
              </a:lnSpc>
              <a:spcBef>
                <a:spcPts val="800"/>
              </a:spcBef>
              <a:spcAft>
                <a:spcPts val="0"/>
              </a:spcAft>
              <a:buClr>
                <a:schemeClr val="dk1"/>
              </a:buClr>
              <a:buSzPts val="2000"/>
              <a:buChar char="●"/>
            </a:pPr>
            <a:r>
              <a:rPr lang="en" sz="2000"/>
              <a:t>Building stronger consistency at user-level</a:t>
            </a:r>
            <a:endParaRPr sz="2000"/>
          </a:p>
          <a:p>
            <a:pPr indent="-165100" lvl="0" marL="177800" rtl="0" algn="l">
              <a:lnSpc>
                <a:spcPct val="90000"/>
              </a:lnSpc>
              <a:spcBef>
                <a:spcPts val="800"/>
              </a:spcBef>
              <a:spcAft>
                <a:spcPts val="1200"/>
              </a:spcAft>
              <a:buClr>
                <a:schemeClr val="dk1"/>
              </a:buClr>
              <a:buSzPts val="2000"/>
              <a:buChar char="●"/>
            </a:pPr>
            <a:r>
              <a:rPr lang="en" sz="2000"/>
              <a:t>Moving past a static dataflow graph (deep reinforcement learning)</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320" name="Google Shape;320;p5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1"/>
              </a:buClr>
              <a:buSzPts val="2000"/>
              <a:buChar char="●"/>
            </a:pPr>
            <a:r>
              <a:rPr lang="en" sz="2000"/>
              <a:t>TensorFlow system and programming model gives a flexible and efficient framework for scaling ML.</a:t>
            </a:r>
            <a:endParaRPr sz="2000"/>
          </a:p>
          <a:p>
            <a:pPr indent="-165100" lvl="0" marL="177800" rtl="0" algn="l">
              <a:lnSpc>
                <a:spcPct val="90000"/>
              </a:lnSpc>
              <a:spcBef>
                <a:spcPts val="800"/>
              </a:spcBef>
              <a:spcAft>
                <a:spcPts val="1200"/>
              </a:spcAft>
              <a:buClr>
                <a:schemeClr val="dk1"/>
              </a:buClr>
              <a:buSzPts val="2000"/>
              <a:buChar char="●"/>
            </a:pPr>
            <a:r>
              <a:rPr lang="en" sz="2000"/>
              <a:t>Any Questions?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 Design Principles</a:t>
            </a:r>
            <a:endParaRPr/>
          </a:p>
        </p:txBody>
      </p:sp>
      <p:sp>
        <p:nvSpPr>
          <p:cNvPr id="86" name="Google Shape;86;p18"/>
          <p:cNvSpPr txBox="1"/>
          <p:nvPr>
            <p:ph idx="1" type="body"/>
          </p:nvPr>
        </p:nvSpPr>
        <p:spPr>
          <a:xfrm>
            <a:off x="311700" y="1152475"/>
            <a:ext cx="8520600" cy="385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Production flexibility - run anywhere</a:t>
            </a:r>
            <a:endParaRPr/>
          </a:p>
          <a:p>
            <a:pPr indent="-342900" lvl="0" marL="457200" rtl="0" algn="l">
              <a:spcBef>
                <a:spcPts val="0"/>
              </a:spcBef>
              <a:spcAft>
                <a:spcPts val="0"/>
              </a:spcAft>
              <a:buSzPts val="1800"/>
              <a:buChar char="●"/>
            </a:pPr>
            <a:r>
              <a:rPr lang="en"/>
              <a:t>Simpler graph nodes</a:t>
            </a:r>
            <a:endParaRPr/>
          </a:p>
          <a:p>
            <a:pPr indent="-317500" lvl="1" marL="914400" rtl="0" algn="l">
              <a:spcBef>
                <a:spcPts val="0"/>
              </a:spcBef>
              <a:spcAft>
                <a:spcPts val="0"/>
              </a:spcAft>
              <a:buSzPts val="1400"/>
              <a:buChar char="○"/>
            </a:pPr>
            <a:r>
              <a:rPr lang="en"/>
              <a:t>DistBelief represented computations with complex “layers”</a:t>
            </a:r>
            <a:endParaRPr/>
          </a:p>
          <a:p>
            <a:pPr indent="-317500" lvl="1" marL="914400" rtl="0" algn="l">
              <a:spcBef>
                <a:spcPts val="0"/>
              </a:spcBef>
              <a:spcAft>
                <a:spcPts val="0"/>
              </a:spcAft>
              <a:buSzPts val="1400"/>
              <a:buChar char="○"/>
            </a:pPr>
            <a:r>
              <a:rPr lang="en"/>
              <a:t>TensorFlow computations are individual mathematical computations (matrix multiplication)</a:t>
            </a:r>
            <a:endParaRPr/>
          </a:p>
          <a:p>
            <a:pPr indent="-317500" lvl="1" marL="914400" rtl="0" algn="l">
              <a:spcBef>
                <a:spcPts val="0"/>
              </a:spcBef>
              <a:spcAft>
                <a:spcPts val="0"/>
              </a:spcAft>
              <a:buSzPts val="1400"/>
              <a:buChar char="○"/>
            </a:pPr>
            <a:r>
              <a:rPr lang="en"/>
              <a:t>Model flexibility</a:t>
            </a:r>
            <a:endParaRPr/>
          </a:p>
          <a:p>
            <a:pPr indent="-342900" lvl="0" marL="457200" rtl="0" algn="l">
              <a:spcBef>
                <a:spcPts val="0"/>
              </a:spcBef>
              <a:spcAft>
                <a:spcPts val="0"/>
              </a:spcAft>
              <a:buSzPts val="1800"/>
              <a:buChar char="●"/>
            </a:pPr>
            <a:r>
              <a:rPr lang="en"/>
              <a:t>Deferred execution and automated optimization</a:t>
            </a:r>
            <a:endParaRPr/>
          </a:p>
          <a:p>
            <a:pPr indent="-317500" lvl="1" marL="914400" rtl="0" algn="l">
              <a:spcBef>
                <a:spcPts val="0"/>
              </a:spcBef>
              <a:spcAft>
                <a:spcPts val="0"/>
              </a:spcAft>
              <a:buSzPts val="1400"/>
              <a:buChar char="○"/>
            </a:pPr>
            <a:r>
              <a:rPr lang="en"/>
              <a:t>Optimize with global view</a:t>
            </a:r>
            <a:endParaRPr/>
          </a:p>
          <a:p>
            <a:pPr indent="-342900" lvl="0" marL="457200" rtl="0" algn="l">
              <a:spcBef>
                <a:spcPts val="0"/>
              </a:spcBef>
              <a:spcAft>
                <a:spcPts val="0"/>
              </a:spcAft>
              <a:buSzPts val="1800"/>
              <a:buChar char="●"/>
            </a:pPr>
            <a:r>
              <a:rPr lang="en"/>
              <a:t>Common abstractions for accelerators</a:t>
            </a:r>
            <a:endParaRPr/>
          </a:p>
          <a:p>
            <a:pPr indent="-317500" lvl="1" marL="914400" rtl="0" algn="l">
              <a:spcBef>
                <a:spcPts val="0"/>
              </a:spcBef>
              <a:spcAft>
                <a:spcPts val="0"/>
              </a:spcAft>
              <a:buSzPts val="1400"/>
              <a:buChar char="○"/>
            </a:pPr>
            <a:r>
              <a:rPr lang="en"/>
              <a:t>Common primitives for GPU and ASIC (TPU)</a:t>
            </a:r>
            <a:endParaRPr/>
          </a:p>
          <a:p>
            <a:pPr indent="-317500" lvl="1" marL="914400" rtl="0" algn="l">
              <a:spcBef>
                <a:spcPts val="0"/>
              </a:spcBef>
              <a:spcAft>
                <a:spcPts val="0"/>
              </a:spcAft>
              <a:buSzPts val="1400"/>
              <a:buChar char="○"/>
            </a:pPr>
            <a:r>
              <a:rPr lang="en"/>
              <a:t>Dense tensors and other optimizations, e.g. RDMA.</a:t>
            </a:r>
            <a:endParaRPr/>
          </a:p>
          <a:p>
            <a:pPr indent="-342900" lvl="0" marL="457200" rtl="0" algn="l">
              <a:spcBef>
                <a:spcPts val="0"/>
              </a:spcBef>
              <a:spcAft>
                <a:spcPts val="0"/>
              </a:spcAft>
              <a:buSzPts val="1800"/>
              <a:buChar char="●"/>
            </a:pPr>
            <a:r>
              <a:rPr lang="en"/>
              <a:t>No parameter server</a:t>
            </a:r>
            <a:endParaRPr/>
          </a:p>
          <a:p>
            <a:pPr indent="-317500" lvl="1" marL="914400" rtl="0" algn="l">
              <a:spcBef>
                <a:spcPts val="0"/>
              </a:spcBef>
              <a:spcAft>
                <a:spcPts val="0"/>
              </a:spcAft>
              <a:buSzPts val="1400"/>
              <a:buChar char="○"/>
            </a:pPr>
            <a:r>
              <a:rPr lang="en"/>
              <a:t>Set of tasks communication over </a:t>
            </a:r>
            <a:r>
              <a:rPr lang="en"/>
              <a:t>the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 Execution Model</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dataflow graph</a:t>
            </a:r>
            <a:endParaRPr/>
          </a:p>
          <a:p>
            <a:pPr indent="-317500" lvl="1" marL="914400" rtl="0" algn="l">
              <a:spcBef>
                <a:spcPts val="0"/>
              </a:spcBef>
              <a:spcAft>
                <a:spcPts val="0"/>
              </a:spcAft>
              <a:buSzPts val="1400"/>
              <a:buChar char="○"/>
            </a:pPr>
            <a:r>
              <a:rPr lang="en"/>
              <a:t>Represents computations, individual mathematical operations, update rules etc.</a:t>
            </a:r>
            <a:endParaRPr/>
          </a:p>
          <a:p>
            <a:pPr indent="-317500" lvl="1" marL="914400" rtl="0" algn="l">
              <a:spcBef>
                <a:spcPts val="0"/>
              </a:spcBef>
              <a:spcAft>
                <a:spcPts val="0"/>
              </a:spcAft>
              <a:buSzPts val="1400"/>
              <a:buChar char="○"/>
            </a:pPr>
            <a:r>
              <a:rPr lang="en"/>
              <a:t>Communication between subcomputations is explicit</a:t>
            </a:r>
            <a:endParaRPr/>
          </a:p>
          <a:p>
            <a:pPr indent="-317500" lvl="1" marL="914400" rtl="0" algn="l">
              <a:spcBef>
                <a:spcPts val="0"/>
              </a:spcBef>
              <a:spcAft>
                <a:spcPts val="0"/>
              </a:spcAft>
              <a:buSzPts val="1400"/>
              <a:buChar char="○"/>
            </a:pPr>
            <a:r>
              <a:rPr lang="en"/>
              <a:t>Easy to parallelize</a:t>
            </a:r>
            <a:endParaRPr/>
          </a:p>
          <a:p>
            <a:pPr indent="-342900" lvl="0" marL="457200" rtl="0" algn="l">
              <a:spcBef>
                <a:spcPts val="0"/>
              </a:spcBef>
              <a:spcAft>
                <a:spcPts val="0"/>
              </a:spcAft>
              <a:buSzPts val="1800"/>
              <a:buChar char="●"/>
            </a:pPr>
            <a:r>
              <a:rPr lang="en"/>
              <a:t>Different from batch dataflow (e.g. MapReduce)</a:t>
            </a:r>
            <a:endParaRPr/>
          </a:p>
          <a:p>
            <a:pPr indent="-317500" lvl="1" marL="914400" rtl="0" algn="l">
              <a:spcBef>
                <a:spcPts val="0"/>
              </a:spcBef>
              <a:spcAft>
                <a:spcPts val="0"/>
              </a:spcAft>
              <a:buSzPts val="1400"/>
              <a:buChar char="○"/>
            </a:pPr>
            <a:r>
              <a:rPr lang="en"/>
              <a:t>Support multiple concurrent executions on overlapping subgraphs</a:t>
            </a:r>
            <a:endParaRPr/>
          </a:p>
          <a:p>
            <a:pPr indent="-317500" lvl="1" marL="914400" rtl="0" algn="l">
              <a:spcBef>
                <a:spcPts val="0"/>
              </a:spcBef>
              <a:spcAft>
                <a:spcPts val="0"/>
              </a:spcAft>
              <a:buSzPts val="1400"/>
              <a:buChar char="○"/>
            </a:pPr>
            <a:r>
              <a:rPr lang="en"/>
              <a:t>Shared mutable state for individual vertices - crucial for large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Dataflow graph elements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Vertex</a:t>
            </a:r>
            <a:r>
              <a:rPr lang="en"/>
              <a:t> - represents a computation (“</a:t>
            </a:r>
            <a:r>
              <a:rPr i="1" lang="en"/>
              <a:t>operations</a:t>
            </a:r>
            <a:r>
              <a:rPr lang="en"/>
              <a:t>”)</a:t>
            </a:r>
            <a:endParaRPr/>
          </a:p>
          <a:p>
            <a:pPr indent="-317500" lvl="1" marL="914400" rtl="0" algn="l">
              <a:spcBef>
                <a:spcPts val="0"/>
              </a:spcBef>
              <a:spcAft>
                <a:spcPts val="0"/>
              </a:spcAft>
              <a:buSzPts val="1400"/>
              <a:buChar char="○"/>
            </a:pPr>
            <a:r>
              <a:rPr lang="en"/>
              <a:t>Take m tensors and produce n tensors</a:t>
            </a:r>
            <a:endParaRPr/>
          </a:p>
          <a:p>
            <a:pPr indent="-317500" lvl="1" marL="914400" rtl="0" algn="l">
              <a:spcBef>
                <a:spcPts val="0"/>
              </a:spcBef>
              <a:spcAft>
                <a:spcPts val="0"/>
              </a:spcAft>
              <a:buSzPts val="1400"/>
              <a:buChar char="○"/>
            </a:pPr>
            <a:r>
              <a:rPr lang="en"/>
              <a:t>E.g. addition, matrix multiplication etc.</a:t>
            </a:r>
            <a:endParaRPr/>
          </a:p>
          <a:p>
            <a:pPr indent="-342900" lvl="0" marL="457200" rtl="0" algn="l">
              <a:spcBef>
                <a:spcPts val="0"/>
              </a:spcBef>
              <a:spcAft>
                <a:spcPts val="0"/>
              </a:spcAft>
              <a:buSzPts val="1800"/>
              <a:buChar char="●"/>
            </a:pPr>
            <a:r>
              <a:rPr b="1" lang="en"/>
              <a:t>Edge</a:t>
            </a:r>
            <a:r>
              <a:rPr lang="en"/>
              <a:t> - output from, or input to a vertex (“</a:t>
            </a:r>
            <a:r>
              <a:rPr i="1" lang="en"/>
              <a:t>tensors</a:t>
            </a:r>
            <a:r>
              <a:rPr lang="en"/>
              <a:t>”)</a:t>
            </a:r>
            <a:endParaRPr/>
          </a:p>
          <a:p>
            <a:pPr indent="-317500" lvl="1" marL="914400" rtl="0" algn="l">
              <a:spcBef>
                <a:spcPts val="0"/>
              </a:spcBef>
              <a:spcAft>
                <a:spcPts val="0"/>
              </a:spcAft>
              <a:buSzPts val="1400"/>
              <a:buChar char="○"/>
            </a:pPr>
            <a:r>
              <a:rPr lang="en"/>
              <a:t>n</a:t>
            </a:r>
            <a:r>
              <a:rPr lang="en"/>
              <a:t>-dimensional arrays of primitives (int, float, string)</a:t>
            </a:r>
            <a:endParaRPr/>
          </a:p>
          <a:p>
            <a:pPr indent="-317500" lvl="1" marL="914400" rtl="0" algn="l">
              <a:spcBef>
                <a:spcPts val="0"/>
              </a:spcBef>
              <a:spcAft>
                <a:spcPts val="0"/>
              </a:spcAft>
              <a:buSzPts val="1400"/>
              <a:buChar char="○"/>
            </a:pPr>
            <a:r>
              <a:rPr lang="en"/>
              <a:t>Always densely represented for optimization</a:t>
            </a:r>
            <a:endParaRPr/>
          </a:p>
          <a:p>
            <a:pPr indent="-342900" lvl="0" marL="457200" rtl="0" algn="l">
              <a:spcBef>
                <a:spcPts val="0"/>
              </a:spcBef>
              <a:spcAft>
                <a:spcPts val="0"/>
              </a:spcAft>
              <a:buSzPts val="1800"/>
              <a:buChar char="●"/>
            </a:pPr>
            <a:r>
              <a:rPr b="1" lang="en"/>
              <a:t>Variable</a:t>
            </a:r>
            <a:r>
              <a:rPr lang="en"/>
              <a:t> - “</a:t>
            </a:r>
            <a:r>
              <a:rPr i="1" lang="en"/>
              <a:t>operation”</a:t>
            </a:r>
            <a:r>
              <a:rPr lang="en"/>
              <a:t> containing mutable state</a:t>
            </a:r>
            <a:endParaRPr/>
          </a:p>
          <a:p>
            <a:pPr indent="-317500" lvl="1" marL="914400" rtl="0" algn="l">
              <a:spcBef>
                <a:spcPts val="0"/>
              </a:spcBef>
              <a:spcAft>
                <a:spcPts val="0"/>
              </a:spcAft>
              <a:buSzPts val="1400"/>
              <a:buChar char="○"/>
            </a:pPr>
            <a:r>
              <a:rPr lang="en"/>
              <a:t>No input, </a:t>
            </a:r>
            <a:r>
              <a:rPr lang="en"/>
              <a:t>output</a:t>
            </a:r>
            <a:r>
              <a:rPr lang="en"/>
              <a:t> as handler, used to read/write</a:t>
            </a:r>
            <a:endParaRPr/>
          </a:p>
          <a:p>
            <a:pPr indent="-342900" lvl="0" marL="457200" rtl="0" algn="l">
              <a:spcBef>
                <a:spcPts val="0"/>
              </a:spcBef>
              <a:spcAft>
                <a:spcPts val="0"/>
              </a:spcAft>
              <a:buSzPts val="1800"/>
              <a:buChar char="●"/>
            </a:pPr>
            <a:r>
              <a:rPr b="1" lang="en"/>
              <a:t>Queue</a:t>
            </a:r>
            <a:r>
              <a:rPr lang="en"/>
              <a:t> - mutable queue of elements</a:t>
            </a:r>
            <a:endParaRPr/>
          </a:p>
          <a:p>
            <a:pPr indent="-317500" lvl="1" marL="914400" rtl="0" algn="l">
              <a:spcBef>
                <a:spcPts val="0"/>
              </a:spcBef>
              <a:spcAft>
                <a:spcPts val="0"/>
              </a:spcAft>
              <a:buSzPts val="1400"/>
              <a:buChar char="○"/>
            </a:pPr>
            <a:r>
              <a:rPr lang="en"/>
              <a:t>Similar to variable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Partial and concurrent execution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execute subgraph asynchronously</a:t>
            </a:r>
            <a:endParaRPr/>
          </a:p>
          <a:p>
            <a:pPr indent="-317500" lvl="1" marL="914400" rtl="0" algn="l">
              <a:spcBef>
                <a:spcPts val="0"/>
              </a:spcBef>
              <a:spcAft>
                <a:spcPts val="0"/>
              </a:spcAft>
              <a:buSzPts val="1400"/>
              <a:buChar char="○"/>
            </a:pPr>
            <a:r>
              <a:rPr lang="en"/>
              <a:t>Provide input to certain vertices, request output of others</a:t>
            </a:r>
            <a:endParaRPr/>
          </a:p>
          <a:p>
            <a:pPr indent="-342900" lvl="0" marL="457200" rtl="0" algn="l">
              <a:spcBef>
                <a:spcPts val="0"/>
              </a:spcBef>
              <a:spcAft>
                <a:spcPts val="0"/>
              </a:spcAft>
              <a:buSzPts val="1800"/>
              <a:buChar char="●"/>
            </a:pPr>
            <a:r>
              <a:rPr lang="en"/>
              <a:t>Separate I/O subgraph</a:t>
            </a:r>
            <a:endParaRPr/>
          </a:p>
          <a:p>
            <a:pPr indent="-342900" lvl="0" marL="457200" rtl="0" algn="l">
              <a:spcBef>
                <a:spcPts val="0"/>
              </a:spcBef>
              <a:spcAft>
                <a:spcPts val="0"/>
              </a:spcAft>
              <a:buSzPts val="1800"/>
              <a:buChar char="●"/>
            </a:pPr>
            <a:r>
              <a:rPr lang="en"/>
              <a:t>Checkpointing subgraph for fault tolerance and recovery</a:t>
            </a:r>
            <a:endParaRPr/>
          </a:p>
          <a:p>
            <a:pPr indent="-342900" lvl="0" marL="457200" rtl="0" algn="l">
              <a:spcBef>
                <a:spcPts val="0"/>
              </a:spcBef>
              <a:spcAft>
                <a:spcPts val="0"/>
              </a:spcAft>
              <a:buSzPts val="1800"/>
              <a:buChar char="●"/>
            </a:pPr>
            <a:r>
              <a:rPr lang="en"/>
              <a:t>Easy to run algorithms with weak consistency requirements</a:t>
            </a:r>
            <a:endParaRPr/>
          </a:p>
          <a:p>
            <a:pPr indent="-317500" lvl="1" marL="914400" rtl="0" algn="l">
              <a:spcBef>
                <a:spcPts val="0"/>
              </a:spcBef>
              <a:spcAft>
                <a:spcPts val="0"/>
              </a:spcAft>
              <a:buSzPts val="1400"/>
              <a:buChar char="○"/>
            </a:pPr>
            <a:r>
              <a:rPr lang="en"/>
              <a:t>Many neural network training algorithms</a:t>
            </a:r>
            <a:endParaRPr/>
          </a:p>
          <a:p>
            <a:pPr indent="-342900" lvl="0" marL="457200" rtl="0" algn="l">
              <a:spcBef>
                <a:spcPts val="0"/>
              </a:spcBef>
              <a:spcAft>
                <a:spcPts val="0"/>
              </a:spcAft>
              <a:buSzPts val="1800"/>
              <a:buChar char="●"/>
            </a:pPr>
            <a:r>
              <a:rPr lang="en"/>
              <a:t>Execution can be distributed across devices</a:t>
            </a:r>
            <a:endParaRPr/>
          </a:p>
          <a:p>
            <a:pPr indent="-317500" lvl="1" marL="914400" rtl="0" algn="l">
              <a:spcBef>
                <a:spcPts val="0"/>
              </a:spcBef>
              <a:spcAft>
                <a:spcPts val="0"/>
              </a:spcAft>
              <a:buSzPts val="1400"/>
              <a:buChar char="○"/>
            </a:pPr>
            <a:r>
              <a:rPr lang="en"/>
              <a:t>Certain devices may not be able to run all subgraphs (feasibility)</a:t>
            </a:r>
            <a:endParaRPr/>
          </a:p>
          <a:p>
            <a:pPr indent="-317500" lvl="1" marL="914400" rtl="0" algn="l">
              <a:spcBef>
                <a:spcPts val="0"/>
              </a:spcBef>
              <a:spcAft>
                <a:spcPts val="0"/>
              </a:spcAft>
              <a:buSzPts val="1400"/>
              <a:buChar char="○"/>
            </a:pPr>
            <a:r>
              <a:rPr lang="en"/>
              <a:t>Automatic inference and optimization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control flow</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Output is a function of accumulated state</a:t>
            </a:r>
            <a:endParaRPr/>
          </a:p>
          <a:p>
            <a:pPr indent="-317500" lvl="1" marL="914400" rtl="0" algn="l">
              <a:spcBef>
                <a:spcPts val="0"/>
              </a:spcBef>
              <a:spcAft>
                <a:spcPts val="0"/>
              </a:spcAft>
              <a:buSzPts val="1400"/>
              <a:buChar char="○"/>
            </a:pPr>
            <a:r>
              <a:rPr lang="en"/>
              <a:t>Sequential models, e.g. RNN, LSTM</a:t>
            </a:r>
            <a:endParaRPr/>
          </a:p>
          <a:p>
            <a:pPr indent="-342900" lvl="0" marL="457200" rtl="0" algn="l">
              <a:spcBef>
                <a:spcPts val="0"/>
              </a:spcBef>
              <a:spcAft>
                <a:spcPts val="0"/>
              </a:spcAft>
              <a:buSzPts val="1800"/>
              <a:buChar char="●"/>
            </a:pPr>
            <a:r>
              <a:rPr lang="en"/>
              <a:t>Sequences have variable length</a:t>
            </a:r>
            <a:endParaRPr/>
          </a:p>
          <a:p>
            <a:pPr indent="-317500" lvl="1" marL="914400" rtl="0" algn="l">
              <a:spcBef>
                <a:spcPts val="0"/>
              </a:spcBef>
              <a:spcAft>
                <a:spcPts val="0"/>
              </a:spcAft>
              <a:buSzPts val="1400"/>
              <a:buChar char="○"/>
            </a:pPr>
            <a:r>
              <a:rPr lang="en"/>
              <a:t>Cannot define the graph statically</a:t>
            </a:r>
            <a:endParaRPr/>
          </a:p>
          <a:p>
            <a:pPr indent="-342900" lvl="0" marL="457200" rtl="0" algn="l">
              <a:spcBef>
                <a:spcPts val="0"/>
              </a:spcBef>
              <a:spcAft>
                <a:spcPts val="0"/>
              </a:spcAft>
              <a:buSzPts val="1800"/>
              <a:buChar char="●"/>
            </a:pPr>
            <a:r>
              <a:rPr lang="en"/>
              <a:t>Supported through conditionals and loops in dataflow</a:t>
            </a:r>
            <a:endParaRPr/>
          </a:p>
          <a:p>
            <a:pPr indent="-317500" lvl="1" marL="914400" rtl="0" algn="l">
              <a:spcBef>
                <a:spcPts val="0"/>
              </a:spcBef>
              <a:spcAft>
                <a:spcPts val="0"/>
              </a:spcAft>
              <a:buSzPts val="1400"/>
              <a:buChar char="○"/>
            </a:pPr>
            <a:r>
              <a:rPr lang="en"/>
              <a:t>Can parallelize conditional branches and loop bodies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