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Nuni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1496649e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1496649e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1496649e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1496649e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1496649e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1496649e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1496649e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1496649e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08db7862c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08db7862c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424242"/>
                </a:solidFill>
                <a:latin typeface="Nunito"/>
                <a:ea typeface="Nunito"/>
                <a:cs typeface="Nunito"/>
                <a:sym typeface="Nunito"/>
              </a:rPr>
              <a:t>This communications sends</a:t>
            </a:r>
            <a:r>
              <a:rPr lang="en" sz="1300">
                <a:solidFill>
                  <a:srgbClr val="424242"/>
                </a:solidFill>
                <a:latin typeface="Nunito"/>
                <a:ea typeface="Nunito"/>
                <a:cs typeface="Nunito"/>
                <a:sym typeface="Nunito"/>
              </a:rPr>
              <a:t> current weight values and receives updates to model parameters. </a:t>
            </a:r>
            <a:endParaRPr sz="13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1ccabf7b6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1ccabf7b6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Paths are isolated in that they don’t interfere each other</a:t>
            </a:r>
            <a:endParaRPr/>
          </a:p>
          <a:p>
            <a:pPr indent="0" lvl="0" marL="0" rtl="0" algn="l">
              <a:spcBef>
                <a:spcPts val="0"/>
              </a:spcBef>
              <a:spcAft>
                <a:spcPts val="0"/>
              </a:spcAft>
              <a:buNone/>
            </a:pPr>
            <a:r>
              <a:rPr lang="en" sz="1300">
                <a:solidFill>
                  <a:srgbClr val="424242"/>
                </a:solidFill>
                <a:latin typeface="Nunito"/>
                <a:ea typeface="Nunito"/>
                <a:cs typeface="Nunito"/>
                <a:sym typeface="Nunito"/>
              </a:rPr>
              <a:t>Parameters are partitioned into shards to be read and update</a:t>
            </a:r>
            <a:endParaRPr sz="1300">
              <a:solidFill>
                <a:srgbClr val="424242"/>
              </a:solidFill>
              <a:latin typeface="Nunito"/>
              <a:ea typeface="Nunito"/>
              <a:cs typeface="Nunito"/>
              <a:sym typeface="Nunito"/>
            </a:endParaRPr>
          </a:p>
          <a:p>
            <a:pPr indent="0" lvl="0" marL="0" rtl="0" algn="l">
              <a:lnSpc>
                <a:spcPct val="115000"/>
              </a:lnSpc>
              <a:spcBef>
                <a:spcPts val="0"/>
              </a:spcBef>
              <a:spcAft>
                <a:spcPts val="1200"/>
              </a:spcAft>
              <a:buNone/>
            </a:pPr>
            <a:r>
              <a:rPr lang="en" sz="1300">
                <a:solidFill>
                  <a:srgbClr val="424242"/>
                </a:solidFill>
                <a:latin typeface="Nunito"/>
                <a:ea typeface="Nunito"/>
                <a:cs typeface="Nunito"/>
                <a:sym typeface="Nunito"/>
              </a:rPr>
              <a:t>Store persistent shards in persistent manager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08db7862c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08db7862c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24242"/>
              </a:buClr>
              <a:buSzPts val="1300"/>
              <a:buFont typeface="Nunito"/>
              <a:buAutoNum type="arabicPeriod"/>
            </a:pPr>
            <a:r>
              <a:rPr lang="en" sz="1300">
                <a:solidFill>
                  <a:srgbClr val="424242"/>
                </a:solidFill>
                <a:latin typeface="Nunito"/>
                <a:ea typeface="Nunito"/>
                <a:cs typeface="Nunito"/>
                <a:sym typeface="Nunito"/>
              </a:rPr>
              <a:t>The parameters are </a:t>
            </a:r>
            <a:r>
              <a:rPr lang="en" sz="1300">
                <a:solidFill>
                  <a:srgbClr val="424242"/>
                </a:solidFill>
                <a:latin typeface="Nunito"/>
                <a:ea typeface="Nunito"/>
                <a:cs typeface="Nunito"/>
                <a:sym typeface="Nunito"/>
              </a:rPr>
              <a:t>hashed into buckets distributed across parameter server machines</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AutoNum type="arabicPeriod"/>
            </a:pPr>
            <a:r>
              <a:rPr lang="en" sz="1300">
                <a:solidFill>
                  <a:srgbClr val="424242"/>
                </a:solidFill>
                <a:latin typeface="Nunito"/>
                <a:ea typeface="Nunito"/>
                <a:cs typeface="Nunito"/>
                <a:sym typeface="Nunito"/>
              </a:rPr>
              <a:t>Partitioning the shards improve the locality</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AutoNum type="arabicPeriod"/>
            </a:pPr>
            <a:r>
              <a:rPr lang="en" sz="1300">
                <a:solidFill>
                  <a:srgbClr val="424242"/>
                </a:solidFill>
                <a:latin typeface="Nunito"/>
                <a:ea typeface="Nunito"/>
                <a:cs typeface="Nunito"/>
                <a:sym typeface="Nunito"/>
              </a:rPr>
              <a:t>Distributing the shards actually help to load balance workload across</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AutoNum type="arabicPeriod"/>
            </a:pPr>
            <a:r>
              <a:rPr lang="en" sz="1300">
                <a:solidFill>
                  <a:srgbClr val="424242"/>
                </a:solidFill>
                <a:latin typeface="Nunito"/>
                <a:ea typeface="Nunito"/>
                <a:cs typeface="Nunito"/>
                <a:sym typeface="Nunito"/>
              </a:rPr>
              <a:t>Apply updates to a block of parameters, allows improvement for locality and L3 cache pressure relieve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1ccabf7b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1ccabf7b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424242"/>
                </a:solidFill>
                <a:latin typeface="Nunito"/>
                <a:ea typeface="Nunito"/>
                <a:cs typeface="Nunito"/>
                <a:sym typeface="Nunito"/>
              </a:rPr>
              <a:t>What’s Learned: The design features and refinements in this section primarily achieves scalability and eliminates scalability bottlenecks</a:t>
            </a:r>
            <a:endParaRPr sz="13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1ccabf7b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1ccabf7b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sz="1300">
                <a:solidFill>
                  <a:srgbClr val="233A44"/>
                </a:solidFill>
                <a:latin typeface="Calibri"/>
                <a:ea typeface="Calibri"/>
                <a:cs typeface="Calibri"/>
                <a:sym typeface="Calibri"/>
              </a:rPr>
              <a:t>The</a:t>
            </a:r>
            <a:r>
              <a:rPr lang="en" sz="1300">
                <a:solidFill>
                  <a:srgbClr val="233A44"/>
                </a:solidFill>
                <a:latin typeface="Calibri"/>
                <a:ea typeface="Calibri"/>
                <a:cs typeface="Calibri"/>
                <a:sym typeface="Calibri"/>
              </a:rPr>
              <a:t> DNN models still learn even in the presence of small amount of update loss</a:t>
            </a:r>
            <a:endParaRPr sz="1300">
              <a:solidFill>
                <a:srgbClr val="233A44"/>
              </a:solidFill>
              <a:latin typeface="Calibri"/>
              <a:ea typeface="Calibri"/>
              <a:cs typeface="Calibri"/>
              <a:sym typeface="Calibri"/>
            </a:endParaRPr>
          </a:p>
          <a:p>
            <a:pPr indent="0" lvl="0" marL="0" rtl="0" algn="l">
              <a:spcBef>
                <a:spcPts val="0"/>
              </a:spcBef>
              <a:spcAft>
                <a:spcPts val="0"/>
              </a:spcAft>
              <a:buNone/>
            </a:pPr>
            <a:r>
              <a:rPr lang="en" sz="1300">
                <a:solidFill>
                  <a:srgbClr val="233A44"/>
                </a:solidFill>
                <a:latin typeface="Calibri"/>
                <a:ea typeface="Calibri"/>
                <a:cs typeface="Calibri"/>
                <a:sym typeface="Calibri"/>
              </a:rPr>
              <a:t>2. Simply retrain the model with appropriate input data when needed </a:t>
            </a:r>
            <a:endParaRPr sz="1300">
              <a:solidFill>
                <a:srgbClr val="233A44"/>
              </a:solidFill>
              <a:latin typeface="Calibri"/>
              <a:ea typeface="Calibri"/>
              <a:cs typeface="Calibri"/>
              <a:sym typeface="Calibri"/>
            </a:endParaRPr>
          </a:p>
          <a:p>
            <a:pPr indent="0" lvl="0" marL="0" rtl="0" algn="l">
              <a:spcBef>
                <a:spcPts val="0"/>
              </a:spcBef>
              <a:spcAft>
                <a:spcPts val="0"/>
              </a:spcAft>
              <a:buNone/>
            </a:pPr>
            <a:r>
              <a:rPr lang="en" sz="1300">
                <a:solidFill>
                  <a:srgbClr val="233A44"/>
                </a:solidFill>
                <a:latin typeface="Calibri"/>
                <a:ea typeface="Calibri"/>
                <a:cs typeface="Calibri"/>
                <a:sym typeface="Calibri"/>
              </a:rPr>
              <a:t>3. Folds many updates to a single parameter update</a:t>
            </a:r>
            <a:endParaRPr sz="1300">
              <a:solidFill>
                <a:srgbClr val="233A44"/>
              </a:solidFill>
              <a:latin typeface="Calibri"/>
              <a:ea typeface="Calibri"/>
              <a:cs typeface="Calibri"/>
              <a:sym typeface="Calibri"/>
            </a:endParaRPr>
          </a:p>
          <a:p>
            <a:pPr indent="0" lvl="0" marL="0" rtl="0" algn="l">
              <a:spcBef>
                <a:spcPts val="0"/>
              </a:spcBef>
              <a:spcAft>
                <a:spcPts val="0"/>
              </a:spcAft>
              <a:buNone/>
            </a:pPr>
            <a:r>
              <a:t/>
            </a:r>
            <a:endParaRPr sz="1300">
              <a:solidFill>
                <a:srgbClr val="233A44"/>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1ccabf7b6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c1ccabf7b6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08db7862c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08db7862c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 will discuss Adam’s motivation, and its high level design</a:t>
            </a:r>
            <a:endParaRPr/>
          </a:p>
          <a:p>
            <a:pPr indent="0" lvl="0" marL="0" rtl="0" algn="l">
              <a:spcBef>
                <a:spcPts val="0"/>
              </a:spcBef>
              <a:spcAft>
                <a:spcPts val="0"/>
              </a:spcAft>
              <a:buNone/>
            </a:pPr>
            <a:r>
              <a:rPr lang="en"/>
              <a:t>Also, I will discuss the first feature of Adam’s </a:t>
            </a:r>
            <a:r>
              <a:rPr lang="en"/>
              <a:t>architecture</a:t>
            </a:r>
            <a:r>
              <a:rPr lang="en"/>
              <a:t>: </a:t>
            </a:r>
            <a:r>
              <a:rPr lang="en"/>
              <a:t>it's</a:t>
            </a:r>
            <a:r>
              <a:rPr lang="en"/>
              <a:t> fast data serving.</a:t>
            </a:r>
            <a:endParaRPr/>
          </a:p>
          <a:p>
            <a:pPr indent="0" lvl="0" marL="0" rtl="0" algn="l">
              <a:spcBef>
                <a:spcPts val="0"/>
              </a:spcBef>
              <a:spcAft>
                <a:spcPts val="0"/>
              </a:spcAft>
              <a:buNone/>
            </a:pPr>
            <a:r>
              <a:rPr lang="en"/>
              <a:t>Next, Ciao wil cover how Adam quickly trains models, and Po-Chun will cover the global parameter server.</a:t>
            </a:r>
            <a:endParaRPr/>
          </a:p>
          <a:p>
            <a:pPr indent="0" lvl="0" marL="0" rtl="0" algn="l">
              <a:spcBef>
                <a:spcPts val="0"/>
              </a:spcBef>
              <a:spcAft>
                <a:spcPts val="0"/>
              </a:spcAft>
              <a:buNone/>
            </a:pPr>
            <a:r>
              <a:rPr lang="en"/>
              <a:t>I will conclude with the author’s </a:t>
            </a:r>
            <a:r>
              <a:rPr lang="en"/>
              <a:t>evaluation</a:t>
            </a:r>
            <a:r>
              <a:rPr lang="en"/>
              <a:t> of the system and a summary of the system as a whole.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1ccabf7b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1ccabf7b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solidFill>
                  <a:schemeClr val="dk1"/>
                </a:solidFill>
              </a:rPr>
              <a:t>Parameter Server Controller controls and manages these servers</a:t>
            </a:r>
            <a:endParaRPr/>
          </a:p>
          <a:p>
            <a:pPr indent="-298450" lvl="0" marL="457200" rtl="0" algn="l">
              <a:spcBef>
                <a:spcPts val="0"/>
              </a:spcBef>
              <a:spcAft>
                <a:spcPts val="0"/>
              </a:spcAft>
              <a:buSzPts val="1100"/>
              <a:buAutoNum type="arabicPeriod"/>
            </a:pPr>
            <a:r>
              <a:rPr lang="en"/>
              <a:t>3 Copies of replica, storing across different servers</a:t>
            </a:r>
            <a:endParaRPr/>
          </a:p>
          <a:p>
            <a:pPr indent="-311150" lvl="0" marL="457200" rtl="0" algn="l">
              <a:lnSpc>
                <a:spcPct val="115000"/>
              </a:lnSpc>
              <a:spcBef>
                <a:spcPts val="0"/>
              </a:spcBef>
              <a:spcAft>
                <a:spcPts val="0"/>
              </a:spcAft>
              <a:buClr>
                <a:srgbClr val="233A44"/>
              </a:buClr>
              <a:buSzPts val="1300"/>
              <a:buFont typeface="Calibri"/>
              <a:buAutoNum type="arabicPeriod"/>
            </a:pPr>
            <a:r>
              <a:rPr lang="en" sz="1300">
                <a:solidFill>
                  <a:srgbClr val="233A44"/>
                </a:solidFill>
                <a:latin typeface="Calibri"/>
                <a:ea typeface="Calibri"/>
                <a:cs typeface="Calibri"/>
                <a:sym typeface="Calibri"/>
              </a:rPr>
              <a:t>Hand primary with lease generated, Hand Secondary with associated primary lease info</a:t>
            </a:r>
            <a:endParaRPr/>
          </a:p>
          <a:p>
            <a:pPr indent="-298450" lvl="0" marL="457200" rtl="0" algn="l">
              <a:spcBef>
                <a:spcPts val="0"/>
              </a:spcBef>
              <a:spcAft>
                <a:spcPts val="0"/>
              </a:spcAft>
              <a:buSzPts val="1100"/>
              <a:buAutoNum type="arabicPeriod"/>
            </a:pPr>
            <a:r>
              <a:rPr lang="en"/>
              <a:t>Heartbeats to check server status and handle machine failure</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1ccabf7b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c1ccabf7b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Primary accepts updates for all chunks within a bucket, makes replication changes to shards for all secondaries</a:t>
            </a:r>
            <a:endParaRPr/>
          </a:p>
          <a:p>
            <a:pPr indent="-298450" lvl="0" marL="457200" rtl="0" algn="l">
              <a:spcBef>
                <a:spcPts val="0"/>
              </a:spcBef>
              <a:spcAft>
                <a:spcPts val="0"/>
              </a:spcAft>
              <a:buSzPts val="1100"/>
              <a:buAutoNum type="arabicPeriod"/>
            </a:pPr>
            <a:r>
              <a:rPr lang="en"/>
              <a:t>Secondary checks lease info for commit, and </a:t>
            </a:r>
            <a:r>
              <a:rPr lang="en" sz="1300">
                <a:solidFill>
                  <a:srgbClr val="233A44"/>
                </a:solidFill>
                <a:latin typeface="Calibri"/>
                <a:ea typeface="Calibri"/>
                <a:cs typeface="Calibri"/>
                <a:sym typeface="Calibri"/>
              </a:rPr>
              <a:t>secondary makes role change proposal with lease info it holds to controller </a:t>
            </a:r>
            <a:r>
              <a:rPr lang="en">
                <a:solidFill>
                  <a:schemeClr val="dk1"/>
                </a:solidFill>
              </a:rPr>
              <a:t>i</a:t>
            </a:r>
            <a:r>
              <a:rPr lang="en" sz="1300">
                <a:solidFill>
                  <a:srgbClr val="233A44"/>
                </a:solidFill>
                <a:latin typeface="Calibri"/>
                <a:ea typeface="Calibri"/>
                <a:cs typeface="Calibri"/>
                <a:sym typeface="Calibri"/>
              </a:rPr>
              <a:t>f encounter prolonged absence of primary heartbeats</a:t>
            </a:r>
            <a:endParaRPr sz="1300">
              <a:solidFill>
                <a:srgbClr val="233A44"/>
              </a:solidFill>
              <a:latin typeface="Calibri"/>
              <a:ea typeface="Calibri"/>
              <a:cs typeface="Calibri"/>
              <a:sym typeface="Calibri"/>
            </a:endParaRPr>
          </a:p>
          <a:p>
            <a:pPr indent="-298450" lvl="0" marL="457200" rtl="0" algn="l">
              <a:spcBef>
                <a:spcPts val="0"/>
              </a:spcBef>
              <a:spcAft>
                <a:spcPts val="0"/>
              </a:spcAft>
              <a:buSzPts val="1100"/>
              <a:buAutoNum type="arabicPeriod"/>
            </a:pPr>
            <a:r>
              <a:rPr lang="en"/>
              <a:t>Controller </a:t>
            </a:r>
            <a:r>
              <a:rPr lang="en" sz="1300">
                <a:solidFill>
                  <a:srgbClr val="233A44"/>
                </a:solidFill>
                <a:latin typeface="Calibri"/>
                <a:ea typeface="Calibri"/>
                <a:cs typeface="Calibri"/>
                <a:sym typeface="Calibri"/>
              </a:rPr>
              <a:t>propagates changes to all servers related to the bucket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1ccabf7b6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c1ccabf7b6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1ccabf7b6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1ccabf7b6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08db7862c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08db7862c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a:t>
            </a:r>
            <a:r>
              <a:rPr lang="en"/>
              <a:t>experiment</a:t>
            </a:r>
            <a:r>
              <a:rPr lang="en"/>
              <a:t> the </a:t>
            </a:r>
            <a:r>
              <a:rPr lang="en"/>
              <a:t>authors</a:t>
            </a:r>
            <a:r>
              <a:rPr lang="en"/>
              <a:t> ran studied that </a:t>
            </a:r>
            <a:r>
              <a:rPr lang="en"/>
              <a:t>scalability</a:t>
            </a:r>
            <a:r>
              <a:rPr lang="en"/>
              <a:t> across multiple cores. They tested their system on a single model without a parameter sever. They tested on the MNIST dataset. The authors found a superlinear </a:t>
            </a:r>
            <a:r>
              <a:rPr lang="en"/>
              <a:t>speed until 4 cores. This was enabled by exploiting cache performance and avoiding extra accesses to memory. After 4 cores, the authors experienced good linear speedup.</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08db7862c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08db7862c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a:t>
            </a:r>
            <a:r>
              <a:rPr lang="en"/>
              <a:t>experiment</a:t>
            </a:r>
            <a:r>
              <a:rPr lang="en"/>
              <a:t> the authors ran studied the effect of local </a:t>
            </a:r>
            <a:r>
              <a:rPr lang="en"/>
              <a:t>computation</a:t>
            </a:r>
            <a:r>
              <a:rPr lang="en"/>
              <a:t>. The first experiment was sending all of the weights over the network. This scaled poorly as the </a:t>
            </a:r>
            <a:r>
              <a:rPr lang="en"/>
              <a:t>system</a:t>
            </a:r>
            <a:r>
              <a:rPr lang="en"/>
              <a:t> was bottlencked by the network </a:t>
            </a:r>
            <a:r>
              <a:rPr lang="en"/>
              <a:t>bandwidth</a:t>
            </a:r>
            <a:r>
              <a:rPr lang="en"/>
              <a:t>. By </a:t>
            </a:r>
            <a:r>
              <a:rPr lang="en"/>
              <a:t>arbitrary</a:t>
            </a:r>
            <a:r>
              <a:rPr lang="en"/>
              <a:t> removing the network </a:t>
            </a:r>
            <a:r>
              <a:rPr lang="en"/>
              <a:t>limitations</a:t>
            </a:r>
            <a:r>
              <a:rPr lang="en"/>
              <a:t> they got better scalability until 8 cores. However, </a:t>
            </a:r>
            <a:r>
              <a:rPr lang="en"/>
              <a:t>they were then bottlenecked by the machines NIC. Next, they tested the scalability using local computation. Instead of sending the weight delta, they only sent the gradients. This exhibited much better scaling. Finally, they removed the network constraint and got the best scalability. The two lines we care about are the red and blue/ since they exhibit performance in real-world scenarios (with a network).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f49766fb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f49766fb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the authors tested the </a:t>
            </a:r>
            <a:r>
              <a:rPr lang="en"/>
              <a:t>scalability</a:t>
            </a:r>
            <a:r>
              <a:rPr lang="en"/>
              <a:t> of the </a:t>
            </a:r>
            <a:r>
              <a:rPr lang="en"/>
              <a:t>parameter</a:t>
            </a:r>
            <a:r>
              <a:rPr lang="en"/>
              <a:t> server. They ran an </a:t>
            </a:r>
            <a:r>
              <a:rPr lang="en"/>
              <a:t>experiment</a:t>
            </a:r>
            <a:r>
              <a:rPr lang="en"/>
              <a:t> where </a:t>
            </a:r>
            <a:r>
              <a:rPr lang="en"/>
              <a:t>machines didn’t coordinate and another where they did. They saw that both scaled well, and there wasn’t much overhead associated with the parameter server.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c08db7862c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c08db7862c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authors</a:t>
            </a:r>
            <a:r>
              <a:rPr lang="en"/>
              <a:t> found that Adam had great accuracy. They </a:t>
            </a:r>
            <a:r>
              <a:rPr lang="en"/>
              <a:t>experienced</a:t>
            </a:r>
            <a:r>
              <a:rPr lang="en"/>
              <a:t> a 0.08% improvement over the state-of-the art MNIST model. To put that in perspective in took 4 years for a jump of that size. They also compared there </a:t>
            </a:r>
            <a:r>
              <a:rPr lang="en"/>
              <a:t>accuracy</a:t>
            </a:r>
            <a:r>
              <a:rPr lang="en"/>
              <a:t> against the </a:t>
            </a:r>
            <a:r>
              <a:rPr lang="en"/>
              <a:t>state</a:t>
            </a:r>
            <a:r>
              <a:rPr lang="en"/>
              <a:t> of the art on the Image22k dataset, which has images from 22k </a:t>
            </a:r>
            <a:r>
              <a:rPr lang="en"/>
              <a:t>different</a:t>
            </a:r>
            <a:r>
              <a:rPr lang="en"/>
              <a:t> categories. A random guess would only get an accuracy of 0.0045%. Adam improved on the best by 14%. In addition, it took Adam onl 62 machines and 1 dat of rtraiing to achieve what the previous best </a:t>
            </a:r>
            <a:r>
              <a:rPr lang="en"/>
              <a:t>required</a:t>
            </a:r>
            <a:r>
              <a:rPr lang="en"/>
              <a:t> 2000 </a:t>
            </a:r>
            <a:r>
              <a:rPr lang="en"/>
              <a:t>machines</a:t>
            </a:r>
            <a:r>
              <a:rPr lang="en"/>
              <a:t> and a week of training. The authors believed that the </a:t>
            </a:r>
            <a:r>
              <a:rPr lang="en"/>
              <a:t>asynchronicity</a:t>
            </a:r>
            <a:r>
              <a:rPr lang="en"/>
              <a:t> of the global parameter server was was introduced improved accuracy.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08db7862c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08db7862c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08db7862c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08db7862c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DNNs are the cutting edge of Machine Learning. They are </a:t>
            </a:r>
            <a:r>
              <a:rPr lang="en"/>
              <a:t>extremely</a:t>
            </a:r>
            <a:r>
              <a:rPr lang="en"/>
              <a:t> powerful, but also very large. The reason for their size is that models get more accurate as we increase the number of amount of training data and the number of </a:t>
            </a:r>
            <a:r>
              <a:rPr lang="en"/>
              <a:t>parameters</a:t>
            </a:r>
            <a:r>
              <a:rPr lang="en"/>
              <a:t>. As a result, the most accurate </a:t>
            </a:r>
            <a:r>
              <a:rPr lang="en"/>
              <a:t>models</a:t>
            </a:r>
            <a:r>
              <a:rPr lang="en"/>
              <a:t> are huge.</a:t>
            </a:r>
            <a:endParaRPr/>
          </a:p>
          <a:p>
            <a:pPr indent="0" lvl="0" marL="0" rtl="0" algn="l">
              <a:spcBef>
                <a:spcPts val="0"/>
              </a:spcBef>
              <a:spcAft>
                <a:spcPts val="0"/>
              </a:spcAft>
              <a:buNone/>
            </a:pPr>
            <a:r>
              <a:rPr lang="en"/>
              <a:t>For </a:t>
            </a:r>
            <a:r>
              <a:rPr lang="en"/>
              <a:t>additional intuition, if we increase the complexity of the task, the size of the model scales linearly, coupled with the fact that we need to increase the amount of training dat, we get quadratically increasing computiona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Adam is a distributed system designed to train state-of-the art DNNs. The designers goals where to do this efficiently and on commodity machines. The authors focus on visual tasks since they are the most complex DNN problems.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08db7862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08db7862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08db7862c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08db7862c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 is based on multi-spert. Which is a </a:t>
            </a:r>
            <a:r>
              <a:rPr lang="en"/>
              <a:t>well known design for distributed model training. Adam has three distributed components. The first are the data shards. The data shards partition the dataset so that inputs can be processed in parallel. Each data shard feeds a model replica. These models are partitioned across multiple machines because models are often to large to fit in a single machine. Finally, there is a global parameter that stores the model weights. Updates are done asynchronous. This was done first for performance benefits, but it actually resulted in increased inference accuracy.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08db7862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08db7862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replicas consume vast </a:t>
            </a:r>
            <a:r>
              <a:rPr lang="en"/>
              <a:t>quantities</a:t>
            </a:r>
            <a:r>
              <a:rPr lang="en"/>
              <a:t> of training images. </a:t>
            </a:r>
            <a:r>
              <a:rPr lang="en"/>
              <a:t>Before they are fed to models, the training images have transforms applied. The data servers do this eagerly, and store them. They use almost their entier memory as an image cache. Worker machines request images in a background thread so that images are always available for the main worker thread.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08db7862c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08db7862c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149664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149664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1496649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1496649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671250" y="1143650"/>
            <a:ext cx="7801500" cy="2269500"/>
          </a:xfrm>
          <a:prstGeom prst="rect">
            <a:avLst/>
          </a:prstGeom>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n"/>
              <a:t>Project Adam: Building an Efficient and Scalable</a:t>
            </a:r>
            <a:endParaRPr/>
          </a:p>
          <a:p>
            <a:pPr indent="0" lvl="0" marL="0" marR="0" rtl="0" algn="ctr">
              <a:lnSpc>
                <a:spcPct val="100000"/>
              </a:lnSpc>
              <a:spcBef>
                <a:spcPts val="0"/>
              </a:spcBef>
              <a:spcAft>
                <a:spcPts val="0"/>
              </a:spcAft>
              <a:buNone/>
            </a:pPr>
            <a:r>
              <a:rPr lang="en"/>
              <a:t>Deep Learning Training System</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Chiao Lu, Koji Kusumi, Po-Chun Chiu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r>
              <a:rPr lang="en"/>
              <a:t>Model Training - </a:t>
            </a:r>
            <a:r>
              <a:rPr lang="en"/>
              <a:t>Reducing Memory Copies</a:t>
            </a:r>
            <a:endParaRPr/>
          </a:p>
        </p:txBody>
      </p:sp>
      <p:sp>
        <p:nvSpPr>
          <p:cNvPr id="189" name="Google Shape;189;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For threads in a single machine, communicate through pointers instead of copying data</a:t>
            </a:r>
            <a:endParaRPr sz="2300"/>
          </a:p>
          <a:p>
            <a:pPr indent="-374650" lvl="0" marL="457200" rtl="0" algn="l">
              <a:spcBef>
                <a:spcPts val="0"/>
              </a:spcBef>
              <a:spcAft>
                <a:spcPts val="0"/>
              </a:spcAft>
              <a:buSzPts val="2300"/>
              <a:buChar char="●"/>
            </a:pPr>
            <a:r>
              <a:rPr lang="en" sz="2300"/>
              <a:t>For cross machine communication, use Windows Socket API with IO completion ports</a:t>
            </a:r>
            <a:endParaRPr sz="2300"/>
          </a:p>
          <a:p>
            <a:pPr indent="-361950" lvl="1" marL="914400" rtl="0" algn="l">
              <a:spcBef>
                <a:spcPts val="0"/>
              </a:spcBef>
              <a:spcAft>
                <a:spcPts val="0"/>
              </a:spcAft>
              <a:buSzPts val="2100"/>
              <a:buChar char="○"/>
            </a:pPr>
            <a:r>
              <a:rPr lang="en" sz="2100"/>
              <a:t>Reference </a:t>
            </a:r>
            <a:r>
              <a:rPr lang="en" sz="2100"/>
              <a:t>counting</a:t>
            </a:r>
            <a:r>
              <a:rPr lang="en" sz="2100"/>
              <a:t> to ensure safety</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2. </a:t>
            </a:r>
            <a:r>
              <a:rPr lang="en" sz="2700"/>
              <a:t>Model Training - </a:t>
            </a:r>
            <a:r>
              <a:rPr lang="en" sz="2700"/>
              <a:t>Memory System Optimizations</a:t>
            </a:r>
            <a:endParaRPr sz="2700"/>
          </a:p>
        </p:txBody>
      </p:sp>
      <p:sp>
        <p:nvSpPr>
          <p:cNvPr id="195" name="Google Shape;195;p23"/>
          <p:cNvSpPr txBox="1"/>
          <p:nvPr>
            <p:ph idx="1" type="body"/>
          </p:nvPr>
        </p:nvSpPr>
        <p:spPr>
          <a:xfrm>
            <a:off x="583025" y="1800200"/>
            <a:ext cx="4706400" cy="3078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Use L3 cache instead of RAM for storing working sets</a:t>
            </a:r>
            <a:endParaRPr sz="2100"/>
          </a:p>
          <a:p>
            <a:pPr indent="-361950" lvl="0" marL="457200" rtl="0" algn="l">
              <a:spcBef>
                <a:spcPts val="0"/>
              </a:spcBef>
              <a:spcAft>
                <a:spcPts val="0"/>
              </a:spcAft>
              <a:buSzPts val="2100"/>
              <a:buChar char="●"/>
            </a:pPr>
            <a:r>
              <a:rPr lang="en" sz="2100"/>
              <a:t>Forward and backward propagation require </a:t>
            </a:r>
            <a:r>
              <a:rPr lang="en" sz="2100"/>
              <a:t>different</a:t>
            </a:r>
            <a:r>
              <a:rPr lang="en" sz="2100"/>
              <a:t> matrix layout (row-major vs column-major)</a:t>
            </a:r>
            <a:endParaRPr sz="2100"/>
          </a:p>
          <a:p>
            <a:pPr indent="-349250" lvl="1" marL="914400" rtl="0" algn="l">
              <a:spcBef>
                <a:spcPts val="0"/>
              </a:spcBef>
              <a:spcAft>
                <a:spcPts val="0"/>
              </a:spcAft>
              <a:buSzPts val="1900"/>
              <a:buChar char="○"/>
            </a:pPr>
            <a:r>
              <a:rPr lang="en" sz="1900"/>
              <a:t>Use custom </a:t>
            </a:r>
            <a:r>
              <a:rPr lang="en" sz="1900"/>
              <a:t>hand</a:t>
            </a:r>
            <a:r>
              <a:rPr lang="en" sz="1900"/>
              <a:t>-tuned assembly kernels</a:t>
            </a:r>
            <a:endParaRPr sz="1900"/>
          </a:p>
        </p:txBody>
      </p:sp>
      <p:pic>
        <p:nvPicPr>
          <p:cNvPr id="196" name="Google Shape;196;p23"/>
          <p:cNvPicPr preferRelativeResize="0"/>
          <p:nvPr/>
        </p:nvPicPr>
        <p:blipFill>
          <a:blip r:embed="rId3">
            <a:alphaModFix/>
          </a:blip>
          <a:stretch>
            <a:fillRect/>
          </a:stretch>
        </p:blipFill>
        <p:spPr>
          <a:xfrm>
            <a:off x="5535075" y="1800200"/>
            <a:ext cx="1438275" cy="1895475"/>
          </a:xfrm>
          <a:prstGeom prst="rect">
            <a:avLst/>
          </a:prstGeom>
          <a:noFill/>
          <a:ln>
            <a:noFill/>
          </a:ln>
        </p:spPr>
      </p:pic>
      <p:sp>
        <p:nvSpPr>
          <p:cNvPr id="197" name="Google Shape;197;p23"/>
          <p:cNvSpPr txBox="1"/>
          <p:nvPr/>
        </p:nvSpPr>
        <p:spPr>
          <a:xfrm>
            <a:off x="5559975" y="3695675"/>
            <a:ext cx="1438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Figure: L3 Cache is a good balance between size and speed</a:t>
            </a:r>
            <a:endParaRPr sz="9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r>
              <a:rPr lang="en"/>
              <a:t>Model Training -</a:t>
            </a:r>
            <a:r>
              <a:rPr lang="en"/>
              <a:t>Mitigating the Impact of Slow Machines</a:t>
            </a:r>
            <a:endParaRPr/>
          </a:p>
        </p:txBody>
      </p:sp>
      <p:sp>
        <p:nvSpPr>
          <p:cNvPr id="203" name="Google Shape;203;p24"/>
          <p:cNvSpPr txBox="1"/>
          <p:nvPr>
            <p:ph idx="1" type="body"/>
          </p:nvPr>
        </p:nvSpPr>
        <p:spPr>
          <a:xfrm>
            <a:off x="819150" y="1990725"/>
            <a:ext cx="5807700" cy="24480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lang="en" sz="2100"/>
              <a:t>Allow multiple threads to process images in parallel</a:t>
            </a:r>
            <a:endParaRPr sz="2100"/>
          </a:p>
          <a:p>
            <a:pPr indent="-361950" lvl="0" marL="457200" rtl="0" algn="l">
              <a:spcBef>
                <a:spcPts val="0"/>
              </a:spcBef>
              <a:spcAft>
                <a:spcPts val="0"/>
              </a:spcAft>
              <a:buSzPts val="2100"/>
              <a:buAutoNum type="arabicPeriod"/>
            </a:pPr>
            <a:r>
              <a:rPr lang="en" sz="2100"/>
              <a:t>Early end of epoch - when 75% of the model </a:t>
            </a:r>
            <a:r>
              <a:rPr lang="en" sz="2100"/>
              <a:t>replicas</a:t>
            </a:r>
            <a:r>
              <a:rPr lang="en" sz="2100"/>
              <a:t> complete processing their images</a:t>
            </a:r>
            <a:endParaRPr sz="2100"/>
          </a:p>
          <a:p>
            <a:pPr indent="-361950" lvl="0" marL="457200" rtl="0" algn="l">
              <a:spcBef>
                <a:spcPts val="0"/>
              </a:spcBef>
              <a:spcAft>
                <a:spcPts val="0"/>
              </a:spcAft>
              <a:buSzPts val="2100"/>
              <a:buChar char="●"/>
            </a:pPr>
            <a:r>
              <a:rPr lang="en" sz="2100"/>
              <a:t>Alternative approach that wasn’t implemented</a:t>
            </a:r>
            <a:endParaRPr sz="2100"/>
          </a:p>
          <a:p>
            <a:pPr indent="-349250" lvl="1" marL="914400" rtl="0" algn="l">
              <a:spcBef>
                <a:spcPts val="0"/>
              </a:spcBef>
              <a:spcAft>
                <a:spcPts val="0"/>
              </a:spcAft>
              <a:buSzPts val="1900"/>
              <a:buChar char="○"/>
            </a:pPr>
            <a:r>
              <a:rPr lang="en" sz="1900"/>
              <a:t>Fast machines steal work from slow machines</a:t>
            </a:r>
            <a:endParaRPr sz="2100"/>
          </a:p>
        </p:txBody>
      </p:sp>
      <p:pic>
        <p:nvPicPr>
          <p:cNvPr id="204" name="Google Shape;204;p24"/>
          <p:cNvPicPr preferRelativeResize="0"/>
          <p:nvPr/>
        </p:nvPicPr>
        <p:blipFill>
          <a:blip r:embed="rId3">
            <a:alphaModFix/>
          </a:blip>
          <a:stretch>
            <a:fillRect/>
          </a:stretch>
        </p:blipFill>
        <p:spPr>
          <a:xfrm>
            <a:off x="6337465" y="2027169"/>
            <a:ext cx="1928829" cy="1452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r>
              <a:rPr lang="en"/>
              <a:t>Model Training - </a:t>
            </a:r>
            <a:r>
              <a:rPr lang="en"/>
              <a:t>Parameter Server </a:t>
            </a:r>
            <a:r>
              <a:rPr lang="en"/>
              <a:t>Communication</a:t>
            </a:r>
            <a:endParaRPr/>
          </a:p>
        </p:txBody>
      </p:sp>
      <p:sp>
        <p:nvSpPr>
          <p:cNvPr id="210" name="Google Shape;210;p25"/>
          <p:cNvSpPr txBox="1"/>
          <p:nvPr>
            <p:ph idx="1" type="body"/>
          </p:nvPr>
        </p:nvSpPr>
        <p:spPr>
          <a:xfrm>
            <a:off x="476850" y="1990713"/>
            <a:ext cx="4003200" cy="2448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Locally compute and </a:t>
            </a:r>
            <a:r>
              <a:rPr lang="en"/>
              <a:t>accumulate</a:t>
            </a:r>
            <a:r>
              <a:rPr lang="en"/>
              <a:t> </a:t>
            </a:r>
            <a:r>
              <a:rPr lang="en"/>
              <a:t>weights</a:t>
            </a:r>
            <a:r>
              <a:rPr lang="en"/>
              <a:t> in a buffer and send k-batch into parameter server periodically</a:t>
            </a:r>
            <a:endParaRPr/>
          </a:p>
          <a:p>
            <a:pPr indent="-311150" lvl="0" marL="457200" rtl="0" algn="l">
              <a:spcBef>
                <a:spcPts val="0"/>
              </a:spcBef>
              <a:spcAft>
                <a:spcPts val="0"/>
              </a:spcAft>
              <a:buSzPts val="1300"/>
              <a:buChar char="●"/>
            </a:pPr>
            <a:r>
              <a:rPr lang="en"/>
              <a:t>For fully-connected layers which have many more weights, do not send weight updates to parameter server</a:t>
            </a:r>
            <a:endParaRPr/>
          </a:p>
          <a:p>
            <a:pPr indent="-298450" lvl="1" marL="914400" rtl="0" algn="l">
              <a:spcBef>
                <a:spcPts val="0"/>
              </a:spcBef>
              <a:spcAft>
                <a:spcPts val="0"/>
              </a:spcAft>
              <a:buSzPts val="1100"/>
              <a:buChar char="○"/>
            </a:pPr>
            <a:r>
              <a:rPr lang="en"/>
              <a:t>Send activation and error gradient vectors instead</a:t>
            </a:r>
            <a:endParaRPr/>
          </a:p>
          <a:p>
            <a:pPr indent="-298450" lvl="1" marL="914400" rtl="0" algn="l">
              <a:spcBef>
                <a:spcPts val="0"/>
              </a:spcBef>
              <a:spcAft>
                <a:spcPts val="0"/>
              </a:spcAft>
              <a:buSzPts val="1100"/>
              <a:buChar char="○"/>
            </a:pPr>
            <a:r>
              <a:rPr lang="en"/>
              <a:t>Significantly reduces communication from M*N to k*(M+N)</a:t>
            </a:r>
            <a:endParaRPr/>
          </a:p>
          <a:p>
            <a:pPr indent="-298450" lvl="1" marL="914400" rtl="0" algn="l">
              <a:spcBef>
                <a:spcPts val="0"/>
              </a:spcBef>
              <a:spcAft>
                <a:spcPts val="0"/>
              </a:spcAft>
              <a:buSzPts val="1100"/>
              <a:buChar char="○"/>
            </a:pPr>
            <a:r>
              <a:rPr lang="en"/>
              <a:t>Leverages the CPU power in parameter servers which are typically underutilized</a:t>
            </a:r>
            <a:endParaRPr/>
          </a:p>
        </p:txBody>
      </p:sp>
      <p:pic>
        <p:nvPicPr>
          <p:cNvPr id="211" name="Google Shape;211;p25"/>
          <p:cNvPicPr preferRelativeResize="0"/>
          <p:nvPr/>
        </p:nvPicPr>
        <p:blipFill>
          <a:blip r:embed="rId3">
            <a:alphaModFix/>
          </a:blip>
          <a:stretch>
            <a:fillRect/>
          </a:stretch>
        </p:blipFill>
        <p:spPr>
          <a:xfrm>
            <a:off x="4877924" y="2111950"/>
            <a:ext cx="3021700" cy="1713050"/>
          </a:xfrm>
          <a:prstGeom prst="rect">
            <a:avLst/>
          </a:prstGeom>
          <a:noFill/>
          <a:ln>
            <a:noFill/>
          </a:ln>
        </p:spPr>
      </p:pic>
      <p:pic>
        <p:nvPicPr>
          <p:cNvPr id="212" name="Google Shape;212;p25"/>
          <p:cNvPicPr preferRelativeResize="0"/>
          <p:nvPr/>
        </p:nvPicPr>
        <p:blipFill>
          <a:blip r:embed="rId4">
            <a:alphaModFix/>
          </a:blip>
          <a:stretch>
            <a:fillRect/>
          </a:stretch>
        </p:blipFill>
        <p:spPr>
          <a:xfrm>
            <a:off x="4879664" y="2111950"/>
            <a:ext cx="3018225" cy="1713051"/>
          </a:xfrm>
          <a:prstGeom prst="rect">
            <a:avLst/>
          </a:prstGeom>
          <a:noFill/>
          <a:ln>
            <a:noFill/>
          </a:ln>
        </p:spPr>
      </p:pic>
      <p:pic>
        <p:nvPicPr>
          <p:cNvPr id="213" name="Google Shape;213;p25"/>
          <p:cNvPicPr preferRelativeResize="0"/>
          <p:nvPr/>
        </p:nvPicPr>
        <p:blipFill>
          <a:blip r:embed="rId5">
            <a:alphaModFix/>
          </a:blip>
          <a:stretch>
            <a:fillRect/>
          </a:stretch>
        </p:blipFill>
        <p:spPr>
          <a:xfrm>
            <a:off x="4879662" y="2113900"/>
            <a:ext cx="3018225" cy="170914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3. Global Parameter Server</a:t>
            </a:r>
            <a:endParaRPr sz="2400"/>
          </a:p>
        </p:txBody>
      </p:sp>
      <p:sp>
        <p:nvSpPr>
          <p:cNvPr id="219" name="Google Shape;219;p26"/>
          <p:cNvSpPr txBox="1"/>
          <p:nvPr>
            <p:ph idx="1" type="body"/>
          </p:nvPr>
        </p:nvSpPr>
        <p:spPr>
          <a:xfrm>
            <a:off x="1303800" y="1437350"/>
            <a:ext cx="7030500" cy="3094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 Parameter Server communicates with model training machines(Clients)</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Multiple Design features are introduced in Parameter Server for better scalability and fault tolerance: </a:t>
            </a:r>
            <a:endParaRPr sz="1600"/>
          </a:p>
          <a:p>
            <a:pPr indent="-317500" lvl="1" marL="914400" rtl="0" algn="l">
              <a:spcBef>
                <a:spcPts val="0"/>
              </a:spcBef>
              <a:spcAft>
                <a:spcPts val="0"/>
              </a:spcAft>
              <a:buSzPts val="1400"/>
              <a:buChar char="○"/>
            </a:pPr>
            <a:r>
              <a:rPr lang="en" sz="1400"/>
              <a:t>Throughput Optimizations</a:t>
            </a:r>
            <a:endParaRPr sz="1400"/>
          </a:p>
          <a:p>
            <a:pPr indent="-317500" lvl="1" marL="914400" rtl="0" algn="l">
              <a:spcBef>
                <a:spcPts val="0"/>
              </a:spcBef>
              <a:spcAft>
                <a:spcPts val="0"/>
              </a:spcAft>
              <a:buSzPts val="1400"/>
              <a:buChar char="○"/>
            </a:pPr>
            <a:r>
              <a:rPr lang="en" sz="1400"/>
              <a:t>Delayed Persistence</a:t>
            </a:r>
            <a:endParaRPr sz="1400"/>
          </a:p>
          <a:p>
            <a:pPr indent="-317500" lvl="1" marL="914400" rtl="0" algn="l">
              <a:spcBef>
                <a:spcPts val="0"/>
              </a:spcBef>
              <a:spcAft>
                <a:spcPts val="0"/>
              </a:spcAft>
              <a:buSzPts val="1400"/>
              <a:buChar char="○"/>
            </a:pPr>
            <a:r>
              <a:rPr lang="en" sz="1400"/>
              <a:t>Fault Tolerant Operation</a:t>
            </a:r>
            <a:endParaRPr sz="1400"/>
          </a:p>
          <a:p>
            <a:pPr indent="-317500" lvl="1" marL="914400" rtl="0" algn="l">
              <a:spcBef>
                <a:spcPts val="0"/>
              </a:spcBef>
              <a:spcAft>
                <a:spcPts val="0"/>
              </a:spcAft>
              <a:buSzPts val="1400"/>
              <a:buChar char="○"/>
            </a:pPr>
            <a:r>
              <a:rPr lang="en" sz="1400"/>
              <a:t>Communication Isolation</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303800" y="598575"/>
            <a:ext cx="3402900" cy="172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Parameter </a:t>
            </a:r>
            <a:endParaRPr/>
          </a:p>
          <a:p>
            <a:pPr indent="0" lvl="0" marL="0" rtl="0" algn="l">
              <a:spcBef>
                <a:spcPts val="0"/>
              </a:spcBef>
              <a:spcAft>
                <a:spcPts val="0"/>
              </a:spcAft>
              <a:buNone/>
            </a:pPr>
            <a:r>
              <a:rPr lang="en"/>
              <a:t>Server </a:t>
            </a:r>
            <a:endParaRPr/>
          </a:p>
          <a:p>
            <a:pPr indent="0" lvl="0" marL="0" rtl="0" algn="l">
              <a:spcBef>
                <a:spcPts val="0"/>
              </a:spcBef>
              <a:spcAft>
                <a:spcPts val="0"/>
              </a:spcAft>
              <a:buNone/>
            </a:pPr>
            <a:r>
              <a:rPr lang="en"/>
              <a:t>Node</a:t>
            </a:r>
            <a:endParaRPr/>
          </a:p>
          <a:p>
            <a:pPr indent="0" lvl="0" marL="0" rtl="0" algn="l">
              <a:spcBef>
                <a:spcPts val="0"/>
              </a:spcBef>
              <a:spcAft>
                <a:spcPts val="0"/>
              </a:spcAft>
              <a:buNone/>
            </a:pPr>
            <a:r>
              <a:rPr lang="en"/>
              <a:t>Architecture</a:t>
            </a:r>
            <a:endParaRPr/>
          </a:p>
        </p:txBody>
      </p:sp>
      <p:pic>
        <p:nvPicPr>
          <p:cNvPr id="225" name="Google Shape;225;p27"/>
          <p:cNvPicPr preferRelativeResize="0"/>
          <p:nvPr/>
        </p:nvPicPr>
        <p:blipFill>
          <a:blip r:embed="rId3">
            <a:alphaModFix/>
          </a:blip>
          <a:stretch>
            <a:fillRect/>
          </a:stretch>
        </p:blipFill>
        <p:spPr>
          <a:xfrm>
            <a:off x="4157075" y="196175"/>
            <a:ext cx="4803025" cy="4658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Global Parameter Server</a:t>
            </a:r>
            <a:endParaRPr/>
          </a:p>
          <a:p>
            <a:pPr indent="-400050" lvl="0" marL="457200" rtl="0" algn="l">
              <a:spcBef>
                <a:spcPts val="0"/>
              </a:spcBef>
              <a:spcAft>
                <a:spcPts val="0"/>
              </a:spcAft>
              <a:buSzPct val="100000"/>
              <a:buChar char="-"/>
            </a:pPr>
            <a:r>
              <a:rPr lang="en"/>
              <a:t>Throughput Optimizations</a:t>
            </a:r>
            <a:endParaRPr/>
          </a:p>
        </p:txBody>
      </p:sp>
      <p:sp>
        <p:nvSpPr>
          <p:cNvPr id="231" name="Google Shape;231;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Model parameters divided into 1MB sized shards</a:t>
            </a:r>
            <a:endParaRPr sz="1700"/>
          </a:p>
          <a:p>
            <a:pPr indent="-336550" lvl="0" marL="457200" rtl="0" algn="l">
              <a:spcBef>
                <a:spcPts val="0"/>
              </a:spcBef>
              <a:spcAft>
                <a:spcPts val="0"/>
              </a:spcAft>
              <a:buSzPts val="1700"/>
              <a:buChar char="●"/>
            </a:pPr>
            <a:r>
              <a:rPr lang="en" sz="1700"/>
              <a:t>Partitions improve spatial locality of update processing</a:t>
            </a:r>
            <a:endParaRPr sz="1700"/>
          </a:p>
          <a:p>
            <a:pPr indent="-336550" lvl="0" marL="457200" rtl="0" algn="l">
              <a:spcBef>
                <a:spcPts val="0"/>
              </a:spcBef>
              <a:spcAft>
                <a:spcPts val="0"/>
              </a:spcAft>
              <a:buSzPts val="1700"/>
              <a:buChar char="●"/>
            </a:pPr>
            <a:r>
              <a:rPr lang="en" sz="1700"/>
              <a:t>Distributions help load balance workload</a:t>
            </a:r>
            <a:endParaRPr sz="1700"/>
          </a:p>
          <a:p>
            <a:pPr indent="-336550" lvl="0" marL="457200" rtl="0" algn="l">
              <a:spcBef>
                <a:spcPts val="0"/>
              </a:spcBef>
              <a:spcAft>
                <a:spcPts val="0"/>
              </a:spcAft>
              <a:buSzPts val="1700"/>
              <a:buChar char="●"/>
            </a:pPr>
            <a:r>
              <a:rPr lang="en" sz="1700"/>
              <a:t>Batch updates </a:t>
            </a:r>
            <a:r>
              <a:rPr lang="en" sz="1700"/>
              <a:t>for</a:t>
            </a:r>
            <a:r>
              <a:rPr lang="en" sz="1700"/>
              <a:t> locality and </a:t>
            </a:r>
            <a:r>
              <a:rPr lang="en" sz="1700"/>
              <a:t>relieve </a:t>
            </a:r>
            <a:r>
              <a:rPr lang="en" sz="1700"/>
              <a:t>L3 Cache </a:t>
            </a:r>
            <a:r>
              <a:rPr lang="en" sz="1700"/>
              <a:t>pressure </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Global Parameter Server</a:t>
            </a:r>
            <a:endParaRPr/>
          </a:p>
          <a:p>
            <a:pPr indent="-400050" lvl="0" marL="457200" rtl="0" algn="l">
              <a:spcBef>
                <a:spcPts val="0"/>
              </a:spcBef>
              <a:spcAft>
                <a:spcPts val="0"/>
              </a:spcAft>
              <a:buSzPct val="100000"/>
              <a:buChar char="-"/>
            </a:pPr>
            <a:r>
              <a:rPr lang="en"/>
              <a:t>Throughput Optimizations (Continue)</a:t>
            </a:r>
            <a:endParaRPr/>
          </a:p>
        </p:txBody>
      </p:sp>
      <p:sp>
        <p:nvSpPr>
          <p:cNvPr id="237" name="Google Shape;237;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Lock Free Data Structures (Queues &amp; Hash Tables) in high traffic execution, which improves the following speed up: </a:t>
            </a:r>
            <a:r>
              <a:rPr b="1" lang="en" sz="1600"/>
              <a:t>Network, Update, Disk IO Processing</a:t>
            </a:r>
            <a:endParaRPr b="1" sz="1600"/>
          </a:p>
          <a:p>
            <a:pPr indent="0" lvl="0" marL="457200" rtl="0" algn="l">
              <a:spcBef>
                <a:spcPts val="1200"/>
              </a:spcBef>
              <a:spcAft>
                <a:spcPts val="0"/>
              </a:spcAft>
              <a:buNone/>
            </a:pPr>
            <a:r>
              <a:t/>
            </a:r>
            <a:endParaRPr b="1" sz="1600"/>
          </a:p>
          <a:p>
            <a:pPr indent="-330200" lvl="0" marL="457200" rtl="0" algn="l">
              <a:spcBef>
                <a:spcPts val="1200"/>
              </a:spcBef>
              <a:spcAft>
                <a:spcPts val="0"/>
              </a:spcAft>
              <a:buSzPts val="1600"/>
              <a:buChar char="●"/>
            </a:pPr>
            <a:r>
              <a:rPr lang="en" sz="1600"/>
              <a:t>Lock Free Memory Allocation: Buffers are allocated from pools of specified size from 4KB to 32MB (in powers of 2)</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Global Parameter Server</a:t>
            </a:r>
            <a:endParaRPr/>
          </a:p>
          <a:p>
            <a:pPr indent="-400050" lvl="0" marL="457200" rtl="0" algn="l">
              <a:spcBef>
                <a:spcPts val="0"/>
              </a:spcBef>
              <a:spcAft>
                <a:spcPts val="0"/>
              </a:spcAft>
              <a:buSzPct val="100000"/>
              <a:buChar char="-"/>
            </a:pPr>
            <a:r>
              <a:rPr lang="en"/>
              <a:t>Delayed Persistence</a:t>
            </a:r>
            <a:endParaRPr/>
          </a:p>
        </p:txBody>
      </p:sp>
      <p:sp>
        <p:nvSpPr>
          <p:cNvPr id="243" name="Google Shape;243;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Potential Data Loss is tolerable</a:t>
            </a:r>
            <a:endParaRPr sz="1900"/>
          </a:p>
          <a:p>
            <a:pPr indent="-349250" lvl="0" marL="457200" rtl="0" algn="l">
              <a:spcBef>
                <a:spcPts val="0"/>
              </a:spcBef>
              <a:spcAft>
                <a:spcPts val="0"/>
              </a:spcAft>
              <a:buSzPts val="1900"/>
              <a:buChar char="●"/>
            </a:pPr>
            <a:r>
              <a:rPr lang="en" sz="1900"/>
              <a:t>Updates can be recovered </a:t>
            </a:r>
            <a:endParaRPr sz="1900"/>
          </a:p>
          <a:p>
            <a:pPr indent="-349250" lvl="0" marL="457200" rtl="0" algn="l">
              <a:spcBef>
                <a:spcPts val="0"/>
              </a:spcBef>
              <a:spcAft>
                <a:spcPts val="0"/>
              </a:spcAft>
              <a:buSzPts val="1900"/>
              <a:buChar char="●"/>
            </a:pPr>
            <a:r>
              <a:rPr lang="en" sz="1900"/>
              <a:t>Achieve Compressed writes to durable storage</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Global Parameter Server</a:t>
            </a:r>
            <a:endParaRPr/>
          </a:p>
          <a:p>
            <a:pPr indent="-400050" lvl="0" marL="457200" rtl="0" algn="l">
              <a:spcBef>
                <a:spcPts val="0"/>
              </a:spcBef>
              <a:spcAft>
                <a:spcPts val="0"/>
              </a:spcAft>
              <a:buSzPct val="100000"/>
              <a:buChar char="-"/>
            </a:pPr>
            <a:r>
              <a:rPr lang="en"/>
              <a:t>Delayed Persistence </a:t>
            </a:r>
            <a:r>
              <a:rPr lang="en"/>
              <a:t>(Continue)</a:t>
            </a:r>
            <a:endParaRPr/>
          </a:p>
        </p:txBody>
      </p:sp>
      <p:sp>
        <p:nvSpPr>
          <p:cNvPr id="249" name="Google Shape;249;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9250" lvl="0" marL="457200" rtl="0" algn="l">
              <a:spcBef>
                <a:spcPts val="1200"/>
              </a:spcBef>
              <a:spcAft>
                <a:spcPts val="0"/>
              </a:spcAft>
              <a:buSzPts val="1900"/>
              <a:buChar char="●"/>
            </a:pPr>
            <a:r>
              <a:rPr lang="en" sz="1900"/>
              <a:t>What’s Learned: Persistence can be delayed in order to achieve high throughput serving to training nodes</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646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Overview</a:t>
            </a:r>
            <a:endParaRPr/>
          </a:p>
        </p:txBody>
      </p:sp>
      <p:sp>
        <p:nvSpPr>
          <p:cNvPr id="135" name="Google Shape;135;p14"/>
          <p:cNvSpPr txBox="1"/>
          <p:nvPr>
            <p:ph idx="1" type="body"/>
          </p:nvPr>
        </p:nvSpPr>
        <p:spPr>
          <a:xfrm>
            <a:off x="819150" y="1492100"/>
            <a:ext cx="7030500" cy="2541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Motivation</a:t>
            </a:r>
            <a:endParaRPr sz="1900"/>
          </a:p>
          <a:p>
            <a:pPr indent="-349250" lvl="0" marL="457200" rtl="0" algn="l">
              <a:spcBef>
                <a:spcPts val="0"/>
              </a:spcBef>
              <a:spcAft>
                <a:spcPts val="0"/>
              </a:spcAft>
              <a:buSzPts val="1900"/>
              <a:buChar char="●"/>
            </a:pPr>
            <a:r>
              <a:rPr lang="en" sz="1900"/>
              <a:t>Architecture</a:t>
            </a:r>
            <a:endParaRPr sz="2000"/>
          </a:p>
          <a:p>
            <a:pPr indent="-336550" lvl="1" marL="914400" rtl="0" algn="l">
              <a:spcBef>
                <a:spcPts val="0"/>
              </a:spcBef>
              <a:spcAft>
                <a:spcPts val="0"/>
              </a:spcAft>
              <a:buSzPts val="1700"/>
              <a:buChar char="○"/>
            </a:pPr>
            <a:r>
              <a:rPr lang="en" sz="1700"/>
              <a:t>Fast Data serving</a:t>
            </a:r>
            <a:endParaRPr sz="1700"/>
          </a:p>
          <a:p>
            <a:pPr indent="-336550" lvl="1" marL="914400" rtl="0" algn="l">
              <a:spcBef>
                <a:spcPts val="0"/>
              </a:spcBef>
              <a:spcAft>
                <a:spcPts val="0"/>
              </a:spcAft>
              <a:buSzPts val="1700"/>
              <a:buChar char="○"/>
            </a:pPr>
            <a:r>
              <a:rPr lang="en" sz="1700"/>
              <a:t>Model Training</a:t>
            </a:r>
            <a:endParaRPr sz="1700"/>
          </a:p>
          <a:p>
            <a:pPr indent="-336550" lvl="1" marL="914400" rtl="0" algn="l">
              <a:spcBef>
                <a:spcPts val="0"/>
              </a:spcBef>
              <a:spcAft>
                <a:spcPts val="0"/>
              </a:spcAft>
              <a:buSzPts val="1700"/>
              <a:buChar char="○"/>
            </a:pPr>
            <a:r>
              <a:rPr lang="en" sz="1700"/>
              <a:t>Global Parameter Server</a:t>
            </a:r>
            <a:endParaRPr sz="1700"/>
          </a:p>
          <a:p>
            <a:pPr indent="-349250" lvl="0" marL="457200" rtl="0" algn="l">
              <a:spcBef>
                <a:spcPts val="0"/>
              </a:spcBef>
              <a:spcAft>
                <a:spcPts val="0"/>
              </a:spcAft>
              <a:buSzPts val="1900"/>
              <a:buChar char="●"/>
            </a:pPr>
            <a:r>
              <a:rPr lang="en" sz="1900"/>
              <a:t>Evaluation</a:t>
            </a:r>
            <a:endParaRPr sz="1900"/>
          </a:p>
          <a:p>
            <a:pPr indent="-349250" lvl="0" marL="457200" rtl="0" algn="l">
              <a:spcBef>
                <a:spcPts val="0"/>
              </a:spcBef>
              <a:spcAft>
                <a:spcPts val="0"/>
              </a:spcAft>
              <a:buSzPts val="1900"/>
              <a:buChar char="●"/>
            </a:pPr>
            <a:r>
              <a:rPr lang="en" sz="1900"/>
              <a:t>Summary</a:t>
            </a:r>
            <a:endParaRPr sz="1900"/>
          </a:p>
          <a:p>
            <a:pPr indent="0" lvl="0" marL="0" rtl="0" algn="l">
              <a:spcBef>
                <a:spcPts val="1200"/>
              </a:spcBef>
              <a:spcAft>
                <a:spcPts val="1200"/>
              </a:spcAft>
              <a:buNone/>
            </a:pPr>
            <a:r>
              <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Global Parameter Server</a:t>
            </a:r>
            <a:endParaRPr/>
          </a:p>
          <a:p>
            <a:pPr indent="-400050" lvl="0" marL="457200" rtl="0" algn="l">
              <a:spcBef>
                <a:spcPts val="0"/>
              </a:spcBef>
              <a:spcAft>
                <a:spcPts val="0"/>
              </a:spcAft>
              <a:buSzPct val="100000"/>
              <a:buChar char="-"/>
            </a:pPr>
            <a:r>
              <a:rPr lang="en"/>
              <a:t>Fault Tolerant Operation</a:t>
            </a:r>
            <a:endParaRPr/>
          </a:p>
        </p:txBody>
      </p:sp>
      <p:sp>
        <p:nvSpPr>
          <p:cNvPr id="255" name="Google Shape;255;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Central Parameter Server Controller</a:t>
            </a:r>
            <a:endParaRPr sz="1900"/>
          </a:p>
          <a:p>
            <a:pPr indent="-349250" lvl="0" marL="457200" rtl="0" algn="l">
              <a:spcBef>
                <a:spcPts val="0"/>
              </a:spcBef>
              <a:spcAft>
                <a:spcPts val="0"/>
              </a:spcAft>
              <a:buSzPts val="1900"/>
              <a:buChar char="●"/>
            </a:pPr>
            <a:r>
              <a:rPr lang="en" sz="1900"/>
              <a:t>3 copies per shard (1 primary and 2 secondaries)</a:t>
            </a:r>
            <a:endParaRPr sz="1900"/>
          </a:p>
          <a:p>
            <a:pPr indent="-349250" lvl="0" marL="457200" rtl="0" algn="l">
              <a:spcBef>
                <a:spcPts val="0"/>
              </a:spcBef>
              <a:spcAft>
                <a:spcPts val="0"/>
              </a:spcAft>
              <a:buSzPts val="1900"/>
              <a:buChar char="●"/>
            </a:pPr>
            <a:r>
              <a:rPr lang="en" sz="1900"/>
              <a:t>Controller hand out bucket assignments </a:t>
            </a:r>
            <a:endParaRPr sz="1900"/>
          </a:p>
          <a:p>
            <a:pPr indent="-349250" lvl="0" marL="457200" rtl="0" algn="l">
              <a:spcBef>
                <a:spcPts val="0"/>
              </a:spcBef>
              <a:spcAft>
                <a:spcPts val="0"/>
              </a:spcAft>
              <a:buSzPts val="1900"/>
              <a:buChar char="●"/>
            </a:pPr>
            <a:r>
              <a:rPr lang="en" sz="1900"/>
              <a:t>Constant heartbeats communications</a:t>
            </a:r>
            <a:endParaRPr sz="1900"/>
          </a:p>
          <a:p>
            <a:pPr indent="-349250" lvl="0" marL="457200" rtl="0" algn="l">
              <a:spcBef>
                <a:spcPts val="0"/>
              </a:spcBef>
              <a:spcAft>
                <a:spcPts val="0"/>
              </a:spcAft>
              <a:buSzPts val="1900"/>
              <a:buChar char="●"/>
            </a:pPr>
            <a:r>
              <a:rPr lang="en" sz="1900"/>
              <a:t>Clients contact Controller for parameter shards location</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Global Parameter Server</a:t>
            </a:r>
            <a:endParaRPr/>
          </a:p>
          <a:p>
            <a:pPr indent="-400050" lvl="0" marL="457200" rtl="0" algn="l">
              <a:spcBef>
                <a:spcPts val="0"/>
              </a:spcBef>
              <a:spcAft>
                <a:spcPts val="0"/>
              </a:spcAft>
              <a:buSzPct val="100000"/>
              <a:buChar char="-"/>
            </a:pPr>
            <a:r>
              <a:rPr lang="en"/>
              <a:t>Fault Tolerant Operation (Continue)</a:t>
            </a:r>
            <a:endParaRPr/>
          </a:p>
        </p:txBody>
      </p:sp>
      <p:sp>
        <p:nvSpPr>
          <p:cNvPr id="261" name="Google Shape;261;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Primary’s role: Accepts update &amp; Makes replication via heartbeats</a:t>
            </a:r>
            <a:endParaRPr sz="1900"/>
          </a:p>
          <a:p>
            <a:pPr indent="-349250" lvl="0" marL="457200" rtl="0" algn="l">
              <a:spcBef>
                <a:spcPts val="0"/>
              </a:spcBef>
              <a:spcAft>
                <a:spcPts val="0"/>
              </a:spcAft>
              <a:buSzPts val="1900"/>
              <a:buChar char="●"/>
            </a:pPr>
            <a:r>
              <a:rPr lang="en" sz="1900"/>
              <a:t>Secondary’s role: Checks the lease info &amp; Potential role change proposal</a:t>
            </a:r>
            <a:endParaRPr sz="1900"/>
          </a:p>
          <a:p>
            <a:pPr indent="-349250" lvl="0" marL="457200" rtl="0" algn="l">
              <a:spcBef>
                <a:spcPts val="0"/>
              </a:spcBef>
              <a:spcAft>
                <a:spcPts val="0"/>
              </a:spcAft>
              <a:buSzPts val="1900"/>
              <a:buChar char="●"/>
            </a:pPr>
            <a:r>
              <a:rPr lang="en" sz="1900"/>
              <a:t>Controller’s role: Elect new primary, manage </a:t>
            </a:r>
            <a:r>
              <a:rPr lang="en" sz="1900"/>
              <a:t>lease info, and propagate role updates</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Global Parameter Server</a:t>
            </a:r>
            <a:endParaRPr/>
          </a:p>
          <a:p>
            <a:pPr indent="-400050" lvl="0" marL="457200" rtl="0" algn="l">
              <a:spcBef>
                <a:spcPts val="0"/>
              </a:spcBef>
              <a:spcAft>
                <a:spcPts val="0"/>
              </a:spcAft>
              <a:buSzPct val="100000"/>
              <a:buChar char="-"/>
            </a:pPr>
            <a:r>
              <a:rPr lang="en"/>
              <a:t>Fault Tolerant Operation (Continue)</a:t>
            </a:r>
            <a:endParaRPr/>
          </a:p>
        </p:txBody>
      </p:sp>
      <p:sp>
        <p:nvSpPr>
          <p:cNvPr id="267" name="Google Shape;267;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9250" lvl="0" marL="457200" rtl="0" algn="l">
              <a:spcBef>
                <a:spcPts val="1200"/>
              </a:spcBef>
              <a:spcAft>
                <a:spcPts val="0"/>
              </a:spcAft>
              <a:buSzPts val="1900"/>
              <a:buChar char="●"/>
            </a:pPr>
            <a:r>
              <a:rPr lang="en" sz="1900"/>
              <a:t>What’s Learned: Many mechanisms, including the central controller design, primary and secondary replica, heartbeats communication are used to achieve fault tolerance</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Global Parameter Server</a:t>
            </a:r>
            <a:endParaRPr/>
          </a:p>
          <a:p>
            <a:pPr indent="-400050" lvl="0" marL="457200" rtl="0" algn="l">
              <a:spcBef>
                <a:spcPts val="0"/>
              </a:spcBef>
              <a:spcAft>
                <a:spcPts val="0"/>
              </a:spcAft>
              <a:buSzPct val="100000"/>
              <a:buChar char="-"/>
            </a:pPr>
            <a:r>
              <a:rPr lang="en"/>
              <a:t>Communication Isolation</a:t>
            </a:r>
            <a:endParaRPr/>
          </a:p>
        </p:txBody>
      </p:sp>
      <p:sp>
        <p:nvSpPr>
          <p:cNvPr id="273" name="Google Shape;273;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Two</a:t>
            </a:r>
            <a:r>
              <a:rPr lang="en" sz="1900"/>
              <a:t> 10Gb NICs (Network Interface Controller)</a:t>
            </a:r>
            <a:endParaRPr sz="1900"/>
          </a:p>
          <a:p>
            <a:pPr indent="-349250" lvl="0" marL="457200" rtl="0" algn="l">
              <a:spcBef>
                <a:spcPts val="0"/>
              </a:spcBef>
              <a:spcAft>
                <a:spcPts val="0"/>
              </a:spcAft>
              <a:buSzPts val="1900"/>
              <a:buChar char="●"/>
            </a:pPr>
            <a:r>
              <a:rPr lang="en" sz="1900"/>
              <a:t>2 paths are isolated into their own NICs </a:t>
            </a:r>
            <a:endParaRPr sz="1900"/>
          </a:p>
          <a:p>
            <a:pPr indent="-349250" lvl="0" marL="457200" rtl="0" algn="l">
              <a:spcBef>
                <a:spcPts val="0"/>
              </a:spcBef>
              <a:spcAft>
                <a:spcPts val="0"/>
              </a:spcAft>
              <a:buSzPts val="1900"/>
              <a:buChar char="●"/>
            </a:pPr>
            <a:r>
              <a:rPr lang="en" sz="1900"/>
              <a:t>Maximize network bandwidth and minimize interference</a:t>
            </a:r>
            <a:endParaRPr sz="1900"/>
          </a:p>
          <a:p>
            <a:pPr indent="-349250" lvl="0" marL="457200" rtl="0" algn="l">
              <a:spcBef>
                <a:spcPts val="0"/>
              </a:spcBef>
              <a:spcAft>
                <a:spcPts val="0"/>
              </a:spcAft>
              <a:buSzPts val="1900"/>
              <a:buChar char="●"/>
            </a:pPr>
            <a:r>
              <a:rPr lang="en" sz="1900"/>
              <a:t>Administrative traffic isolated from the controller to the 1Gb NIC</a:t>
            </a: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819150" y="845600"/>
            <a:ext cx="7505700" cy="60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700"/>
              <a:t>Evaluation: Model Training System</a:t>
            </a:r>
            <a:endParaRPr sz="2700"/>
          </a:p>
        </p:txBody>
      </p:sp>
      <p:sp>
        <p:nvSpPr>
          <p:cNvPr id="279" name="Google Shape;279;p36"/>
          <p:cNvSpPr txBox="1"/>
          <p:nvPr>
            <p:ph idx="1" type="body"/>
          </p:nvPr>
        </p:nvSpPr>
        <p:spPr>
          <a:xfrm>
            <a:off x="819150" y="149210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Baseline</a:t>
            </a:r>
            <a:endParaRPr sz="1600"/>
          </a:p>
          <a:p>
            <a:pPr indent="-317500" lvl="1" marL="914400" rtl="0" algn="l">
              <a:spcBef>
                <a:spcPts val="0"/>
              </a:spcBef>
              <a:spcAft>
                <a:spcPts val="0"/>
              </a:spcAft>
              <a:buSzPts val="1400"/>
              <a:buChar char="○"/>
            </a:pPr>
            <a:r>
              <a:rPr lang="en" sz="1400"/>
              <a:t>Single model training and no </a:t>
            </a:r>
            <a:r>
              <a:rPr lang="en" sz="1400"/>
              <a:t>parameter</a:t>
            </a:r>
            <a:r>
              <a:rPr lang="en" sz="1400"/>
              <a:t> server</a:t>
            </a:r>
            <a:endParaRPr sz="1400"/>
          </a:p>
          <a:p>
            <a:pPr indent="-317500" lvl="1" marL="914400" rtl="0" algn="l">
              <a:spcBef>
                <a:spcPts val="0"/>
              </a:spcBef>
              <a:spcAft>
                <a:spcPts val="0"/>
              </a:spcAft>
              <a:buSzPts val="1400"/>
              <a:buChar char="○"/>
            </a:pPr>
            <a:r>
              <a:rPr lang="en" sz="1400"/>
              <a:t>Only vary number of cores</a:t>
            </a:r>
            <a:endParaRPr sz="1400"/>
          </a:p>
          <a:p>
            <a:pPr indent="-317500" lvl="1" marL="914400" rtl="0" algn="l">
              <a:spcBef>
                <a:spcPts val="0"/>
              </a:spcBef>
              <a:spcAft>
                <a:spcPts val="0"/>
              </a:spcAft>
              <a:buSzPts val="1400"/>
              <a:buChar char="○"/>
            </a:pPr>
            <a:r>
              <a:rPr lang="en" sz="1400"/>
              <a:t>On MNIST digits dataset</a:t>
            </a:r>
            <a:endParaRPr sz="1400"/>
          </a:p>
          <a:p>
            <a:pPr indent="-330200" lvl="0" marL="457200" rtl="0" algn="l">
              <a:spcBef>
                <a:spcPts val="0"/>
              </a:spcBef>
              <a:spcAft>
                <a:spcPts val="0"/>
              </a:spcAft>
              <a:buSzPts val="1600"/>
              <a:buChar char="●"/>
            </a:pPr>
            <a:r>
              <a:rPr lang="en" sz="1600"/>
              <a:t>Superlinear speedup until 4 cores</a:t>
            </a:r>
            <a:endParaRPr sz="1600"/>
          </a:p>
          <a:p>
            <a:pPr indent="-317500" lvl="1" marL="914400" rtl="0" algn="l">
              <a:spcBef>
                <a:spcPts val="0"/>
              </a:spcBef>
              <a:spcAft>
                <a:spcPts val="0"/>
              </a:spcAft>
              <a:buSzPts val="1400"/>
              <a:buChar char="○"/>
            </a:pPr>
            <a:r>
              <a:rPr lang="en" sz="1400"/>
              <a:t>Cache performance</a:t>
            </a:r>
            <a:endParaRPr sz="1400"/>
          </a:p>
          <a:p>
            <a:pPr indent="-330200" lvl="0" marL="457200" rtl="0" algn="l">
              <a:spcBef>
                <a:spcPts val="0"/>
              </a:spcBef>
              <a:spcAft>
                <a:spcPts val="0"/>
              </a:spcAft>
              <a:buSzPts val="1600"/>
              <a:buChar char="●"/>
            </a:pPr>
            <a:r>
              <a:rPr lang="en" sz="1600"/>
              <a:t>Linear after that</a:t>
            </a:r>
            <a:endParaRPr sz="1600"/>
          </a:p>
        </p:txBody>
      </p:sp>
      <p:pic>
        <p:nvPicPr>
          <p:cNvPr id="280" name="Google Shape;280;p36"/>
          <p:cNvPicPr preferRelativeResize="0"/>
          <p:nvPr/>
        </p:nvPicPr>
        <p:blipFill rotWithShape="1">
          <a:blip r:embed="rId3">
            <a:alphaModFix/>
          </a:blip>
          <a:srcRect b="0" l="4242" r="0" t="3883"/>
          <a:stretch/>
        </p:blipFill>
        <p:spPr>
          <a:xfrm>
            <a:off x="4396450" y="2125225"/>
            <a:ext cx="3872475" cy="2638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819150" y="845600"/>
            <a:ext cx="7505700" cy="60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700"/>
              <a:t>Evaluation: Parameter Server</a:t>
            </a:r>
            <a:endParaRPr sz="2700"/>
          </a:p>
        </p:txBody>
      </p:sp>
      <p:sp>
        <p:nvSpPr>
          <p:cNvPr id="286" name="Google Shape;286;p37"/>
          <p:cNvSpPr txBox="1"/>
          <p:nvPr>
            <p:ph idx="1" type="body"/>
          </p:nvPr>
        </p:nvSpPr>
        <p:spPr>
          <a:xfrm>
            <a:off x="819150" y="1505138"/>
            <a:ext cx="4200000" cy="2541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Run on Image 22k dataset</a:t>
            </a:r>
            <a:endParaRPr sz="1700"/>
          </a:p>
          <a:p>
            <a:pPr indent="-323850" lvl="1" marL="914400" rtl="0" algn="l">
              <a:spcBef>
                <a:spcPts val="0"/>
              </a:spcBef>
              <a:spcAft>
                <a:spcPts val="0"/>
              </a:spcAft>
              <a:buSzPts val="1500"/>
              <a:buChar char="○"/>
            </a:pPr>
            <a:r>
              <a:rPr lang="en" sz="1500"/>
              <a:t>Computation local to parameter server</a:t>
            </a:r>
            <a:endParaRPr sz="1500"/>
          </a:p>
          <a:p>
            <a:pPr indent="-323850" lvl="1" marL="914400" rtl="0" algn="l">
              <a:spcBef>
                <a:spcPts val="0"/>
              </a:spcBef>
              <a:spcAft>
                <a:spcPts val="0"/>
              </a:spcAft>
              <a:buSzPts val="1500"/>
              <a:buChar char="○"/>
            </a:pPr>
            <a:r>
              <a:rPr lang="en" sz="1500"/>
              <a:t>Only send gradient</a:t>
            </a:r>
            <a:endParaRPr sz="1500"/>
          </a:p>
          <a:p>
            <a:pPr indent="-323850" lvl="2" marL="1371600" rtl="0" algn="l">
              <a:spcBef>
                <a:spcPts val="0"/>
              </a:spcBef>
              <a:spcAft>
                <a:spcPts val="0"/>
              </a:spcAft>
              <a:buSzPts val="1500"/>
              <a:buChar char="■"/>
            </a:pPr>
            <a:r>
              <a:rPr lang="en" sz="1500"/>
              <a:t>&lt;𝛿, ɑ&gt; vs. Δw</a:t>
            </a:r>
            <a:endParaRPr sz="1500"/>
          </a:p>
          <a:p>
            <a:pPr indent="-336550" lvl="0" marL="457200" rtl="0" algn="l">
              <a:spcBef>
                <a:spcPts val="0"/>
              </a:spcBef>
              <a:spcAft>
                <a:spcPts val="0"/>
              </a:spcAft>
              <a:buSzPts val="1700"/>
              <a:buChar char="●"/>
            </a:pPr>
            <a:r>
              <a:rPr lang="en" sz="1700"/>
              <a:t>Purple shows a huge improvement over red</a:t>
            </a:r>
            <a:endParaRPr sz="1700"/>
          </a:p>
        </p:txBody>
      </p:sp>
      <p:pic>
        <p:nvPicPr>
          <p:cNvPr id="287" name="Google Shape;287;p37"/>
          <p:cNvPicPr preferRelativeResize="0"/>
          <p:nvPr/>
        </p:nvPicPr>
        <p:blipFill rotWithShape="1">
          <a:blip r:embed="rId3">
            <a:alphaModFix/>
          </a:blip>
          <a:srcRect b="0" l="5267" r="0" t="0"/>
          <a:stretch/>
        </p:blipFill>
        <p:spPr>
          <a:xfrm>
            <a:off x="5019150" y="1505150"/>
            <a:ext cx="3734601" cy="2895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819150" y="845600"/>
            <a:ext cx="7505700" cy="60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700"/>
              <a:t>Evaluation: Scaling Model Replicas</a:t>
            </a:r>
            <a:endParaRPr sz="2700"/>
          </a:p>
        </p:txBody>
      </p:sp>
      <p:sp>
        <p:nvSpPr>
          <p:cNvPr id="293" name="Google Shape;293;p38"/>
          <p:cNvSpPr txBox="1"/>
          <p:nvPr>
            <p:ph idx="1" type="body"/>
          </p:nvPr>
        </p:nvSpPr>
        <p:spPr>
          <a:xfrm>
            <a:off x="819150" y="1492100"/>
            <a:ext cx="52941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700"/>
              <a:t>Parameter adds little overhead</a:t>
            </a:r>
            <a:endParaRPr sz="1700"/>
          </a:p>
          <a:p>
            <a:pPr indent="-336550" lvl="1" marL="914400" rtl="0" algn="l">
              <a:spcBef>
                <a:spcPts val="0"/>
              </a:spcBef>
              <a:spcAft>
                <a:spcPts val="0"/>
              </a:spcAft>
              <a:buSzPts val="1700"/>
              <a:buChar char="○"/>
            </a:pPr>
            <a:r>
              <a:rPr lang="en" sz="1700"/>
              <a:t>Still exhibits strong linear scaling</a:t>
            </a:r>
            <a:endParaRPr sz="1700"/>
          </a:p>
          <a:p>
            <a:pPr indent="-336550" lvl="1" marL="914400" rtl="0" algn="l">
              <a:spcBef>
                <a:spcPts val="0"/>
              </a:spcBef>
              <a:spcAft>
                <a:spcPts val="0"/>
              </a:spcAft>
              <a:buSzPts val="1700"/>
              <a:buChar char="○"/>
            </a:pPr>
            <a:r>
              <a:rPr lang="en" sz="1700"/>
              <a:t>Redline does not actually train</a:t>
            </a:r>
            <a:endParaRPr sz="1700"/>
          </a:p>
        </p:txBody>
      </p:sp>
      <p:pic>
        <p:nvPicPr>
          <p:cNvPr id="294" name="Google Shape;294;p38"/>
          <p:cNvPicPr preferRelativeResize="0"/>
          <p:nvPr/>
        </p:nvPicPr>
        <p:blipFill>
          <a:blip r:embed="rId3">
            <a:alphaModFix/>
          </a:blip>
          <a:stretch>
            <a:fillRect/>
          </a:stretch>
        </p:blipFill>
        <p:spPr>
          <a:xfrm>
            <a:off x="4949721" y="1619000"/>
            <a:ext cx="3668655" cy="25415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819150" y="845600"/>
            <a:ext cx="7505700" cy="60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700"/>
              <a:t>Evaluation: Accuracy</a:t>
            </a:r>
            <a:endParaRPr sz="2700"/>
          </a:p>
        </p:txBody>
      </p:sp>
      <p:sp>
        <p:nvSpPr>
          <p:cNvPr id="300" name="Google Shape;300;p39"/>
          <p:cNvSpPr txBox="1"/>
          <p:nvPr>
            <p:ph idx="1" type="body"/>
          </p:nvPr>
        </p:nvSpPr>
        <p:spPr>
          <a:xfrm>
            <a:off x="819150" y="1492100"/>
            <a:ext cx="4112100" cy="254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Improved on MNIST state-of-the-art by 0.08%</a:t>
            </a:r>
            <a:endParaRPr sz="1500"/>
          </a:p>
          <a:p>
            <a:pPr indent="-311150" lvl="1" marL="914400" rtl="0" algn="l">
              <a:spcBef>
                <a:spcPts val="0"/>
              </a:spcBef>
              <a:spcAft>
                <a:spcPts val="0"/>
              </a:spcAft>
              <a:buSzPts val="1300"/>
              <a:buChar char="○"/>
            </a:pPr>
            <a:r>
              <a:rPr lang="en" sz="1300"/>
              <a:t>Previous jump took four years</a:t>
            </a:r>
            <a:endParaRPr sz="1300"/>
          </a:p>
          <a:p>
            <a:pPr indent="-323850" lvl="0" marL="457200" rtl="0" algn="l">
              <a:spcBef>
                <a:spcPts val="0"/>
              </a:spcBef>
              <a:spcAft>
                <a:spcPts val="0"/>
              </a:spcAft>
              <a:buSzPts val="1500"/>
              <a:buChar char="●"/>
            </a:pPr>
            <a:r>
              <a:rPr lang="en" sz="1500"/>
              <a:t>Improved on Image 22k </a:t>
            </a:r>
            <a:r>
              <a:rPr lang="en" sz="1500"/>
              <a:t>state-of-the-art 14%</a:t>
            </a:r>
            <a:endParaRPr sz="1500"/>
          </a:p>
          <a:p>
            <a:pPr indent="-311150" lvl="1" marL="914400" rtl="0" algn="l">
              <a:spcBef>
                <a:spcPts val="0"/>
              </a:spcBef>
              <a:spcAft>
                <a:spcPts val="0"/>
              </a:spcAft>
              <a:buSzPts val="1300"/>
              <a:buChar char="○"/>
            </a:pPr>
            <a:r>
              <a:rPr lang="en" sz="1300"/>
              <a:t>Random guessing is  0.0045%</a:t>
            </a:r>
            <a:endParaRPr sz="1300"/>
          </a:p>
          <a:p>
            <a:pPr indent="-311150" lvl="1" marL="914400" rtl="0" algn="l">
              <a:spcBef>
                <a:spcPts val="0"/>
              </a:spcBef>
              <a:spcAft>
                <a:spcPts val="0"/>
              </a:spcAft>
              <a:buSzPts val="1300"/>
              <a:buChar char="○"/>
            </a:pPr>
            <a:r>
              <a:rPr lang="en" sz="1300"/>
              <a:t>Could reach previous best </a:t>
            </a:r>
            <a:endParaRPr sz="1300"/>
          </a:p>
          <a:p>
            <a:pPr indent="-311150" lvl="2" marL="1371600" rtl="0" algn="l">
              <a:spcBef>
                <a:spcPts val="0"/>
              </a:spcBef>
              <a:spcAft>
                <a:spcPts val="0"/>
              </a:spcAft>
              <a:buSzPts val="1300"/>
              <a:buChar char="■"/>
            </a:pPr>
            <a:r>
              <a:rPr lang="en" sz="1300"/>
              <a:t>With 62 machines, 1 day of training</a:t>
            </a:r>
            <a:endParaRPr sz="1300"/>
          </a:p>
          <a:p>
            <a:pPr indent="-311150" lvl="2" marL="1371600" rtl="0" algn="l">
              <a:spcBef>
                <a:spcPts val="0"/>
              </a:spcBef>
              <a:spcAft>
                <a:spcPts val="0"/>
              </a:spcAft>
              <a:buSzPts val="1300"/>
              <a:buChar char="■"/>
            </a:pPr>
            <a:r>
              <a:rPr lang="en" sz="1300"/>
              <a:t>Vs. 2000 machines, 1 week of training</a:t>
            </a:r>
            <a:endParaRPr sz="1300"/>
          </a:p>
          <a:p>
            <a:pPr indent="-323850" lvl="0" marL="457200" rtl="0" algn="l">
              <a:spcBef>
                <a:spcPts val="0"/>
              </a:spcBef>
              <a:spcAft>
                <a:spcPts val="0"/>
              </a:spcAft>
              <a:buSzPts val="1500"/>
              <a:buChar char="●"/>
            </a:pPr>
            <a:r>
              <a:rPr lang="en" sz="1500"/>
              <a:t>Asynchronicity introduces noise</a:t>
            </a:r>
            <a:endParaRPr sz="1500"/>
          </a:p>
          <a:p>
            <a:pPr indent="-311150" lvl="1" marL="914400" rtl="0" algn="l">
              <a:spcBef>
                <a:spcPts val="0"/>
              </a:spcBef>
              <a:spcAft>
                <a:spcPts val="0"/>
              </a:spcAft>
              <a:buSzPts val="1300"/>
              <a:buChar char="○"/>
            </a:pPr>
            <a:r>
              <a:rPr lang="en" sz="1300"/>
              <a:t>Allows Adam to “jump” out of unstable local minima</a:t>
            </a:r>
            <a:endParaRPr sz="1300"/>
          </a:p>
        </p:txBody>
      </p:sp>
      <p:pic>
        <p:nvPicPr>
          <p:cNvPr id="301" name="Google Shape;301;p39"/>
          <p:cNvPicPr preferRelativeResize="0"/>
          <p:nvPr/>
        </p:nvPicPr>
        <p:blipFill rotWithShape="1">
          <a:blip r:embed="rId3">
            <a:alphaModFix/>
          </a:blip>
          <a:srcRect b="0" l="6410" r="0" t="0"/>
          <a:stretch/>
        </p:blipFill>
        <p:spPr>
          <a:xfrm>
            <a:off x="5008900" y="1377550"/>
            <a:ext cx="3630676" cy="1590300"/>
          </a:xfrm>
          <a:prstGeom prst="rect">
            <a:avLst/>
          </a:prstGeom>
          <a:noFill/>
          <a:ln>
            <a:noFill/>
          </a:ln>
        </p:spPr>
      </p:pic>
      <p:pic>
        <p:nvPicPr>
          <p:cNvPr id="302" name="Google Shape;302;p39"/>
          <p:cNvPicPr preferRelativeResize="0"/>
          <p:nvPr/>
        </p:nvPicPr>
        <p:blipFill>
          <a:blip r:embed="rId4">
            <a:alphaModFix/>
          </a:blip>
          <a:stretch>
            <a:fillRect/>
          </a:stretch>
        </p:blipFill>
        <p:spPr>
          <a:xfrm>
            <a:off x="5032163" y="2875350"/>
            <a:ext cx="3584156" cy="1590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819150" y="845600"/>
            <a:ext cx="7505700" cy="646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Summary</a:t>
            </a:r>
            <a:endParaRPr/>
          </a:p>
        </p:txBody>
      </p:sp>
      <p:sp>
        <p:nvSpPr>
          <p:cNvPr id="308" name="Google Shape;308;p40"/>
          <p:cNvSpPr txBox="1"/>
          <p:nvPr>
            <p:ph idx="1" type="body"/>
          </p:nvPr>
        </p:nvSpPr>
        <p:spPr>
          <a:xfrm>
            <a:off x="819150" y="1492100"/>
            <a:ext cx="7505700" cy="2867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Scaling</a:t>
            </a:r>
            <a:endParaRPr/>
          </a:p>
          <a:p>
            <a:pPr indent="-311150" lvl="1" marL="914400" rtl="0" algn="l">
              <a:spcBef>
                <a:spcPts val="0"/>
              </a:spcBef>
              <a:spcAft>
                <a:spcPts val="0"/>
              </a:spcAft>
              <a:buSzPts val="1300"/>
              <a:buChar char="○"/>
            </a:pPr>
            <a:r>
              <a:rPr lang="en" sz="1300"/>
              <a:t>Partitioned dataset for parallel </a:t>
            </a:r>
            <a:r>
              <a:rPr lang="en" sz="1300"/>
              <a:t>computation</a:t>
            </a:r>
            <a:endParaRPr sz="1300"/>
          </a:p>
          <a:p>
            <a:pPr indent="-311150" lvl="1" marL="914400" rtl="0" algn="l">
              <a:spcBef>
                <a:spcPts val="0"/>
              </a:spcBef>
              <a:spcAft>
                <a:spcPts val="0"/>
              </a:spcAft>
              <a:buSzPts val="1300"/>
              <a:buChar char="○"/>
            </a:pPr>
            <a:r>
              <a:rPr lang="en" sz="1300"/>
              <a:t>Partitioned</a:t>
            </a:r>
            <a:r>
              <a:rPr lang="en" sz="1300"/>
              <a:t> models for greater cache utilization</a:t>
            </a:r>
            <a:endParaRPr sz="1300"/>
          </a:p>
          <a:p>
            <a:pPr indent="-311150" lvl="1" marL="914400" rtl="0" algn="l">
              <a:spcBef>
                <a:spcPts val="0"/>
              </a:spcBef>
              <a:spcAft>
                <a:spcPts val="0"/>
              </a:spcAft>
              <a:buSzPts val="1300"/>
              <a:buChar char="○"/>
            </a:pPr>
            <a:r>
              <a:rPr lang="en" sz="1300"/>
              <a:t>Global parameter server</a:t>
            </a:r>
            <a:endParaRPr sz="1300"/>
          </a:p>
          <a:p>
            <a:pPr indent="-311150" lvl="2" marL="1371600" rtl="0" algn="l">
              <a:spcBef>
                <a:spcPts val="0"/>
              </a:spcBef>
              <a:spcAft>
                <a:spcPts val="0"/>
              </a:spcAft>
              <a:buSzPts val="1300"/>
              <a:buChar char="■"/>
            </a:pPr>
            <a:r>
              <a:rPr lang="en" sz="1300"/>
              <a:t>minimize </a:t>
            </a:r>
            <a:r>
              <a:rPr lang="en" sz="1300"/>
              <a:t>communication &amp; delayed calculation</a:t>
            </a:r>
            <a:endParaRPr sz="1300"/>
          </a:p>
          <a:p>
            <a:pPr indent="-311150" lvl="2" marL="1371600" rtl="0" algn="l">
              <a:spcBef>
                <a:spcPts val="0"/>
              </a:spcBef>
              <a:spcAft>
                <a:spcPts val="0"/>
              </a:spcAft>
              <a:buSzPts val="1300"/>
              <a:buChar char="■"/>
            </a:pPr>
            <a:r>
              <a:rPr lang="en" sz="1300"/>
              <a:t>Asynchronous updates</a:t>
            </a:r>
            <a:endParaRPr sz="1300"/>
          </a:p>
          <a:p>
            <a:pPr indent="-311150" lvl="0" marL="457200" rtl="0" algn="l">
              <a:spcBef>
                <a:spcPts val="0"/>
              </a:spcBef>
              <a:spcAft>
                <a:spcPts val="0"/>
              </a:spcAft>
              <a:buSzPts val="1300"/>
              <a:buChar char="●"/>
            </a:pPr>
            <a:r>
              <a:rPr lang="en"/>
              <a:t>Fault Tolerance</a:t>
            </a:r>
            <a:endParaRPr/>
          </a:p>
          <a:p>
            <a:pPr indent="-311150" lvl="1" marL="914400" rtl="0" algn="l">
              <a:spcBef>
                <a:spcPts val="0"/>
              </a:spcBef>
              <a:spcAft>
                <a:spcPts val="0"/>
              </a:spcAft>
              <a:buSzPts val="1300"/>
              <a:buChar char="○"/>
            </a:pPr>
            <a:r>
              <a:rPr lang="en" sz="1300"/>
              <a:t>Parameter server shards are replicated 3 times</a:t>
            </a:r>
            <a:endParaRPr sz="1300"/>
          </a:p>
          <a:p>
            <a:pPr indent="-311150" lvl="1" marL="914400" rtl="0" algn="l">
              <a:spcBef>
                <a:spcPts val="0"/>
              </a:spcBef>
              <a:spcAft>
                <a:spcPts val="0"/>
              </a:spcAft>
              <a:buSzPts val="1300"/>
              <a:buChar char="○"/>
            </a:pPr>
            <a:r>
              <a:rPr lang="en" sz="1300"/>
              <a:t>Controller machines create PAXOS cluster that route request to parameter server</a:t>
            </a:r>
            <a:endParaRPr sz="1300"/>
          </a:p>
          <a:p>
            <a:pPr indent="-311150" lvl="0" marL="457200" rtl="0" algn="l">
              <a:spcBef>
                <a:spcPts val="0"/>
              </a:spcBef>
              <a:spcAft>
                <a:spcPts val="0"/>
              </a:spcAft>
              <a:buSzPts val="1300"/>
              <a:buChar char="●"/>
            </a:pPr>
            <a:r>
              <a:rPr lang="en"/>
              <a:t>Usage</a:t>
            </a:r>
            <a:endParaRPr/>
          </a:p>
          <a:p>
            <a:pPr indent="-311150" lvl="1" marL="914400" rtl="0" algn="l">
              <a:spcBef>
                <a:spcPts val="0"/>
              </a:spcBef>
              <a:spcAft>
                <a:spcPts val="0"/>
              </a:spcAft>
              <a:buSzPts val="1300"/>
              <a:buChar char="○"/>
            </a:pPr>
            <a:r>
              <a:rPr lang="en" sz="1300"/>
              <a:t>Lots of low-level optimizations</a:t>
            </a:r>
            <a:endParaRPr sz="1300"/>
          </a:p>
          <a:p>
            <a:pPr indent="-311150" lvl="1" marL="914400" rtl="0" algn="l">
              <a:spcBef>
                <a:spcPts val="0"/>
              </a:spcBef>
              <a:spcAft>
                <a:spcPts val="0"/>
              </a:spcAft>
              <a:buSzPts val="1300"/>
              <a:buChar char="○"/>
            </a:pPr>
            <a:r>
              <a:rPr lang="en" sz="1300"/>
              <a:t>Usage of an </a:t>
            </a:r>
            <a:r>
              <a:rPr lang="en" sz="1300"/>
              <a:t>asynchronous</a:t>
            </a:r>
            <a:r>
              <a:rPr lang="en" sz="1300"/>
              <a:t> </a:t>
            </a:r>
            <a:r>
              <a:rPr lang="en" sz="1300"/>
              <a:t>global parameter store is probably applicable to other systems</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646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Motivation</a:t>
            </a:r>
            <a:endParaRPr/>
          </a:p>
        </p:txBody>
      </p:sp>
      <p:sp>
        <p:nvSpPr>
          <p:cNvPr id="141" name="Google Shape;141;p15"/>
          <p:cNvSpPr txBox="1"/>
          <p:nvPr>
            <p:ph idx="1" type="body"/>
          </p:nvPr>
        </p:nvSpPr>
        <p:spPr>
          <a:xfrm>
            <a:off x="819150" y="1492100"/>
            <a:ext cx="4179900" cy="3264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Powerful DNNs are very large</a:t>
            </a:r>
            <a:endParaRPr sz="1400"/>
          </a:p>
          <a:p>
            <a:pPr indent="-304800" lvl="1" marL="914400" rtl="0" algn="l">
              <a:spcBef>
                <a:spcPts val="0"/>
              </a:spcBef>
              <a:spcAft>
                <a:spcPts val="0"/>
              </a:spcAft>
              <a:buSzPts val="1200"/>
              <a:buChar char="○"/>
            </a:pPr>
            <a:r>
              <a:rPr lang="en" sz="1200"/>
              <a:t>Model accuracy increases with size</a:t>
            </a:r>
            <a:endParaRPr sz="1200"/>
          </a:p>
          <a:p>
            <a:pPr indent="-304800" lvl="1" marL="914400" rtl="0" algn="l">
              <a:spcBef>
                <a:spcPts val="0"/>
              </a:spcBef>
              <a:spcAft>
                <a:spcPts val="0"/>
              </a:spcAft>
              <a:buSzPts val="1200"/>
              <a:buChar char="○"/>
            </a:pPr>
            <a:r>
              <a:rPr lang="en" sz="1200"/>
              <a:t>But this is more expensive</a:t>
            </a:r>
            <a:endParaRPr sz="1400"/>
          </a:p>
          <a:p>
            <a:pPr indent="-317500" lvl="0" marL="457200" rtl="0" algn="l">
              <a:spcBef>
                <a:spcPts val="0"/>
              </a:spcBef>
              <a:spcAft>
                <a:spcPts val="0"/>
              </a:spcAft>
              <a:buSzPts val="1400"/>
              <a:buChar char="●"/>
            </a:pPr>
            <a:r>
              <a:rPr lang="en" sz="1400"/>
              <a:t>Adam: Distributed system designed to train state-of-the art DNNs</a:t>
            </a:r>
            <a:endParaRPr sz="1400"/>
          </a:p>
          <a:p>
            <a:pPr indent="-304800" lvl="1" marL="914400" rtl="0" algn="l">
              <a:spcBef>
                <a:spcPts val="0"/>
              </a:spcBef>
              <a:spcAft>
                <a:spcPts val="0"/>
              </a:spcAft>
              <a:buSzPts val="1200"/>
              <a:buChar char="○"/>
            </a:pPr>
            <a:r>
              <a:rPr lang="en" sz="1200"/>
              <a:t>D</a:t>
            </a:r>
            <a:r>
              <a:rPr lang="en" sz="1200"/>
              <a:t>one efficiently on commodity machines</a:t>
            </a:r>
            <a:endParaRPr sz="1200"/>
          </a:p>
          <a:p>
            <a:pPr indent="-304800" lvl="1" marL="914400" rtl="0" algn="l">
              <a:spcBef>
                <a:spcPts val="0"/>
              </a:spcBef>
              <a:spcAft>
                <a:spcPts val="0"/>
              </a:spcAft>
              <a:buSzPts val="1200"/>
              <a:buChar char="○"/>
            </a:pPr>
            <a:r>
              <a:rPr lang="en" sz="1200"/>
              <a:t>Focus on visual tasks</a:t>
            </a:r>
            <a:endParaRPr sz="1200"/>
          </a:p>
          <a:p>
            <a:pPr indent="0" lvl="0" marL="0" rtl="0" algn="l">
              <a:spcBef>
                <a:spcPts val="1200"/>
              </a:spcBef>
              <a:spcAft>
                <a:spcPts val="1200"/>
              </a:spcAft>
              <a:buNone/>
            </a:pPr>
            <a:r>
              <a:t/>
            </a:r>
            <a:endParaRPr sz="1200"/>
          </a:p>
        </p:txBody>
      </p:sp>
      <p:pic>
        <p:nvPicPr>
          <p:cNvPr id="142" name="Google Shape;142;p15"/>
          <p:cNvPicPr preferRelativeResize="0"/>
          <p:nvPr/>
        </p:nvPicPr>
        <p:blipFill>
          <a:blip r:embed="rId3">
            <a:alphaModFix/>
          </a:blip>
          <a:stretch>
            <a:fillRect/>
          </a:stretch>
        </p:blipFill>
        <p:spPr>
          <a:xfrm>
            <a:off x="4845287" y="1089575"/>
            <a:ext cx="2951074" cy="1850174"/>
          </a:xfrm>
          <a:prstGeom prst="rect">
            <a:avLst/>
          </a:prstGeom>
          <a:noFill/>
          <a:ln>
            <a:noFill/>
          </a:ln>
        </p:spPr>
      </p:pic>
      <p:pic>
        <p:nvPicPr>
          <p:cNvPr id="143" name="Google Shape;143;p15"/>
          <p:cNvPicPr preferRelativeResize="0"/>
          <p:nvPr/>
        </p:nvPicPr>
        <p:blipFill>
          <a:blip r:embed="rId4">
            <a:alphaModFix/>
          </a:blip>
          <a:stretch>
            <a:fillRect/>
          </a:stretch>
        </p:blipFill>
        <p:spPr>
          <a:xfrm>
            <a:off x="4872013" y="3202622"/>
            <a:ext cx="2897599" cy="115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646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Background </a:t>
            </a:r>
            <a:endParaRPr/>
          </a:p>
        </p:txBody>
      </p:sp>
      <p:sp>
        <p:nvSpPr>
          <p:cNvPr id="149" name="Google Shape;149;p16"/>
          <p:cNvSpPr txBox="1"/>
          <p:nvPr>
            <p:ph idx="1" type="body"/>
          </p:nvPr>
        </p:nvSpPr>
        <p:spPr>
          <a:xfrm>
            <a:off x="819150" y="1523875"/>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Feed Forward</a:t>
            </a:r>
            <a:endParaRPr sz="1500"/>
          </a:p>
          <a:p>
            <a:pPr indent="-311150" lvl="1" marL="914400" rtl="0" algn="l">
              <a:spcBef>
                <a:spcPts val="0"/>
              </a:spcBef>
              <a:spcAft>
                <a:spcPts val="0"/>
              </a:spcAft>
              <a:buSzPts val="1300"/>
              <a:buChar char="○"/>
            </a:pPr>
            <a:r>
              <a:rPr lang="en" sz="1300"/>
              <a:t>Compute activation for all nodes</a:t>
            </a:r>
            <a:endParaRPr sz="1300"/>
          </a:p>
          <a:p>
            <a:pPr indent="-311150" lvl="2" marL="1371600" rtl="0" algn="l">
              <a:spcBef>
                <a:spcPts val="0"/>
              </a:spcBef>
              <a:spcAft>
                <a:spcPts val="0"/>
              </a:spcAft>
              <a:buSzPts val="1300"/>
              <a:buChar char="■"/>
            </a:pPr>
            <a:r>
              <a:rPr lang="en" sz="1300"/>
              <a:t>Matrix multiplication</a:t>
            </a:r>
            <a:endParaRPr sz="1300"/>
          </a:p>
          <a:p>
            <a:pPr indent="-323850" lvl="0" marL="457200" rtl="0" algn="l">
              <a:spcBef>
                <a:spcPts val="0"/>
              </a:spcBef>
              <a:spcAft>
                <a:spcPts val="0"/>
              </a:spcAft>
              <a:buSzPts val="1500"/>
              <a:buChar char="●"/>
            </a:pPr>
            <a:r>
              <a:rPr lang="en" sz="1500"/>
              <a:t>BackPropagation</a:t>
            </a:r>
            <a:endParaRPr sz="1500"/>
          </a:p>
          <a:p>
            <a:pPr indent="-311150" lvl="1" marL="914400" rtl="0" algn="l">
              <a:spcBef>
                <a:spcPts val="0"/>
              </a:spcBef>
              <a:spcAft>
                <a:spcPts val="0"/>
              </a:spcAft>
              <a:buSzPts val="1300"/>
              <a:buChar char="○"/>
            </a:pPr>
            <a:r>
              <a:rPr lang="en" sz="1300"/>
              <a:t>Computer error based on desired output</a:t>
            </a:r>
            <a:endParaRPr sz="1300"/>
          </a:p>
          <a:p>
            <a:pPr indent="-311150" lvl="2" marL="1371600" rtl="0" algn="l">
              <a:spcBef>
                <a:spcPts val="0"/>
              </a:spcBef>
              <a:spcAft>
                <a:spcPts val="0"/>
              </a:spcAft>
              <a:buSzPts val="1300"/>
              <a:buChar char="■"/>
            </a:pPr>
            <a:r>
              <a:rPr lang="en" sz="1300"/>
              <a:t>Error in a layer l </a:t>
            </a:r>
            <a:r>
              <a:rPr lang="en" sz="1300"/>
              <a:t>influences</a:t>
            </a:r>
            <a:r>
              <a:rPr lang="en" sz="1300"/>
              <a:t> error in l-1</a:t>
            </a:r>
            <a:endParaRPr sz="1300"/>
          </a:p>
          <a:p>
            <a:pPr indent="-323850" lvl="0" marL="457200" rtl="0" algn="l">
              <a:spcBef>
                <a:spcPts val="0"/>
              </a:spcBef>
              <a:spcAft>
                <a:spcPts val="0"/>
              </a:spcAft>
              <a:buSzPts val="1500"/>
              <a:buChar char="●"/>
            </a:pPr>
            <a:r>
              <a:rPr lang="en" sz="1500"/>
              <a:t>Parameter Updates</a:t>
            </a:r>
            <a:endParaRPr sz="1500"/>
          </a:p>
          <a:p>
            <a:pPr indent="-311150" lvl="1" marL="914400" rtl="0" algn="l">
              <a:spcBef>
                <a:spcPts val="0"/>
              </a:spcBef>
              <a:spcAft>
                <a:spcPts val="0"/>
              </a:spcAft>
              <a:buSzPts val="1300"/>
              <a:buChar char="○"/>
            </a:pPr>
            <a:r>
              <a:rPr lang="en" sz="1300"/>
              <a:t>Based on our error</a:t>
            </a:r>
            <a:endParaRPr sz="1300"/>
          </a:p>
          <a:p>
            <a:pPr indent="-311150" lvl="2" marL="1371600" rtl="0" algn="l">
              <a:spcBef>
                <a:spcPts val="0"/>
              </a:spcBef>
              <a:spcAft>
                <a:spcPts val="0"/>
              </a:spcAft>
              <a:buSzPts val="1300"/>
              <a:buChar char="■"/>
            </a:pPr>
            <a:r>
              <a:rPr lang="en" sz="1300"/>
              <a:t>Update our weights in our network</a:t>
            </a:r>
            <a:endParaRPr sz="1300"/>
          </a:p>
        </p:txBody>
      </p:sp>
      <p:pic>
        <p:nvPicPr>
          <p:cNvPr id="150" name="Google Shape;150;p16"/>
          <p:cNvPicPr preferRelativeResize="0"/>
          <p:nvPr/>
        </p:nvPicPr>
        <p:blipFill>
          <a:blip r:embed="rId3">
            <a:alphaModFix/>
          </a:blip>
          <a:stretch>
            <a:fillRect/>
          </a:stretch>
        </p:blipFill>
        <p:spPr>
          <a:xfrm>
            <a:off x="4904925" y="1800200"/>
            <a:ext cx="3316925" cy="1988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646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Adam System Architecture</a:t>
            </a:r>
            <a:endParaRPr/>
          </a:p>
        </p:txBody>
      </p:sp>
      <p:sp>
        <p:nvSpPr>
          <p:cNvPr id="156" name="Google Shape;156;p17"/>
          <p:cNvSpPr txBox="1"/>
          <p:nvPr>
            <p:ph idx="1" type="body"/>
          </p:nvPr>
        </p:nvSpPr>
        <p:spPr>
          <a:xfrm>
            <a:off x="819150" y="1492088"/>
            <a:ext cx="4107900" cy="254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Based on Multi-Spert</a:t>
            </a:r>
            <a:endParaRPr sz="1500"/>
          </a:p>
          <a:p>
            <a:pPr indent="-323850" lvl="0" marL="457200" rtl="0" algn="l">
              <a:spcBef>
                <a:spcPts val="0"/>
              </a:spcBef>
              <a:spcAft>
                <a:spcPts val="0"/>
              </a:spcAft>
              <a:buSzPts val="1500"/>
              <a:buChar char="●"/>
            </a:pPr>
            <a:r>
              <a:rPr lang="en" sz="1500"/>
              <a:t>Composed on 3 distributed components</a:t>
            </a:r>
            <a:endParaRPr sz="1600"/>
          </a:p>
          <a:p>
            <a:pPr indent="-311150" lvl="1" marL="914400" rtl="0" algn="l">
              <a:spcBef>
                <a:spcPts val="0"/>
              </a:spcBef>
              <a:spcAft>
                <a:spcPts val="0"/>
              </a:spcAft>
              <a:buSzPts val="1300"/>
              <a:buChar char="○"/>
            </a:pPr>
            <a:r>
              <a:rPr lang="en" sz="1300"/>
              <a:t>Data serving machines (Data shards)</a:t>
            </a:r>
            <a:endParaRPr sz="1300"/>
          </a:p>
          <a:p>
            <a:pPr indent="-311150" lvl="2" marL="1371600" rtl="0" algn="l">
              <a:spcBef>
                <a:spcPts val="0"/>
              </a:spcBef>
              <a:spcAft>
                <a:spcPts val="0"/>
              </a:spcAft>
              <a:buSzPts val="1300"/>
              <a:buChar char="■"/>
            </a:pPr>
            <a:r>
              <a:rPr lang="en" sz="1300"/>
              <a:t>Partition data to work in parallel</a:t>
            </a:r>
            <a:endParaRPr sz="1300"/>
          </a:p>
          <a:p>
            <a:pPr indent="-311150" lvl="1" marL="914400" rtl="0" algn="l">
              <a:spcBef>
                <a:spcPts val="0"/>
              </a:spcBef>
              <a:spcAft>
                <a:spcPts val="0"/>
              </a:spcAft>
              <a:buSzPts val="1300"/>
              <a:buChar char="○"/>
            </a:pPr>
            <a:r>
              <a:rPr lang="en" sz="1300"/>
              <a:t>Vertically </a:t>
            </a:r>
            <a:r>
              <a:rPr lang="en" sz="1300"/>
              <a:t>partitioned model replica</a:t>
            </a:r>
            <a:endParaRPr sz="1300"/>
          </a:p>
          <a:p>
            <a:pPr indent="-311150" lvl="2" marL="1371600" rtl="0" algn="l">
              <a:spcBef>
                <a:spcPts val="0"/>
              </a:spcBef>
              <a:spcAft>
                <a:spcPts val="0"/>
              </a:spcAft>
              <a:buSzPts val="1300"/>
              <a:buChar char="■"/>
            </a:pPr>
            <a:r>
              <a:rPr lang="en" sz="1300"/>
              <a:t>Large models cannot fit on one machine</a:t>
            </a:r>
            <a:endParaRPr sz="1300"/>
          </a:p>
          <a:p>
            <a:pPr indent="-311150" lvl="1" marL="914400" rtl="0" algn="l">
              <a:spcBef>
                <a:spcPts val="0"/>
              </a:spcBef>
              <a:spcAft>
                <a:spcPts val="0"/>
              </a:spcAft>
              <a:buSzPts val="1300"/>
              <a:buChar char="○"/>
            </a:pPr>
            <a:r>
              <a:rPr lang="en" sz="1300"/>
              <a:t>Global parameter server</a:t>
            </a:r>
            <a:endParaRPr sz="1300"/>
          </a:p>
          <a:p>
            <a:pPr indent="-311150" lvl="2" marL="1371600" rtl="0" algn="l">
              <a:spcBef>
                <a:spcPts val="0"/>
              </a:spcBef>
              <a:spcAft>
                <a:spcPts val="0"/>
              </a:spcAft>
              <a:buSzPts val="1300"/>
              <a:buChar char="■"/>
            </a:pPr>
            <a:r>
              <a:rPr lang="en" sz="1300"/>
              <a:t>Done </a:t>
            </a:r>
            <a:r>
              <a:rPr lang="en" sz="1300"/>
              <a:t>asynchronously</a:t>
            </a:r>
            <a:endParaRPr sz="1300"/>
          </a:p>
          <a:p>
            <a:pPr indent="-311150" lvl="3" marL="1828800" rtl="0" algn="l">
              <a:spcBef>
                <a:spcPts val="0"/>
              </a:spcBef>
              <a:spcAft>
                <a:spcPts val="0"/>
              </a:spcAft>
              <a:buSzPts val="1300"/>
              <a:buChar char="●"/>
            </a:pPr>
            <a:r>
              <a:rPr lang="en" sz="1300"/>
              <a:t>Efficiency</a:t>
            </a:r>
            <a:endParaRPr sz="1300"/>
          </a:p>
          <a:p>
            <a:pPr indent="-311150" lvl="3" marL="1828800" rtl="0" algn="l">
              <a:spcBef>
                <a:spcPts val="0"/>
              </a:spcBef>
              <a:spcAft>
                <a:spcPts val="0"/>
              </a:spcAft>
              <a:buSzPts val="1300"/>
              <a:buChar char="●"/>
            </a:pPr>
            <a:r>
              <a:rPr lang="en" sz="1300"/>
              <a:t>Accuracy</a:t>
            </a:r>
            <a:endParaRPr sz="1300"/>
          </a:p>
        </p:txBody>
      </p:sp>
      <p:pic>
        <p:nvPicPr>
          <p:cNvPr id="157" name="Google Shape;157;p17"/>
          <p:cNvPicPr preferRelativeResize="0"/>
          <p:nvPr/>
        </p:nvPicPr>
        <p:blipFill rotWithShape="1">
          <a:blip r:embed="rId3">
            <a:alphaModFix/>
          </a:blip>
          <a:srcRect b="0" l="5015" r="0" t="0"/>
          <a:stretch/>
        </p:blipFill>
        <p:spPr>
          <a:xfrm>
            <a:off x="5298125" y="1812325"/>
            <a:ext cx="3276699" cy="225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600300"/>
          </a:xfrm>
          <a:prstGeom prst="rect">
            <a:avLst/>
          </a:prstGeom>
        </p:spPr>
        <p:txBody>
          <a:bodyPr anchorCtr="0" anchor="t" bIns="91425" lIns="91425" spcFirstLastPara="1" rIns="91425" wrap="square" tIns="91425">
            <a:spAutoFit/>
          </a:bodyPr>
          <a:lstStyle/>
          <a:p>
            <a:pPr indent="-400050" lvl="0" marL="457200" rtl="0" algn="l">
              <a:spcBef>
                <a:spcPts val="0"/>
              </a:spcBef>
              <a:spcAft>
                <a:spcPts val="0"/>
              </a:spcAft>
              <a:buSzPts val="2700"/>
              <a:buAutoNum type="arabicPeriod"/>
            </a:pPr>
            <a:r>
              <a:rPr lang="en" sz="2700"/>
              <a:t>Fast Data Serving</a:t>
            </a:r>
            <a:endParaRPr sz="2700"/>
          </a:p>
        </p:txBody>
      </p:sp>
      <p:sp>
        <p:nvSpPr>
          <p:cNvPr id="163" name="Google Shape;163;p18"/>
          <p:cNvSpPr txBox="1"/>
          <p:nvPr>
            <p:ph idx="1" type="body"/>
          </p:nvPr>
        </p:nvSpPr>
        <p:spPr>
          <a:xfrm>
            <a:off x="819150" y="1492100"/>
            <a:ext cx="59013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Need to serve vast quantities of </a:t>
            </a:r>
            <a:r>
              <a:rPr lang="en" sz="1800"/>
              <a:t>training</a:t>
            </a:r>
            <a:r>
              <a:rPr lang="en" sz="1800"/>
              <a:t> images</a:t>
            </a:r>
            <a:endParaRPr sz="1800"/>
          </a:p>
          <a:p>
            <a:pPr indent="-330200" lvl="1" marL="914400" rtl="0" algn="l">
              <a:spcBef>
                <a:spcPts val="0"/>
              </a:spcBef>
              <a:spcAft>
                <a:spcPts val="0"/>
              </a:spcAft>
              <a:buSzPts val="1600"/>
              <a:buChar char="○"/>
            </a:pPr>
            <a:r>
              <a:rPr lang="en" sz="1600"/>
              <a:t>With expensive transforms applied</a:t>
            </a:r>
            <a:endParaRPr sz="1600"/>
          </a:p>
          <a:p>
            <a:pPr indent="-342900" lvl="0" marL="457200" rtl="0" algn="l">
              <a:spcBef>
                <a:spcPts val="0"/>
              </a:spcBef>
              <a:spcAft>
                <a:spcPts val="0"/>
              </a:spcAft>
              <a:buSzPts val="1800"/>
              <a:buChar char="●"/>
            </a:pPr>
            <a:r>
              <a:rPr lang="en" sz="1800"/>
              <a:t>Data servers use almost all memory as image cache</a:t>
            </a:r>
            <a:endParaRPr sz="1800"/>
          </a:p>
          <a:p>
            <a:pPr indent="-330200" lvl="1" marL="914400" rtl="0" algn="l">
              <a:spcBef>
                <a:spcPts val="0"/>
              </a:spcBef>
              <a:spcAft>
                <a:spcPts val="0"/>
              </a:spcAft>
              <a:buSzPts val="1600"/>
              <a:buChar char="○"/>
            </a:pPr>
            <a:r>
              <a:rPr lang="en" sz="1600"/>
              <a:t>Serve image </a:t>
            </a:r>
            <a:r>
              <a:rPr lang="en" sz="1600"/>
              <a:t>asynchronous</a:t>
            </a:r>
            <a:endParaRPr sz="1600"/>
          </a:p>
          <a:p>
            <a:pPr indent="-342900" lvl="0" marL="457200" rtl="0" algn="l">
              <a:spcBef>
                <a:spcPts val="0"/>
              </a:spcBef>
              <a:spcAft>
                <a:spcPts val="0"/>
              </a:spcAft>
              <a:buSzPts val="1800"/>
              <a:buChar char="●"/>
            </a:pPr>
            <a:r>
              <a:rPr lang="en" sz="1800"/>
              <a:t>Worker machines </a:t>
            </a:r>
            <a:r>
              <a:rPr lang="en" sz="1800"/>
              <a:t>request</a:t>
            </a:r>
            <a:r>
              <a:rPr lang="en" sz="1800"/>
              <a:t> image in background thread</a:t>
            </a:r>
            <a:endParaRPr sz="1800"/>
          </a:p>
          <a:p>
            <a:pPr indent="-330200" lvl="1" marL="914400" rtl="0" algn="l">
              <a:spcBef>
                <a:spcPts val="0"/>
              </a:spcBef>
              <a:spcAft>
                <a:spcPts val="0"/>
              </a:spcAft>
              <a:buSzPts val="1600"/>
              <a:buChar char="○"/>
            </a:pPr>
            <a:r>
              <a:rPr lang="en" sz="1600"/>
              <a:t>Main thread always has images available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2. Model Training</a:t>
            </a:r>
            <a:endParaRPr sz="2700"/>
          </a:p>
        </p:txBody>
      </p:sp>
      <p:sp>
        <p:nvSpPr>
          <p:cNvPr id="169" name="Google Shape;169;p19"/>
          <p:cNvSpPr txBox="1"/>
          <p:nvPr>
            <p:ph idx="1" type="body"/>
          </p:nvPr>
        </p:nvSpPr>
        <p:spPr>
          <a:xfrm>
            <a:off x="819150" y="1516750"/>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Vision Task</a:t>
            </a:r>
            <a:endParaRPr sz="2000"/>
          </a:p>
          <a:p>
            <a:pPr indent="-342900" lvl="1" marL="914400" rtl="0" algn="l">
              <a:spcBef>
                <a:spcPts val="0"/>
              </a:spcBef>
              <a:spcAft>
                <a:spcPts val="0"/>
              </a:spcAft>
              <a:buSzPts val="1800"/>
              <a:buChar char="○"/>
            </a:pPr>
            <a:r>
              <a:rPr lang="en" sz="1800"/>
              <a:t>Convolutional layers followed by a few fully connected layers</a:t>
            </a:r>
            <a:endParaRPr sz="1800"/>
          </a:p>
          <a:p>
            <a:pPr indent="-342900" lvl="1" marL="914400" rtl="0" algn="l">
              <a:spcBef>
                <a:spcPts val="0"/>
              </a:spcBef>
              <a:spcAft>
                <a:spcPts val="0"/>
              </a:spcAft>
              <a:buSzPts val="1800"/>
              <a:buChar char="○"/>
            </a:pPr>
            <a:r>
              <a:rPr lang="en" sz="1800"/>
              <a:t>Vertical model partitioning</a:t>
            </a:r>
            <a:endParaRPr sz="1800"/>
          </a:p>
          <a:p>
            <a:pPr indent="-342900" lvl="1" marL="914400" rtl="0" algn="l">
              <a:spcBef>
                <a:spcPts val="0"/>
              </a:spcBef>
              <a:spcAft>
                <a:spcPts val="0"/>
              </a:spcAft>
              <a:buSzPts val="1800"/>
              <a:buChar char="○"/>
            </a:pPr>
            <a:r>
              <a:rPr lang="en" sz="1800"/>
              <a:t>Reduce cross-machine communications</a:t>
            </a:r>
            <a:endParaRPr sz="1800"/>
          </a:p>
          <a:p>
            <a:pPr indent="-355600" lvl="0" marL="457200" rtl="0" algn="l">
              <a:spcBef>
                <a:spcPts val="0"/>
              </a:spcBef>
              <a:spcAft>
                <a:spcPts val="0"/>
              </a:spcAft>
              <a:buSzPts val="2000"/>
              <a:buChar char="●"/>
            </a:pPr>
            <a:r>
              <a:rPr lang="en" sz="2000"/>
              <a:t>Optimizations</a:t>
            </a:r>
            <a:endParaRPr sz="2000"/>
          </a:p>
          <a:p>
            <a:pPr indent="-342900" lvl="1" marL="914400" rtl="0" algn="l">
              <a:spcBef>
                <a:spcPts val="0"/>
              </a:spcBef>
              <a:spcAft>
                <a:spcPts val="0"/>
              </a:spcAft>
              <a:buSzPts val="1800"/>
              <a:buChar char="○"/>
            </a:pPr>
            <a:r>
              <a:rPr lang="en" sz="1800"/>
              <a:t>Synchronization Optimization</a:t>
            </a:r>
            <a:endParaRPr sz="1800"/>
          </a:p>
          <a:p>
            <a:pPr indent="-342900" lvl="1" marL="914400" rtl="0" algn="l">
              <a:spcBef>
                <a:spcPts val="0"/>
              </a:spcBef>
              <a:spcAft>
                <a:spcPts val="0"/>
              </a:spcAft>
              <a:buSzPts val="1800"/>
              <a:buChar char="○"/>
            </a:pPr>
            <a:r>
              <a:rPr lang="en" sz="1800"/>
              <a:t>Communication Data Optimizations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Model Training - Vertical Model Partitioning</a:t>
            </a:r>
            <a:endParaRPr/>
          </a:p>
        </p:txBody>
      </p:sp>
      <p:pic>
        <p:nvPicPr>
          <p:cNvPr id="175" name="Google Shape;175;p20"/>
          <p:cNvPicPr preferRelativeResize="0"/>
          <p:nvPr/>
        </p:nvPicPr>
        <p:blipFill>
          <a:blip r:embed="rId3">
            <a:alphaModFix/>
          </a:blip>
          <a:stretch>
            <a:fillRect/>
          </a:stretch>
        </p:blipFill>
        <p:spPr>
          <a:xfrm>
            <a:off x="2514075" y="1552450"/>
            <a:ext cx="4115848" cy="324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2. </a:t>
            </a:r>
            <a:r>
              <a:rPr lang="en" sz="2700"/>
              <a:t>Model Training - </a:t>
            </a:r>
            <a:r>
              <a:rPr lang="en" sz="2700"/>
              <a:t>Multithreading</a:t>
            </a:r>
            <a:endParaRPr sz="2700"/>
          </a:p>
        </p:txBody>
      </p:sp>
      <p:sp>
        <p:nvSpPr>
          <p:cNvPr id="181" name="Google Shape;181;p21"/>
          <p:cNvSpPr txBox="1"/>
          <p:nvPr>
            <p:ph idx="1" type="body"/>
          </p:nvPr>
        </p:nvSpPr>
        <p:spPr>
          <a:xfrm>
            <a:off x="819150" y="1990725"/>
            <a:ext cx="5439000" cy="2448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sz="1800"/>
              <a:t>Different images assigned to threads that </a:t>
            </a:r>
            <a:r>
              <a:rPr i="1" lang="en" sz="1800"/>
              <a:t>share same model weights</a:t>
            </a:r>
            <a:r>
              <a:rPr lang="en" sz="1800"/>
              <a:t>.</a:t>
            </a:r>
            <a:endParaRPr sz="1800"/>
          </a:p>
          <a:p>
            <a:pPr indent="-325755" lvl="0" marL="457200" rtl="0" algn="l">
              <a:spcBef>
                <a:spcPts val="0"/>
              </a:spcBef>
              <a:spcAft>
                <a:spcPts val="0"/>
              </a:spcAft>
              <a:buSzPct val="100000"/>
              <a:buChar char="●"/>
            </a:pPr>
            <a:r>
              <a:rPr lang="en" sz="1800"/>
              <a:t>Thread contexts are pre-allocated to avoid heap locks</a:t>
            </a:r>
            <a:endParaRPr sz="1800"/>
          </a:p>
          <a:p>
            <a:pPr indent="-325755" lvl="0" marL="457200" rtl="0" algn="l">
              <a:spcBef>
                <a:spcPts val="0"/>
              </a:spcBef>
              <a:spcAft>
                <a:spcPts val="0"/>
              </a:spcAft>
              <a:buSzPct val="100000"/>
              <a:buChar char="●"/>
            </a:pPr>
            <a:r>
              <a:rPr lang="en" sz="1800"/>
              <a:t>NUMA aware threads</a:t>
            </a:r>
            <a:endParaRPr sz="1800"/>
          </a:p>
          <a:p>
            <a:pPr indent="-314960" lvl="1" marL="914400" rtl="0" algn="l">
              <a:spcBef>
                <a:spcPts val="0"/>
              </a:spcBef>
              <a:spcAft>
                <a:spcPts val="0"/>
              </a:spcAft>
              <a:buSzPct val="100000"/>
              <a:buChar char="○"/>
            </a:pPr>
            <a:r>
              <a:rPr lang="en" sz="1600"/>
              <a:t>Non-Uniform Memory Access</a:t>
            </a:r>
            <a:endParaRPr sz="1600"/>
          </a:p>
          <a:p>
            <a:pPr indent="-325755" lvl="0" marL="457200" rtl="0" algn="l">
              <a:spcBef>
                <a:spcPts val="0"/>
              </a:spcBef>
              <a:spcAft>
                <a:spcPts val="0"/>
              </a:spcAft>
              <a:buSzPct val="100000"/>
              <a:buChar char="●"/>
            </a:pPr>
            <a:r>
              <a:rPr lang="en" sz="1800"/>
              <a:t>Lock free local weights update/access for different threads</a:t>
            </a:r>
            <a:endParaRPr sz="1800"/>
          </a:p>
          <a:p>
            <a:pPr indent="-314960" lvl="1" marL="914400" rtl="0" algn="l">
              <a:spcBef>
                <a:spcPts val="0"/>
              </a:spcBef>
              <a:spcAft>
                <a:spcPts val="0"/>
              </a:spcAft>
              <a:buSzPct val="100000"/>
              <a:buChar char="○"/>
            </a:pPr>
            <a:r>
              <a:rPr lang="en" sz="1600"/>
              <a:t>Makes sense because weight updates are commutative and associative</a:t>
            </a:r>
            <a:endParaRPr sz="1600"/>
          </a:p>
          <a:p>
            <a:pPr indent="-314960" lvl="1" marL="914400" rtl="0" algn="l">
              <a:spcBef>
                <a:spcPts val="0"/>
              </a:spcBef>
              <a:spcAft>
                <a:spcPts val="0"/>
              </a:spcAft>
              <a:buSzPct val="100000"/>
              <a:buChar char="○"/>
            </a:pPr>
            <a:r>
              <a:rPr lang="en" sz="1600"/>
              <a:t>Also because deep neural networks are resilient to small noise</a:t>
            </a:r>
            <a:endParaRPr sz="1600"/>
          </a:p>
        </p:txBody>
      </p:sp>
      <p:pic>
        <p:nvPicPr>
          <p:cNvPr id="182" name="Google Shape;182;p21"/>
          <p:cNvPicPr preferRelativeResize="0"/>
          <p:nvPr/>
        </p:nvPicPr>
        <p:blipFill>
          <a:blip r:embed="rId3">
            <a:alphaModFix/>
          </a:blip>
          <a:stretch>
            <a:fillRect/>
          </a:stretch>
        </p:blipFill>
        <p:spPr>
          <a:xfrm>
            <a:off x="6315063" y="2212138"/>
            <a:ext cx="2009775" cy="1438275"/>
          </a:xfrm>
          <a:prstGeom prst="rect">
            <a:avLst/>
          </a:prstGeom>
          <a:noFill/>
          <a:ln>
            <a:noFill/>
          </a:ln>
        </p:spPr>
      </p:pic>
      <p:sp>
        <p:nvSpPr>
          <p:cNvPr id="183" name="Google Shape;183;p21"/>
          <p:cNvSpPr txBox="1"/>
          <p:nvPr/>
        </p:nvSpPr>
        <p:spPr>
          <a:xfrm>
            <a:off x="6244463" y="3650425"/>
            <a:ext cx="215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Figure</a:t>
            </a:r>
            <a:r>
              <a:rPr lang="en" sz="1000">
                <a:latin typeface="Calibri"/>
                <a:ea typeface="Calibri"/>
                <a:cs typeface="Calibri"/>
                <a:sym typeface="Calibri"/>
              </a:rPr>
              <a:t>: Multiple threads can work on </a:t>
            </a:r>
            <a:r>
              <a:rPr lang="en" sz="1000">
                <a:latin typeface="Calibri"/>
                <a:ea typeface="Calibri"/>
                <a:cs typeface="Calibri"/>
                <a:sym typeface="Calibri"/>
              </a:rPr>
              <a:t>different</a:t>
            </a:r>
            <a:r>
              <a:rPr lang="en" sz="1000">
                <a:latin typeface="Calibri"/>
                <a:ea typeface="Calibri"/>
                <a:cs typeface="Calibri"/>
                <a:sym typeface="Calibri"/>
              </a:rPr>
              <a:t> inputs in parallel</a:t>
            </a:r>
            <a:endParaRPr sz="1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