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notesMasterIdLst>
    <p:notesMasterId r:id="rId25"/>
  </p:notesMasterIdLst>
  <p:sldIdLst>
    <p:sldId id="256" r:id="rId2"/>
    <p:sldId id="257" r:id="rId3"/>
    <p:sldId id="280" r:id="rId4"/>
    <p:sldId id="258" r:id="rId5"/>
    <p:sldId id="274" r:id="rId6"/>
    <p:sldId id="275" r:id="rId7"/>
    <p:sldId id="276" r:id="rId8"/>
    <p:sldId id="277" r:id="rId9"/>
    <p:sldId id="278" r:id="rId10"/>
    <p:sldId id="279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70" r:id="rId21"/>
    <p:sldId id="272" r:id="rId22"/>
    <p:sldId id="273" r:id="rId23"/>
    <p:sldId id="268" r:id="rId2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820" autoAdjust="0"/>
  </p:normalViewPr>
  <p:slideViewPr>
    <p:cSldViewPr>
      <p:cViewPr varScale="1">
        <p:scale>
          <a:sx n="107" d="100"/>
          <a:sy n="107" d="100"/>
        </p:scale>
        <p:origin x="1760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C0639-AD93-B44B-9B81-30F3F0B2A45E}" type="datetimeFigureOut">
              <a:rPr lang="en-US" smtClean="0"/>
              <a:t>2/10/21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ACB1B-049A-0C43-9D41-4ABA21622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55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ACB1B-049A-0C43-9D41-4ABA216223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93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6580-3239-42C0-B21E-CD85F0AC4653}" type="datetimeFigureOut">
              <a:rPr lang="en-US" smtClean="0"/>
              <a:pPr/>
              <a:t>2/10/21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A910-4D0E-4EE7-9B6F-D6C5A8596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6580-3239-42C0-B21E-CD85F0AC4653}" type="datetimeFigureOut">
              <a:rPr lang="en-US" smtClean="0"/>
              <a:pPr/>
              <a:t>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A910-4D0E-4EE7-9B6F-D6C5A8596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6580-3239-42C0-B21E-CD85F0AC4653}" type="datetimeFigureOut">
              <a:rPr lang="en-US" smtClean="0"/>
              <a:pPr/>
              <a:t>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A910-4D0E-4EE7-9B6F-D6C5A8596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6580-3239-42C0-B21E-CD85F0AC4653}" type="datetimeFigureOut">
              <a:rPr lang="en-US" smtClean="0"/>
              <a:pPr/>
              <a:t>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A910-4D0E-4EE7-9B6F-D6C5A8596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6580-3239-42C0-B21E-CD85F0AC4653}" type="datetimeFigureOut">
              <a:rPr lang="en-US" smtClean="0"/>
              <a:pPr/>
              <a:t>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A910-4D0E-4EE7-9B6F-D6C5A8596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6580-3239-42C0-B21E-CD85F0AC4653}" type="datetimeFigureOut">
              <a:rPr lang="en-US" smtClean="0"/>
              <a:pPr/>
              <a:t>2/10/21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A910-4D0E-4EE7-9B6F-D6C5A8596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6580-3239-42C0-B21E-CD85F0AC4653}" type="datetimeFigureOut">
              <a:rPr lang="en-US" smtClean="0"/>
              <a:pPr/>
              <a:t>2/10/21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A910-4D0E-4EE7-9B6F-D6C5A8596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6580-3239-42C0-B21E-CD85F0AC4653}" type="datetimeFigureOut">
              <a:rPr lang="en-US" smtClean="0"/>
              <a:pPr/>
              <a:t>2/10/21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A910-4D0E-4EE7-9B6F-D6C5A8596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6580-3239-42C0-B21E-CD85F0AC4653}" type="datetimeFigureOut">
              <a:rPr lang="en-US" smtClean="0"/>
              <a:pPr/>
              <a:t>2/10/21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A910-4D0E-4EE7-9B6F-D6C5A8596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6580-3239-42C0-B21E-CD85F0AC4653}" type="datetimeFigureOut">
              <a:rPr lang="en-US" smtClean="0"/>
              <a:pPr/>
              <a:t>2/10/21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A910-4D0E-4EE7-9B6F-D6C5A8596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6580-3239-42C0-B21E-CD85F0AC4653}" type="datetimeFigureOut">
              <a:rPr lang="en-US" smtClean="0"/>
              <a:pPr/>
              <a:t>2/10/21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4EFA910-4D0E-4EE7-9B6F-D6C5A8596C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4B86580-3239-42C0-B21E-CD85F0AC4653}" type="datetimeFigureOut">
              <a:rPr lang="en-US" smtClean="0"/>
              <a:pPr/>
              <a:t>2/10/21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4EFA910-4D0E-4EE7-9B6F-D6C5A8596C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Dynamo: Amazon’s Highly Available Key-Value Store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733800"/>
            <a:ext cx="8001000" cy="1219200"/>
          </a:xfrm>
        </p:spPr>
        <p:txBody>
          <a:bodyPr/>
          <a:lstStyle/>
          <a:p>
            <a:r>
              <a:rPr lang="en-US" dirty="0"/>
              <a:t>SOSP’07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item is replicated at N hosts.</a:t>
            </a:r>
          </a:p>
          <a:p>
            <a:r>
              <a:rPr lang="en-US" dirty="0"/>
              <a:t>The list of nodes that is responsible for storing a particular key is called </a:t>
            </a:r>
            <a:r>
              <a:rPr lang="en-US" i="1" dirty="0"/>
              <a:t>preference list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514600" y="3352799"/>
            <a:ext cx="4343400" cy="3283851"/>
          </a:xfrm>
          <a:prstGeom prst="rect">
            <a:avLst/>
          </a:prstGeom>
          <a:noFill/>
          <a:ln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Versioning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put() call may return to its caller before the update has been applied at all the replicas</a:t>
            </a:r>
          </a:p>
          <a:p>
            <a:r>
              <a:rPr lang="en-US" dirty="0"/>
              <a:t>A get() call may return many versions of the same object.</a:t>
            </a:r>
          </a:p>
          <a:p>
            <a:r>
              <a:rPr lang="en-US" dirty="0"/>
              <a:t>Challenge: </a:t>
            </a:r>
            <a:r>
              <a:rPr lang="en-US" sz="2800" dirty="0"/>
              <a:t>an object having distinct version sub-histories, which the system will need to reconcile in the future.</a:t>
            </a:r>
          </a:p>
          <a:p>
            <a:r>
              <a:rPr lang="en-US" dirty="0"/>
              <a:t>Solution: </a:t>
            </a:r>
            <a:r>
              <a:rPr lang="en-US" sz="2800" dirty="0"/>
              <a:t>uses vector clocks in order to capture causality between different versions of the same object.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153400" cy="819912"/>
          </a:xfrm>
        </p:spPr>
        <p:txBody>
          <a:bodyPr/>
          <a:lstStyle/>
          <a:p>
            <a:r>
              <a:rPr lang="en-US" dirty="0"/>
              <a:t>Vector clock example</a:t>
            </a:r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819400" y="1606382"/>
            <a:ext cx="3886200" cy="5175418"/>
          </a:xfrm>
          <a:noFill/>
          <a:ln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with vector clock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Size of vector clocks may grow if many servers coordinate the writes to an object.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Solution: Limit the size of vector clock but might lead inefficiencies in reconciliation</a:t>
            </a:r>
          </a:p>
          <a:p>
            <a:endParaRPr lang="en-US" dirty="0"/>
          </a:p>
          <a:p>
            <a:r>
              <a:rPr lang="en-US" dirty="0"/>
              <a:t>Not observed practically.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dirty="0"/>
              <a:t>Execution of get () and put ()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buFont typeface="Wingdings" pitchFamily="2" charset="2"/>
              <a:buAutoNum type="arabicPeriod"/>
            </a:pPr>
            <a:r>
              <a:rPr lang="en-US" dirty="0"/>
              <a:t>Route its request through a generic load balancer that will select a node based on load information.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dirty="0"/>
              <a:t>Use a partition-aware client library that routes requests directly to the appropriate coordinator nodes.</a:t>
            </a:r>
          </a:p>
          <a:p>
            <a:pPr marL="533400" indent="-533400">
              <a:buFont typeface="Wingdings" pitchFamily="2" charset="2"/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Sloppy Quorum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R/W is the minimum number of nodes that must participate in a successful read/write operation.</a:t>
            </a:r>
          </a:p>
          <a:p>
            <a:pPr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Setting R + W &gt; N yields a quorum-like system.</a:t>
            </a:r>
          </a:p>
          <a:p>
            <a:pPr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In this model, the latency of a get (or put) operation is dictated by the slowest of the R (or W) replicas. For this reason, R and W are usually configured to be less than N, to provide better latency.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put and 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Upon receiving put() request coordinator generates the vector clock for new version and sends the new version to N highest ranked reachable node.</a:t>
            </a:r>
          </a:p>
          <a:p>
            <a:pPr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If at least W-1 responds then write is successful.</a:t>
            </a:r>
          </a:p>
          <a:p>
            <a:pPr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Similarly for read, if R responses are received from top N then successful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Hinted handoff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Assume N = 3. When A is temporarily down or unreachable during a write, send replica to D.</a:t>
            </a:r>
          </a:p>
          <a:p>
            <a:r>
              <a:rPr lang="en-US" sz="2800" dirty="0"/>
              <a:t>D is hinted that the replica is belonging to A and it will deliver to A when A is recovered.</a:t>
            </a:r>
          </a:p>
          <a:p>
            <a:r>
              <a:rPr lang="en-US" sz="2800" dirty="0"/>
              <a:t>Thus Writeable even if some nodes are down. </a:t>
            </a:r>
          </a:p>
          <a:p>
            <a:endParaRPr lang="en-US" dirty="0"/>
          </a:p>
        </p:txBody>
      </p:sp>
      <p:pic>
        <p:nvPicPr>
          <p:cNvPr id="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828067" y="2744954"/>
            <a:ext cx="3678865" cy="2785730"/>
          </a:xfrm>
          <a:noFill/>
          <a:ln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5400" b="1" dirty="0"/>
              <a:t>Other techniques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2164080"/>
            <a:ext cx="8305800" cy="4693920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Replica synchronization: </a:t>
            </a:r>
          </a:p>
          <a:p>
            <a:pPr lvl="1"/>
            <a:r>
              <a:rPr lang="en-US" dirty="0" err="1"/>
              <a:t>Merkle</a:t>
            </a:r>
            <a:r>
              <a:rPr lang="en-US" dirty="0"/>
              <a:t>/Hash tree.</a:t>
            </a:r>
          </a:p>
          <a:p>
            <a:pPr lvl="2"/>
            <a:r>
              <a:rPr lang="en-US" dirty="0"/>
              <a:t>Detecting inconsistencies among replicas</a:t>
            </a:r>
          </a:p>
          <a:p>
            <a:pPr lvl="2"/>
            <a:r>
              <a:rPr lang="en-US" dirty="0"/>
              <a:t>Hash tree where leaves are hashes of the values of individual keys</a:t>
            </a:r>
          </a:p>
          <a:p>
            <a:pPr lvl="2"/>
            <a:r>
              <a:rPr lang="en-US" dirty="0"/>
              <a:t>Parent nodes higher in the tree are hashes of their respective children</a:t>
            </a:r>
          </a:p>
          <a:p>
            <a:endParaRPr lang="en-US" dirty="0"/>
          </a:p>
          <a:p>
            <a:r>
              <a:rPr lang="en-US" dirty="0"/>
              <a:t>Membership and Failure Detection: </a:t>
            </a:r>
          </a:p>
          <a:p>
            <a:pPr lvl="1"/>
            <a:r>
              <a:rPr lang="en-US" dirty="0"/>
              <a:t>Gossip</a:t>
            </a:r>
          </a:p>
          <a:p>
            <a:r>
              <a:rPr lang="en-US" dirty="0"/>
              <a:t>External Discovery to avoid logical partition</a:t>
            </a:r>
          </a:p>
          <a:p>
            <a:pPr lvl="1"/>
            <a:r>
              <a:rPr lang="en-US" dirty="0"/>
              <a:t>Seed nodes</a:t>
            </a:r>
          </a:p>
          <a:p>
            <a:pPr lvl="2"/>
            <a:r>
              <a:rPr lang="en-US" dirty="0"/>
              <a:t>Commonly shared </a:t>
            </a:r>
          </a:p>
          <a:p>
            <a:pPr lvl="1"/>
            <a:endParaRPr lang="en-US" b="1" dirty="0"/>
          </a:p>
          <a:p>
            <a:endParaRPr lang="en-US" dirty="0"/>
          </a:p>
        </p:txBody>
      </p:sp>
      <p:pic>
        <p:nvPicPr>
          <p:cNvPr id="2" name="Picture 1" descr="Hash_Tree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733405"/>
            <a:ext cx="4241800" cy="269559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Dynamo has three main software components: request coordination, membership and failure detection, and a local persistence engine.</a:t>
            </a:r>
          </a:p>
          <a:p>
            <a:r>
              <a:rPr lang="en-US" dirty="0"/>
              <a:t>All these components are implemented in Java</a:t>
            </a:r>
          </a:p>
          <a:p>
            <a:r>
              <a:rPr lang="en-US" dirty="0"/>
              <a:t>Local persistence component allows for different storage engines to be plugged in:</a:t>
            </a:r>
          </a:p>
          <a:p>
            <a:pPr lvl="1"/>
            <a:r>
              <a:rPr lang="en-US" dirty="0"/>
              <a:t>Berkeley Database (BDB) Transactional Data Store: </a:t>
            </a:r>
            <a:r>
              <a:rPr lang="en-US" sz="1800" dirty="0"/>
              <a:t>object of tens of kilobytes</a:t>
            </a:r>
          </a:p>
          <a:p>
            <a:pPr lvl="1"/>
            <a:r>
              <a:rPr lang="en-US" dirty="0" err="1"/>
              <a:t>MySQL</a:t>
            </a:r>
            <a:r>
              <a:rPr lang="en-US" dirty="0"/>
              <a:t>: </a:t>
            </a:r>
            <a:r>
              <a:rPr lang="en-US" sz="1800" dirty="0"/>
              <a:t>object of &gt; tens of kilobytes</a:t>
            </a:r>
          </a:p>
          <a:p>
            <a:pPr lvl="1"/>
            <a:r>
              <a:rPr lang="en-US" dirty="0"/>
              <a:t>BDB Java Edition, etc.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a distributed storage system with following attributes: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Simple: key/value pair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Scalable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High Availability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Guarantee Service Level Agreement (SLA)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394797" y="1935164"/>
            <a:ext cx="5768003" cy="3984368"/>
          </a:xfrm>
          <a:noFill/>
          <a:ln/>
        </p:spPr>
      </p:pic>
      <p:sp>
        <p:nvSpPr>
          <p:cNvPr id="5" name="TextBox 4"/>
          <p:cNvSpPr txBox="1"/>
          <p:nvPr/>
        </p:nvSpPr>
        <p:spPr>
          <a:xfrm>
            <a:off x="1219200" y="5943600"/>
            <a:ext cx="6514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99.9th percentile latencies are affected by several factors such as</a:t>
            </a:r>
          </a:p>
          <a:p>
            <a:r>
              <a:rPr lang="en-US" dirty="0"/>
              <a:t>variability in request load, object sizes, and locality patterns.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153400" cy="896112"/>
          </a:xfrm>
        </p:spPr>
        <p:txBody>
          <a:bodyPr/>
          <a:lstStyle/>
          <a:p>
            <a:r>
              <a:rPr lang="en-US" b="1" dirty="0"/>
              <a:t>Load distribution analysis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905000"/>
            <a:ext cx="4953000" cy="4592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Client-driven or Server-driven</a:t>
            </a:r>
            <a:br>
              <a:rPr lang="en-US" b="1" dirty="0"/>
            </a:br>
            <a:r>
              <a:rPr lang="en-US" b="1" dirty="0"/>
              <a:t>Coordination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89120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Advantage of client driven coordination is that a load balancer is no longer required to uniformly distribute client load.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752600"/>
            <a:ext cx="4962525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More on Dynamo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Dynamo offers user flexibility to change the values of N,R and W.</a:t>
            </a:r>
          </a:p>
          <a:p>
            <a:r>
              <a:rPr lang="en-US" dirty="0"/>
              <a:t>Unlike popular commercial data stores, Dynamo exposes data consistency and reconciliation logic issues to the developers.</a:t>
            </a:r>
          </a:p>
          <a:p>
            <a:r>
              <a:rPr lang="en-US" dirty="0"/>
              <a:t> Dynamo adopts a full membership model where each node is aware of the data hosted by its peers (via gossip).</a:t>
            </a:r>
          </a:p>
          <a:p>
            <a:r>
              <a:rPr lang="en-US" dirty="0"/>
              <a:t>But full membership is difficult to attain for thousands of node as overhead of maintaining routing table increases with system size.</a:t>
            </a:r>
          </a:p>
          <a:p>
            <a:r>
              <a:rPr lang="en-US" dirty="0"/>
              <a:t>The problem can be solved by hierarchy model implementation.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/>
              <a:t>Comparison with </a:t>
            </a:r>
            <a:r>
              <a:rPr lang="en-US" dirty="0" err="1"/>
              <a:t>BigTable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382000" cy="469392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Big Table</a:t>
            </a:r>
          </a:p>
          <a:p>
            <a:pPr lvl="1"/>
            <a:r>
              <a:rPr lang="en-US" dirty="0"/>
              <a:t>Distributed storage system for structured data</a:t>
            </a:r>
          </a:p>
          <a:p>
            <a:pPr lvl="1"/>
            <a:r>
              <a:rPr lang="en-US" dirty="0"/>
              <a:t>Sparse, multi-dimensional sorted map</a:t>
            </a:r>
          </a:p>
          <a:p>
            <a:pPr lvl="1"/>
            <a:r>
              <a:rPr lang="en-US" dirty="0"/>
              <a:t>Applications access the data via multiple attributes</a:t>
            </a:r>
          </a:p>
          <a:p>
            <a:endParaRPr lang="en-US" dirty="0"/>
          </a:p>
          <a:p>
            <a:r>
              <a:rPr lang="en-US" b="1" dirty="0"/>
              <a:t>Dynamo</a:t>
            </a:r>
          </a:p>
          <a:p>
            <a:pPr lvl="1"/>
            <a:r>
              <a:rPr lang="en-US" dirty="0"/>
              <a:t>Applications require only key-value access</a:t>
            </a:r>
          </a:p>
          <a:p>
            <a:pPr lvl="2"/>
            <a:r>
              <a:rPr lang="en-US" dirty="0"/>
              <a:t>Mainly for managing state of services (e.g., shopping cart, customer preferences, sales rank, product catalog)</a:t>
            </a:r>
          </a:p>
          <a:p>
            <a:pPr lvl="1"/>
            <a:r>
              <a:rPr lang="en-US" dirty="0"/>
              <a:t>High availability where updates are not rejected even  in the presence of server failures and network partitions</a:t>
            </a:r>
          </a:p>
          <a:p>
            <a:pPr lvl="2"/>
            <a:r>
              <a:rPr lang="en-US" dirty="0"/>
              <a:t>“Always writable” data store due to failures or concurrent writes</a:t>
            </a:r>
          </a:p>
          <a:p>
            <a:pPr lvl="1"/>
            <a:r>
              <a:rPr lang="en-US" dirty="0"/>
              <a:t>Eventual consistency</a:t>
            </a:r>
          </a:p>
          <a:p>
            <a:pPr lvl="2"/>
            <a:r>
              <a:rPr lang="en-US" dirty="0"/>
              <a:t>For higher availability in read get() and write put() </a:t>
            </a:r>
          </a:p>
          <a:p>
            <a:pPr lvl="1"/>
            <a:r>
              <a:rPr lang="en-US" dirty="0"/>
              <a:t>Latency-sensitive applications: 99.9% read/writes within 100s of milliseconds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System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305800" cy="454152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Query Model: Simple read and write operations to a data item that is uniquely identified by a key.</a:t>
            </a:r>
          </a:p>
          <a:p>
            <a:pPr lvl="1"/>
            <a:r>
              <a:rPr lang="en-US" dirty="0"/>
              <a:t>Binary objects (i.e., blob) with a primary key</a:t>
            </a:r>
          </a:p>
          <a:p>
            <a:r>
              <a:rPr lang="en-US" dirty="0"/>
              <a:t>ACID Properties not guaranteed</a:t>
            </a:r>
          </a:p>
          <a:p>
            <a:pPr lvl="1"/>
            <a:r>
              <a:rPr lang="en-US" dirty="0"/>
              <a:t>No Isolation guarantees, only single key updates</a:t>
            </a:r>
          </a:p>
          <a:p>
            <a:endParaRPr lang="en-US" dirty="0"/>
          </a:p>
          <a:p>
            <a:r>
              <a:rPr lang="en-US" dirty="0"/>
              <a:t>Efficiency: Latency requirements which are in general measured at the 99.9th percentile of the distribution.</a:t>
            </a:r>
          </a:p>
          <a:p>
            <a:endParaRPr lang="en-US" dirty="0"/>
          </a:p>
          <a:p>
            <a:r>
              <a:rPr lang="en-US" dirty="0"/>
              <a:t>Operation environment is assumed to be trusted, and there are no security related requirements such as authentication and authorization.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Service Level Agreements (SLA)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2400" y="1935480"/>
            <a:ext cx="5181600" cy="4770120"/>
          </a:xfrm>
        </p:spPr>
        <p:txBody>
          <a:bodyPr>
            <a:normAutofit/>
          </a:bodyPr>
          <a:lstStyle/>
          <a:p>
            <a:r>
              <a:rPr lang="en-US" sz="2400" dirty="0"/>
              <a:t>Application can deliver its functionality in abounded time: Every dependency in  the platform needs to deliver its functionality with even tighter bounds.</a:t>
            </a:r>
          </a:p>
          <a:p>
            <a:endParaRPr lang="en-US" sz="2400" dirty="0"/>
          </a:p>
          <a:p>
            <a:r>
              <a:rPr lang="en-US" sz="2400" dirty="0"/>
              <a:t>Example: service guaranteeing that it will provide a response within 300ms for 99.9%  of its requests for a peak client load of 500 requests per sec.</a:t>
            </a:r>
          </a:p>
          <a:p>
            <a:endParaRPr lang="en-US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4953000" y="1904999"/>
            <a:ext cx="4191000" cy="4709921"/>
          </a:xfrm>
          <a:prstGeom prst="rect">
            <a:avLst/>
          </a:prstGeom>
          <a:noFill/>
          <a:ln/>
        </p:spPr>
      </p:pic>
      <p:sp>
        <p:nvSpPr>
          <p:cNvPr id="8" name="TextBox 7"/>
          <p:cNvSpPr txBox="1"/>
          <p:nvPr/>
        </p:nvSpPr>
        <p:spPr>
          <a:xfrm>
            <a:off x="5410200" y="6705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81600" y="12954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Service-oriented architecture of Amazon’s platform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Design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Strong consistency and high availability cannot be achieved simultaneously. Thus, sacrificing consistency for availability.</a:t>
            </a:r>
          </a:p>
          <a:p>
            <a:pPr lvl="1"/>
            <a:r>
              <a:rPr lang="en-US" dirty="0"/>
              <a:t>CAP theorem</a:t>
            </a:r>
          </a:p>
          <a:p>
            <a:r>
              <a:rPr lang="en-US" dirty="0"/>
              <a:t>Conflict resolution is executed during read instead of write. (“always writeable”)</a:t>
            </a:r>
          </a:p>
          <a:p>
            <a:r>
              <a:rPr lang="en-US" dirty="0"/>
              <a:t>Other principles:</a:t>
            </a:r>
          </a:p>
          <a:p>
            <a:pPr lvl="1"/>
            <a:r>
              <a:rPr lang="en-US" dirty="0"/>
              <a:t>Symmetry</a:t>
            </a:r>
          </a:p>
          <a:p>
            <a:pPr lvl="1"/>
            <a:r>
              <a:rPr lang="en-US" dirty="0"/>
              <a:t>Increased scalability</a:t>
            </a:r>
          </a:p>
          <a:p>
            <a:pPr lvl="1"/>
            <a:r>
              <a:rPr lang="en-US" dirty="0"/>
              <a:t>Decentralization</a:t>
            </a:r>
          </a:p>
          <a:p>
            <a:pPr lvl="1"/>
            <a:r>
              <a:rPr lang="en-US" dirty="0"/>
              <a:t>Heterogeneity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r>
              <a:rPr lang="en-US" sz="3500" dirty="0"/>
              <a:t>Summary of techniques used in Dynamo</a:t>
            </a:r>
          </a:p>
        </p:txBody>
      </p:sp>
      <p:graphicFrame>
        <p:nvGraphicFramePr>
          <p:cNvPr id="4" name="Group 9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8333599"/>
              </p:ext>
            </p:extLst>
          </p:nvPr>
        </p:nvGraphicFramePr>
        <p:xfrm>
          <a:off x="228600" y="1752601"/>
          <a:ext cx="8839200" cy="5032574"/>
        </p:xfrm>
        <a:graphic>
          <a:graphicData uri="http://schemas.openxmlformats.org/drawingml/2006/table">
            <a:tbl>
              <a:tblPr/>
              <a:tblGrid>
                <a:gridCol w="294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51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Problem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Technique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Advantage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Partitioning</a:t>
                      </a:r>
                    </a:p>
                  </a:txBody>
                  <a:tcPr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Consistent Hashing</a:t>
                      </a:r>
                    </a:p>
                  </a:txBody>
                  <a:tcPr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Incremental Scalability</a:t>
                      </a:r>
                    </a:p>
                  </a:txBody>
                  <a:tcPr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3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High Availability for writes</a:t>
                      </a:r>
                    </a:p>
                  </a:txBody>
                  <a:tcPr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Vector clocks with reconciliation during reads</a:t>
                      </a:r>
                    </a:p>
                  </a:txBody>
                  <a:tcPr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Version size is decoupled from update rates.</a:t>
                      </a:r>
                    </a:p>
                  </a:txBody>
                  <a:tcPr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0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Handling temporary failures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Arial" charset="0"/>
                      </a:endParaRPr>
                    </a:p>
                  </a:txBody>
                  <a:tcPr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Sloppy Quorum and hinted handoff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Arial" charset="0"/>
                      </a:endParaRPr>
                    </a:p>
                  </a:txBody>
                  <a:tcPr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Provides high availability and durability guarantee when some of the replicas are not available.</a:t>
                      </a:r>
                    </a:p>
                  </a:txBody>
                  <a:tcPr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61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Recovering from permanent failures</a:t>
                      </a:r>
                    </a:p>
                  </a:txBody>
                  <a:tcPr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Anti-entropy using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Merkle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trees</a:t>
                      </a:r>
                    </a:p>
                  </a:txBody>
                  <a:tcPr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Synchronizes divergent replicas in the background.</a:t>
                      </a:r>
                    </a:p>
                  </a:txBody>
                  <a:tcPr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6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Membership and failure detection</a:t>
                      </a:r>
                    </a:p>
                  </a:txBody>
                  <a:tcPr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Gossip-based membership protocol and failure detection.</a:t>
                      </a:r>
                    </a:p>
                  </a:txBody>
                  <a:tcPr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Preserves symmetry and avoids having a centralized registry for storing membership and node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liveness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information.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Dynamo’s partitioning algorithm relies on consistent hashing and concept of “virtual nodes”.</a:t>
            </a:r>
          </a:p>
          <a:p>
            <a:r>
              <a:rPr lang="en-US" sz="2200" dirty="0"/>
              <a:t>Consistent Hashing: T</a:t>
            </a:r>
            <a:r>
              <a:rPr lang="en-US" sz="2200" dirty="0">
                <a:latin typeface="Times New Roman" pitchFamily="18" charset="0"/>
              </a:rPr>
              <a:t>he </a:t>
            </a:r>
          </a:p>
          <a:p>
            <a:pPr>
              <a:buNone/>
            </a:pPr>
            <a:r>
              <a:rPr lang="en-US" sz="2200" dirty="0">
                <a:latin typeface="Times New Roman" pitchFamily="18" charset="0"/>
              </a:rPr>
              <a:t>    output range of a hash </a:t>
            </a:r>
          </a:p>
          <a:p>
            <a:pPr>
              <a:buNone/>
            </a:pPr>
            <a:r>
              <a:rPr lang="en-US" sz="2200" dirty="0">
                <a:latin typeface="Times New Roman" pitchFamily="18" charset="0"/>
              </a:rPr>
              <a:t>    function is treated as a fixed</a:t>
            </a:r>
          </a:p>
          <a:p>
            <a:pPr>
              <a:buNone/>
            </a:pPr>
            <a:r>
              <a:rPr lang="en-US" sz="2200" dirty="0">
                <a:latin typeface="Times New Roman" pitchFamily="18" charset="0"/>
              </a:rPr>
              <a:t>    circular space or “ring”.</a:t>
            </a:r>
          </a:p>
          <a:p>
            <a:r>
              <a:rPr lang="en-US" sz="2200" dirty="0">
                <a:latin typeface="Times New Roman" pitchFamily="18" charset="0"/>
              </a:rPr>
              <a:t>“Virtual Nodes”: Each node can </a:t>
            </a:r>
          </a:p>
          <a:p>
            <a:pPr>
              <a:buNone/>
            </a:pPr>
            <a:r>
              <a:rPr lang="en-US" sz="2200" dirty="0">
                <a:latin typeface="Times New Roman" pitchFamily="18" charset="0"/>
              </a:rPr>
              <a:t>     be responsible for more than one </a:t>
            </a:r>
          </a:p>
          <a:p>
            <a:pPr>
              <a:buNone/>
            </a:pPr>
            <a:r>
              <a:rPr lang="en-US" sz="2200" dirty="0">
                <a:latin typeface="Times New Roman" pitchFamily="18" charset="0"/>
              </a:rPr>
              <a:t>      virtual node.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648200" y="2514600"/>
            <a:ext cx="4434596" cy="3352800"/>
          </a:xfrm>
          <a:prstGeom prst="rect">
            <a:avLst/>
          </a:prstGeom>
          <a:noFill/>
          <a:ln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virtual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If a node becomes unavailable (due to failure or routine maintenance), the load handled by this node is evenly dispersed across all remaining nodes.</a:t>
            </a:r>
          </a:p>
          <a:p>
            <a:r>
              <a:rPr lang="en-US" sz="2400" dirty="0"/>
              <a:t>When a node becomes available, or a new node is added to system, the newly available node accepts a roughly equivalent amount of load from every other available node.</a:t>
            </a:r>
          </a:p>
          <a:p>
            <a:r>
              <a:rPr lang="en-US" sz="2400" dirty="0"/>
              <a:t>The number of virtual nodes that a node is responsible for can be decided on its capacity, accounting for heterogeneity in the physical infrastructure.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338</TotalTime>
  <Words>1214</Words>
  <Application>Microsoft Macintosh PowerPoint</Application>
  <PresentationFormat>On-screen Show (4:3)</PresentationFormat>
  <Paragraphs>150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Constantia</vt:lpstr>
      <vt:lpstr>Times New Roman</vt:lpstr>
      <vt:lpstr>Wingdings</vt:lpstr>
      <vt:lpstr>Wingdings 2</vt:lpstr>
      <vt:lpstr>Flow</vt:lpstr>
      <vt:lpstr>Dynamo: Amazon’s Highly Available Key-Value Store</vt:lpstr>
      <vt:lpstr>Goals</vt:lpstr>
      <vt:lpstr>Comparison with BigTable</vt:lpstr>
      <vt:lpstr>System Assumptions</vt:lpstr>
      <vt:lpstr>Service Level Agreements (SLA)</vt:lpstr>
      <vt:lpstr>Design Considerations</vt:lpstr>
      <vt:lpstr>Summary of techniques used in Dynamo</vt:lpstr>
      <vt:lpstr>Partitioning Algorithm</vt:lpstr>
      <vt:lpstr>Advantages of virtual nodes</vt:lpstr>
      <vt:lpstr>Replication</vt:lpstr>
      <vt:lpstr>Data Versioning</vt:lpstr>
      <vt:lpstr>Vector clock example</vt:lpstr>
      <vt:lpstr>Issue with vector clock</vt:lpstr>
      <vt:lpstr>Execution of get () and put () operations</vt:lpstr>
      <vt:lpstr>Sloppy Quorum</vt:lpstr>
      <vt:lpstr>Flow of put and get</vt:lpstr>
      <vt:lpstr>Hinted handoff</vt:lpstr>
      <vt:lpstr>Other techniques</vt:lpstr>
      <vt:lpstr>Implementation</vt:lpstr>
      <vt:lpstr>Evaluation</vt:lpstr>
      <vt:lpstr>Load distribution analysis</vt:lpstr>
      <vt:lpstr>Client-driven or Server-driven Coordination</vt:lpstr>
      <vt:lpstr>More on Dynamo</vt:lpstr>
    </vt:vector>
  </TitlesOfParts>
  <Company>Microsoft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Dynamo: Amazon’s Highly Available Key-value Store</dc:title>
  <dc:creator>Ameya</dc:creator>
  <cp:lastModifiedBy>Microsoft Office User</cp:lastModifiedBy>
  <cp:revision>55</cp:revision>
  <dcterms:created xsi:type="dcterms:W3CDTF">2011-05-17T09:41:20Z</dcterms:created>
  <dcterms:modified xsi:type="dcterms:W3CDTF">2021-02-10T17:41:42Z</dcterms:modified>
</cp:coreProperties>
</file>