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86"/>
  </p:notesMasterIdLst>
  <p:handoutMasterIdLst>
    <p:handoutMasterId r:id="rId87"/>
  </p:handoutMasterIdLst>
  <p:sldIdLst>
    <p:sldId id="417" r:id="rId2"/>
    <p:sldId id="304" r:id="rId3"/>
    <p:sldId id="305" r:id="rId4"/>
    <p:sldId id="307" r:id="rId5"/>
    <p:sldId id="306" r:id="rId6"/>
    <p:sldId id="355" r:id="rId7"/>
    <p:sldId id="308" r:id="rId8"/>
    <p:sldId id="411" r:id="rId9"/>
    <p:sldId id="412" r:id="rId10"/>
    <p:sldId id="310" r:id="rId11"/>
    <p:sldId id="413" r:id="rId12"/>
    <p:sldId id="364" r:id="rId13"/>
    <p:sldId id="350" r:id="rId14"/>
    <p:sldId id="312" r:id="rId15"/>
    <p:sldId id="313" r:id="rId16"/>
    <p:sldId id="366" r:id="rId17"/>
    <p:sldId id="367" r:id="rId18"/>
    <p:sldId id="360" r:id="rId19"/>
    <p:sldId id="314" r:id="rId20"/>
    <p:sldId id="316" r:id="rId21"/>
    <p:sldId id="351" r:id="rId22"/>
    <p:sldId id="404" r:id="rId23"/>
    <p:sldId id="319" r:id="rId24"/>
    <p:sldId id="320" r:id="rId25"/>
    <p:sldId id="321" r:id="rId26"/>
    <p:sldId id="322" r:id="rId27"/>
    <p:sldId id="325" r:id="rId28"/>
    <p:sldId id="406" r:id="rId29"/>
    <p:sldId id="409" r:id="rId30"/>
    <p:sldId id="329" r:id="rId31"/>
    <p:sldId id="330" r:id="rId32"/>
    <p:sldId id="335" r:id="rId33"/>
    <p:sldId id="391" r:id="rId34"/>
    <p:sldId id="396" r:id="rId35"/>
    <p:sldId id="397" r:id="rId36"/>
    <p:sldId id="398" r:id="rId37"/>
    <p:sldId id="399" r:id="rId38"/>
    <p:sldId id="400" r:id="rId39"/>
    <p:sldId id="336" r:id="rId40"/>
    <p:sldId id="338" r:id="rId41"/>
    <p:sldId id="416" r:id="rId42"/>
    <p:sldId id="339" r:id="rId43"/>
    <p:sldId id="340" r:id="rId44"/>
    <p:sldId id="341" r:id="rId45"/>
    <p:sldId id="392" r:id="rId46"/>
    <p:sldId id="393" r:id="rId47"/>
    <p:sldId id="344" r:id="rId48"/>
    <p:sldId id="346" r:id="rId49"/>
    <p:sldId id="347" r:id="rId50"/>
    <p:sldId id="414" r:id="rId51"/>
    <p:sldId id="394"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 id="450" r:id="rId83"/>
    <p:sldId id="451" r:id="rId84"/>
    <p:sldId id="452" r:id="rId85"/>
  </p:sldIdLst>
  <p:sldSz cx="9144000" cy="6858000" type="screen4x3"/>
  <p:notesSz cx="6858000" cy="91440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0013" indent="1588" algn="l" defTabSz="912813"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7213" indent="1588" algn="l" defTabSz="912813"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96">
          <p15:clr>
            <a:srgbClr val="A4A3A4"/>
          </p15:clr>
        </p15:guide>
        <p15:guide id="2" orient="horz" pos="3002">
          <p15:clr>
            <a:srgbClr val="A4A3A4"/>
          </p15:clr>
        </p15:guide>
        <p15:guide id="3" orient="horz" pos="1484">
          <p15:clr>
            <a:srgbClr val="A4A3A4"/>
          </p15:clr>
        </p15:guide>
        <p15:guide id="4" orient="horz" pos="889">
          <p15:clr>
            <a:srgbClr val="A4A3A4"/>
          </p15:clr>
        </p15:guide>
        <p15:guide id="5" orient="horz" pos="2538">
          <p15:clr>
            <a:srgbClr val="A4A3A4"/>
          </p15:clr>
        </p15:guide>
        <p15:guide id="6" orient="horz" pos="4176">
          <p15:clr>
            <a:srgbClr val="A4A3A4"/>
          </p15:clr>
        </p15:guide>
        <p15:guide id="7" pos="3120">
          <p15:clr>
            <a:srgbClr val="A4A3A4"/>
          </p15:clr>
        </p15:guide>
        <p15:guide id="8" pos="1680">
          <p15:clr>
            <a:srgbClr val="A4A3A4"/>
          </p15:clr>
        </p15:guide>
        <p15:guide id="9" pos="460">
          <p15:clr>
            <a:srgbClr val="A4A3A4"/>
          </p15:clr>
        </p15:guide>
        <p15:guide id="10" pos="5516">
          <p15:clr>
            <a:srgbClr val="A4A3A4"/>
          </p15:clr>
        </p15:guide>
        <p15:guide id="11" pos="893">
          <p15:clr>
            <a:srgbClr val="A4A3A4"/>
          </p15:clr>
        </p15:guide>
        <p15:guide id="12" pos="5293">
          <p15:clr>
            <a:srgbClr val="A4A3A4"/>
          </p15:clr>
        </p15:guide>
        <p15:guide id="13" pos="2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1943B"/>
    <a:srgbClr val="080808"/>
    <a:srgbClr val="F6AE1E"/>
    <a:srgbClr val="FF0066"/>
    <a:srgbClr val="000000"/>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8" autoAdjust="0"/>
    <p:restoredTop sz="95515" autoAdjust="0"/>
  </p:normalViewPr>
  <p:slideViewPr>
    <p:cSldViewPr snapToGrid="0">
      <p:cViewPr varScale="1">
        <p:scale>
          <a:sx n="112" d="100"/>
          <a:sy n="112" d="100"/>
        </p:scale>
        <p:origin x="1816" y="184"/>
      </p:cViewPr>
      <p:guideLst>
        <p:guide orient="horz" pos="96"/>
        <p:guide orient="horz" pos="3002"/>
        <p:guide orient="horz" pos="1484"/>
        <p:guide orient="horz" pos="889"/>
        <p:guide orient="horz" pos="2538"/>
        <p:guide orient="horz" pos="4176"/>
        <p:guide pos="3120"/>
        <p:guide pos="1680"/>
        <p:guide pos="460"/>
        <p:guide pos="5516"/>
        <p:guide pos="893"/>
        <p:guide pos="5293"/>
        <p:guide pos="2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53" d="100"/>
          <a:sy n="53" d="100"/>
        </p:scale>
        <p:origin x="-177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ea typeface="+mn-ea"/>
                <a:cs typeface="+mn-cs"/>
              </a:defRPr>
            </a:lvl1pPr>
          </a:lstStyle>
          <a:p>
            <a:pPr>
              <a:defRPr/>
            </a:pPr>
            <a:r>
              <a:rPr lang="en-US"/>
              <a:t>PDC 2008</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ea typeface="+mn-ea"/>
                <a:cs typeface="+mn-cs"/>
              </a:defRPr>
            </a:lvl1pPr>
          </a:lstStyle>
          <a:p>
            <a:pPr>
              <a:defRPr/>
            </a:pPr>
            <a:fld id="{25C27B7D-E953-4305-B572-6A103A4D0533}" type="datetimeFigureOut">
              <a:rPr lang="en-US"/>
              <a:pPr>
                <a:defRPr/>
              </a:pPr>
              <a:t>2/21/21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Calibri" pitchFamily="34" charset="0"/>
                <a:ea typeface="+mn-ea"/>
                <a:cs typeface="+mn-cs"/>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ea typeface="+mn-ea"/>
                <a:cs typeface="+mn-cs"/>
              </a:defRPr>
            </a:lvl1pPr>
          </a:lstStyle>
          <a:p>
            <a:pPr>
              <a:defRPr/>
            </a:pPr>
            <a:fld id="{529918E4-FA3A-46B6-9995-090C042AC243}" type="slidenum">
              <a:rPr lang="en-US"/>
              <a:pPr>
                <a:defRPr/>
              </a:pPr>
              <a:t>‹#›</a:t>
            </a:fld>
            <a:endParaRPr lang="en-US" dirty="0"/>
          </a:p>
        </p:txBody>
      </p:sp>
    </p:spTree>
    <p:extLst>
      <p:ext uri="{BB962C8B-B14F-4D97-AF65-F5344CB8AC3E}">
        <p14:creationId xmlns:p14="http://schemas.microsoft.com/office/powerpoint/2010/main" val="71852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ea typeface="+mn-ea"/>
                <a:cs typeface="+mn-cs"/>
              </a:defRPr>
            </a:lvl1pPr>
          </a:lstStyle>
          <a:p>
            <a:pPr>
              <a:defRPr/>
            </a:pPr>
            <a:fld id="{0852F91C-0D7C-42A8-87FC-AEEA75F8D859}" type="datetimeFigureOut">
              <a:rPr lang="en-US"/>
              <a:pPr>
                <a:defRPr/>
              </a:pPr>
              <a:t>2/21/21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Calibri" pitchFamily="34" charset="0"/>
                <a:ea typeface="+mn-ea"/>
                <a:cs typeface="+mn-cs"/>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ea typeface="+mn-ea"/>
                <a:cs typeface="+mn-cs"/>
              </a:defRPr>
            </a:lvl1pPr>
          </a:lstStyle>
          <a:p>
            <a:pPr>
              <a:defRPr/>
            </a:pPr>
            <a:fld id="{A285C921-0A66-4D25-9977-971287942554}" type="slidenum">
              <a:rPr lang="en-US"/>
              <a:pPr>
                <a:defRPr/>
              </a:pPr>
              <a:t>‹#›</a:t>
            </a:fld>
            <a:endParaRPr lang="en-US" dirty="0"/>
          </a:p>
        </p:txBody>
      </p:sp>
    </p:spTree>
    <p:extLst>
      <p:ext uri="{BB962C8B-B14F-4D97-AF65-F5344CB8AC3E}">
        <p14:creationId xmlns:p14="http://schemas.microsoft.com/office/powerpoint/2010/main" val="2126926381"/>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Calibri" pitchFamily="34" charset="0"/>
        <a:ea typeface="ＭＳ Ｐゴシック" charset="-128"/>
        <a:cs typeface="ＭＳ Ｐゴシック" charset="-128"/>
      </a:defRPr>
    </a:lvl1pPr>
    <a:lvl2pPr marL="212725" indent="-104775"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ＭＳ Ｐゴシック" charset="-128"/>
        <a:cs typeface="+mn-cs"/>
      </a:defRPr>
    </a:lvl2pPr>
    <a:lvl3pPr marL="327025"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ＭＳ Ｐゴシック" charset="-128"/>
        <a:cs typeface="+mn-cs"/>
      </a:defRPr>
    </a:lvl3pPr>
    <a:lvl4pPr marL="482600" indent="-14605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ＭＳ Ｐゴシック" charset="-128"/>
        <a:cs typeface="+mn-cs"/>
      </a:defRPr>
    </a:lvl4pPr>
    <a:lvl5pPr marL="614363"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ＭＳ Ｐゴシック" charset="-128"/>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Placeholder 2"/>
          <p:cNvSpPr>
            <a:spLocks noGrp="1" noRot="1" noChangeAspect="1"/>
          </p:cNvSpPr>
          <p:nvPr>
            <p:ph type="sldImg"/>
          </p:nvPr>
        </p:nvSpPr>
        <p:spPr bwMode="auto">
          <a:noFill/>
          <a:ln>
            <a:solidFill>
              <a:srgbClr val="000000"/>
            </a:solidFill>
            <a:miter lim="800000"/>
            <a:headEnd/>
            <a:tailEnd/>
          </a:ln>
        </p:spPr>
      </p:sp>
      <p:sp>
        <p:nvSpPr>
          <p:cNvPr id="13721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9BAEA0C-B94F-407F-9FC7-C233564CEF3E}" type="slidenum">
              <a:rPr lang="en-US">
                <a:latin typeface="Calibri" charset="0"/>
                <a:ea typeface="ＭＳ Ｐゴシック" charset="-128"/>
                <a:cs typeface="ＭＳ Ｐゴシック" charset="-128"/>
              </a:rPr>
              <a:pPr defTabSz="912813" fontAlgn="base">
                <a:spcBef>
                  <a:spcPct val="0"/>
                </a:spcBef>
                <a:spcAft>
                  <a:spcPct val="0"/>
                </a:spcAft>
              </a:pPr>
              <a:t>10</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7D21DB8C-5E7A-4094-968D-505DBB5473CB}" type="slidenum">
              <a:rPr lang="en-US">
                <a:latin typeface="Calibri" charset="0"/>
                <a:ea typeface="ＭＳ Ｐゴシック" charset="-128"/>
                <a:cs typeface="ＭＳ Ｐゴシック" charset="-128"/>
              </a:rPr>
              <a:pPr defTabSz="912813" fontAlgn="base">
                <a:spcBef>
                  <a:spcPct val="0"/>
                </a:spcBef>
                <a:spcAft>
                  <a:spcPct val="0"/>
                </a:spcAft>
              </a:pPr>
              <a:t>11</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61D6B46-95FE-431F-9769-831B4E17B40B}" type="slidenum">
              <a:rPr lang="en-US">
                <a:latin typeface="Calibri" charset="0"/>
                <a:ea typeface="ＭＳ Ｐゴシック" charset="-128"/>
                <a:cs typeface="ＭＳ Ｐゴシック" charset="-128"/>
              </a:rPr>
              <a:pPr defTabSz="912813" fontAlgn="base">
                <a:spcBef>
                  <a:spcPct val="0"/>
                </a:spcBef>
                <a:spcAft>
                  <a:spcPct val="0"/>
                </a:spcAft>
              </a:pPr>
              <a:t>12</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Tx/>
              <a:buAutoNum type="arabicParenBoth"/>
            </a:pPr>
            <a:endParaRPr lang="en-US">
              <a:latin typeface="Calibri" charset="0"/>
            </a:endParaRP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46ECE2C-6A96-4208-AE16-097A3BD5FB8B}" type="slidenum">
              <a:rPr lang="en-US">
                <a:latin typeface="Calibri" charset="0"/>
                <a:ea typeface="ＭＳ Ｐゴシック" charset="-128"/>
                <a:cs typeface="ＭＳ Ｐゴシック" charset="-128"/>
              </a:rPr>
              <a:pPr defTabSz="912813" fontAlgn="base">
                <a:spcBef>
                  <a:spcPct val="0"/>
                </a:spcBef>
                <a:spcAft>
                  <a:spcPct val="0"/>
                </a:spcAft>
              </a:pPr>
              <a:t>13</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273BD878-5853-4129-B1B5-73FEBCCA0510}" type="slidenum">
              <a:rPr lang="en-US">
                <a:latin typeface="Calibri" charset="0"/>
                <a:ea typeface="ＭＳ Ｐゴシック" charset="-128"/>
                <a:cs typeface="ＭＳ Ｐゴシック" charset="-128"/>
              </a:rPr>
              <a:pPr defTabSz="912813" fontAlgn="base">
                <a:spcBef>
                  <a:spcPct val="0"/>
                </a:spcBef>
                <a:spcAft>
                  <a:spcPct val="0"/>
                </a:spcAft>
              </a:pPr>
              <a:t>14</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DE46ED1-1092-4C44-9669-FE45C826E13B}" type="slidenum">
              <a:rPr lang="en-US">
                <a:latin typeface="Calibri" charset="0"/>
                <a:ea typeface="ＭＳ Ｐゴシック" charset="-128"/>
                <a:cs typeface="ＭＳ Ｐゴシック" charset="-128"/>
              </a:rPr>
              <a:pPr defTabSz="912813" fontAlgn="base">
                <a:spcBef>
                  <a:spcPct val="0"/>
                </a:spcBef>
                <a:spcAft>
                  <a:spcPct val="0"/>
                </a:spcAft>
              </a:pPr>
              <a:t>15</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F6C12636-DC09-4EA8-81A8-E74E2745F293}" type="slidenum">
              <a:rPr lang="en-US">
                <a:latin typeface="Calibri" charset="0"/>
                <a:ea typeface="ＭＳ Ｐゴシック" charset="-128"/>
                <a:cs typeface="ＭＳ Ｐゴシック" charset="-128"/>
              </a:rPr>
              <a:pPr defTabSz="912813" fontAlgn="base">
                <a:spcBef>
                  <a:spcPct val="0"/>
                </a:spcBef>
                <a:spcAft>
                  <a:spcPct val="0"/>
                </a:spcAft>
              </a:pPr>
              <a:t>16</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5B52A066-7FA7-4307-9BE9-2BF7D50D4221}" type="slidenum">
              <a:rPr lang="en-US">
                <a:latin typeface="Calibri" charset="0"/>
                <a:ea typeface="ＭＳ Ｐゴシック" charset="-128"/>
                <a:cs typeface="ＭＳ Ｐゴシック" charset="-128"/>
              </a:rPr>
              <a:pPr defTabSz="912813" fontAlgn="base">
                <a:spcBef>
                  <a:spcPct val="0"/>
                </a:spcBef>
                <a:spcAft>
                  <a:spcPct val="0"/>
                </a:spcAft>
              </a:pPr>
              <a:t>17</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EFB7F34-73CA-4E1F-B363-EC2645C3E9F6}" type="slidenum">
              <a:rPr lang="en-US">
                <a:latin typeface="Calibri" charset="0"/>
                <a:ea typeface="ＭＳ Ｐゴシック" charset="-128"/>
                <a:cs typeface="ＭＳ Ｐゴシック" charset="-128"/>
              </a:rPr>
              <a:pPr defTabSz="912813" fontAlgn="base">
                <a:spcBef>
                  <a:spcPct val="0"/>
                </a:spcBef>
                <a:spcAft>
                  <a:spcPct val="0"/>
                </a:spcAft>
              </a:pPr>
              <a:t>18</a:t>
            </a:fld>
            <a:endParaRPr lang="en-US">
              <a:latin typeface="Calibri" charset="0"/>
              <a:ea typeface="ＭＳ Ｐゴシック"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D27EDF7-4ECF-4806-83E5-94C021A353EB}" type="slidenum">
              <a:rPr lang="en-US">
                <a:latin typeface="Calibri" charset="0"/>
                <a:ea typeface="ＭＳ Ｐゴシック" charset="-128"/>
                <a:cs typeface="ＭＳ Ｐゴシック" charset="-128"/>
              </a:rPr>
              <a:pPr defTabSz="912813" fontAlgn="base">
                <a:spcBef>
                  <a:spcPct val="0"/>
                </a:spcBef>
                <a:spcAft>
                  <a:spcPct val="0"/>
                </a:spcAft>
              </a:pPr>
              <a:t>19</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F8854A8-15A6-46D5-9CC4-89966C35458D}" type="slidenum">
              <a:rPr lang="en-US">
                <a:latin typeface="Calibri" charset="0"/>
                <a:ea typeface="ＭＳ Ｐゴシック" charset="-128"/>
                <a:cs typeface="ＭＳ Ｐゴシック" charset="-128"/>
              </a:rPr>
              <a:pPr defTabSz="912813" fontAlgn="base">
                <a:spcBef>
                  <a:spcPct val="0"/>
                </a:spcBef>
                <a:spcAft>
                  <a:spcPct val="0"/>
                </a:spcAft>
              </a:pPr>
              <a:t>2</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8C716FF-FC2A-4B20-87CD-305317F352EC}" type="slidenum">
              <a:rPr lang="en-US">
                <a:latin typeface="Calibri" charset="0"/>
                <a:ea typeface="ＭＳ Ｐゴシック" charset="-128"/>
                <a:cs typeface="ＭＳ Ｐゴシック" charset="-128"/>
              </a:rPr>
              <a:pPr defTabSz="912813" fontAlgn="base">
                <a:spcBef>
                  <a:spcPct val="0"/>
                </a:spcBef>
                <a:spcAft>
                  <a:spcPct val="0"/>
                </a:spcAft>
              </a:pPr>
              <a:t>20</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E383D17-210D-4B8F-93EF-8BF3C32B38C4}" type="slidenum">
              <a:rPr lang="en-US">
                <a:latin typeface="Calibri" charset="0"/>
                <a:ea typeface="ＭＳ Ｐゴシック" charset="-128"/>
                <a:cs typeface="ＭＳ Ｐゴシック" charset="-128"/>
              </a:rPr>
              <a:pPr defTabSz="912813" fontAlgn="base">
                <a:spcBef>
                  <a:spcPct val="0"/>
                </a:spcBef>
                <a:spcAft>
                  <a:spcPct val="0"/>
                </a:spcAft>
              </a:pPr>
              <a:t>21</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05D9356-FC4D-4945-828D-466E7AC8A874}" type="slidenum">
              <a:rPr lang="en-US">
                <a:latin typeface="Calibri" charset="0"/>
                <a:ea typeface="ＭＳ Ｐゴシック" charset="-128"/>
                <a:cs typeface="ＭＳ Ｐゴシック" charset="-128"/>
              </a:rPr>
              <a:pPr defTabSz="912813" fontAlgn="base">
                <a:spcBef>
                  <a:spcPct val="0"/>
                </a:spcBef>
                <a:spcAft>
                  <a:spcPct val="0"/>
                </a:spcAft>
              </a:pPr>
              <a:t>22</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3DF3DB4-FAC8-4AA5-B839-999F24BA66E3}" type="slidenum">
              <a:rPr lang="en-US">
                <a:latin typeface="Calibri" charset="0"/>
                <a:ea typeface="ＭＳ Ｐゴシック" charset="-128"/>
                <a:cs typeface="ＭＳ Ｐゴシック" charset="-128"/>
              </a:rPr>
              <a:pPr defTabSz="912813" fontAlgn="base">
                <a:spcBef>
                  <a:spcPct val="0"/>
                </a:spcBef>
                <a:spcAft>
                  <a:spcPct val="0"/>
                </a:spcAft>
              </a:pPr>
              <a:t>23</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D6A2D0B-8587-460A-9A91-50C24360F923}" type="slidenum">
              <a:rPr lang="en-US">
                <a:latin typeface="Calibri" charset="0"/>
                <a:ea typeface="ＭＳ Ｐゴシック" charset="-128"/>
                <a:cs typeface="ＭＳ Ｐゴシック" charset="-128"/>
              </a:rPr>
              <a:pPr defTabSz="912813" fontAlgn="base">
                <a:spcBef>
                  <a:spcPct val="0"/>
                </a:spcBef>
                <a:spcAft>
                  <a:spcPct val="0"/>
                </a:spcAft>
              </a:pPr>
              <a:t>24</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CC6CA72-1D27-4C6C-9237-8D6DE91E8AB2}" type="slidenum">
              <a:rPr lang="en-US">
                <a:latin typeface="Calibri" charset="0"/>
                <a:ea typeface="ＭＳ Ｐゴシック" charset="-128"/>
                <a:cs typeface="ＭＳ Ｐゴシック" charset="-128"/>
              </a:rPr>
              <a:pPr defTabSz="912813" fontAlgn="base">
                <a:spcBef>
                  <a:spcPct val="0"/>
                </a:spcBef>
                <a:spcAft>
                  <a:spcPct val="0"/>
                </a:spcAft>
              </a:pPr>
              <a:t>25</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5F65580-B06F-41DC-908E-ECF7E104C4ED}" type="slidenum">
              <a:rPr lang="en-US">
                <a:latin typeface="Calibri" charset="0"/>
                <a:ea typeface="ＭＳ Ｐゴシック" charset="-128"/>
                <a:cs typeface="ＭＳ Ｐゴシック" charset="-128"/>
              </a:rPr>
              <a:pPr defTabSz="912813" fontAlgn="base">
                <a:spcBef>
                  <a:spcPct val="0"/>
                </a:spcBef>
                <a:spcAft>
                  <a:spcPct val="0"/>
                </a:spcAft>
              </a:pPr>
              <a:t>26</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FD3CCDF-B17D-43F3-98F6-1CF5880709CC}" type="slidenum">
              <a:rPr lang="en-US">
                <a:latin typeface="Calibri" charset="0"/>
                <a:ea typeface="ＭＳ Ｐゴシック" charset="-128"/>
                <a:cs typeface="ＭＳ Ｐゴシック" charset="-128"/>
              </a:rPr>
              <a:pPr defTabSz="912813" fontAlgn="base">
                <a:spcBef>
                  <a:spcPct val="0"/>
                </a:spcBef>
                <a:spcAft>
                  <a:spcPct val="0"/>
                </a:spcAft>
              </a:pPr>
              <a:t>27</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3274157-74D2-4C36-A212-9FF630310A76}" type="slidenum">
              <a:rPr lang="en-US">
                <a:latin typeface="Calibri" charset="0"/>
                <a:ea typeface="ＭＳ Ｐゴシック" charset="-128"/>
                <a:cs typeface="ＭＳ Ｐゴシック" charset="-128"/>
              </a:rPr>
              <a:pPr defTabSz="912813" fontAlgn="base">
                <a:spcBef>
                  <a:spcPct val="0"/>
                </a:spcBef>
                <a:spcAft>
                  <a:spcPct val="0"/>
                </a:spcAft>
              </a:pPr>
              <a:t>28</a:t>
            </a:fld>
            <a:endParaRPr lang="en-US">
              <a:latin typeface="Calibri" charset="0"/>
              <a:ea typeface="ＭＳ Ｐゴシック" charset="-128"/>
              <a:cs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E9F25D5-BEBA-48E1-A64D-817E8CAB465C}" type="slidenum">
              <a:rPr lang="en-US">
                <a:latin typeface="Calibri" charset="0"/>
                <a:ea typeface="ＭＳ Ｐゴシック" charset="-128"/>
                <a:cs typeface="ＭＳ Ｐゴシック" charset="-128"/>
              </a:rPr>
              <a:pPr defTabSz="912813" fontAlgn="base">
                <a:spcBef>
                  <a:spcPct val="0"/>
                </a:spcBef>
                <a:spcAft>
                  <a:spcPct val="0"/>
                </a:spcAft>
              </a:pPr>
              <a:t>29</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85B5DB6-A24B-447B-8F21-26576372288F}" type="slidenum">
              <a:rPr lang="en-US">
                <a:latin typeface="Calibri" charset="0"/>
                <a:ea typeface="ＭＳ Ｐゴシック" charset="-128"/>
                <a:cs typeface="ＭＳ Ｐゴシック" charset="-128"/>
              </a:rPr>
              <a:pPr defTabSz="912813" fontAlgn="base">
                <a:spcBef>
                  <a:spcPct val="0"/>
                </a:spcBef>
                <a:spcAft>
                  <a:spcPct val="0"/>
                </a:spcAft>
              </a:pPr>
              <a:t>3</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a:latin typeface="Calibri" charset="0"/>
            </a:endParaRPr>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8582030-0E4F-4192-91D6-76920291E918}" type="slidenum">
              <a:rPr lang="en-US">
                <a:latin typeface="Calibri" charset="0"/>
                <a:ea typeface="ＭＳ Ｐゴシック" charset="-128"/>
                <a:cs typeface="ＭＳ Ｐゴシック" charset="-128"/>
              </a:rPr>
              <a:pPr defTabSz="912813" fontAlgn="base">
                <a:spcBef>
                  <a:spcPct val="0"/>
                </a:spcBef>
                <a:spcAft>
                  <a:spcPct val="0"/>
                </a:spcAft>
              </a:pPr>
              <a:t>30</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3B669C9-F4C3-488B-BB85-1B125FB1C8B5}" type="slidenum">
              <a:rPr lang="en-US">
                <a:latin typeface="Calibri" charset="0"/>
                <a:ea typeface="ＭＳ Ｐゴシック" charset="-128"/>
                <a:cs typeface="ＭＳ Ｐゴシック" charset="-128"/>
              </a:rPr>
              <a:pPr defTabSz="912813" fontAlgn="base">
                <a:spcBef>
                  <a:spcPct val="0"/>
                </a:spcBef>
                <a:spcAft>
                  <a:spcPct val="0"/>
                </a:spcAft>
              </a:pPr>
              <a:t>31</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70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F6AD134-1E75-4849-917C-F99B8D318FA8}" type="slidenum">
              <a:rPr lang="en-US">
                <a:latin typeface="Calibri" charset="0"/>
                <a:ea typeface="ＭＳ Ｐゴシック" charset="-128"/>
                <a:cs typeface="ＭＳ Ｐゴシック" charset="-128"/>
              </a:rPr>
              <a:pPr defTabSz="912813" fontAlgn="base">
                <a:spcBef>
                  <a:spcPct val="0"/>
                </a:spcBef>
                <a:spcAft>
                  <a:spcPct val="0"/>
                </a:spcAft>
              </a:pPr>
              <a:t>32</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27DC0B8-B0F2-46E1-BB40-A70BDC27CD37}" type="slidenum">
              <a:rPr lang="en-US">
                <a:latin typeface="Calibri" charset="0"/>
                <a:ea typeface="ＭＳ Ｐゴシック" charset="-128"/>
                <a:cs typeface="ＭＳ Ｐゴシック" charset="-128"/>
              </a:rPr>
              <a:pPr defTabSz="912813" fontAlgn="base">
                <a:spcBef>
                  <a:spcPct val="0"/>
                </a:spcBef>
                <a:spcAft>
                  <a:spcPct val="0"/>
                </a:spcAft>
              </a:pPr>
              <a:t>33</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11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6A401527-46E4-4CA2-9E16-A6DFD05E120C}" type="slidenum">
              <a:rPr lang="en-US">
                <a:latin typeface="Calibri" charset="0"/>
                <a:ea typeface="ＭＳ Ｐゴシック" charset="-128"/>
                <a:cs typeface="ＭＳ Ｐゴシック" charset="-128"/>
              </a:rPr>
              <a:pPr defTabSz="912813" fontAlgn="base">
                <a:spcBef>
                  <a:spcPct val="0"/>
                </a:spcBef>
                <a:spcAft>
                  <a:spcPct val="0"/>
                </a:spcAft>
              </a:pPr>
              <a:t>34</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FB5F0563-CB9A-4D59-AFF6-4EF480623C02}" type="slidenum">
              <a:rPr lang="en-US">
                <a:latin typeface="Calibri" charset="0"/>
                <a:ea typeface="ＭＳ Ｐゴシック" charset="-128"/>
                <a:cs typeface="ＭＳ Ｐゴシック" charset="-128"/>
              </a:rPr>
              <a:pPr defTabSz="912813" fontAlgn="base">
                <a:spcBef>
                  <a:spcPct val="0"/>
                </a:spcBef>
                <a:spcAft>
                  <a:spcPct val="0"/>
                </a:spcAft>
              </a:pPr>
              <a:t>35</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52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8F6507C-DEEF-42A1-AAF5-13E7E2889F47}" type="slidenum">
              <a:rPr lang="en-US">
                <a:latin typeface="Calibri" charset="0"/>
                <a:ea typeface="ＭＳ Ｐゴシック" charset="-128"/>
                <a:cs typeface="ＭＳ Ｐゴシック" charset="-128"/>
              </a:rPr>
              <a:pPr defTabSz="912813" fontAlgn="base">
                <a:spcBef>
                  <a:spcPct val="0"/>
                </a:spcBef>
                <a:spcAft>
                  <a:spcPct val="0"/>
                </a:spcAft>
              </a:pPr>
              <a:t>36</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72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1AC7187-7316-4172-8DD0-FA3552241103}" type="slidenum">
              <a:rPr lang="en-US">
                <a:latin typeface="Calibri" charset="0"/>
                <a:ea typeface="ＭＳ Ｐゴシック" charset="-128"/>
                <a:cs typeface="ＭＳ Ｐゴシック" charset="-128"/>
              </a:rPr>
              <a:pPr defTabSz="912813" fontAlgn="base">
                <a:spcBef>
                  <a:spcPct val="0"/>
                </a:spcBef>
                <a:spcAft>
                  <a:spcPct val="0"/>
                </a:spcAft>
              </a:pPr>
              <a:t>37</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CD3233F-BFD0-435F-87BE-2C89BE55E12F}" type="slidenum">
              <a:rPr lang="en-US">
                <a:latin typeface="Calibri" charset="0"/>
                <a:ea typeface="ＭＳ Ｐゴシック" charset="-128"/>
                <a:cs typeface="ＭＳ Ｐゴシック" charset="-128"/>
              </a:rPr>
              <a:pPr defTabSz="912813" fontAlgn="base">
                <a:spcBef>
                  <a:spcPct val="0"/>
                </a:spcBef>
                <a:spcAft>
                  <a:spcPct val="0"/>
                </a:spcAft>
              </a:pPr>
              <a:t>38</a:t>
            </a:fld>
            <a:endParaRPr lang="en-US">
              <a:latin typeface="Calibri" charset="0"/>
              <a:ea typeface="ＭＳ Ｐゴシック" charset="-128"/>
              <a:cs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CF59CEDF-6EAD-4652-BDFC-66F3E1C6F6FC}" type="slidenum">
              <a:rPr lang="en-US">
                <a:latin typeface="Calibri" charset="0"/>
                <a:ea typeface="ＭＳ Ｐゴシック" charset="-128"/>
                <a:cs typeface="ＭＳ Ｐゴシック" charset="-128"/>
              </a:rPr>
              <a:pPr defTabSz="912813" fontAlgn="base">
                <a:spcBef>
                  <a:spcPct val="0"/>
                </a:spcBef>
                <a:spcAft>
                  <a:spcPct val="0"/>
                </a:spcAft>
              </a:pPr>
              <a:t>4</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54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61854FD-A5A5-4599-8D47-A49026E52D67}" type="slidenum">
              <a:rPr lang="en-US">
                <a:latin typeface="Calibri" charset="0"/>
                <a:ea typeface="ＭＳ Ｐゴシック" charset="-128"/>
                <a:cs typeface="ＭＳ Ｐゴシック" charset="-128"/>
              </a:rPr>
              <a:pPr defTabSz="912813" fontAlgn="base">
                <a:spcBef>
                  <a:spcPct val="0"/>
                </a:spcBef>
                <a:spcAft>
                  <a:spcPct val="0"/>
                </a:spcAft>
              </a:pPr>
              <a:t>40</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a:latin typeface="Calibri" charset="0"/>
              <a:ea typeface="ＭＳ Ｐゴシック" charset="-128"/>
              <a:cs typeface="ＭＳ Ｐゴシック" charset="-128"/>
            </a:endParaRPr>
          </a:p>
        </p:txBody>
      </p:sp>
      <p:sp>
        <p:nvSpPr>
          <p:cNvPr id="107524"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92C16445-C0AA-47D3-8A21-C46AB59D19AC}" type="datetime8">
              <a:rPr lang="en-US">
                <a:latin typeface="Calibri" charset="0"/>
                <a:ea typeface="ＭＳ Ｐゴシック" charset="-128"/>
                <a:cs typeface="ＭＳ Ｐゴシック" charset="-128"/>
              </a:rPr>
              <a:pPr defTabSz="912813" fontAlgn="base">
                <a:spcBef>
                  <a:spcPct val="0"/>
                </a:spcBef>
                <a:spcAft>
                  <a:spcPct val="0"/>
                </a:spcAft>
              </a:pPr>
              <a:t>2/21/21 7:10 PM</a:t>
            </a:fld>
            <a:endParaRPr lang="en-US">
              <a:latin typeface="Calibri" charset="0"/>
              <a:ea typeface="ＭＳ Ｐゴシック" charset="-128"/>
              <a:cs typeface="ＭＳ Ｐゴシック" charset="-128"/>
            </a:endParaRPr>
          </a:p>
        </p:txBody>
      </p:sp>
      <p:sp>
        <p:nvSpPr>
          <p:cNvPr id="107525"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latin typeface="Calibri" charset="0"/>
                <a:ea typeface="ＭＳ Ｐゴシック" charset="-128"/>
                <a:cs typeface="ＭＳ Ｐゴシック" charset="-128"/>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latin typeface="Calibri" charset="0"/>
                <a:ea typeface="ＭＳ Ｐゴシック" charset="-128"/>
                <a:cs typeface="ＭＳ Ｐゴシック" charset="-128"/>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atin typeface="Calibri" charset="0"/>
                <a:ea typeface="ＭＳ Ｐゴシック" charset="-128"/>
                <a:cs typeface="ＭＳ Ｐゴシック" charset="-128"/>
              </a:rPr>
            </a:br>
            <a:r>
              <a:rPr lang="en-US">
                <a:latin typeface="Calibri" charset="0"/>
                <a:ea typeface="ＭＳ Ｐゴシック" charset="-128"/>
                <a:cs typeface="ＭＳ Ｐゴシック" charset="-128"/>
              </a:rPr>
              <a:t>MICROSOFT MAKES NO WARRANTIES, EXPRESS, IMPLIED OR STATUTORY, AS TO THE INFORMATION IN THIS PRESENTATION.</a:t>
            </a:r>
          </a:p>
          <a:p>
            <a:pPr defTabSz="912813" fontAlgn="base">
              <a:spcBef>
                <a:spcPct val="0"/>
              </a:spcBef>
              <a:spcAft>
                <a:spcPct val="0"/>
              </a:spcAft>
            </a:pPr>
            <a:endParaRPr lang="en-US">
              <a:solidFill>
                <a:schemeClr val="tx1"/>
              </a:solidFill>
              <a:latin typeface="Calibri" charset="0"/>
              <a:ea typeface="ＭＳ Ｐゴシック" charset="-128"/>
              <a:cs typeface="ＭＳ Ｐゴシック" charset="-128"/>
            </a:endParaRPr>
          </a:p>
        </p:txBody>
      </p:sp>
      <p:sp>
        <p:nvSpPr>
          <p:cNvPr id="107526"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F11D35B-5ADE-4B77-AFBC-B3A1C5B65A0F}" type="slidenum">
              <a:rPr lang="en-US">
                <a:latin typeface="Calibri" charset="0"/>
                <a:ea typeface="ＭＳ Ｐゴシック" charset="-128"/>
                <a:cs typeface="ＭＳ Ｐゴシック" charset="-128"/>
              </a:rPr>
              <a:pPr defTabSz="912813" fontAlgn="base">
                <a:spcBef>
                  <a:spcPct val="0"/>
                </a:spcBef>
                <a:spcAft>
                  <a:spcPct val="0"/>
                </a:spcAft>
              </a:pPr>
              <a:t>41</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C5B500E9-27B8-4AF8-AF1A-AF4F88540A25}" type="slidenum">
              <a:rPr lang="en-US">
                <a:latin typeface="Calibri" charset="0"/>
                <a:ea typeface="ＭＳ Ｐゴシック" charset="-128"/>
                <a:cs typeface="ＭＳ Ｐゴシック" charset="-128"/>
              </a:rPr>
              <a:pPr defTabSz="912813" fontAlgn="base">
                <a:spcBef>
                  <a:spcPct val="0"/>
                </a:spcBef>
                <a:spcAft>
                  <a:spcPct val="0"/>
                </a:spcAft>
              </a:pPr>
              <a:t>42</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16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58805FE0-9488-4078-9584-D2D8BFBF9CF3}" type="slidenum">
              <a:rPr lang="en-US">
                <a:latin typeface="Calibri" charset="0"/>
                <a:ea typeface="ＭＳ Ｐゴシック" charset="-128"/>
                <a:cs typeface="ＭＳ Ｐゴシック" charset="-128"/>
              </a:rPr>
              <a:pPr defTabSz="912813" fontAlgn="base">
                <a:spcBef>
                  <a:spcPct val="0"/>
                </a:spcBef>
                <a:spcAft>
                  <a:spcPct val="0"/>
                </a:spcAft>
              </a:pPr>
              <a:t>43</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36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241CA515-F248-405A-80CA-0B223F8A3924}" type="slidenum">
              <a:rPr lang="en-US">
                <a:latin typeface="Calibri" charset="0"/>
                <a:ea typeface="ＭＳ Ｐゴシック" charset="-128"/>
                <a:cs typeface="ＭＳ Ｐゴシック" charset="-128"/>
              </a:rPr>
              <a:pPr defTabSz="912813" fontAlgn="base">
                <a:spcBef>
                  <a:spcPct val="0"/>
                </a:spcBef>
                <a:spcAft>
                  <a:spcPct val="0"/>
                </a:spcAft>
              </a:pPr>
              <a:t>44</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57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79D1ECF-9B45-45D0-A7B1-748B49AA002E}" type="slidenum">
              <a:rPr lang="en-US">
                <a:latin typeface="Calibri" charset="0"/>
                <a:ea typeface="ＭＳ Ｐゴシック" charset="-128"/>
                <a:cs typeface="ＭＳ Ｐゴシック" charset="-128"/>
              </a:rPr>
              <a:pPr defTabSz="912813" fontAlgn="base">
                <a:spcBef>
                  <a:spcPct val="0"/>
                </a:spcBef>
                <a:spcAft>
                  <a:spcPct val="0"/>
                </a:spcAft>
              </a:pPr>
              <a:t>45</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77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2976271-FB27-4453-8BFE-D0E36EFCB4C6}" type="slidenum">
              <a:rPr lang="en-US">
                <a:latin typeface="Calibri" charset="0"/>
                <a:ea typeface="ＭＳ Ｐゴシック" charset="-128"/>
                <a:cs typeface="ＭＳ Ｐゴシック" charset="-128"/>
              </a:rPr>
              <a:pPr defTabSz="912813" fontAlgn="base">
                <a:spcBef>
                  <a:spcPct val="0"/>
                </a:spcBef>
                <a:spcAft>
                  <a:spcPct val="0"/>
                </a:spcAft>
              </a:pPr>
              <a:t>46</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98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5DCB2221-2BEC-41CB-AE6A-526E3F5E9EED}" type="slidenum">
              <a:rPr lang="en-US">
                <a:latin typeface="Calibri" charset="0"/>
                <a:ea typeface="ＭＳ Ｐゴシック" charset="-128"/>
                <a:cs typeface="ＭＳ Ｐゴシック" charset="-128"/>
              </a:rPr>
              <a:pPr defTabSz="912813" fontAlgn="base">
                <a:spcBef>
                  <a:spcPct val="0"/>
                </a:spcBef>
                <a:spcAft>
                  <a:spcPct val="0"/>
                </a:spcAft>
              </a:pPr>
              <a:t>47</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39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D34C56B-3622-44C6-9680-B2F0DF6A6F4F}" type="slidenum">
              <a:rPr lang="en-US">
                <a:latin typeface="Calibri" charset="0"/>
                <a:ea typeface="ＭＳ Ｐゴシック" charset="-128"/>
                <a:cs typeface="ＭＳ Ｐゴシック" charset="-128"/>
              </a:rPr>
              <a:pPr defTabSz="912813" fontAlgn="base">
                <a:spcBef>
                  <a:spcPct val="0"/>
                </a:spcBef>
                <a:spcAft>
                  <a:spcPct val="0"/>
                </a:spcAft>
              </a:pPr>
              <a:t>48</a:t>
            </a:fld>
            <a:endParaRPr lang="en-US">
              <a:latin typeface="Calibri" charset="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80C7443-71CA-4E5D-8D3E-4C206167776B}" type="slidenum">
              <a:rPr lang="en-US">
                <a:latin typeface="Calibri" charset="0"/>
                <a:ea typeface="ＭＳ Ｐゴシック" charset="-128"/>
                <a:cs typeface="ＭＳ Ｐゴシック" charset="-128"/>
              </a:rPr>
              <a:pPr defTabSz="912813" fontAlgn="base">
                <a:spcBef>
                  <a:spcPct val="0"/>
                </a:spcBef>
                <a:spcAft>
                  <a:spcPct val="0"/>
                </a:spcAft>
              </a:pPr>
              <a:t>5</a:t>
            </a:fld>
            <a:endParaRPr lang="en-US">
              <a:latin typeface="Calibri" charset="0"/>
              <a:ea typeface="ＭＳ Ｐゴシック" charset="-128"/>
              <a:cs typeface="ＭＳ Ｐゴシック"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bwMode="auto">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80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6E3159A-21E5-4DD2-B53B-E20AF5A77876}" type="slidenum">
              <a:rPr lang="en-US">
                <a:latin typeface="Calibri" charset="0"/>
                <a:ea typeface="ＭＳ Ｐゴシック" charset="-128"/>
                <a:cs typeface="ＭＳ Ｐゴシック" charset="-128"/>
              </a:rPr>
              <a:pPr defTabSz="912813" fontAlgn="base">
                <a:spcBef>
                  <a:spcPct val="0"/>
                </a:spcBef>
                <a:spcAft>
                  <a:spcPct val="0"/>
                </a:spcAft>
              </a:pPr>
              <a:t>50</a:t>
            </a:fld>
            <a:endParaRPr lang="en-US">
              <a:latin typeface="Calibri" charset="0"/>
              <a:ea typeface="ＭＳ Ｐゴシック" charset="-128"/>
              <a:cs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bwMode="auto">
          <a:noFill/>
          <a:ln>
            <a:solidFill>
              <a:srgbClr val="000000"/>
            </a:solidFill>
            <a:miter lim="800000"/>
            <a:headEnd/>
            <a:tailEnd/>
          </a:ln>
        </p:spPr>
      </p:sp>
      <p:sp>
        <p:nvSpPr>
          <p:cNvPr id="1300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00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8560B18-EF1E-4E02-804D-1BA3335E8F58}" type="slidenum">
              <a:rPr lang="en-US">
                <a:latin typeface="Calibri" charset="0"/>
                <a:ea typeface="ＭＳ Ｐゴシック" charset="-128"/>
                <a:cs typeface="ＭＳ Ｐゴシック" charset="-128"/>
              </a:rPr>
              <a:pPr defTabSz="912813" fontAlgn="base">
                <a:spcBef>
                  <a:spcPct val="0"/>
                </a:spcBef>
                <a:spcAft>
                  <a:spcPct val="0"/>
                </a:spcAft>
              </a:pPr>
              <a:t>51</a:t>
            </a:fld>
            <a:endParaRPr lang="en-US">
              <a:latin typeface="Calibri" charset="0"/>
              <a:ea typeface="ＭＳ Ｐゴシック" charset="-128"/>
              <a:cs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9503620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2/21/21 7:10 PM</a:t>
            </a:fld>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2/21/21 7:10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59</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E76CCF7-7D1B-4134-B372-9FD51C944EC6}" type="slidenum">
              <a:rPr lang="en-US">
                <a:latin typeface="Calibri" charset="0"/>
                <a:ea typeface="ＭＳ Ｐゴシック" charset="-128"/>
                <a:cs typeface="ＭＳ Ｐゴシック" charset="-128"/>
              </a:rPr>
              <a:pPr defTabSz="912813" fontAlgn="base">
                <a:spcBef>
                  <a:spcPct val="0"/>
                </a:spcBef>
                <a:spcAft>
                  <a:spcPct val="0"/>
                </a:spcAft>
              </a:pPr>
              <a:t>6</a:t>
            </a:fld>
            <a:endParaRPr lang="en-US">
              <a:latin typeface="Calibri" charset="0"/>
              <a:ea typeface="ＭＳ Ｐゴシック" charset="-128"/>
              <a:cs typeface="ＭＳ Ｐゴシック"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60</a:t>
            </a:fld>
            <a:endParaRPr 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61</a:t>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AF2C9CF-FCFF-4870-B4CF-959CCC6CEF63}" type="slidenum">
              <a:rPr lang="en-US">
                <a:latin typeface="Calibri" charset="0"/>
                <a:ea typeface="ＭＳ Ｐゴシック" charset="-128"/>
                <a:cs typeface="ＭＳ Ｐゴシック" charset="-128"/>
              </a:rPr>
              <a:pPr defTabSz="912813" fontAlgn="base">
                <a:spcBef>
                  <a:spcPct val="0"/>
                </a:spcBef>
                <a:spcAft>
                  <a:spcPct val="0"/>
                </a:spcAft>
              </a:pPr>
              <a:t>7</a:t>
            </a:fld>
            <a:endParaRPr lang="en-US">
              <a:latin typeface="Calibri" charset="0"/>
              <a:ea typeface="ＭＳ Ｐゴシック" charset="-128"/>
              <a:cs typeface="ＭＳ Ｐゴシック"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0C455A9-9DE4-4084-858F-805EC234A79C}" type="slidenum">
              <a:rPr lang="en-US">
                <a:latin typeface="Calibri" charset="0"/>
                <a:ea typeface="ＭＳ Ｐゴシック" charset="-128"/>
                <a:cs typeface="ＭＳ Ｐゴシック" charset="-128"/>
              </a:rPr>
              <a:pPr defTabSz="912813" fontAlgn="base">
                <a:spcBef>
                  <a:spcPct val="0"/>
                </a:spcBef>
                <a:spcAft>
                  <a:spcPct val="0"/>
                </a:spcAft>
              </a:pPr>
              <a:t>8</a:t>
            </a:fld>
            <a:endParaRPr lang="en-US">
              <a:latin typeface="Calibri" charset="0"/>
              <a:ea typeface="ＭＳ Ｐゴシック" charset="-128"/>
              <a:cs typeface="ＭＳ Ｐゴシック"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marL="0" lvl="1" indent="0" eaLnBrk="1" hangingPunct="1">
              <a:spcBef>
                <a:spcPct val="0"/>
              </a:spcBef>
              <a:buFontTx/>
              <a:buNone/>
            </a:pPr>
            <a:endParaRPr lang="en-US">
              <a:latin typeface="Calibri" charset="0"/>
            </a:endParaRPr>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D912864-4F2E-4599-B690-88C6277A5D4C}" type="slidenum">
              <a:rPr lang="en-US">
                <a:latin typeface="Calibri" charset="0"/>
                <a:ea typeface="ＭＳ Ｐゴシック" charset="-128"/>
                <a:cs typeface="ＭＳ Ｐゴシック" charset="-128"/>
              </a:rPr>
              <a:pPr defTabSz="912813" fontAlgn="base">
                <a:spcBef>
                  <a:spcPct val="0"/>
                </a:spcBef>
                <a:spcAft>
                  <a:spcPct val="0"/>
                </a:spcAft>
              </a:pPr>
              <a:t>9</a:t>
            </a:fld>
            <a:endParaRPr lang="en-US">
              <a:latin typeface="Calibri"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807E7F-465B-44D1-8935-4B5B2A21F2B9}" type="datetimeFigureOut">
              <a:rPr lang="en-US" smtClean="0"/>
              <a:pPr/>
              <a:t>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07E7F-465B-44D1-8935-4B5B2A21F2B9}" type="datetimeFigureOut">
              <a:rPr lang="en-US" smtClean="0"/>
              <a:pPr/>
              <a:t>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07E7F-465B-44D1-8935-4B5B2A21F2B9}" type="datetimeFigureOut">
              <a:rPr lang="en-US" smtClean="0"/>
              <a:pPr/>
              <a:t>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lstStyle>
            <a:lvl1pPr>
              <a:defRPr/>
            </a:lvl1pPr>
          </a:lstStyle>
          <a:p>
            <a:r>
              <a:rPr lang="en-US" dirty="0"/>
              <a:t>Click to edit Master title style</a:t>
            </a:r>
          </a:p>
        </p:txBody>
      </p:sp>
      <p:sp>
        <p:nvSpPr>
          <p:cNvPr id="7" name="Text Placeholder 6"/>
          <p:cNvSpPr>
            <a:spLocks noGrp="1"/>
          </p:cNvSpPr>
          <p:nvPr>
            <p:ph type="body" sz="quarter" idx="10"/>
          </p:nvPr>
        </p:nvSpPr>
        <p:spPr>
          <a:xfrm>
            <a:off x="389436" y="1447800"/>
            <a:ext cx="8363937"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93435908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447800"/>
            <a:ext cx="8363937"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9343590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5644121"/>
            <a:ext cx="7182892"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460722" y="5970087"/>
            <a:ext cx="7182892"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a:t>and date</a:t>
            </a:r>
          </a:p>
        </p:txBody>
      </p:sp>
      <p:sp>
        <p:nvSpPr>
          <p:cNvPr id="2" name="Footer Placeholder 1"/>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79005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447800"/>
            <a:ext cx="8363937"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9343590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447800"/>
            <a:ext cx="8363937"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9343590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447800"/>
            <a:ext cx="8363937"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a:xfrm>
            <a:off x="32613" y="6466348"/>
            <a:ext cx="2896354" cy="365125"/>
          </a:xfrm>
          <a:prstGeom prst="rect">
            <a:avLst/>
          </a:prstGeom>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a:xfrm>
            <a:off x="6954832" y="6472586"/>
            <a:ext cx="2132964" cy="365125"/>
          </a:xfrm>
          <a:prstGeom prst="rect">
            <a:avLst/>
          </a:prstGeom>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9343590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a:t>Click to edit Master title style</a:t>
            </a:r>
            <a:endParaRPr lang="en-US" dirty="0"/>
          </a:p>
        </p:txBody>
      </p:sp>
      <p:sp>
        <p:nvSpPr>
          <p:cNvPr id="3" name="Subtitle 2"/>
          <p:cNvSpPr>
            <a:spLocks noGrp="1"/>
          </p:cNvSpPr>
          <p:nvPr>
            <p:ph type="subTitle" idx="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
        <p:nvSpPr>
          <p:cNvPr id="7" name="Text Placeholder 6"/>
          <p:cNvSpPr>
            <a:spLocks noGrp="1"/>
          </p:cNvSpPr>
          <p:nvPr>
            <p:ph type="body" sz="quarter" idx="10"/>
          </p:nvPr>
        </p:nvSpPr>
        <p:spPr>
          <a:xfrm>
            <a:off x="4945954" y="5486400"/>
            <a:ext cx="3456094" cy="838200"/>
          </a:xfrm>
        </p:spPr>
        <p:txBody>
          <a:bodyPr>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pPr lvl="0"/>
            <a:r>
              <a:rPr lang="en-US" dirty="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07E7F-465B-44D1-8935-4B5B2A21F2B9}" type="datetimeFigureOut">
              <a:rPr lang="en-US" smtClean="0"/>
              <a:pPr/>
              <a:t>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07E7F-465B-44D1-8935-4B5B2A21F2B9}" type="datetimeFigureOut">
              <a:rPr lang="en-US" smtClean="0"/>
              <a:pPr/>
              <a:t>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807E7F-465B-44D1-8935-4B5B2A21F2B9}" type="datetimeFigureOut">
              <a:rPr lang="en-US" smtClean="0"/>
              <a:pPr/>
              <a:t>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807E7F-465B-44D1-8935-4B5B2A21F2B9}" type="datetimeFigureOut">
              <a:rPr lang="en-US" smtClean="0"/>
              <a:pPr/>
              <a:t>2/21/21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807E7F-465B-44D1-8935-4B5B2A21F2B9}" type="datetimeFigureOut">
              <a:rPr lang="en-US" smtClean="0"/>
              <a:pPr/>
              <a:t>2/21/21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07E7F-465B-44D1-8935-4B5B2A21F2B9}" type="datetimeFigureOut">
              <a:rPr lang="en-US" smtClean="0"/>
              <a:pPr/>
              <a:t>2/21/21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07E7F-465B-44D1-8935-4B5B2A21F2B9}" type="datetimeFigureOut">
              <a:rPr lang="en-US" smtClean="0"/>
              <a:pPr/>
              <a:t>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07E7F-465B-44D1-8935-4B5B2A21F2B9}" type="datetimeFigureOut">
              <a:rPr lang="en-US" smtClean="0"/>
              <a:pPr/>
              <a:t>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DFED-D894-4263-9840-4263CD1BD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7E7F-465B-44D1-8935-4B5B2A21F2B9}" type="datetimeFigureOut">
              <a:rPr lang="en-US" smtClean="0"/>
              <a:pPr/>
              <a:t>2/21/21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EDFED-D894-4263-9840-4263CD1BD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03" r:id="rId19"/>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3.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lly.blob.core.windows.net/music/rock/rush/xanadu.mp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p:cNvSpPr>
          <p:nvPr>
            <p:ph type="ctrTitle"/>
          </p:nvPr>
        </p:nvSpPr>
        <p:spPr bwMode="auto">
          <a:xfrm>
            <a:off x="352823" y="1434515"/>
            <a:ext cx="8491277" cy="3080662"/>
          </a:xfrm>
        </p:spPr>
        <p:txBody>
          <a:bodyPr numCol="1" anchorCtr="0" compatLnSpc="1">
            <a:prstTxWarp prst="textNoShape">
              <a:avLst/>
            </a:prstTxWarp>
            <a:normAutofit/>
          </a:bodyPr>
          <a:lstStyle/>
          <a:p>
            <a:pPr eaLnBrk="1" hangingPunct="1">
              <a:defRPr/>
            </a:pPr>
            <a:r>
              <a:rPr lang="en-US" sz="4900" dirty="0">
                <a:ln>
                  <a:noFill/>
                </a:ln>
                <a:solidFill>
                  <a:schemeClr val="tx1"/>
                </a:solidFill>
              </a:rPr>
              <a:t>Azure </a:t>
            </a:r>
            <a:r>
              <a:rPr sz="4900" dirty="0">
                <a:ln>
                  <a:noFill/>
                </a:ln>
                <a:solidFill>
                  <a:schemeClr val="tx1"/>
                </a:solidFill>
              </a:rPr>
              <a:t>Storage</a:t>
            </a:r>
            <a:r>
              <a:rPr lang="en-US" sz="4900" dirty="0">
                <a:ln>
                  <a:noFill/>
                </a:ln>
                <a:solidFill>
                  <a:schemeClr val="tx1"/>
                </a:solidFill>
              </a:rPr>
              <a:t> Systems</a:t>
            </a:r>
            <a:r>
              <a:rPr sz="4900" dirty="0">
                <a:ln>
                  <a:noFill/>
                </a:ln>
                <a:solidFill>
                  <a:schemeClr val="tx1"/>
                </a:solidFill>
              </a:rPr>
              <a:t> </a:t>
            </a:r>
            <a:r>
              <a:rPr lang="en-US" sz="4900" dirty="0">
                <a:ln>
                  <a:noFill/>
                </a:ln>
                <a:solidFill>
                  <a:schemeClr val="tx1"/>
                </a:solidFill>
              </a:rPr>
              <a:t>@MS:</a:t>
            </a:r>
            <a:br>
              <a:rPr dirty="0">
                <a:ln>
                  <a:noFill/>
                </a:ln>
                <a:solidFill>
                  <a:schemeClr val="tx1"/>
                </a:solidFill>
              </a:rPr>
            </a:br>
            <a:br>
              <a:rPr dirty="0">
                <a:ln>
                  <a:noFill/>
                </a:ln>
                <a:solidFill>
                  <a:schemeClr val="tx1"/>
                </a:solidFill>
              </a:rPr>
            </a:br>
            <a:r>
              <a:rPr lang="en-US" dirty="0">
                <a:ln>
                  <a:noFill/>
                </a:ln>
                <a:solidFill>
                  <a:schemeClr val="tx1"/>
                </a:solidFill>
              </a:rPr>
              <a:t>	</a:t>
            </a:r>
            <a:r>
              <a:rPr lang="en-US" sz="4000" dirty="0"/>
              <a:t>Rich Data Abstractions &amp; System Design</a:t>
            </a:r>
            <a:endParaRPr sz="4000" dirty="0">
              <a:ln>
                <a:noFill/>
              </a:ln>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Continuation On Upload Scenario</a:t>
            </a:r>
            <a:endParaRPr dirty="0">
              <a:ea typeface="+mn-ea"/>
              <a:cs typeface="Arial" charset="0"/>
            </a:endParaRPr>
          </a:p>
        </p:txBody>
      </p:sp>
      <p:sp>
        <p:nvSpPr>
          <p:cNvPr id="3" name="Content Placeholder 2"/>
          <p:cNvSpPr>
            <a:spLocks noGrp="1"/>
          </p:cNvSpPr>
          <p:nvPr>
            <p:ph idx="1"/>
          </p:nvPr>
        </p:nvSpPr>
        <p:spPr>
          <a:xfrm>
            <a:off x="730044" y="1412875"/>
            <a:ext cx="7681532" cy="2543773"/>
          </a:xfrm>
        </p:spPr>
        <p:txBody>
          <a:bodyPr>
            <a:normAutofit fontScale="92500" lnSpcReduction="20000"/>
          </a:bodyPr>
          <a:lstStyle/>
          <a:p>
            <a:pPr defTabSz="914363" eaLnBrk="1" fontAlgn="auto" hangingPunct="1">
              <a:buFont typeface="Wingdings" pitchFamily="2" charset="2"/>
              <a:buChar char="l"/>
              <a:defRPr/>
            </a:pPr>
            <a:r>
              <a:rPr lang="en-US" dirty="0">
                <a:ea typeface="+mn-ea"/>
                <a:cs typeface="+mn-cs"/>
              </a:rPr>
              <a:t>Want to upload a large 10 GB file into the cloud</a:t>
            </a:r>
          </a:p>
          <a:p>
            <a:pPr lvl="1" defTabSz="914363" eaLnBrk="1" fontAlgn="auto" hangingPunct="1">
              <a:spcAft>
                <a:spcPts val="0"/>
              </a:spcAft>
              <a:buFont typeface="Wingdings" pitchFamily="2" charset="2"/>
              <a:buChar char="l"/>
              <a:defRPr/>
            </a:pPr>
            <a:endParaRPr lang="en-US" dirty="0">
              <a:ea typeface="+mn-ea"/>
            </a:endParaRPr>
          </a:p>
          <a:p>
            <a:pPr defTabSz="914363" eaLnBrk="1" fontAlgn="auto" hangingPunct="1">
              <a:buFont typeface="Wingdings" pitchFamily="2" charset="2"/>
              <a:buChar char="l"/>
              <a:defRPr/>
            </a:pPr>
            <a:r>
              <a:rPr lang="en-US" dirty="0">
                <a:ea typeface="+mn-ea"/>
                <a:cs typeface="+mn-cs"/>
              </a:rPr>
              <a:t>If upload fails in the middle, need an efficient way to resume the upload from where it failed (rather than starting over)</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Uploading A Blob Via Blocks</a:t>
            </a:r>
            <a:endParaRPr dirty="0">
              <a:ea typeface="+mn-ea"/>
              <a:cs typeface="Arial" charset="0"/>
            </a:endParaRPr>
          </a:p>
        </p:txBody>
      </p:sp>
      <p:sp>
        <p:nvSpPr>
          <p:cNvPr id="3" name="Content Placeholder 2"/>
          <p:cNvSpPr>
            <a:spLocks noGrp="1"/>
          </p:cNvSpPr>
          <p:nvPr>
            <p:ph idx="1"/>
          </p:nvPr>
        </p:nvSpPr>
        <p:spPr/>
        <p:txBody>
          <a:bodyPr/>
          <a:lstStyle/>
          <a:p>
            <a:pPr defTabSz="914363" eaLnBrk="1" fontAlgn="auto" hangingPunct="1">
              <a:buFont typeface="Wingdings" pitchFamily="2" charset="2"/>
              <a:buChar char="l"/>
              <a:defRPr/>
            </a:pPr>
            <a:r>
              <a:rPr lang="en-US" dirty="0">
                <a:ea typeface="+mn-ea"/>
                <a:cs typeface="+mn-cs"/>
              </a:rPr>
              <a:t>Uploading a Large Blob</a:t>
            </a:r>
          </a:p>
          <a:p>
            <a:pPr defTabSz="914363" eaLnBrk="1" fontAlgn="auto" hangingPunct="1">
              <a:buFont typeface="Wingdings" pitchFamily="2" charset="2"/>
              <a:buChar char="l"/>
              <a:defRPr/>
            </a:pPr>
            <a:endParaRPr lang="en-US" dirty="0">
              <a:ea typeface="+mn-ea"/>
              <a:cs typeface="+mn-cs"/>
            </a:endParaRPr>
          </a:p>
        </p:txBody>
      </p:sp>
      <p:sp>
        <p:nvSpPr>
          <p:cNvPr id="7" name="Rectangle 6"/>
          <p:cNvSpPr/>
          <p:nvPr/>
        </p:nvSpPr>
        <p:spPr>
          <a:xfrm>
            <a:off x="962025" y="2571750"/>
            <a:ext cx="3276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r>
              <a:rPr lang="en-US" sz="1800" dirty="0">
                <a:solidFill>
                  <a:srgbClr val="FFFFFF"/>
                </a:solidFill>
              </a:rPr>
              <a:t>10 GB Movie</a:t>
            </a:r>
          </a:p>
        </p:txBody>
      </p:sp>
      <p:grpSp>
        <p:nvGrpSpPr>
          <p:cNvPr id="4" name="Group 20"/>
          <p:cNvGrpSpPr/>
          <p:nvPr/>
        </p:nvGrpSpPr>
        <p:grpSpPr>
          <a:xfrm>
            <a:off x="657126" y="2572400"/>
            <a:ext cx="3886200" cy="533400"/>
            <a:chOff x="4038600" y="3276600"/>
            <a:chExt cx="3886200" cy="533400"/>
          </a:xfrm>
          <a:solidFill>
            <a:srgbClr val="FFFF00"/>
          </a:solidFill>
        </p:grpSpPr>
        <p:sp>
          <p:nvSpPr>
            <p:cNvPr id="8" name="Rectangle 7"/>
            <p:cNvSpPr/>
            <p:nvPr/>
          </p:nvSpPr>
          <p:spPr>
            <a:xfrm>
              <a:off x="4038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9" name="Rectangle 8"/>
            <p:cNvSpPr/>
            <p:nvPr/>
          </p:nvSpPr>
          <p:spPr>
            <a:xfrm>
              <a:off x="4343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0" name="Rectangle 9"/>
            <p:cNvSpPr/>
            <p:nvPr/>
          </p:nvSpPr>
          <p:spPr>
            <a:xfrm>
              <a:off x="46482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1" name="Rectangle 10"/>
            <p:cNvSpPr/>
            <p:nvPr/>
          </p:nvSpPr>
          <p:spPr>
            <a:xfrm>
              <a:off x="49530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2" name="Rectangle 11"/>
            <p:cNvSpPr/>
            <p:nvPr/>
          </p:nvSpPr>
          <p:spPr>
            <a:xfrm>
              <a:off x="52578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3" name="Rectangle 12"/>
            <p:cNvSpPr/>
            <p:nvPr/>
          </p:nvSpPr>
          <p:spPr>
            <a:xfrm>
              <a:off x="5562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4" name="Rectangle 13"/>
            <p:cNvSpPr/>
            <p:nvPr/>
          </p:nvSpPr>
          <p:spPr>
            <a:xfrm>
              <a:off x="5867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5" name="Rectangle 14"/>
            <p:cNvSpPr/>
            <p:nvPr/>
          </p:nvSpPr>
          <p:spPr>
            <a:xfrm>
              <a:off x="61722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6" name="Rectangle 15"/>
            <p:cNvSpPr/>
            <p:nvPr/>
          </p:nvSpPr>
          <p:spPr>
            <a:xfrm>
              <a:off x="64770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7" name="Rectangle 16"/>
            <p:cNvSpPr/>
            <p:nvPr/>
          </p:nvSpPr>
          <p:spPr>
            <a:xfrm>
              <a:off x="67818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8" name="Rectangle 17"/>
            <p:cNvSpPr/>
            <p:nvPr/>
          </p:nvSpPr>
          <p:spPr>
            <a:xfrm>
              <a:off x="70866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19" name="Rectangle 18"/>
            <p:cNvSpPr/>
            <p:nvPr/>
          </p:nvSpPr>
          <p:spPr>
            <a:xfrm>
              <a:off x="73914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20" name="Rectangle 19"/>
            <p:cNvSpPr/>
            <p:nvPr/>
          </p:nvSpPr>
          <p:spPr>
            <a:xfrm>
              <a:off x="7696200" y="327660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grpSp>
      <p:sp>
        <p:nvSpPr>
          <p:cNvPr id="1027" name="Cloud"/>
          <p:cNvSpPr>
            <a:spLocks noChangeAspect="1" noEditPoints="1" noChangeArrowheads="1"/>
          </p:cNvSpPr>
          <p:nvPr/>
        </p:nvSpPr>
        <p:spPr bwMode="auto">
          <a:xfrm>
            <a:off x="3733800" y="4857750"/>
            <a:ext cx="4800600" cy="17621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prstTxWarp prst="textNoShape">
              <a:avLst/>
            </a:prstTxWarp>
          </a:bodyPr>
          <a:lstStyle/>
          <a:p>
            <a:pPr algn="ctr" defTabSz="914099">
              <a:defRPr/>
            </a:pPr>
            <a:endParaRPr lang="en-US" sz="1800" dirty="0">
              <a:solidFill>
                <a:srgbClr val="FFFFFF"/>
              </a:solidFill>
            </a:endParaRPr>
          </a:p>
          <a:p>
            <a:pPr algn="r" defTabSz="914099">
              <a:defRPr/>
            </a:pPr>
            <a:r>
              <a:rPr lang="en-US" sz="1800" dirty="0">
                <a:solidFill>
                  <a:srgbClr val="FFFFFF"/>
                </a:solidFill>
              </a:rPr>
              <a:t>                           Windows Azure Storage</a:t>
            </a:r>
          </a:p>
        </p:txBody>
      </p:sp>
      <p:sp>
        <p:nvSpPr>
          <p:cNvPr id="28" name="Rectangle 27"/>
          <p:cNvSpPr/>
          <p:nvPr/>
        </p:nvSpPr>
        <p:spPr>
          <a:xfrm>
            <a:off x="598488" y="257175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grpSp>
        <p:nvGrpSpPr>
          <p:cNvPr id="5" name="Group 38"/>
          <p:cNvGrpSpPr>
            <a:grpSpLocks/>
          </p:cNvGrpSpPr>
          <p:nvPr/>
        </p:nvGrpSpPr>
        <p:grpSpPr bwMode="auto">
          <a:xfrm>
            <a:off x="493713" y="3187700"/>
            <a:ext cx="4125912" cy="1060450"/>
            <a:chOff x="830818" y="2962275"/>
            <a:chExt cx="4126647" cy="1060454"/>
          </a:xfrm>
        </p:grpSpPr>
        <p:sp>
          <p:nvSpPr>
            <p:cNvPr id="33" name="TextBox 32"/>
            <p:cNvSpPr txBox="1"/>
            <p:nvPr/>
          </p:nvSpPr>
          <p:spPr>
            <a:xfrm>
              <a:off x="830818" y="2971800"/>
              <a:ext cx="461665" cy="1015663"/>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1</a:t>
              </a:r>
            </a:p>
          </p:txBody>
        </p:sp>
        <p:sp>
          <p:nvSpPr>
            <p:cNvPr id="34" name="TextBox 33"/>
            <p:cNvSpPr txBox="1"/>
            <p:nvPr/>
          </p:nvSpPr>
          <p:spPr>
            <a:xfrm>
              <a:off x="1126093" y="2962275"/>
              <a:ext cx="461665" cy="1015663"/>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2</a:t>
              </a:r>
            </a:p>
          </p:txBody>
        </p:sp>
        <p:sp>
          <p:nvSpPr>
            <p:cNvPr id="35" name="TextBox 34"/>
            <p:cNvSpPr txBox="1"/>
            <p:nvPr/>
          </p:nvSpPr>
          <p:spPr>
            <a:xfrm>
              <a:off x="1459468" y="2971800"/>
              <a:ext cx="461665" cy="1015663"/>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3</a:t>
              </a:r>
            </a:p>
          </p:txBody>
        </p:sp>
        <p:sp>
          <p:nvSpPr>
            <p:cNvPr id="36" name="TextBox 35"/>
            <p:cNvSpPr txBox="1"/>
            <p:nvPr/>
          </p:nvSpPr>
          <p:spPr>
            <a:xfrm>
              <a:off x="4495800" y="2971800"/>
              <a:ext cx="461665" cy="1050929"/>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N</a:t>
              </a:r>
            </a:p>
          </p:txBody>
        </p:sp>
        <p:cxnSp>
          <p:nvCxnSpPr>
            <p:cNvPr id="38" name="Straight Connector 37"/>
            <p:cNvCxnSpPr/>
            <p:nvPr/>
          </p:nvCxnSpPr>
          <p:spPr>
            <a:xfrm>
              <a:off x="1905746" y="3352801"/>
              <a:ext cx="2513461" cy="1588"/>
            </a:xfrm>
            <a:prstGeom prst="line">
              <a:avLst/>
            </a:prstGeom>
            <a:ln w="50800">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4648200" y="2370138"/>
            <a:ext cx="4108450" cy="2362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defTabSz="914099">
              <a:defRPr/>
            </a:pPr>
            <a:r>
              <a:rPr lang="en-US" sz="1600" dirty="0" err="1">
                <a:solidFill>
                  <a:srgbClr val="FFFFFF"/>
                </a:solidFill>
              </a:rPr>
              <a:t>blobName</a:t>
            </a:r>
            <a:r>
              <a:rPr lang="en-US" sz="1600" dirty="0">
                <a:solidFill>
                  <a:srgbClr val="FFFFFF"/>
                </a:solidFill>
              </a:rPr>
              <a:t> = “TheBlob.wmv”;</a:t>
            </a:r>
          </a:p>
          <a:p>
            <a:pPr defTabSz="914099">
              <a:defRPr/>
            </a:pPr>
            <a:r>
              <a:rPr lang="en-US" sz="1600" dirty="0" err="1">
                <a:solidFill>
                  <a:srgbClr val="FFFFFF"/>
                </a:solidFill>
              </a:rPr>
              <a:t>PutBlock</a:t>
            </a:r>
            <a:r>
              <a:rPr lang="en-US" sz="1600" dirty="0">
                <a:solidFill>
                  <a:srgbClr val="FFFFFF"/>
                </a:solidFill>
              </a:rPr>
              <a:t>(</a:t>
            </a:r>
            <a:r>
              <a:rPr lang="en-US" sz="1600" dirty="0" err="1">
                <a:solidFill>
                  <a:srgbClr val="FFFFFF"/>
                </a:solidFill>
              </a:rPr>
              <a:t>blobName</a:t>
            </a:r>
            <a:r>
              <a:rPr lang="en-US" sz="1600" dirty="0">
                <a:solidFill>
                  <a:srgbClr val="FFFFFF"/>
                </a:solidFill>
              </a:rPr>
              <a:t>, blockId1, block1Bits);</a:t>
            </a:r>
          </a:p>
          <a:p>
            <a:pPr defTabSz="914099">
              <a:defRPr/>
            </a:pPr>
            <a:r>
              <a:rPr lang="en-US" sz="1600" dirty="0" err="1">
                <a:solidFill>
                  <a:srgbClr val="FFFFFF"/>
                </a:solidFill>
              </a:rPr>
              <a:t>PutBlock</a:t>
            </a:r>
            <a:r>
              <a:rPr lang="en-US" sz="1600" dirty="0">
                <a:solidFill>
                  <a:srgbClr val="FFFFFF"/>
                </a:solidFill>
              </a:rPr>
              <a:t>(</a:t>
            </a:r>
            <a:r>
              <a:rPr lang="en-US" sz="1600" dirty="0" err="1">
                <a:solidFill>
                  <a:srgbClr val="FFFFFF"/>
                </a:solidFill>
              </a:rPr>
              <a:t>blobName</a:t>
            </a:r>
            <a:r>
              <a:rPr lang="en-US" sz="1600" dirty="0">
                <a:solidFill>
                  <a:srgbClr val="FFFFFF"/>
                </a:solidFill>
              </a:rPr>
              <a:t>, blockId2, block2Bits);</a:t>
            </a:r>
          </a:p>
          <a:p>
            <a:pPr defTabSz="914099">
              <a:defRPr/>
            </a:pPr>
            <a:r>
              <a:rPr lang="en-US" sz="1600" dirty="0">
                <a:solidFill>
                  <a:srgbClr val="FFFFFF"/>
                </a:solidFill>
              </a:rPr>
              <a:t>…………</a:t>
            </a:r>
          </a:p>
          <a:p>
            <a:pPr defTabSz="914099">
              <a:defRPr/>
            </a:pPr>
            <a:r>
              <a:rPr lang="en-US" sz="1600" dirty="0" err="1">
                <a:solidFill>
                  <a:srgbClr val="FFFFFF"/>
                </a:solidFill>
              </a:rPr>
              <a:t>PutBlock</a:t>
            </a:r>
            <a:r>
              <a:rPr lang="en-US" sz="1600" dirty="0">
                <a:solidFill>
                  <a:srgbClr val="FFFFFF"/>
                </a:solidFill>
              </a:rPr>
              <a:t>(</a:t>
            </a:r>
            <a:r>
              <a:rPr lang="en-US" sz="1600" dirty="0" err="1">
                <a:solidFill>
                  <a:srgbClr val="FFFFFF"/>
                </a:solidFill>
              </a:rPr>
              <a:t>blobName</a:t>
            </a:r>
            <a:r>
              <a:rPr lang="en-US" sz="1600" dirty="0">
                <a:solidFill>
                  <a:srgbClr val="FFFFFF"/>
                </a:solidFill>
              </a:rPr>
              <a:t>, </a:t>
            </a:r>
            <a:r>
              <a:rPr lang="en-US" sz="1600" dirty="0" err="1">
                <a:solidFill>
                  <a:srgbClr val="FFFFFF"/>
                </a:solidFill>
              </a:rPr>
              <a:t>blockIdN</a:t>
            </a:r>
            <a:r>
              <a:rPr lang="en-US" sz="1600" dirty="0">
                <a:solidFill>
                  <a:srgbClr val="FFFFFF"/>
                </a:solidFill>
              </a:rPr>
              <a:t>, </a:t>
            </a:r>
            <a:r>
              <a:rPr lang="en-US" sz="1600" dirty="0" err="1">
                <a:solidFill>
                  <a:srgbClr val="FFFFFF"/>
                </a:solidFill>
              </a:rPr>
              <a:t>blockNBits</a:t>
            </a:r>
            <a:r>
              <a:rPr lang="en-US" sz="1600" dirty="0">
                <a:solidFill>
                  <a:srgbClr val="FFFFFF"/>
                </a:solidFill>
              </a:rPr>
              <a:t>);</a:t>
            </a:r>
          </a:p>
          <a:p>
            <a:pPr defTabSz="914099">
              <a:defRPr/>
            </a:pPr>
            <a:r>
              <a:rPr lang="en-US" sz="1600" b="1" dirty="0" err="1">
                <a:solidFill>
                  <a:srgbClr val="FFFFFF"/>
                </a:solidFill>
              </a:rPr>
              <a:t>PutBlockList</a:t>
            </a:r>
            <a:r>
              <a:rPr lang="en-US" sz="1600" b="1" dirty="0">
                <a:solidFill>
                  <a:srgbClr val="FFFFFF"/>
                </a:solidFill>
              </a:rPr>
              <a:t>(</a:t>
            </a:r>
            <a:r>
              <a:rPr lang="en-US" sz="1600" b="1" dirty="0" err="1">
                <a:solidFill>
                  <a:srgbClr val="FFFFFF"/>
                </a:solidFill>
              </a:rPr>
              <a:t>blobName</a:t>
            </a:r>
            <a:r>
              <a:rPr lang="en-US" sz="1600" b="1" dirty="0">
                <a:solidFill>
                  <a:srgbClr val="FFFFFF"/>
                </a:solidFill>
              </a:rPr>
              <a:t>,</a:t>
            </a:r>
          </a:p>
          <a:p>
            <a:pPr defTabSz="914099">
              <a:defRPr/>
            </a:pPr>
            <a:r>
              <a:rPr lang="en-US" sz="1600" b="1" dirty="0">
                <a:solidFill>
                  <a:srgbClr val="FFFFFF"/>
                </a:solidFill>
              </a:rPr>
              <a:t>	       blockId1,…,</a:t>
            </a:r>
            <a:r>
              <a:rPr lang="en-US" sz="1600" b="1" dirty="0" err="1">
                <a:solidFill>
                  <a:srgbClr val="FFFFFF"/>
                </a:solidFill>
              </a:rPr>
              <a:t>blockIdN</a:t>
            </a:r>
            <a:r>
              <a:rPr lang="en-US" sz="1600" b="1" dirty="0">
                <a:solidFill>
                  <a:srgbClr val="FFFFFF"/>
                </a:solidFill>
              </a:rPr>
              <a:t>);</a:t>
            </a:r>
          </a:p>
        </p:txBody>
      </p:sp>
      <p:sp>
        <p:nvSpPr>
          <p:cNvPr id="42" name="Rectangle 41"/>
          <p:cNvSpPr/>
          <p:nvPr/>
        </p:nvSpPr>
        <p:spPr>
          <a:xfrm>
            <a:off x="950913" y="257175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43" name="Rectangle 42"/>
          <p:cNvSpPr/>
          <p:nvPr/>
        </p:nvSpPr>
        <p:spPr>
          <a:xfrm>
            <a:off x="1255713" y="257175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44" name="Rectangle 43"/>
          <p:cNvSpPr/>
          <p:nvPr/>
        </p:nvSpPr>
        <p:spPr>
          <a:xfrm>
            <a:off x="4303713" y="2571750"/>
            <a:ext cx="228600" cy="5334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48" name="Rounded Rectangle 47"/>
          <p:cNvSpPr>
            <a:spLocks noChangeAspect="1"/>
          </p:cNvSpPr>
          <p:nvPr/>
        </p:nvSpPr>
        <p:spPr>
          <a:xfrm>
            <a:off x="4267200" y="5314950"/>
            <a:ext cx="1377950" cy="414338"/>
          </a:xfrm>
          <a:prstGeom prst="roundRect">
            <a:avLst/>
          </a:prstGeom>
          <a:noFill/>
          <a:ln w="254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defTabSz="914363" fontAlgn="auto">
              <a:spcBef>
                <a:spcPts val="0"/>
              </a:spcBef>
              <a:spcAft>
                <a:spcPts val="0"/>
              </a:spcAft>
              <a:defRPr/>
            </a:pPr>
            <a:r>
              <a:rPr lang="en-US" sz="1800" dirty="0">
                <a:solidFill>
                  <a:schemeClr val="bg1"/>
                </a:solidFill>
              </a:rPr>
              <a:t>TheBlob.wmv</a:t>
            </a:r>
          </a:p>
        </p:txBody>
      </p:sp>
      <p:sp>
        <p:nvSpPr>
          <p:cNvPr id="47" name="Rounded Rectangle 46"/>
          <p:cNvSpPr/>
          <p:nvPr/>
        </p:nvSpPr>
        <p:spPr>
          <a:xfrm>
            <a:off x="4222750" y="5302250"/>
            <a:ext cx="1524000" cy="4572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r>
              <a:rPr lang="en-US" sz="1800" dirty="0">
                <a:solidFill>
                  <a:srgbClr val="FFFFFF"/>
                </a:solidFill>
              </a:rPr>
              <a:t>TheBlob.wmv</a:t>
            </a:r>
          </a:p>
        </p:txBody>
      </p:sp>
      <p:sp>
        <p:nvSpPr>
          <p:cNvPr id="37" name="Content Placeholder 2"/>
          <p:cNvSpPr txBox="1">
            <a:spLocks/>
          </p:cNvSpPr>
          <p:nvPr/>
        </p:nvSpPr>
        <p:spPr>
          <a:xfrm>
            <a:off x="636588" y="4711700"/>
            <a:ext cx="3505200" cy="1981200"/>
          </a:xfrm>
          <a:prstGeom prst="rect">
            <a:avLst/>
          </a:prstGeom>
        </p:spPr>
        <p:txBody>
          <a:bodyPr/>
          <a:lstStyle/>
          <a:p>
            <a:pPr marL="342900" indent="-342900" defTabSz="914400" fontAlgn="auto">
              <a:spcBef>
                <a:spcPct val="20000"/>
              </a:spcBef>
              <a:spcAft>
                <a:spcPts val="0"/>
              </a:spcAft>
              <a:defRPr/>
            </a:pPr>
            <a:r>
              <a:rPr lang="en-US" sz="2200" b="1" i="1" dirty="0">
                <a:latin typeface="+mn-lt"/>
                <a:ea typeface="+mn-ea"/>
                <a:cs typeface="+mn-cs"/>
              </a:rPr>
              <a:t>Benefit: </a:t>
            </a:r>
          </a:p>
          <a:p>
            <a:pPr marL="349250" indent="-349250" defTabSz="914400" fontAlgn="auto">
              <a:spcBef>
                <a:spcPct val="20000"/>
              </a:spcBef>
              <a:spcAft>
                <a:spcPts val="0"/>
              </a:spcAft>
              <a:buFont typeface="Arial" pitchFamily="34" charset="0"/>
              <a:buChar char="•"/>
              <a:defRPr/>
            </a:pPr>
            <a:r>
              <a:rPr lang="en-US" sz="2200" i="1" dirty="0">
                <a:latin typeface="+mn-lt"/>
                <a:ea typeface="+mn-ea"/>
                <a:cs typeface="+mn-cs"/>
              </a:rPr>
              <a:t>Efficient continuation</a:t>
            </a:r>
            <a:br>
              <a:rPr lang="en-US" sz="2200" i="1" dirty="0">
                <a:latin typeface="+mn-lt"/>
                <a:ea typeface="+mn-ea"/>
                <a:cs typeface="+mn-cs"/>
              </a:rPr>
            </a:br>
            <a:r>
              <a:rPr lang="en-US" sz="2200" i="1" dirty="0">
                <a:latin typeface="+mn-lt"/>
                <a:ea typeface="+mn-ea"/>
                <a:cs typeface="+mn-cs"/>
              </a:rPr>
              <a:t> and retry </a:t>
            </a:r>
          </a:p>
          <a:p>
            <a:pPr marL="349250" indent="-349250" defTabSz="914400" fontAlgn="auto">
              <a:spcBef>
                <a:spcPct val="20000"/>
              </a:spcBef>
              <a:spcAft>
                <a:spcPts val="0"/>
              </a:spcAft>
              <a:buFont typeface="Arial" pitchFamily="34" charset="0"/>
              <a:buChar char="•"/>
              <a:defRPr/>
            </a:pPr>
            <a:r>
              <a:rPr lang="en-US" sz="2200" i="1" dirty="0">
                <a:latin typeface="+mn-lt"/>
                <a:ea typeface="+mn-ea"/>
                <a:cs typeface="+mn-cs"/>
              </a:rPr>
              <a:t>Parallel and out of order upload of blocks</a:t>
            </a:r>
            <a:endParaRPr lang="en-US" sz="2200" b="1" dirty="0">
              <a:latin typeface="+mn-lt"/>
              <a:ea typeface="+mn-ea"/>
              <a:cs typeface="+mn-cs"/>
            </a:endParaRPr>
          </a:p>
        </p:txBody>
      </p:sp>
      <p:sp>
        <p:nvSpPr>
          <p:cNvPr id="39" name="Rectangle 38"/>
          <p:cNvSpPr/>
          <p:nvPr/>
        </p:nvSpPr>
        <p:spPr>
          <a:xfrm>
            <a:off x="5433301" y="1434279"/>
            <a:ext cx="2538248" cy="784941"/>
          </a:xfrm>
          <a:prstGeom prst="rect">
            <a:avLst/>
          </a:prstGeom>
          <a:noFill/>
        </p:spPr>
        <p:txBody>
          <a:bodyPr wrap="none">
            <a:prstTxWarp prst="textStop">
              <a:avLst/>
            </a:prstTxWarp>
            <a:spAutoFit/>
          </a:bodyPr>
          <a:lstStyle/>
          <a:p>
            <a:pPr algn="ctr" defTabSz="914363" fontAlgn="auto">
              <a:spcBef>
                <a:spcPts val="0"/>
              </a:spcBef>
              <a:spcAft>
                <a:spcPts val="0"/>
              </a:spcAft>
              <a:defRPr/>
            </a:pPr>
            <a:r>
              <a:rPr lang="en-US" sz="4000" b="1" dirty="0">
                <a:ln w="19050">
                  <a:solidFill>
                    <a:schemeClr val="tx2">
                      <a:tint val="1000"/>
                    </a:schemeClr>
                  </a:solidFill>
                  <a:prstDash val="solid"/>
                </a:ln>
                <a:solidFill>
                  <a:schemeClr val="accent3"/>
                </a:solidFill>
                <a:effectLst>
                  <a:glow rad="228600">
                    <a:schemeClr val="accent3">
                      <a:satMod val="175000"/>
                      <a:alpha val="40000"/>
                    </a:schemeClr>
                  </a:glow>
                  <a:outerShdw blurRad="50000" dist="50800" dir="7500000" algn="tl">
                    <a:srgbClr val="000000">
                      <a:shade val="5000"/>
                      <a:alpha val="35000"/>
                    </a:srgbClr>
                  </a:outerShdw>
                </a:effectLst>
                <a:latin typeface="+mn-lt"/>
                <a:ea typeface="+mn-ea"/>
                <a:cs typeface="+mn-cs"/>
              </a:rPr>
              <a:t>THE BLOB</a:t>
            </a:r>
          </a:p>
        </p:txBody>
      </p:sp>
      <p:sp>
        <p:nvSpPr>
          <p:cNvPr id="40" name="Oval 39"/>
          <p:cNvSpPr/>
          <p:nvPr/>
        </p:nvSpPr>
        <p:spPr bwMode="auto">
          <a:xfrm>
            <a:off x="5660434" y="3825896"/>
            <a:ext cx="2648730" cy="685361"/>
          </a:xfrm>
          <a:prstGeom prst="ellipse">
            <a:avLst/>
          </a:prstGeom>
          <a:noFill/>
          <a:ln w="508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1000" fill="hold"/>
                                        <p:tgtEl>
                                          <p:spTgt spid="48"/>
                                        </p:tgtEl>
                                        <p:attrNameLst>
                                          <p:attrName>ppt_w</p:attrName>
                                        </p:attrNameLst>
                                      </p:cBhvr>
                                      <p:tavLst>
                                        <p:tav tm="0">
                                          <p:val>
                                            <p:strVal val="#ppt_w*0.70"/>
                                          </p:val>
                                        </p:tav>
                                        <p:tav tm="100000">
                                          <p:val>
                                            <p:strVal val="#ppt_w"/>
                                          </p:val>
                                        </p:tav>
                                      </p:tavLst>
                                    </p:anim>
                                    <p:anim calcmode="lin" valueType="num">
                                      <p:cBhvr>
                                        <p:cTn id="16" dur="1000" fill="hold"/>
                                        <p:tgtEl>
                                          <p:spTgt spid="48"/>
                                        </p:tgtEl>
                                        <p:attrNameLst>
                                          <p:attrName>ppt_h</p:attrName>
                                        </p:attrNameLst>
                                      </p:cBhvr>
                                      <p:tavLst>
                                        <p:tav tm="0">
                                          <p:val>
                                            <p:strVal val="#ppt_h"/>
                                          </p:val>
                                        </p:tav>
                                        <p:tav tm="100000">
                                          <p:val>
                                            <p:strVal val="#ppt_h"/>
                                          </p:val>
                                        </p:tav>
                                      </p:tavLst>
                                    </p:anim>
                                    <p:animEffect transition="in" filter="fade">
                                      <p:cBhvr>
                                        <p:cTn id="17" dur="10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par>
                          <p:cTn id="22" fill="hold">
                            <p:stCondLst>
                              <p:cond delay="0"/>
                            </p:stCondLst>
                            <p:childTnLst>
                              <p:par>
                                <p:cTn id="23" presetID="55"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par>
                          <p:cTn id="28" fill="hold">
                            <p:stCondLst>
                              <p:cond delay="1000"/>
                            </p:stCondLst>
                            <p:childTnLst>
                              <p:par>
                                <p:cTn id="29" presetID="17" presetClass="entr" presetSubtype="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ppt_h/2"/>
                                          </p:val>
                                        </p:tav>
                                        <p:tav tm="100000">
                                          <p:val>
                                            <p:strVal val="#ppt_y"/>
                                          </p:val>
                                        </p:tav>
                                      </p:tavLst>
                                    </p:anim>
                                    <p:anim calcmode="lin" valueType="num">
                                      <p:cBhvr>
                                        <p:cTn id="33" dur="1000" fill="hold"/>
                                        <p:tgtEl>
                                          <p:spTgt spid="5"/>
                                        </p:tgtEl>
                                        <p:attrNameLst>
                                          <p:attrName>ppt_w</p:attrName>
                                        </p:attrNameLst>
                                      </p:cBhvr>
                                      <p:tavLst>
                                        <p:tav tm="0">
                                          <p:val>
                                            <p:strVal val="#ppt_w"/>
                                          </p:val>
                                        </p:tav>
                                        <p:tav tm="100000">
                                          <p:val>
                                            <p:strVal val="#ppt_w"/>
                                          </p:val>
                                        </p:tav>
                                      </p:tavLst>
                                    </p:anim>
                                    <p:anim calcmode="lin" valueType="num">
                                      <p:cBhvr>
                                        <p:cTn id="34"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1">
                                            <p:txEl>
                                              <p:pRg st="1" end="1"/>
                                            </p:txEl>
                                          </p:spTgt>
                                        </p:tgtEl>
                                        <p:attrNameLst>
                                          <p:attrName>style.visibility</p:attrName>
                                        </p:attrNameLst>
                                      </p:cBhvr>
                                      <p:to>
                                        <p:strVal val="visible"/>
                                      </p:to>
                                    </p:set>
                                    <p:anim calcmode="lin" valueType="num">
                                      <p:cBhvr>
                                        <p:cTn id="39" dur="5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41">
                                            <p:txEl>
                                              <p:pRg st="1" end="1"/>
                                            </p:txEl>
                                          </p:spTgt>
                                        </p:tgtEl>
                                        <p:attrNameLst>
                                          <p:attrName>ppt_y</p:attrName>
                                        </p:attrNameLst>
                                      </p:cBhvr>
                                      <p:tavLst>
                                        <p:tav tm="0">
                                          <p:val>
                                            <p:strVal val="#ppt_y-#ppt_h/2"/>
                                          </p:val>
                                        </p:tav>
                                        <p:tav tm="100000">
                                          <p:val>
                                            <p:strVal val="#ppt_y"/>
                                          </p:val>
                                        </p:tav>
                                      </p:tavLst>
                                    </p:anim>
                                    <p:anim calcmode="lin" valueType="num">
                                      <p:cBhvr>
                                        <p:cTn id="41" dur="500" fill="hold"/>
                                        <p:tgtEl>
                                          <p:spTgt spid="41">
                                            <p:txEl>
                                              <p:pRg st="1" end="1"/>
                                            </p:txEl>
                                          </p:spTgt>
                                        </p:tgtEl>
                                        <p:attrNameLst>
                                          <p:attrName>ppt_w</p:attrName>
                                        </p:attrNameLst>
                                      </p:cBhvr>
                                      <p:tavLst>
                                        <p:tav tm="0">
                                          <p:val>
                                            <p:strVal val="#ppt_w"/>
                                          </p:val>
                                        </p:tav>
                                        <p:tav tm="100000">
                                          <p:val>
                                            <p:strVal val="#ppt_w"/>
                                          </p:val>
                                        </p:tav>
                                      </p:tavLst>
                                    </p:anim>
                                    <p:anim calcmode="lin" valueType="num">
                                      <p:cBhvr>
                                        <p:cTn id="42" dur="500" fill="hold"/>
                                        <p:tgtEl>
                                          <p:spTgt spid="41">
                                            <p:txEl>
                                              <p:pRg st="1" end="1"/>
                                            </p:txEl>
                                          </p:spTgt>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500"/>
                            </p:stCondLst>
                            <p:childTnLst>
                              <p:par>
                                <p:cTn id="47"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8" dur="2000" fill="hold"/>
                                        <p:tgtEl>
                                          <p:spTgt spid="28"/>
                                        </p:tgtEl>
                                        <p:attrNameLst>
                                          <p:attrName>ppt_x</p:attrName>
                                          <p:attrName>ppt_y</p:attrName>
                                        </p:attrNameLst>
                                      </p:cBhvr>
                                      <p:rCtr x="24300" y="20800"/>
                                    </p:animMotion>
                                  </p:childTnLst>
                                </p:cTn>
                              </p:par>
                            </p:childTnLst>
                          </p:cTn>
                        </p:par>
                        <p:par>
                          <p:cTn id="49" fill="hold">
                            <p:stCondLst>
                              <p:cond delay="2500"/>
                            </p:stCondLst>
                            <p:childTnLst>
                              <p:par>
                                <p:cTn id="50" presetID="10" presetClass="exit" presetSubtype="0" fill="hold" nodeType="afterEffect">
                                  <p:stCondLst>
                                    <p:cond delay="0"/>
                                  </p:stCondLst>
                                  <p:childTnLst>
                                    <p:animEffect transition="out" filter="fade">
                                      <p:cBhvr>
                                        <p:cTn id="51" dur="2000"/>
                                        <p:tgtEl>
                                          <p:spTgt spid="28"/>
                                        </p:tgtEl>
                                      </p:cBhvr>
                                    </p:animEffect>
                                    <p:set>
                                      <p:cBhvr>
                                        <p:cTn id="52" dur="1" fill="hold">
                                          <p:stCondLst>
                                            <p:cond delay="19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41">
                                            <p:txEl>
                                              <p:pRg st="2" end="2"/>
                                            </p:txEl>
                                          </p:spTgt>
                                        </p:tgtEl>
                                        <p:attrNameLst>
                                          <p:attrName>style.visibility</p:attrName>
                                        </p:attrNameLst>
                                      </p:cBhvr>
                                      <p:to>
                                        <p:strVal val="visible"/>
                                      </p:to>
                                    </p:set>
                                    <p:anim calcmode="lin" valueType="num">
                                      <p:cBhvr>
                                        <p:cTn id="57"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58" dur="500" fill="hold"/>
                                        <p:tgtEl>
                                          <p:spTgt spid="41">
                                            <p:txEl>
                                              <p:pRg st="2" end="2"/>
                                            </p:txEl>
                                          </p:spTgt>
                                        </p:tgtEl>
                                        <p:attrNameLst>
                                          <p:attrName>ppt_y</p:attrName>
                                        </p:attrNameLst>
                                      </p:cBhvr>
                                      <p:tavLst>
                                        <p:tav tm="0">
                                          <p:val>
                                            <p:strVal val="#ppt_y-#ppt_h/2"/>
                                          </p:val>
                                        </p:tav>
                                        <p:tav tm="100000">
                                          <p:val>
                                            <p:strVal val="#ppt_y"/>
                                          </p:val>
                                        </p:tav>
                                      </p:tavLst>
                                    </p:anim>
                                    <p:anim calcmode="lin" valueType="num">
                                      <p:cBhvr>
                                        <p:cTn id="59" dur="500" fill="hold"/>
                                        <p:tgtEl>
                                          <p:spTgt spid="41">
                                            <p:txEl>
                                              <p:pRg st="2" end="2"/>
                                            </p:txEl>
                                          </p:spTgt>
                                        </p:tgtEl>
                                        <p:attrNameLst>
                                          <p:attrName>ppt_w</p:attrName>
                                        </p:attrNameLst>
                                      </p:cBhvr>
                                      <p:tavLst>
                                        <p:tav tm="0">
                                          <p:val>
                                            <p:strVal val="#ppt_w"/>
                                          </p:val>
                                        </p:tav>
                                        <p:tav tm="100000">
                                          <p:val>
                                            <p:strVal val="#ppt_w"/>
                                          </p:val>
                                        </p:tav>
                                      </p:tavLst>
                                    </p:anim>
                                    <p:anim calcmode="lin" valueType="num">
                                      <p:cBhvr>
                                        <p:cTn id="60" dur="500" fill="hold"/>
                                        <p:tgtEl>
                                          <p:spTgt spid="41">
                                            <p:txEl>
                                              <p:pRg st="2" end="2"/>
                                            </p:txEl>
                                          </p:spTgt>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par>
                          <p:cTn id="64" fill="hold">
                            <p:stCondLst>
                              <p:cond delay="500"/>
                            </p:stCondLst>
                            <p:childTnLst>
                              <p:par>
                                <p:cTn id="65"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66" dur="2000" fill="hold"/>
                                        <p:tgtEl>
                                          <p:spTgt spid="42"/>
                                        </p:tgtEl>
                                        <p:attrNameLst>
                                          <p:attrName>ppt_x</p:attrName>
                                          <p:attrName>ppt_y</p:attrName>
                                        </p:attrNameLst>
                                      </p:cBhvr>
                                      <p:rCtr x="22700" y="20300"/>
                                    </p:animMotion>
                                  </p:childTnLst>
                                </p:cTn>
                              </p:par>
                            </p:childTnLst>
                          </p:cTn>
                        </p:par>
                        <p:par>
                          <p:cTn id="67" fill="hold">
                            <p:stCondLst>
                              <p:cond delay="2500"/>
                            </p:stCondLst>
                            <p:childTnLst>
                              <p:par>
                                <p:cTn id="68" presetID="10" presetClass="exit" presetSubtype="0" fill="hold" grpId="1" nodeType="afterEffect">
                                  <p:stCondLst>
                                    <p:cond delay="0"/>
                                  </p:stCondLst>
                                  <p:childTnLst>
                                    <p:animEffect transition="out" filter="fade">
                                      <p:cBhvr>
                                        <p:cTn id="69" dur="2000"/>
                                        <p:tgtEl>
                                          <p:spTgt spid="42"/>
                                        </p:tgtEl>
                                      </p:cBhvr>
                                    </p:animEffect>
                                    <p:set>
                                      <p:cBhvr>
                                        <p:cTn id="70" dur="1" fill="hold">
                                          <p:stCondLst>
                                            <p:cond delay="1999"/>
                                          </p:stCondLst>
                                        </p:cTn>
                                        <p:tgtEl>
                                          <p:spTgt spid="4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nodeType="clickEffect">
                                  <p:stCondLst>
                                    <p:cond delay="0"/>
                                  </p:stCondLst>
                                  <p:childTnLst>
                                    <p:set>
                                      <p:cBhvr>
                                        <p:cTn id="74" dur="1" fill="hold">
                                          <p:stCondLst>
                                            <p:cond delay="0"/>
                                          </p:stCondLst>
                                        </p:cTn>
                                        <p:tgtEl>
                                          <p:spTgt spid="41">
                                            <p:txEl>
                                              <p:pRg st="3" end="3"/>
                                            </p:txEl>
                                          </p:spTgt>
                                        </p:tgtEl>
                                        <p:attrNameLst>
                                          <p:attrName>style.visibility</p:attrName>
                                        </p:attrNameLst>
                                      </p:cBhvr>
                                      <p:to>
                                        <p:strVal val="visible"/>
                                      </p:to>
                                    </p:set>
                                    <p:anim calcmode="lin" valueType="num">
                                      <p:cBhvr>
                                        <p:cTn id="75" dur="500" fill="hold"/>
                                        <p:tgtEl>
                                          <p:spTgt spid="41">
                                            <p:txEl>
                                              <p:pRg st="3" end="3"/>
                                            </p:txEl>
                                          </p:spTgt>
                                        </p:tgtEl>
                                        <p:attrNameLst>
                                          <p:attrName>ppt_x</p:attrName>
                                        </p:attrNameLst>
                                      </p:cBhvr>
                                      <p:tavLst>
                                        <p:tav tm="0">
                                          <p:val>
                                            <p:strVal val="#ppt_x"/>
                                          </p:val>
                                        </p:tav>
                                        <p:tav tm="100000">
                                          <p:val>
                                            <p:strVal val="#ppt_x"/>
                                          </p:val>
                                        </p:tav>
                                      </p:tavLst>
                                    </p:anim>
                                    <p:anim calcmode="lin" valueType="num">
                                      <p:cBhvr>
                                        <p:cTn id="76" dur="500" fill="hold"/>
                                        <p:tgtEl>
                                          <p:spTgt spid="41">
                                            <p:txEl>
                                              <p:pRg st="3" end="3"/>
                                            </p:txEl>
                                          </p:spTgt>
                                        </p:tgtEl>
                                        <p:attrNameLst>
                                          <p:attrName>ppt_y</p:attrName>
                                        </p:attrNameLst>
                                      </p:cBhvr>
                                      <p:tavLst>
                                        <p:tav tm="0">
                                          <p:val>
                                            <p:strVal val="#ppt_y-#ppt_h/2"/>
                                          </p:val>
                                        </p:tav>
                                        <p:tav tm="100000">
                                          <p:val>
                                            <p:strVal val="#ppt_y"/>
                                          </p:val>
                                        </p:tav>
                                      </p:tavLst>
                                    </p:anim>
                                    <p:anim calcmode="lin" valueType="num">
                                      <p:cBhvr>
                                        <p:cTn id="77" dur="500" fill="hold"/>
                                        <p:tgtEl>
                                          <p:spTgt spid="41">
                                            <p:txEl>
                                              <p:pRg st="3" end="3"/>
                                            </p:txEl>
                                          </p:spTgt>
                                        </p:tgtEl>
                                        <p:attrNameLst>
                                          <p:attrName>ppt_w</p:attrName>
                                        </p:attrNameLst>
                                      </p:cBhvr>
                                      <p:tavLst>
                                        <p:tav tm="0">
                                          <p:val>
                                            <p:strVal val="#ppt_w"/>
                                          </p:val>
                                        </p:tav>
                                        <p:tav tm="100000">
                                          <p:val>
                                            <p:strVal val="#ppt_w"/>
                                          </p:val>
                                        </p:tav>
                                      </p:tavLst>
                                    </p:anim>
                                    <p:anim calcmode="lin" valueType="num">
                                      <p:cBhvr>
                                        <p:cTn id="78" dur="500" fill="hold"/>
                                        <p:tgtEl>
                                          <p:spTgt spid="41">
                                            <p:txEl>
                                              <p:pRg st="3" end="3"/>
                                            </p:txEl>
                                          </p:spTgt>
                                        </p:tgtEl>
                                        <p:attrNameLst>
                                          <p:attrName>ppt_h</p:attrName>
                                        </p:attrNameLst>
                                      </p:cBhvr>
                                      <p:tavLst>
                                        <p:tav tm="0">
                                          <p:val>
                                            <p:fltVal val="0"/>
                                          </p:val>
                                        </p:tav>
                                        <p:tav tm="100000">
                                          <p:val>
                                            <p:strVal val="#ppt_h"/>
                                          </p:val>
                                        </p:tav>
                                      </p:tavLst>
                                    </p:anim>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childTnLst>
                                </p:cTn>
                              </p:par>
                            </p:childTnLst>
                          </p:cTn>
                        </p:par>
                        <p:par>
                          <p:cTn id="82" fill="hold">
                            <p:stCondLst>
                              <p:cond delay="500"/>
                            </p:stCondLst>
                            <p:childTnLst>
                              <p:par>
                                <p:cTn id="83"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84" dur="2000" fill="hold"/>
                                        <p:tgtEl>
                                          <p:spTgt spid="43"/>
                                        </p:tgtEl>
                                        <p:attrNameLst>
                                          <p:attrName>ppt_x</p:attrName>
                                          <p:attrName>ppt_y</p:attrName>
                                        </p:attrNameLst>
                                      </p:cBhvr>
                                      <p:rCtr x="21000" y="19700"/>
                                    </p:animMotion>
                                  </p:childTnLst>
                                </p:cTn>
                              </p:par>
                            </p:childTnLst>
                          </p:cTn>
                        </p:par>
                        <p:par>
                          <p:cTn id="85" fill="hold">
                            <p:stCondLst>
                              <p:cond delay="2500"/>
                            </p:stCondLst>
                            <p:childTnLst>
                              <p:par>
                                <p:cTn id="86" presetID="10" presetClass="exit" presetSubtype="0" fill="hold" grpId="1" nodeType="afterEffect">
                                  <p:stCondLst>
                                    <p:cond delay="0"/>
                                  </p:stCondLst>
                                  <p:childTnLst>
                                    <p:animEffect transition="out" filter="fade">
                                      <p:cBhvr>
                                        <p:cTn id="87" dur="2000"/>
                                        <p:tgtEl>
                                          <p:spTgt spid="43"/>
                                        </p:tgtEl>
                                      </p:cBhvr>
                                    </p:animEffect>
                                    <p:set>
                                      <p:cBhvr>
                                        <p:cTn id="88" dur="1" fill="hold">
                                          <p:stCondLst>
                                            <p:cond delay="19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7" presetClass="entr" presetSubtype="1" fill="hold" nodeType="clickEffect">
                                  <p:stCondLst>
                                    <p:cond delay="0"/>
                                  </p:stCondLst>
                                  <p:childTnLst>
                                    <p:set>
                                      <p:cBhvr>
                                        <p:cTn id="92" dur="1" fill="hold">
                                          <p:stCondLst>
                                            <p:cond delay="0"/>
                                          </p:stCondLst>
                                        </p:cTn>
                                        <p:tgtEl>
                                          <p:spTgt spid="41">
                                            <p:txEl>
                                              <p:pRg st="4" end="4"/>
                                            </p:txEl>
                                          </p:spTgt>
                                        </p:tgtEl>
                                        <p:attrNameLst>
                                          <p:attrName>style.visibility</p:attrName>
                                        </p:attrNameLst>
                                      </p:cBhvr>
                                      <p:to>
                                        <p:strVal val="visible"/>
                                      </p:to>
                                    </p:set>
                                    <p:anim calcmode="lin" valueType="num">
                                      <p:cBhvr>
                                        <p:cTn id="93"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p:cTn id="94" dur="500" fill="hold"/>
                                        <p:tgtEl>
                                          <p:spTgt spid="41">
                                            <p:txEl>
                                              <p:pRg st="4" end="4"/>
                                            </p:txEl>
                                          </p:spTgt>
                                        </p:tgtEl>
                                        <p:attrNameLst>
                                          <p:attrName>ppt_y</p:attrName>
                                        </p:attrNameLst>
                                      </p:cBhvr>
                                      <p:tavLst>
                                        <p:tav tm="0">
                                          <p:val>
                                            <p:strVal val="#ppt_y-#ppt_h/2"/>
                                          </p:val>
                                        </p:tav>
                                        <p:tav tm="100000">
                                          <p:val>
                                            <p:strVal val="#ppt_y"/>
                                          </p:val>
                                        </p:tav>
                                      </p:tavLst>
                                    </p:anim>
                                    <p:anim calcmode="lin" valueType="num">
                                      <p:cBhvr>
                                        <p:cTn id="95" dur="500" fill="hold"/>
                                        <p:tgtEl>
                                          <p:spTgt spid="41">
                                            <p:txEl>
                                              <p:pRg st="4" end="4"/>
                                            </p:txEl>
                                          </p:spTgt>
                                        </p:tgtEl>
                                        <p:attrNameLst>
                                          <p:attrName>ppt_w</p:attrName>
                                        </p:attrNameLst>
                                      </p:cBhvr>
                                      <p:tavLst>
                                        <p:tav tm="0">
                                          <p:val>
                                            <p:strVal val="#ppt_w"/>
                                          </p:val>
                                        </p:tav>
                                        <p:tav tm="100000">
                                          <p:val>
                                            <p:strVal val="#ppt_w"/>
                                          </p:val>
                                        </p:tav>
                                      </p:tavLst>
                                    </p:anim>
                                    <p:anim calcmode="lin" valueType="num">
                                      <p:cBhvr>
                                        <p:cTn id="96" dur="500" fill="hold"/>
                                        <p:tgtEl>
                                          <p:spTgt spid="41">
                                            <p:txEl>
                                              <p:pRg st="4" end="4"/>
                                            </p:txEl>
                                          </p:spTgt>
                                        </p:tgtEl>
                                        <p:attrNameLst>
                                          <p:attrName>ppt_h</p:attrName>
                                        </p:attrNameLst>
                                      </p:cBhvr>
                                      <p:tavLst>
                                        <p:tav tm="0">
                                          <p:val>
                                            <p:fltVal val="0"/>
                                          </p:val>
                                        </p:tav>
                                        <p:tav tm="100000">
                                          <p:val>
                                            <p:strVal val="#ppt_h"/>
                                          </p:val>
                                        </p:tav>
                                      </p:tavLst>
                                    </p:anim>
                                  </p:childTnLst>
                                </p:cTn>
                              </p:par>
                            </p:childTnLst>
                          </p:cTn>
                        </p:par>
                        <p:par>
                          <p:cTn id="97" fill="hold">
                            <p:stCondLst>
                              <p:cond delay="500"/>
                            </p:stCondLst>
                            <p:childTnLst>
                              <p:par>
                                <p:cTn id="98" presetID="1" presetClass="entr" presetSubtype="0" fill="hold" grpId="2" nodeType="afterEffect">
                                  <p:stCondLst>
                                    <p:cond delay="0"/>
                                  </p:stCondLst>
                                  <p:childTnLst>
                                    <p:set>
                                      <p:cBhvr>
                                        <p:cTn id="99" dur="1" fill="hold">
                                          <p:stCondLst>
                                            <p:cond delay="0"/>
                                          </p:stCondLst>
                                        </p:cTn>
                                        <p:tgtEl>
                                          <p:spTgt spid="44"/>
                                        </p:tgtEl>
                                        <p:attrNameLst>
                                          <p:attrName>style.visibility</p:attrName>
                                        </p:attrNameLst>
                                      </p:cBhvr>
                                      <p:to>
                                        <p:strVal val="visible"/>
                                      </p:to>
                                    </p:set>
                                  </p:childTnLst>
                                </p:cTn>
                              </p:par>
                            </p:childTnLst>
                          </p:cTn>
                        </p:par>
                        <p:par>
                          <p:cTn id="100" fill="hold">
                            <p:stCondLst>
                              <p:cond delay="500"/>
                            </p:stCondLst>
                            <p:childTnLst>
                              <p:par>
                                <p:cTn id="101" presetID="0" presetClass="path" presetSubtype="0" accel="50000" decel="50000" fill="hold" grpId="0" nodeType="afterEffect">
                                  <p:stCondLst>
                                    <p:cond delay="0"/>
                                  </p:stCondLst>
                                  <p:childTnLst>
                                    <p:animMotion origin="layout" path="M -3.33333E-6 -3.33333E-6 C 0.00764 0.10139 0.01528 0.20348 0.03056 0.26551 C 0.04584 0.32755 0.06875 0.34954 0.09167 0.37223 " pathEditMode="relative" rAng="0" ptsTypes="aaA">
                                      <p:cBhvr>
                                        <p:cTn id="102" dur="2000" fill="hold"/>
                                        <p:tgtEl>
                                          <p:spTgt spid="44"/>
                                        </p:tgtEl>
                                        <p:attrNameLst>
                                          <p:attrName>ppt_x</p:attrName>
                                          <p:attrName>ppt_y</p:attrName>
                                        </p:attrNameLst>
                                      </p:cBhvr>
                                      <p:rCtr x="4600" y="18600"/>
                                    </p:animMotion>
                                  </p:childTnLst>
                                </p:cTn>
                              </p:par>
                            </p:childTnLst>
                          </p:cTn>
                        </p:par>
                        <p:par>
                          <p:cTn id="103" fill="hold">
                            <p:stCondLst>
                              <p:cond delay="2500"/>
                            </p:stCondLst>
                            <p:childTnLst>
                              <p:par>
                                <p:cTn id="104" presetID="10" presetClass="exit" presetSubtype="0" fill="hold" grpId="1" nodeType="afterEffect">
                                  <p:stCondLst>
                                    <p:cond delay="0"/>
                                  </p:stCondLst>
                                  <p:childTnLst>
                                    <p:animEffect transition="out" filter="fade">
                                      <p:cBhvr>
                                        <p:cTn id="105" dur="2000"/>
                                        <p:tgtEl>
                                          <p:spTgt spid="44"/>
                                        </p:tgtEl>
                                      </p:cBhvr>
                                    </p:animEffect>
                                    <p:set>
                                      <p:cBhvr>
                                        <p:cTn id="106" dur="1" fill="hold">
                                          <p:stCondLst>
                                            <p:cond delay="1999"/>
                                          </p:stCondLst>
                                        </p:cTn>
                                        <p:tgtEl>
                                          <p:spTgt spid="4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nodeType="clickEffect">
                                  <p:stCondLst>
                                    <p:cond delay="0"/>
                                  </p:stCondLst>
                                  <p:childTnLst>
                                    <p:set>
                                      <p:cBhvr>
                                        <p:cTn id="110" dur="1" fill="hold">
                                          <p:stCondLst>
                                            <p:cond delay="0"/>
                                          </p:stCondLst>
                                        </p:cTn>
                                        <p:tgtEl>
                                          <p:spTgt spid="41">
                                            <p:txEl>
                                              <p:pRg st="5" end="5"/>
                                            </p:txEl>
                                          </p:spTgt>
                                        </p:tgtEl>
                                        <p:attrNameLst>
                                          <p:attrName>style.visibility</p:attrName>
                                        </p:attrNameLst>
                                      </p:cBhvr>
                                      <p:to>
                                        <p:strVal val="visible"/>
                                      </p:to>
                                    </p:set>
                                    <p:anim calcmode="lin" valueType="num">
                                      <p:cBhvr>
                                        <p:cTn id="111" dur="500" fill="hold"/>
                                        <p:tgtEl>
                                          <p:spTgt spid="41">
                                            <p:txEl>
                                              <p:pRg st="5" end="5"/>
                                            </p:txEl>
                                          </p:spTgt>
                                        </p:tgtEl>
                                        <p:attrNameLst>
                                          <p:attrName>ppt_x</p:attrName>
                                        </p:attrNameLst>
                                      </p:cBhvr>
                                      <p:tavLst>
                                        <p:tav tm="0">
                                          <p:val>
                                            <p:strVal val="#ppt_x"/>
                                          </p:val>
                                        </p:tav>
                                        <p:tav tm="100000">
                                          <p:val>
                                            <p:strVal val="#ppt_x"/>
                                          </p:val>
                                        </p:tav>
                                      </p:tavLst>
                                    </p:anim>
                                    <p:anim calcmode="lin" valueType="num">
                                      <p:cBhvr>
                                        <p:cTn id="112" dur="500" fill="hold"/>
                                        <p:tgtEl>
                                          <p:spTgt spid="41">
                                            <p:txEl>
                                              <p:pRg st="5" end="5"/>
                                            </p:txEl>
                                          </p:spTgt>
                                        </p:tgtEl>
                                        <p:attrNameLst>
                                          <p:attrName>ppt_y</p:attrName>
                                        </p:attrNameLst>
                                      </p:cBhvr>
                                      <p:tavLst>
                                        <p:tav tm="0">
                                          <p:val>
                                            <p:strVal val="#ppt_y-#ppt_h/2"/>
                                          </p:val>
                                        </p:tav>
                                        <p:tav tm="100000">
                                          <p:val>
                                            <p:strVal val="#ppt_y"/>
                                          </p:val>
                                        </p:tav>
                                      </p:tavLst>
                                    </p:anim>
                                    <p:anim calcmode="lin" valueType="num">
                                      <p:cBhvr>
                                        <p:cTn id="113" dur="500" fill="hold"/>
                                        <p:tgtEl>
                                          <p:spTgt spid="41">
                                            <p:txEl>
                                              <p:pRg st="5" end="5"/>
                                            </p:txEl>
                                          </p:spTgt>
                                        </p:tgtEl>
                                        <p:attrNameLst>
                                          <p:attrName>ppt_w</p:attrName>
                                        </p:attrNameLst>
                                      </p:cBhvr>
                                      <p:tavLst>
                                        <p:tav tm="0">
                                          <p:val>
                                            <p:strVal val="#ppt_w"/>
                                          </p:val>
                                        </p:tav>
                                        <p:tav tm="100000">
                                          <p:val>
                                            <p:strVal val="#ppt_w"/>
                                          </p:val>
                                        </p:tav>
                                      </p:tavLst>
                                    </p:anim>
                                    <p:anim calcmode="lin" valueType="num">
                                      <p:cBhvr>
                                        <p:cTn id="114" dur="500" fill="hold"/>
                                        <p:tgtEl>
                                          <p:spTgt spid="41">
                                            <p:txEl>
                                              <p:pRg st="5" end="5"/>
                                            </p:txEl>
                                          </p:spTgt>
                                        </p:tgtEl>
                                        <p:attrNameLst>
                                          <p:attrName>ppt_h</p:attrName>
                                        </p:attrNameLst>
                                      </p:cBhvr>
                                      <p:tavLst>
                                        <p:tav tm="0">
                                          <p:val>
                                            <p:fltVal val="0"/>
                                          </p:val>
                                        </p:tav>
                                        <p:tav tm="100000">
                                          <p:val>
                                            <p:strVal val="#ppt_h"/>
                                          </p:val>
                                        </p:tav>
                                      </p:tavLst>
                                    </p:anim>
                                  </p:childTnLst>
                                </p:cTn>
                              </p:par>
                              <p:par>
                                <p:cTn id="115" presetID="17" presetClass="entr" presetSubtype="1" fill="hold" nodeType="withEffect">
                                  <p:stCondLst>
                                    <p:cond delay="0"/>
                                  </p:stCondLst>
                                  <p:childTnLst>
                                    <p:set>
                                      <p:cBhvr>
                                        <p:cTn id="116" dur="1" fill="hold">
                                          <p:stCondLst>
                                            <p:cond delay="0"/>
                                          </p:stCondLst>
                                        </p:cTn>
                                        <p:tgtEl>
                                          <p:spTgt spid="41">
                                            <p:txEl>
                                              <p:pRg st="6" end="6"/>
                                            </p:txEl>
                                          </p:spTgt>
                                        </p:tgtEl>
                                        <p:attrNameLst>
                                          <p:attrName>style.visibility</p:attrName>
                                        </p:attrNameLst>
                                      </p:cBhvr>
                                      <p:to>
                                        <p:strVal val="visible"/>
                                      </p:to>
                                    </p:set>
                                    <p:anim calcmode="lin" valueType="num">
                                      <p:cBhvr>
                                        <p:cTn id="11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p:cTn id="118" dur="500" fill="hold"/>
                                        <p:tgtEl>
                                          <p:spTgt spid="41">
                                            <p:txEl>
                                              <p:pRg st="6" end="6"/>
                                            </p:txEl>
                                          </p:spTgt>
                                        </p:tgtEl>
                                        <p:attrNameLst>
                                          <p:attrName>ppt_y</p:attrName>
                                        </p:attrNameLst>
                                      </p:cBhvr>
                                      <p:tavLst>
                                        <p:tav tm="0">
                                          <p:val>
                                            <p:strVal val="#ppt_y-#ppt_h/2"/>
                                          </p:val>
                                        </p:tav>
                                        <p:tav tm="100000">
                                          <p:val>
                                            <p:strVal val="#ppt_y"/>
                                          </p:val>
                                        </p:tav>
                                      </p:tavLst>
                                    </p:anim>
                                    <p:anim calcmode="lin" valueType="num">
                                      <p:cBhvr>
                                        <p:cTn id="119" dur="500" fill="hold"/>
                                        <p:tgtEl>
                                          <p:spTgt spid="41">
                                            <p:txEl>
                                              <p:pRg st="6" end="6"/>
                                            </p:txEl>
                                          </p:spTgt>
                                        </p:tgtEl>
                                        <p:attrNameLst>
                                          <p:attrName>ppt_w</p:attrName>
                                        </p:attrNameLst>
                                      </p:cBhvr>
                                      <p:tavLst>
                                        <p:tav tm="0">
                                          <p:val>
                                            <p:strVal val="#ppt_w"/>
                                          </p:val>
                                        </p:tav>
                                        <p:tav tm="100000">
                                          <p:val>
                                            <p:strVal val="#ppt_w"/>
                                          </p:val>
                                        </p:tav>
                                      </p:tavLst>
                                    </p:anim>
                                    <p:anim calcmode="lin" valueType="num">
                                      <p:cBhvr>
                                        <p:cTn id="120" dur="500" fill="hold"/>
                                        <p:tgtEl>
                                          <p:spTgt spid="41">
                                            <p:txEl>
                                              <p:pRg st="6" end="6"/>
                                            </p:txEl>
                                          </p:spTgt>
                                        </p:tgtEl>
                                        <p:attrNameLst>
                                          <p:attrName>ppt_h</p:attrName>
                                        </p:attrNameLst>
                                      </p:cBhvr>
                                      <p:tavLst>
                                        <p:tav tm="0">
                                          <p:val>
                                            <p:fltVal val="0"/>
                                          </p:val>
                                        </p:tav>
                                        <p:tav tm="100000">
                                          <p:val>
                                            <p:strVal val="#ppt_h"/>
                                          </p:val>
                                        </p:tav>
                                      </p:tavLst>
                                    </p:anim>
                                  </p:childTnLst>
                                </p:cTn>
                              </p:par>
                            </p:childTnLst>
                          </p:cTn>
                        </p:par>
                        <p:par>
                          <p:cTn id="121" fill="hold">
                            <p:stCondLst>
                              <p:cond delay="500"/>
                            </p:stCondLst>
                            <p:childTnLst>
                              <p:par>
                                <p:cTn id="122" presetID="55" presetClass="entr" presetSubtype="0" fill="hold" grpId="0" nodeType="afterEffect">
                                  <p:stCondLst>
                                    <p:cond delay="0"/>
                                  </p:stCondLst>
                                  <p:childTnLst>
                                    <p:set>
                                      <p:cBhvr>
                                        <p:cTn id="123" dur="1" fill="hold">
                                          <p:stCondLst>
                                            <p:cond delay="0"/>
                                          </p:stCondLst>
                                        </p:cTn>
                                        <p:tgtEl>
                                          <p:spTgt spid="47"/>
                                        </p:tgtEl>
                                        <p:attrNameLst>
                                          <p:attrName>style.visibility</p:attrName>
                                        </p:attrNameLst>
                                      </p:cBhvr>
                                      <p:to>
                                        <p:strVal val="visible"/>
                                      </p:to>
                                    </p:set>
                                    <p:anim calcmode="lin" valueType="num">
                                      <p:cBhvr>
                                        <p:cTn id="124" dur="1000" fill="hold"/>
                                        <p:tgtEl>
                                          <p:spTgt spid="47"/>
                                        </p:tgtEl>
                                        <p:attrNameLst>
                                          <p:attrName>ppt_w</p:attrName>
                                        </p:attrNameLst>
                                      </p:cBhvr>
                                      <p:tavLst>
                                        <p:tav tm="0">
                                          <p:val>
                                            <p:strVal val="#ppt_w*0.70"/>
                                          </p:val>
                                        </p:tav>
                                        <p:tav tm="100000">
                                          <p:val>
                                            <p:strVal val="#ppt_w"/>
                                          </p:val>
                                        </p:tav>
                                      </p:tavLst>
                                    </p:anim>
                                    <p:anim calcmode="lin" valueType="num">
                                      <p:cBhvr>
                                        <p:cTn id="125" dur="1000" fill="hold"/>
                                        <p:tgtEl>
                                          <p:spTgt spid="47"/>
                                        </p:tgtEl>
                                        <p:attrNameLst>
                                          <p:attrName>ppt_h</p:attrName>
                                        </p:attrNameLst>
                                      </p:cBhvr>
                                      <p:tavLst>
                                        <p:tav tm="0">
                                          <p:val>
                                            <p:strVal val="#ppt_h"/>
                                          </p:val>
                                        </p:tav>
                                        <p:tav tm="100000">
                                          <p:val>
                                            <p:strVal val="#ppt_h"/>
                                          </p:val>
                                        </p:tav>
                                      </p:tavLst>
                                    </p:anim>
                                    <p:animEffect transition="in" filter="fade">
                                      <p:cBhvr>
                                        <p:cTn id="126" dur="1000"/>
                                        <p:tgtEl>
                                          <p:spTgt spid="47"/>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blinds(horizontal)">
                                      <p:cBhvr>
                                        <p:cTn id="131" dur="500"/>
                                        <p:tgtEl>
                                          <p:spTgt spid="4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wipe(up)">
                                      <p:cBhvr>
                                        <p:cTn id="1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animBg="1"/>
      <p:bldP spid="42" grpId="0" animBg="1"/>
      <p:bldP spid="42" grpId="1" animBg="1"/>
      <p:bldP spid="43" grpId="0" animBg="1"/>
      <p:bldP spid="43" grpId="1" animBg="1"/>
      <p:bldP spid="44" grpId="0" animBg="1"/>
      <p:bldP spid="44" grpId="1" animBg="1"/>
      <p:bldP spid="44" grpId="2" animBg="1"/>
      <p:bldP spid="48" grpId="0" animBg="1"/>
      <p:bldP spid="47" grpId="0" animBg="1"/>
      <p:bldP spid="37"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PutBlockList Example</a:t>
            </a:r>
            <a:endParaRPr dirty="0">
              <a:ea typeface="+mn-ea"/>
              <a:cs typeface="Arial" charset="0"/>
            </a:endParaRPr>
          </a:p>
        </p:txBody>
      </p:sp>
      <p:sp>
        <p:nvSpPr>
          <p:cNvPr id="40" name="Content Placeholder 2"/>
          <p:cNvSpPr>
            <a:spLocks noGrp="1"/>
          </p:cNvSpPr>
          <p:nvPr>
            <p:ph idx="1"/>
          </p:nvPr>
        </p:nvSpPr>
        <p:spPr>
          <a:xfrm>
            <a:off x="4540250" y="3370710"/>
            <a:ext cx="5257800" cy="3048001"/>
          </a:xfrm>
        </p:spPr>
        <p:txBody>
          <a:bodyPr>
            <a:normAutofit fontScale="92500" lnSpcReduction="20000"/>
          </a:bodyPr>
          <a:lstStyle/>
          <a:p>
            <a:pPr defTabSz="914363" eaLnBrk="1" fontAlgn="auto" hangingPunct="1">
              <a:buFont typeface="Wingdings" pitchFamily="2" charset="2"/>
              <a:buChar char="l"/>
              <a:defRPr/>
            </a:pPr>
            <a:r>
              <a:rPr lang="en-US" sz="2800" dirty="0">
                <a:ea typeface="+mn-ea"/>
                <a:cs typeface="+mn-cs"/>
              </a:rPr>
              <a:t>Sequence of Operations</a:t>
            </a:r>
          </a:p>
          <a:p>
            <a:pPr lvl="1" defTabSz="914363" eaLnBrk="1" fontAlgn="auto" hangingPunct="1">
              <a:spcAft>
                <a:spcPts val="0"/>
              </a:spcAft>
              <a:buFont typeface="Wingdings" pitchFamily="2" charset="2"/>
              <a:buChar char="l"/>
              <a:defRPr/>
            </a:pPr>
            <a:r>
              <a:rPr lang="en-US" sz="2400" dirty="0" err="1">
                <a:ea typeface="+mn-ea"/>
              </a:rPr>
              <a:t>PutBlock</a:t>
            </a:r>
            <a:r>
              <a:rPr lang="en-US" sz="2400" dirty="0">
                <a:ea typeface="+mn-ea"/>
              </a:rPr>
              <a:t>(BlockId1)</a:t>
            </a:r>
          </a:p>
          <a:p>
            <a:pPr lvl="1" defTabSz="914363" eaLnBrk="1" fontAlgn="auto" hangingPunct="1">
              <a:spcAft>
                <a:spcPts val="0"/>
              </a:spcAft>
              <a:buFont typeface="Wingdings" pitchFamily="2" charset="2"/>
              <a:buChar char="l"/>
              <a:defRPr/>
            </a:pPr>
            <a:r>
              <a:rPr lang="en-US" sz="2400" dirty="0" err="1">
                <a:ea typeface="+mn-ea"/>
              </a:rPr>
              <a:t>PutBlock</a:t>
            </a:r>
            <a:r>
              <a:rPr lang="en-US" sz="2400" dirty="0">
                <a:ea typeface="+mn-ea"/>
              </a:rPr>
              <a:t>(BlockId3)</a:t>
            </a:r>
          </a:p>
          <a:p>
            <a:pPr lvl="1" defTabSz="914363" eaLnBrk="1" fontAlgn="auto" hangingPunct="1">
              <a:spcAft>
                <a:spcPts val="0"/>
              </a:spcAft>
              <a:buFont typeface="Wingdings" pitchFamily="2" charset="2"/>
              <a:buChar char="l"/>
              <a:defRPr/>
            </a:pPr>
            <a:r>
              <a:rPr lang="en-US" sz="2400" dirty="0" err="1">
                <a:ea typeface="+mn-ea"/>
              </a:rPr>
              <a:t>PutBlock</a:t>
            </a:r>
            <a:r>
              <a:rPr lang="en-US" sz="2400" dirty="0">
                <a:ea typeface="+mn-ea"/>
              </a:rPr>
              <a:t>(BlockId4)</a:t>
            </a:r>
          </a:p>
          <a:p>
            <a:pPr lvl="1" defTabSz="914363" eaLnBrk="1" fontAlgn="auto" hangingPunct="1">
              <a:spcAft>
                <a:spcPts val="0"/>
              </a:spcAft>
              <a:buFont typeface="Wingdings" pitchFamily="2" charset="2"/>
              <a:buChar char="l"/>
              <a:defRPr/>
            </a:pPr>
            <a:r>
              <a:rPr lang="en-US" sz="2400" dirty="0" err="1">
                <a:ea typeface="+mn-ea"/>
              </a:rPr>
              <a:t>PutBlock</a:t>
            </a:r>
            <a:r>
              <a:rPr lang="en-US" sz="2400" dirty="0">
                <a:ea typeface="+mn-ea"/>
              </a:rPr>
              <a:t>(BlockId2)</a:t>
            </a:r>
          </a:p>
          <a:p>
            <a:pPr lvl="1" defTabSz="914363" eaLnBrk="1" fontAlgn="auto" hangingPunct="1">
              <a:spcAft>
                <a:spcPts val="0"/>
              </a:spcAft>
              <a:buFont typeface="Wingdings" pitchFamily="2" charset="2"/>
              <a:buChar char="l"/>
              <a:defRPr/>
            </a:pPr>
            <a:r>
              <a:rPr lang="en-US" sz="2400" dirty="0" err="1">
                <a:ea typeface="+mn-ea"/>
              </a:rPr>
              <a:t>PutBlock</a:t>
            </a:r>
            <a:r>
              <a:rPr lang="en-US" sz="2400" dirty="0">
                <a:ea typeface="+mn-ea"/>
              </a:rPr>
              <a:t>(BlockId4)</a:t>
            </a:r>
          </a:p>
          <a:p>
            <a:pPr lvl="1" defTabSz="914363" eaLnBrk="1" fontAlgn="auto" hangingPunct="1">
              <a:spcAft>
                <a:spcPts val="0"/>
              </a:spcAft>
              <a:buFont typeface="Wingdings" pitchFamily="2" charset="2"/>
              <a:buChar char="l"/>
              <a:defRPr/>
            </a:pPr>
            <a:endParaRPr lang="en-US" sz="2400" dirty="0">
              <a:ea typeface="+mn-ea"/>
            </a:endParaRPr>
          </a:p>
          <a:p>
            <a:pPr lvl="1" defTabSz="914363" eaLnBrk="1" fontAlgn="auto" hangingPunct="1">
              <a:spcAft>
                <a:spcPts val="0"/>
              </a:spcAft>
              <a:buFont typeface="Wingdings" pitchFamily="2" charset="2"/>
              <a:buChar char="l"/>
              <a:defRPr/>
            </a:pPr>
            <a:r>
              <a:rPr lang="en-US" sz="2400" dirty="0" err="1">
                <a:ea typeface="+mn-ea"/>
              </a:rPr>
              <a:t>PutBlockList</a:t>
            </a:r>
            <a:r>
              <a:rPr lang="en-US" sz="2400" dirty="0">
                <a:ea typeface="+mn-ea"/>
              </a:rPr>
              <a:t>(BlockId2, </a:t>
            </a:r>
            <a:br>
              <a:rPr lang="en-US" sz="2400" dirty="0">
                <a:ea typeface="+mn-ea"/>
              </a:rPr>
            </a:br>
            <a:r>
              <a:rPr lang="en-US" sz="2400" dirty="0">
                <a:ea typeface="+mn-ea"/>
              </a:rPr>
              <a:t>BlockId3, BlockId4)</a:t>
            </a:r>
          </a:p>
          <a:p>
            <a:pPr lvl="1" defTabSz="914363" eaLnBrk="1" fontAlgn="auto" hangingPunct="1">
              <a:spcAft>
                <a:spcPts val="0"/>
              </a:spcAft>
              <a:buFont typeface="Wingdings" pitchFamily="2" charset="2"/>
              <a:buChar char="l"/>
              <a:defRPr/>
            </a:pPr>
            <a:endParaRPr lang="en-US" sz="2400" dirty="0">
              <a:ea typeface="+mn-ea"/>
            </a:endParaRPr>
          </a:p>
        </p:txBody>
      </p:sp>
      <p:grpSp>
        <p:nvGrpSpPr>
          <p:cNvPr id="30" name="Group 29"/>
          <p:cNvGrpSpPr>
            <a:grpSpLocks/>
          </p:cNvGrpSpPr>
          <p:nvPr/>
        </p:nvGrpSpPr>
        <p:grpSpPr bwMode="auto">
          <a:xfrm>
            <a:off x="1290638" y="2700338"/>
            <a:ext cx="461665" cy="1509712"/>
            <a:chOff x="1371599" y="1981200"/>
            <a:chExt cx="461368" cy="1510088"/>
          </a:xfrm>
        </p:grpSpPr>
        <p:sp>
          <p:nvSpPr>
            <p:cNvPr id="4" name="Rectangle 3"/>
            <p:cNvSpPr/>
            <p:nvPr/>
          </p:nvSpPr>
          <p:spPr>
            <a:xfrm>
              <a:off x="1447751" y="1981200"/>
              <a:ext cx="228453" cy="457314"/>
            </a:xfrm>
            <a:prstGeom prst="rect">
              <a:avLst/>
            </a:prstGeom>
            <a:solidFill>
              <a:schemeClr val="tx1">
                <a:lumMod val="85000"/>
              </a:schemeClr>
            </a:solid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5" name="TextBox 4"/>
            <p:cNvSpPr txBox="1"/>
            <p:nvPr/>
          </p:nvSpPr>
          <p:spPr>
            <a:xfrm>
              <a:off x="1371599" y="2475372"/>
              <a:ext cx="461368" cy="101591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1</a:t>
              </a:r>
            </a:p>
          </p:txBody>
        </p:sp>
      </p:grpSp>
      <p:grpSp>
        <p:nvGrpSpPr>
          <p:cNvPr id="29" name="Group 28"/>
          <p:cNvGrpSpPr>
            <a:grpSpLocks/>
          </p:cNvGrpSpPr>
          <p:nvPr/>
        </p:nvGrpSpPr>
        <p:grpSpPr bwMode="auto">
          <a:xfrm>
            <a:off x="1657350" y="2700338"/>
            <a:ext cx="461665" cy="1509712"/>
            <a:chOff x="1657289" y="1981200"/>
            <a:chExt cx="461367" cy="1510088"/>
          </a:xfrm>
        </p:grpSpPr>
        <p:sp>
          <p:nvSpPr>
            <p:cNvPr id="6" name="Rectangle 5"/>
            <p:cNvSpPr/>
            <p:nvPr/>
          </p:nvSpPr>
          <p:spPr>
            <a:xfrm>
              <a:off x="1733441" y="1981200"/>
              <a:ext cx="228453" cy="457314"/>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7" name="TextBox 6"/>
            <p:cNvSpPr txBox="1"/>
            <p:nvPr/>
          </p:nvSpPr>
          <p:spPr>
            <a:xfrm>
              <a:off x="1657289" y="2475372"/>
              <a:ext cx="461367" cy="101591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3</a:t>
              </a:r>
            </a:p>
          </p:txBody>
        </p:sp>
      </p:grpSp>
      <p:grpSp>
        <p:nvGrpSpPr>
          <p:cNvPr id="28" name="Group 27"/>
          <p:cNvGrpSpPr>
            <a:grpSpLocks/>
          </p:cNvGrpSpPr>
          <p:nvPr/>
        </p:nvGrpSpPr>
        <p:grpSpPr bwMode="auto">
          <a:xfrm>
            <a:off x="2319338" y="2700338"/>
            <a:ext cx="461665" cy="1509712"/>
            <a:chOff x="3047999" y="1981200"/>
            <a:chExt cx="461368" cy="1510088"/>
          </a:xfrm>
        </p:grpSpPr>
        <p:sp>
          <p:nvSpPr>
            <p:cNvPr id="8" name="Rectangle 7"/>
            <p:cNvSpPr/>
            <p:nvPr/>
          </p:nvSpPr>
          <p:spPr>
            <a:xfrm>
              <a:off x="3124151" y="1981200"/>
              <a:ext cx="228453" cy="457314"/>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9" name="TextBox 8"/>
            <p:cNvSpPr txBox="1"/>
            <p:nvPr/>
          </p:nvSpPr>
          <p:spPr>
            <a:xfrm>
              <a:off x="3047999" y="2475372"/>
              <a:ext cx="461368" cy="101591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2</a:t>
              </a:r>
            </a:p>
          </p:txBody>
        </p:sp>
      </p:grpSp>
      <p:sp>
        <p:nvSpPr>
          <p:cNvPr id="34821" name="TextBox 10"/>
          <p:cNvSpPr txBox="1">
            <a:spLocks noChangeArrowheads="1"/>
          </p:cNvSpPr>
          <p:nvPr/>
        </p:nvSpPr>
        <p:spPr bwMode="auto">
          <a:xfrm>
            <a:off x="730250" y="1600200"/>
            <a:ext cx="2849563" cy="946150"/>
          </a:xfrm>
          <a:prstGeom prst="rect">
            <a:avLst/>
          </a:prstGeom>
          <a:noFill/>
          <a:ln w="9525">
            <a:noFill/>
            <a:miter lim="800000"/>
            <a:headEnd/>
            <a:tailEnd/>
          </a:ln>
        </p:spPr>
        <p:txBody>
          <a:bodyPr wrap="none">
            <a:prstTxWarp prst="textNoShape">
              <a:avLst/>
            </a:prstTxWarp>
            <a:spAutoFit/>
          </a:bodyPr>
          <a:lstStyle/>
          <a:p>
            <a:r>
              <a:rPr lang="en-US" sz="2800">
                <a:latin typeface="Calibri" charset="0"/>
              </a:rPr>
              <a:t>BlobName = </a:t>
            </a:r>
          </a:p>
          <a:p>
            <a:r>
              <a:rPr lang="en-US" sz="2800">
                <a:latin typeface="Calibri" charset="0"/>
              </a:rPr>
              <a:t>ExampleBlob.wmv</a:t>
            </a:r>
          </a:p>
        </p:txBody>
      </p:sp>
      <p:grpSp>
        <p:nvGrpSpPr>
          <p:cNvPr id="12" name="Group 24"/>
          <p:cNvGrpSpPr>
            <a:grpSpLocks/>
          </p:cNvGrpSpPr>
          <p:nvPr/>
        </p:nvGrpSpPr>
        <p:grpSpPr bwMode="auto">
          <a:xfrm>
            <a:off x="1962150" y="2700338"/>
            <a:ext cx="461665" cy="1503362"/>
            <a:chOff x="2571689" y="3124200"/>
            <a:chExt cx="461367" cy="1502931"/>
          </a:xfrm>
        </p:grpSpPr>
        <p:sp>
          <p:nvSpPr>
            <p:cNvPr id="13" name="Rectangle 12"/>
            <p:cNvSpPr/>
            <p:nvPr/>
          </p:nvSpPr>
          <p:spPr>
            <a:xfrm>
              <a:off x="2666879" y="3124200"/>
              <a:ext cx="228453" cy="457069"/>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chemeClr val="tx1"/>
                </a:solidFill>
              </a:endParaRPr>
            </a:p>
          </p:txBody>
        </p:sp>
        <p:sp>
          <p:nvSpPr>
            <p:cNvPr id="14" name="TextBox 13"/>
            <p:cNvSpPr txBox="1"/>
            <p:nvPr/>
          </p:nvSpPr>
          <p:spPr>
            <a:xfrm>
              <a:off x="2571689" y="3611759"/>
              <a:ext cx="461367" cy="1015372"/>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4</a:t>
              </a:r>
            </a:p>
          </p:txBody>
        </p:sp>
      </p:grpSp>
      <p:grpSp>
        <p:nvGrpSpPr>
          <p:cNvPr id="15" name="Group 14"/>
          <p:cNvGrpSpPr>
            <a:grpSpLocks/>
          </p:cNvGrpSpPr>
          <p:nvPr/>
        </p:nvGrpSpPr>
        <p:grpSpPr bwMode="auto">
          <a:xfrm>
            <a:off x="725488" y="4805363"/>
            <a:ext cx="2033121" cy="1584625"/>
            <a:chOff x="381000" y="5109099"/>
            <a:chExt cx="2033340" cy="1584957"/>
          </a:xfrm>
        </p:grpSpPr>
        <p:sp>
          <p:nvSpPr>
            <p:cNvPr id="16" name="Rectangle 15"/>
            <p:cNvSpPr/>
            <p:nvPr/>
          </p:nvSpPr>
          <p:spPr>
            <a:xfrm>
              <a:off x="1447915" y="5174200"/>
              <a:ext cx="228625" cy="457296"/>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17" name="TextBox 16"/>
            <p:cNvSpPr txBox="1"/>
            <p:nvPr/>
          </p:nvSpPr>
          <p:spPr>
            <a:xfrm>
              <a:off x="1371600" y="5668655"/>
              <a:ext cx="461715" cy="101587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2</a:t>
              </a:r>
            </a:p>
          </p:txBody>
        </p:sp>
        <p:sp>
          <p:nvSpPr>
            <p:cNvPr id="18" name="Rectangle 17"/>
            <p:cNvSpPr/>
            <p:nvPr/>
          </p:nvSpPr>
          <p:spPr>
            <a:xfrm>
              <a:off x="2057581" y="5174200"/>
              <a:ext cx="228625" cy="457296"/>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19" name="TextBox 18"/>
            <p:cNvSpPr txBox="1"/>
            <p:nvPr/>
          </p:nvSpPr>
          <p:spPr>
            <a:xfrm>
              <a:off x="1657289" y="5668655"/>
              <a:ext cx="461715" cy="101587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3</a:t>
              </a:r>
            </a:p>
          </p:txBody>
        </p:sp>
        <p:sp>
          <p:nvSpPr>
            <p:cNvPr id="20" name="Rectangle 19"/>
            <p:cNvSpPr/>
            <p:nvPr/>
          </p:nvSpPr>
          <p:spPr>
            <a:xfrm>
              <a:off x="1752748" y="5174200"/>
              <a:ext cx="228625" cy="457296"/>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21" name="TextBox 20"/>
            <p:cNvSpPr txBox="1"/>
            <p:nvPr/>
          </p:nvSpPr>
          <p:spPr>
            <a:xfrm>
              <a:off x="1952625" y="5678180"/>
              <a:ext cx="461715" cy="1015876"/>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4</a:t>
              </a:r>
            </a:p>
          </p:txBody>
        </p:sp>
        <p:sp>
          <p:nvSpPr>
            <p:cNvPr id="22" name="Rectangle 21"/>
            <p:cNvSpPr/>
            <p:nvPr/>
          </p:nvSpPr>
          <p:spPr>
            <a:xfrm>
              <a:off x="1355830" y="5109099"/>
              <a:ext cx="1038337" cy="609728"/>
            </a:xfrm>
            <a:prstGeom prst="rect">
              <a:avLst/>
            </a:prstGeom>
            <a:noFill/>
            <a:ln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dirty="0">
                <a:solidFill>
                  <a:schemeClr val="tx1"/>
                </a:solidFill>
              </a:endParaRPr>
            </a:p>
          </p:txBody>
        </p:sp>
        <p:sp>
          <p:nvSpPr>
            <p:cNvPr id="34848" name="TextBox 22"/>
            <p:cNvSpPr txBox="1">
              <a:spLocks noChangeArrowheads="1"/>
            </p:cNvSpPr>
            <p:nvPr/>
          </p:nvSpPr>
          <p:spPr bwMode="auto">
            <a:xfrm>
              <a:off x="381000" y="5182153"/>
              <a:ext cx="184123" cy="457383"/>
            </a:xfrm>
            <a:prstGeom prst="rect">
              <a:avLst/>
            </a:prstGeom>
            <a:noFill/>
            <a:ln w="9525">
              <a:noFill/>
              <a:miter lim="800000"/>
              <a:headEnd/>
              <a:tailEnd/>
            </a:ln>
          </p:spPr>
          <p:txBody>
            <a:bodyPr wrap="none">
              <a:prstTxWarp prst="textNoShape">
                <a:avLst/>
              </a:prstTxWarp>
              <a:spAutoFit/>
            </a:bodyPr>
            <a:lstStyle/>
            <a:p>
              <a:endParaRPr lang="en-US">
                <a:latin typeface="Calibri" charset="0"/>
              </a:endParaRPr>
            </a:p>
          </p:txBody>
        </p:sp>
      </p:grpSp>
      <p:sp>
        <p:nvSpPr>
          <p:cNvPr id="24" name="Down Arrow 23"/>
          <p:cNvSpPr/>
          <p:nvPr/>
        </p:nvSpPr>
        <p:spPr>
          <a:xfrm>
            <a:off x="2003425" y="4410075"/>
            <a:ext cx="406400" cy="306388"/>
          </a:xfrm>
          <a:prstGeom prst="downArrow">
            <a:avLst>
              <a:gd name="adj1" fmla="val 50000"/>
              <a:gd name="adj2" fmla="val 50000"/>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grpSp>
        <p:nvGrpSpPr>
          <p:cNvPr id="25" name="Group 24"/>
          <p:cNvGrpSpPr>
            <a:grpSpLocks/>
          </p:cNvGrpSpPr>
          <p:nvPr/>
        </p:nvGrpSpPr>
        <p:grpSpPr bwMode="auto">
          <a:xfrm>
            <a:off x="2647950" y="2700338"/>
            <a:ext cx="461665" cy="1503362"/>
            <a:chOff x="2571689" y="3124200"/>
            <a:chExt cx="461367" cy="1502931"/>
          </a:xfrm>
        </p:grpSpPr>
        <p:sp>
          <p:nvSpPr>
            <p:cNvPr id="26" name="Rectangle 25"/>
            <p:cNvSpPr/>
            <p:nvPr/>
          </p:nvSpPr>
          <p:spPr>
            <a:xfrm>
              <a:off x="2666879" y="3124200"/>
              <a:ext cx="228453" cy="45706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a:solidFill>
                  <a:schemeClr val="tx1"/>
                </a:solidFill>
              </a:endParaRPr>
            </a:p>
          </p:txBody>
        </p:sp>
        <p:sp>
          <p:nvSpPr>
            <p:cNvPr id="27" name="TextBox 26"/>
            <p:cNvSpPr txBox="1"/>
            <p:nvPr/>
          </p:nvSpPr>
          <p:spPr>
            <a:xfrm>
              <a:off x="2571689" y="3611759"/>
              <a:ext cx="461367" cy="1015372"/>
            </a:xfrm>
            <a:prstGeom prst="rect">
              <a:avLst/>
            </a:prstGeom>
            <a:noFill/>
          </p:spPr>
          <p:txBody>
            <a:bodyPr vert="vert270" wrap="none">
              <a:spAutoFit/>
            </a:bodyPr>
            <a:lstStyle/>
            <a:p>
              <a:pPr defTabSz="914363" fontAlgn="auto">
                <a:spcBef>
                  <a:spcPts val="0"/>
                </a:spcBef>
                <a:spcAft>
                  <a:spcPts val="0"/>
                </a:spcAft>
                <a:defRPr/>
              </a:pPr>
              <a:r>
                <a:rPr lang="en-US" sz="1800" b="1" dirty="0">
                  <a:latin typeface="+mn-lt"/>
                  <a:ea typeface="+mn-ea"/>
                  <a:cs typeface="+mn-cs"/>
                </a:rPr>
                <a:t>Block Id 4</a:t>
              </a:r>
            </a:p>
          </p:txBody>
        </p:sp>
      </p:grpSp>
      <p:grpSp>
        <p:nvGrpSpPr>
          <p:cNvPr id="34" name="Group 33"/>
          <p:cNvGrpSpPr>
            <a:grpSpLocks/>
          </p:cNvGrpSpPr>
          <p:nvPr/>
        </p:nvGrpSpPr>
        <p:grpSpPr bwMode="auto">
          <a:xfrm>
            <a:off x="1676400" y="2547938"/>
            <a:ext cx="1395413" cy="1676400"/>
            <a:chOff x="1676400" y="1676400"/>
            <a:chExt cx="1395249" cy="1676400"/>
          </a:xfrm>
        </p:grpSpPr>
        <p:sp>
          <p:nvSpPr>
            <p:cNvPr id="31" name="Rectangle 30"/>
            <p:cNvSpPr/>
            <p:nvPr/>
          </p:nvSpPr>
          <p:spPr bwMode="auto">
            <a:xfrm>
              <a:off x="1676400" y="1676400"/>
              <a:ext cx="380955" cy="1676400"/>
            </a:xfrm>
            <a:prstGeom prst="rect">
              <a:avLst/>
            </a:prstGeom>
            <a:noFill/>
            <a:ln w="254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800" dirty="0">
                <a:solidFill>
                  <a:schemeClr val="tx1"/>
                </a:solidFill>
              </a:endParaRPr>
            </a:p>
          </p:txBody>
        </p:sp>
        <p:sp>
          <p:nvSpPr>
            <p:cNvPr id="32" name="Rectangle 31"/>
            <p:cNvSpPr/>
            <p:nvPr/>
          </p:nvSpPr>
          <p:spPr bwMode="auto">
            <a:xfrm>
              <a:off x="2309739" y="1676400"/>
              <a:ext cx="380955" cy="1676400"/>
            </a:xfrm>
            <a:prstGeom prst="rect">
              <a:avLst/>
            </a:prstGeom>
            <a:noFill/>
            <a:ln w="254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800" dirty="0">
                <a:solidFill>
                  <a:schemeClr val="tx1"/>
                </a:solidFill>
              </a:endParaRPr>
            </a:p>
          </p:txBody>
        </p:sp>
        <p:sp>
          <p:nvSpPr>
            <p:cNvPr id="33" name="Rectangle 32"/>
            <p:cNvSpPr/>
            <p:nvPr/>
          </p:nvSpPr>
          <p:spPr bwMode="auto">
            <a:xfrm>
              <a:off x="2690694" y="1676400"/>
              <a:ext cx="380955" cy="1676400"/>
            </a:xfrm>
            <a:prstGeom prst="rect">
              <a:avLst/>
            </a:prstGeom>
            <a:noFill/>
            <a:ln w="254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800" dirty="0">
                <a:solidFill>
                  <a:schemeClr val="tx1"/>
                </a:solidFill>
              </a:endParaRPr>
            </a:p>
          </p:txBody>
        </p:sp>
      </p:grpSp>
      <p:sp>
        <p:nvSpPr>
          <p:cNvPr id="35" name="Content Placeholder 2"/>
          <p:cNvSpPr txBox="1">
            <a:spLocks/>
          </p:cNvSpPr>
          <p:nvPr/>
        </p:nvSpPr>
        <p:spPr bwMode="auto">
          <a:xfrm>
            <a:off x="635000" y="6275388"/>
            <a:ext cx="6858000" cy="417512"/>
          </a:xfrm>
          <a:prstGeom prst="rect">
            <a:avLst/>
          </a:prstGeom>
          <a:noFill/>
          <a:ln w="9525">
            <a:noFill/>
            <a:miter lim="800000"/>
            <a:headEnd/>
            <a:tailEnd/>
          </a:ln>
        </p:spPr>
        <p:txBody>
          <a:bodyPr>
            <a:prstTxWarp prst="textNoShape">
              <a:avLst/>
            </a:prstTxWarp>
          </a:bodyPr>
          <a:lstStyle/>
          <a:p>
            <a:pPr marL="342900" indent="-342900" defTabSz="914400">
              <a:spcBef>
                <a:spcPct val="20000"/>
              </a:spcBef>
            </a:pPr>
            <a:r>
              <a:rPr lang="en-US" i="1">
                <a:latin typeface="Calibri" charset="0"/>
              </a:rPr>
              <a:t>Committed and readable version of blob</a:t>
            </a:r>
          </a:p>
        </p:txBody>
      </p:sp>
      <p:sp>
        <p:nvSpPr>
          <p:cNvPr id="38" name="Content Placeholder 2"/>
          <p:cNvSpPr txBox="1">
            <a:spLocks/>
          </p:cNvSpPr>
          <p:nvPr/>
        </p:nvSpPr>
        <p:spPr>
          <a:xfrm>
            <a:off x="4540250" y="1752600"/>
            <a:ext cx="4876800" cy="1886542"/>
          </a:xfrm>
          <a:prstGeom prst="rect">
            <a:avLst/>
          </a:prstGeom>
        </p:spPr>
        <p:txBody>
          <a:bodyPr lIns="0" tIns="0" rIns="0" bIns="0">
            <a:spAutoFit/>
          </a:bodyPr>
          <a:lstStyle/>
          <a:p>
            <a:pPr marL="393700" indent="-393700" defTabSz="914363" fontAlgn="auto">
              <a:lnSpc>
                <a:spcPct val="78000"/>
              </a:lnSpc>
              <a:spcBef>
                <a:spcPct val="20000"/>
              </a:spcBef>
              <a:spcAft>
                <a:spcPts val="800"/>
              </a:spcAft>
              <a:buClr>
                <a:schemeClr val="tx1"/>
              </a:buClr>
              <a:buSzPct val="80000"/>
              <a:buFont typeface="Wingdings" pitchFamily="2" charset="2"/>
              <a:buChar char="l"/>
              <a:defRPr/>
            </a:pPr>
            <a:r>
              <a:rPr lang="en-US" sz="2800" dirty="0">
                <a:latin typeface="+mn-lt"/>
                <a:ea typeface="+mn-ea"/>
                <a:cs typeface="+mn-cs"/>
              </a:rPr>
              <a:t>Example Uploading </a:t>
            </a:r>
          </a:p>
          <a:p>
            <a:pPr marL="801688" lvl="1" indent="-407988" defTabSz="914363" fontAlgn="auto">
              <a:lnSpc>
                <a:spcPct val="78000"/>
              </a:lnSpc>
              <a:spcBef>
                <a:spcPct val="20000"/>
              </a:spcBef>
              <a:spcAft>
                <a:spcPts val="0"/>
              </a:spcAft>
              <a:buClr>
                <a:srgbClr val="969696"/>
              </a:buClr>
              <a:buSzPct val="80000"/>
              <a:buFont typeface="Wingdings" pitchFamily="2" charset="2"/>
              <a:buChar char="l"/>
              <a:defRPr/>
            </a:pPr>
            <a:r>
              <a:rPr lang="en-US" dirty="0">
                <a:latin typeface="+mn-lt"/>
                <a:ea typeface="+mn-ea"/>
                <a:cs typeface="+mn-cs"/>
              </a:rPr>
              <a:t>Blocks Out of Order</a:t>
            </a:r>
          </a:p>
          <a:p>
            <a:pPr marL="801688" lvl="1" indent="-407988" defTabSz="914363" fontAlgn="auto">
              <a:lnSpc>
                <a:spcPct val="78000"/>
              </a:lnSpc>
              <a:spcBef>
                <a:spcPct val="20000"/>
              </a:spcBef>
              <a:spcAft>
                <a:spcPts val="0"/>
              </a:spcAft>
              <a:buClr>
                <a:srgbClr val="969696"/>
              </a:buClr>
              <a:buSzPct val="80000"/>
              <a:buFont typeface="Wingdings" pitchFamily="2" charset="2"/>
              <a:buChar char="l"/>
              <a:defRPr/>
            </a:pPr>
            <a:r>
              <a:rPr lang="en-US" dirty="0">
                <a:latin typeface="+mn-lt"/>
                <a:ea typeface="+mn-ea"/>
                <a:cs typeface="+mn-cs"/>
              </a:rPr>
              <a:t>Same Block IDs</a:t>
            </a:r>
          </a:p>
          <a:p>
            <a:pPr marL="801688" lvl="1" indent="-407988" defTabSz="914363" fontAlgn="auto">
              <a:lnSpc>
                <a:spcPct val="78000"/>
              </a:lnSpc>
              <a:spcBef>
                <a:spcPct val="20000"/>
              </a:spcBef>
              <a:spcAft>
                <a:spcPts val="0"/>
              </a:spcAft>
              <a:buClr>
                <a:srgbClr val="969696"/>
              </a:buClr>
              <a:buSzPct val="80000"/>
              <a:buFont typeface="Wingdings" pitchFamily="2" charset="2"/>
              <a:buChar char="l"/>
              <a:defRPr/>
            </a:pPr>
            <a:r>
              <a:rPr lang="en-US" dirty="0">
                <a:latin typeface="+mn-lt"/>
                <a:ea typeface="+mn-ea"/>
                <a:cs typeface="+mn-cs"/>
              </a:rPr>
              <a:t>Unused Blocks</a:t>
            </a:r>
          </a:p>
          <a:p>
            <a:pPr marL="801688" lvl="1" indent="-407988" defTabSz="914363" fontAlgn="auto">
              <a:lnSpc>
                <a:spcPct val="78000"/>
              </a:lnSpc>
              <a:spcBef>
                <a:spcPct val="20000"/>
              </a:spcBef>
              <a:spcAft>
                <a:spcPts val="0"/>
              </a:spcAft>
              <a:buClr>
                <a:srgbClr val="969696"/>
              </a:buClr>
              <a:buSzPct val="80000"/>
              <a:buFont typeface="Wingdings" pitchFamily="2" charset="2"/>
              <a:buChar char="l"/>
              <a:defRPr/>
            </a:pPr>
            <a:endParaRPr lang="en-US" dirty="0">
              <a:latin typeface="+mn-lt"/>
              <a:ea typeface="+mn-ea"/>
              <a:cs typeface="+mn-cs"/>
            </a:endParaRPr>
          </a:p>
        </p:txBody>
      </p:sp>
      <p:sp>
        <p:nvSpPr>
          <p:cNvPr id="41" name="Rectangle 40"/>
          <p:cNvSpPr/>
          <p:nvPr/>
        </p:nvSpPr>
        <p:spPr bwMode="auto">
          <a:xfrm>
            <a:off x="5226050" y="5634038"/>
            <a:ext cx="2938463" cy="685800"/>
          </a:xfrm>
          <a:prstGeom prst="rect">
            <a:avLst/>
          </a:prstGeom>
          <a:noFill/>
          <a:ln w="38100">
            <a:solidFill>
              <a:schemeClr val="accent3"/>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000" dirty="0">
              <a:solidFill>
                <a:schemeClr val="tx1"/>
              </a:solidFill>
            </a:endParaRPr>
          </a:p>
        </p:txBody>
      </p:sp>
      <p:grpSp>
        <p:nvGrpSpPr>
          <p:cNvPr id="45" name="Group 44"/>
          <p:cNvGrpSpPr>
            <a:grpSpLocks/>
          </p:cNvGrpSpPr>
          <p:nvPr/>
        </p:nvGrpSpPr>
        <p:grpSpPr bwMode="auto">
          <a:xfrm>
            <a:off x="2057400" y="3081338"/>
            <a:ext cx="990600" cy="1295400"/>
            <a:chOff x="2057400" y="2590800"/>
            <a:chExt cx="990600" cy="1295400"/>
          </a:xfrm>
        </p:grpSpPr>
        <p:sp>
          <p:nvSpPr>
            <p:cNvPr id="42" name="Oval 41"/>
            <p:cNvSpPr/>
            <p:nvPr/>
          </p:nvSpPr>
          <p:spPr bwMode="auto">
            <a:xfrm>
              <a:off x="2057400" y="2590800"/>
              <a:ext cx="304800" cy="1295400"/>
            </a:xfrm>
            <a:prstGeom prst="ellipse">
              <a:avLst/>
            </a:prstGeom>
            <a:noFill/>
            <a:ln w="38100">
              <a:solidFill>
                <a:schemeClr val="accent3"/>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43" name="Oval 42"/>
            <p:cNvSpPr/>
            <p:nvPr/>
          </p:nvSpPr>
          <p:spPr bwMode="auto">
            <a:xfrm>
              <a:off x="2743200" y="2590800"/>
              <a:ext cx="304800" cy="1295400"/>
            </a:xfrm>
            <a:prstGeom prst="ellipse">
              <a:avLst/>
            </a:prstGeom>
            <a:noFill/>
            <a:ln w="38100">
              <a:solidFill>
                <a:schemeClr val="accent3"/>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grpSp>
      <p:sp>
        <p:nvSpPr>
          <p:cNvPr id="44" name="Oval 43"/>
          <p:cNvSpPr/>
          <p:nvPr/>
        </p:nvSpPr>
        <p:spPr bwMode="auto">
          <a:xfrm>
            <a:off x="1371600" y="3081338"/>
            <a:ext cx="304800" cy="1295400"/>
          </a:xfrm>
          <a:prstGeom prst="ellipse">
            <a:avLst/>
          </a:prstGeom>
          <a:noFill/>
          <a:ln w="38100">
            <a:solidFill>
              <a:schemeClr val="accent3"/>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46" name="Oval 45"/>
          <p:cNvSpPr/>
          <p:nvPr/>
        </p:nvSpPr>
        <p:spPr bwMode="auto">
          <a:xfrm>
            <a:off x="2057400" y="3081338"/>
            <a:ext cx="304800" cy="1295400"/>
          </a:xfrm>
          <a:prstGeom prst="ellipse">
            <a:avLst/>
          </a:prstGeom>
          <a:noFill/>
          <a:ln w="38100">
            <a:solidFill>
              <a:schemeClr val="accent3"/>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animEffect transition="in" filter="blinds(horizontal)">
                                      <p:cBhvr>
                                        <p:cTn id="11" dur="500"/>
                                        <p:tgtEl>
                                          <p:spTgt spid="4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3" presetClass="entr" presetSubtype="10" fill="hold" nodeType="withEffect">
                                  <p:stCondLst>
                                    <p:cond delay="0"/>
                                  </p:stCondLst>
                                  <p:childTnLst>
                                    <p:set>
                                      <p:cBhvr>
                                        <p:cTn id="19" dur="1" fill="hold">
                                          <p:stCondLst>
                                            <p:cond delay="0"/>
                                          </p:stCondLst>
                                        </p:cTn>
                                        <p:tgtEl>
                                          <p:spTgt spid="40">
                                            <p:txEl>
                                              <p:pRg st="2" end="2"/>
                                            </p:txEl>
                                          </p:spTgt>
                                        </p:tgtEl>
                                        <p:attrNameLst>
                                          <p:attrName>style.visibility</p:attrName>
                                        </p:attrNameLst>
                                      </p:cBhvr>
                                      <p:to>
                                        <p:strVal val="visible"/>
                                      </p:to>
                                    </p:set>
                                    <p:animEffect transition="in" filter="blinds(horizontal)">
                                      <p:cBhvr>
                                        <p:cTn id="20" dur="500"/>
                                        <p:tgtEl>
                                          <p:spTgt spid="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3" presetClass="entr" presetSubtype="10" fill="hold" nodeType="withEffect">
                                  <p:stCondLst>
                                    <p:cond delay="0"/>
                                  </p:stCondLst>
                                  <p:childTnLst>
                                    <p:set>
                                      <p:cBhvr>
                                        <p:cTn id="28" dur="1" fill="hold">
                                          <p:stCondLst>
                                            <p:cond delay="0"/>
                                          </p:stCondLst>
                                        </p:cTn>
                                        <p:tgtEl>
                                          <p:spTgt spid="40">
                                            <p:txEl>
                                              <p:pRg st="3" end="3"/>
                                            </p:txEl>
                                          </p:spTgt>
                                        </p:tgtEl>
                                        <p:attrNameLst>
                                          <p:attrName>style.visibility</p:attrName>
                                        </p:attrNameLst>
                                      </p:cBhvr>
                                      <p:to>
                                        <p:strVal val="visible"/>
                                      </p:to>
                                    </p:set>
                                    <p:animEffect transition="in" filter="blinds(horizontal)">
                                      <p:cBhvr>
                                        <p:cTn id="29" dur="500"/>
                                        <p:tgtEl>
                                          <p:spTgt spid="4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1+#ppt_w/2"/>
                                          </p:val>
                                        </p:tav>
                                        <p:tav tm="100000">
                                          <p:val>
                                            <p:strVal val="#ppt_x"/>
                                          </p:val>
                                        </p:tav>
                                      </p:tavLst>
                                    </p:anim>
                                    <p:anim calcmode="lin" valueType="num">
                                      <p:cBhvr additive="base">
                                        <p:cTn id="35" dur="500" fill="hold"/>
                                        <p:tgtEl>
                                          <p:spTgt spid="28"/>
                                        </p:tgtEl>
                                        <p:attrNameLst>
                                          <p:attrName>ppt_y</p:attrName>
                                        </p:attrNameLst>
                                      </p:cBhvr>
                                      <p:tavLst>
                                        <p:tav tm="0">
                                          <p:val>
                                            <p:strVal val="#ppt_y"/>
                                          </p:val>
                                        </p:tav>
                                        <p:tav tm="100000">
                                          <p:val>
                                            <p:strVal val="#ppt_y"/>
                                          </p:val>
                                        </p:tav>
                                      </p:tavLst>
                                    </p:anim>
                                  </p:childTnLst>
                                </p:cTn>
                              </p:par>
                              <p:par>
                                <p:cTn id="36" presetID="3" presetClass="entr" presetSubtype="10" fill="hold" nodeType="withEffect">
                                  <p:stCondLst>
                                    <p:cond delay="0"/>
                                  </p:stCondLst>
                                  <p:childTnLst>
                                    <p:set>
                                      <p:cBhvr>
                                        <p:cTn id="37" dur="1" fill="hold">
                                          <p:stCondLst>
                                            <p:cond delay="0"/>
                                          </p:stCondLst>
                                        </p:cTn>
                                        <p:tgtEl>
                                          <p:spTgt spid="40">
                                            <p:txEl>
                                              <p:pRg st="4" end="4"/>
                                            </p:txEl>
                                          </p:spTgt>
                                        </p:tgtEl>
                                        <p:attrNameLst>
                                          <p:attrName>style.visibility</p:attrName>
                                        </p:attrNameLst>
                                      </p:cBhvr>
                                      <p:to>
                                        <p:strVal val="visible"/>
                                      </p:to>
                                    </p:set>
                                    <p:animEffect transition="in" filter="blinds(horizontal)">
                                      <p:cBhvr>
                                        <p:cTn id="38" dur="500"/>
                                        <p:tgtEl>
                                          <p:spTgt spid="4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3" presetClass="entr" presetSubtype="10" fill="hold" nodeType="withEffect">
                                  <p:stCondLst>
                                    <p:cond delay="0"/>
                                  </p:stCondLst>
                                  <p:childTnLst>
                                    <p:set>
                                      <p:cBhvr>
                                        <p:cTn id="46" dur="1" fill="hold">
                                          <p:stCondLst>
                                            <p:cond delay="0"/>
                                          </p:stCondLst>
                                        </p:cTn>
                                        <p:tgtEl>
                                          <p:spTgt spid="40">
                                            <p:txEl>
                                              <p:pRg st="5" end="5"/>
                                            </p:txEl>
                                          </p:spTgt>
                                        </p:tgtEl>
                                        <p:attrNameLst>
                                          <p:attrName>style.visibility</p:attrName>
                                        </p:attrNameLst>
                                      </p:cBhvr>
                                      <p:to>
                                        <p:strVal val="visible"/>
                                      </p:to>
                                    </p:set>
                                    <p:animEffect transition="in" filter="blinds(horizontal)">
                                      <p:cBhvr>
                                        <p:cTn id="47" dur="500"/>
                                        <p:tgtEl>
                                          <p:spTgt spid="40">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
                                            <p:txEl>
                                              <p:pRg st="7" end="7"/>
                                            </p:txEl>
                                          </p:spTgt>
                                        </p:tgtEl>
                                        <p:attrNameLst>
                                          <p:attrName>style.visibility</p:attrName>
                                        </p:attrNameLst>
                                      </p:cBhvr>
                                      <p:to>
                                        <p:strVal val="visible"/>
                                      </p:to>
                                    </p:set>
                                    <p:animEffect transition="in" filter="blinds(horizontal)">
                                      <p:cBhvr>
                                        <p:cTn id="52" dur="500"/>
                                        <p:tgtEl>
                                          <p:spTgt spid="40">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
                                          </p:val>
                                        </p:tav>
                                        <p:tav tm="100000">
                                          <p:val>
                                            <p:strVal val="#ppt_x"/>
                                          </p:val>
                                        </p:tav>
                                      </p:tavLst>
                                    </p:anim>
                                    <p:anim calcmode="lin" valueType="num">
                                      <p:cBhvr>
                                        <p:cTn id="62" dur="500" fill="hold"/>
                                        <p:tgtEl>
                                          <p:spTgt spid="24"/>
                                        </p:tgtEl>
                                        <p:attrNameLst>
                                          <p:attrName>ppt_y</p:attrName>
                                        </p:attrNameLst>
                                      </p:cBhvr>
                                      <p:tavLst>
                                        <p:tav tm="0">
                                          <p:val>
                                            <p:strVal val="#ppt_y-#ppt_h/2"/>
                                          </p:val>
                                        </p:tav>
                                        <p:tav tm="100000">
                                          <p:val>
                                            <p:strVal val="#ppt_y"/>
                                          </p:val>
                                        </p:tav>
                                      </p:tavLst>
                                    </p:anim>
                                    <p:anim calcmode="lin" valueType="num">
                                      <p:cBhvr>
                                        <p:cTn id="63" dur="500" fill="hold"/>
                                        <p:tgtEl>
                                          <p:spTgt spid="24"/>
                                        </p:tgtEl>
                                        <p:attrNameLst>
                                          <p:attrName>ppt_w</p:attrName>
                                        </p:attrNameLst>
                                      </p:cBhvr>
                                      <p:tavLst>
                                        <p:tav tm="0">
                                          <p:val>
                                            <p:strVal val="#ppt_w"/>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22" presetClass="entr" presetSubtype="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up)">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blinds(horizontal)">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xit" presetSubtype="10" fill="hold" grpId="1" nodeType="withEffect">
                                  <p:stCondLst>
                                    <p:cond delay="0"/>
                                  </p:stCondLst>
                                  <p:childTnLst>
                                    <p:animEffect transition="out" filter="blinds(horizontal)">
                                      <p:cBhvr>
                                        <p:cTn id="82" dur="500"/>
                                        <p:tgtEl>
                                          <p:spTgt spid="41"/>
                                        </p:tgtEl>
                                      </p:cBhvr>
                                    </p:animEffect>
                                    <p:set>
                                      <p:cBhvr>
                                        <p:cTn id="83" dur="1" fill="hold">
                                          <p:stCondLst>
                                            <p:cond delay="499"/>
                                          </p:stCondLst>
                                        </p:cTn>
                                        <p:tgtEl>
                                          <p:spTgt spid="4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par>
                                <p:cTn id="89" presetID="3" presetClass="exit" presetSubtype="10" fill="hold" nodeType="withEffect">
                                  <p:stCondLst>
                                    <p:cond delay="0"/>
                                  </p:stCondLst>
                                  <p:childTnLst>
                                    <p:animEffect transition="out" filter="blinds(horizontal)">
                                      <p:cBhvr>
                                        <p:cTn id="90" dur="500"/>
                                        <p:tgtEl>
                                          <p:spTgt spid="45"/>
                                        </p:tgtEl>
                                      </p:cBhvr>
                                    </p:animEffect>
                                    <p:set>
                                      <p:cBhvr>
                                        <p:cTn id="91" dur="1" fill="hold">
                                          <p:stCondLst>
                                            <p:cond delay="499"/>
                                          </p:stCondLst>
                                        </p:cTn>
                                        <p:tgtEl>
                                          <p:spTgt spid="45"/>
                                        </p:tgtEl>
                                        <p:attrNameLst>
                                          <p:attrName>style.visibility</p:attrName>
                                        </p:attrNameLst>
                                      </p:cBhvr>
                                      <p:to>
                                        <p:strVal val="hidden"/>
                                      </p:to>
                                    </p:set>
                                  </p:childTnLst>
                                </p:cTn>
                              </p:par>
                              <p:par>
                                <p:cTn id="92" presetID="3" presetClass="entr" presetSubtype="1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blinds(horizontal)">
                                      <p:cBhvr>
                                        <p:cTn id="9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p:bldP spid="41" grpId="0" animBg="1"/>
      <p:bldP spid="41" grpId="1" animBg="1"/>
      <p:bldP spid="44"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528050" cy="1107996"/>
          </a:xfrm>
        </p:spPr>
        <p:txBody>
          <a:bodyPr>
            <a:normAutofit fontScale="90000"/>
          </a:bodyPr>
          <a:lstStyle/>
          <a:p>
            <a:pPr defTabSz="914363" eaLnBrk="1" fontAlgn="auto" hangingPunct="1">
              <a:spcAft>
                <a:spcPts val="0"/>
              </a:spcAft>
              <a:defRPr/>
            </a:pPr>
            <a:r>
              <a:rPr>
                <a:ea typeface="+mn-ea"/>
                <a:cs typeface="Arial" charset="0"/>
              </a:rPr>
              <a:t>Blob Storage Concepts </a:t>
            </a:r>
            <a:r>
              <a:rPr dirty="0">
                <a:ea typeface="+mn-ea"/>
                <a:cs typeface="Arial" charset="0"/>
              </a:rPr>
              <a:t>–</a:t>
            </a:r>
            <a:r>
              <a:rPr>
                <a:ea typeface="+mn-ea"/>
                <a:cs typeface="Arial" charset="0"/>
              </a:rPr>
              <a:t> Adding Blocks</a:t>
            </a:r>
            <a:endParaRPr dirty="0">
              <a:ea typeface="+mn-ea"/>
              <a:cs typeface="Arial" charset="0"/>
            </a:endParaRPr>
          </a:p>
        </p:txBody>
      </p:sp>
      <p:grpSp>
        <p:nvGrpSpPr>
          <p:cNvPr id="36866" name="Group 4"/>
          <p:cNvGrpSpPr>
            <a:grpSpLocks/>
          </p:cNvGrpSpPr>
          <p:nvPr/>
        </p:nvGrpSpPr>
        <p:grpSpPr bwMode="auto">
          <a:xfrm>
            <a:off x="6632575" y="1600200"/>
            <a:ext cx="1658938" cy="5029200"/>
            <a:chOff x="6354280" y="0"/>
            <a:chExt cx="1658801" cy="5867399"/>
          </a:xfrm>
        </p:grpSpPr>
        <p:sp>
          <p:nvSpPr>
            <p:cNvPr id="66" name="Rectangle 65"/>
            <p:cNvSpPr/>
            <p:nvPr/>
          </p:nvSpPr>
          <p:spPr>
            <a:xfrm>
              <a:off x="6354280" y="0"/>
              <a:ext cx="1658801" cy="5867399"/>
            </a:xfrm>
            <a:prstGeom prst="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7" name="Rectangle 66"/>
            <p:cNvSpPr/>
            <p:nvPr/>
          </p:nvSpPr>
          <p:spPr>
            <a:xfrm>
              <a:off x="6354280" y="0"/>
              <a:ext cx="1658801" cy="1759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77800" tIns="177800" rIns="177800" bIns="177800" spcCol="1270" anchor="ctr"/>
            <a:lstStyle/>
            <a:p>
              <a:pPr algn="ctr" defTabSz="1111250" fontAlgn="auto">
                <a:lnSpc>
                  <a:spcPct val="90000"/>
                </a:lnSpc>
                <a:spcAft>
                  <a:spcPct val="35000"/>
                </a:spcAft>
                <a:defRPr/>
              </a:pPr>
              <a:r>
                <a:rPr lang="en-US" sz="2500" dirty="0">
                  <a:solidFill>
                    <a:schemeClr val="tx1"/>
                  </a:solidFill>
                </a:rPr>
                <a:t>Block</a:t>
              </a:r>
            </a:p>
          </p:txBody>
        </p:sp>
      </p:grpSp>
      <p:grpSp>
        <p:nvGrpSpPr>
          <p:cNvPr id="36867" name="Group 5"/>
          <p:cNvGrpSpPr>
            <a:grpSpLocks/>
          </p:cNvGrpSpPr>
          <p:nvPr/>
        </p:nvGrpSpPr>
        <p:grpSpPr bwMode="auto">
          <a:xfrm>
            <a:off x="4681538" y="1600200"/>
            <a:ext cx="1657350" cy="5029200"/>
            <a:chOff x="4402258" y="0"/>
            <a:chExt cx="1658801" cy="5867399"/>
          </a:xfrm>
        </p:grpSpPr>
        <p:sp>
          <p:nvSpPr>
            <p:cNvPr id="64" name="Rounded Rectangle 63"/>
            <p:cNvSpPr/>
            <p:nvPr/>
          </p:nvSpPr>
          <p:spPr>
            <a:xfrm>
              <a:off x="4402258" y="0"/>
              <a:ext cx="1658801" cy="586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5" name="Rounded Rectangle 6"/>
            <p:cNvSpPr/>
            <p:nvPr/>
          </p:nvSpPr>
          <p:spPr>
            <a:xfrm>
              <a:off x="4402258" y="0"/>
              <a:ext cx="1658801" cy="1759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77800" tIns="177800" rIns="177800" bIns="177800" spcCol="1270" anchor="ctr"/>
            <a:lstStyle/>
            <a:p>
              <a:pPr algn="ctr" defTabSz="1111250" fontAlgn="auto">
                <a:lnSpc>
                  <a:spcPct val="90000"/>
                </a:lnSpc>
                <a:spcAft>
                  <a:spcPct val="35000"/>
                </a:spcAft>
                <a:defRPr/>
              </a:pPr>
              <a:r>
                <a:rPr lang="en-US" sz="2500" dirty="0">
                  <a:solidFill>
                    <a:schemeClr val="tx1"/>
                  </a:solidFill>
                </a:rPr>
                <a:t>Blob</a:t>
              </a:r>
            </a:p>
          </p:txBody>
        </p:sp>
      </p:grpSp>
      <p:grpSp>
        <p:nvGrpSpPr>
          <p:cNvPr id="36868" name="Group 6"/>
          <p:cNvGrpSpPr>
            <a:grpSpLocks/>
          </p:cNvGrpSpPr>
          <p:nvPr/>
        </p:nvGrpSpPr>
        <p:grpSpPr bwMode="auto">
          <a:xfrm>
            <a:off x="2744788" y="1600200"/>
            <a:ext cx="1658937" cy="5029200"/>
            <a:chOff x="2466990" y="0"/>
            <a:chExt cx="1658801" cy="5867399"/>
          </a:xfrm>
        </p:grpSpPr>
        <p:sp>
          <p:nvSpPr>
            <p:cNvPr id="62" name="Rounded Rectangle 61"/>
            <p:cNvSpPr/>
            <p:nvPr/>
          </p:nvSpPr>
          <p:spPr>
            <a:xfrm>
              <a:off x="2466990" y="0"/>
              <a:ext cx="1658801" cy="586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8"/>
            <p:cNvSpPr/>
            <p:nvPr/>
          </p:nvSpPr>
          <p:spPr>
            <a:xfrm>
              <a:off x="2466990" y="0"/>
              <a:ext cx="1658801" cy="1759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77800" tIns="177800" rIns="177800" bIns="177800" spcCol="1270" anchor="ctr"/>
            <a:lstStyle/>
            <a:p>
              <a:pPr algn="ctr" defTabSz="1111250" fontAlgn="auto">
                <a:lnSpc>
                  <a:spcPct val="90000"/>
                </a:lnSpc>
                <a:spcAft>
                  <a:spcPct val="35000"/>
                </a:spcAft>
                <a:defRPr/>
              </a:pPr>
              <a:r>
                <a:rPr lang="en-US" sz="2500" dirty="0">
                  <a:solidFill>
                    <a:schemeClr val="tx1"/>
                  </a:solidFill>
                </a:rPr>
                <a:t>Container</a:t>
              </a:r>
            </a:p>
          </p:txBody>
        </p:sp>
      </p:grpSp>
      <p:grpSp>
        <p:nvGrpSpPr>
          <p:cNvPr id="36869" name="Group 7"/>
          <p:cNvGrpSpPr>
            <a:grpSpLocks/>
          </p:cNvGrpSpPr>
          <p:nvPr/>
        </p:nvGrpSpPr>
        <p:grpSpPr bwMode="auto">
          <a:xfrm>
            <a:off x="809625" y="1600200"/>
            <a:ext cx="1658938" cy="5029200"/>
            <a:chOff x="531722" y="0"/>
            <a:chExt cx="1658801" cy="5867399"/>
          </a:xfrm>
        </p:grpSpPr>
        <p:sp>
          <p:nvSpPr>
            <p:cNvPr id="60" name="Rounded Rectangle 59"/>
            <p:cNvSpPr/>
            <p:nvPr/>
          </p:nvSpPr>
          <p:spPr>
            <a:xfrm>
              <a:off x="531722" y="0"/>
              <a:ext cx="1658801" cy="586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1" name="Rounded Rectangle 10"/>
            <p:cNvSpPr/>
            <p:nvPr/>
          </p:nvSpPr>
          <p:spPr>
            <a:xfrm>
              <a:off x="531722" y="0"/>
              <a:ext cx="1658801" cy="17594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77800" tIns="177800" rIns="177800" bIns="177800" spcCol="1270" anchor="ctr"/>
            <a:lstStyle/>
            <a:p>
              <a:pPr algn="ctr" defTabSz="1111250" fontAlgn="auto">
                <a:lnSpc>
                  <a:spcPct val="90000"/>
                </a:lnSpc>
                <a:spcAft>
                  <a:spcPct val="35000"/>
                </a:spcAft>
                <a:defRPr/>
              </a:pPr>
              <a:r>
                <a:rPr lang="en-US" sz="2500" dirty="0">
                  <a:solidFill>
                    <a:schemeClr val="tx1"/>
                  </a:solidFill>
                </a:rPr>
                <a:t>Account</a:t>
              </a:r>
            </a:p>
          </p:txBody>
        </p:sp>
      </p:grpSp>
      <p:grpSp>
        <p:nvGrpSpPr>
          <p:cNvPr id="36870" name="Group 8"/>
          <p:cNvGrpSpPr>
            <a:grpSpLocks/>
          </p:cNvGrpSpPr>
          <p:nvPr/>
        </p:nvGrpSpPr>
        <p:grpSpPr bwMode="auto">
          <a:xfrm>
            <a:off x="949325" y="3914775"/>
            <a:ext cx="1381125" cy="690563"/>
            <a:chOff x="669956" y="3152167"/>
            <a:chExt cx="1382334" cy="691167"/>
          </a:xfrm>
        </p:grpSpPr>
        <p:sp>
          <p:nvSpPr>
            <p:cNvPr id="58" name="Rounded Rectangle 57"/>
            <p:cNvSpPr/>
            <p:nvPr/>
          </p:nvSpPr>
          <p:spPr>
            <a:xfrm>
              <a:off x="669956" y="3152167"/>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9" name="Rounded Rectangle 12"/>
            <p:cNvSpPr/>
            <p:nvPr/>
          </p:nvSpPr>
          <p:spPr>
            <a:xfrm>
              <a:off x="690612" y="3172823"/>
              <a:ext cx="1341023" cy="64985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sally</a:t>
              </a:r>
            </a:p>
          </p:txBody>
        </p:sp>
      </p:grpSp>
      <p:grpSp>
        <p:nvGrpSpPr>
          <p:cNvPr id="10" name="Group 9"/>
          <p:cNvGrpSpPr/>
          <p:nvPr/>
        </p:nvGrpSpPr>
        <p:grpSpPr>
          <a:xfrm>
            <a:off x="2578916" y="3194451"/>
            <a:ext cx="56852" cy="1137049"/>
            <a:chOff x="2300330" y="2432450"/>
            <a:chExt cx="56852" cy="1137049"/>
          </a:xfrm>
          <a:solidFill>
            <a:schemeClr val="accent4">
              <a:lumMod val="50000"/>
            </a:schemeClr>
          </a:solidFill>
        </p:grpSpPr>
        <p:sp>
          <p:nvSpPr>
            <p:cNvPr id="56" name="Straight Connector 13"/>
            <p:cNvSpPr/>
            <p:nvPr/>
          </p:nvSpPr>
          <p:spPr>
            <a:xfrm rot="17945813">
              <a:off x="1760232" y="2990373"/>
              <a:ext cx="1137049" cy="21203"/>
            </a:xfrm>
            <a:custGeom>
              <a:avLst/>
              <a:gdLst/>
              <a:ahLst/>
              <a:cxnLst/>
              <a:rect l="0" t="0" r="0" b="0"/>
              <a:pathLst>
                <a:path>
                  <a:moveTo>
                    <a:pt x="0" y="10601"/>
                  </a:moveTo>
                  <a:lnTo>
                    <a:pt x="1137049" y="10601"/>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traight Connector 14"/>
            <p:cNvSpPr/>
            <p:nvPr/>
          </p:nvSpPr>
          <p:spPr>
            <a:xfrm rot="17945813">
              <a:off x="2300330" y="2972548"/>
              <a:ext cx="56852" cy="5685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72" name="Group 10"/>
          <p:cNvGrpSpPr>
            <a:grpSpLocks/>
          </p:cNvGrpSpPr>
          <p:nvPr/>
        </p:nvGrpSpPr>
        <p:grpSpPr bwMode="auto">
          <a:xfrm>
            <a:off x="2884488" y="2921000"/>
            <a:ext cx="1381125" cy="690563"/>
            <a:chOff x="2605223" y="2158615"/>
            <a:chExt cx="1382334" cy="691167"/>
          </a:xfrm>
        </p:grpSpPr>
        <p:sp>
          <p:nvSpPr>
            <p:cNvPr id="54" name="Rounded Rectangle 53"/>
            <p:cNvSpPr/>
            <p:nvPr/>
          </p:nvSpPr>
          <p:spPr>
            <a:xfrm>
              <a:off x="2605223" y="2158615"/>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5" name="Rounded Rectangle 16"/>
            <p:cNvSpPr/>
            <p:nvPr/>
          </p:nvSpPr>
          <p:spPr>
            <a:xfrm>
              <a:off x="2625878" y="2179271"/>
              <a:ext cx="1341023" cy="64985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pictures</a:t>
              </a:r>
            </a:p>
          </p:txBody>
        </p:sp>
      </p:grpSp>
      <p:grpSp>
        <p:nvGrpSpPr>
          <p:cNvPr id="12" name="Group 11"/>
          <p:cNvGrpSpPr/>
          <p:nvPr/>
        </p:nvGrpSpPr>
        <p:grpSpPr>
          <a:xfrm>
            <a:off x="4202141" y="3050465"/>
            <a:ext cx="680939" cy="34046"/>
            <a:chOff x="3923555" y="2288464"/>
            <a:chExt cx="680939" cy="34046"/>
          </a:xfrm>
          <a:solidFill>
            <a:schemeClr val="accent4">
              <a:lumMod val="50000"/>
            </a:schemeClr>
          </a:solidFill>
        </p:grpSpPr>
        <p:sp>
          <p:nvSpPr>
            <p:cNvPr id="52" name="Straight Connector 17"/>
            <p:cNvSpPr/>
            <p:nvPr/>
          </p:nvSpPr>
          <p:spPr>
            <a:xfrm rot="19457599">
              <a:off x="3923555" y="2294886"/>
              <a:ext cx="680939" cy="21203"/>
            </a:xfrm>
            <a:custGeom>
              <a:avLst/>
              <a:gdLst/>
              <a:ahLst/>
              <a:cxnLst/>
              <a:rect l="0" t="0" r="0" b="0"/>
              <a:pathLst>
                <a:path>
                  <a:moveTo>
                    <a:pt x="0" y="10601"/>
                  </a:moveTo>
                  <a:lnTo>
                    <a:pt x="680939"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Straight Connector 18"/>
            <p:cNvSpPr/>
            <p:nvPr/>
          </p:nvSpPr>
          <p:spPr>
            <a:xfrm rot="19457599">
              <a:off x="4247001" y="2288464"/>
              <a:ext cx="34046" cy="34046"/>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74" name="Group 12"/>
          <p:cNvGrpSpPr>
            <a:grpSpLocks/>
          </p:cNvGrpSpPr>
          <p:nvPr/>
        </p:nvGrpSpPr>
        <p:grpSpPr bwMode="auto">
          <a:xfrm>
            <a:off x="4819650" y="2522538"/>
            <a:ext cx="1381125" cy="692150"/>
            <a:chOff x="4540491" y="1761194"/>
            <a:chExt cx="1382334" cy="691167"/>
          </a:xfrm>
        </p:grpSpPr>
        <p:sp>
          <p:nvSpPr>
            <p:cNvPr id="50" name="Rounded Rectangle 49"/>
            <p:cNvSpPr/>
            <p:nvPr/>
          </p:nvSpPr>
          <p:spPr>
            <a:xfrm>
              <a:off x="4540491" y="1761194"/>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1" name="Rounded Rectangle 20"/>
            <p:cNvSpPr/>
            <p:nvPr/>
          </p:nvSpPr>
          <p:spPr>
            <a:xfrm>
              <a:off x="4561147" y="1781802"/>
              <a:ext cx="1341023" cy="64995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45718" rIns="0" bIns="45718" anchor="ctr">
              <a:prstTxWarp prst="textNoShape">
                <a:avLst/>
              </a:prstTxWarp>
            </a:bodyPr>
            <a:lstStyle/>
            <a:p>
              <a:pPr algn="ctr" defTabSz="914099">
                <a:lnSpc>
                  <a:spcPct val="90000"/>
                </a:lnSpc>
                <a:defRPr/>
              </a:pPr>
              <a:r>
                <a:rPr lang="en-US" sz="2300" dirty="0">
                  <a:solidFill>
                    <a:srgbClr val="FFFFFF"/>
                  </a:solidFill>
                </a:rPr>
                <a:t>IMG001.</a:t>
              </a:r>
              <a:br>
                <a:rPr lang="en-US" sz="2300" dirty="0">
                  <a:solidFill>
                    <a:srgbClr val="FFFFFF"/>
                  </a:solidFill>
                </a:rPr>
              </a:br>
              <a:r>
                <a:rPr lang="en-US" sz="2300" dirty="0">
                  <a:solidFill>
                    <a:srgbClr val="FFFFFF"/>
                  </a:solidFill>
                </a:rPr>
                <a:t>JPG</a:t>
              </a:r>
            </a:p>
          </p:txBody>
        </p:sp>
      </p:grpSp>
      <p:grpSp>
        <p:nvGrpSpPr>
          <p:cNvPr id="14" name="Group 13"/>
          <p:cNvGrpSpPr/>
          <p:nvPr/>
        </p:nvGrpSpPr>
        <p:grpSpPr>
          <a:xfrm>
            <a:off x="4202141" y="3447886"/>
            <a:ext cx="680939" cy="34046"/>
            <a:chOff x="3923555" y="2685885"/>
            <a:chExt cx="680939" cy="34046"/>
          </a:xfrm>
          <a:solidFill>
            <a:schemeClr val="accent4">
              <a:lumMod val="50000"/>
            </a:schemeClr>
          </a:solidFill>
        </p:grpSpPr>
        <p:sp>
          <p:nvSpPr>
            <p:cNvPr id="48" name="Straight Connector 21"/>
            <p:cNvSpPr/>
            <p:nvPr/>
          </p:nvSpPr>
          <p:spPr>
            <a:xfrm rot="2142401">
              <a:off x="3923555" y="2692307"/>
              <a:ext cx="680939" cy="21203"/>
            </a:xfrm>
            <a:custGeom>
              <a:avLst/>
              <a:gdLst/>
              <a:ahLst/>
              <a:cxnLst/>
              <a:rect l="0" t="0" r="0" b="0"/>
              <a:pathLst>
                <a:path>
                  <a:moveTo>
                    <a:pt x="0" y="10601"/>
                  </a:moveTo>
                  <a:lnTo>
                    <a:pt x="680939"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Straight Connector 22"/>
            <p:cNvSpPr/>
            <p:nvPr/>
          </p:nvSpPr>
          <p:spPr>
            <a:xfrm rot="2142401">
              <a:off x="4247001" y="2685885"/>
              <a:ext cx="34046" cy="34046"/>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76" name="Group 14"/>
          <p:cNvGrpSpPr>
            <a:grpSpLocks/>
          </p:cNvGrpSpPr>
          <p:nvPr/>
        </p:nvGrpSpPr>
        <p:grpSpPr bwMode="auto">
          <a:xfrm>
            <a:off x="4819650" y="3317875"/>
            <a:ext cx="1381125" cy="690563"/>
            <a:chOff x="4540491" y="2556036"/>
            <a:chExt cx="1382334" cy="691167"/>
          </a:xfrm>
        </p:grpSpPr>
        <p:sp>
          <p:nvSpPr>
            <p:cNvPr id="46" name="Rounded Rectangle 45"/>
            <p:cNvSpPr/>
            <p:nvPr/>
          </p:nvSpPr>
          <p:spPr>
            <a:xfrm>
              <a:off x="4540491" y="2556036"/>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7" name="Rounded Rectangle 24"/>
            <p:cNvSpPr/>
            <p:nvPr/>
          </p:nvSpPr>
          <p:spPr>
            <a:xfrm>
              <a:off x="4561147" y="2576692"/>
              <a:ext cx="1341023" cy="64985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45718" rIns="0" bIns="45718" anchor="ctr">
              <a:prstTxWarp prst="textNoShape">
                <a:avLst/>
              </a:prstTxWarp>
            </a:bodyPr>
            <a:lstStyle/>
            <a:p>
              <a:pPr algn="ctr" defTabSz="914099">
                <a:lnSpc>
                  <a:spcPct val="90000"/>
                </a:lnSpc>
                <a:defRPr/>
              </a:pPr>
              <a:r>
                <a:rPr lang="en-US" sz="2300" dirty="0">
                  <a:solidFill>
                    <a:srgbClr val="FFFFFF"/>
                  </a:solidFill>
                </a:rPr>
                <a:t>IMG002.</a:t>
              </a:r>
              <a:br>
                <a:rPr lang="en-US" sz="2300" dirty="0">
                  <a:solidFill>
                    <a:srgbClr val="FFFFFF"/>
                  </a:solidFill>
                </a:rPr>
              </a:br>
              <a:r>
                <a:rPr lang="en-US" sz="2300" dirty="0">
                  <a:solidFill>
                    <a:srgbClr val="FFFFFF"/>
                  </a:solidFill>
                </a:rPr>
                <a:t>JPG</a:t>
              </a:r>
            </a:p>
          </p:txBody>
        </p:sp>
      </p:grpSp>
      <p:grpSp>
        <p:nvGrpSpPr>
          <p:cNvPr id="16" name="Group 15"/>
          <p:cNvGrpSpPr/>
          <p:nvPr/>
        </p:nvGrpSpPr>
        <p:grpSpPr>
          <a:xfrm>
            <a:off x="2578916" y="4188004"/>
            <a:ext cx="56852" cy="1137049"/>
            <a:chOff x="2300330" y="3426003"/>
            <a:chExt cx="56852" cy="1137049"/>
          </a:xfrm>
          <a:solidFill>
            <a:schemeClr val="accent4">
              <a:lumMod val="50000"/>
            </a:schemeClr>
          </a:solidFill>
        </p:grpSpPr>
        <p:sp>
          <p:nvSpPr>
            <p:cNvPr id="44" name="Straight Connector 25"/>
            <p:cNvSpPr/>
            <p:nvPr/>
          </p:nvSpPr>
          <p:spPr>
            <a:xfrm rot="3654187">
              <a:off x="1760232" y="3983926"/>
              <a:ext cx="1137049" cy="21203"/>
            </a:xfrm>
            <a:custGeom>
              <a:avLst/>
              <a:gdLst/>
              <a:ahLst/>
              <a:cxnLst/>
              <a:rect l="0" t="0" r="0" b="0"/>
              <a:pathLst>
                <a:path>
                  <a:moveTo>
                    <a:pt x="0" y="10601"/>
                  </a:moveTo>
                  <a:lnTo>
                    <a:pt x="1137049" y="10601"/>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Straight Connector 26"/>
            <p:cNvSpPr/>
            <p:nvPr/>
          </p:nvSpPr>
          <p:spPr>
            <a:xfrm rot="3654187">
              <a:off x="2300330" y="3966101"/>
              <a:ext cx="56852" cy="5685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78" name="Group 16"/>
          <p:cNvGrpSpPr>
            <a:grpSpLocks/>
          </p:cNvGrpSpPr>
          <p:nvPr/>
        </p:nvGrpSpPr>
        <p:grpSpPr bwMode="auto">
          <a:xfrm>
            <a:off x="2884488" y="4906963"/>
            <a:ext cx="1381125" cy="692150"/>
            <a:chOff x="2605223" y="4145720"/>
            <a:chExt cx="1382334" cy="691167"/>
          </a:xfrm>
        </p:grpSpPr>
        <p:sp>
          <p:nvSpPr>
            <p:cNvPr id="42" name="Rounded Rectangle 41"/>
            <p:cNvSpPr/>
            <p:nvPr/>
          </p:nvSpPr>
          <p:spPr>
            <a:xfrm>
              <a:off x="2605223" y="4145720"/>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3" name="Rounded Rectangle 28"/>
            <p:cNvSpPr/>
            <p:nvPr/>
          </p:nvSpPr>
          <p:spPr>
            <a:xfrm>
              <a:off x="2625878" y="4166328"/>
              <a:ext cx="1341023" cy="64995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movies</a:t>
              </a:r>
            </a:p>
          </p:txBody>
        </p:sp>
      </p:grpSp>
      <p:grpSp>
        <p:nvGrpSpPr>
          <p:cNvPr id="18" name="Group 17"/>
          <p:cNvGrpSpPr/>
          <p:nvPr/>
        </p:nvGrpSpPr>
        <p:grpSpPr>
          <a:xfrm>
            <a:off x="4266144" y="5239481"/>
            <a:ext cx="552933" cy="27646"/>
            <a:chOff x="3987558" y="4477480"/>
            <a:chExt cx="552933" cy="27646"/>
          </a:xfrm>
          <a:solidFill>
            <a:schemeClr val="accent4">
              <a:lumMod val="50000"/>
            </a:schemeClr>
          </a:solidFill>
        </p:grpSpPr>
        <p:sp>
          <p:nvSpPr>
            <p:cNvPr id="40" name="Straight Connector 29"/>
            <p:cNvSpPr/>
            <p:nvPr/>
          </p:nvSpPr>
          <p:spPr>
            <a:xfrm>
              <a:off x="3987558" y="4480702"/>
              <a:ext cx="552933" cy="21203"/>
            </a:xfrm>
            <a:custGeom>
              <a:avLst/>
              <a:gdLst/>
              <a:ahLst/>
              <a:cxnLst/>
              <a:rect l="0" t="0" r="0" b="0"/>
              <a:pathLst>
                <a:path>
                  <a:moveTo>
                    <a:pt x="0" y="10601"/>
                  </a:moveTo>
                  <a:lnTo>
                    <a:pt x="552933"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1" name="Straight Connector 30"/>
            <p:cNvSpPr/>
            <p:nvPr/>
          </p:nvSpPr>
          <p:spPr>
            <a:xfrm>
              <a:off x="4250201" y="4477480"/>
              <a:ext cx="27646" cy="27646"/>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80" name="Group 18"/>
          <p:cNvGrpSpPr>
            <a:grpSpLocks/>
          </p:cNvGrpSpPr>
          <p:nvPr/>
        </p:nvGrpSpPr>
        <p:grpSpPr bwMode="auto">
          <a:xfrm>
            <a:off x="4819650" y="4906963"/>
            <a:ext cx="1381125" cy="692150"/>
            <a:chOff x="4540491" y="4145720"/>
            <a:chExt cx="1382334" cy="691167"/>
          </a:xfrm>
        </p:grpSpPr>
        <p:sp>
          <p:nvSpPr>
            <p:cNvPr id="38" name="Rounded Rectangle 37"/>
            <p:cNvSpPr/>
            <p:nvPr/>
          </p:nvSpPr>
          <p:spPr>
            <a:xfrm>
              <a:off x="4540491" y="4145720"/>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9" name="Rounded Rectangle 32"/>
            <p:cNvSpPr/>
            <p:nvPr/>
          </p:nvSpPr>
          <p:spPr>
            <a:xfrm>
              <a:off x="4561147" y="4166328"/>
              <a:ext cx="1341023" cy="64995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45718" rIns="0" bIns="45718" anchor="ctr">
              <a:prstTxWarp prst="textNoShape">
                <a:avLst/>
              </a:prstTxWarp>
            </a:bodyPr>
            <a:lstStyle/>
            <a:p>
              <a:pPr algn="ctr" defTabSz="914099">
                <a:lnSpc>
                  <a:spcPct val="90000"/>
                </a:lnSpc>
                <a:defRPr/>
              </a:pPr>
              <a:r>
                <a:rPr lang="en-US" sz="2300" dirty="0">
                  <a:solidFill>
                    <a:srgbClr val="FFFFFF"/>
                  </a:solidFill>
                </a:rPr>
                <a:t>MOV1.AVI</a:t>
              </a:r>
            </a:p>
          </p:txBody>
        </p:sp>
      </p:grpSp>
      <p:grpSp>
        <p:nvGrpSpPr>
          <p:cNvPr id="20" name="Group 19"/>
          <p:cNvGrpSpPr/>
          <p:nvPr/>
        </p:nvGrpSpPr>
        <p:grpSpPr>
          <a:xfrm>
            <a:off x="6453672" y="4371759"/>
            <a:ext cx="48412" cy="968250"/>
            <a:chOff x="6175086" y="3609758"/>
            <a:chExt cx="48412" cy="968250"/>
          </a:xfrm>
          <a:solidFill>
            <a:schemeClr val="accent4">
              <a:lumMod val="50000"/>
            </a:schemeClr>
          </a:solidFill>
        </p:grpSpPr>
        <p:sp>
          <p:nvSpPr>
            <p:cNvPr id="36" name="Straight Connector 33"/>
            <p:cNvSpPr/>
            <p:nvPr/>
          </p:nvSpPr>
          <p:spPr>
            <a:xfrm rot="18289469">
              <a:off x="5715167" y="4083281"/>
              <a:ext cx="968250" cy="21203"/>
            </a:xfrm>
            <a:custGeom>
              <a:avLst/>
              <a:gdLst/>
              <a:ahLst/>
              <a:cxnLst/>
              <a:rect l="0" t="0" r="0" b="0"/>
              <a:pathLst>
                <a:path>
                  <a:moveTo>
                    <a:pt x="0" y="10601"/>
                  </a:moveTo>
                  <a:lnTo>
                    <a:pt x="968250"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7" name="Straight Connector 34"/>
            <p:cNvSpPr/>
            <p:nvPr/>
          </p:nvSpPr>
          <p:spPr>
            <a:xfrm rot="18289469">
              <a:off x="6175086" y="4069676"/>
              <a:ext cx="48412" cy="4841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82" name="Group 20"/>
          <p:cNvGrpSpPr>
            <a:grpSpLocks/>
          </p:cNvGrpSpPr>
          <p:nvPr/>
        </p:nvGrpSpPr>
        <p:grpSpPr bwMode="auto">
          <a:xfrm>
            <a:off x="6754813" y="4113213"/>
            <a:ext cx="1381125" cy="690562"/>
            <a:chOff x="6475759" y="3350878"/>
            <a:chExt cx="1382334" cy="691167"/>
          </a:xfrm>
        </p:grpSpPr>
        <p:sp>
          <p:nvSpPr>
            <p:cNvPr id="34" name="Rounded Rectangle 33"/>
            <p:cNvSpPr/>
            <p:nvPr/>
          </p:nvSpPr>
          <p:spPr>
            <a:xfrm>
              <a:off x="6475759" y="3350878"/>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5" name="Rounded Rectangle 36"/>
            <p:cNvSpPr/>
            <p:nvPr/>
          </p:nvSpPr>
          <p:spPr>
            <a:xfrm>
              <a:off x="6496414" y="3371533"/>
              <a:ext cx="1341023" cy="64985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Block  1</a:t>
              </a:r>
            </a:p>
          </p:txBody>
        </p:sp>
      </p:grpSp>
      <p:grpSp>
        <p:nvGrpSpPr>
          <p:cNvPr id="22" name="Group 21"/>
          <p:cNvGrpSpPr/>
          <p:nvPr/>
        </p:nvGrpSpPr>
        <p:grpSpPr>
          <a:xfrm>
            <a:off x="6201412" y="5239481"/>
            <a:ext cx="552933" cy="27646"/>
            <a:chOff x="5922826" y="4477480"/>
            <a:chExt cx="552933" cy="27646"/>
          </a:xfrm>
          <a:solidFill>
            <a:schemeClr val="accent4">
              <a:lumMod val="50000"/>
            </a:schemeClr>
          </a:solidFill>
        </p:grpSpPr>
        <p:sp>
          <p:nvSpPr>
            <p:cNvPr id="32" name="Straight Connector 37"/>
            <p:cNvSpPr/>
            <p:nvPr/>
          </p:nvSpPr>
          <p:spPr>
            <a:xfrm>
              <a:off x="5922826" y="4480702"/>
              <a:ext cx="552933" cy="21203"/>
            </a:xfrm>
            <a:custGeom>
              <a:avLst/>
              <a:gdLst/>
              <a:ahLst/>
              <a:cxnLst/>
              <a:rect l="0" t="0" r="0" b="0"/>
              <a:pathLst>
                <a:path>
                  <a:moveTo>
                    <a:pt x="0" y="10601"/>
                  </a:moveTo>
                  <a:lnTo>
                    <a:pt x="552933"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Straight Connector 38"/>
            <p:cNvSpPr/>
            <p:nvPr/>
          </p:nvSpPr>
          <p:spPr>
            <a:xfrm>
              <a:off x="6185469" y="4477480"/>
              <a:ext cx="27646" cy="27646"/>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84" name="Group 22"/>
          <p:cNvGrpSpPr>
            <a:grpSpLocks/>
          </p:cNvGrpSpPr>
          <p:nvPr/>
        </p:nvGrpSpPr>
        <p:grpSpPr bwMode="auto">
          <a:xfrm>
            <a:off x="6754813" y="4906963"/>
            <a:ext cx="1381125" cy="692150"/>
            <a:chOff x="6475759" y="4145720"/>
            <a:chExt cx="1382334" cy="691167"/>
          </a:xfrm>
        </p:grpSpPr>
        <p:sp>
          <p:nvSpPr>
            <p:cNvPr id="30" name="Rounded Rectangle 29"/>
            <p:cNvSpPr/>
            <p:nvPr/>
          </p:nvSpPr>
          <p:spPr>
            <a:xfrm>
              <a:off x="6475759" y="4145720"/>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1" name="Rounded Rectangle 40"/>
            <p:cNvSpPr/>
            <p:nvPr/>
          </p:nvSpPr>
          <p:spPr>
            <a:xfrm>
              <a:off x="6496414" y="4166328"/>
              <a:ext cx="1341023" cy="64995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Block  2</a:t>
              </a:r>
            </a:p>
          </p:txBody>
        </p:sp>
      </p:grpSp>
      <p:grpSp>
        <p:nvGrpSpPr>
          <p:cNvPr id="24" name="Group 23"/>
          <p:cNvGrpSpPr/>
          <p:nvPr/>
        </p:nvGrpSpPr>
        <p:grpSpPr>
          <a:xfrm>
            <a:off x="6453672" y="5166601"/>
            <a:ext cx="48412" cy="968250"/>
            <a:chOff x="6175086" y="4404600"/>
            <a:chExt cx="48412" cy="968250"/>
          </a:xfrm>
          <a:solidFill>
            <a:schemeClr val="accent4">
              <a:lumMod val="50000"/>
            </a:schemeClr>
          </a:solidFill>
        </p:grpSpPr>
        <p:sp>
          <p:nvSpPr>
            <p:cNvPr id="28" name="Straight Connector 41"/>
            <p:cNvSpPr/>
            <p:nvPr/>
          </p:nvSpPr>
          <p:spPr>
            <a:xfrm rot="3310531">
              <a:off x="5715167" y="4878123"/>
              <a:ext cx="968250" cy="21203"/>
            </a:xfrm>
            <a:custGeom>
              <a:avLst/>
              <a:gdLst/>
              <a:ahLst/>
              <a:cxnLst/>
              <a:rect l="0" t="0" r="0" b="0"/>
              <a:pathLst>
                <a:path>
                  <a:moveTo>
                    <a:pt x="0" y="10601"/>
                  </a:moveTo>
                  <a:lnTo>
                    <a:pt x="968250" y="10601"/>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Straight Connector 42"/>
            <p:cNvSpPr/>
            <p:nvPr/>
          </p:nvSpPr>
          <p:spPr>
            <a:xfrm rot="3310531">
              <a:off x="6175086" y="4864519"/>
              <a:ext cx="48412" cy="4841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36886" name="Group 24"/>
          <p:cNvGrpSpPr>
            <a:grpSpLocks/>
          </p:cNvGrpSpPr>
          <p:nvPr/>
        </p:nvGrpSpPr>
        <p:grpSpPr bwMode="auto">
          <a:xfrm>
            <a:off x="6754813" y="5702300"/>
            <a:ext cx="1381125" cy="692150"/>
            <a:chOff x="6475759" y="4940562"/>
            <a:chExt cx="1382334" cy="691167"/>
          </a:xfrm>
        </p:grpSpPr>
        <p:sp>
          <p:nvSpPr>
            <p:cNvPr id="26" name="Rounded Rectangle 25"/>
            <p:cNvSpPr/>
            <p:nvPr/>
          </p:nvSpPr>
          <p:spPr>
            <a:xfrm>
              <a:off x="6475759" y="4940562"/>
              <a:ext cx="1382334" cy="691167"/>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7" name="Rounded Rectangle 44"/>
            <p:cNvSpPr/>
            <p:nvPr/>
          </p:nvSpPr>
          <p:spPr>
            <a:xfrm>
              <a:off x="6496414" y="4961171"/>
              <a:ext cx="1341023" cy="64995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300" dirty="0">
                  <a:solidFill>
                    <a:srgbClr val="FFFFFF"/>
                  </a:solidFill>
                </a:rPr>
                <a:t>Block  3</a:t>
              </a: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Blob</a:t>
            </a:r>
            <a:r>
              <a:rPr lang="en-US" dirty="0">
                <a:ea typeface="+mn-ea"/>
                <a:cs typeface="Arial" charset="0"/>
              </a:rPr>
              <a:t>:</a:t>
            </a:r>
            <a:r>
              <a:rPr dirty="0">
                <a:ea typeface="+mn-ea"/>
                <a:cs typeface="Arial" charset="0"/>
              </a:rPr>
              <a:t> A List Of Blocks</a:t>
            </a:r>
          </a:p>
        </p:txBody>
      </p:sp>
      <p:sp>
        <p:nvSpPr>
          <p:cNvPr id="3" name="Content Placeholder 2"/>
          <p:cNvSpPr>
            <a:spLocks noGrp="1"/>
          </p:cNvSpPr>
          <p:nvPr>
            <p:ph idx="1"/>
          </p:nvPr>
        </p:nvSpPr>
        <p:spPr>
          <a:xfrm>
            <a:off x="730044" y="1412875"/>
            <a:ext cx="7681532" cy="3856120"/>
          </a:xfrm>
        </p:spPr>
        <p:txBody>
          <a:bodyPr>
            <a:normAutofit fontScale="92500" lnSpcReduction="10000"/>
          </a:bodyPr>
          <a:lstStyle/>
          <a:p>
            <a:pPr defTabSz="914363" eaLnBrk="1" fontAlgn="auto" hangingPunct="1">
              <a:buFont typeface="Wingdings" pitchFamily="2" charset="2"/>
              <a:buChar char="l"/>
              <a:defRPr/>
            </a:pPr>
            <a:r>
              <a:rPr lang="en-US" dirty="0">
                <a:ea typeface="+mn-ea"/>
                <a:cs typeface="+mn-cs"/>
              </a:rPr>
              <a:t>Blob</a:t>
            </a:r>
          </a:p>
          <a:p>
            <a:pPr lvl="1" defTabSz="914363" eaLnBrk="1" fontAlgn="auto" hangingPunct="1">
              <a:spcAft>
                <a:spcPts val="0"/>
              </a:spcAft>
              <a:buFont typeface="Wingdings" pitchFamily="2" charset="2"/>
              <a:buChar char="l"/>
              <a:defRPr/>
            </a:pPr>
            <a:r>
              <a:rPr lang="en-US" dirty="0">
                <a:ea typeface="+mn-ea"/>
              </a:rPr>
              <a:t>Consists of a List of Blocks</a:t>
            </a:r>
          </a:p>
          <a:p>
            <a:pPr lvl="3" defTabSz="914363" eaLnBrk="1" fontAlgn="auto" hangingPunct="1">
              <a:spcAft>
                <a:spcPts val="0"/>
              </a:spcAft>
              <a:buFont typeface="Wingdings" pitchFamily="2" charset="2"/>
              <a:buChar char="l"/>
              <a:defRPr/>
            </a:pPr>
            <a:endParaRPr lang="en-US" dirty="0">
              <a:ea typeface="+mn-ea"/>
            </a:endParaRPr>
          </a:p>
          <a:p>
            <a:pPr defTabSz="914363" eaLnBrk="1" fontAlgn="auto" hangingPunct="1">
              <a:buFont typeface="Wingdings" pitchFamily="2" charset="2"/>
              <a:buChar char="l"/>
              <a:defRPr/>
            </a:pPr>
            <a:r>
              <a:rPr lang="en-US" dirty="0">
                <a:ea typeface="+mn-ea"/>
                <a:cs typeface="+mn-cs"/>
              </a:rPr>
              <a:t>Properties of Blocks</a:t>
            </a:r>
          </a:p>
          <a:p>
            <a:pPr lvl="1" defTabSz="914363" eaLnBrk="1" fontAlgn="auto" hangingPunct="1">
              <a:spcAft>
                <a:spcPts val="0"/>
              </a:spcAft>
              <a:buFont typeface="Wingdings" pitchFamily="2" charset="2"/>
              <a:buChar char="l"/>
              <a:defRPr/>
            </a:pPr>
            <a:r>
              <a:rPr lang="en-US" dirty="0">
                <a:ea typeface="+mn-ea"/>
              </a:rPr>
              <a:t>Each Block defined by a Block ID</a:t>
            </a:r>
          </a:p>
          <a:p>
            <a:pPr lvl="2" defTabSz="914363" eaLnBrk="1" fontAlgn="auto" hangingPunct="1">
              <a:spcAft>
                <a:spcPts val="0"/>
              </a:spcAft>
              <a:buFont typeface="Wingdings" pitchFamily="2" charset="2"/>
              <a:buChar char="l"/>
              <a:defRPr/>
            </a:pPr>
            <a:r>
              <a:rPr lang="en-US" dirty="0">
                <a:ea typeface="+mn-ea"/>
              </a:rPr>
              <a:t>Up to 64 Bytes, scoped by Blob Name</a:t>
            </a:r>
          </a:p>
          <a:p>
            <a:pPr lvl="1" defTabSz="914363" eaLnBrk="1" fontAlgn="auto" hangingPunct="1">
              <a:spcAft>
                <a:spcPts val="0"/>
              </a:spcAft>
              <a:buFont typeface="Wingdings" pitchFamily="2" charset="2"/>
              <a:buChar char="l"/>
              <a:defRPr/>
            </a:pPr>
            <a:r>
              <a:rPr lang="en-US" dirty="0">
                <a:ea typeface="+mn-ea"/>
              </a:rPr>
              <a:t>Blocks are immutable</a:t>
            </a:r>
          </a:p>
          <a:p>
            <a:pPr lvl="1" defTabSz="914363" eaLnBrk="1" fontAlgn="auto" hangingPunct="1">
              <a:spcAft>
                <a:spcPts val="0"/>
              </a:spcAft>
              <a:buFont typeface="Wingdings" pitchFamily="2" charset="2"/>
              <a:buChar char="l"/>
              <a:defRPr/>
            </a:pPr>
            <a:r>
              <a:rPr lang="en-US" dirty="0">
                <a:ea typeface="+mn-ea"/>
              </a:rPr>
              <a:t>A block is up to 4MB </a:t>
            </a:r>
          </a:p>
          <a:p>
            <a:pPr lvl="2" defTabSz="914363" eaLnBrk="1" fontAlgn="auto" hangingPunct="1">
              <a:spcAft>
                <a:spcPts val="0"/>
              </a:spcAft>
              <a:buFont typeface="Wingdings" pitchFamily="2" charset="2"/>
              <a:buChar char="l"/>
              <a:defRPr/>
            </a:pPr>
            <a:r>
              <a:rPr lang="en-US" dirty="0">
                <a:ea typeface="+mn-ea"/>
              </a:rPr>
              <a:t>Do not have to be same size</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BlockList Operations</a:t>
            </a:r>
            <a:endParaRPr dirty="0">
              <a:ea typeface="+mn-ea"/>
              <a:cs typeface="Arial" charset="0"/>
            </a:endParaRPr>
          </a:p>
        </p:txBody>
      </p:sp>
      <p:sp>
        <p:nvSpPr>
          <p:cNvPr id="3" name="Content Placeholder 2"/>
          <p:cNvSpPr>
            <a:spLocks noGrp="1"/>
          </p:cNvSpPr>
          <p:nvPr>
            <p:ph idx="1"/>
          </p:nvPr>
        </p:nvSpPr>
        <p:spPr>
          <a:xfrm>
            <a:off x="730044" y="1412875"/>
            <a:ext cx="7681532" cy="4562852"/>
          </a:xfrm>
        </p:spPr>
        <p:txBody>
          <a:bodyPr>
            <a:normAutofit fontScale="92500" lnSpcReduction="20000"/>
          </a:bodyPr>
          <a:lstStyle/>
          <a:p>
            <a:pPr defTabSz="914363" eaLnBrk="1" fontAlgn="auto" hangingPunct="1">
              <a:buFont typeface="Wingdings" pitchFamily="2" charset="2"/>
              <a:buChar char="l"/>
              <a:defRPr/>
            </a:pPr>
            <a:r>
              <a:rPr lang="en-US" dirty="0" err="1">
                <a:ea typeface="+mn-ea"/>
                <a:cs typeface="+mn-cs"/>
              </a:rPr>
              <a:t>PutBlockList</a:t>
            </a:r>
            <a:r>
              <a:rPr lang="en-US" dirty="0">
                <a:ea typeface="+mn-ea"/>
                <a:cs typeface="+mn-cs"/>
              </a:rPr>
              <a:t> for a Blob</a:t>
            </a:r>
          </a:p>
          <a:p>
            <a:pPr lvl="1" defTabSz="914363" eaLnBrk="1" fontAlgn="auto" hangingPunct="1">
              <a:spcAft>
                <a:spcPts val="0"/>
              </a:spcAft>
              <a:buFont typeface="Wingdings" pitchFamily="2" charset="2"/>
              <a:buChar char="l"/>
              <a:defRPr/>
            </a:pPr>
            <a:r>
              <a:rPr lang="en-US" dirty="0">
                <a:ea typeface="+mn-ea"/>
              </a:rPr>
              <a:t>Provide the list of blocks to comprise the readable version of the blob</a:t>
            </a:r>
          </a:p>
          <a:p>
            <a:pPr lvl="1" defTabSz="914363" eaLnBrk="1" fontAlgn="auto" hangingPunct="1">
              <a:spcAft>
                <a:spcPts val="0"/>
              </a:spcAft>
              <a:buFont typeface="Wingdings" pitchFamily="2" charset="2"/>
              <a:buChar char="l"/>
              <a:defRPr/>
            </a:pPr>
            <a:r>
              <a:rPr lang="en-US" dirty="0">
                <a:ea typeface="+mn-ea"/>
              </a:rPr>
              <a:t>If multiple blocks are uploaded with same Block ID – Last committed block wins</a:t>
            </a:r>
          </a:p>
          <a:p>
            <a:pPr lvl="1" defTabSz="914363" eaLnBrk="1" fontAlgn="auto" hangingPunct="1">
              <a:spcAft>
                <a:spcPts val="0"/>
              </a:spcAft>
              <a:buFont typeface="Wingdings" pitchFamily="2" charset="2"/>
              <a:buChar char="l"/>
              <a:defRPr/>
            </a:pPr>
            <a:r>
              <a:rPr lang="en-US" dirty="0">
                <a:ea typeface="+mn-ea"/>
              </a:rPr>
              <a:t>Blocks not used will be garbage collected</a:t>
            </a:r>
          </a:p>
          <a:p>
            <a:pPr lvl="1" defTabSz="914363" eaLnBrk="1" fontAlgn="auto" hangingPunct="1">
              <a:spcAft>
                <a:spcPts val="0"/>
              </a:spcAft>
              <a:buFont typeface="Wingdings" pitchFamily="2" charset="2"/>
              <a:buChar char="l"/>
              <a:defRPr/>
            </a:pPr>
            <a:endParaRPr lang="en-US" dirty="0">
              <a:ea typeface="+mn-ea"/>
            </a:endParaRPr>
          </a:p>
          <a:p>
            <a:pPr defTabSz="914363" eaLnBrk="1" fontAlgn="auto" hangingPunct="1">
              <a:buFont typeface="Wingdings" pitchFamily="2" charset="2"/>
              <a:buChar char="l"/>
              <a:defRPr/>
            </a:pPr>
            <a:r>
              <a:rPr lang="en-US" dirty="0" err="1">
                <a:ea typeface="+mn-ea"/>
                <a:cs typeface="+mn-cs"/>
              </a:rPr>
              <a:t>GetBlockList</a:t>
            </a:r>
            <a:r>
              <a:rPr lang="en-US" dirty="0">
                <a:ea typeface="+mn-ea"/>
                <a:cs typeface="+mn-cs"/>
              </a:rPr>
              <a:t> for a Blob</a:t>
            </a:r>
          </a:p>
          <a:p>
            <a:pPr lvl="1" defTabSz="914363" eaLnBrk="1" fontAlgn="auto" hangingPunct="1">
              <a:spcAft>
                <a:spcPts val="0"/>
              </a:spcAft>
              <a:buFont typeface="Wingdings" pitchFamily="2" charset="2"/>
              <a:buChar char="l"/>
              <a:defRPr/>
            </a:pPr>
            <a:r>
              <a:rPr lang="en-US" dirty="0">
                <a:ea typeface="+mn-ea"/>
              </a:rPr>
              <a:t>Returns the list of blocks that represent the readable (committed) version of the blob</a:t>
            </a:r>
          </a:p>
          <a:p>
            <a:pPr lvl="2" defTabSz="914363" eaLnBrk="1" fontAlgn="auto" hangingPunct="1">
              <a:spcAft>
                <a:spcPts val="0"/>
              </a:spcAft>
              <a:buFont typeface="Wingdings" pitchFamily="2" charset="2"/>
              <a:buChar char="l"/>
              <a:defRPr/>
            </a:pPr>
            <a:r>
              <a:rPr lang="en-US" dirty="0">
                <a:ea typeface="+mn-ea"/>
              </a:rPr>
              <a:t>Block ID and Size of Block is returned for each block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REST PutBlockList</a:t>
            </a:r>
            <a:endParaRPr dirty="0">
              <a:ea typeface="+mn-ea"/>
              <a:cs typeface="Arial" charset="0"/>
            </a:endParaRPr>
          </a:p>
        </p:txBody>
      </p:sp>
      <p:sp>
        <p:nvSpPr>
          <p:cNvPr id="4" name="Text Placeholder 4"/>
          <p:cNvSpPr txBox="1">
            <a:spLocks/>
          </p:cNvSpPr>
          <p:nvPr/>
        </p:nvSpPr>
        <p:spPr bwMode="auto">
          <a:xfrm>
            <a:off x="228600" y="1295400"/>
            <a:ext cx="8686800" cy="5562600"/>
          </a:xfrm>
          <a:prstGeom prst="rect">
            <a:avLst/>
          </a:prstGeom>
          <a:solidFill>
            <a:schemeClr val="tx1"/>
          </a:solidFill>
          <a:ln w="28575">
            <a:noFill/>
            <a:miter lim="800000"/>
            <a:headEnd/>
            <a:tailEnd/>
          </a:ln>
        </p:spPr>
        <p:txBody>
          <a:bodyPr lIns="0" tIns="0" rIns="0" bIns="0">
            <a:prstTxWarp prst="textNoShape">
              <a:avLst/>
            </a:prstTxWarp>
          </a:bodyPr>
          <a:lstStyle/>
          <a:p>
            <a:pPr marL="0" lvl="2" indent="0"/>
            <a:r>
              <a:rPr lang="en-US">
                <a:solidFill>
                  <a:schemeClr val="bg1"/>
                </a:solidFill>
                <a:latin typeface="Consolas" charset="0"/>
              </a:rPr>
              <a:t>PUT</a:t>
            </a:r>
          </a:p>
          <a:p>
            <a:pPr marL="0" lvl="2" indent="0"/>
            <a:r>
              <a:rPr lang="en-US">
                <a:solidFill>
                  <a:schemeClr val="bg1"/>
                </a:solidFill>
                <a:latin typeface="Consolas" charset="0"/>
              </a:rPr>
              <a:t>http://</a:t>
            </a:r>
            <a:r>
              <a:rPr lang="en-US" u="sng">
                <a:solidFill>
                  <a:schemeClr val="bg1"/>
                </a:solidFill>
                <a:latin typeface="Consolas" charset="0"/>
              </a:rPr>
              <a:t>dvd</a:t>
            </a:r>
            <a:r>
              <a:rPr lang="en-US">
                <a:solidFill>
                  <a:schemeClr val="bg1"/>
                </a:solidFill>
                <a:latin typeface="Consolas" charset="0"/>
              </a:rPr>
              <a:t>.blob.core.windows.net/</a:t>
            </a:r>
            <a:r>
              <a:rPr lang="en-US" u="sng">
                <a:solidFill>
                  <a:schemeClr val="bg1"/>
                </a:solidFill>
                <a:latin typeface="Consolas" charset="0"/>
              </a:rPr>
              <a:t>movies</a:t>
            </a:r>
            <a:r>
              <a:rPr lang="en-US">
                <a:solidFill>
                  <a:schemeClr val="bg1"/>
                </a:solidFill>
                <a:latin typeface="Consolas" charset="0"/>
              </a:rPr>
              <a:t>/</a:t>
            </a:r>
            <a:r>
              <a:rPr lang="en-US" u="sng">
                <a:solidFill>
                  <a:schemeClr val="bg1"/>
                </a:solidFill>
                <a:latin typeface="Consolas" charset="0"/>
              </a:rPr>
              <a:t>TheBlob.wmv</a:t>
            </a:r>
          </a:p>
          <a:p>
            <a:pPr marL="0" lvl="2" indent="0"/>
            <a:r>
              <a:rPr lang="en-US">
                <a:solidFill>
                  <a:srgbClr val="C00000"/>
                </a:solidFill>
                <a:latin typeface="Consolas" charset="0"/>
              </a:rPr>
              <a:t>?comp=blocklist &amp;timeout=120 </a:t>
            </a:r>
          </a:p>
          <a:p>
            <a:pPr marL="0" lvl="2" indent="0"/>
            <a:r>
              <a:rPr lang="en-US">
                <a:solidFill>
                  <a:schemeClr val="bg1"/>
                </a:solidFill>
                <a:latin typeface="Consolas" charset="0"/>
              </a:rPr>
              <a:t>HTTP/1.1 Content-Length: 161213</a:t>
            </a:r>
          </a:p>
          <a:p>
            <a:pPr marL="0" lvl="2" indent="0"/>
            <a:r>
              <a:rPr lang="en-US">
                <a:solidFill>
                  <a:srgbClr val="C00000"/>
                </a:solidFill>
                <a:latin typeface="Consolas" charset="0"/>
              </a:rPr>
              <a:t>Authorization: SharedKey dvd:</a:t>
            </a:r>
            <a:r>
              <a:rPr lang="en-US">
                <a:latin typeface="Calibri" charset="0"/>
              </a:rPr>
              <a:t> 	</a:t>
            </a:r>
            <a:r>
              <a:rPr lang="en-US">
                <a:solidFill>
                  <a:srgbClr val="C00000"/>
                </a:solidFill>
                <a:latin typeface="Calibri" charset="0"/>
              </a:rPr>
              <a:t>QrmowAF72IsFEs0GaNCtRU143JpkflIgRTcOdKZaYxw=</a:t>
            </a:r>
            <a:endParaRPr lang="en-US">
              <a:solidFill>
                <a:srgbClr val="C00000"/>
              </a:solidFill>
              <a:latin typeface="Consolas" charset="0"/>
            </a:endParaRPr>
          </a:p>
          <a:p>
            <a:pPr marL="0" lvl="2" indent="0"/>
            <a:r>
              <a:rPr lang="en-US">
                <a:solidFill>
                  <a:schemeClr val="bg1"/>
                </a:solidFill>
                <a:latin typeface="Consolas" charset="0"/>
              </a:rPr>
              <a:t>x-ms-date: Mon, 27 Oct 2008 17:00:25 GMT</a:t>
            </a:r>
          </a:p>
          <a:p>
            <a:pPr marL="0" lvl="2" indent="0"/>
            <a:endParaRPr lang="en-US">
              <a:solidFill>
                <a:schemeClr val="bg1"/>
              </a:solidFill>
              <a:latin typeface="Consolas" charset="0"/>
            </a:endParaRPr>
          </a:p>
          <a:p>
            <a:pPr marL="0" lvl="2" indent="0"/>
            <a:r>
              <a:rPr lang="en-US">
                <a:solidFill>
                  <a:srgbClr val="002060"/>
                </a:solidFill>
                <a:latin typeface="Consolas" charset="0"/>
              </a:rPr>
              <a:t>&lt;?xml version=“1.0” encoding=“utf-8”?&gt;</a:t>
            </a:r>
          </a:p>
          <a:p>
            <a:pPr marL="0" lvl="2" indent="0"/>
            <a:r>
              <a:rPr lang="en-US">
                <a:solidFill>
                  <a:srgbClr val="002060"/>
                </a:solidFill>
                <a:latin typeface="Consolas" charset="0"/>
              </a:rPr>
              <a:t>&lt;BlockList&gt;</a:t>
            </a:r>
          </a:p>
          <a:p>
            <a:pPr marL="0" lvl="2" indent="0"/>
            <a:r>
              <a:rPr lang="en-US">
                <a:solidFill>
                  <a:srgbClr val="002060"/>
                </a:solidFill>
                <a:latin typeface="Consolas" charset="0"/>
              </a:rPr>
              <a:t>    &lt;Block&gt;BlockId1&lt;/Block&gt;</a:t>
            </a:r>
          </a:p>
          <a:p>
            <a:pPr marL="0" lvl="2" indent="0"/>
            <a:r>
              <a:rPr lang="en-US">
                <a:solidFill>
                  <a:srgbClr val="002060"/>
                </a:solidFill>
                <a:latin typeface="Consolas" charset="0"/>
              </a:rPr>
              <a:t>    &lt;Block&gt;BlockId2&lt;/Block&gt;</a:t>
            </a:r>
          </a:p>
          <a:p>
            <a:pPr marL="0" lvl="2" indent="0"/>
            <a:r>
              <a:rPr lang="en-US">
                <a:solidFill>
                  <a:srgbClr val="002060"/>
                </a:solidFill>
                <a:latin typeface="Consolas" charset="0"/>
              </a:rPr>
              <a:t>    ………………</a:t>
            </a:r>
          </a:p>
          <a:p>
            <a:pPr marL="0" lvl="2" indent="0"/>
            <a:r>
              <a:rPr lang="en-US">
                <a:solidFill>
                  <a:srgbClr val="002060"/>
                </a:solidFill>
                <a:latin typeface="Consolas" charset="0"/>
              </a:rPr>
              <a:t>&lt;/BlockList&gt;</a:t>
            </a:r>
          </a:p>
          <a:p>
            <a:pPr eaLnBrk="0" fontAlgn="t" hangingPunct="0"/>
            <a:endParaRPr lang="en-US" sz="1200">
              <a:solidFill>
                <a:schemeClr val="bg1"/>
              </a:solidFill>
              <a:latin typeface="Consolas" charset="0"/>
            </a:endParaRPr>
          </a:p>
          <a:p>
            <a:pPr eaLnBrk="0" fontAlgn="t" hangingPunct="0"/>
            <a:endParaRPr lang="en-US" sz="1200">
              <a:solidFill>
                <a:schemeClr val="bg1"/>
              </a:solidFill>
              <a:latin typeface="Consolas" charset="0"/>
            </a:endParaRPr>
          </a:p>
        </p:txBody>
      </p:sp>
      <p:sp>
        <p:nvSpPr>
          <p:cNvPr id="45059" name="TextBox 4"/>
          <p:cNvSpPr txBox="1">
            <a:spLocks noChangeArrowheads="1"/>
          </p:cNvSpPr>
          <p:nvPr/>
        </p:nvSpPr>
        <p:spPr bwMode="auto">
          <a:xfrm>
            <a:off x="1143000" y="839788"/>
            <a:ext cx="1208088" cy="457200"/>
          </a:xfrm>
          <a:prstGeom prst="rect">
            <a:avLst/>
          </a:prstGeom>
          <a:noFill/>
          <a:ln w="9525">
            <a:noFill/>
            <a:miter lim="800000"/>
            <a:headEnd/>
            <a:tailEnd/>
          </a:ln>
        </p:spPr>
        <p:txBody>
          <a:bodyPr wrap="none">
            <a:prstTxWarp prst="textNoShape">
              <a:avLst/>
            </a:prstTxWarp>
            <a:spAutoFit/>
          </a:bodyPr>
          <a:lstStyle/>
          <a:p>
            <a:r>
              <a:rPr lang="en-US" b="1" i="1">
                <a:latin typeface="Calibri" charset="0"/>
              </a:rPr>
              <a:t>Account</a:t>
            </a:r>
          </a:p>
        </p:txBody>
      </p:sp>
      <p:sp>
        <p:nvSpPr>
          <p:cNvPr id="45060" name="TextBox 5"/>
          <p:cNvSpPr txBox="1">
            <a:spLocks noChangeArrowheads="1"/>
          </p:cNvSpPr>
          <p:nvPr/>
        </p:nvSpPr>
        <p:spPr bwMode="auto">
          <a:xfrm>
            <a:off x="5486400" y="839788"/>
            <a:ext cx="1422400" cy="457200"/>
          </a:xfrm>
          <a:prstGeom prst="rect">
            <a:avLst/>
          </a:prstGeom>
          <a:noFill/>
          <a:ln w="9525">
            <a:noFill/>
            <a:miter lim="800000"/>
            <a:headEnd/>
            <a:tailEnd/>
          </a:ln>
        </p:spPr>
        <p:txBody>
          <a:bodyPr wrap="none">
            <a:prstTxWarp prst="textNoShape">
              <a:avLst/>
            </a:prstTxWarp>
            <a:spAutoFit/>
          </a:bodyPr>
          <a:lstStyle/>
          <a:p>
            <a:r>
              <a:rPr lang="en-US" b="1" i="1">
                <a:latin typeface="Calibri" charset="0"/>
              </a:rPr>
              <a:t>Container</a:t>
            </a:r>
          </a:p>
        </p:txBody>
      </p:sp>
      <p:sp>
        <p:nvSpPr>
          <p:cNvPr id="45061" name="TextBox 6"/>
          <p:cNvSpPr txBox="1">
            <a:spLocks noChangeArrowheads="1"/>
          </p:cNvSpPr>
          <p:nvPr/>
        </p:nvSpPr>
        <p:spPr bwMode="auto">
          <a:xfrm>
            <a:off x="6934200" y="838200"/>
            <a:ext cx="1576388" cy="457200"/>
          </a:xfrm>
          <a:prstGeom prst="rect">
            <a:avLst/>
          </a:prstGeom>
          <a:noFill/>
          <a:ln w="9525">
            <a:noFill/>
            <a:miter lim="800000"/>
            <a:headEnd/>
            <a:tailEnd/>
          </a:ln>
        </p:spPr>
        <p:txBody>
          <a:bodyPr wrap="none">
            <a:prstTxWarp prst="textNoShape">
              <a:avLst/>
            </a:prstTxWarp>
            <a:spAutoFit/>
          </a:bodyPr>
          <a:lstStyle/>
          <a:p>
            <a:r>
              <a:rPr lang="en-US" b="1" i="1">
                <a:latin typeface="Calibri" charset="0"/>
              </a:rPr>
              <a:t>Blob Name</a:t>
            </a:r>
          </a:p>
        </p:txBody>
      </p:sp>
      <p:sp>
        <p:nvSpPr>
          <p:cNvPr id="8" name="Down Arrow 7"/>
          <p:cNvSpPr/>
          <p:nvPr/>
        </p:nvSpPr>
        <p:spPr bwMode="auto">
          <a:xfrm>
            <a:off x="1524000" y="1300163"/>
            <a:ext cx="228600" cy="381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9" name="Down Arrow 8"/>
          <p:cNvSpPr/>
          <p:nvPr/>
        </p:nvSpPr>
        <p:spPr bwMode="auto">
          <a:xfrm>
            <a:off x="6172200" y="1300163"/>
            <a:ext cx="228600" cy="381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0" name="Down Arrow 9"/>
          <p:cNvSpPr/>
          <p:nvPr/>
        </p:nvSpPr>
        <p:spPr bwMode="auto">
          <a:xfrm>
            <a:off x="7620000" y="1300163"/>
            <a:ext cx="228600" cy="381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blinds(horizontal)">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blinds(horizontal)">
                                      <p:cBhvr>
                                        <p:cTn id="20" dur="500"/>
                                        <p:tgtEl>
                                          <p:spTgt spid="4">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blinds(horizontal)">
                                      <p:cBhvr>
                                        <p:cTn id="23" dur="500"/>
                                        <p:tgtEl>
                                          <p:spTgt spid="4">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Effect transition="in" filter="blinds(horizontal)">
                                      <p:cBhvr>
                                        <p:cTn id="26" dur="500"/>
                                        <p:tgtEl>
                                          <p:spTgt spid="4">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blinds(horizontal)">
                                      <p:cBhvr>
                                        <p:cTn id="29" dur="500"/>
                                        <p:tgtEl>
                                          <p:spTgt spid="4">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blinds(horizontal)">
                                      <p:cBhvr>
                                        <p:cTn id="32" dur="500"/>
                                        <p:tgtEl>
                                          <p:spTgt spid="4">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blinds(horizontal)">
                                      <p:cBhvr>
                                        <p:cTn id="3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REST GetBlob</a:t>
            </a:r>
            <a:endParaRPr dirty="0">
              <a:ea typeface="+mn-ea"/>
              <a:cs typeface="Arial" charset="0"/>
            </a:endParaRPr>
          </a:p>
        </p:txBody>
      </p:sp>
      <p:sp>
        <p:nvSpPr>
          <p:cNvPr id="8" name="Text Placeholder 4"/>
          <p:cNvSpPr txBox="1">
            <a:spLocks/>
          </p:cNvSpPr>
          <p:nvPr/>
        </p:nvSpPr>
        <p:spPr bwMode="auto">
          <a:xfrm>
            <a:off x="228600" y="1828800"/>
            <a:ext cx="8686800" cy="2209800"/>
          </a:xfrm>
          <a:prstGeom prst="rect">
            <a:avLst/>
          </a:prstGeom>
          <a:solidFill>
            <a:schemeClr val="tx1"/>
          </a:solidFill>
          <a:ln w="28575">
            <a:noFill/>
            <a:miter lim="800000"/>
            <a:headEnd/>
            <a:tailEnd/>
          </a:ln>
        </p:spPr>
        <p:txBody>
          <a:bodyPr lIns="0" tIns="0" rIns="0" bIns="0">
            <a:prstTxWarp prst="textNoShape">
              <a:avLst/>
            </a:prstTxWarp>
          </a:bodyPr>
          <a:lstStyle/>
          <a:p>
            <a:pPr marL="0" lvl="2" indent="0"/>
            <a:r>
              <a:rPr lang="en-US">
                <a:solidFill>
                  <a:schemeClr val="bg1"/>
                </a:solidFill>
                <a:latin typeface="Consolas" charset="0"/>
              </a:rPr>
              <a:t>GET</a:t>
            </a:r>
          </a:p>
          <a:p>
            <a:pPr marL="0" lvl="2" indent="0"/>
            <a:r>
              <a:rPr lang="en-US">
                <a:solidFill>
                  <a:schemeClr val="bg1"/>
                </a:solidFill>
                <a:latin typeface="Consolas" charset="0"/>
              </a:rPr>
              <a:t>http://</a:t>
            </a:r>
            <a:r>
              <a:rPr lang="en-US" u="sng">
                <a:solidFill>
                  <a:schemeClr val="bg1"/>
                </a:solidFill>
                <a:latin typeface="Consolas" charset="0"/>
              </a:rPr>
              <a:t>dvd</a:t>
            </a:r>
            <a:r>
              <a:rPr lang="en-US">
                <a:solidFill>
                  <a:schemeClr val="bg1"/>
                </a:solidFill>
                <a:latin typeface="Consolas" charset="0"/>
              </a:rPr>
              <a:t>.blob.core.windows.net/</a:t>
            </a:r>
            <a:r>
              <a:rPr lang="en-US" u="sng">
                <a:solidFill>
                  <a:schemeClr val="bg1"/>
                </a:solidFill>
                <a:latin typeface="Consolas" charset="0"/>
              </a:rPr>
              <a:t>movies</a:t>
            </a:r>
            <a:r>
              <a:rPr lang="en-US">
                <a:solidFill>
                  <a:schemeClr val="bg1"/>
                </a:solidFill>
                <a:latin typeface="Consolas" charset="0"/>
              </a:rPr>
              <a:t>/</a:t>
            </a:r>
            <a:r>
              <a:rPr lang="en-US" u="sng">
                <a:solidFill>
                  <a:schemeClr val="bg1"/>
                </a:solidFill>
                <a:latin typeface="Consolas" charset="0"/>
              </a:rPr>
              <a:t>TheBlob.wmv</a:t>
            </a:r>
          </a:p>
          <a:p>
            <a:pPr marL="0" lvl="2" indent="0"/>
            <a:r>
              <a:rPr lang="en-US">
                <a:solidFill>
                  <a:schemeClr val="bg1"/>
                </a:solidFill>
                <a:latin typeface="Consolas" charset="0"/>
              </a:rPr>
              <a:t>HTTP/1.1</a:t>
            </a:r>
          </a:p>
          <a:p>
            <a:pPr marL="0" lvl="2" indent="0"/>
            <a:r>
              <a:rPr lang="en-US">
                <a:solidFill>
                  <a:srgbClr val="C00000"/>
                </a:solidFill>
                <a:latin typeface="Consolas" charset="0"/>
              </a:rPr>
              <a:t>Authorization: SharedKey dvd:</a:t>
            </a:r>
            <a:r>
              <a:rPr lang="en-US">
                <a:latin typeface="Calibri" charset="0"/>
              </a:rPr>
              <a:t> 	</a:t>
            </a:r>
            <a:r>
              <a:rPr lang="en-US">
                <a:solidFill>
                  <a:srgbClr val="C00000"/>
                </a:solidFill>
                <a:latin typeface="Calibri" charset="0"/>
              </a:rPr>
              <a:t>RGllHMtzKMi4y/nedSk5Vn74IU6/fRMwiPsL+uYSDjY=</a:t>
            </a:r>
            <a:endParaRPr lang="en-US">
              <a:solidFill>
                <a:srgbClr val="C00000"/>
              </a:solidFill>
              <a:latin typeface="Consolas" charset="0"/>
            </a:endParaRPr>
          </a:p>
          <a:p>
            <a:pPr marL="0" lvl="2" indent="0"/>
            <a:r>
              <a:rPr lang="en-US">
                <a:solidFill>
                  <a:schemeClr val="bg1"/>
                </a:solidFill>
                <a:latin typeface="Consolas" charset="0"/>
              </a:rPr>
              <a:t>X-ms-date: Mon, 27 Oct 2008 17:00:25 GMT</a:t>
            </a:r>
          </a:p>
          <a:p>
            <a:pPr eaLnBrk="0" fontAlgn="t" hangingPunct="0"/>
            <a:endParaRPr lang="en-US">
              <a:solidFill>
                <a:schemeClr val="bg1"/>
              </a:solidFill>
              <a:latin typeface="Consolas" charset="0"/>
            </a:endParaRPr>
          </a:p>
        </p:txBody>
      </p:sp>
      <p:sp>
        <p:nvSpPr>
          <p:cNvPr id="47107" name="TextBox 8"/>
          <p:cNvSpPr txBox="1">
            <a:spLocks noChangeArrowheads="1"/>
          </p:cNvSpPr>
          <p:nvPr/>
        </p:nvSpPr>
        <p:spPr bwMode="auto">
          <a:xfrm>
            <a:off x="508000" y="1308100"/>
            <a:ext cx="3265488" cy="579438"/>
          </a:xfrm>
          <a:prstGeom prst="rect">
            <a:avLst/>
          </a:prstGeom>
          <a:noFill/>
          <a:ln w="9525">
            <a:noFill/>
            <a:miter lim="800000"/>
            <a:headEnd/>
            <a:tailEnd/>
          </a:ln>
        </p:spPr>
        <p:txBody>
          <a:bodyPr wrap="none">
            <a:prstTxWarp prst="textNoShape">
              <a:avLst/>
            </a:prstTxWarp>
            <a:spAutoFit/>
          </a:bodyPr>
          <a:lstStyle/>
          <a:p>
            <a:pPr marL="461963" indent="-461963">
              <a:buFont typeface="Arial" charset="0"/>
              <a:buChar char="•"/>
            </a:pPr>
            <a:r>
              <a:rPr lang="en-US" sz="3200">
                <a:latin typeface="Calibri" charset="0"/>
              </a:rPr>
              <a:t> Get whole blob</a:t>
            </a:r>
          </a:p>
        </p:txBody>
      </p:sp>
      <p:grpSp>
        <p:nvGrpSpPr>
          <p:cNvPr id="10" name="Group 9"/>
          <p:cNvGrpSpPr>
            <a:grpSpLocks/>
          </p:cNvGrpSpPr>
          <p:nvPr/>
        </p:nvGrpSpPr>
        <p:grpSpPr bwMode="auto">
          <a:xfrm>
            <a:off x="228600" y="4343400"/>
            <a:ext cx="8686800" cy="2438400"/>
            <a:chOff x="228600" y="1319049"/>
            <a:chExt cx="8686800" cy="1681655"/>
          </a:xfrm>
        </p:grpSpPr>
        <p:sp>
          <p:nvSpPr>
            <p:cNvPr id="47109" name="Text Placeholder 4"/>
            <p:cNvSpPr txBox="1">
              <a:spLocks/>
            </p:cNvSpPr>
            <p:nvPr/>
          </p:nvSpPr>
          <p:spPr bwMode="auto">
            <a:xfrm>
              <a:off x="228600" y="1686911"/>
              <a:ext cx="8686800" cy="1313793"/>
            </a:xfrm>
            <a:prstGeom prst="rect">
              <a:avLst/>
            </a:prstGeom>
            <a:solidFill>
              <a:schemeClr val="tx1"/>
            </a:solidFill>
            <a:ln w="28575">
              <a:noFill/>
              <a:miter lim="800000"/>
              <a:headEnd/>
              <a:tailEnd/>
            </a:ln>
          </p:spPr>
          <p:txBody>
            <a:bodyPr lIns="0" tIns="0" rIns="0" bIns="0">
              <a:prstTxWarp prst="textNoShape">
                <a:avLst/>
              </a:prstTxWarp>
            </a:bodyPr>
            <a:lstStyle/>
            <a:p>
              <a:pPr marL="0" lvl="2" indent="0"/>
              <a:r>
                <a:rPr lang="en-US">
                  <a:solidFill>
                    <a:schemeClr val="bg1"/>
                  </a:solidFill>
                  <a:latin typeface="Consolas" charset="0"/>
                </a:rPr>
                <a:t>GET</a:t>
              </a:r>
            </a:p>
            <a:p>
              <a:pPr marL="0" lvl="2" indent="0"/>
              <a:r>
                <a:rPr lang="en-US">
                  <a:solidFill>
                    <a:schemeClr val="bg1"/>
                  </a:solidFill>
                  <a:latin typeface="Consolas" charset="0"/>
                </a:rPr>
                <a:t>http://</a:t>
              </a:r>
              <a:r>
                <a:rPr lang="en-US" u="sng">
                  <a:solidFill>
                    <a:schemeClr val="bg1"/>
                  </a:solidFill>
                  <a:latin typeface="Consolas" charset="0"/>
                </a:rPr>
                <a:t>dvd</a:t>
              </a:r>
              <a:r>
                <a:rPr lang="en-US">
                  <a:solidFill>
                    <a:schemeClr val="bg1"/>
                  </a:solidFill>
                  <a:latin typeface="Consolas" charset="0"/>
                </a:rPr>
                <a:t>.blob.core.windows.net/</a:t>
              </a:r>
              <a:r>
                <a:rPr lang="en-US" u="sng">
                  <a:solidFill>
                    <a:schemeClr val="bg1"/>
                  </a:solidFill>
                  <a:latin typeface="Consolas" charset="0"/>
                </a:rPr>
                <a:t>movies</a:t>
              </a:r>
              <a:r>
                <a:rPr lang="en-US">
                  <a:solidFill>
                    <a:schemeClr val="bg1"/>
                  </a:solidFill>
                  <a:latin typeface="Consolas" charset="0"/>
                </a:rPr>
                <a:t>/</a:t>
              </a:r>
              <a:r>
                <a:rPr lang="en-US" u="sng">
                  <a:solidFill>
                    <a:schemeClr val="bg1"/>
                  </a:solidFill>
                  <a:latin typeface="Consolas" charset="0"/>
                </a:rPr>
                <a:t>TheBlob.wmv</a:t>
              </a:r>
            </a:p>
            <a:p>
              <a:pPr marL="0" lvl="2" indent="0"/>
              <a:r>
                <a:rPr lang="en-US">
                  <a:solidFill>
                    <a:srgbClr val="C00000"/>
                  </a:solidFill>
                  <a:latin typeface="Consolas" charset="0"/>
                </a:rPr>
                <a:t>?timeout=60 </a:t>
              </a:r>
            </a:p>
            <a:p>
              <a:pPr marL="0" lvl="2" indent="0"/>
              <a:r>
                <a:rPr lang="en-US">
                  <a:solidFill>
                    <a:schemeClr val="bg1"/>
                  </a:solidFill>
                  <a:latin typeface="Consolas" charset="0"/>
                </a:rPr>
                <a:t>HTTP/1.1 </a:t>
              </a:r>
            </a:p>
            <a:p>
              <a:pPr marL="0" lvl="2" indent="0"/>
              <a:r>
                <a:rPr lang="en-US">
                  <a:solidFill>
                    <a:srgbClr val="C00000"/>
                  </a:solidFill>
                  <a:latin typeface="Consolas" charset="0"/>
                </a:rPr>
                <a:t>Range: bytes=1024000-2048000</a:t>
              </a:r>
            </a:p>
            <a:p>
              <a:pPr eaLnBrk="0" fontAlgn="t" hangingPunct="0"/>
              <a:endParaRPr lang="en-US" sz="1200">
                <a:solidFill>
                  <a:schemeClr val="bg1"/>
                </a:solidFill>
                <a:latin typeface="Consolas" charset="0"/>
              </a:endParaRPr>
            </a:p>
          </p:txBody>
        </p:sp>
        <p:sp>
          <p:nvSpPr>
            <p:cNvPr id="47110" name="TextBox 11"/>
            <p:cNvSpPr txBox="1">
              <a:spLocks noChangeArrowheads="1"/>
            </p:cNvSpPr>
            <p:nvPr/>
          </p:nvSpPr>
          <p:spPr bwMode="auto">
            <a:xfrm>
              <a:off x="498475" y="1319049"/>
              <a:ext cx="4554538" cy="399612"/>
            </a:xfrm>
            <a:prstGeom prst="rect">
              <a:avLst/>
            </a:prstGeom>
            <a:noFill/>
            <a:ln w="9525">
              <a:noFill/>
              <a:miter lim="800000"/>
              <a:headEnd/>
              <a:tailEnd/>
            </a:ln>
          </p:spPr>
          <p:txBody>
            <a:bodyPr wrap="none">
              <a:prstTxWarp prst="textNoShape">
                <a:avLst/>
              </a:prstTxWarp>
              <a:spAutoFit/>
            </a:bodyPr>
            <a:lstStyle/>
            <a:p>
              <a:pPr marL="461963" indent="-461963">
                <a:buFont typeface="Arial" charset="0"/>
                <a:buChar char="•"/>
              </a:pPr>
              <a:r>
                <a:rPr lang="en-US" sz="3200">
                  <a:latin typeface="Calibri" charset="0"/>
                </a:rPr>
                <a:t> Get a range of the blob</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Blob Enumeration </a:t>
            </a:r>
            <a:r>
              <a:rPr dirty="0">
                <a:ea typeface="+mn-ea"/>
                <a:cs typeface="Arial" charset="0"/>
              </a:rPr>
              <a:t>–</a:t>
            </a:r>
            <a:r>
              <a:rPr>
                <a:ea typeface="+mn-ea"/>
                <a:cs typeface="Arial" charset="0"/>
              </a:rPr>
              <a:t> Delimiter</a:t>
            </a:r>
            <a:endParaRPr dirty="0">
              <a:ea typeface="+mn-ea"/>
              <a:cs typeface="Arial" charset="0"/>
            </a:endParaRPr>
          </a:p>
        </p:txBody>
      </p:sp>
      <p:sp>
        <p:nvSpPr>
          <p:cNvPr id="3" name="Content Placeholder 2"/>
          <p:cNvSpPr>
            <a:spLocks noGrp="1"/>
          </p:cNvSpPr>
          <p:nvPr>
            <p:ph idx="1"/>
          </p:nvPr>
        </p:nvSpPr>
        <p:spPr>
          <a:xfrm>
            <a:off x="721106" y="1411288"/>
            <a:ext cx="7681532" cy="1331262"/>
          </a:xfrm>
        </p:spPr>
        <p:txBody>
          <a:bodyPr>
            <a:normAutofit fontScale="92500" lnSpcReduction="20000"/>
          </a:bodyPr>
          <a:lstStyle/>
          <a:p>
            <a:pPr marL="461963" indent="-461963" defTabSz="914363" eaLnBrk="1" fontAlgn="auto" hangingPunct="1">
              <a:buFont typeface="Wingdings" pitchFamily="2" charset="2"/>
              <a:buChar char="l"/>
              <a:defRPr/>
            </a:pPr>
            <a:r>
              <a:rPr lang="en-US" dirty="0">
                <a:ea typeface="+mn-ea"/>
                <a:cs typeface="+mn-cs"/>
              </a:rPr>
              <a:t>Enumerates the list of blobs in a container</a:t>
            </a:r>
          </a:p>
          <a:p>
            <a:pPr marL="862013" lvl="1" indent="-400050" defTabSz="914363" eaLnBrk="1" fontAlgn="auto" hangingPunct="1">
              <a:spcAft>
                <a:spcPts val="0"/>
              </a:spcAft>
              <a:buFont typeface="Wingdings" pitchFamily="2" charset="2"/>
              <a:buChar char="l"/>
              <a:tabLst>
                <a:tab pos="461963" algn="l"/>
              </a:tabLst>
              <a:defRPr/>
            </a:pPr>
            <a:r>
              <a:rPr lang="en-US" b="1" dirty="0">
                <a:ea typeface="+mn-ea"/>
              </a:rPr>
              <a:t>Hierarchical listing:  prefix + delimiter</a:t>
            </a:r>
          </a:p>
          <a:p>
            <a:pPr marL="862013" lvl="1" indent="-400050" defTabSz="914363" eaLnBrk="1" fontAlgn="auto" hangingPunct="1">
              <a:spcAft>
                <a:spcPts val="0"/>
              </a:spcAft>
              <a:buFont typeface="Wingdings" pitchFamily="2" charset="2"/>
              <a:buChar char="l"/>
              <a:tabLst>
                <a:tab pos="461963" algn="l"/>
              </a:tabLst>
              <a:defRPr/>
            </a:pPr>
            <a:r>
              <a:rPr lang="en-US" dirty="0">
                <a:ea typeface="+mn-ea"/>
              </a:rPr>
              <a:t>Continuation:  </a:t>
            </a:r>
            <a:r>
              <a:rPr lang="en-US" dirty="0" err="1">
                <a:ea typeface="+mn-ea"/>
              </a:rPr>
              <a:t>NextMarker</a:t>
            </a:r>
            <a:r>
              <a:rPr lang="en-US" dirty="0">
                <a:ea typeface="+mn-ea"/>
              </a:rPr>
              <a:t> + Marker</a:t>
            </a:r>
          </a:p>
        </p:txBody>
      </p:sp>
      <p:sp>
        <p:nvSpPr>
          <p:cNvPr id="4" name="Text Placeholder 4"/>
          <p:cNvSpPr txBox="1">
            <a:spLocks/>
          </p:cNvSpPr>
          <p:nvPr/>
        </p:nvSpPr>
        <p:spPr>
          <a:xfrm>
            <a:off x="228600" y="3352800"/>
            <a:ext cx="3352800" cy="2209800"/>
          </a:xfrm>
          <a:prstGeom prst="rect">
            <a:avLst/>
          </a:prstGeom>
          <a:solidFill>
            <a:srgbClr val="FFFFFF"/>
          </a:solidFill>
        </p:spPr>
        <p:txBody>
          <a:bodyPr lIns="0" tIns="0" rIns="0" bIns="0"/>
          <a:lstStyle/>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Container “movies” has:</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1800" dirty="0">
              <a:latin typeface="Consolas" pitchFamily="49" charset="0"/>
              <a:ea typeface="+mn-ea"/>
              <a:cs typeface="+mn-cs"/>
            </a:endParaRP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Action/Rocky.avi</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Action/Rocky2.avi</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Drama/Crime/GodFather.avi</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Drama/Crime/GodFather2.avi</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Drama/LordOfRings.avi</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Thriller/TheBlob.wmv</a:t>
            </a:r>
          </a:p>
        </p:txBody>
      </p:sp>
      <p:sp>
        <p:nvSpPr>
          <p:cNvPr id="5" name="Text Placeholder 4"/>
          <p:cNvSpPr txBox="1">
            <a:spLocks/>
          </p:cNvSpPr>
          <p:nvPr/>
        </p:nvSpPr>
        <p:spPr bwMode="auto">
          <a:xfrm>
            <a:off x="3810000" y="2971800"/>
            <a:ext cx="5029200" cy="1752600"/>
          </a:xfrm>
          <a:prstGeom prst="rect">
            <a:avLst/>
          </a:prstGeom>
          <a:solidFill>
            <a:srgbClr val="FFFFFF"/>
          </a:solidFill>
          <a:ln w="9525">
            <a:noFill/>
            <a:miter lim="800000"/>
            <a:headEnd/>
            <a:tailEnd/>
          </a:ln>
        </p:spPr>
        <p:txBody>
          <a:bodyPr lIns="0" tIns="0" rIns="0" bIns="0">
            <a:prstTxWarp prst="textNoShape">
              <a:avLst/>
            </a:prstTxWarp>
          </a:bodyPr>
          <a:lstStyle/>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atin typeface="Consolas" charset="0"/>
              </a:rPr>
              <a:t>List top level “directories”</a:t>
            </a: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800" b="1">
              <a:latin typeface="Consolas" charset="0"/>
            </a:endParaRP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b="1">
                <a:latin typeface="Consolas" charset="0"/>
              </a:rPr>
              <a:t>REST Request:</a:t>
            </a: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a:latin typeface="Consolas" charset="0"/>
              </a:rPr>
              <a:t>GET http://</a:t>
            </a:r>
            <a:r>
              <a:rPr lang="en-US" sz="1800" u="sng">
                <a:latin typeface="Consolas" charset="0"/>
              </a:rPr>
              <a:t>dvd</a:t>
            </a:r>
            <a:r>
              <a:rPr lang="en-US" sz="1800">
                <a:latin typeface="Consolas" charset="0"/>
              </a:rPr>
              <a:t>.blob.windows.net/</a:t>
            </a:r>
            <a:r>
              <a:rPr lang="en-US" sz="1800" u="sng">
                <a:latin typeface="Consolas" charset="0"/>
              </a:rPr>
              <a:t>movies</a:t>
            </a: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a:latin typeface="Consolas" charset="0"/>
              </a:rPr>
              <a:t>?comp=list </a:t>
            </a: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a:latin typeface="Consolas" charset="0"/>
              </a:rPr>
              <a:t>&amp;delimiter=/</a:t>
            </a:r>
          </a:p>
        </p:txBody>
      </p:sp>
      <p:sp>
        <p:nvSpPr>
          <p:cNvPr id="6" name="Text Placeholder 4"/>
          <p:cNvSpPr txBox="1">
            <a:spLocks/>
          </p:cNvSpPr>
          <p:nvPr/>
        </p:nvSpPr>
        <p:spPr>
          <a:xfrm>
            <a:off x="3810000" y="4876800"/>
            <a:ext cx="5029200" cy="1752600"/>
          </a:xfrm>
          <a:prstGeom prst="rect">
            <a:avLst/>
          </a:prstGeom>
          <a:solidFill>
            <a:srgbClr val="FFFFFF"/>
          </a:solidFill>
        </p:spPr>
        <p:txBody>
          <a:bodyPr lIns="0" tIns="0" rIns="0" bIns="0"/>
          <a:lstStyle/>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1800" b="1" dirty="0">
              <a:solidFill>
                <a:srgbClr val="C00000"/>
              </a:solidFill>
              <a:latin typeface="Consolas" pitchFamily="49" charset="0"/>
              <a:ea typeface="+mn-ea"/>
              <a:cs typeface="+mn-cs"/>
            </a:endParaRP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b="1" dirty="0">
                <a:solidFill>
                  <a:srgbClr val="C00000"/>
                </a:solidFill>
                <a:latin typeface="Consolas" pitchFamily="49" charset="0"/>
                <a:ea typeface="+mn-ea"/>
                <a:cs typeface="+mn-cs"/>
              </a:rPr>
              <a:t>Results:</a:t>
            </a:r>
            <a:endParaRPr lang="en-US" sz="1800" dirty="0">
              <a:solidFill>
                <a:schemeClr val="accent3">
                  <a:lumMod val="50000"/>
                </a:schemeClr>
              </a:solidFill>
              <a:latin typeface="Consolas" pitchFamily="49" charset="0"/>
              <a:ea typeface="+mn-ea"/>
              <a:cs typeface="+mn-cs"/>
            </a:endParaRP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r>
              <a:rPr lang="en-US" sz="1800" dirty="0">
                <a:solidFill>
                  <a:srgbClr val="C00000"/>
                </a:solidFill>
                <a:latin typeface="Consolas" pitchFamily="49" charset="0"/>
                <a:ea typeface="+mn-ea"/>
                <a:cs typeface="+mn-cs"/>
              </a:rPr>
              <a:t>Action</a:t>
            </a: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r>
              <a:rPr lang="en-US" sz="1800" dirty="0">
                <a:solidFill>
                  <a:srgbClr val="C00000"/>
                </a:solidFill>
                <a:latin typeface="Consolas" pitchFamily="49" charset="0"/>
                <a:ea typeface="+mn-ea"/>
                <a:cs typeface="+mn-cs"/>
              </a:rPr>
              <a:t>Drama</a:t>
            </a: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r>
              <a:rPr lang="en-US" sz="1800" dirty="0">
                <a:solidFill>
                  <a:srgbClr val="C00000"/>
                </a:solidFill>
                <a:latin typeface="Consolas" pitchFamily="49" charset="0"/>
                <a:ea typeface="+mn-ea"/>
                <a:cs typeface="+mn-cs"/>
              </a:rPr>
              <a:t>Horror</a:t>
            </a:r>
            <a:r>
              <a:rPr lang="en-US" sz="1800" dirty="0">
                <a:solidFill>
                  <a:srgbClr val="002060"/>
                </a:solidFill>
                <a:latin typeface="Consolas" pitchFamily="49" charset="0"/>
                <a:ea typeface="+mn-ea"/>
                <a:cs typeface="+mn-cs"/>
              </a:rPr>
              <a:t>&lt;/</a:t>
            </a:r>
            <a:r>
              <a:rPr lang="en-US" sz="1800" dirty="0" err="1">
                <a:solidFill>
                  <a:srgbClr val="002060"/>
                </a:solidFill>
                <a:latin typeface="Consolas" pitchFamily="49" charset="0"/>
                <a:ea typeface="+mn-ea"/>
                <a:cs typeface="+mn-cs"/>
              </a:rPr>
              <a:t>BlobPrefix</a:t>
            </a:r>
            <a:r>
              <a:rPr lang="en-US" sz="1800" dirty="0">
                <a:solidFill>
                  <a:srgbClr val="002060"/>
                </a:solidFill>
                <a:latin typeface="Consolas" pitchFamily="49" charset="0"/>
                <a:ea typeface="+mn-ea"/>
                <a:cs typeface="+mn-cs"/>
              </a:rPr>
              <a:t>&gt;</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dirty="0">
              <a:solidFill>
                <a:schemeClr val="bg1"/>
              </a:solidFill>
              <a:latin typeface="Consolas" pitchFamily="49" charset="0"/>
              <a:ea typeface="+mn-ea"/>
              <a:cs typeface="+mn-cs"/>
            </a:endParaRPr>
          </a:p>
        </p:txBody>
      </p:sp>
      <p:sp>
        <p:nvSpPr>
          <p:cNvPr id="7" name="Text Placeholder 4"/>
          <p:cNvSpPr txBox="1">
            <a:spLocks/>
          </p:cNvSpPr>
          <p:nvPr/>
        </p:nvSpPr>
        <p:spPr>
          <a:xfrm>
            <a:off x="228600" y="3352800"/>
            <a:ext cx="3352800" cy="3200400"/>
          </a:xfrm>
          <a:prstGeom prst="rect">
            <a:avLst/>
          </a:prstGeom>
          <a:solidFill>
            <a:srgbClr val="FFFFFF"/>
          </a:solidFill>
        </p:spPr>
        <p:txBody>
          <a:bodyPr lIns="0" tIns="0" rIns="0" bIns="0"/>
          <a:lstStyle/>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Container “movies” has:</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1800" dirty="0">
              <a:latin typeface="Consolas" pitchFamily="49" charset="0"/>
              <a:ea typeface="+mn-ea"/>
              <a:cs typeface="+mn-cs"/>
            </a:endParaRP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Action/Rocky1.wmv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Action/Rocky2.wmv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Action/Rocky3.wmv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Action/Rocky4.wmv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Action/Rocky5.wmv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Drama/Crime/GodFather1.wmv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Drama/Crime/GodFather2.wmv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Drama/Memento.wmv</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Horror/TheBlob.wmv</a:t>
            </a:r>
          </a:p>
        </p:txBody>
      </p:sp>
      <p:sp>
        <p:nvSpPr>
          <p:cNvPr id="8" name="Rounded Rectangle 7"/>
          <p:cNvSpPr/>
          <p:nvPr/>
        </p:nvSpPr>
        <p:spPr bwMode="auto">
          <a:xfrm>
            <a:off x="3733800" y="4090320"/>
            <a:ext cx="1676400" cy="304800"/>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 name="Rounded Rectangle 8"/>
          <p:cNvSpPr/>
          <p:nvPr/>
        </p:nvSpPr>
        <p:spPr bwMode="auto">
          <a:xfrm>
            <a:off x="3810000" y="5636600"/>
            <a:ext cx="3810000" cy="304800"/>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Summary Of Windows Azure Blobs</a:t>
            </a:r>
            <a:endParaRPr dirty="0">
              <a:ea typeface="+mn-ea"/>
              <a:cs typeface="Arial" charset="0"/>
            </a:endParaRPr>
          </a:p>
        </p:txBody>
      </p:sp>
      <p:sp>
        <p:nvSpPr>
          <p:cNvPr id="3" name="Content Placeholder 2"/>
          <p:cNvSpPr>
            <a:spLocks noGrp="1"/>
          </p:cNvSpPr>
          <p:nvPr>
            <p:ph idx="1"/>
          </p:nvPr>
        </p:nvSpPr>
        <p:spPr>
          <a:xfrm>
            <a:off x="730044" y="1412875"/>
            <a:ext cx="7681532" cy="4430315"/>
          </a:xfrm>
        </p:spPr>
        <p:txBody>
          <a:bodyPr>
            <a:normAutofit fontScale="92500"/>
          </a:bodyPr>
          <a:lstStyle/>
          <a:p>
            <a:pPr defTabSz="914363" eaLnBrk="1" fontAlgn="auto" hangingPunct="1">
              <a:buFont typeface="Wingdings" pitchFamily="2" charset="2"/>
              <a:buChar char="l"/>
              <a:defRPr/>
            </a:pPr>
            <a:r>
              <a:rPr lang="en-US" dirty="0">
                <a:ea typeface="+mn-ea"/>
                <a:cs typeface="+mn-cs"/>
              </a:rPr>
              <a:t>Easy to use REST Put/Get/Delete interface</a:t>
            </a:r>
          </a:p>
          <a:p>
            <a:pPr defTabSz="914363" eaLnBrk="1" fontAlgn="auto" hangingPunct="1">
              <a:buFont typeface="Wingdings" pitchFamily="2" charset="2"/>
              <a:buChar char="l"/>
              <a:defRPr/>
            </a:pPr>
            <a:r>
              <a:rPr lang="en-US" dirty="0">
                <a:ea typeface="+mn-ea"/>
                <a:cs typeface="+mn-cs"/>
              </a:rPr>
              <a:t>Can read from any Offset, Length of Blob</a:t>
            </a:r>
          </a:p>
          <a:p>
            <a:pPr defTabSz="914363" eaLnBrk="1" fontAlgn="auto" hangingPunct="1">
              <a:buFont typeface="Wingdings" pitchFamily="2" charset="2"/>
              <a:buChar char="l"/>
              <a:defRPr/>
            </a:pPr>
            <a:r>
              <a:rPr lang="en-US" dirty="0">
                <a:ea typeface="+mn-ea"/>
                <a:cs typeface="+mn-cs"/>
              </a:rPr>
              <a:t>Conditional Put and Get Blob</a:t>
            </a:r>
          </a:p>
          <a:p>
            <a:pPr defTabSz="914363" eaLnBrk="1" fontAlgn="auto" hangingPunct="1">
              <a:buFont typeface="Wingdings" pitchFamily="2" charset="2"/>
              <a:buChar char="l"/>
              <a:defRPr/>
            </a:pPr>
            <a:r>
              <a:rPr lang="en-US" dirty="0">
                <a:ea typeface="+mn-ea"/>
                <a:cs typeface="+mn-cs"/>
              </a:rPr>
              <a:t>Max Blob size</a:t>
            </a:r>
          </a:p>
          <a:p>
            <a:pPr lvl="1" defTabSz="914363" eaLnBrk="1" fontAlgn="auto" hangingPunct="1">
              <a:spcAft>
                <a:spcPts val="0"/>
              </a:spcAft>
              <a:buFont typeface="Wingdings" pitchFamily="2" charset="2"/>
              <a:buChar char="l"/>
              <a:defRPr/>
            </a:pPr>
            <a:r>
              <a:rPr lang="en-US" dirty="0">
                <a:ea typeface="+mn-ea"/>
              </a:rPr>
              <a:t>50 GB using </a:t>
            </a:r>
            <a:r>
              <a:rPr lang="en-US" dirty="0" err="1">
                <a:ea typeface="+mn-ea"/>
              </a:rPr>
              <a:t>PutBlock</a:t>
            </a:r>
            <a:r>
              <a:rPr lang="en-US" dirty="0">
                <a:ea typeface="+mn-ea"/>
              </a:rPr>
              <a:t> and </a:t>
            </a:r>
            <a:r>
              <a:rPr lang="en-US" dirty="0" err="1">
                <a:ea typeface="+mn-ea"/>
              </a:rPr>
              <a:t>PutBlockList</a:t>
            </a:r>
            <a:endParaRPr lang="en-US" dirty="0">
              <a:ea typeface="+mn-ea"/>
            </a:endParaRPr>
          </a:p>
          <a:p>
            <a:pPr lvl="1" defTabSz="914363" eaLnBrk="1" fontAlgn="auto" hangingPunct="1">
              <a:spcAft>
                <a:spcPts val="0"/>
              </a:spcAft>
              <a:buFont typeface="Wingdings" pitchFamily="2" charset="2"/>
              <a:buChar char="l"/>
              <a:defRPr/>
            </a:pPr>
            <a:r>
              <a:rPr lang="en-US" dirty="0">
                <a:ea typeface="+mn-ea"/>
              </a:rPr>
              <a:t>64 MB using </a:t>
            </a:r>
            <a:r>
              <a:rPr lang="en-US" dirty="0" err="1">
                <a:ea typeface="+mn-ea"/>
              </a:rPr>
              <a:t>PutBlob</a:t>
            </a:r>
            <a:endParaRPr lang="en-US" dirty="0">
              <a:ea typeface="+mn-ea"/>
            </a:endParaRPr>
          </a:p>
          <a:p>
            <a:pPr defTabSz="914363" eaLnBrk="1" fontAlgn="auto" hangingPunct="1">
              <a:buFont typeface="Wingdings" pitchFamily="2" charset="2"/>
              <a:buChar char="l"/>
              <a:defRPr/>
            </a:pPr>
            <a:r>
              <a:rPr lang="en-US" dirty="0">
                <a:ea typeface="+mn-ea"/>
                <a:cs typeface="+mn-cs"/>
              </a:rPr>
              <a:t>Put Blob/</a:t>
            </a:r>
            <a:r>
              <a:rPr lang="en-US" dirty="0" err="1">
                <a:ea typeface="+mn-ea"/>
                <a:cs typeface="+mn-cs"/>
              </a:rPr>
              <a:t>BlockList</a:t>
            </a:r>
            <a:r>
              <a:rPr lang="en-US" dirty="0">
                <a:ea typeface="+mn-ea"/>
                <a:cs typeface="+mn-cs"/>
              </a:rPr>
              <a:t> == Replace Blob for CTP</a:t>
            </a:r>
          </a:p>
          <a:p>
            <a:pPr lvl="1" defTabSz="914363" eaLnBrk="1" fontAlgn="auto" hangingPunct="1">
              <a:spcAft>
                <a:spcPts val="0"/>
              </a:spcAft>
              <a:buFont typeface="Wingdings" pitchFamily="2" charset="2"/>
              <a:buChar char="l"/>
              <a:defRPr/>
            </a:pPr>
            <a:r>
              <a:rPr lang="en-US" dirty="0">
                <a:ea typeface="+mn-ea"/>
              </a:rPr>
              <a:t>Can replace an existing blob with new blob/blocks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411087"/>
            <a:ext cx="8369300" cy="553998"/>
          </a:xfrm>
        </p:spPr>
        <p:txBody>
          <a:bodyPr>
            <a:normAutofit fontScale="90000"/>
          </a:bodyPr>
          <a:lstStyle/>
          <a:p>
            <a:pPr defTabSz="914363" eaLnBrk="1" fontAlgn="auto" hangingPunct="1">
              <a:spcAft>
                <a:spcPts val="0"/>
              </a:spcAft>
              <a:defRPr/>
            </a:pPr>
            <a:r>
              <a:rPr dirty="0">
                <a:ea typeface="+mn-ea"/>
                <a:cs typeface="Arial" charset="0"/>
              </a:rPr>
              <a:t>Windows Azure Storage</a:t>
            </a:r>
          </a:p>
        </p:txBody>
      </p:sp>
      <p:sp>
        <p:nvSpPr>
          <p:cNvPr id="3" name="Content Placeholder 2"/>
          <p:cNvSpPr>
            <a:spLocks noGrp="1"/>
          </p:cNvSpPr>
          <p:nvPr>
            <p:ph idx="1"/>
          </p:nvPr>
        </p:nvSpPr>
        <p:spPr>
          <a:xfrm>
            <a:off x="730044" y="1601011"/>
            <a:ext cx="7681532" cy="3416833"/>
          </a:xfrm>
        </p:spPr>
        <p:txBody>
          <a:bodyPr>
            <a:normAutofit lnSpcReduction="10000"/>
          </a:bodyPr>
          <a:lstStyle/>
          <a:p>
            <a:pPr marL="0" indent="0" defTabSz="914363" eaLnBrk="1" fontAlgn="auto" hangingPunct="1">
              <a:buNone/>
              <a:defRPr/>
            </a:pPr>
            <a:r>
              <a:rPr lang="en-US" dirty="0">
                <a:ea typeface="+mn-ea"/>
                <a:cs typeface="+mn-cs"/>
              </a:rPr>
              <a:t>Goal: to allow users and applications to</a:t>
            </a:r>
          </a:p>
          <a:p>
            <a:pPr lvl="1" defTabSz="914363" eaLnBrk="1" fontAlgn="auto" hangingPunct="1">
              <a:spcAft>
                <a:spcPts val="0"/>
              </a:spcAft>
              <a:buFont typeface="Wingdings" pitchFamily="2" charset="2"/>
              <a:buChar char="l"/>
              <a:defRPr/>
            </a:pPr>
            <a:r>
              <a:rPr lang="en-US" dirty="0">
                <a:ea typeface="+mn-ea"/>
              </a:rPr>
              <a:t>Access their data efficiently from anywhere at anytime</a:t>
            </a:r>
          </a:p>
          <a:p>
            <a:pPr lvl="1" defTabSz="914363" eaLnBrk="1" fontAlgn="auto" hangingPunct="1">
              <a:spcAft>
                <a:spcPts val="0"/>
              </a:spcAft>
              <a:buFont typeface="Wingdings" pitchFamily="2" charset="2"/>
              <a:buChar char="l"/>
              <a:defRPr/>
            </a:pPr>
            <a:r>
              <a:rPr lang="en-US" dirty="0">
                <a:ea typeface="+mn-ea"/>
              </a:rPr>
              <a:t>Store data for any length of time </a:t>
            </a:r>
          </a:p>
          <a:p>
            <a:pPr lvl="1" defTabSz="914363" eaLnBrk="1" fontAlgn="auto" hangingPunct="1">
              <a:spcAft>
                <a:spcPts val="0"/>
              </a:spcAft>
              <a:buFont typeface="Wingdings" pitchFamily="2" charset="2"/>
              <a:buChar char="l"/>
              <a:defRPr/>
            </a:pPr>
            <a:r>
              <a:rPr lang="en-US" dirty="0">
                <a:ea typeface="+mn-ea"/>
              </a:rPr>
              <a:t>Scale to store any amount of data</a:t>
            </a:r>
          </a:p>
          <a:p>
            <a:pPr lvl="1" defTabSz="914363" eaLnBrk="1" fontAlgn="auto" hangingPunct="1">
              <a:spcAft>
                <a:spcPts val="0"/>
              </a:spcAft>
              <a:buFont typeface="Wingdings" pitchFamily="2" charset="2"/>
              <a:buChar char="l"/>
              <a:defRPr/>
            </a:pPr>
            <a:r>
              <a:rPr lang="en-US" dirty="0">
                <a:ea typeface="+mn-ea"/>
              </a:rPr>
              <a:t>Be confident that the data will not be lost </a:t>
            </a:r>
          </a:p>
          <a:p>
            <a:pPr lvl="1" defTabSz="914363" eaLnBrk="1" fontAlgn="auto" hangingPunct="1">
              <a:spcAft>
                <a:spcPts val="0"/>
              </a:spcAft>
              <a:buFont typeface="Wingdings" pitchFamily="2" charset="2"/>
              <a:buChar char="l"/>
              <a:defRPr/>
            </a:pPr>
            <a:r>
              <a:rPr lang="en-US" dirty="0">
                <a:ea typeface="+mn-ea"/>
              </a:rPr>
              <a:t>Pay for only what they use/store</a:t>
            </a:r>
          </a:p>
          <a:p>
            <a:pPr defTabSz="914363" eaLnBrk="1" fontAlgn="auto" hangingPunct="1">
              <a:buFont typeface="Wingdings" pitchFamily="2" charset="2"/>
              <a:buChar char="l"/>
              <a:defRPr/>
            </a:pPr>
            <a:endParaRPr lang="en-US" dirty="0">
              <a:ea typeface="+mn-ea"/>
              <a:cs typeface="+mn-cs"/>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Data Abstractions</a:t>
            </a:r>
          </a:p>
        </p:txBody>
      </p:sp>
      <p:sp>
        <p:nvSpPr>
          <p:cNvPr id="3" name="Content Placeholder 2"/>
          <p:cNvSpPr>
            <a:spLocks noGrp="1"/>
          </p:cNvSpPr>
          <p:nvPr>
            <p:ph idx="1"/>
          </p:nvPr>
        </p:nvSpPr>
        <p:spPr>
          <a:xfrm>
            <a:off x="730044" y="1256571"/>
            <a:ext cx="7681532" cy="5765937"/>
          </a:xfrm>
        </p:spPr>
        <p:txBody>
          <a:bodyPr/>
          <a:lstStyle/>
          <a:p>
            <a:pPr defTabSz="914363" eaLnBrk="1" fontAlgn="auto" hangingPunct="1">
              <a:buFont typeface="Wingdings" pitchFamily="2" charset="2"/>
              <a:buChar char="l"/>
              <a:defRPr/>
            </a:pPr>
            <a:r>
              <a:rPr lang="en-US" dirty="0">
                <a:ea typeface="+mn-ea"/>
                <a:cs typeface="+mn-cs"/>
              </a:rPr>
              <a:t>Blobs – Provide a simple interface </a:t>
            </a:r>
            <a:br>
              <a:rPr lang="en-US" dirty="0">
                <a:ea typeface="+mn-ea"/>
                <a:cs typeface="+mn-cs"/>
              </a:rPr>
            </a:br>
            <a:r>
              <a:rPr lang="en-US" dirty="0">
                <a:ea typeface="+mn-ea"/>
                <a:cs typeface="+mn-cs"/>
              </a:rPr>
              <a:t>for storing named files along with </a:t>
            </a:r>
            <a:br>
              <a:rPr lang="en-US" dirty="0">
                <a:ea typeface="+mn-ea"/>
                <a:cs typeface="+mn-cs"/>
              </a:rPr>
            </a:br>
            <a:r>
              <a:rPr lang="en-US" dirty="0">
                <a:ea typeface="+mn-ea"/>
                <a:cs typeface="+mn-cs"/>
              </a:rPr>
              <a:t>metadata for the file</a:t>
            </a:r>
          </a:p>
          <a:p>
            <a:pPr defTabSz="914363" eaLnBrk="1" fontAlgn="auto" hangingPunct="1">
              <a:buFont typeface="Wingdings" pitchFamily="2" charset="2"/>
              <a:buNone/>
              <a:defRPr/>
            </a:pPr>
            <a:endParaRPr lang="en-US" dirty="0">
              <a:ea typeface="+mn-ea"/>
              <a:cs typeface="+mn-cs"/>
            </a:endParaRPr>
          </a:p>
          <a:p>
            <a:pPr defTabSz="914363" eaLnBrk="1" fontAlgn="auto" hangingPunct="1">
              <a:buFont typeface="Wingdings" pitchFamily="2" charset="2"/>
              <a:buChar char="l"/>
              <a:defRPr/>
            </a:pPr>
            <a:r>
              <a:rPr lang="en-US" dirty="0">
                <a:solidFill>
                  <a:schemeClr val="accent3"/>
                </a:solidFill>
                <a:ea typeface="+mn-ea"/>
                <a:cs typeface="+mn-cs"/>
              </a:rPr>
              <a:t>Tables – Provide structured storage.  </a:t>
            </a:r>
            <a:br>
              <a:rPr lang="en-US" dirty="0">
                <a:solidFill>
                  <a:schemeClr val="accent3"/>
                </a:solidFill>
                <a:ea typeface="+mn-ea"/>
                <a:cs typeface="+mn-cs"/>
              </a:rPr>
            </a:br>
            <a:r>
              <a:rPr lang="en-US" dirty="0">
                <a:solidFill>
                  <a:schemeClr val="accent3"/>
                </a:solidFill>
                <a:ea typeface="+mn-ea"/>
                <a:cs typeface="+mn-cs"/>
              </a:rPr>
              <a:t>A Table is a set of entities, which </a:t>
            </a:r>
            <a:br>
              <a:rPr lang="en-US" dirty="0">
                <a:solidFill>
                  <a:schemeClr val="accent3"/>
                </a:solidFill>
                <a:ea typeface="+mn-ea"/>
                <a:cs typeface="+mn-cs"/>
              </a:rPr>
            </a:br>
            <a:r>
              <a:rPr lang="en-US" dirty="0">
                <a:solidFill>
                  <a:schemeClr val="accent3"/>
                </a:solidFill>
                <a:ea typeface="+mn-ea"/>
                <a:cs typeface="+mn-cs"/>
              </a:rPr>
              <a:t>contain a set of properties</a:t>
            </a: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r>
              <a:rPr lang="en-US" dirty="0">
                <a:ea typeface="+mn-ea"/>
                <a:cs typeface="+mn-cs"/>
              </a:rPr>
              <a:t>Queues – Provide reliable storage and delivery of messages for an application</a:t>
            </a:r>
          </a:p>
          <a:p>
            <a:pPr defTabSz="914363" eaLnBrk="1" fontAlgn="auto" hangingPunct="1">
              <a:buFont typeface="Wingdings" pitchFamily="2" charset="2"/>
              <a:buChar char="l"/>
              <a:defRPr/>
            </a:pPr>
            <a:endParaRPr lang="en-US" dirty="0">
              <a:ea typeface="+mn-ea"/>
              <a:cs typeface="+mn-cs"/>
            </a:endParaRPr>
          </a:p>
          <a:p>
            <a:pPr lvl="1" defTabSz="914363" eaLnBrk="1" fontAlgn="auto" hangingPunct="1">
              <a:spcAft>
                <a:spcPts val="0"/>
              </a:spcAft>
              <a:buFont typeface="Wingdings" pitchFamily="2" charset="2"/>
              <a:buChar char="l"/>
              <a:defRPr/>
            </a:pPr>
            <a:endParaRPr lang="en-US" dirty="0">
              <a:ea typeface="+mn-ea"/>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Windows Azure Tables</a:t>
            </a:r>
            <a:endParaRPr dirty="0">
              <a:ea typeface="+mn-ea"/>
              <a:cs typeface="Arial" charset="0"/>
            </a:endParaRPr>
          </a:p>
        </p:txBody>
      </p:sp>
      <p:sp>
        <p:nvSpPr>
          <p:cNvPr id="3" name="Content Placeholder 2"/>
          <p:cNvSpPr>
            <a:spLocks noGrp="1"/>
          </p:cNvSpPr>
          <p:nvPr>
            <p:ph idx="1"/>
          </p:nvPr>
        </p:nvSpPr>
        <p:spPr>
          <a:xfrm>
            <a:off x="457200" y="1085749"/>
            <a:ext cx="8229600" cy="4525963"/>
          </a:xfrm>
        </p:spPr>
        <p:txBody>
          <a:bodyPr>
            <a:noAutofit/>
          </a:bodyPr>
          <a:lstStyle/>
          <a:p>
            <a:pPr defTabSz="914363" eaLnBrk="1" fontAlgn="auto" hangingPunct="1">
              <a:buFont typeface="Wingdings" pitchFamily="2" charset="2"/>
              <a:buChar char="l"/>
              <a:defRPr/>
            </a:pPr>
            <a:r>
              <a:rPr lang="en-US" sz="2800" dirty="0">
                <a:ea typeface="+mn-ea"/>
                <a:cs typeface="+mn-cs"/>
              </a:rPr>
              <a:t>Provides Structured Storage</a:t>
            </a:r>
          </a:p>
          <a:p>
            <a:pPr lvl="1" defTabSz="914363" eaLnBrk="1" fontAlgn="auto" hangingPunct="1">
              <a:spcAft>
                <a:spcPts val="0"/>
              </a:spcAft>
              <a:buFont typeface="Wingdings" pitchFamily="2" charset="2"/>
              <a:buChar char="l"/>
              <a:defRPr/>
            </a:pPr>
            <a:r>
              <a:rPr lang="en-US" sz="2400" dirty="0">
                <a:ea typeface="+mn-ea"/>
              </a:rPr>
              <a:t>Massively Scalable Tables</a:t>
            </a:r>
          </a:p>
          <a:p>
            <a:pPr lvl="2" defTabSz="914363" eaLnBrk="1" fontAlgn="auto" hangingPunct="1">
              <a:spcAft>
                <a:spcPts val="0"/>
              </a:spcAft>
              <a:buFont typeface="Wingdings" pitchFamily="2" charset="2"/>
              <a:buChar char="l"/>
              <a:defRPr/>
            </a:pPr>
            <a:r>
              <a:rPr lang="en-US" sz="2000" dirty="0">
                <a:ea typeface="+mn-ea"/>
              </a:rPr>
              <a:t>Billions of entities (rows) and TBs of data</a:t>
            </a:r>
          </a:p>
          <a:p>
            <a:pPr lvl="2" defTabSz="914363" eaLnBrk="1" fontAlgn="auto" hangingPunct="1">
              <a:spcAft>
                <a:spcPts val="0"/>
              </a:spcAft>
              <a:buFont typeface="Wingdings" pitchFamily="2" charset="2"/>
              <a:buChar char="l"/>
              <a:defRPr/>
            </a:pPr>
            <a:r>
              <a:rPr lang="en-US" sz="2000" dirty="0">
                <a:ea typeface="+mn-ea"/>
              </a:rPr>
              <a:t>Automatically scales to thousands of servers as traffic grows</a:t>
            </a:r>
          </a:p>
          <a:p>
            <a:pPr lvl="1" defTabSz="914363" eaLnBrk="1" fontAlgn="auto" hangingPunct="1">
              <a:spcAft>
                <a:spcPts val="0"/>
              </a:spcAft>
              <a:buFont typeface="Wingdings" pitchFamily="2" charset="2"/>
              <a:buChar char="l"/>
              <a:defRPr/>
            </a:pPr>
            <a:r>
              <a:rPr lang="en-US" sz="2400" dirty="0">
                <a:ea typeface="+mn-ea"/>
              </a:rPr>
              <a:t>Highly Available</a:t>
            </a:r>
          </a:p>
          <a:p>
            <a:pPr lvl="2" defTabSz="914363" eaLnBrk="1" fontAlgn="auto" hangingPunct="1">
              <a:spcAft>
                <a:spcPts val="0"/>
              </a:spcAft>
              <a:buFont typeface="Wingdings" pitchFamily="2" charset="2"/>
              <a:buChar char="l"/>
              <a:defRPr/>
            </a:pPr>
            <a:r>
              <a:rPr lang="en-US" sz="2000" dirty="0">
                <a:ea typeface="+mn-ea"/>
              </a:rPr>
              <a:t>Can always access your data</a:t>
            </a:r>
          </a:p>
          <a:p>
            <a:pPr lvl="1" defTabSz="914363" eaLnBrk="1" fontAlgn="auto" hangingPunct="1">
              <a:spcAft>
                <a:spcPts val="0"/>
              </a:spcAft>
              <a:buFont typeface="Wingdings" pitchFamily="2" charset="2"/>
              <a:buChar char="l"/>
              <a:defRPr/>
            </a:pPr>
            <a:r>
              <a:rPr lang="en-US" sz="2400" dirty="0">
                <a:ea typeface="+mn-ea"/>
              </a:rPr>
              <a:t>Durable</a:t>
            </a:r>
          </a:p>
          <a:p>
            <a:pPr lvl="2" defTabSz="914363" eaLnBrk="1" fontAlgn="auto" hangingPunct="1">
              <a:spcAft>
                <a:spcPts val="0"/>
              </a:spcAft>
              <a:buFont typeface="Wingdings" pitchFamily="2" charset="2"/>
              <a:buChar char="l"/>
              <a:defRPr/>
            </a:pPr>
            <a:r>
              <a:rPr lang="en-US" sz="2000" dirty="0">
                <a:ea typeface="+mn-ea"/>
              </a:rPr>
              <a:t>Data is replicated at least 3 times</a:t>
            </a:r>
          </a:p>
          <a:p>
            <a:pPr lvl="4"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Familiar and Easy to use Programming Interfaces</a:t>
            </a:r>
          </a:p>
          <a:p>
            <a:pPr lvl="1" defTabSz="914363" eaLnBrk="1" fontAlgn="auto" hangingPunct="1">
              <a:spcAft>
                <a:spcPts val="0"/>
              </a:spcAft>
              <a:buFont typeface="Wingdings" pitchFamily="2" charset="2"/>
              <a:buChar char="l"/>
              <a:defRPr/>
            </a:pPr>
            <a:r>
              <a:rPr lang="en-US" sz="2400" dirty="0">
                <a:ea typeface="+mn-ea"/>
              </a:rPr>
              <a:t>ADO.NET Data Services – .NET 3.5 SP1</a:t>
            </a:r>
          </a:p>
          <a:p>
            <a:pPr lvl="2" defTabSz="914363" eaLnBrk="1" fontAlgn="auto" hangingPunct="1">
              <a:spcAft>
                <a:spcPts val="0"/>
              </a:spcAft>
              <a:buFont typeface="Wingdings" pitchFamily="2" charset="2"/>
              <a:buChar char="l"/>
              <a:defRPr/>
            </a:pPr>
            <a:r>
              <a:rPr lang="en-US" sz="2000" dirty="0">
                <a:ea typeface="+mn-ea"/>
              </a:rPr>
              <a:t>.NET classes and LINQ</a:t>
            </a:r>
          </a:p>
          <a:p>
            <a:pPr lvl="2" defTabSz="914363" eaLnBrk="1" fontAlgn="auto" hangingPunct="1">
              <a:spcAft>
                <a:spcPts val="0"/>
              </a:spcAft>
              <a:buFont typeface="Wingdings" pitchFamily="2" charset="2"/>
              <a:buChar char="l"/>
              <a:defRPr/>
            </a:pPr>
            <a:r>
              <a:rPr lang="en-US" sz="2000" dirty="0">
                <a:ea typeface="+mn-ea"/>
              </a:rPr>
              <a:t>REST - with any platform or language</a:t>
            </a:r>
          </a:p>
          <a:p>
            <a:pPr lvl="3" defTabSz="914363" eaLnBrk="1" fontAlgn="auto" hangingPunct="1">
              <a:spcAft>
                <a:spcPts val="0"/>
              </a:spcAft>
              <a:buFont typeface="Wingdings" pitchFamily="2" charset="2"/>
              <a:buChar char="l"/>
              <a:defRPr/>
            </a:pPr>
            <a:endParaRPr lang="en-US" sz="2000" dirty="0">
              <a:ea typeface="+mn-ea"/>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Table Data Model</a:t>
            </a:r>
            <a:endParaRPr dirty="0">
              <a:ea typeface="+mn-ea"/>
              <a:cs typeface="Arial" charset="0"/>
            </a:endParaRPr>
          </a:p>
        </p:txBody>
      </p:sp>
      <p:sp>
        <p:nvSpPr>
          <p:cNvPr id="3" name="Content Placeholder 2"/>
          <p:cNvSpPr>
            <a:spLocks noGrp="1"/>
          </p:cNvSpPr>
          <p:nvPr>
            <p:ph idx="1"/>
          </p:nvPr>
        </p:nvSpPr>
        <p:spPr>
          <a:xfrm>
            <a:off x="730044" y="1412875"/>
            <a:ext cx="7681532" cy="5076454"/>
          </a:xfrm>
        </p:spPr>
        <p:txBody>
          <a:bodyPr>
            <a:normAutofit fontScale="92500" lnSpcReduction="10000"/>
          </a:bodyPr>
          <a:lstStyle/>
          <a:p>
            <a:pPr defTabSz="914363" eaLnBrk="1" fontAlgn="auto" hangingPunct="1">
              <a:buFont typeface="Wingdings" pitchFamily="2" charset="2"/>
              <a:buChar char="l"/>
              <a:defRPr/>
            </a:pPr>
            <a:r>
              <a:rPr lang="en-US" sz="2800">
                <a:ea typeface="+mn-ea"/>
                <a:cs typeface="+mn-cs"/>
              </a:rPr>
              <a:t>Table</a:t>
            </a:r>
          </a:p>
          <a:p>
            <a:pPr lvl="1" defTabSz="914363" eaLnBrk="1" fontAlgn="auto" hangingPunct="1">
              <a:spcAft>
                <a:spcPts val="0"/>
              </a:spcAft>
              <a:buFont typeface="Wingdings" pitchFamily="2" charset="2"/>
              <a:buChar char="l"/>
              <a:defRPr/>
            </a:pPr>
            <a:r>
              <a:rPr lang="en-US" sz="2400">
                <a:ea typeface="+mn-ea"/>
              </a:rPr>
              <a:t>A Storage Account can create many tables</a:t>
            </a:r>
          </a:p>
          <a:p>
            <a:pPr lvl="1" defTabSz="914363" eaLnBrk="1" fontAlgn="auto" hangingPunct="1">
              <a:spcAft>
                <a:spcPts val="0"/>
              </a:spcAft>
              <a:buFont typeface="Wingdings" pitchFamily="2" charset="2"/>
              <a:buChar char="l"/>
              <a:defRPr/>
            </a:pPr>
            <a:r>
              <a:rPr lang="en-US" sz="2400">
                <a:ea typeface="+mn-ea"/>
              </a:rPr>
              <a:t>Table name is scoped by Account</a:t>
            </a:r>
          </a:p>
          <a:p>
            <a:pPr defTabSz="914363" eaLnBrk="1" fontAlgn="auto" hangingPunct="1">
              <a:buFont typeface="Wingdings" pitchFamily="2" charset="2"/>
              <a:buChar char="l"/>
              <a:defRPr/>
            </a:pPr>
            <a:endParaRPr lang="en-US" sz="2800">
              <a:ea typeface="+mn-ea"/>
              <a:cs typeface="+mn-cs"/>
            </a:endParaRPr>
          </a:p>
          <a:p>
            <a:pPr defTabSz="914363" eaLnBrk="1" fontAlgn="auto" hangingPunct="1">
              <a:buFont typeface="Wingdings" pitchFamily="2" charset="2"/>
              <a:buChar char="l"/>
              <a:defRPr/>
            </a:pPr>
            <a:r>
              <a:rPr lang="en-US" sz="2800">
                <a:ea typeface="+mn-ea"/>
                <a:cs typeface="+mn-cs"/>
              </a:rPr>
              <a:t>Data is stored in Tables</a:t>
            </a:r>
          </a:p>
          <a:p>
            <a:pPr lvl="1" defTabSz="914363" eaLnBrk="1" fontAlgn="auto" hangingPunct="1">
              <a:spcAft>
                <a:spcPts val="0"/>
              </a:spcAft>
              <a:buFont typeface="Wingdings" pitchFamily="2" charset="2"/>
              <a:buChar char="l"/>
              <a:defRPr/>
            </a:pPr>
            <a:r>
              <a:rPr lang="en-US" sz="2400">
                <a:ea typeface="+mn-ea"/>
              </a:rPr>
              <a:t>A Table is a set of Entities (rows)</a:t>
            </a:r>
          </a:p>
          <a:p>
            <a:pPr lvl="1" defTabSz="914363" eaLnBrk="1" fontAlgn="auto" hangingPunct="1">
              <a:spcAft>
                <a:spcPts val="0"/>
              </a:spcAft>
              <a:buFont typeface="Wingdings" pitchFamily="2" charset="2"/>
              <a:buChar char="l"/>
              <a:defRPr/>
            </a:pPr>
            <a:r>
              <a:rPr lang="en-US" sz="2400">
                <a:ea typeface="+mn-ea"/>
              </a:rPr>
              <a:t>An Entity is a set of Properties (columns)</a:t>
            </a:r>
          </a:p>
          <a:p>
            <a:pPr lvl="1" defTabSz="914363" eaLnBrk="1" fontAlgn="auto" hangingPunct="1">
              <a:spcAft>
                <a:spcPts val="0"/>
              </a:spcAft>
              <a:buFont typeface="Wingdings" pitchFamily="2" charset="2"/>
              <a:buChar char="l"/>
              <a:defRPr/>
            </a:pPr>
            <a:endParaRPr lang="en-US" sz="2400">
              <a:ea typeface="+mn-ea"/>
            </a:endParaRPr>
          </a:p>
          <a:p>
            <a:pPr defTabSz="914363" eaLnBrk="1" fontAlgn="auto" hangingPunct="1">
              <a:buFont typeface="Wingdings" pitchFamily="2" charset="2"/>
              <a:buChar char="l"/>
              <a:defRPr/>
            </a:pPr>
            <a:r>
              <a:rPr lang="en-US" sz="2800">
                <a:ea typeface="+mn-ea"/>
                <a:cs typeface="+mn-cs"/>
              </a:rPr>
              <a:t>Entity</a:t>
            </a:r>
          </a:p>
          <a:p>
            <a:pPr lvl="1" defTabSz="914363" eaLnBrk="1" fontAlgn="auto" hangingPunct="1">
              <a:spcAft>
                <a:spcPts val="0"/>
              </a:spcAft>
              <a:buFont typeface="Wingdings" pitchFamily="2" charset="2"/>
              <a:buChar char="l"/>
              <a:defRPr/>
            </a:pPr>
            <a:r>
              <a:rPr lang="en-US" sz="2400">
                <a:ea typeface="+mn-ea"/>
              </a:rPr>
              <a:t>Two “key” properties that together are </a:t>
            </a:r>
            <a:br>
              <a:rPr lang="en-US" sz="2400">
                <a:ea typeface="+mn-ea"/>
              </a:rPr>
            </a:br>
            <a:r>
              <a:rPr lang="en-US" sz="2400">
                <a:ea typeface="+mn-ea"/>
              </a:rPr>
              <a:t>the unique ID of the entity in the Table</a:t>
            </a:r>
          </a:p>
          <a:p>
            <a:pPr lvl="2" defTabSz="914363" eaLnBrk="1" fontAlgn="auto" hangingPunct="1">
              <a:spcAft>
                <a:spcPts val="0"/>
              </a:spcAft>
              <a:buFont typeface="Wingdings" pitchFamily="2" charset="2"/>
              <a:buChar char="l"/>
              <a:defRPr/>
            </a:pPr>
            <a:r>
              <a:rPr lang="en-US" sz="2000">
                <a:ea typeface="+mn-ea"/>
              </a:rPr>
              <a:t>PartitionKey – enables scalability</a:t>
            </a:r>
          </a:p>
          <a:p>
            <a:pPr lvl="2" defTabSz="914363" eaLnBrk="1" fontAlgn="auto" hangingPunct="1">
              <a:spcAft>
                <a:spcPts val="0"/>
              </a:spcAft>
              <a:buFont typeface="Wingdings" pitchFamily="2" charset="2"/>
              <a:buChar char="l"/>
              <a:defRPr/>
            </a:pPr>
            <a:r>
              <a:rPr lang="en-US" sz="2000">
                <a:ea typeface="+mn-ea"/>
              </a:rPr>
              <a:t>RowKey – uniquely identifies the entity within the partition</a:t>
            </a:r>
            <a:endParaRPr lang="en-US" sz="2000" dirty="0">
              <a:ea typeface="+mn-ea"/>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Partition Key And Partitions</a:t>
            </a:r>
            <a:endParaRPr dirty="0">
              <a:ea typeface="+mn-ea"/>
              <a:cs typeface="Arial" charset="0"/>
            </a:endParaRPr>
          </a:p>
        </p:txBody>
      </p:sp>
      <p:sp>
        <p:nvSpPr>
          <p:cNvPr id="3" name="Content Placeholder 2"/>
          <p:cNvSpPr>
            <a:spLocks noGrp="1"/>
          </p:cNvSpPr>
          <p:nvPr>
            <p:ph idx="1"/>
          </p:nvPr>
        </p:nvSpPr>
        <p:spPr>
          <a:xfrm>
            <a:off x="730044" y="1412875"/>
            <a:ext cx="7681532" cy="4284443"/>
          </a:xfrm>
        </p:spPr>
        <p:txBody>
          <a:bodyPr>
            <a:normAutofit fontScale="92500" lnSpcReduction="10000"/>
          </a:bodyPr>
          <a:lstStyle/>
          <a:p>
            <a:pPr defTabSz="914363" eaLnBrk="1" fontAlgn="auto" hangingPunct="1">
              <a:buFont typeface="Wingdings" pitchFamily="2" charset="2"/>
              <a:buChar char="l"/>
              <a:defRPr/>
            </a:pPr>
            <a:r>
              <a:rPr lang="en-US" sz="2800">
                <a:ea typeface="+mn-ea"/>
                <a:cs typeface="+mn-cs"/>
              </a:rPr>
              <a:t>Every Table has a Partition Key</a:t>
            </a:r>
          </a:p>
          <a:p>
            <a:pPr lvl="1" defTabSz="914363" eaLnBrk="1" fontAlgn="auto" hangingPunct="1">
              <a:spcAft>
                <a:spcPts val="0"/>
              </a:spcAft>
              <a:buFont typeface="Wingdings" pitchFamily="2" charset="2"/>
              <a:buChar char="l"/>
              <a:defRPr/>
            </a:pPr>
            <a:r>
              <a:rPr lang="en-US" sz="2400">
                <a:ea typeface="+mn-ea"/>
              </a:rPr>
              <a:t>It is the first property (column) of your Table</a:t>
            </a:r>
          </a:p>
          <a:p>
            <a:pPr lvl="1" defTabSz="914363" eaLnBrk="1" fontAlgn="auto" hangingPunct="1">
              <a:spcAft>
                <a:spcPts val="0"/>
              </a:spcAft>
              <a:buFont typeface="Wingdings" pitchFamily="2" charset="2"/>
              <a:buChar char="l"/>
              <a:defRPr/>
            </a:pPr>
            <a:r>
              <a:rPr lang="en-US" sz="2400">
                <a:ea typeface="+mn-ea"/>
              </a:rPr>
              <a:t>Used to group entities in the Table into partitions</a:t>
            </a:r>
          </a:p>
          <a:p>
            <a:pPr lvl="1" defTabSz="914363" eaLnBrk="1" fontAlgn="auto" hangingPunct="1">
              <a:spcAft>
                <a:spcPts val="0"/>
              </a:spcAft>
              <a:buFont typeface="Wingdings" pitchFamily="2" charset="2"/>
              <a:buChar char="l"/>
              <a:defRPr/>
            </a:pPr>
            <a:endParaRPr lang="en-US" sz="2400">
              <a:ea typeface="+mn-ea"/>
            </a:endParaRPr>
          </a:p>
          <a:p>
            <a:pPr defTabSz="914363" eaLnBrk="1" fontAlgn="auto" hangingPunct="1">
              <a:buFont typeface="Wingdings" pitchFamily="2" charset="2"/>
              <a:buChar char="l"/>
              <a:defRPr/>
            </a:pPr>
            <a:r>
              <a:rPr lang="en-US" sz="2800">
                <a:ea typeface="+mn-ea"/>
                <a:cs typeface="+mn-cs"/>
              </a:rPr>
              <a:t>A Table Partition </a:t>
            </a:r>
          </a:p>
          <a:p>
            <a:pPr lvl="1" defTabSz="914363" eaLnBrk="1" fontAlgn="auto" hangingPunct="1">
              <a:spcAft>
                <a:spcPts val="0"/>
              </a:spcAft>
              <a:buFont typeface="Wingdings" pitchFamily="2" charset="2"/>
              <a:buChar char="l"/>
              <a:defRPr/>
            </a:pPr>
            <a:r>
              <a:rPr lang="en-US" sz="2400">
                <a:ea typeface="+mn-ea"/>
              </a:rPr>
              <a:t>All entities in a Table with the same partition key value</a:t>
            </a:r>
          </a:p>
          <a:p>
            <a:pPr lvl="1" defTabSz="914363" eaLnBrk="1" fontAlgn="auto" hangingPunct="1">
              <a:spcAft>
                <a:spcPts val="0"/>
              </a:spcAft>
              <a:buFont typeface="Wingdings" pitchFamily="2" charset="2"/>
              <a:buChar char="l"/>
              <a:defRPr/>
            </a:pPr>
            <a:endParaRPr lang="en-US" sz="2400">
              <a:ea typeface="+mn-ea"/>
            </a:endParaRPr>
          </a:p>
          <a:p>
            <a:pPr defTabSz="914363" eaLnBrk="1" fontAlgn="auto" hangingPunct="1">
              <a:buFont typeface="Wingdings" pitchFamily="2" charset="2"/>
              <a:buChar char="l"/>
              <a:defRPr/>
            </a:pPr>
            <a:r>
              <a:rPr lang="en-US" sz="2800">
                <a:ea typeface="+mn-ea"/>
                <a:cs typeface="+mn-cs"/>
              </a:rPr>
              <a:t>Partition Key is exposed </a:t>
            </a:r>
            <a:br>
              <a:rPr lang="en-US" sz="2800">
                <a:ea typeface="+mn-ea"/>
                <a:cs typeface="+mn-cs"/>
              </a:rPr>
            </a:br>
            <a:r>
              <a:rPr lang="en-US" sz="2800">
                <a:ea typeface="+mn-ea"/>
                <a:cs typeface="+mn-cs"/>
              </a:rPr>
              <a:t>in the programming model </a:t>
            </a:r>
          </a:p>
          <a:p>
            <a:pPr lvl="1" defTabSz="914363" eaLnBrk="1" fontAlgn="auto" hangingPunct="1">
              <a:spcAft>
                <a:spcPts val="0"/>
              </a:spcAft>
              <a:buFont typeface="Wingdings" pitchFamily="2" charset="2"/>
              <a:buChar char="l"/>
              <a:defRPr/>
            </a:pPr>
            <a:r>
              <a:rPr lang="en-US" sz="2400">
                <a:ea typeface="+mn-ea"/>
              </a:rPr>
              <a:t>Allows application to control the granularity </a:t>
            </a:r>
            <a:br>
              <a:rPr lang="en-US" sz="2400">
                <a:ea typeface="+mn-ea"/>
              </a:rPr>
            </a:br>
            <a:r>
              <a:rPr lang="en-US" sz="2400">
                <a:ea typeface="+mn-ea"/>
              </a:rPr>
              <a:t>of the partitions and enable scalability</a:t>
            </a:r>
            <a:endParaRPr lang="en-US" sz="2400" dirty="0">
              <a:ea typeface="+mn-ea"/>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2422665746"/>
              </p:ext>
            </p:extLst>
          </p:nvPr>
        </p:nvGraphicFramePr>
        <p:xfrm>
          <a:off x="246557" y="1443038"/>
          <a:ext cx="7924801" cy="3124199"/>
        </p:xfrm>
        <a:graphic>
          <a:graphicData uri="http://schemas.openxmlformats.org/drawingml/2006/table">
            <a:tbl>
              <a:tblPr firstRow="1" bandRow="1">
                <a:tableStyleId>{00A15C55-8517-42AA-B614-E9B94910E393}</a:tableStyleId>
              </a:tblPr>
              <a:tblGrid>
                <a:gridCol w="1638915">
                  <a:extLst>
                    <a:ext uri="{9D8B030D-6E8A-4147-A177-3AD203B41FA5}">
                      <a16:colId xmlns:a16="http://schemas.microsoft.com/office/drawing/2014/main" val="20000"/>
                    </a:ext>
                  </a:extLst>
                </a:gridCol>
                <a:gridCol w="1376691">
                  <a:extLst>
                    <a:ext uri="{9D8B030D-6E8A-4147-A177-3AD203B41FA5}">
                      <a16:colId xmlns:a16="http://schemas.microsoft.com/office/drawing/2014/main" val="20001"/>
                    </a:ext>
                  </a:extLst>
                </a:gridCol>
                <a:gridCol w="1632594">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2743201">
                  <a:extLst>
                    <a:ext uri="{9D8B030D-6E8A-4147-A177-3AD203B41FA5}">
                      <a16:colId xmlns:a16="http://schemas.microsoft.com/office/drawing/2014/main" val="20004"/>
                    </a:ext>
                  </a:extLst>
                </a:gridCol>
              </a:tblGrid>
              <a:tr h="1028213">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Partition Key</a:t>
                      </a:r>
                    </a:p>
                    <a:p>
                      <a:r>
                        <a:rPr lang="en-US" sz="2000" dirty="0">
                          <a:solidFill>
                            <a:schemeClr val="tx1"/>
                          </a:solidFill>
                        </a:rPr>
                        <a:t>Document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Row Key</a:t>
                      </a:r>
                    </a:p>
                    <a:p>
                      <a:pPr marL="0" algn="l" defTabSz="914363" rtl="0" eaLnBrk="1" latinLnBrk="0" hangingPunct="1"/>
                      <a:r>
                        <a:rPr lang="en-US" sz="2000" b="1" kern="1200" dirty="0">
                          <a:solidFill>
                            <a:schemeClr val="tx1"/>
                          </a:solidFill>
                          <a:latin typeface="+mn-lt"/>
                          <a:ea typeface="+mn-ea"/>
                          <a:cs typeface="+mn-cs"/>
                        </a:rPr>
                        <a:t>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Property 3</a:t>
                      </a:r>
                    </a:p>
                    <a:p>
                      <a:pPr marL="0" algn="l" defTabSz="914363" rtl="0" eaLnBrk="1" latinLnBrk="0" hangingPunct="1"/>
                      <a:r>
                        <a:rPr lang="en-US" sz="2000" b="1" kern="1200" dirty="0">
                          <a:solidFill>
                            <a:schemeClr val="tx1"/>
                          </a:solidFill>
                          <a:latin typeface="+mn-lt"/>
                          <a:ea typeface="+mn-ea"/>
                          <a:cs typeface="+mn-cs"/>
                        </a:rPr>
                        <a:t>Modification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r>
                        <a:rPr lang="en-US" sz="2000" b="1" kern="1200" dirty="0">
                          <a:solidFill>
                            <a:schemeClr val="accent4">
                              <a:lumMod val="60000"/>
                              <a:lumOff val="40000"/>
                            </a:schemeClr>
                          </a:solidFill>
                          <a:latin typeface="+mn-lt"/>
                          <a:ea typeface="+mn-ea"/>
                          <a:cs typeface="+mn-cs"/>
                        </a:rPr>
                        <a:t>Property N</a:t>
                      </a:r>
                    </a:p>
                    <a:p>
                      <a:pPr marL="0" algn="l" defTabSz="914363" rtl="0" eaLnBrk="1" latinLnBrk="0" hangingPunct="1"/>
                      <a:r>
                        <a:rPr lang="en-US" sz="2000" b="1" kern="1200" dirty="0">
                          <a:solidFill>
                            <a:schemeClr val="tx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000"/>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baseline="0" dirty="0">
                          <a:solidFill>
                            <a:schemeClr val="tx1"/>
                          </a:solidFill>
                        </a:rPr>
                        <a:t>Committed 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1"/>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9/28/2007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a:t>
                      </a:r>
                      <a:r>
                        <a:rPr lang="en-US" sz="2000" baseline="0" dirty="0">
                          <a:solidFill>
                            <a:schemeClr val="tx1"/>
                          </a:solidFill>
                        </a:rPr>
                        <a:t>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2"/>
                  </a:ext>
                </a:extLst>
              </a:tr>
              <a:tr h="405054">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5/2/2007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Committed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3"/>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7/6/2007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4"/>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8/1/2007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Sally’s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5"/>
                  </a:ext>
                </a:extLst>
              </a:tr>
            </a:tbl>
          </a:graphicData>
        </a:graphic>
      </p:graphicFrame>
      <p:sp>
        <p:nvSpPr>
          <p:cNvPr id="15"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Partition Example</a:t>
            </a:r>
          </a:p>
        </p:txBody>
      </p:sp>
      <p:grpSp>
        <p:nvGrpSpPr>
          <p:cNvPr id="2" name="Group 18"/>
          <p:cNvGrpSpPr>
            <a:grpSpLocks/>
          </p:cNvGrpSpPr>
          <p:nvPr/>
        </p:nvGrpSpPr>
        <p:grpSpPr bwMode="auto">
          <a:xfrm>
            <a:off x="180493" y="2509838"/>
            <a:ext cx="9069139" cy="838200"/>
            <a:chOff x="152400" y="1628775"/>
            <a:chExt cx="8919363" cy="609600"/>
          </a:xfrm>
        </p:grpSpPr>
        <p:sp>
          <p:nvSpPr>
            <p:cNvPr id="21" name="Rounded Rectangle 20"/>
            <p:cNvSpPr/>
            <p:nvPr/>
          </p:nvSpPr>
          <p:spPr>
            <a:xfrm>
              <a:off x="152400" y="1628775"/>
              <a:ext cx="7925076" cy="6096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22" name="TextBox 21"/>
            <p:cNvSpPr txBox="1"/>
            <p:nvPr/>
          </p:nvSpPr>
          <p:spPr>
            <a:xfrm>
              <a:off x="8021019" y="1716520"/>
              <a:ext cx="1050744" cy="466436"/>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1</a:t>
              </a:r>
            </a:p>
          </p:txBody>
        </p:sp>
      </p:grpSp>
      <p:grpSp>
        <p:nvGrpSpPr>
          <p:cNvPr id="3" name="Group 20"/>
          <p:cNvGrpSpPr>
            <a:grpSpLocks/>
          </p:cNvGrpSpPr>
          <p:nvPr/>
        </p:nvGrpSpPr>
        <p:grpSpPr bwMode="auto">
          <a:xfrm>
            <a:off x="189895" y="3348038"/>
            <a:ext cx="9070366" cy="1295400"/>
            <a:chOff x="152400" y="2590800"/>
            <a:chExt cx="8865716" cy="1066800"/>
          </a:xfrm>
        </p:grpSpPr>
        <p:sp>
          <p:nvSpPr>
            <p:cNvPr id="24" name="Rounded Rectangle 23"/>
            <p:cNvSpPr/>
            <p:nvPr/>
          </p:nvSpPr>
          <p:spPr>
            <a:xfrm>
              <a:off x="152400" y="2590800"/>
              <a:ext cx="7924442" cy="10668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25" name="TextBox 24"/>
            <p:cNvSpPr txBox="1"/>
            <p:nvPr/>
          </p:nvSpPr>
          <p:spPr>
            <a:xfrm>
              <a:off x="7973834" y="2890183"/>
              <a:ext cx="1044282" cy="528171"/>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2</a:t>
              </a:r>
            </a:p>
          </p:txBody>
        </p:sp>
      </p:grpSp>
      <p:sp>
        <p:nvSpPr>
          <p:cNvPr id="12" name="Content Placeholder 2"/>
          <p:cNvSpPr txBox="1">
            <a:spLocks/>
          </p:cNvSpPr>
          <p:nvPr/>
        </p:nvSpPr>
        <p:spPr>
          <a:xfrm>
            <a:off x="982284" y="4871530"/>
            <a:ext cx="7681532" cy="2362200"/>
          </a:xfrm>
          <a:prstGeom prst="rect">
            <a:avLst/>
          </a:prstGeom>
        </p:spPr>
        <p:txBody>
          <a:bodyPr lIns="0" tIns="0" rIns="0" bIns="0">
            <a:normAutofit/>
          </a:bodyPr>
          <a:lstStyle/>
          <a:p>
            <a:pPr marL="461963" indent="-461963" defTabSz="914363" fontAlgn="auto">
              <a:lnSpc>
                <a:spcPct val="78000"/>
              </a:lnSpc>
              <a:spcBef>
                <a:spcPct val="20000"/>
              </a:spcBef>
              <a:spcAft>
                <a:spcPts val="800"/>
              </a:spcAft>
              <a:buClr>
                <a:schemeClr val="tx1"/>
              </a:buClr>
              <a:buSzPct val="80000"/>
              <a:buFont typeface="Wingdings" pitchFamily="2" charset="2"/>
              <a:buChar char="l"/>
              <a:defRPr/>
            </a:pPr>
            <a:r>
              <a:rPr lang="en-US" sz="3200" dirty="0">
                <a:gradFill>
                  <a:gsLst>
                    <a:gs pos="0">
                      <a:schemeClr val="tx1"/>
                    </a:gs>
                    <a:gs pos="86000">
                      <a:schemeClr val="tx1"/>
                    </a:gs>
                  </a:gsLst>
                  <a:lin ang="5400000" scaled="0"/>
                </a:gradFill>
                <a:latin typeface="+mn-lt"/>
                <a:ea typeface="+mn-ea"/>
                <a:cs typeface="+mn-cs"/>
              </a:rPr>
              <a:t>Table Partition - all entities in table with same partition key  value</a:t>
            </a:r>
            <a:endParaRPr lang="en-US" sz="2800" dirty="0">
              <a:gradFill>
                <a:gsLst>
                  <a:gs pos="0">
                    <a:schemeClr val="tx1"/>
                  </a:gs>
                  <a:gs pos="86000">
                    <a:schemeClr val="tx1"/>
                  </a:gs>
                </a:gsLst>
                <a:lin ang="5400000" scaled="0"/>
              </a:gradFill>
              <a:latin typeface="+mn-lt"/>
              <a:ea typeface="+mn-ea"/>
              <a:cs typeface="+mn-cs"/>
            </a:endParaRPr>
          </a:p>
          <a:p>
            <a:pPr marL="461963" indent="-461963" defTabSz="914363" fontAlgn="auto">
              <a:lnSpc>
                <a:spcPct val="78000"/>
              </a:lnSpc>
              <a:spcBef>
                <a:spcPct val="20000"/>
              </a:spcBef>
              <a:spcAft>
                <a:spcPts val="800"/>
              </a:spcAft>
              <a:buClr>
                <a:schemeClr val="tx1"/>
              </a:buClr>
              <a:buSzPct val="80000"/>
              <a:buFont typeface="Wingdings" pitchFamily="2" charset="2"/>
              <a:buChar char="l"/>
              <a:defRPr/>
            </a:pPr>
            <a:r>
              <a:rPr lang="en-US" sz="3200" dirty="0">
                <a:gradFill>
                  <a:gsLst>
                    <a:gs pos="0">
                      <a:schemeClr val="tx1"/>
                    </a:gs>
                    <a:gs pos="86000">
                      <a:schemeClr val="tx1"/>
                    </a:gs>
                  </a:gsLst>
                  <a:lin ang="5400000" scaled="0"/>
                </a:gradFill>
                <a:latin typeface="+mn-lt"/>
                <a:ea typeface="+mn-ea"/>
                <a:cs typeface="+mn-cs"/>
              </a:rPr>
              <a:t>Application controls granularity of partition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Purpose Of The Partition</a:t>
            </a:r>
            <a:endParaRPr dirty="0">
              <a:ea typeface="+mn-ea"/>
              <a:cs typeface="Arial" charset="0"/>
            </a:endParaRPr>
          </a:p>
        </p:txBody>
      </p:sp>
      <p:sp>
        <p:nvSpPr>
          <p:cNvPr id="3" name="Content Placeholder 2"/>
          <p:cNvSpPr>
            <a:spLocks noGrp="1"/>
          </p:cNvSpPr>
          <p:nvPr>
            <p:ph idx="1"/>
          </p:nvPr>
        </p:nvSpPr>
        <p:spPr>
          <a:xfrm>
            <a:off x="730044" y="1412875"/>
            <a:ext cx="7681532" cy="4966039"/>
          </a:xfrm>
        </p:spPr>
        <p:txBody>
          <a:bodyPr>
            <a:normAutofit lnSpcReduction="10000"/>
          </a:bodyPr>
          <a:lstStyle/>
          <a:p>
            <a:pPr marL="461963" indent="-461963" defTabSz="914363" eaLnBrk="1" fontAlgn="auto" hangingPunct="1">
              <a:buFont typeface="Wingdings" pitchFamily="2" charset="2"/>
              <a:buChar char="l"/>
              <a:defRPr/>
            </a:pPr>
            <a:r>
              <a:rPr lang="en-US" dirty="0">
                <a:ea typeface="+mn-ea"/>
                <a:cs typeface="+mn-cs"/>
              </a:rPr>
              <a:t>Performance and Entity Locality</a:t>
            </a:r>
          </a:p>
          <a:p>
            <a:pPr marL="862013" lvl="1" indent="-400050" defTabSz="914363" eaLnBrk="1" fontAlgn="auto" hangingPunct="1">
              <a:spcAft>
                <a:spcPts val="0"/>
              </a:spcAft>
              <a:buFont typeface="Wingdings" pitchFamily="2" charset="2"/>
              <a:buChar char="l"/>
              <a:defRPr/>
            </a:pPr>
            <a:r>
              <a:rPr lang="en-US" dirty="0">
                <a:ea typeface="+mn-ea"/>
              </a:rPr>
              <a:t>Entities in the same partition </a:t>
            </a:r>
            <a:br>
              <a:rPr lang="en-US" dirty="0">
                <a:ea typeface="+mn-ea"/>
              </a:rPr>
            </a:br>
            <a:r>
              <a:rPr lang="en-US" dirty="0">
                <a:ea typeface="+mn-ea"/>
              </a:rPr>
              <a:t>will be stored together</a:t>
            </a:r>
          </a:p>
          <a:p>
            <a:pPr marL="1260475" lvl="2" indent="-398463" defTabSz="914363" eaLnBrk="1" fontAlgn="auto" hangingPunct="1">
              <a:spcAft>
                <a:spcPts val="0"/>
              </a:spcAft>
              <a:buFont typeface="Wingdings" pitchFamily="2" charset="2"/>
              <a:buChar char="l"/>
              <a:defRPr/>
            </a:pPr>
            <a:r>
              <a:rPr lang="en-US" dirty="0">
                <a:ea typeface="+mn-ea"/>
              </a:rPr>
              <a:t>Efficient querying and cache locality</a:t>
            </a:r>
          </a:p>
          <a:p>
            <a:pPr lvl="1" defTabSz="914363" eaLnBrk="1" fontAlgn="auto" hangingPunct="1">
              <a:spcAft>
                <a:spcPts val="0"/>
              </a:spcAft>
              <a:buFont typeface="Wingdings" pitchFamily="2" charset="2"/>
              <a:buChar char="l"/>
              <a:defRPr/>
            </a:pPr>
            <a:endParaRPr lang="en-US" dirty="0">
              <a:ea typeface="+mn-ea"/>
            </a:endParaRPr>
          </a:p>
          <a:p>
            <a:pPr marL="461963" indent="-461963" defTabSz="914363" eaLnBrk="1" fontAlgn="auto" hangingPunct="1">
              <a:buFont typeface="Wingdings" pitchFamily="2" charset="2"/>
              <a:buChar char="l"/>
              <a:defRPr/>
            </a:pPr>
            <a:r>
              <a:rPr lang="en-US" dirty="0">
                <a:ea typeface="+mn-ea"/>
                <a:cs typeface="+mn-cs"/>
              </a:rPr>
              <a:t>Table Scalability</a:t>
            </a:r>
          </a:p>
          <a:p>
            <a:pPr marL="862013" lvl="1" indent="-400050" defTabSz="914363" eaLnBrk="1" fontAlgn="auto" hangingPunct="1">
              <a:spcAft>
                <a:spcPts val="0"/>
              </a:spcAft>
              <a:buFont typeface="Wingdings" pitchFamily="2" charset="2"/>
              <a:buChar char="l"/>
              <a:defRPr/>
            </a:pPr>
            <a:r>
              <a:rPr lang="en-US" dirty="0">
                <a:ea typeface="+mn-ea"/>
              </a:rPr>
              <a:t>We monitor the usage patterns of partitions</a:t>
            </a:r>
          </a:p>
          <a:p>
            <a:pPr marL="862013" lvl="1" indent="-400050" defTabSz="914363" eaLnBrk="1" fontAlgn="auto" hangingPunct="1">
              <a:spcAft>
                <a:spcPts val="0"/>
              </a:spcAft>
              <a:buFont typeface="Wingdings" pitchFamily="2" charset="2"/>
              <a:buChar char="l"/>
              <a:defRPr/>
            </a:pPr>
            <a:r>
              <a:rPr lang="en-US" dirty="0">
                <a:ea typeface="+mn-ea"/>
              </a:rPr>
              <a:t>Automatically load balance partitions</a:t>
            </a:r>
          </a:p>
          <a:p>
            <a:pPr marL="1260475" lvl="2" indent="-398463" defTabSz="914363" eaLnBrk="1" fontAlgn="auto" hangingPunct="1">
              <a:spcAft>
                <a:spcPts val="0"/>
              </a:spcAft>
              <a:buFont typeface="Wingdings" pitchFamily="2" charset="2"/>
              <a:buChar char="l"/>
              <a:defRPr/>
            </a:pPr>
            <a:r>
              <a:rPr lang="en-US" dirty="0">
                <a:ea typeface="+mn-ea"/>
              </a:rPr>
              <a:t>Each partition can be served </a:t>
            </a:r>
            <a:br>
              <a:rPr lang="en-US" dirty="0">
                <a:ea typeface="+mn-ea"/>
              </a:rPr>
            </a:br>
            <a:r>
              <a:rPr lang="en-US" dirty="0">
                <a:ea typeface="+mn-ea"/>
              </a:rPr>
              <a:t>by a different storage node</a:t>
            </a:r>
          </a:p>
          <a:p>
            <a:pPr marL="1260475" lvl="2" indent="-398463" defTabSz="914363" eaLnBrk="1" fontAlgn="auto" hangingPunct="1">
              <a:spcAft>
                <a:spcPts val="0"/>
              </a:spcAft>
              <a:buFont typeface="Wingdings" pitchFamily="2" charset="2"/>
              <a:buChar char="l"/>
              <a:defRPr/>
            </a:pPr>
            <a:r>
              <a:rPr lang="en-US" dirty="0">
                <a:ea typeface="+mn-ea"/>
              </a:rPr>
              <a:t>Scale to meet the traffic needs of your table</a:t>
            </a:r>
          </a:p>
          <a:p>
            <a:pPr defTabSz="914363" eaLnBrk="1" fontAlgn="auto" hangingPunct="1">
              <a:buFont typeface="Wingdings" pitchFamily="2" charset="2"/>
              <a:buChar char="l"/>
              <a:defRPr/>
            </a:pPr>
            <a:endParaRPr lang="en-US" dirty="0">
              <a:ea typeface="+mn-ea"/>
              <a:cs typeface="+mn-cs"/>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Performance </a:t>
            </a:r>
            <a:r>
              <a:rPr lang="en-US" dirty="0">
                <a:ea typeface="+mn-ea"/>
                <a:cs typeface="Arial" charset="0"/>
              </a:rPr>
              <a:t>a</a:t>
            </a:r>
            <a:r>
              <a:rPr dirty="0">
                <a:ea typeface="+mn-ea"/>
                <a:cs typeface="Arial" charset="0"/>
              </a:rPr>
              <a:t>nd Scalability</a:t>
            </a:r>
          </a:p>
        </p:txBody>
      </p:sp>
      <p:sp>
        <p:nvSpPr>
          <p:cNvPr id="16" name="Content Placeholder 2"/>
          <p:cNvSpPr>
            <a:spLocks noGrp="1"/>
          </p:cNvSpPr>
          <p:nvPr>
            <p:ph idx="1"/>
          </p:nvPr>
        </p:nvSpPr>
        <p:spPr>
          <a:xfrm>
            <a:off x="730250" y="4784821"/>
            <a:ext cx="8686800" cy="2362200"/>
          </a:xfrm>
        </p:spPr>
        <p:txBody>
          <a:bodyPr>
            <a:normAutofit/>
          </a:bodyPr>
          <a:lstStyle/>
          <a:p>
            <a:pPr defTabSz="914363" eaLnBrk="1" fontAlgn="auto" hangingPunct="1">
              <a:buFont typeface="Wingdings" pitchFamily="2" charset="2"/>
              <a:buChar char="l"/>
              <a:defRPr/>
            </a:pPr>
            <a:r>
              <a:rPr lang="en-US" sz="2800" dirty="0">
                <a:ea typeface="+mn-ea"/>
                <a:cs typeface="+mn-cs"/>
              </a:rPr>
              <a:t>Efficient retrieval of all of the versions of FAQ Doc </a:t>
            </a:r>
          </a:p>
          <a:p>
            <a:pPr lvl="1" defTabSz="914363" eaLnBrk="1" fontAlgn="auto" hangingPunct="1">
              <a:spcAft>
                <a:spcPts val="0"/>
              </a:spcAft>
              <a:buFont typeface="Wingdings" pitchFamily="2" charset="2"/>
              <a:buChar char="l"/>
              <a:defRPr/>
            </a:pPr>
            <a:r>
              <a:rPr lang="en-US" sz="2400" dirty="0">
                <a:ea typeface="+mn-ea"/>
              </a:rPr>
              <a:t>Since we are accessing a single partition</a:t>
            </a:r>
          </a:p>
          <a:p>
            <a:pPr defTabSz="914363" eaLnBrk="1" fontAlgn="auto" hangingPunct="1">
              <a:buFont typeface="Wingdings" pitchFamily="2" charset="2"/>
              <a:buChar char="l"/>
              <a:defRPr/>
            </a:pPr>
            <a:r>
              <a:rPr lang="en-US" sz="2800" dirty="0">
                <a:ea typeface="+mn-ea"/>
                <a:cs typeface="+mn-cs"/>
              </a:rPr>
              <a:t>The two partitions can be served </a:t>
            </a:r>
            <a:br>
              <a:rPr lang="en-US" sz="2800" dirty="0">
                <a:ea typeface="+mn-ea"/>
                <a:cs typeface="+mn-cs"/>
              </a:rPr>
            </a:br>
            <a:r>
              <a:rPr lang="en-US" sz="2800" dirty="0">
                <a:ea typeface="+mn-ea"/>
                <a:cs typeface="+mn-cs"/>
              </a:rPr>
              <a:t>from different servers to scale out access</a:t>
            </a:r>
          </a:p>
        </p:txBody>
      </p:sp>
      <p:graphicFrame>
        <p:nvGraphicFramePr>
          <p:cNvPr id="12" name="Table 11"/>
          <p:cNvGraphicFramePr>
            <a:graphicFrameLocks noGrp="1"/>
          </p:cNvGraphicFramePr>
          <p:nvPr>
            <p:extLst>
              <p:ext uri="{D42A27DB-BD31-4B8C-83A1-F6EECF244321}">
                <p14:modId xmlns:p14="http://schemas.microsoft.com/office/powerpoint/2010/main" val="1529507046"/>
              </p:ext>
            </p:extLst>
          </p:nvPr>
        </p:nvGraphicFramePr>
        <p:xfrm>
          <a:off x="246557" y="1443038"/>
          <a:ext cx="7924801" cy="3124199"/>
        </p:xfrm>
        <a:graphic>
          <a:graphicData uri="http://schemas.openxmlformats.org/drawingml/2006/table">
            <a:tbl>
              <a:tblPr firstRow="1" bandRow="1">
                <a:tableStyleId>{00A15C55-8517-42AA-B614-E9B94910E393}</a:tableStyleId>
              </a:tblPr>
              <a:tblGrid>
                <a:gridCol w="1638915">
                  <a:extLst>
                    <a:ext uri="{9D8B030D-6E8A-4147-A177-3AD203B41FA5}">
                      <a16:colId xmlns:a16="http://schemas.microsoft.com/office/drawing/2014/main" val="20000"/>
                    </a:ext>
                  </a:extLst>
                </a:gridCol>
                <a:gridCol w="1376691">
                  <a:extLst>
                    <a:ext uri="{9D8B030D-6E8A-4147-A177-3AD203B41FA5}">
                      <a16:colId xmlns:a16="http://schemas.microsoft.com/office/drawing/2014/main" val="20001"/>
                    </a:ext>
                  </a:extLst>
                </a:gridCol>
                <a:gridCol w="1632594">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2743201">
                  <a:extLst>
                    <a:ext uri="{9D8B030D-6E8A-4147-A177-3AD203B41FA5}">
                      <a16:colId xmlns:a16="http://schemas.microsoft.com/office/drawing/2014/main" val="20004"/>
                    </a:ext>
                  </a:extLst>
                </a:gridCol>
              </a:tblGrid>
              <a:tr h="1028213">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Partition Key</a:t>
                      </a:r>
                    </a:p>
                    <a:p>
                      <a:r>
                        <a:rPr lang="en-US" sz="2000" dirty="0">
                          <a:solidFill>
                            <a:schemeClr val="tx1"/>
                          </a:solidFill>
                        </a:rPr>
                        <a:t>Document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Row Key</a:t>
                      </a:r>
                    </a:p>
                    <a:p>
                      <a:pPr marL="0" algn="l" defTabSz="914363" rtl="0" eaLnBrk="1" latinLnBrk="0" hangingPunct="1"/>
                      <a:r>
                        <a:rPr lang="en-US" sz="2000" b="1" kern="1200" dirty="0">
                          <a:solidFill>
                            <a:schemeClr val="tx1"/>
                          </a:solidFill>
                          <a:latin typeface="+mn-lt"/>
                          <a:ea typeface="+mn-ea"/>
                          <a:cs typeface="+mn-cs"/>
                        </a:rPr>
                        <a:t>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Property 3</a:t>
                      </a:r>
                    </a:p>
                    <a:p>
                      <a:pPr marL="0" algn="l" defTabSz="914363" rtl="0" eaLnBrk="1" latinLnBrk="0" hangingPunct="1"/>
                      <a:r>
                        <a:rPr lang="en-US" sz="2000" b="1" kern="1200" dirty="0">
                          <a:solidFill>
                            <a:schemeClr val="tx1"/>
                          </a:solidFill>
                          <a:latin typeface="+mn-lt"/>
                          <a:ea typeface="+mn-ea"/>
                          <a:cs typeface="+mn-cs"/>
                        </a:rPr>
                        <a:t>Modification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tc>
                  <a:txBody>
                    <a:bodyPr/>
                    <a:lstStyle/>
                    <a:p>
                      <a:r>
                        <a:rPr lang="en-US" sz="2000" b="1" kern="1200" dirty="0">
                          <a:solidFill>
                            <a:schemeClr val="accent4">
                              <a:lumMod val="60000"/>
                              <a:lumOff val="40000"/>
                            </a:schemeClr>
                          </a:solidFill>
                          <a:latin typeface="+mn-lt"/>
                          <a:ea typeface="+mn-ea"/>
                          <a:cs typeface="+mn-cs"/>
                        </a:rPr>
                        <a:t>Property N</a:t>
                      </a:r>
                    </a:p>
                    <a:p>
                      <a:pPr marL="0" algn="l" defTabSz="914363" rtl="0" eaLnBrk="1" latinLnBrk="0" hangingPunct="1"/>
                      <a:r>
                        <a:rPr lang="en-US" sz="2000" b="1" kern="1200" dirty="0">
                          <a:solidFill>
                            <a:schemeClr val="tx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000"/>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baseline="0" dirty="0">
                          <a:solidFill>
                            <a:schemeClr val="tx1"/>
                          </a:solidFill>
                        </a:rPr>
                        <a:t>Committed 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1"/>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9/28/2007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a:t>
                      </a:r>
                      <a:r>
                        <a:rPr lang="en-US" sz="2000" baseline="0" dirty="0">
                          <a:solidFill>
                            <a:schemeClr val="tx1"/>
                          </a:solidFill>
                        </a:rPr>
                        <a:t>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2"/>
                  </a:ext>
                </a:extLst>
              </a:tr>
              <a:tr h="405054">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5/2/2007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Committed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3"/>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7/6/2007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4"/>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8/1/2007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Sally’s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5"/>
                  </a:ext>
                </a:extLst>
              </a:tr>
            </a:tbl>
          </a:graphicData>
        </a:graphic>
      </p:graphicFrame>
      <p:grpSp>
        <p:nvGrpSpPr>
          <p:cNvPr id="73770" name="Group 18"/>
          <p:cNvGrpSpPr>
            <a:grpSpLocks/>
          </p:cNvGrpSpPr>
          <p:nvPr/>
        </p:nvGrpSpPr>
        <p:grpSpPr bwMode="auto">
          <a:xfrm>
            <a:off x="180493" y="2509838"/>
            <a:ext cx="9030061" cy="838200"/>
            <a:chOff x="152400" y="1628775"/>
            <a:chExt cx="8880931" cy="609600"/>
          </a:xfrm>
        </p:grpSpPr>
        <p:sp>
          <p:nvSpPr>
            <p:cNvPr id="14" name="Rounded Rectangle 13"/>
            <p:cNvSpPr/>
            <p:nvPr/>
          </p:nvSpPr>
          <p:spPr>
            <a:xfrm>
              <a:off x="152400" y="1628775"/>
              <a:ext cx="7925076" cy="6096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17" name="TextBox 16"/>
            <p:cNvSpPr txBox="1"/>
            <p:nvPr/>
          </p:nvSpPr>
          <p:spPr>
            <a:xfrm>
              <a:off x="7982587" y="1716520"/>
              <a:ext cx="1050744" cy="466436"/>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1</a:t>
              </a:r>
            </a:p>
          </p:txBody>
        </p:sp>
      </p:grpSp>
      <p:grpSp>
        <p:nvGrpSpPr>
          <p:cNvPr id="73771" name="Group 20"/>
          <p:cNvGrpSpPr>
            <a:grpSpLocks/>
          </p:cNvGrpSpPr>
          <p:nvPr/>
        </p:nvGrpSpPr>
        <p:grpSpPr bwMode="auto">
          <a:xfrm>
            <a:off x="189895" y="3348038"/>
            <a:ext cx="9070365" cy="1295400"/>
            <a:chOff x="152400" y="2590800"/>
            <a:chExt cx="8865715" cy="1066800"/>
          </a:xfrm>
        </p:grpSpPr>
        <p:sp>
          <p:nvSpPr>
            <p:cNvPr id="20" name="Rounded Rectangle 19"/>
            <p:cNvSpPr/>
            <p:nvPr/>
          </p:nvSpPr>
          <p:spPr>
            <a:xfrm>
              <a:off x="152400" y="2590800"/>
              <a:ext cx="7924442" cy="10668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23" name="TextBox 22"/>
            <p:cNvSpPr txBox="1"/>
            <p:nvPr/>
          </p:nvSpPr>
          <p:spPr>
            <a:xfrm>
              <a:off x="7973833" y="2890183"/>
              <a:ext cx="1044282" cy="528171"/>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2</a:t>
              </a:r>
            </a:p>
          </p:txBody>
        </p:sp>
      </p:grpSp>
      <p:sp>
        <p:nvSpPr>
          <p:cNvPr id="11" name="Oval 10"/>
          <p:cNvSpPr/>
          <p:nvPr/>
        </p:nvSpPr>
        <p:spPr bwMode="auto">
          <a:xfrm>
            <a:off x="24307" y="3228975"/>
            <a:ext cx="1524000" cy="1447800"/>
          </a:xfrm>
          <a:prstGeom prst="ellipse">
            <a:avLst/>
          </a:prstGeom>
          <a:noFill/>
          <a:ln w="508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blinds(horizontal)">
                                      <p:cBhvr>
                                        <p:cTn id="12" dur="500"/>
                                        <p:tgtEl>
                                          <p:spTgt spid="16">
                                            <p:txEl>
                                              <p:pRg st="2" end="2"/>
                                            </p:txEl>
                                          </p:spTgt>
                                        </p:tgtEl>
                                      </p:cBhvr>
                                    </p:animEffect>
                                  </p:childTnLst>
                                </p:cTn>
                              </p:par>
                              <p:par>
                                <p:cTn id="13" presetID="3" presetClass="exit" presetSubtype="10" fill="hold" grpId="1" nodeType="withEffect">
                                  <p:stCondLst>
                                    <p:cond delay="0"/>
                                  </p:stCondLst>
                                  <p:childTnLst>
                                    <p:animEffect transition="out" filter="blinds(horizontal)">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Choosing A Partition Key</a:t>
            </a:r>
          </a:p>
        </p:txBody>
      </p:sp>
      <p:sp>
        <p:nvSpPr>
          <p:cNvPr id="3" name="Content Placeholder 2"/>
          <p:cNvSpPr>
            <a:spLocks noGrp="1"/>
          </p:cNvSpPr>
          <p:nvPr>
            <p:ph idx="1"/>
          </p:nvPr>
        </p:nvSpPr>
        <p:spPr>
          <a:xfrm>
            <a:off x="730044" y="1412875"/>
            <a:ext cx="7681532" cy="3098541"/>
          </a:xfrm>
        </p:spPr>
        <p:txBody>
          <a:bodyPr>
            <a:normAutofit lnSpcReduction="10000"/>
          </a:bodyPr>
          <a:lstStyle/>
          <a:p>
            <a:pPr marL="461963" indent="-460375" defTabSz="914363" eaLnBrk="1" fontAlgn="auto" hangingPunct="1">
              <a:buFont typeface="Wingdings" pitchFamily="2" charset="2"/>
              <a:buChar char="l"/>
              <a:defRPr/>
            </a:pPr>
            <a:r>
              <a:rPr lang="en-US" dirty="0">
                <a:ea typeface="+mn-ea"/>
                <a:cs typeface="+mn-cs"/>
              </a:rPr>
              <a:t>Use a </a:t>
            </a:r>
            <a:r>
              <a:rPr lang="en-US" dirty="0" err="1">
                <a:ea typeface="+mn-ea"/>
                <a:cs typeface="+mn-cs"/>
              </a:rPr>
              <a:t>PartitionKey</a:t>
            </a:r>
            <a:r>
              <a:rPr lang="en-US" dirty="0">
                <a:ea typeface="+mn-ea"/>
                <a:cs typeface="+mn-cs"/>
              </a:rPr>
              <a:t> that is common in your queries</a:t>
            </a:r>
          </a:p>
          <a:p>
            <a:pPr marL="862013" lvl="1" indent="-400050" defTabSz="914363" eaLnBrk="1" fontAlgn="auto" hangingPunct="1">
              <a:spcAft>
                <a:spcPts val="0"/>
              </a:spcAft>
              <a:buFont typeface="Wingdings" pitchFamily="2" charset="2"/>
              <a:buChar char="l"/>
              <a:defRPr/>
            </a:pPr>
            <a:r>
              <a:rPr lang="en-US" dirty="0">
                <a:ea typeface="+mn-ea"/>
              </a:rPr>
              <a:t>If Partition Key is part of Query</a:t>
            </a:r>
          </a:p>
          <a:p>
            <a:pPr marL="1260475" lvl="2" indent="-398463" defTabSz="914363" eaLnBrk="1" fontAlgn="auto" hangingPunct="1">
              <a:spcAft>
                <a:spcPts val="0"/>
              </a:spcAft>
              <a:buFont typeface="Wingdings" pitchFamily="2" charset="2"/>
              <a:buChar char="l"/>
              <a:defRPr/>
            </a:pPr>
            <a:r>
              <a:rPr lang="en-US" dirty="0">
                <a:ea typeface="+mn-ea"/>
              </a:rPr>
              <a:t>Fast access to retrieve entities </a:t>
            </a:r>
            <a:br>
              <a:rPr lang="en-US" dirty="0">
                <a:ea typeface="+mn-ea"/>
              </a:rPr>
            </a:br>
            <a:r>
              <a:rPr lang="en-US" dirty="0">
                <a:ea typeface="+mn-ea"/>
              </a:rPr>
              <a:t>within a single partition</a:t>
            </a:r>
          </a:p>
          <a:p>
            <a:pPr marL="862013" lvl="1" indent="-400050" defTabSz="914363" eaLnBrk="1" fontAlgn="auto" hangingPunct="1">
              <a:spcAft>
                <a:spcPts val="0"/>
              </a:spcAft>
              <a:buFont typeface="Wingdings" pitchFamily="2" charset="2"/>
              <a:buChar char="l"/>
              <a:defRPr/>
            </a:pPr>
            <a:r>
              <a:rPr lang="en-US" dirty="0">
                <a:ea typeface="+mn-ea"/>
              </a:rPr>
              <a:t>If Partition Key is not specified in a Query </a:t>
            </a:r>
          </a:p>
          <a:p>
            <a:pPr marL="1260475" lvl="2" indent="-398463" defTabSz="914363" eaLnBrk="1" fontAlgn="auto" hangingPunct="1">
              <a:spcAft>
                <a:spcPts val="0"/>
              </a:spcAft>
              <a:buFont typeface="Wingdings" pitchFamily="2" charset="2"/>
              <a:buChar char="l"/>
              <a:defRPr/>
            </a:pPr>
            <a:r>
              <a:rPr lang="en-US" dirty="0">
                <a:ea typeface="+mn-ea"/>
              </a:rPr>
              <a:t>Then every partition has to be scanned</a:t>
            </a:r>
          </a:p>
          <a:p>
            <a:pPr lvl="3" defTabSz="914363" eaLnBrk="1" fontAlgn="auto" hangingPunct="1">
              <a:spcAft>
                <a:spcPts val="0"/>
              </a:spcAft>
              <a:buFont typeface="Wingdings" pitchFamily="2" charset="2"/>
              <a:buChar char="l"/>
              <a:defRPr/>
            </a:pPr>
            <a:endParaRPr lang="en-US" dirty="0">
              <a:ea typeface="+mn-ea"/>
            </a:endParaRPr>
          </a:p>
        </p:txBody>
      </p:sp>
      <p:sp>
        <p:nvSpPr>
          <p:cNvPr id="9" name="Right Arrow 8"/>
          <p:cNvSpPr/>
          <p:nvPr/>
        </p:nvSpPr>
        <p:spPr bwMode="auto">
          <a:xfrm>
            <a:off x="209550" y="1339850"/>
            <a:ext cx="488950" cy="45720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nvGraphicFramePr>
        <p:xfrm>
          <a:off x="481013" y="1443038"/>
          <a:ext cx="7924801" cy="3124199"/>
        </p:xfrm>
        <a:graphic>
          <a:graphicData uri="http://schemas.openxmlformats.org/drawingml/2006/table">
            <a:tbl>
              <a:tblPr firstRow="1" bandRow="1">
                <a:tableStyleId>{00A15C55-8517-42AA-B614-E9B94910E393}</a:tableStyleId>
              </a:tblPr>
              <a:tblGrid>
                <a:gridCol w="1638915">
                  <a:extLst>
                    <a:ext uri="{9D8B030D-6E8A-4147-A177-3AD203B41FA5}">
                      <a16:colId xmlns:a16="http://schemas.microsoft.com/office/drawing/2014/main" val="20000"/>
                    </a:ext>
                  </a:extLst>
                </a:gridCol>
                <a:gridCol w="1376691">
                  <a:extLst>
                    <a:ext uri="{9D8B030D-6E8A-4147-A177-3AD203B41FA5}">
                      <a16:colId xmlns:a16="http://schemas.microsoft.com/office/drawing/2014/main" val="20001"/>
                    </a:ext>
                  </a:extLst>
                </a:gridCol>
                <a:gridCol w="1632594">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2743201">
                  <a:extLst>
                    <a:ext uri="{9D8B030D-6E8A-4147-A177-3AD203B41FA5}">
                      <a16:colId xmlns:a16="http://schemas.microsoft.com/office/drawing/2014/main" val="20004"/>
                    </a:ext>
                  </a:extLst>
                </a:gridCol>
              </a:tblGrid>
              <a:tr h="1028213">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Partition Key</a:t>
                      </a:r>
                    </a:p>
                    <a:p>
                      <a:r>
                        <a:rPr lang="en-US" sz="2000" dirty="0">
                          <a:solidFill>
                            <a:schemeClr val="tx1"/>
                          </a:solidFill>
                        </a:rPr>
                        <a:t>Document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Row Key</a:t>
                      </a:r>
                    </a:p>
                    <a:p>
                      <a:pPr marL="0" algn="l" defTabSz="914363" rtl="0" eaLnBrk="1" latinLnBrk="0" hangingPunct="1"/>
                      <a:r>
                        <a:rPr lang="en-US" sz="2000" b="1" kern="1200" dirty="0">
                          <a:solidFill>
                            <a:schemeClr val="tx1"/>
                          </a:solidFill>
                          <a:latin typeface="+mn-lt"/>
                          <a:ea typeface="+mn-ea"/>
                          <a:cs typeface="+mn-cs"/>
                        </a:rPr>
                        <a:t>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Property 3</a:t>
                      </a:r>
                    </a:p>
                    <a:p>
                      <a:pPr marL="0" algn="l" defTabSz="914363" rtl="0" eaLnBrk="1" latinLnBrk="0" hangingPunct="1"/>
                      <a:r>
                        <a:rPr lang="en-US" sz="2000" b="1" kern="1200" dirty="0">
                          <a:solidFill>
                            <a:schemeClr val="tx1"/>
                          </a:solidFill>
                          <a:latin typeface="+mn-lt"/>
                          <a:ea typeface="+mn-ea"/>
                          <a:cs typeface="+mn-cs"/>
                        </a:rPr>
                        <a:t>Modification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r>
                        <a:rPr lang="en-US" sz="2000" b="1" kern="1200" dirty="0">
                          <a:solidFill>
                            <a:schemeClr val="accent4">
                              <a:lumMod val="60000"/>
                              <a:lumOff val="40000"/>
                            </a:schemeClr>
                          </a:solidFill>
                          <a:latin typeface="+mn-lt"/>
                          <a:ea typeface="+mn-ea"/>
                          <a:cs typeface="+mn-cs"/>
                        </a:rPr>
                        <a:t>Property N</a:t>
                      </a:r>
                    </a:p>
                    <a:p>
                      <a:pPr marL="0" algn="l" defTabSz="914363" rtl="0" eaLnBrk="1" latinLnBrk="0" hangingPunct="1"/>
                      <a:r>
                        <a:rPr lang="en-US" sz="2000" b="1" kern="1200" dirty="0">
                          <a:solidFill>
                            <a:schemeClr val="tx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000"/>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baseline="0" dirty="0">
                          <a:solidFill>
                            <a:schemeClr val="tx1"/>
                          </a:solidFill>
                        </a:rPr>
                        <a:t>Committed 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1"/>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9/28/2007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a:t>
                      </a:r>
                      <a:r>
                        <a:rPr lang="en-US" sz="2000" baseline="0" dirty="0">
                          <a:solidFill>
                            <a:schemeClr val="tx1"/>
                          </a:solidFill>
                        </a:rPr>
                        <a:t>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2"/>
                  </a:ext>
                </a:extLst>
              </a:tr>
              <a:tr h="405054">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5/2/2007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Committed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3"/>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7/6/2007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4"/>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8/1/2007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Sally’s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5"/>
                  </a:ext>
                </a:extLst>
              </a:tr>
            </a:tbl>
          </a:graphicData>
        </a:graphic>
      </p:graphicFrame>
      <p:sp>
        <p:nvSpPr>
          <p:cNvPr id="15"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Query </a:t>
            </a:r>
            <a:r>
              <a:rPr lang="en-US" dirty="0">
                <a:ea typeface="+mn-ea"/>
                <a:cs typeface="Arial" charset="0"/>
              </a:rPr>
              <a:t>w</a:t>
            </a:r>
            <a:r>
              <a:rPr dirty="0">
                <a:ea typeface="+mn-ea"/>
                <a:cs typeface="Arial" charset="0"/>
              </a:rPr>
              <a:t>ith </a:t>
            </a:r>
            <a:r>
              <a:rPr lang="en-US" dirty="0">
                <a:ea typeface="+mn-ea"/>
                <a:cs typeface="Arial" charset="0"/>
              </a:rPr>
              <a:t>&amp;</a:t>
            </a:r>
            <a:r>
              <a:rPr dirty="0">
                <a:ea typeface="+mn-ea"/>
                <a:cs typeface="Arial" charset="0"/>
              </a:rPr>
              <a:t> </a:t>
            </a:r>
            <a:r>
              <a:rPr lang="en-US" dirty="0">
                <a:ea typeface="+mn-ea"/>
                <a:cs typeface="Arial" charset="0"/>
              </a:rPr>
              <a:t>w/o</a:t>
            </a:r>
            <a:r>
              <a:rPr dirty="0">
                <a:ea typeface="+mn-ea"/>
                <a:cs typeface="Arial" charset="0"/>
              </a:rPr>
              <a:t> PartionKey</a:t>
            </a:r>
          </a:p>
        </p:txBody>
      </p:sp>
      <p:sp>
        <p:nvSpPr>
          <p:cNvPr id="14" name="Content Placeholder 2"/>
          <p:cNvSpPr>
            <a:spLocks noGrp="1"/>
          </p:cNvSpPr>
          <p:nvPr>
            <p:ph idx="1"/>
          </p:nvPr>
        </p:nvSpPr>
        <p:spPr>
          <a:xfrm>
            <a:off x="730250" y="4944812"/>
            <a:ext cx="8680450" cy="1458476"/>
          </a:xfrm>
        </p:spPr>
        <p:txBody>
          <a:bodyPr>
            <a:normAutofit fontScale="92500" lnSpcReduction="10000"/>
          </a:bodyPr>
          <a:lstStyle/>
          <a:p>
            <a:pPr marL="400050" indent="-400050" defTabSz="914363" eaLnBrk="1" fontAlgn="auto" hangingPunct="1">
              <a:buFont typeface="Wingdings" pitchFamily="2" charset="2"/>
              <a:buChar char="l"/>
              <a:defRPr/>
            </a:pPr>
            <a:r>
              <a:rPr lang="en-US" sz="2400" dirty="0">
                <a:ea typeface="+mn-ea"/>
                <a:cs typeface="+mn-cs"/>
              </a:rPr>
              <a:t>Getting all entities with (</a:t>
            </a:r>
            <a:r>
              <a:rPr lang="en-US" sz="2400" dirty="0" err="1">
                <a:ea typeface="+mn-ea"/>
                <a:cs typeface="+mn-cs"/>
              </a:rPr>
              <a:t>PartitionKey</a:t>
            </a:r>
            <a:r>
              <a:rPr lang="en-US" sz="2400" dirty="0">
                <a:ea typeface="+mn-ea"/>
                <a:cs typeface="+mn-cs"/>
              </a:rPr>
              <a:t> ==“FAQ Doc”) is fast</a:t>
            </a:r>
          </a:p>
          <a:p>
            <a:pPr marL="746125" lvl="1" indent="-346075" defTabSz="914363" eaLnBrk="1" fontAlgn="auto" hangingPunct="1">
              <a:spcAft>
                <a:spcPts val="0"/>
              </a:spcAft>
              <a:buFont typeface="Wingdings" pitchFamily="2" charset="2"/>
              <a:buChar char="l"/>
              <a:defRPr/>
            </a:pPr>
            <a:r>
              <a:rPr lang="en-US" sz="2000" dirty="0">
                <a:ea typeface="+mn-ea"/>
              </a:rPr>
              <a:t>Access single partition</a:t>
            </a:r>
          </a:p>
          <a:p>
            <a:pPr marL="400050" indent="-400050" defTabSz="914363" eaLnBrk="1" fontAlgn="auto" hangingPunct="1">
              <a:buFont typeface="Wingdings" pitchFamily="2" charset="2"/>
              <a:buChar char="l"/>
              <a:defRPr/>
            </a:pPr>
            <a:r>
              <a:rPr lang="en-US" sz="2400" dirty="0">
                <a:ea typeface="+mn-ea"/>
                <a:cs typeface="+mn-cs"/>
              </a:rPr>
              <a:t>Get all docs with (</a:t>
            </a:r>
            <a:r>
              <a:rPr lang="en-US" sz="2400" dirty="0" err="1">
                <a:ea typeface="+mn-ea"/>
                <a:cs typeface="+mn-cs"/>
              </a:rPr>
              <a:t>ModifiedTime</a:t>
            </a:r>
            <a:r>
              <a:rPr lang="en-US" sz="2400" dirty="0">
                <a:ea typeface="+mn-ea"/>
                <a:cs typeface="+mn-cs"/>
              </a:rPr>
              <a:t> &lt; 6/01/2007) is more expensive</a:t>
            </a:r>
          </a:p>
          <a:p>
            <a:pPr marL="746125" lvl="1" indent="-346075" defTabSz="914363" eaLnBrk="1" fontAlgn="auto" hangingPunct="1">
              <a:spcAft>
                <a:spcPts val="0"/>
              </a:spcAft>
              <a:buFont typeface="Wingdings" pitchFamily="2" charset="2"/>
              <a:buChar char="l"/>
              <a:defRPr/>
            </a:pPr>
            <a:r>
              <a:rPr lang="en-US" sz="2000" dirty="0">
                <a:ea typeface="+mn-ea"/>
              </a:rPr>
              <a:t>Have to traverse all partitions</a:t>
            </a:r>
          </a:p>
        </p:txBody>
      </p:sp>
      <p:grpSp>
        <p:nvGrpSpPr>
          <p:cNvPr id="77866" name="Group 18"/>
          <p:cNvGrpSpPr>
            <a:grpSpLocks/>
          </p:cNvGrpSpPr>
          <p:nvPr/>
        </p:nvGrpSpPr>
        <p:grpSpPr bwMode="auto">
          <a:xfrm>
            <a:off x="454025" y="2509838"/>
            <a:ext cx="8699500" cy="838200"/>
            <a:chOff x="152400" y="1628775"/>
            <a:chExt cx="8555835" cy="609600"/>
          </a:xfrm>
        </p:grpSpPr>
        <p:sp>
          <p:nvSpPr>
            <p:cNvPr id="34" name="Rounded Rectangle 33"/>
            <p:cNvSpPr/>
            <p:nvPr/>
          </p:nvSpPr>
          <p:spPr>
            <a:xfrm>
              <a:off x="152400" y="1628775"/>
              <a:ext cx="7925076" cy="6096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35" name="TextBox 34"/>
            <p:cNvSpPr txBox="1"/>
            <p:nvPr/>
          </p:nvSpPr>
          <p:spPr>
            <a:xfrm>
              <a:off x="7654369" y="1716520"/>
              <a:ext cx="1053866" cy="469900"/>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1</a:t>
              </a:r>
            </a:p>
          </p:txBody>
        </p:sp>
      </p:grpSp>
      <p:grpSp>
        <p:nvGrpSpPr>
          <p:cNvPr id="77867" name="Group 20"/>
          <p:cNvGrpSpPr>
            <a:grpSpLocks/>
          </p:cNvGrpSpPr>
          <p:nvPr/>
        </p:nvGrpSpPr>
        <p:grpSpPr bwMode="auto">
          <a:xfrm>
            <a:off x="404813" y="3348038"/>
            <a:ext cx="8778875" cy="1295400"/>
            <a:chOff x="152400" y="2590800"/>
            <a:chExt cx="8580804" cy="1066800"/>
          </a:xfrm>
        </p:grpSpPr>
        <p:sp>
          <p:nvSpPr>
            <p:cNvPr id="37" name="Rounded Rectangle 36"/>
            <p:cNvSpPr/>
            <p:nvPr/>
          </p:nvSpPr>
          <p:spPr>
            <a:xfrm>
              <a:off x="152400" y="2590800"/>
              <a:ext cx="7924442" cy="10668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38" name="TextBox 37"/>
            <p:cNvSpPr txBox="1"/>
            <p:nvPr/>
          </p:nvSpPr>
          <p:spPr>
            <a:xfrm>
              <a:off x="7685818" y="2890183"/>
              <a:ext cx="1047386" cy="532093"/>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2</a:t>
              </a:r>
            </a:p>
          </p:txBody>
        </p:sp>
      </p:grpSp>
      <p:sp>
        <p:nvSpPr>
          <p:cNvPr id="11" name="Oval 10"/>
          <p:cNvSpPr/>
          <p:nvPr/>
        </p:nvSpPr>
        <p:spPr bwMode="auto">
          <a:xfrm>
            <a:off x="268288" y="3294063"/>
            <a:ext cx="1524000" cy="1447800"/>
          </a:xfrm>
          <a:prstGeom prst="ellipse">
            <a:avLst/>
          </a:prstGeom>
          <a:noFill/>
          <a:ln w="508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7" name="Right Arrow 16"/>
          <p:cNvSpPr/>
          <p:nvPr/>
        </p:nvSpPr>
        <p:spPr bwMode="auto">
          <a:xfrm rot="10800000">
            <a:off x="1563688" y="34464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8" name="Right Arrow 17"/>
          <p:cNvSpPr/>
          <p:nvPr/>
        </p:nvSpPr>
        <p:spPr bwMode="auto">
          <a:xfrm rot="10800000">
            <a:off x="1563688" y="38274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23" name="Rounded Rectangle 22"/>
          <p:cNvSpPr/>
          <p:nvPr/>
        </p:nvSpPr>
        <p:spPr bwMode="auto">
          <a:xfrm>
            <a:off x="3468688" y="3370263"/>
            <a:ext cx="1219200" cy="304800"/>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26" name="Right Arrow 25"/>
          <p:cNvSpPr/>
          <p:nvPr/>
        </p:nvSpPr>
        <p:spPr bwMode="auto">
          <a:xfrm rot="10800000">
            <a:off x="4687888" y="26082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27" name="Right Arrow 26"/>
          <p:cNvSpPr/>
          <p:nvPr/>
        </p:nvSpPr>
        <p:spPr bwMode="auto">
          <a:xfrm rot="10800000">
            <a:off x="4687888" y="29892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28" name="Right Arrow 27"/>
          <p:cNvSpPr/>
          <p:nvPr/>
        </p:nvSpPr>
        <p:spPr bwMode="auto">
          <a:xfrm rot="10800000">
            <a:off x="4687888" y="34464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29" name="Right Arrow 28"/>
          <p:cNvSpPr/>
          <p:nvPr/>
        </p:nvSpPr>
        <p:spPr bwMode="auto">
          <a:xfrm rot="10800000">
            <a:off x="4687888" y="38274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30" name="Right Arrow 29"/>
          <p:cNvSpPr/>
          <p:nvPr/>
        </p:nvSpPr>
        <p:spPr bwMode="auto">
          <a:xfrm rot="10800000">
            <a:off x="4687888" y="42846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31" name="Right Arrow 30"/>
          <p:cNvSpPr/>
          <p:nvPr/>
        </p:nvSpPr>
        <p:spPr bwMode="auto">
          <a:xfrm rot="10800000">
            <a:off x="1563688" y="4284663"/>
            <a:ext cx="381000" cy="2286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9" presetClass="emph" presetSubtype="0" grpId="1" nodeType="withEffect">
                                  <p:stCondLst>
                                    <p:cond delay="0"/>
                                  </p:stCondLst>
                                  <p:childTnLst>
                                    <p:set>
                                      <p:cBhvr rctx="PPT">
                                        <p:cTn id="25" dur="indefinite"/>
                                        <p:tgtEl>
                                          <p:spTgt spid="11"/>
                                        </p:tgtEl>
                                        <p:attrNameLst>
                                          <p:attrName>style.opacity</p:attrName>
                                        </p:attrNameLst>
                                      </p:cBhvr>
                                      <p:to>
                                        <p:strVal val="0.25"/>
                                      </p:to>
                                    </p:set>
                                    <p:animEffect filter="image" prLst="opacity: 0.25">
                                      <p:cBhvr rctx="IE">
                                        <p:cTn id="26" dur="indefinite"/>
                                        <p:tgtEl>
                                          <p:spTgt spid="11"/>
                                        </p:tgtEl>
                                      </p:cBhvr>
                                    </p:animEffect>
                                  </p:childTnLst>
                                </p:cTn>
                              </p:par>
                              <p:par>
                                <p:cTn id="27" presetID="9" presetClass="emph" presetSubtype="0" nodeType="withEffect">
                                  <p:stCondLst>
                                    <p:cond delay="0"/>
                                  </p:stCondLst>
                                  <p:childTnLst>
                                    <p:set>
                                      <p:cBhvr rctx="PPT">
                                        <p:cTn id="28" dur="indefinite"/>
                                        <p:tgtEl>
                                          <p:spTgt spid="17"/>
                                        </p:tgtEl>
                                        <p:attrNameLst>
                                          <p:attrName>style.opacity</p:attrName>
                                        </p:attrNameLst>
                                      </p:cBhvr>
                                      <p:to>
                                        <p:strVal val="0.25"/>
                                      </p:to>
                                    </p:set>
                                    <p:animEffect filter="image" prLst="opacity: 0.25">
                                      <p:cBhvr rctx="IE">
                                        <p:cTn id="29" dur="indefinite"/>
                                        <p:tgtEl>
                                          <p:spTgt spid="17"/>
                                        </p:tgtEl>
                                      </p:cBhvr>
                                    </p:animEffect>
                                  </p:childTnLst>
                                </p:cTn>
                              </p:par>
                              <p:par>
                                <p:cTn id="30" presetID="9" presetClass="emph" presetSubtype="0" nodeType="withEffect">
                                  <p:stCondLst>
                                    <p:cond delay="0"/>
                                  </p:stCondLst>
                                  <p:childTnLst>
                                    <p:set>
                                      <p:cBhvr rctx="PPT">
                                        <p:cTn id="31" dur="indefinite"/>
                                        <p:tgtEl>
                                          <p:spTgt spid="18"/>
                                        </p:tgtEl>
                                        <p:attrNameLst>
                                          <p:attrName>style.opacity</p:attrName>
                                        </p:attrNameLst>
                                      </p:cBhvr>
                                      <p:to>
                                        <p:strVal val="0.25"/>
                                      </p:to>
                                    </p:set>
                                    <p:animEffect filter="image" prLst="opacity: 0.25">
                                      <p:cBhvr rctx="IE">
                                        <p:cTn id="32" dur="indefinite"/>
                                        <p:tgtEl>
                                          <p:spTgt spid="18"/>
                                        </p:tgtEl>
                                      </p:cBhvr>
                                    </p:animEffect>
                                  </p:childTnLst>
                                </p:cTn>
                              </p:par>
                              <p:par>
                                <p:cTn id="33" presetID="9" presetClass="emph" presetSubtype="0" nodeType="withEffect">
                                  <p:stCondLst>
                                    <p:cond delay="0"/>
                                  </p:stCondLst>
                                  <p:childTnLst>
                                    <p:set>
                                      <p:cBhvr rctx="PPT">
                                        <p:cTn id="34" dur="indefinite"/>
                                        <p:tgtEl>
                                          <p:spTgt spid="31"/>
                                        </p:tgtEl>
                                        <p:attrNameLst>
                                          <p:attrName>style.opacity</p:attrName>
                                        </p:attrNameLst>
                                      </p:cBhvr>
                                      <p:to>
                                        <p:strVal val="0.25"/>
                                      </p:to>
                                    </p:set>
                                    <p:animEffect filter="image" prLst="opacity: 0.25">
                                      <p:cBhvr rctx="IE">
                                        <p:cTn id="35" dur="indefinite"/>
                                        <p:tgtEl>
                                          <p:spTgt spid="31"/>
                                        </p:tgtEl>
                                      </p:cBhvr>
                                    </p:animEffect>
                                  </p:childTnLst>
                                </p:cTn>
                              </p:par>
                              <p:par>
                                <p:cTn id="36" presetID="1" presetClass="entr" presetSubtype="0" fill="hold" nodeType="withEffect">
                                  <p:stCondLst>
                                    <p:cond delay="0"/>
                                  </p:stCondLst>
                                  <p:childTnLst>
                                    <p:set>
                                      <p:cBhvr>
                                        <p:cTn id="37"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23" grpId="0" animBg="1"/>
      <p:bldP spid="26" grpId="0" animBg="1"/>
      <p:bldP spid="27" grpId="0" animBg="1"/>
      <p:bldP spid="28" grpId="0" animBg="1"/>
      <p:bldP spid="29"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Choosing A Partition Key</a:t>
            </a:r>
          </a:p>
        </p:txBody>
      </p:sp>
      <p:sp>
        <p:nvSpPr>
          <p:cNvPr id="3" name="Content Placeholder 2"/>
          <p:cNvSpPr>
            <a:spLocks noGrp="1"/>
          </p:cNvSpPr>
          <p:nvPr>
            <p:ph idx="1"/>
          </p:nvPr>
        </p:nvSpPr>
        <p:spPr>
          <a:xfrm>
            <a:off x="730044" y="1412875"/>
            <a:ext cx="7681532" cy="4254434"/>
          </a:xfrm>
        </p:spPr>
        <p:txBody>
          <a:bodyPr>
            <a:normAutofit fontScale="92500" lnSpcReduction="10000"/>
          </a:bodyPr>
          <a:lstStyle/>
          <a:p>
            <a:pPr marL="400050" indent="-400050" defTabSz="914363" eaLnBrk="1" fontAlgn="auto" hangingPunct="1">
              <a:buFont typeface="Wingdings" pitchFamily="2" charset="2"/>
              <a:buChar char="l"/>
              <a:defRPr/>
            </a:pPr>
            <a:r>
              <a:rPr lang="en-US" sz="2800" dirty="0">
                <a:ea typeface="+mn-ea"/>
                <a:cs typeface="+mn-cs"/>
              </a:rPr>
              <a:t>Use a </a:t>
            </a:r>
            <a:r>
              <a:rPr lang="en-US" sz="2800" dirty="0" err="1">
                <a:ea typeface="+mn-ea"/>
                <a:cs typeface="+mn-cs"/>
              </a:rPr>
              <a:t>PartitionKey</a:t>
            </a:r>
            <a:r>
              <a:rPr lang="en-US" sz="2800" dirty="0">
                <a:ea typeface="+mn-ea"/>
                <a:cs typeface="+mn-cs"/>
              </a:rPr>
              <a:t> that is common in your queries</a:t>
            </a:r>
          </a:p>
          <a:p>
            <a:pPr marL="798513" lvl="1" indent="-398463" defTabSz="914363" eaLnBrk="1" fontAlgn="auto" hangingPunct="1">
              <a:spcAft>
                <a:spcPts val="0"/>
              </a:spcAft>
              <a:buFont typeface="Wingdings" pitchFamily="2" charset="2"/>
              <a:buChar char="l"/>
              <a:defRPr/>
            </a:pPr>
            <a:r>
              <a:rPr lang="en-US" sz="2400" dirty="0">
                <a:ea typeface="+mn-ea"/>
              </a:rPr>
              <a:t>If Partition Key is part of Query</a:t>
            </a:r>
          </a:p>
          <a:p>
            <a:pPr lvl="2" indent="-347663" defTabSz="914363" eaLnBrk="1" fontAlgn="auto" hangingPunct="1">
              <a:spcAft>
                <a:spcPts val="0"/>
              </a:spcAft>
              <a:buFont typeface="Wingdings" pitchFamily="2" charset="2"/>
              <a:buChar char="l"/>
              <a:defRPr/>
            </a:pPr>
            <a:r>
              <a:rPr lang="en-US" sz="2000" dirty="0">
                <a:ea typeface="+mn-ea"/>
              </a:rPr>
              <a:t>Fast access to retrieve entities within a single partition</a:t>
            </a:r>
          </a:p>
          <a:p>
            <a:pPr marL="798513" lvl="1" indent="-398463" defTabSz="914363" eaLnBrk="1" fontAlgn="auto" hangingPunct="1">
              <a:spcAft>
                <a:spcPts val="0"/>
              </a:spcAft>
              <a:buFont typeface="Wingdings" pitchFamily="2" charset="2"/>
              <a:buChar char="l"/>
              <a:defRPr/>
            </a:pPr>
            <a:r>
              <a:rPr lang="en-US" sz="2400" dirty="0">
                <a:ea typeface="+mn-ea"/>
              </a:rPr>
              <a:t>If Partition Key is not specified in a Query </a:t>
            </a:r>
          </a:p>
          <a:p>
            <a:pPr lvl="2" indent="-347663" defTabSz="914363" eaLnBrk="1" fontAlgn="auto" hangingPunct="1">
              <a:spcAft>
                <a:spcPts val="0"/>
              </a:spcAft>
              <a:buFont typeface="Wingdings" pitchFamily="2" charset="2"/>
              <a:buChar char="l"/>
              <a:defRPr/>
            </a:pPr>
            <a:r>
              <a:rPr lang="en-US" sz="2000" dirty="0">
                <a:ea typeface="+mn-ea"/>
              </a:rPr>
              <a:t>Then every partition has to be scanned</a:t>
            </a:r>
          </a:p>
          <a:p>
            <a:pPr lvl="3" defTabSz="914363" eaLnBrk="1" fontAlgn="auto" hangingPunct="1">
              <a:spcAft>
                <a:spcPts val="0"/>
              </a:spcAft>
              <a:buFont typeface="Wingdings" pitchFamily="2" charset="2"/>
              <a:buChar char="l"/>
              <a:defRPr/>
            </a:pPr>
            <a:endParaRPr lang="en-US" sz="2000" dirty="0">
              <a:ea typeface="+mn-ea"/>
            </a:endParaRPr>
          </a:p>
          <a:p>
            <a:pPr marL="400050" indent="-400050" defTabSz="914363" eaLnBrk="1" fontAlgn="auto" hangingPunct="1">
              <a:buFont typeface="Wingdings" pitchFamily="2" charset="2"/>
              <a:buChar char="l"/>
              <a:defRPr/>
            </a:pPr>
            <a:r>
              <a:rPr lang="en-US" sz="2800" dirty="0">
                <a:ea typeface="+mn-ea"/>
                <a:cs typeface="+mn-cs"/>
              </a:rPr>
              <a:t>Spread out load across partitions</a:t>
            </a:r>
          </a:p>
          <a:p>
            <a:pPr marL="798513" lvl="1" indent="-398463" defTabSz="914363" eaLnBrk="1" fontAlgn="auto" hangingPunct="1">
              <a:spcAft>
                <a:spcPts val="0"/>
              </a:spcAft>
              <a:buFont typeface="Wingdings" pitchFamily="2" charset="2"/>
              <a:buChar char="l"/>
              <a:defRPr/>
            </a:pPr>
            <a:r>
              <a:rPr lang="en-US" sz="2400" dirty="0">
                <a:ea typeface="+mn-ea"/>
              </a:rPr>
              <a:t>Partition Key allows you to control what goes into  your Table partitions</a:t>
            </a:r>
          </a:p>
          <a:p>
            <a:pPr marL="798513" lvl="1" indent="-398463" defTabSz="914363" eaLnBrk="1" fontAlgn="auto" hangingPunct="1">
              <a:spcAft>
                <a:spcPts val="0"/>
              </a:spcAft>
              <a:buFont typeface="Wingdings" pitchFamily="2" charset="2"/>
              <a:buChar char="l"/>
              <a:defRPr/>
            </a:pPr>
            <a:r>
              <a:rPr lang="en-US" sz="2400" dirty="0">
                <a:ea typeface="+mn-ea"/>
              </a:rPr>
              <a:t>More partitions – makes it easier to automatically balance load</a:t>
            </a:r>
          </a:p>
          <a:p>
            <a:pPr lvl="2" indent="-347663" defTabSz="914363" eaLnBrk="1" fontAlgn="auto" hangingPunct="1">
              <a:spcAft>
                <a:spcPts val="0"/>
              </a:spcAft>
              <a:buFont typeface="Wingdings" pitchFamily="2" charset="2"/>
              <a:buChar char="l"/>
              <a:defRPr/>
            </a:pPr>
            <a:r>
              <a:rPr lang="en-US" sz="2000" dirty="0">
                <a:ea typeface="+mn-ea"/>
              </a:rPr>
              <a:t>At the tradeoff of Entity Locality</a:t>
            </a:r>
          </a:p>
        </p:txBody>
      </p:sp>
      <p:sp>
        <p:nvSpPr>
          <p:cNvPr id="9" name="Right Arrow 8"/>
          <p:cNvSpPr/>
          <p:nvPr/>
        </p:nvSpPr>
        <p:spPr bwMode="auto">
          <a:xfrm>
            <a:off x="241300" y="3491889"/>
            <a:ext cx="488950" cy="45720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5" name="Right Arrow 4"/>
          <p:cNvSpPr/>
          <p:nvPr/>
        </p:nvSpPr>
        <p:spPr bwMode="auto">
          <a:xfrm>
            <a:off x="241300" y="1374652"/>
            <a:ext cx="488950" cy="45720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xit" presetSubtype="10" fill="hold" grpId="0" nodeType="with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Windows Azure Storage</a:t>
            </a:r>
          </a:p>
        </p:txBody>
      </p:sp>
      <p:sp>
        <p:nvSpPr>
          <p:cNvPr id="3" name="Content Placeholder 2"/>
          <p:cNvSpPr>
            <a:spLocks noGrp="1"/>
          </p:cNvSpPr>
          <p:nvPr>
            <p:ph idx="1"/>
          </p:nvPr>
        </p:nvSpPr>
        <p:spPr>
          <a:xfrm>
            <a:off x="730044" y="1412874"/>
            <a:ext cx="7681532" cy="5140325"/>
          </a:xfrm>
        </p:spPr>
        <p:txBody>
          <a:bodyPr>
            <a:normAutofit fontScale="70000" lnSpcReduction="20000"/>
          </a:bodyPr>
          <a:lstStyle/>
          <a:p>
            <a:pPr marL="400050" indent="-400050" defTabSz="914363" eaLnBrk="1" fontAlgn="auto" hangingPunct="1">
              <a:buFont typeface="Wingdings" pitchFamily="2" charset="2"/>
              <a:buChar char="l"/>
              <a:defRPr/>
            </a:pPr>
            <a:r>
              <a:rPr lang="en-US" dirty="0">
                <a:ea typeface="+mn-ea"/>
                <a:cs typeface="+mn-cs"/>
              </a:rPr>
              <a:t>Storage that is</a:t>
            </a:r>
          </a:p>
          <a:p>
            <a:pPr marL="862013" lvl="1" indent="-461963" defTabSz="914363" eaLnBrk="1" fontAlgn="auto" hangingPunct="1">
              <a:spcAft>
                <a:spcPts val="0"/>
              </a:spcAft>
              <a:buFont typeface="Wingdings" pitchFamily="2" charset="2"/>
              <a:buChar char="l"/>
              <a:defRPr/>
            </a:pPr>
            <a:r>
              <a:rPr lang="en-US" dirty="0">
                <a:ea typeface="+mn-ea"/>
              </a:rPr>
              <a:t>Durable </a:t>
            </a:r>
          </a:p>
          <a:p>
            <a:pPr marL="1262063" lvl="2" indent="-461963" defTabSz="914363">
              <a:buFont typeface="Wingdings" pitchFamily="2" charset="2"/>
              <a:buChar char="l"/>
              <a:defRPr/>
            </a:pPr>
            <a:r>
              <a:rPr lang="en-US" dirty="0">
                <a:ea typeface="+mn-ea"/>
              </a:rPr>
              <a:t>survive permanently once committed (an ACID property)</a:t>
            </a:r>
          </a:p>
          <a:p>
            <a:pPr marL="862013" lvl="1" indent="-461963" defTabSz="914363" eaLnBrk="1" fontAlgn="auto" hangingPunct="1">
              <a:spcAft>
                <a:spcPts val="0"/>
              </a:spcAft>
              <a:buFont typeface="Wingdings" pitchFamily="2" charset="2"/>
              <a:buChar char="l"/>
              <a:defRPr/>
            </a:pPr>
            <a:r>
              <a:rPr lang="en-US" dirty="0">
                <a:ea typeface="+mn-ea"/>
              </a:rPr>
              <a:t>Scalable (capacity and throughput)</a:t>
            </a:r>
          </a:p>
          <a:p>
            <a:pPr marL="862013" lvl="1" indent="-461963" defTabSz="914363" eaLnBrk="1" fontAlgn="auto" hangingPunct="1">
              <a:spcAft>
                <a:spcPts val="0"/>
              </a:spcAft>
              <a:buFont typeface="Wingdings" pitchFamily="2" charset="2"/>
              <a:buChar char="l"/>
              <a:defRPr/>
            </a:pPr>
            <a:r>
              <a:rPr lang="en-US" dirty="0">
                <a:ea typeface="+mn-ea"/>
              </a:rPr>
              <a:t>Highly Available</a:t>
            </a:r>
          </a:p>
          <a:p>
            <a:pPr marL="862013" lvl="1" indent="-461963" defTabSz="914363" eaLnBrk="1" fontAlgn="auto" hangingPunct="1">
              <a:spcAft>
                <a:spcPts val="0"/>
              </a:spcAft>
              <a:buFont typeface="Wingdings" pitchFamily="2" charset="2"/>
              <a:buChar char="l"/>
              <a:defRPr/>
            </a:pPr>
            <a:r>
              <a:rPr lang="en-US" dirty="0">
                <a:ea typeface="+mn-ea"/>
              </a:rPr>
              <a:t>Security</a:t>
            </a:r>
          </a:p>
          <a:p>
            <a:pPr marL="862013" lvl="1" indent="-461963" defTabSz="914363" eaLnBrk="1" fontAlgn="auto" hangingPunct="1">
              <a:spcAft>
                <a:spcPts val="0"/>
              </a:spcAft>
              <a:buFont typeface="Wingdings" pitchFamily="2" charset="2"/>
              <a:buChar char="l"/>
              <a:defRPr/>
            </a:pPr>
            <a:r>
              <a:rPr lang="en-US" dirty="0">
                <a:ea typeface="+mn-ea"/>
              </a:rPr>
              <a:t>Performance Efficient</a:t>
            </a:r>
          </a:p>
          <a:p>
            <a:pPr lvl="1" defTabSz="914363" eaLnBrk="1" fontAlgn="auto" hangingPunct="1">
              <a:spcAft>
                <a:spcPts val="0"/>
              </a:spcAft>
              <a:buFont typeface="Wingdings" pitchFamily="2" charset="2"/>
              <a:buChar char="l"/>
              <a:defRPr/>
            </a:pPr>
            <a:endParaRPr lang="en-US" dirty="0">
              <a:ea typeface="+mn-ea"/>
            </a:endParaRPr>
          </a:p>
          <a:p>
            <a:pPr marL="400050" indent="-400050" defTabSz="914363" eaLnBrk="1" fontAlgn="auto" hangingPunct="1">
              <a:buFont typeface="Wingdings" pitchFamily="2" charset="2"/>
              <a:buChar char="l"/>
              <a:defRPr/>
            </a:pPr>
            <a:r>
              <a:rPr lang="en-US" dirty="0">
                <a:ea typeface="+mn-ea"/>
                <a:cs typeface="+mn-cs"/>
              </a:rPr>
              <a:t>Rich Data Abstractions</a:t>
            </a:r>
          </a:p>
          <a:p>
            <a:pPr marL="862013" lvl="1" indent="-461963" defTabSz="914363" eaLnBrk="1" fontAlgn="auto" hangingPunct="1">
              <a:spcAft>
                <a:spcPts val="0"/>
              </a:spcAft>
              <a:buFont typeface="Wingdings" pitchFamily="2" charset="2"/>
              <a:buChar char="l"/>
              <a:defRPr/>
            </a:pPr>
            <a:r>
              <a:rPr lang="en-US" dirty="0">
                <a:ea typeface="+mn-ea"/>
              </a:rPr>
              <a:t>Service communication:  </a:t>
            </a:r>
            <a:r>
              <a:rPr lang="en-US" dirty="0">
                <a:solidFill>
                  <a:schemeClr val="accent3"/>
                </a:solidFill>
                <a:ea typeface="+mn-ea"/>
              </a:rPr>
              <a:t>queues</a:t>
            </a:r>
            <a:r>
              <a:rPr lang="en-US" dirty="0">
                <a:solidFill>
                  <a:schemeClr val="tx1">
                    <a:lumMod val="65000"/>
                  </a:schemeClr>
                </a:solidFill>
                <a:ea typeface="+mn-ea"/>
              </a:rPr>
              <a:t>, locks, …</a:t>
            </a:r>
          </a:p>
          <a:p>
            <a:pPr marL="862013" lvl="1" indent="-461963" defTabSz="914363" eaLnBrk="1" fontAlgn="auto" hangingPunct="1">
              <a:spcAft>
                <a:spcPts val="0"/>
              </a:spcAft>
              <a:buFont typeface="Wingdings" pitchFamily="2" charset="2"/>
              <a:buChar char="l"/>
              <a:defRPr/>
            </a:pPr>
            <a:r>
              <a:rPr lang="en-US" dirty="0">
                <a:ea typeface="+mn-ea"/>
              </a:rPr>
              <a:t>Large user data items:  </a:t>
            </a:r>
            <a:r>
              <a:rPr lang="en-US" dirty="0">
                <a:solidFill>
                  <a:schemeClr val="accent3"/>
                </a:solidFill>
                <a:ea typeface="+mn-ea"/>
              </a:rPr>
              <a:t>blobs, blocks</a:t>
            </a:r>
            <a:r>
              <a:rPr lang="en-US" dirty="0">
                <a:solidFill>
                  <a:schemeClr val="tx1">
                    <a:lumMod val="65000"/>
                  </a:schemeClr>
                </a:solidFill>
                <a:ea typeface="+mn-ea"/>
              </a:rPr>
              <a:t>, …</a:t>
            </a:r>
          </a:p>
          <a:p>
            <a:pPr marL="862013" lvl="1" indent="-461963" defTabSz="914363" eaLnBrk="1" fontAlgn="auto" hangingPunct="1">
              <a:spcAft>
                <a:spcPts val="0"/>
              </a:spcAft>
              <a:buFont typeface="Wingdings" pitchFamily="2" charset="2"/>
              <a:buChar char="l"/>
              <a:defRPr/>
            </a:pPr>
            <a:r>
              <a:rPr lang="en-US" dirty="0">
                <a:ea typeface="+mn-ea"/>
              </a:rPr>
              <a:t>Service state:  </a:t>
            </a:r>
            <a:r>
              <a:rPr lang="en-US" dirty="0">
                <a:solidFill>
                  <a:schemeClr val="accent3"/>
                </a:solidFill>
                <a:ea typeface="+mn-ea"/>
              </a:rPr>
              <a:t>tables</a:t>
            </a:r>
            <a:r>
              <a:rPr lang="en-US" dirty="0">
                <a:solidFill>
                  <a:schemeClr val="tx1">
                    <a:lumMod val="65000"/>
                  </a:schemeClr>
                </a:solidFill>
                <a:ea typeface="+mn-ea"/>
              </a:rPr>
              <a:t>, caches, …</a:t>
            </a:r>
          </a:p>
          <a:p>
            <a:pPr lvl="1" defTabSz="914363" eaLnBrk="1" fontAlgn="auto" hangingPunct="1">
              <a:spcAft>
                <a:spcPts val="0"/>
              </a:spcAft>
              <a:buFont typeface="Wingdings" pitchFamily="2" charset="2"/>
              <a:buChar char="l"/>
              <a:defRPr/>
            </a:pPr>
            <a:endParaRPr lang="en-US" dirty="0">
              <a:ea typeface="+mn-ea"/>
            </a:endParaRPr>
          </a:p>
          <a:p>
            <a:pPr marL="400050" indent="-400050" defTabSz="914363" eaLnBrk="1" fontAlgn="auto" hangingPunct="1">
              <a:buFont typeface="Wingdings" pitchFamily="2" charset="2"/>
              <a:buChar char="l"/>
              <a:defRPr/>
            </a:pPr>
            <a:r>
              <a:rPr lang="en-US" dirty="0">
                <a:ea typeface="+mn-ea"/>
                <a:cs typeface="+mn-cs"/>
              </a:rPr>
              <a:t>Simple and Familiar Programming Interfaces</a:t>
            </a:r>
          </a:p>
          <a:p>
            <a:pPr marL="862013" lvl="1" indent="-461963" defTabSz="914363" eaLnBrk="1" fontAlgn="auto" hangingPunct="1">
              <a:spcAft>
                <a:spcPts val="0"/>
              </a:spcAft>
              <a:buFont typeface="Wingdings" pitchFamily="2" charset="2"/>
              <a:buChar char="l"/>
              <a:defRPr/>
            </a:pPr>
            <a:r>
              <a:rPr lang="en-US" dirty="0">
                <a:ea typeface="+mn-ea"/>
              </a:rPr>
              <a:t>REST Accessible and ADO.NET</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Primary Key For Entity</a:t>
            </a:r>
            <a:endParaRPr dirty="0">
              <a:ea typeface="+mn-ea"/>
              <a:cs typeface="Arial" charset="0"/>
            </a:endParaRPr>
          </a:p>
        </p:txBody>
      </p:sp>
      <p:sp>
        <p:nvSpPr>
          <p:cNvPr id="16" name="Content Placeholder 2"/>
          <p:cNvSpPr>
            <a:spLocks noGrp="1"/>
          </p:cNvSpPr>
          <p:nvPr>
            <p:ph idx="1"/>
          </p:nvPr>
        </p:nvSpPr>
        <p:spPr>
          <a:xfrm>
            <a:off x="730250" y="4751430"/>
            <a:ext cx="8375650" cy="2438400"/>
          </a:xfrm>
        </p:spPr>
        <p:txBody>
          <a:bodyPr>
            <a:normAutofit/>
          </a:bodyPr>
          <a:lstStyle/>
          <a:p>
            <a:pPr defTabSz="914363" eaLnBrk="1" fontAlgn="auto" hangingPunct="1">
              <a:buFont typeface="Wingdings" pitchFamily="2" charset="2"/>
              <a:buChar char="l"/>
              <a:defRPr/>
            </a:pPr>
            <a:r>
              <a:rPr lang="en-US" sz="2800" dirty="0">
                <a:ea typeface="+mn-ea"/>
                <a:cs typeface="+mn-cs"/>
              </a:rPr>
              <a:t>Primary Key for the Entity is the composite of</a:t>
            </a:r>
          </a:p>
          <a:p>
            <a:pPr lvl="1" indent="-401638" defTabSz="914363" eaLnBrk="1" fontAlgn="auto" hangingPunct="1">
              <a:spcAft>
                <a:spcPts val="0"/>
              </a:spcAft>
              <a:buFont typeface="Wingdings" pitchFamily="2" charset="2"/>
              <a:buChar char="l"/>
              <a:defRPr/>
            </a:pPr>
            <a:r>
              <a:rPr lang="en-US" sz="2400" dirty="0" err="1">
                <a:ea typeface="+mn-ea"/>
              </a:rPr>
              <a:t>PartitionKey</a:t>
            </a:r>
            <a:endParaRPr lang="en-US" sz="2400" dirty="0">
              <a:ea typeface="+mn-ea"/>
            </a:endParaRPr>
          </a:p>
          <a:p>
            <a:pPr lvl="2" indent="-347663" defTabSz="914363" eaLnBrk="1" fontAlgn="auto" hangingPunct="1">
              <a:spcAft>
                <a:spcPts val="0"/>
              </a:spcAft>
              <a:buFont typeface="Wingdings" pitchFamily="2" charset="2"/>
              <a:buChar char="l"/>
              <a:defRPr/>
            </a:pPr>
            <a:r>
              <a:rPr lang="en-US" sz="2000" dirty="0">
                <a:ea typeface="+mn-ea"/>
              </a:rPr>
              <a:t>Unique ID of the partition the entity belongs to within the Table</a:t>
            </a:r>
          </a:p>
          <a:p>
            <a:pPr lvl="1" indent="-401638" defTabSz="914363" eaLnBrk="1" fontAlgn="auto" hangingPunct="1">
              <a:spcAft>
                <a:spcPts val="0"/>
              </a:spcAft>
              <a:buFont typeface="Wingdings" pitchFamily="2" charset="2"/>
              <a:buChar char="l"/>
              <a:defRPr/>
            </a:pPr>
            <a:r>
              <a:rPr lang="en-US" sz="2400" dirty="0" err="1">
                <a:ea typeface="+mn-ea"/>
              </a:rPr>
              <a:t>RowKey</a:t>
            </a:r>
            <a:endParaRPr lang="en-US" sz="2400" dirty="0">
              <a:ea typeface="+mn-ea"/>
            </a:endParaRPr>
          </a:p>
          <a:p>
            <a:pPr lvl="2" indent="-347663" defTabSz="914363" eaLnBrk="1" fontAlgn="auto" hangingPunct="1">
              <a:spcAft>
                <a:spcPts val="0"/>
              </a:spcAft>
              <a:buFont typeface="Wingdings" pitchFamily="2" charset="2"/>
              <a:buChar char="l"/>
              <a:defRPr/>
            </a:pPr>
            <a:r>
              <a:rPr lang="en-US" sz="2000" dirty="0">
                <a:ea typeface="+mn-ea"/>
              </a:rPr>
              <a:t>Unique ID for the entity within the partition</a:t>
            </a:r>
          </a:p>
        </p:txBody>
      </p:sp>
      <p:graphicFrame>
        <p:nvGraphicFramePr>
          <p:cNvPr id="12" name="Table 11"/>
          <p:cNvGraphicFramePr>
            <a:graphicFrameLocks noGrp="1"/>
          </p:cNvGraphicFramePr>
          <p:nvPr/>
        </p:nvGraphicFramePr>
        <p:xfrm>
          <a:off x="481013" y="1443038"/>
          <a:ext cx="7924801" cy="3124199"/>
        </p:xfrm>
        <a:graphic>
          <a:graphicData uri="http://schemas.openxmlformats.org/drawingml/2006/table">
            <a:tbl>
              <a:tblPr firstRow="1" bandRow="1">
                <a:tableStyleId>{00A15C55-8517-42AA-B614-E9B94910E393}</a:tableStyleId>
              </a:tblPr>
              <a:tblGrid>
                <a:gridCol w="1638915">
                  <a:extLst>
                    <a:ext uri="{9D8B030D-6E8A-4147-A177-3AD203B41FA5}">
                      <a16:colId xmlns:a16="http://schemas.microsoft.com/office/drawing/2014/main" val="20000"/>
                    </a:ext>
                  </a:extLst>
                </a:gridCol>
                <a:gridCol w="1376691">
                  <a:extLst>
                    <a:ext uri="{9D8B030D-6E8A-4147-A177-3AD203B41FA5}">
                      <a16:colId xmlns:a16="http://schemas.microsoft.com/office/drawing/2014/main" val="20001"/>
                    </a:ext>
                  </a:extLst>
                </a:gridCol>
                <a:gridCol w="1632594">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2743201">
                  <a:extLst>
                    <a:ext uri="{9D8B030D-6E8A-4147-A177-3AD203B41FA5}">
                      <a16:colId xmlns:a16="http://schemas.microsoft.com/office/drawing/2014/main" val="20004"/>
                    </a:ext>
                  </a:extLst>
                </a:gridCol>
              </a:tblGrid>
              <a:tr h="1028213">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Partition Key</a:t>
                      </a:r>
                    </a:p>
                    <a:p>
                      <a:r>
                        <a:rPr lang="en-US" sz="2000" dirty="0">
                          <a:solidFill>
                            <a:schemeClr val="tx1"/>
                          </a:solidFill>
                        </a:rPr>
                        <a:t>Document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Row Key</a:t>
                      </a:r>
                    </a:p>
                    <a:p>
                      <a:pPr marL="0" algn="l" defTabSz="914363" rtl="0" eaLnBrk="1" latinLnBrk="0" hangingPunct="1"/>
                      <a:r>
                        <a:rPr lang="en-US" sz="2000" b="1" kern="1200" dirty="0">
                          <a:solidFill>
                            <a:schemeClr val="tx1"/>
                          </a:solidFill>
                          <a:latin typeface="+mn-lt"/>
                          <a:ea typeface="+mn-ea"/>
                          <a:cs typeface="+mn-cs"/>
                        </a:rPr>
                        <a:t>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accent4">
                              <a:lumMod val="60000"/>
                              <a:lumOff val="40000"/>
                            </a:schemeClr>
                          </a:solidFill>
                          <a:latin typeface="+mn-lt"/>
                          <a:ea typeface="+mn-ea"/>
                          <a:cs typeface="+mn-cs"/>
                        </a:rPr>
                        <a:t>Property 3</a:t>
                      </a:r>
                    </a:p>
                    <a:p>
                      <a:pPr marL="0" algn="l" defTabSz="914363" rtl="0" eaLnBrk="1" latinLnBrk="0" hangingPunct="1"/>
                      <a:r>
                        <a:rPr lang="en-US" sz="2000" b="1" kern="1200" dirty="0">
                          <a:solidFill>
                            <a:schemeClr val="tx1"/>
                          </a:solidFill>
                          <a:latin typeface="+mn-lt"/>
                          <a:ea typeface="+mn-ea"/>
                          <a:cs typeface="+mn-cs"/>
                        </a:rPr>
                        <a:t>Modification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pPr marL="0" algn="l" defTabSz="914363" rtl="0" eaLnBrk="1" latinLnBrk="0" hangingPunct="1"/>
                      <a:r>
                        <a:rPr lang="en-US" sz="2000" b="1"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tc>
                  <a:txBody>
                    <a:bodyPr/>
                    <a:lstStyle/>
                    <a:p>
                      <a:r>
                        <a:rPr lang="en-US" sz="2000" b="1" kern="1200" dirty="0">
                          <a:solidFill>
                            <a:schemeClr val="accent4">
                              <a:lumMod val="60000"/>
                              <a:lumOff val="40000"/>
                            </a:schemeClr>
                          </a:solidFill>
                          <a:latin typeface="+mn-lt"/>
                          <a:ea typeface="+mn-ea"/>
                          <a:cs typeface="+mn-cs"/>
                        </a:rPr>
                        <a:t>Property N</a:t>
                      </a:r>
                    </a:p>
                    <a:p>
                      <a:pPr marL="0" algn="l" defTabSz="914363" rtl="0" eaLnBrk="1" latinLnBrk="0" hangingPunct="1"/>
                      <a:r>
                        <a:rPr lang="en-US" sz="2000" b="1" kern="1200" dirty="0">
                          <a:solidFill>
                            <a:schemeClr val="tx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000"/>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baseline="0" dirty="0">
                          <a:solidFill>
                            <a:schemeClr val="tx1"/>
                          </a:solidFill>
                        </a:rPr>
                        <a:t>Committed 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1"/>
                  </a:ext>
                </a:extLst>
              </a:tr>
              <a:tr h="422733">
                <a:tc>
                  <a:txBody>
                    <a:bodyPr/>
                    <a:lstStyle/>
                    <a:p>
                      <a:r>
                        <a:rPr lang="en-US" sz="2000" dirty="0">
                          <a:solidFill>
                            <a:schemeClr val="tx1"/>
                          </a:solidFill>
                        </a:rPr>
                        <a:t>Examples</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9/28/2007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a:t>
                      </a:r>
                      <a:r>
                        <a:rPr lang="en-US" sz="2000" baseline="0" dirty="0">
                          <a:solidFill>
                            <a:schemeClr val="tx1"/>
                          </a:solidFill>
                        </a:rPr>
                        <a:t>version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2"/>
                  </a:ext>
                </a:extLst>
              </a:tr>
              <a:tr h="405054">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5/2/2007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Committed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3"/>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V1.0.1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7/6/2007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tc>
                  <a:txBody>
                    <a:bodyPr/>
                    <a:lstStyle/>
                    <a:p>
                      <a:r>
                        <a:rPr lang="en-US" sz="2000" dirty="0">
                          <a:solidFill>
                            <a:schemeClr val="tx1"/>
                          </a:solidFill>
                        </a:rPr>
                        <a:t>Alice’s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alpha val="20000"/>
                      </a:schemeClr>
                    </a:solidFill>
                  </a:tcPr>
                </a:tc>
                <a:extLst>
                  <a:ext uri="{0D108BD9-81ED-4DB2-BD59-A6C34878D82A}">
                    <a16:rowId xmlns:a16="http://schemas.microsoft.com/office/drawing/2014/main" val="10004"/>
                  </a:ext>
                </a:extLst>
              </a:tr>
              <a:tr h="422733">
                <a:tc>
                  <a:txBody>
                    <a:bodyPr/>
                    <a:lstStyle/>
                    <a:p>
                      <a:r>
                        <a:rPr lang="en-US" sz="2000" dirty="0">
                          <a:solidFill>
                            <a:schemeClr val="tx1"/>
                          </a:solidFill>
                        </a:rPr>
                        <a:t>FAQ</a:t>
                      </a:r>
                      <a:r>
                        <a:rPr lang="en-US" sz="2000" baseline="0" dirty="0">
                          <a:solidFill>
                            <a:schemeClr val="tx1"/>
                          </a:solidFill>
                        </a:rPr>
                        <a:t> Doc</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V1.0.2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8/1/2007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tc>
                  <a:txBody>
                    <a:bodyPr/>
                    <a:lstStyle/>
                    <a:p>
                      <a:r>
                        <a:rPr lang="en-US" sz="2000" dirty="0">
                          <a:solidFill>
                            <a:schemeClr val="tx1"/>
                          </a:solidFill>
                        </a:rPr>
                        <a:t>Sally’s working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alpha val="40000"/>
                      </a:schemeClr>
                    </a:solidFill>
                  </a:tcPr>
                </a:tc>
                <a:extLst>
                  <a:ext uri="{0D108BD9-81ED-4DB2-BD59-A6C34878D82A}">
                    <a16:rowId xmlns:a16="http://schemas.microsoft.com/office/drawing/2014/main" val="10005"/>
                  </a:ext>
                </a:extLst>
              </a:tr>
            </a:tbl>
          </a:graphicData>
        </a:graphic>
      </p:graphicFrame>
      <p:grpSp>
        <p:nvGrpSpPr>
          <p:cNvPr id="81962" name="Group 18"/>
          <p:cNvGrpSpPr>
            <a:grpSpLocks/>
          </p:cNvGrpSpPr>
          <p:nvPr/>
        </p:nvGrpSpPr>
        <p:grpSpPr bwMode="auto">
          <a:xfrm>
            <a:off x="454025" y="2509838"/>
            <a:ext cx="8699500" cy="838200"/>
            <a:chOff x="152400" y="1628775"/>
            <a:chExt cx="8555835" cy="609600"/>
          </a:xfrm>
        </p:grpSpPr>
        <p:sp>
          <p:nvSpPr>
            <p:cNvPr id="18" name="Rounded Rectangle 17"/>
            <p:cNvSpPr/>
            <p:nvPr/>
          </p:nvSpPr>
          <p:spPr>
            <a:xfrm>
              <a:off x="152400" y="1628775"/>
              <a:ext cx="7925076" cy="6096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19" name="TextBox 18"/>
            <p:cNvSpPr txBox="1"/>
            <p:nvPr/>
          </p:nvSpPr>
          <p:spPr>
            <a:xfrm>
              <a:off x="7654369" y="1716520"/>
              <a:ext cx="1053866" cy="469900"/>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1</a:t>
              </a:r>
            </a:p>
          </p:txBody>
        </p:sp>
      </p:grpSp>
      <p:grpSp>
        <p:nvGrpSpPr>
          <p:cNvPr id="81963" name="Group 20"/>
          <p:cNvGrpSpPr>
            <a:grpSpLocks/>
          </p:cNvGrpSpPr>
          <p:nvPr/>
        </p:nvGrpSpPr>
        <p:grpSpPr bwMode="auto">
          <a:xfrm>
            <a:off x="404813" y="3348038"/>
            <a:ext cx="8778875" cy="1295400"/>
            <a:chOff x="152400" y="2590800"/>
            <a:chExt cx="8580804" cy="1066800"/>
          </a:xfrm>
        </p:grpSpPr>
        <p:sp>
          <p:nvSpPr>
            <p:cNvPr id="21" name="Rounded Rectangle 20"/>
            <p:cNvSpPr/>
            <p:nvPr/>
          </p:nvSpPr>
          <p:spPr>
            <a:xfrm>
              <a:off x="152400" y="2590800"/>
              <a:ext cx="7924442" cy="1066800"/>
            </a:xfrm>
            <a:prstGeom prst="roundRect">
              <a:avLst/>
            </a:prstGeom>
            <a:noFill/>
            <a:ln cmpd="sng">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sp>
          <p:nvSpPr>
            <p:cNvPr id="22" name="TextBox 21"/>
            <p:cNvSpPr txBox="1"/>
            <p:nvPr/>
          </p:nvSpPr>
          <p:spPr>
            <a:xfrm>
              <a:off x="7685818" y="2890183"/>
              <a:ext cx="1047386" cy="532093"/>
            </a:xfrm>
            <a:prstGeom prst="rect">
              <a:avLst/>
            </a:prstGeom>
            <a:noFill/>
            <a:ln cmpd="sng">
              <a:noFill/>
            </a:ln>
          </p:spPr>
          <p:txBody>
            <a:bodyPr wrap="none">
              <a:spAutoFit/>
            </a:bodyPr>
            <a:lstStyle/>
            <a:p>
              <a:pPr algn="ctr" defTabSz="914363" fontAlgn="auto">
                <a:spcBef>
                  <a:spcPts val="0"/>
                </a:spcBef>
                <a:spcAft>
                  <a:spcPts val="0"/>
                </a:spcAft>
                <a:defRPr/>
              </a:pP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Partition </a:t>
              </a:r>
              <a:b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br>
              <a:r>
                <a:rPr lang="en-US" sz="1800" b="1" dirty="0">
                  <a:solidFill>
                    <a:schemeClr val="accent1">
                      <a:lumMod val="60000"/>
                      <a:lumOff val="40000"/>
                    </a:schemeClr>
                  </a:solidFill>
                  <a:effectLst>
                    <a:outerShdw blurRad="38100" dist="38100" dir="2700000" algn="tl">
                      <a:srgbClr val="000000">
                        <a:alpha val="43137"/>
                      </a:srgbClr>
                    </a:outerShdw>
                  </a:effectLst>
                  <a:latin typeface="+mn-lt"/>
                  <a:ea typeface="+mn-ea"/>
                  <a:cs typeface="+mn-cs"/>
                </a:rPr>
                <a:t>2</a:t>
              </a:r>
            </a:p>
          </p:txBody>
        </p:sp>
      </p:gr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Entities </a:t>
            </a:r>
            <a:r>
              <a:rPr lang="en-US" dirty="0">
                <a:ea typeface="+mn-ea"/>
                <a:cs typeface="Arial" charset="0"/>
              </a:rPr>
              <a:t>&amp;</a:t>
            </a:r>
            <a:r>
              <a:rPr dirty="0">
                <a:ea typeface="+mn-ea"/>
                <a:cs typeface="Arial" charset="0"/>
              </a:rPr>
              <a:t> Properties</a:t>
            </a:r>
          </a:p>
        </p:txBody>
      </p:sp>
      <p:sp>
        <p:nvSpPr>
          <p:cNvPr id="3" name="Content Placeholder 2"/>
          <p:cNvSpPr>
            <a:spLocks noGrp="1"/>
          </p:cNvSpPr>
          <p:nvPr>
            <p:ph idx="1"/>
          </p:nvPr>
        </p:nvSpPr>
        <p:spPr>
          <a:xfrm>
            <a:off x="730044" y="1412875"/>
            <a:ext cx="7681532" cy="4714496"/>
          </a:xfrm>
        </p:spPr>
        <p:txBody>
          <a:bodyPr>
            <a:normAutofit lnSpcReduction="10000"/>
          </a:bodyPr>
          <a:lstStyle/>
          <a:p>
            <a:pPr defTabSz="914363" eaLnBrk="1" fontAlgn="auto" hangingPunct="1">
              <a:buFont typeface="Wingdings" pitchFamily="2" charset="2"/>
              <a:buChar char="l"/>
              <a:defRPr/>
            </a:pPr>
            <a:r>
              <a:rPr lang="en-US" sz="2800" dirty="0">
                <a:ea typeface="+mn-ea"/>
                <a:cs typeface="+mn-cs"/>
              </a:rPr>
              <a:t>Each Entity can have up to 255 properties</a:t>
            </a:r>
          </a:p>
          <a:p>
            <a:pPr defTabSz="914363" eaLnBrk="1" fontAlgn="auto" hangingPunct="1">
              <a:buFont typeface="Wingdings" pitchFamily="2" charset="2"/>
              <a:buChar char="l"/>
              <a:defRPr/>
            </a:pPr>
            <a:r>
              <a:rPr lang="en-US" sz="2800" dirty="0">
                <a:ea typeface="+mn-ea"/>
                <a:cs typeface="+mn-cs"/>
              </a:rPr>
              <a:t>Mandatory Properties for every Entity in Table</a:t>
            </a:r>
          </a:p>
          <a:p>
            <a:pPr lvl="1" defTabSz="914363" eaLnBrk="1" fontAlgn="auto" hangingPunct="1">
              <a:spcAft>
                <a:spcPts val="0"/>
              </a:spcAft>
              <a:buFont typeface="Wingdings" pitchFamily="2" charset="2"/>
              <a:buChar char="l"/>
              <a:defRPr/>
            </a:pPr>
            <a:r>
              <a:rPr lang="en-US" sz="2400" dirty="0">
                <a:ea typeface="+mn-ea"/>
              </a:rPr>
              <a:t>Partition Key</a:t>
            </a:r>
          </a:p>
          <a:p>
            <a:pPr lvl="1" defTabSz="914363" eaLnBrk="1" fontAlgn="auto" hangingPunct="1">
              <a:spcAft>
                <a:spcPts val="0"/>
              </a:spcAft>
              <a:buFont typeface="Wingdings" pitchFamily="2" charset="2"/>
              <a:buChar char="l"/>
              <a:defRPr/>
            </a:pPr>
            <a:r>
              <a:rPr lang="en-US" sz="2400" dirty="0">
                <a:ea typeface="+mn-ea"/>
              </a:rPr>
              <a:t>Row Key		</a:t>
            </a:r>
          </a:p>
          <a:p>
            <a:pPr defTabSz="914363" eaLnBrk="1" fontAlgn="auto" hangingPunct="1">
              <a:buFont typeface="Wingdings" pitchFamily="2" charset="2"/>
              <a:buChar char="l"/>
              <a:defRPr/>
            </a:pPr>
            <a:r>
              <a:rPr lang="en-US" sz="2800" dirty="0">
                <a:ea typeface="+mn-ea"/>
                <a:cs typeface="+mn-cs"/>
              </a:rPr>
              <a:t>All entities have a system maintained version</a:t>
            </a:r>
          </a:p>
          <a:p>
            <a:pPr lvl="3"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No fixed schema for rest of properties</a:t>
            </a:r>
          </a:p>
          <a:p>
            <a:pPr lvl="1" defTabSz="914363" eaLnBrk="1" fontAlgn="auto" hangingPunct="1">
              <a:spcAft>
                <a:spcPts val="0"/>
              </a:spcAft>
              <a:buFont typeface="Wingdings" pitchFamily="2" charset="2"/>
              <a:buChar char="l"/>
              <a:defRPr/>
            </a:pPr>
            <a:r>
              <a:rPr lang="en-US" sz="2400" dirty="0">
                <a:ea typeface="+mn-ea"/>
              </a:rPr>
              <a:t>Each property is stored as a &lt;name, typed value&gt; pair</a:t>
            </a:r>
          </a:p>
          <a:p>
            <a:pPr lvl="2" defTabSz="914363" eaLnBrk="1" fontAlgn="auto" hangingPunct="1">
              <a:spcAft>
                <a:spcPts val="0"/>
              </a:spcAft>
              <a:buFont typeface="Wingdings" pitchFamily="2" charset="2"/>
              <a:buChar char="l"/>
              <a:defRPr/>
            </a:pPr>
            <a:r>
              <a:rPr lang="en-US" sz="2000" dirty="0">
                <a:ea typeface="+mn-ea"/>
              </a:rPr>
              <a:t>No schema stored for a table</a:t>
            </a:r>
          </a:p>
          <a:p>
            <a:pPr lvl="1" defTabSz="914363" eaLnBrk="1" fontAlgn="auto" hangingPunct="1">
              <a:spcAft>
                <a:spcPts val="0"/>
              </a:spcAft>
              <a:buFont typeface="Wingdings" pitchFamily="2" charset="2"/>
              <a:buChar char="l"/>
              <a:defRPr/>
            </a:pPr>
            <a:r>
              <a:rPr lang="en-US" sz="2400" dirty="0">
                <a:ea typeface="+mn-ea"/>
              </a:rPr>
              <a:t>2 entities within the same table </a:t>
            </a:r>
            <a:br>
              <a:rPr lang="en-US" sz="2400" dirty="0">
                <a:ea typeface="+mn-ea"/>
              </a:rPr>
            </a:br>
            <a:r>
              <a:rPr lang="en-US" sz="2400" dirty="0">
                <a:ea typeface="+mn-ea"/>
              </a:rPr>
              <a:t>can have different properties</a:t>
            </a:r>
          </a:p>
          <a:p>
            <a:pPr lvl="1" defTabSz="914363" eaLnBrk="1" fontAlgn="auto" hangingPunct="1">
              <a:spcAft>
                <a:spcPts val="0"/>
              </a:spcAft>
              <a:buFont typeface="Wingdings" pitchFamily="2" charset="2"/>
              <a:buChar char="l"/>
              <a:defRPr/>
            </a:pPr>
            <a:endParaRPr lang="en-US" sz="2400" dirty="0">
              <a:ea typeface="+mn-ea"/>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Property Types Supported</a:t>
            </a:r>
          </a:p>
        </p:txBody>
      </p:sp>
      <p:sp>
        <p:nvSpPr>
          <p:cNvPr id="3" name="Content Placeholder 2"/>
          <p:cNvSpPr>
            <a:spLocks noGrp="1"/>
          </p:cNvSpPr>
          <p:nvPr>
            <p:ph idx="1"/>
          </p:nvPr>
        </p:nvSpPr>
        <p:spPr>
          <a:xfrm>
            <a:off x="730044" y="1412875"/>
            <a:ext cx="7681532" cy="5168403"/>
          </a:xfrm>
        </p:spPr>
        <p:txBody>
          <a:bodyPr>
            <a:normAutofit lnSpcReduction="10000"/>
          </a:bodyPr>
          <a:lstStyle/>
          <a:p>
            <a:pPr defTabSz="914363" eaLnBrk="1" fontAlgn="auto" hangingPunct="1">
              <a:buFont typeface="Wingdings" pitchFamily="2" charset="2"/>
              <a:buChar char="l"/>
              <a:defRPr/>
            </a:pPr>
            <a:r>
              <a:rPr lang="en-US" sz="2800" dirty="0">
                <a:ea typeface="+mn-ea"/>
                <a:cs typeface="+mn-cs"/>
              </a:rPr>
              <a:t>Partition Key and Row Key</a:t>
            </a:r>
          </a:p>
          <a:p>
            <a:pPr lvl="1" defTabSz="914363" eaLnBrk="1" fontAlgn="auto" hangingPunct="1">
              <a:spcAft>
                <a:spcPts val="0"/>
              </a:spcAft>
              <a:buFont typeface="Wingdings" pitchFamily="2" charset="2"/>
              <a:buChar char="l"/>
              <a:defRPr/>
            </a:pPr>
            <a:r>
              <a:rPr lang="en-US" sz="2400" dirty="0">
                <a:ea typeface="+mn-ea"/>
              </a:rPr>
              <a:t>String (up to 64KB)</a:t>
            </a:r>
          </a:p>
          <a:p>
            <a:pPr defTabSz="914363" eaLnBrk="1" fontAlgn="auto" hangingPunct="1">
              <a:buFont typeface="Wingdings" pitchFamily="2" charset="2"/>
              <a:buChar char="l"/>
              <a:defRPr/>
            </a:pPr>
            <a:endParaRPr lang="en-US" sz="2800" dirty="0">
              <a:ea typeface="+mn-ea"/>
              <a:cs typeface="+mn-cs"/>
            </a:endParaRPr>
          </a:p>
          <a:p>
            <a:pPr defTabSz="914363" eaLnBrk="1" fontAlgn="auto" hangingPunct="1">
              <a:buFont typeface="Wingdings" pitchFamily="2" charset="2"/>
              <a:buChar char="l"/>
              <a:defRPr/>
            </a:pPr>
            <a:r>
              <a:rPr lang="en-US" sz="2800" dirty="0">
                <a:ea typeface="+mn-ea"/>
                <a:cs typeface="+mn-cs"/>
              </a:rPr>
              <a:t>Property Types</a:t>
            </a:r>
          </a:p>
          <a:p>
            <a:pPr lvl="1" defTabSz="914363" eaLnBrk="1" fontAlgn="auto" hangingPunct="1">
              <a:spcAft>
                <a:spcPts val="0"/>
              </a:spcAft>
              <a:buFont typeface="Wingdings" pitchFamily="2" charset="2"/>
              <a:buChar char="l"/>
              <a:defRPr/>
            </a:pPr>
            <a:r>
              <a:rPr lang="en-US" sz="2400" dirty="0">
                <a:ea typeface="+mn-ea"/>
              </a:rPr>
              <a:t>String (up to 64KB)</a:t>
            </a:r>
          </a:p>
          <a:p>
            <a:pPr lvl="1" defTabSz="914363" eaLnBrk="1" fontAlgn="auto" hangingPunct="1">
              <a:spcAft>
                <a:spcPts val="0"/>
              </a:spcAft>
              <a:buFont typeface="Wingdings" pitchFamily="2" charset="2"/>
              <a:buChar char="l"/>
              <a:defRPr/>
            </a:pPr>
            <a:r>
              <a:rPr lang="en-US" sz="2400" dirty="0">
                <a:ea typeface="+mn-ea"/>
              </a:rPr>
              <a:t>Binary (up to 64KB)</a:t>
            </a:r>
          </a:p>
          <a:p>
            <a:pPr lvl="1" defTabSz="914363" eaLnBrk="1" fontAlgn="auto" hangingPunct="1">
              <a:spcAft>
                <a:spcPts val="0"/>
              </a:spcAft>
              <a:buFont typeface="Wingdings" pitchFamily="2" charset="2"/>
              <a:buChar char="l"/>
              <a:defRPr/>
            </a:pPr>
            <a:r>
              <a:rPr lang="en-US" sz="2400" dirty="0" err="1">
                <a:ea typeface="+mn-ea"/>
              </a:rPr>
              <a:t>Bool</a:t>
            </a:r>
            <a:endParaRPr lang="en-US" sz="2400" dirty="0">
              <a:ea typeface="+mn-ea"/>
            </a:endParaRPr>
          </a:p>
          <a:p>
            <a:pPr lvl="1" defTabSz="914363" eaLnBrk="1" fontAlgn="auto" hangingPunct="1">
              <a:spcAft>
                <a:spcPts val="0"/>
              </a:spcAft>
              <a:buFont typeface="Wingdings" pitchFamily="2" charset="2"/>
              <a:buChar char="l"/>
              <a:defRPr/>
            </a:pPr>
            <a:r>
              <a:rPr lang="en-US" sz="2400" dirty="0" err="1">
                <a:ea typeface="+mn-ea"/>
              </a:rPr>
              <a:t>DateTime</a:t>
            </a:r>
            <a:endParaRPr lang="en-US" sz="2400" dirty="0">
              <a:ea typeface="+mn-ea"/>
            </a:endParaRPr>
          </a:p>
          <a:p>
            <a:pPr lvl="1" defTabSz="914363" eaLnBrk="1" fontAlgn="auto" hangingPunct="1">
              <a:spcAft>
                <a:spcPts val="0"/>
              </a:spcAft>
              <a:buFont typeface="Wingdings" pitchFamily="2" charset="2"/>
              <a:buChar char="l"/>
              <a:defRPr/>
            </a:pPr>
            <a:r>
              <a:rPr lang="en-US" sz="2400" dirty="0">
                <a:ea typeface="+mn-ea"/>
              </a:rPr>
              <a:t>GUID </a:t>
            </a:r>
          </a:p>
          <a:p>
            <a:pPr lvl="1" defTabSz="914363" eaLnBrk="1" fontAlgn="auto" hangingPunct="1">
              <a:spcAft>
                <a:spcPts val="0"/>
              </a:spcAft>
              <a:buFont typeface="Wingdings" pitchFamily="2" charset="2"/>
              <a:buChar char="l"/>
              <a:defRPr/>
            </a:pPr>
            <a:r>
              <a:rPr lang="en-US" sz="2400" dirty="0" err="1">
                <a:ea typeface="+mn-ea"/>
              </a:rPr>
              <a:t>Int</a:t>
            </a:r>
            <a:r>
              <a:rPr lang="en-US" sz="2400" dirty="0">
                <a:ea typeface="+mn-ea"/>
              </a:rPr>
              <a:t> </a:t>
            </a:r>
          </a:p>
          <a:p>
            <a:pPr lvl="1" defTabSz="914363" eaLnBrk="1" fontAlgn="auto" hangingPunct="1">
              <a:spcAft>
                <a:spcPts val="0"/>
              </a:spcAft>
              <a:buFont typeface="Wingdings" pitchFamily="2" charset="2"/>
              <a:buChar char="l"/>
              <a:defRPr/>
            </a:pPr>
            <a:r>
              <a:rPr lang="en-US" sz="2400" dirty="0">
                <a:ea typeface="+mn-ea"/>
              </a:rPr>
              <a:t>Int64 </a:t>
            </a:r>
          </a:p>
          <a:p>
            <a:pPr lvl="1" defTabSz="914363" eaLnBrk="1" fontAlgn="auto" hangingPunct="1">
              <a:spcAft>
                <a:spcPts val="0"/>
              </a:spcAft>
              <a:buFont typeface="Wingdings" pitchFamily="2" charset="2"/>
              <a:buChar char="l"/>
              <a:defRPr/>
            </a:pPr>
            <a:r>
              <a:rPr lang="en-US" sz="2400" dirty="0">
                <a:ea typeface="+mn-ea"/>
              </a:rPr>
              <a:t>Double </a:t>
            </a:r>
          </a:p>
          <a:p>
            <a:pPr defTabSz="914363" eaLnBrk="1" fontAlgn="auto" hangingPunct="1">
              <a:buFont typeface="Wingdings" pitchFamily="2" charset="2"/>
              <a:buChar char="l"/>
              <a:defRPr/>
            </a:pPr>
            <a:endParaRPr lang="en-US" sz="2800" dirty="0">
              <a:ea typeface="+mn-ea"/>
              <a:cs typeface="+mn-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Table Programming Model</a:t>
            </a:r>
            <a:endParaRPr dirty="0">
              <a:ea typeface="+mn-ea"/>
              <a:cs typeface="Arial" charset="0"/>
            </a:endParaRPr>
          </a:p>
        </p:txBody>
      </p:sp>
      <p:sp>
        <p:nvSpPr>
          <p:cNvPr id="3" name="Content Placeholder 2"/>
          <p:cNvSpPr>
            <a:spLocks noGrp="1"/>
          </p:cNvSpPr>
          <p:nvPr>
            <p:ph idx="1"/>
          </p:nvPr>
        </p:nvSpPr>
        <p:spPr>
          <a:xfrm>
            <a:off x="730044" y="1217495"/>
            <a:ext cx="7681532" cy="5486438"/>
          </a:xfrm>
        </p:spPr>
        <p:txBody>
          <a:bodyPr/>
          <a:lstStyle/>
          <a:p>
            <a:pPr defTabSz="914363" eaLnBrk="1" fontAlgn="auto" hangingPunct="1">
              <a:buFont typeface="Wingdings" pitchFamily="2" charset="2"/>
              <a:buChar char="l"/>
              <a:defRPr/>
            </a:pPr>
            <a:r>
              <a:rPr lang="en-US" sz="2800" dirty="0">
                <a:ea typeface="+mn-ea"/>
                <a:cs typeface="+mn-cs"/>
              </a:rPr>
              <a:t>Provide familiar and easy-to-use interfaces</a:t>
            </a:r>
          </a:p>
          <a:p>
            <a:pPr lvl="1" indent="-401638" defTabSz="914363" eaLnBrk="1" fontAlgn="auto" hangingPunct="1">
              <a:spcAft>
                <a:spcPts val="0"/>
              </a:spcAft>
              <a:buFont typeface="Wingdings" pitchFamily="2" charset="2"/>
              <a:buChar char="l"/>
              <a:defRPr/>
            </a:pPr>
            <a:r>
              <a:rPr lang="en-US" sz="2400" dirty="0">
                <a:ea typeface="+mn-ea"/>
              </a:rPr>
              <a:t>Leverage your .NET expertise</a:t>
            </a:r>
          </a:p>
          <a:p>
            <a:pPr lvl="3"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Table Entities are accessed as objects via ADO.NET Data Services – .NET 3.5 SP1</a:t>
            </a:r>
          </a:p>
          <a:p>
            <a:pPr lvl="1" indent="-401638" defTabSz="914363" eaLnBrk="1" fontAlgn="auto" hangingPunct="1">
              <a:spcAft>
                <a:spcPts val="0"/>
              </a:spcAft>
              <a:buFont typeface="Wingdings" pitchFamily="2" charset="2"/>
              <a:buChar char="l"/>
              <a:defRPr/>
            </a:pPr>
            <a:r>
              <a:rPr lang="en-US" sz="2400" dirty="0">
                <a:ea typeface="+mn-ea"/>
              </a:rPr>
              <a:t>LINQ – Language Integrated Query</a:t>
            </a:r>
          </a:p>
          <a:p>
            <a:pPr lvl="1" indent="-401638" defTabSz="914363" eaLnBrk="1" fontAlgn="auto" hangingPunct="1">
              <a:spcAft>
                <a:spcPts val="0"/>
              </a:spcAft>
              <a:buFont typeface="Wingdings" pitchFamily="2" charset="2"/>
              <a:buChar char="l"/>
              <a:defRPr/>
            </a:pPr>
            <a:r>
              <a:rPr lang="en-US" sz="2400" dirty="0" err="1">
                <a:ea typeface="+mn-ea"/>
              </a:rPr>
              <a:t>RESTful</a:t>
            </a:r>
            <a:r>
              <a:rPr lang="en-US" sz="2400" dirty="0">
                <a:ea typeface="+mn-ea"/>
              </a:rPr>
              <a:t> access to table and entities</a:t>
            </a:r>
          </a:p>
          <a:p>
            <a:pPr lvl="4"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Insert/Update/Delete Entities over the Table</a:t>
            </a:r>
          </a:p>
          <a:p>
            <a:pPr marL="393700" lvl="3" indent="-393700"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Query over Tables</a:t>
            </a:r>
          </a:p>
          <a:p>
            <a:pPr lvl="1" indent="-401638" defTabSz="914363" eaLnBrk="1" fontAlgn="auto" hangingPunct="1">
              <a:spcAft>
                <a:spcPts val="0"/>
              </a:spcAft>
              <a:buFont typeface="Wingdings" pitchFamily="2" charset="2"/>
              <a:buChar char="l"/>
              <a:defRPr/>
            </a:pPr>
            <a:r>
              <a:rPr lang="en-US" sz="2400" dirty="0">
                <a:ea typeface="+mn-ea"/>
              </a:rPr>
              <a:t>Get back a list of structured Entities</a:t>
            </a:r>
          </a:p>
          <a:p>
            <a:pPr lvl="1" defTabSz="914363" eaLnBrk="1" fontAlgn="auto" hangingPunct="1">
              <a:spcAft>
                <a:spcPts val="0"/>
              </a:spcAft>
              <a:buFont typeface="Wingdings" pitchFamily="2" charset="2"/>
              <a:buChar char="l"/>
              <a:defRPr/>
            </a:pPr>
            <a:endParaRPr lang="en-US" sz="2400" dirty="0">
              <a:ea typeface="+mn-ea"/>
            </a:endParaRPr>
          </a:p>
          <a:p>
            <a:pPr lvl="1" defTabSz="914363" eaLnBrk="1" fontAlgn="auto" hangingPunct="1">
              <a:spcAft>
                <a:spcPts val="0"/>
              </a:spcAft>
              <a:buFont typeface="Wingdings" pitchFamily="2" charset="2"/>
              <a:buChar char="l"/>
              <a:defRPr/>
            </a:pPr>
            <a:endParaRPr lang="en-US" sz="2400" dirty="0">
              <a:ea typeface="+mn-ea"/>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23900" y="1411288"/>
            <a:ext cx="8458200" cy="1385892"/>
          </a:xfrm>
        </p:spPr>
        <p:txBody>
          <a:bodyPr/>
          <a:lstStyle/>
          <a:p>
            <a:pPr marL="400050" indent="-400050" defTabSz="914363" eaLnBrk="1" fontAlgn="auto" hangingPunct="1">
              <a:buFont typeface="Wingdings" pitchFamily="2" charset="2"/>
              <a:buChar char="l"/>
              <a:defRPr/>
            </a:pPr>
            <a:r>
              <a:rPr lang="en-US" sz="2800" dirty="0">
                <a:ea typeface="+mn-ea"/>
                <a:cs typeface="+mn-cs"/>
              </a:rPr>
              <a:t>Example using ADO.NET Data Services </a:t>
            </a:r>
          </a:p>
          <a:p>
            <a:pPr marL="400050" indent="-400050" defTabSz="914363" eaLnBrk="1" fontAlgn="auto" hangingPunct="1">
              <a:buFont typeface="Wingdings" pitchFamily="2" charset="2"/>
              <a:buChar char="l"/>
              <a:defRPr/>
            </a:pPr>
            <a:r>
              <a:rPr lang="en-US" sz="2800" dirty="0">
                <a:ea typeface="+mn-ea"/>
                <a:cs typeface="+mn-cs"/>
              </a:rPr>
              <a:t>Table Entities are represented as Class Objects</a:t>
            </a:r>
          </a:p>
          <a:p>
            <a:pPr defTabSz="914363" eaLnBrk="1" fontAlgn="auto" hangingPunct="1">
              <a:buFont typeface="Wingdings" pitchFamily="2" charset="2"/>
              <a:buChar char="l"/>
              <a:defRPr/>
            </a:pPr>
            <a:endParaRPr lang="en-US" sz="2800" dirty="0">
              <a:ea typeface="+mn-ea"/>
              <a:cs typeface="+mn-cs"/>
            </a:endParaRPr>
          </a:p>
        </p:txBody>
      </p:sp>
      <p:sp>
        <p:nvSpPr>
          <p:cNvPr id="4" name="Title 3"/>
          <p:cNvSpPr>
            <a:spLocks noGrp="1"/>
          </p:cNvSpPr>
          <p:nvPr>
            <p:ph type="title"/>
          </p:nvPr>
        </p:nvSpPr>
        <p:spPr>
          <a:xfrm>
            <a:off x="387054" y="152400"/>
            <a:ext cx="8375946" cy="553998"/>
          </a:xfrm>
        </p:spPr>
        <p:txBody>
          <a:bodyPr>
            <a:normAutofit fontScale="90000"/>
          </a:bodyPr>
          <a:lstStyle/>
          <a:p>
            <a:pPr defTabSz="914363" eaLnBrk="1" fontAlgn="auto" hangingPunct="1">
              <a:spcAft>
                <a:spcPts val="0"/>
              </a:spcAft>
              <a:defRPr/>
            </a:pPr>
            <a:r>
              <a:rPr>
                <a:ea typeface="+mn-ea"/>
                <a:cs typeface="Arial" charset="0"/>
              </a:rPr>
              <a:t>Example Table Definition</a:t>
            </a:r>
            <a:endParaRPr dirty="0">
              <a:ea typeface="+mn-ea"/>
              <a:cs typeface="Arial" charset="0"/>
            </a:endParaRPr>
          </a:p>
        </p:txBody>
      </p:sp>
      <p:sp>
        <p:nvSpPr>
          <p:cNvPr id="7" name="Rectangle 6"/>
          <p:cNvSpPr/>
          <p:nvPr/>
        </p:nvSpPr>
        <p:spPr bwMode="auto">
          <a:xfrm>
            <a:off x="533400" y="2286000"/>
            <a:ext cx="8223250" cy="45720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8" name="Text Placeholder 4"/>
          <p:cNvSpPr txBox="1">
            <a:spLocks/>
          </p:cNvSpPr>
          <p:nvPr/>
        </p:nvSpPr>
        <p:spPr>
          <a:xfrm>
            <a:off x="730250" y="2514600"/>
            <a:ext cx="8001000" cy="4343400"/>
          </a:xfrm>
          <a:prstGeom prst="rect">
            <a:avLst/>
          </a:prstGeom>
        </p:spPr>
        <p:txBody>
          <a:bodyPr lIns="0" tIns="0" rIns="0" bIns="0">
            <a:normAutofit fontScale="70000" lnSpcReduction="20000"/>
          </a:bodyPr>
          <a:lstStyle/>
          <a:p>
            <a:pPr defTabSz="914363" fontAlgn="auto">
              <a:spcBef>
                <a:spcPts val="0"/>
              </a:spcBef>
              <a:spcAft>
                <a:spcPts val="0"/>
              </a:spcAft>
              <a:defRPr/>
            </a:pPr>
            <a:r>
              <a:rPr lang="en-US" sz="3200" dirty="0">
                <a:latin typeface="Consolas" pitchFamily="49" charset="0"/>
                <a:ea typeface="+mn-ea"/>
                <a:cs typeface="+mn-cs"/>
              </a:rPr>
              <a:t>[</a:t>
            </a:r>
            <a:r>
              <a:rPr lang="en-US" sz="3200" dirty="0" err="1">
                <a:latin typeface="Consolas" pitchFamily="49" charset="0"/>
                <a:ea typeface="+mn-ea"/>
                <a:cs typeface="+mn-cs"/>
              </a:rPr>
              <a:t>DataServiceKey</a:t>
            </a:r>
            <a:r>
              <a:rPr lang="en-US" sz="3200" dirty="0">
                <a:latin typeface="Consolas" pitchFamily="49" charset="0"/>
                <a:ea typeface="+mn-ea"/>
                <a:cs typeface="+mn-cs"/>
              </a:rPr>
              <a:t>("</a:t>
            </a:r>
            <a:r>
              <a:rPr lang="en-US" sz="3200" dirty="0" err="1">
                <a:latin typeface="Consolas" pitchFamily="49" charset="0"/>
                <a:ea typeface="+mn-ea"/>
                <a:cs typeface="+mn-cs"/>
              </a:rPr>
              <a:t>PartitionKey</a:t>
            </a:r>
            <a:r>
              <a:rPr lang="en-US" sz="3200" dirty="0">
                <a:latin typeface="Consolas" pitchFamily="49" charset="0"/>
                <a:ea typeface="+mn-ea"/>
                <a:cs typeface="+mn-cs"/>
              </a:rPr>
              <a:t>", "</a:t>
            </a:r>
            <a:r>
              <a:rPr lang="en-US" sz="3200" dirty="0" err="1">
                <a:latin typeface="Consolas" pitchFamily="49" charset="0"/>
                <a:ea typeface="+mn-ea"/>
                <a:cs typeface="+mn-cs"/>
              </a:rPr>
              <a:t>RowKey</a:t>
            </a:r>
            <a:r>
              <a:rPr lang="en-US" sz="3200" dirty="0">
                <a:latin typeface="Consolas" pitchFamily="49" charset="0"/>
                <a:ea typeface="+mn-ea"/>
                <a:cs typeface="+mn-cs"/>
              </a:rPr>
              <a:t>")]</a:t>
            </a:r>
          </a:p>
          <a:p>
            <a:pPr defTabSz="914363" fontAlgn="auto">
              <a:spcBef>
                <a:spcPts val="0"/>
              </a:spcBef>
              <a:spcAft>
                <a:spcPts val="0"/>
              </a:spcAft>
              <a:defRPr/>
            </a:pPr>
            <a:r>
              <a:rPr lang="en-US" sz="3200" dirty="0">
                <a:latin typeface="Consolas" pitchFamily="49" charset="0"/>
                <a:ea typeface="+mn-ea"/>
                <a:cs typeface="+mn-cs"/>
              </a:rPr>
              <a:t>public class Customer</a:t>
            </a:r>
          </a:p>
          <a:p>
            <a:pPr defTabSz="914363" fontAlgn="auto">
              <a:spcBef>
                <a:spcPts val="0"/>
              </a:spcBef>
              <a:spcAft>
                <a:spcPts val="0"/>
              </a:spcAft>
              <a:defRPr/>
            </a:pPr>
            <a:r>
              <a:rPr lang="en-US" sz="3200" dirty="0">
                <a:latin typeface="Consolas" pitchFamily="49" charset="0"/>
                <a:ea typeface="+mn-ea"/>
                <a:cs typeface="+mn-cs"/>
              </a:rPr>
              <a:t>{</a:t>
            </a:r>
          </a:p>
          <a:p>
            <a:pPr defTabSz="914363" fontAlgn="auto">
              <a:spcBef>
                <a:spcPts val="0"/>
              </a:spcBef>
              <a:spcAft>
                <a:spcPts val="0"/>
              </a:spcAft>
              <a:defRPr/>
            </a:pPr>
            <a:r>
              <a:rPr lang="en-US" sz="3200" dirty="0">
                <a:latin typeface="Consolas" pitchFamily="49" charset="0"/>
                <a:ea typeface="+mn-ea"/>
                <a:cs typeface="+mn-cs"/>
              </a:rPr>
              <a:t>    // Partition key – Customer Last name</a:t>
            </a:r>
          </a:p>
          <a:p>
            <a:pPr defTabSz="914363" fontAlgn="auto">
              <a:spcBef>
                <a:spcPts val="0"/>
              </a:spcBef>
              <a:spcAft>
                <a:spcPts val="0"/>
              </a:spcAft>
              <a:defRPr/>
            </a:pPr>
            <a:r>
              <a:rPr lang="en-US" sz="3200" dirty="0">
                <a:latin typeface="Consolas" pitchFamily="49" charset="0"/>
                <a:ea typeface="+mn-ea"/>
                <a:cs typeface="+mn-cs"/>
              </a:rPr>
              <a:t>    public string </a:t>
            </a:r>
            <a:r>
              <a:rPr lang="en-US" sz="3200" dirty="0" err="1">
                <a:latin typeface="Consolas" pitchFamily="49" charset="0"/>
                <a:ea typeface="+mn-ea"/>
                <a:cs typeface="+mn-cs"/>
              </a:rPr>
              <a:t>PartitionKey</a:t>
            </a:r>
            <a:r>
              <a:rPr lang="en-US" sz="3200" dirty="0">
                <a:latin typeface="Consolas" pitchFamily="49" charset="0"/>
                <a:ea typeface="+mn-ea"/>
                <a:cs typeface="+mn-cs"/>
              </a:rPr>
              <a:t> { get; set; }</a:t>
            </a:r>
          </a:p>
          <a:p>
            <a:pPr defTabSz="914363" fontAlgn="auto">
              <a:spcBef>
                <a:spcPts val="0"/>
              </a:spcBef>
              <a:spcAft>
                <a:spcPts val="0"/>
              </a:spcAft>
              <a:defRPr/>
            </a:pPr>
            <a:endParaRPr lang="en-US" sz="3200" dirty="0">
              <a:latin typeface="Consolas" pitchFamily="49" charset="0"/>
              <a:ea typeface="+mn-ea"/>
              <a:cs typeface="+mn-cs"/>
            </a:endParaRPr>
          </a:p>
          <a:p>
            <a:pPr defTabSz="914363" fontAlgn="auto">
              <a:spcBef>
                <a:spcPts val="0"/>
              </a:spcBef>
              <a:spcAft>
                <a:spcPts val="0"/>
              </a:spcAft>
              <a:defRPr/>
            </a:pPr>
            <a:r>
              <a:rPr lang="en-US" sz="3200" dirty="0">
                <a:latin typeface="Consolas" pitchFamily="49" charset="0"/>
                <a:ea typeface="+mn-ea"/>
                <a:cs typeface="+mn-cs"/>
              </a:rPr>
              <a:t>    // Row Key – Customer First name</a:t>
            </a:r>
          </a:p>
          <a:p>
            <a:pPr defTabSz="914363" fontAlgn="auto">
              <a:spcBef>
                <a:spcPts val="0"/>
              </a:spcBef>
              <a:spcAft>
                <a:spcPts val="0"/>
              </a:spcAft>
              <a:defRPr/>
            </a:pPr>
            <a:r>
              <a:rPr lang="en-US" sz="3200" dirty="0">
                <a:latin typeface="Consolas" pitchFamily="49" charset="0"/>
                <a:ea typeface="+mn-ea"/>
                <a:cs typeface="+mn-cs"/>
              </a:rPr>
              <a:t>    public string </a:t>
            </a:r>
            <a:r>
              <a:rPr lang="en-US" sz="3200" dirty="0" err="1">
                <a:latin typeface="Consolas" pitchFamily="49" charset="0"/>
                <a:ea typeface="+mn-ea"/>
                <a:cs typeface="+mn-cs"/>
              </a:rPr>
              <a:t>RowKey</a:t>
            </a:r>
            <a:r>
              <a:rPr lang="en-US" sz="3200" dirty="0">
                <a:latin typeface="Consolas" pitchFamily="49" charset="0"/>
                <a:ea typeface="+mn-ea"/>
                <a:cs typeface="+mn-cs"/>
              </a:rPr>
              <a:t> { get; set; }</a:t>
            </a:r>
          </a:p>
          <a:p>
            <a:pPr defTabSz="914363" fontAlgn="auto">
              <a:spcBef>
                <a:spcPts val="0"/>
              </a:spcBef>
              <a:spcAft>
                <a:spcPts val="0"/>
              </a:spcAft>
              <a:defRPr/>
            </a:pPr>
            <a:endParaRPr lang="en-US" sz="3200" dirty="0">
              <a:latin typeface="Consolas" pitchFamily="49" charset="0"/>
              <a:ea typeface="+mn-ea"/>
              <a:cs typeface="+mn-cs"/>
            </a:endParaRPr>
          </a:p>
          <a:p>
            <a:pPr defTabSz="914363" fontAlgn="auto">
              <a:spcBef>
                <a:spcPts val="0"/>
              </a:spcBef>
              <a:spcAft>
                <a:spcPts val="0"/>
              </a:spcAft>
              <a:defRPr/>
            </a:pPr>
            <a:r>
              <a:rPr lang="en-US" sz="3200" dirty="0">
                <a:latin typeface="Consolas" pitchFamily="49" charset="0"/>
                <a:ea typeface="+mn-ea"/>
                <a:cs typeface="+mn-cs"/>
              </a:rPr>
              <a:t>    // User defined properties here</a:t>
            </a:r>
          </a:p>
          <a:p>
            <a:pPr defTabSz="914363" fontAlgn="auto">
              <a:spcBef>
                <a:spcPts val="0"/>
              </a:spcBef>
              <a:spcAft>
                <a:spcPts val="0"/>
              </a:spcAft>
              <a:defRPr/>
            </a:pPr>
            <a:r>
              <a:rPr lang="en-US" sz="3200" dirty="0">
                <a:latin typeface="Consolas" pitchFamily="49" charset="0"/>
                <a:ea typeface="+mn-ea"/>
                <a:cs typeface="+mn-cs"/>
              </a:rPr>
              <a:t>    public </a:t>
            </a:r>
            <a:r>
              <a:rPr lang="en-US" sz="3200" dirty="0" err="1">
                <a:latin typeface="Consolas" pitchFamily="49" charset="0"/>
                <a:ea typeface="+mn-ea"/>
                <a:cs typeface="+mn-cs"/>
              </a:rPr>
              <a:t>DateTime</a:t>
            </a:r>
            <a:r>
              <a:rPr lang="en-US" sz="3200" dirty="0">
                <a:latin typeface="Consolas" pitchFamily="49" charset="0"/>
                <a:ea typeface="+mn-ea"/>
                <a:cs typeface="+mn-cs"/>
              </a:rPr>
              <a:t> </a:t>
            </a:r>
            <a:r>
              <a:rPr lang="en-US" sz="3200" dirty="0" err="1">
                <a:latin typeface="Consolas" pitchFamily="49" charset="0"/>
                <a:ea typeface="+mn-ea"/>
                <a:cs typeface="+mn-cs"/>
              </a:rPr>
              <a:t>CustomerSince</a:t>
            </a:r>
            <a:r>
              <a:rPr lang="en-US" sz="3200" dirty="0">
                <a:latin typeface="Consolas" pitchFamily="49" charset="0"/>
                <a:ea typeface="+mn-ea"/>
                <a:cs typeface="+mn-cs"/>
              </a:rPr>
              <a:t> { get; set; }</a:t>
            </a:r>
          </a:p>
          <a:p>
            <a:pPr defTabSz="914363" fontAlgn="auto">
              <a:spcBef>
                <a:spcPts val="0"/>
              </a:spcBef>
              <a:spcAft>
                <a:spcPts val="0"/>
              </a:spcAft>
              <a:defRPr/>
            </a:pPr>
            <a:endParaRPr lang="en-US" sz="3200" dirty="0">
              <a:latin typeface="Consolas" pitchFamily="49" charset="0"/>
              <a:ea typeface="+mn-ea"/>
              <a:cs typeface="+mn-cs"/>
            </a:endParaRPr>
          </a:p>
          <a:p>
            <a:pPr defTabSz="914363" fontAlgn="auto">
              <a:spcBef>
                <a:spcPts val="0"/>
              </a:spcBef>
              <a:spcAft>
                <a:spcPts val="0"/>
              </a:spcAft>
              <a:defRPr/>
            </a:pPr>
            <a:r>
              <a:rPr lang="en-US" sz="3200" dirty="0">
                <a:latin typeface="Consolas" pitchFamily="49" charset="0"/>
                <a:ea typeface="+mn-ea"/>
                <a:cs typeface="+mn-cs"/>
              </a:rPr>
              <a:t>    public double Rating { get; set; }</a:t>
            </a:r>
          </a:p>
          <a:p>
            <a:pPr defTabSz="914363" fontAlgn="auto">
              <a:spcBef>
                <a:spcPts val="0"/>
              </a:spcBef>
              <a:spcAft>
                <a:spcPts val="0"/>
              </a:spcAft>
              <a:defRPr/>
            </a:pPr>
            <a:endParaRPr lang="en-US" sz="3200" dirty="0">
              <a:latin typeface="Consolas" pitchFamily="49" charset="0"/>
              <a:ea typeface="+mn-ea"/>
              <a:cs typeface="+mn-cs"/>
            </a:endParaRPr>
          </a:p>
          <a:p>
            <a:pPr defTabSz="914363" fontAlgn="auto">
              <a:spcBef>
                <a:spcPts val="0"/>
              </a:spcBef>
              <a:spcAft>
                <a:spcPts val="0"/>
              </a:spcAft>
              <a:defRPr/>
            </a:pPr>
            <a:r>
              <a:rPr lang="en-US" sz="3200" dirty="0">
                <a:latin typeface="Consolas" pitchFamily="49" charset="0"/>
                <a:ea typeface="+mn-ea"/>
                <a:cs typeface="+mn-cs"/>
              </a:rPr>
              <a:t>    public string Occupation { get; set; }</a:t>
            </a:r>
          </a:p>
          <a:p>
            <a:pPr defTabSz="914363" fontAlgn="auto">
              <a:spcBef>
                <a:spcPts val="0"/>
              </a:spcBef>
              <a:spcAft>
                <a:spcPts val="0"/>
              </a:spcAft>
              <a:defRPr/>
            </a:pPr>
            <a:r>
              <a:rPr lang="en-US" sz="3200" dirty="0">
                <a:latin typeface="Consolas" pitchFamily="49" charset="0"/>
                <a:ea typeface="+mn-ea"/>
                <a:cs typeface="+mn-cs"/>
              </a:rPr>
              <a:t>}</a:t>
            </a:r>
          </a:p>
        </p:txBody>
      </p:sp>
      <p:sp>
        <p:nvSpPr>
          <p:cNvPr id="6" name="Rectangle 5"/>
          <p:cNvSpPr/>
          <p:nvPr/>
        </p:nvSpPr>
        <p:spPr bwMode="auto">
          <a:xfrm>
            <a:off x="533400" y="2821600"/>
            <a:ext cx="7620000" cy="3810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 name="Rectangle 8"/>
          <p:cNvSpPr/>
          <p:nvPr/>
        </p:nvSpPr>
        <p:spPr bwMode="auto">
          <a:xfrm>
            <a:off x="533400" y="2454080"/>
            <a:ext cx="7620000" cy="3810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0" name="Rectangle 9"/>
          <p:cNvSpPr/>
          <p:nvPr/>
        </p:nvSpPr>
        <p:spPr bwMode="auto">
          <a:xfrm>
            <a:off x="762000" y="3276600"/>
            <a:ext cx="7620000" cy="15240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1" name="Rectangle 10"/>
          <p:cNvSpPr/>
          <p:nvPr/>
        </p:nvSpPr>
        <p:spPr bwMode="auto">
          <a:xfrm>
            <a:off x="762000" y="4876800"/>
            <a:ext cx="7620000" cy="16764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0" grpId="0" animBg="1"/>
      <p:bldP spid="10" grpId="1" animBg="1"/>
      <p:bldP spid="11" grpId="0" animBg="1"/>
      <p:bldP spid="1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Create </a:t>
            </a:r>
            <a:r>
              <a:rPr lang="en-US" dirty="0">
                <a:ea typeface="+mn-ea"/>
                <a:cs typeface="Arial" charset="0"/>
              </a:rPr>
              <a:t>User</a:t>
            </a:r>
            <a:r>
              <a:rPr dirty="0">
                <a:ea typeface="+mn-ea"/>
                <a:cs typeface="Arial" charset="0"/>
              </a:rPr>
              <a:t> Table</a:t>
            </a:r>
          </a:p>
        </p:txBody>
      </p:sp>
      <p:sp>
        <p:nvSpPr>
          <p:cNvPr id="3" name="Content Placeholder 2"/>
          <p:cNvSpPr>
            <a:spLocks noGrp="1"/>
          </p:cNvSpPr>
          <p:nvPr>
            <p:ph idx="1"/>
          </p:nvPr>
        </p:nvSpPr>
        <p:spPr>
          <a:xfrm>
            <a:off x="721106" y="1411288"/>
            <a:ext cx="7681532" cy="1066801"/>
          </a:xfrm>
        </p:spPr>
        <p:txBody>
          <a:bodyPr>
            <a:normAutofit fontScale="70000" lnSpcReduction="20000"/>
          </a:bodyPr>
          <a:lstStyle/>
          <a:p>
            <a:pPr defTabSz="914363" eaLnBrk="1" fontAlgn="auto" hangingPunct="1">
              <a:buFont typeface="Wingdings" pitchFamily="2" charset="2"/>
              <a:buChar char="l"/>
              <a:defRPr/>
            </a:pPr>
            <a:r>
              <a:rPr lang="en-US" dirty="0">
                <a:ea typeface="+mn-ea"/>
                <a:cs typeface="+mn-cs"/>
              </a:rPr>
              <a:t>Every Account has a master table called “Tables”</a:t>
            </a:r>
          </a:p>
          <a:p>
            <a:pPr lvl="1" defTabSz="914363" eaLnBrk="1" fontAlgn="auto" hangingPunct="1">
              <a:spcAft>
                <a:spcPts val="0"/>
              </a:spcAft>
              <a:buFont typeface="Wingdings" pitchFamily="2" charset="2"/>
              <a:buChar char="l"/>
              <a:defRPr/>
            </a:pPr>
            <a:r>
              <a:rPr lang="en-US" dirty="0">
                <a:ea typeface="+mn-ea"/>
              </a:rPr>
              <a:t>It is used to keep track of the tables in your account</a:t>
            </a:r>
          </a:p>
          <a:p>
            <a:pPr lvl="1" defTabSz="914363" eaLnBrk="1" fontAlgn="auto" hangingPunct="1">
              <a:spcAft>
                <a:spcPts val="0"/>
              </a:spcAft>
              <a:buFont typeface="Wingdings" pitchFamily="2" charset="2"/>
              <a:buChar char="l"/>
              <a:defRPr/>
            </a:pPr>
            <a:r>
              <a:rPr lang="en-US" dirty="0">
                <a:ea typeface="+mn-ea"/>
              </a:rPr>
              <a:t>To use a table it has to be inserted into “Tables”</a:t>
            </a:r>
          </a:p>
        </p:txBody>
      </p:sp>
      <p:sp>
        <p:nvSpPr>
          <p:cNvPr id="8" name="Rectangle 7"/>
          <p:cNvSpPr/>
          <p:nvPr/>
        </p:nvSpPr>
        <p:spPr bwMode="auto">
          <a:xfrm>
            <a:off x="533400" y="2514600"/>
            <a:ext cx="8223250" cy="16002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2164" name="Text Placeholder 4"/>
          <p:cNvSpPr txBox="1">
            <a:spLocks/>
          </p:cNvSpPr>
          <p:nvPr/>
        </p:nvSpPr>
        <p:spPr bwMode="auto">
          <a:xfrm>
            <a:off x="730250" y="2590800"/>
            <a:ext cx="8108950" cy="2057400"/>
          </a:xfrm>
          <a:prstGeom prst="rect">
            <a:avLst/>
          </a:prstGeom>
          <a:noFill/>
          <a:ln w="9525">
            <a:noFill/>
            <a:miter lim="800000"/>
            <a:headEnd/>
            <a:tailEnd/>
          </a:ln>
        </p:spPr>
        <p:txBody>
          <a:bodyPr lIns="0" tIns="0" rIns="0" bIns="0">
            <a:prstTxWarp prst="textNoShape">
              <a:avLst/>
            </a:prstTxWarp>
          </a:bodyPr>
          <a:lstStyle/>
          <a:p>
            <a:r>
              <a:rPr lang="en-US" sz="1800">
                <a:latin typeface="Consolas" charset="0"/>
              </a:rPr>
              <a:t>[DataServiceKey("TableName")]</a:t>
            </a:r>
          </a:p>
          <a:p>
            <a:r>
              <a:rPr lang="en-US" sz="1800">
                <a:latin typeface="Consolas" charset="0"/>
              </a:rPr>
              <a:t>public class TableStorageTable</a:t>
            </a:r>
          </a:p>
          <a:p>
            <a:r>
              <a:rPr lang="en-US" sz="1800">
                <a:latin typeface="Consolas" charset="0"/>
              </a:rPr>
              <a:t>{</a:t>
            </a:r>
          </a:p>
          <a:p>
            <a:r>
              <a:rPr lang="en-US" sz="1800">
                <a:latin typeface="Consolas" charset="0"/>
              </a:rPr>
              <a:t>    public string TableName { get; set; }</a:t>
            </a:r>
          </a:p>
          <a:p>
            <a:r>
              <a:rPr lang="en-US" sz="1800">
                <a:latin typeface="Consolas" charset="0"/>
              </a:rPr>
              <a:t>}</a:t>
            </a:r>
          </a:p>
          <a:p>
            <a:endParaRPr lang="en-US" sz="1800">
              <a:latin typeface="Consolas" charset="0"/>
              <a:ea typeface="Times New Roman" charset="0"/>
              <a:cs typeface="Times New Roman" charset="0"/>
            </a:endParaRPr>
          </a:p>
        </p:txBody>
      </p:sp>
      <p:grpSp>
        <p:nvGrpSpPr>
          <p:cNvPr id="4" name="Group 10"/>
          <p:cNvGrpSpPr>
            <a:grpSpLocks/>
          </p:cNvGrpSpPr>
          <p:nvPr/>
        </p:nvGrpSpPr>
        <p:grpSpPr bwMode="auto">
          <a:xfrm>
            <a:off x="533400" y="5334000"/>
            <a:ext cx="8223250" cy="1752600"/>
            <a:chOff x="533400" y="5410200"/>
            <a:chExt cx="8223250" cy="1219200"/>
          </a:xfrm>
        </p:grpSpPr>
        <p:sp>
          <p:nvSpPr>
            <p:cNvPr id="9" name="Rectangle 8"/>
            <p:cNvSpPr/>
            <p:nvPr/>
          </p:nvSpPr>
          <p:spPr bwMode="auto">
            <a:xfrm>
              <a:off x="533400" y="5410200"/>
              <a:ext cx="8223250" cy="9906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2178" name="Text Placeholder 4"/>
            <p:cNvSpPr txBox="1">
              <a:spLocks/>
            </p:cNvSpPr>
            <p:nvPr/>
          </p:nvSpPr>
          <p:spPr bwMode="auto">
            <a:xfrm>
              <a:off x="730250" y="5486400"/>
              <a:ext cx="8026400" cy="1143000"/>
            </a:xfrm>
            <a:prstGeom prst="rect">
              <a:avLst/>
            </a:prstGeom>
            <a:noFill/>
            <a:ln w="9525">
              <a:noFill/>
              <a:miter lim="800000"/>
              <a:headEnd/>
              <a:tailEnd/>
            </a:ln>
          </p:spPr>
          <p:txBody>
            <a:bodyPr lIns="0" tIns="0" rIns="0" bIns="0">
              <a:prstTxWarp prst="textNoShape">
                <a:avLst/>
              </a:prstTxWarp>
            </a:bodyPr>
            <a:lstStyle/>
            <a:p>
              <a:r>
                <a:rPr lang="en-US" sz="1800">
                  <a:latin typeface="Consolas" charset="0"/>
                </a:rPr>
                <a:t>TableStorageTable </a:t>
              </a:r>
              <a:r>
                <a:rPr lang="en-US" sz="1800">
                  <a:latin typeface="Consolas" charset="0"/>
                  <a:ea typeface="Times New Roman" charset="0"/>
                  <a:cs typeface="Times New Roman" charset="0"/>
                </a:rPr>
                <a:t>table = </a:t>
              </a:r>
              <a:r>
                <a:rPr lang="en-US" sz="1800">
                  <a:latin typeface="Consolas" charset="0"/>
                </a:rPr>
                <a:t>new TableStorageTable("Customers")</a:t>
              </a:r>
              <a:r>
                <a:rPr lang="en-US" sz="1800">
                  <a:latin typeface="Consolas" charset="0"/>
                  <a:ea typeface="Times New Roman" charset="0"/>
                  <a:cs typeface="Times New Roman" charset="0"/>
                </a:rPr>
                <a:t>;</a:t>
              </a:r>
              <a:r>
                <a:rPr lang="en-US" sz="1800">
                  <a:latin typeface="Consolas" charset="0"/>
                </a:rPr>
                <a:t>    </a:t>
              </a:r>
            </a:p>
            <a:p>
              <a:endParaRPr lang="en-US" sz="1800">
                <a:latin typeface="Consolas" charset="0"/>
                <a:ea typeface="Courier New" charset="0"/>
                <a:cs typeface="Courier New" charset="0"/>
              </a:endParaRPr>
            </a:p>
            <a:p>
              <a:r>
                <a:rPr lang="en-US" sz="1800">
                  <a:latin typeface="Consolas" charset="0"/>
                  <a:ea typeface="Courier New" charset="0"/>
                  <a:cs typeface="Courier New" charset="0"/>
                </a:rPr>
                <a:t>context.AddObject</a:t>
              </a:r>
              <a:r>
                <a:rPr lang="en-US" sz="1800">
                  <a:latin typeface="Consolas" charset="0"/>
                </a:rPr>
                <a:t>("Tables"</a:t>
              </a:r>
              <a:r>
                <a:rPr lang="en-US" sz="1800">
                  <a:latin typeface="Consolas" charset="0"/>
                  <a:ea typeface="Courier New" charset="0"/>
                  <a:cs typeface="Courier New" charset="0"/>
                </a:rPr>
                <a:t>, table);</a:t>
              </a:r>
            </a:p>
            <a:p>
              <a:r>
                <a:rPr lang="en-US" sz="1800">
                  <a:latin typeface="Consolas" charset="0"/>
                </a:rPr>
                <a:t>DataServiceResponse </a:t>
              </a:r>
              <a:r>
                <a:rPr lang="en-US" sz="1800">
                  <a:latin typeface="Consolas" charset="0"/>
                  <a:ea typeface="Courier New" charset="0"/>
                  <a:cs typeface="Courier New" charset="0"/>
                </a:rPr>
                <a:t>response = context.SaveChanges(); </a:t>
              </a:r>
              <a:r>
                <a:rPr lang="en-US" sz="1800">
                  <a:latin typeface="Consolas" charset="0"/>
                  <a:ea typeface="Times New Roman" charset="0"/>
                  <a:cs typeface="Times New Roman" charset="0"/>
                </a:rPr>
                <a:t>	</a:t>
              </a:r>
              <a:endParaRPr lang="en-US" sz="1800">
                <a:latin typeface="Consolas" charset="0"/>
                <a:ea typeface="Courier New" charset="0"/>
                <a:cs typeface="Courier New" charset="0"/>
              </a:endParaRPr>
            </a:p>
          </p:txBody>
        </p:sp>
      </p:grpSp>
      <p:grpSp>
        <p:nvGrpSpPr>
          <p:cNvPr id="5" name="Group 9"/>
          <p:cNvGrpSpPr>
            <a:grpSpLocks/>
          </p:cNvGrpSpPr>
          <p:nvPr/>
        </p:nvGrpSpPr>
        <p:grpSpPr bwMode="auto">
          <a:xfrm>
            <a:off x="533400" y="4343400"/>
            <a:ext cx="8305800" cy="914400"/>
            <a:chOff x="533400" y="4038600"/>
            <a:chExt cx="8305800" cy="1143000"/>
          </a:xfrm>
        </p:grpSpPr>
        <p:sp>
          <p:nvSpPr>
            <p:cNvPr id="17" name="Rectangle 16"/>
            <p:cNvSpPr/>
            <p:nvPr/>
          </p:nvSpPr>
          <p:spPr bwMode="auto">
            <a:xfrm>
              <a:off x="533400" y="4038600"/>
              <a:ext cx="8223250" cy="990204"/>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6" name="Text Placeholder 4"/>
            <p:cNvSpPr txBox="1">
              <a:spLocks/>
            </p:cNvSpPr>
            <p:nvPr/>
          </p:nvSpPr>
          <p:spPr>
            <a:xfrm>
              <a:off x="730250" y="4114006"/>
              <a:ext cx="8108950" cy="1067594"/>
            </a:xfrm>
            <a:prstGeom prst="rect">
              <a:avLst/>
            </a:prstGeom>
          </p:spPr>
          <p:txBody>
            <a:bodyPr lIns="0" tIns="0" rIns="0" bIns="0"/>
            <a:lstStyle/>
            <a:p>
              <a:pPr defTabSz="914363" fontAlgn="auto">
                <a:spcBef>
                  <a:spcPts val="0"/>
                </a:spcBef>
                <a:spcAft>
                  <a:spcPts val="0"/>
                </a:spcAft>
                <a:defRPr/>
              </a:pPr>
              <a:r>
                <a:rPr lang="en-US" sz="1800" dirty="0">
                  <a:latin typeface="Consolas" pitchFamily="49" charset="0"/>
                  <a:ea typeface="+mn-ea"/>
                  <a:cs typeface="+mn-cs"/>
                </a:rPr>
                <a:t>// </a:t>
              </a:r>
              <a:r>
                <a:rPr lang="en-US" sz="1800" dirty="0" err="1">
                  <a:latin typeface="Consolas" pitchFamily="49" charset="0"/>
                  <a:ea typeface="+mn-ea"/>
                  <a:cs typeface="+mn-cs"/>
                </a:rPr>
                <a:t>serviceUri</a:t>
              </a:r>
              <a:r>
                <a:rPr lang="en-US" sz="1800" dirty="0">
                  <a:latin typeface="Consolas" pitchFamily="49" charset="0"/>
                  <a:ea typeface="+mn-ea"/>
                  <a:cs typeface="+mn-cs"/>
                </a:rPr>
                <a:t> is  “http://&lt;Account&gt;.table.core.windows.net/”</a:t>
              </a:r>
            </a:p>
            <a:p>
              <a:pPr defTabSz="914363" fontAlgn="auto">
                <a:spcBef>
                  <a:spcPts val="0"/>
                </a:spcBef>
                <a:spcAft>
                  <a:spcPts val="0"/>
                </a:spcAft>
                <a:defRPr/>
              </a:pPr>
              <a:r>
                <a:rPr lang="en-US" sz="1800" dirty="0" err="1">
                  <a:latin typeface="Consolas" pitchFamily="49" charset="0"/>
                  <a:ea typeface="+mn-ea"/>
                  <a:cs typeface="+mn-cs"/>
                </a:rPr>
                <a:t>DataServiceContext</a:t>
              </a:r>
              <a:r>
                <a:rPr lang="en-US" sz="1800" dirty="0">
                  <a:latin typeface="Consolas" pitchFamily="49" charset="0"/>
                  <a:ea typeface="+mn-ea"/>
                  <a:cs typeface="+mn-cs"/>
                </a:rPr>
                <a:t> </a:t>
              </a:r>
              <a:r>
                <a:rPr lang="en-US" sz="1800" dirty="0">
                  <a:latin typeface="Consolas" pitchFamily="49" charset="0"/>
                  <a:ea typeface="+mn-ea"/>
                  <a:cs typeface="Courier New" pitchFamily="49" charset="0"/>
                </a:rPr>
                <a:t>context = </a:t>
              </a:r>
              <a:r>
                <a:rPr lang="en-US" sz="1800" dirty="0">
                  <a:latin typeface="Consolas" pitchFamily="49" charset="0"/>
                  <a:ea typeface="+mn-ea"/>
                  <a:cs typeface="+mn-cs"/>
                </a:rPr>
                <a:t>new </a:t>
              </a:r>
              <a:r>
                <a:rPr lang="en-US" sz="1800" dirty="0" err="1">
                  <a:latin typeface="Consolas" pitchFamily="49" charset="0"/>
                  <a:ea typeface="+mn-ea"/>
                  <a:cs typeface="+mn-cs"/>
                </a:rPr>
                <a:t>DataServiceContext</a:t>
              </a:r>
              <a:r>
                <a:rPr lang="en-US" sz="1800" dirty="0">
                  <a:latin typeface="Consolas" pitchFamily="49" charset="0"/>
                  <a:ea typeface="+mn-ea"/>
                  <a:cs typeface="Courier New" pitchFamily="49" charset="0"/>
                </a:rPr>
                <a:t>(</a:t>
              </a:r>
              <a:r>
                <a:rPr lang="en-US" sz="1800" dirty="0" err="1">
                  <a:latin typeface="Consolas" pitchFamily="49" charset="0"/>
                  <a:ea typeface="+mn-ea"/>
                  <a:cs typeface="Courier New" pitchFamily="49" charset="0"/>
                </a:rPr>
                <a:t>serviceUri</a:t>
              </a:r>
              <a:r>
                <a:rPr lang="en-US" sz="1800" dirty="0">
                  <a:latin typeface="Consolas" pitchFamily="49" charset="0"/>
                  <a:ea typeface="+mn-ea"/>
                  <a:cs typeface="Courier New" pitchFamily="49" charset="0"/>
                </a:rPr>
                <a:t>);</a:t>
              </a:r>
            </a:p>
          </p:txBody>
        </p:sp>
      </p:grpSp>
      <p:sp>
        <p:nvSpPr>
          <p:cNvPr id="15" name="Rectangle 14"/>
          <p:cNvSpPr/>
          <p:nvPr/>
        </p:nvSpPr>
        <p:spPr bwMode="auto">
          <a:xfrm>
            <a:off x="730250" y="2590800"/>
            <a:ext cx="376555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9" name="Rectangle 18"/>
          <p:cNvSpPr/>
          <p:nvPr/>
        </p:nvSpPr>
        <p:spPr bwMode="auto">
          <a:xfrm>
            <a:off x="2895600" y="4419600"/>
            <a:ext cx="54102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20" name="Rectangle 19"/>
          <p:cNvSpPr/>
          <p:nvPr/>
        </p:nvSpPr>
        <p:spPr bwMode="auto">
          <a:xfrm>
            <a:off x="3200400" y="6248400"/>
            <a:ext cx="42672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21" name="Rectangle 20"/>
          <p:cNvSpPr/>
          <p:nvPr/>
        </p:nvSpPr>
        <p:spPr bwMode="auto">
          <a:xfrm>
            <a:off x="609600" y="5943600"/>
            <a:ext cx="44958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22" name="Rectangle 21"/>
          <p:cNvSpPr/>
          <p:nvPr/>
        </p:nvSpPr>
        <p:spPr bwMode="auto">
          <a:xfrm>
            <a:off x="2992438" y="4724400"/>
            <a:ext cx="5764212"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26" name="Rectangle 25"/>
          <p:cNvSpPr/>
          <p:nvPr/>
        </p:nvSpPr>
        <p:spPr bwMode="auto">
          <a:xfrm>
            <a:off x="2922588" y="5410200"/>
            <a:ext cx="548005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8" name="Down Arrow 17"/>
          <p:cNvSpPr/>
          <p:nvPr/>
        </p:nvSpPr>
        <p:spPr bwMode="auto">
          <a:xfrm>
            <a:off x="7162800" y="5105400"/>
            <a:ext cx="484188" cy="3683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4" name="Down Arrow 13"/>
          <p:cNvSpPr/>
          <p:nvPr/>
        </p:nvSpPr>
        <p:spPr bwMode="auto">
          <a:xfrm>
            <a:off x="3276600" y="5638800"/>
            <a:ext cx="484188" cy="3683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1" presetClass="exit"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xit"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par>
                                <p:cTn id="29" presetID="1" presetClass="exit"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3" presetClass="exit" presetSubtype="10" fill="hold" grpId="1" nodeType="withEffect">
                                  <p:stCondLst>
                                    <p:cond delay="0"/>
                                  </p:stCondLst>
                                  <p:childTnLst>
                                    <p:animEffect transition="out" filter="blinds(horizontal)">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xit"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9" grpId="0" animBg="1"/>
      <p:bldP spid="19" grpId="1" animBg="1"/>
      <p:bldP spid="20" grpId="1" animBg="1"/>
      <p:bldP spid="21" grpId="0" animBg="1"/>
      <p:bldP spid="21" grpId="1" animBg="1"/>
      <p:bldP spid="22" grpId="0" animBg="1"/>
      <p:bldP spid="22" grpId="1" animBg="1"/>
      <p:bldP spid="26" grpId="0" animBg="1"/>
      <p:bldP spid="26" grpId="1" animBg="1"/>
      <p:bldP spid="18" grpId="0" animBg="1"/>
      <p:bldP spid="18" grpId="1" animBg="1"/>
      <p:bldP spid="14" grpId="0" animBg="1"/>
      <p:bldP spid="1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Create </a:t>
            </a:r>
            <a:r>
              <a:rPr lang="en-US" dirty="0">
                <a:ea typeface="+mn-ea"/>
                <a:cs typeface="Arial" charset="0"/>
              </a:rPr>
              <a:t>a</a:t>
            </a:r>
            <a:r>
              <a:rPr dirty="0">
                <a:ea typeface="+mn-ea"/>
                <a:cs typeface="Arial" charset="0"/>
              </a:rPr>
              <a:t>nd Insert Entity</a:t>
            </a:r>
          </a:p>
        </p:txBody>
      </p:sp>
      <p:sp>
        <p:nvSpPr>
          <p:cNvPr id="3" name="Content Placeholder 2"/>
          <p:cNvSpPr>
            <a:spLocks noGrp="1"/>
          </p:cNvSpPr>
          <p:nvPr>
            <p:ph idx="1"/>
          </p:nvPr>
        </p:nvSpPr>
        <p:spPr>
          <a:xfrm>
            <a:off x="730044" y="1412875"/>
            <a:ext cx="8026606" cy="2724720"/>
          </a:xfrm>
        </p:spPr>
        <p:txBody>
          <a:bodyPr/>
          <a:lstStyle/>
          <a:p>
            <a:pPr marL="461963" indent="-461963" defTabSz="914363" eaLnBrk="1" fontAlgn="auto" hangingPunct="1">
              <a:buFont typeface="Wingdings" pitchFamily="2" charset="2"/>
              <a:buChar char="l"/>
              <a:defRPr/>
            </a:pPr>
            <a:r>
              <a:rPr lang="en-US" dirty="0">
                <a:ea typeface="+mn-ea"/>
                <a:cs typeface="+mn-cs"/>
              </a:rPr>
              <a:t>Create a new Customer and Insert into Table</a:t>
            </a: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p:txBody>
      </p:sp>
      <p:sp>
        <p:nvSpPr>
          <p:cNvPr id="8" name="Rectangle 7"/>
          <p:cNvSpPr/>
          <p:nvPr/>
        </p:nvSpPr>
        <p:spPr bwMode="auto">
          <a:xfrm>
            <a:off x="533400" y="1905000"/>
            <a:ext cx="8223250" cy="18288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2" name="Text Placeholder 4"/>
          <p:cNvSpPr txBox="1">
            <a:spLocks/>
          </p:cNvSpPr>
          <p:nvPr/>
        </p:nvSpPr>
        <p:spPr>
          <a:xfrm>
            <a:off x="730250" y="1981200"/>
            <a:ext cx="8108950" cy="1828800"/>
          </a:xfrm>
          <a:prstGeom prst="rect">
            <a:avLst/>
          </a:prstGeom>
        </p:spPr>
        <p:txBody>
          <a:bodyPr lIns="0" tIns="0" rIns="0" bIns="0"/>
          <a:lstStyle/>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Customer </a:t>
            </a:r>
            <a:r>
              <a:rPr lang="en-US" sz="1800" dirty="0" err="1">
                <a:latin typeface="Consolas" pitchFamily="49" charset="0"/>
                <a:ea typeface="Times New Roman" pitchFamily="18" charset="0"/>
                <a:cs typeface="Courier New" pitchFamily="49" charset="0"/>
              </a:rPr>
              <a:t>cust</a:t>
            </a:r>
            <a:r>
              <a:rPr lang="en-US" sz="1800" dirty="0">
                <a:latin typeface="Consolas" pitchFamily="49" charset="0"/>
                <a:ea typeface="Times New Roman" pitchFamily="18" charset="0"/>
                <a:cs typeface="Courier New" pitchFamily="49" charset="0"/>
              </a:rPr>
              <a:t> = </a:t>
            </a:r>
            <a:r>
              <a:rPr lang="en-US" sz="1800" dirty="0">
                <a:latin typeface="Consolas" pitchFamily="49" charset="0"/>
                <a:ea typeface="+mn-ea"/>
                <a:cs typeface="+mn-cs"/>
              </a:rPr>
              <a:t>new Customer</a:t>
            </a:r>
            <a:r>
              <a:rPr lang="en-US" sz="1800" dirty="0">
                <a:latin typeface="Consolas" pitchFamily="49" charset="0"/>
                <a:ea typeface="Times New Roman" pitchFamily="18" charset="0"/>
                <a:cs typeface="Courier New" pitchFamily="49" charset="0"/>
              </a:rPr>
              <a:t>(</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Times New Roman" pitchFamily="18" charset="0"/>
                <a:cs typeface="Courier New" pitchFamily="49" charset="0"/>
              </a:rPr>
              <a:t> “Lee”, 				// Partition Key = Last Name </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Times New Roman" pitchFamily="18" charset="0"/>
                <a:cs typeface="Courier New" pitchFamily="49" charset="0"/>
              </a:rPr>
              <a:t> “</a:t>
            </a:r>
            <a:r>
              <a:rPr lang="en-US" sz="1800" dirty="0" err="1">
                <a:latin typeface="Consolas" pitchFamily="49" charset="0"/>
                <a:ea typeface="Times New Roman" pitchFamily="18" charset="0"/>
                <a:cs typeface="Courier New" pitchFamily="49" charset="0"/>
              </a:rPr>
              <a:t>Geddy</a:t>
            </a:r>
            <a:r>
              <a:rPr lang="en-US" sz="1800" dirty="0">
                <a:latin typeface="Consolas" pitchFamily="49" charset="0"/>
                <a:ea typeface="Times New Roman" pitchFamily="18" charset="0"/>
                <a:cs typeface="Courier New" pitchFamily="49" charset="0"/>
              </a:rPr>
              <a:t>”, 			// Row Key = First Name</a:t>
            </a:r>
            <a:br>
              <a:rPr lang="en-US" sz="1800" dirty="0">
                <a:latin typeface="Consolas" pitchFamily="49" charset="0"/>
                <a:ea typeface="Times New Roman" pitchFamily="18" charset="0"/>
                <a:cs typeface="Courier New" pitchFamily="49" charset="0"/>
              </a:rPr>
            </a:br>
            <a:r>
              <a:rPr lang="en-US" sz="1800" dirty="0">
                <a:latin typeface="Consolas" pitchFamily="49" charset="0"/>
                <a:ea typeface="Times New Roman" pitchFamily="18" charset="0"/>
                <a:cs typeface="Courier New" pitchFamily="49" charset="0"/>
              </a:rPr>
              <a:t>  </a:t>
            </a:r>
            <a:r>
              <a:rPr lang="en-US" sz="1800" dirty="0" err="1">
                <a:latin typeface="Consolas" pitchFamily="49" charset="0"/>
                <a:ea typeface="+mn-ea"/>
                <a:cs typeface="+mn-cs"/>
              </a:rPr>
              <a:t>DateTime</a:t>
            </a:r>
            <a:r>
              <a:rPr lang="en-US" sz="1800" dirty="0" err="1">
                <a:latin typeface="Consolas" pitchFamily="49" charset="0"/>
                <a:ea typeface="Times New Roman" pitchFamily="18" charset="0"/>
                <a:cs typeface="Courier New" pitchFamily="49" charset="0"/>
              </a:rPr>
              <a:t>.UtcNow</a:t>
            </a:r>
            <a:r>
              <a:rPr lang="en-US" sz="1800" dirty="0">
                <a:latin typeface="Consolas" pitchFamily="49" charset="0"/>
                <a:ea typeface="Times New Roman" pitchFamily="18" charset="0"/>
                <a:cs typeface="Courier New" pitchFamily="49" charset="0"/>
              </a:rPr>
              <a:t>, 	// Customer Since</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Times New Roman" pitchFamily="18" charset="0"/>
                <a:cs typeface="Courier New" pitchFamily="49" charset="0"/>
              </a:rPr>
              <a:t>  2.0, 				// Rating</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Times New Roman" pitchFamily="18" charset="0"/>
                <a:cs typeface="Courier New" pitchFamily="49" charset="0"/>
              </a:rPr>
              <a:t>  “Engineer” 			// Occupation);</a:t>
            </a:r>
            <a:r>
              <a:rPr lang="en-US" sz="1800" dirty="0">
                <a:latin typeface="Consolas" pitchFamily="49" charset="0"/>
                <a:ea typeface="+mn-ea"/>
                <a:cs typeface="+mn-cs"/>
              </a:rPr>
              <a:t>    </a:t>
            </a:r>
          </a:p>
        </p:txBody>
      </p:sp>
      <p:grpSp>
        <p:nvGrpSpPr>
          <p:cNvPr id="4" name="Group 10"/>
          <p:cNvGrpSpPr>
            <a:grpSpLocks/>
          </p:cNvGrpSpPr>
          <p:nvPr/>
        </p:nvGrpSpPr>
        <p:grpSpPr bwMode="auto">
          <a:xfrm>
            <a:off x="533400" y="5410200"/>
            <a:ext cx="8223250" cy="1219200"/>
            <a:chOff x="533400" y="5410200"/>
            <a:chExt cx="8223250" cy="1219200"/>
          </a:xfrm>
        </p:grpSpPr>
        <p:sp>
          <p:nvSpPr>
            <p:cNvPr id="9" name="Rectangle 8"/>
            <p:cNvSpPr/>
            <p:nvPr/>
          </p:nvSpPr>
          <p:spPr bwMode="auto">
            <a:xfrm>
              <a:off x="533400" y="5410200"/>
              <a:ext cx="8223250" cy="9906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3" name="Text Placeholder 4"/>
            <p:cNvSpPr txBox="1">
              <a:spLocks/>
            </p:cNvSpPr>
            <p:nvPr/>
          </p:nvSpPr>
          <p:spPr>
            <a:xfrm>
              <a:off x="730250" y="5486400"/>
              <a:ext cx="8026400" cy="1143000"/>
            </a:xfrm>
            <a:prstGeom prst="rect">
              <a:avLst/>
            </a:prstGeom>
          </p:spPr>
          <p:txBody>
            <a:bodyPr lIns="0" tIns="0" rIns="0" bIns="0"/>
            <a:lstStyle/>
            <a:p>
              <a:pPr defTabSz="914363" fontAlgn="auto">
                <a:spcBef>
                  <a:spcPts val="0"/>
                </a:spcBef>
                <a:spcAft>
                  <a:spcPts val="0"/>
                </a:spcAft>
                <a:defRPr/>
              </a:pPr>
              <a:r>
                <a:rPr lang="en-US" sz="1800" dirty="0" err="1">
                  <a:latin typeface="Consolas" pitchFamily="49" charset="0"/>
                  <a:ea typeface="+mn-ea"/>
                  <a:cs typeface="Courier New" pitchFamily="49" charset="0"/>
                </a:rPr>
                <a:t>context.AddObject</a:t>
              </a:r>
              <a:r>
                <a:rPr lang="en-US" sz="1800" dirty="0">
                  <a:latin typeface="Consolas" pitchFamily="49" charset="0"/>
                  <a:ea typeface="+mn-ea"/>
                  <a:cs typeface="Courier New" pitchFamily="49" charset="0"/>
                </a:rPr>
                <a:t>(“Customers”, </a:t>
              </a:r>
              <a:r>
                <a:rPr lang="en-US" sz="1800" dirty="0" err="1">
                  <a:latin typeface="Consolas" pitchFamily="49" charset="0"/>
                  <a:ea typeface="+mn-ea"/>
                  <a:cs typeface="Courier New" pitchFamily="49" charset="0"/>
                </a:rPr>
                <a:t>cust</a:t>
              </a:r>
              <a:r>
                <a:rPr lang="en-US" sz="1800" dirty="0">
                  <a:latin typeface="Consolas" pitchFamily="49" charset="0"/>
                  <a:ea typeface="+mn-ea"/>
                  <a:cs typeface="Courier New" pitchFamily="49" charset="0"/>
                </a:rPr>
                <a:t>);</a:t>
              </a:r>
            </a:p>
            <a:p>
              <a:pPr defTabSz="914363" fontAlgn="auto">
                <a:spcBef>
                  <a:spcPts val="0"/>
                </a:spcBef>
                <a:spcAft>
                  <a:spcPts val="0"/>
                </a:spcAft>
                <a:defRPr/>
              </a:pPr>
              <a:r>
                <a:rPr lang="en-US" sz="1800" dirty="0" err="1">
                  <a:latin typeface="Consolas" pitchFamily="49" charset="0"/>
                  <a:ea typeface="+mn-ea"/>
                  <a:cs typeface="+mn-cs"/>
                </a:rPr>
                <a:t>DataServiceResponse</a:t>
              </a:r>
              <a:r>
                <a:rPr lang="en-US" sz="1800" dirty="0">
                  <a:latin typeface="Consolas" pitchFamily="49" charset="0"/>
                  <a:ea typeface="+mn-ea"/>
                  <a:cs typeface="+mn-cs"/>
                </a:rPr>
                <a:t> </a:t>
              </a:r>
              <a:r>
                <a:rPr lang="en-US" sz="1800" dirty="0">
                  <a:latin typeface="Consolas" pitchFamily="49" charset="0"/>
                  <a:ea typeface="+mn-ea"/>
                  <a:cs typeface="Courier New" pitchFamily="49" charset="0"/>
                </a:rPr>
                <a:t>response = </a:t>
              </a:r>
              <a:r>
                <a:rPr lang="en-US" sz="1800" dirty="0" err="1">
                  <a:latin typeface="Consolas" pitchFamily="49" charset="0"/>
                  <a:ea typeface="+mn-ea"/>
                  <a:cs typeface="Courier New" pitchFamily="49" charset="0"/>
                </a:rPr>
                <a:t>context.SaveChanges</a:t>
              </a:r>
              <a:r>
                <a:rPr lang="en-US" sz="1800" dirty="0">
                  <a:latin typeface="Consolas" pitchFamily="49" charset="0"/>
                  <a:ea typeface="+mn-ea"/>
                  <a:cs typeface="Courier New" pitchFamily="49" charset="0"/>
                </a:rPr>
                <a:t>(); </a:t>
              </a:r>
              <a:r>
                <a:rPr lang="en-US" sz="1800" dirty="0">
                  <a:latin typeface="Consolas" pitchFamily="49" charset="0"/>
                  <a:ea typeface="Times New Roman" pitchFamily="18" charset="0"/>
                  <a:cs typeface="Courier New" pitchFamily="49" charset="0"/>
                </a:rPr>
                <a:t>	</a:t>
              </a:r>
              <a:endParaRPr lang="en-US" sz="1800" dirty="0">
                <a:latin typeface="Consolas" pitchFamily="49" charset="0"/>
                <a:ea typeface="+mn-ea"/>
                <a:cs typeface="Courier New" pitchFamily="49" charset="0"/>
              </a:endParaRPr>
            </a:p>
          </p:txBody>
        </p:sp>
      </p:grpSp>
      <p:grpSp>
        <p:nvGrpSpPr>
          <p:cNvPr id="5" name="Group 9"/>
          <p:cNvGrpSpPr>
            <a:grpSpLocks/>
          </p:cNvGrpSpPr>
          <p:nvPr/>
        </p:nvGrpSpPr>
        <p:grpSpPr bwMode="auto">
          <a:xfrm>
            <a:off x="533400" y="4038600"/>
            <a:ext cx="8305800" cy="1143000"/>
            <a:chOff x="533400" y="4038600"/>
            <a:chExt cx="8305800" cy="1143000"/>
          </a:xfrm>
        </p:grpSpPr>
        <p:sp>
          <p:nvSpPr>
            <p:cNvPr id="17" name="Rectangle 16"/>
            <p:cNvSpPr/>
            <p:nvPr/>
          </p:nvSpPr>
          <p:spPr bwMode="auto">
            <a:xfrm>
              <a:off x="533400" y="4038600"/>
              <a:ext cx="8223250" cy="9906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6" name="Text Placeholder 4"/>
            <p:cNvSpPr txBox="1">
              <a:spLocks/>
            </p:cNvSpPr>
            <p:nvPr/>
          </p:nvSpPr>
          <p:spPr>
            <a:xfrm>
              <a:off x="730250" y="4114800"/>
              <a:ext cx="8108950" cy="1066800"/>
            </a:xfrm>
            <a:prstGeom prst="rect">
              <a:avLst/>
            </a:prstGeom>
          </p:spPr>
          <p:txBody>
            <a:bodyPr lIns="0" tIns="0" rIns="0" bIns="0"/>
            <a:lstStyle/>
            <a:p>
              <a:pPr defTabSz="914363" fontAlgn="auto">
                <a:spcBef>
                  <a:spcPts val="0"/>
                </a:spcBef>
                <a:spcAft>
                  <a:spcPts val="0"/>
                </a:spcAft>
                <a:defRPr/>
              </a:pPr>
              <a:r>
                <a:rPr lang="en-US" sz="1800" dirty="0">
                  <a:latin typeface="Consolas" pitchFamily="49" charset="0"/>
                  <a:ea typeface="+mn-ea"/>
                  <a:cs typeface="+mn-cs"/>
                </a:rPr>
                <a:t>// Service Uri is “http://&lt;Account&gt;.table.core.windows.net/”</a:t>
              </a:r>
            </a:p>
            <a:p>
              <a:pPr defTabSz="914363" fontAlgn="auto">
                <a:spcBef>
                  <a:spcPts val="0"/>
                </a:spcBef>
                <a:spcAft>
                  <a:spcPts val="0"/>
                </a:spcAft>
                <a:defRPr/>
              </a:pPr>
              <a:r>
                <a:rPr lang="en-US" sz="1800" dirty="0" err="1">
                  <a:latin typeface="Consolas" pitchFamily="49" charset="0"/>
                  <a:ea typeface="+mn-ea"/>
                  <a:cs typeface="+mn-cs"/>
                </a:rPr>
                <a:t>DataServiceContext</a:t>
              </a:r>
              <a:r>
                <a:rPr lang="en-US" sz="1800" dirty="0">
                  <a:latin typeface="Consolas" pitchFamily="49" charset="0"/>
                  <a:ea typeface="+mn-ea"/>
                  <a:cs typeface="+mn-cs"/>
                </a:rPr>
                <a:t> </a:t>
              </a:r>
              <a:r>
                <a:rPr lang="en-US" sz="1800" dirty="0">
                  <a:latin typeface="Consolas" pitchFamily="49" charset="0"/>
                  <a:ea typeface="+mn-ea"/>
                  <a:cs typeface="Courier New" pitchFamily="49" charset="0"/>
                </a:rPr>
                <a:t>context = new </a:t>
              </a:r>
              <a:r>
                <a:rPr lang="en-US" sz="1800" dirty="0" err="1">
                  <a:latin typeface="Consolas" pitchFamily="49" charset="0"/>
                  <a:ea typeface="+mn-ea"/>
                  <a:cs typeface="+mn-cs"/>
                </a:rPr>
                <a:t>DataServiceContext</a:t>
              </a:r>
              <a:r>
                <a:rPr lang="en-US" sz="1800" dirty="0">
                  <a:latin typeface="Consolas" pitchFamily="49" charset="0"/>
                  <a:ea typeface="+mn-ea"/>
                  <a:cs typeface="Courier New" pitchFamily="49" charset="0"/>
                </a:rPr>
                <a:t>(</a:t>
              </a:r>
              <a:r>
                <a:rPr lang="en-US" sz="1800" dirty="0" err="1">
                  <a:latin typeface="Consolas" pitchFamily="49" charset="0"/>
                  <a:ea typeface="+mn-ea"/>
                  <a:cs typeface="Courier New" pitchFamily="49" charset="0"/>
                </a:rPr>
                <a:t>serviceUri</a:t>
              </a:r>
              <a:r>
                <a:rPr lang="en-US" sz="1800" dirty="0">
                  <a:latin typeface="Consolas" pitchFamily="49" charset="0"/>
                  <a:ea typeface="+mn-ea"/>
                  <a:cs typeface="Courier New" pitchFamily="49" charset="0"/>
                </a:rPr>
                <a:t>);</a:t>
              </a:r>
            </a:p>
          </p:txBody>
        </p:sp>
      </p:grpSp>
      <p:sp>
        <p:nvSpPr>
          <p:cNvPr id="19" name="Rectangle 18"/>
          <p:cNvSpPr/>
          <p:nvPr/>
        </p:nvSpPr>
        <p:spPr bwMode="auto">
          <a:xfrm>
            <a:off x="609600" y="5486400"/>
            <a:ext cx="48006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5" name="Down Arrow 14"/>
          <p:cNvSpPr/>
          <p:nvPr/>
        </p:nvSpPr>
        <p:spPr bwMode="auto">
          <a:xfrm>
            <a:off x="3429000" y="5087520"/>
            <a:ext cx="484188" cy="3683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20" name="Rectangle 19"/>
          <p:cNvSpPr/>
          <p:nvPr/>
        </p:nvSpPr>
        <p:spPr bwMode="auto">
          <a:xfrm>
            <a:off x="3200400" y="5791200"/>
            <a:ext cx="42672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5" grpId="0" animBg="1"/>
      <p:bldP spid="15" grpId="1"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Query A Table</a:t>
            </a:r>
          </a:p>
        </p:txBody>
      </p:sp>
      <p:sp>
        <p:nvSpPr>
          <p:cNvPr id="3" name="Content Placeholder 2"/>
          <p:cNvSpPr>
            <a:spLocks noGrp="1"/>
          </p:cNvSpPr>
          <p:nvPr>
            <p:ph idx="1"/>
          </p:nvPr>
        </p:nvSpPr>
        <p:spPr>
          <a:xfrm>
            <a:off x="730044" y="1412875"/>
            <a:ext cx="7681532" cy="2724720"/>
          </a:xfrm>
        </p:spPr>
        <p:txBody>
          <a:bodyPr/>
          <a:lstStyle/>
          <a:p>
            <a:pPr marL="461963" indent="-460375" defTabSz="914363" eaLnBrk="1" fontAlgn="auto" hangingPunct="1">
              <a:buFont typeface="Wingdings" pitchFamily="2" charset="2"/>
              <a:buChar char="l"/>
              <a:defRPr/>
            </a:pPr>
            <a:r>
              <a:rPr lang="en-US" dirty="0">
                <a:ea typeface="+mn-ea"/>
                <a:cs typeface="+mn-cs"/>
              </a:rPr>
              <a:t>LINQ</a:t>
            </a: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p:txBody>
      </p:sp>
      <p:sp>
        <p:nvSpPr>
          <p:cNvPr id="8" name="Rectangle 7"/>
          <p:cNvSpPr/>
          <p:nvPr/>
        </p:nvSpPr>
        <p:spPr bwMode="auto">
          <a:xfrm>
            <a:off x="533400" y="1905000"/>
            <a:ext cx="8223250" cy="27432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2" name="Text Placeholder 4"/>
          <p:cNvSpPr txBox="1">
            <a:spLocks/>
          </p:cNvSpPr>
          <p:nvPr/>
        </p:nvSpPr>
        <p:spPr>
          <a:xfrm>
            <a:off x="730250" y="1981200"/>
            <a:ext cx="8108950" cy="2514600"/>
          </a:xfrm>
          <a:prstGeom prst="rect">
            <a:avLst/>
          </a:prstGeom>
        </p:spPr>
        <p:txBody>
          <a:bodyPr lIns="0" tIns="0" rIns="0" bIns="0"/>
          <a:lstStyle/>
          <a:p>
            <a:pPr defTabSz="914363" fontAlgn="auto">
              <a:spcBef>
                <a:spcPts val="0"/>
              </a:spcBef>
              <a:spcAft>
                <a:spcPts val="0"/>
              </a:spcAft>
              <a:defRPr/>
            </a:pPr>
            <a:r>
              <a:rPr lang="en-US" sz="1800" dirty="0" err="1">
                <a:latin typeface="Consolas" pitchFamily="49" charset="0"/>
                <a:ea typeface="+mn-ea"/>
                <a:cs typeface="+mn-cs"/>
              </a:rPr>
              <a:t>DataServiceContext</a:t>
            </a:r>
            <a:r>
              <a:rPr lang="en-US" sz="1800" dirty="0">
                <a:latin typeface="Consolas" pitchFamily="49" charset="0"/>
                <a:ea typeface="+mn-ea"/>
                <a:cs typeface="+mn-cs"/>
              </a:rPr>
              <a:t> context = new </a:t>
            </a:r>
            <a:r>
              <a:rPr lang="en-US" sz="1800" dirty="0" err="1">
                <a:latin typeface="Consolas" pitchFamily="49" charset="0"/>
                <a:ea typeface="+mn-ea"/>
                <a:cs typeface="+mn-cs"/>
              </a:rPr>
              <a:t>DataServiceContext</a:t>
            </a:r>
            <a:r>
              <a:rPr lang="en-US" sz="1800" dirty="0">
                <a:latin typeface="Consolas" pitchFamily="49" charset="0"/>
                <a:ea typeface="+mn-ea"/>
                <a:cs typeface="+mn-cs"/>
              </a:rPr>
              <a:t>(“http://myaccount.table.core.windows.net”);</a:t>
            </a:r>
          </a:p>
          <a:p>
            <a:pPr defTabSz="914363" fontAlgn="auto">
              <a:spcBef>
                <a:spcPts val="0"/>
              </a:spcBef>
              <a:spcAft>
                <a:spcPts val="0"/>
              </a:spcAft>
              <a:defRPr/>
            </a:pPr>
            <a:endParaRPr lang="en-US" sz="1800" dirty="0">
              <a:latin typeface="Consolas" pitchFamily="49" charset="0"/>
              <a:ea typeface="+mn-ea"/>
              <a:cs typeface="+mn-cs"/>
            </a:endParaRPr>
          </a:p>
          <a:p>
            <a:pPr defTabSz="914363" fontAlgn="auto">
              <a:spcBef>
                <a:spcPts val="0"/>
              </a:spcBef>
              <a:spcAft>
                <a:spcPts val="0"/>
              </a:spcAft>
              <a:defRPr/>
            </a:pPr>
            <a:r>
              <a:rPr lang="en-US" sz="1800" dirty="0" err="1">
                <a:latin typeface="Consolas" pitchFamily="49" charset="0"/>
                <a:ea typeface="+mn-ea"/>
                <a:cs typeface="+mn-cs"/>
              </a:rPr>
              <a:t>var</a:t>
            </a:r>
            <a:r>
              <a:rPr lang="en-US" sz="1800" dirty="0">
                <a:latin typeface="Consolas" pitchFamily="49" charset="0"/>
                <a:ea typeface="+mn-ea"/>
                <a:cs typeface="+mn-cs"/>
              </a:rPr>
              <a:t> customers = from o in</a:t>
            </a:r>
          </a:p>
          <a:p>
            <a:pPr defTabSz="914363" fontAlgn="auto">
              <a:spcBef>
                <a:spcPts val="0"/>
              </a:spcBef>
              <a:spcAft>
                <a:spcPts val="0"/>
              </a:spcAft>
              <a:defRPr/>
            </a:pPr>
            <a:r>
              <a:rPr lang="en-US" sz="1800" dirty="0">
                <a:latin typeface="Consolas" pitchFamily="49" charset="0"/>
                <a:ea typeface="+mn-ea"/>
                <a:cs typeface="+mn-cs"/>
              </a:rPr>
              <a:t>	       </a:t>
            </a:r>
            <a:r>
              <a:rPr lang="en-US" sz="1800" dirty="0" err="1">
                <a:latin typeface="Consolas" pitchFamily="49" charset="0"/>
                <a:ea typeface="+mn-ea"/>
                <a:cs typeface="+mn-cs"/>
              </a:rPr>
              <a:t>context.CreateQuery</a:t>
            </a:r>
            <a:r>
              <a:rPr lang="en-US" sz="1800" dirty="0">
                <a:latin typeface="Consolas" pitchFamily="49" charset="0"/>
                <a:ea typeface="+mn-ea"/>
                <a:cs typeface="+mn-cs"/>
              </a:rPr>
              <a:t>&lt;Customer&gt;(“Customers”)</a:t>
            </a:r>
          </a:p>
          <a:p>
            <a:pPr defTabSz="914363" fontAlgn="auto">
              <a:spcBef>
                <a:spcPts val="0"/>
              </a:spcBef>
              <a:spcAft>
                <a:spcPts val="0"/>
              </a:spcAft>
              <a:defRPr/>
            </a:pPr>
            <a:r>
              <a:rPr lang="en-US" sz="1800" dirty="0">
                <a:latin typeface="Consolas" pitchFamily="49" charset="0"/>
                <a:ea typeface="+mn-ea"/>
                <a:cs typeface="+mn-cs"/>
              </a:rPr>
              <a:t>		where </a:t>
            </a:r>
            <a:r>
              <a:rPr lang="en-US" sz="1800" dirty="0" err="1">
                <a:latin typeface="Consolas" pitchFamily="49" charset="0"/>
                <a:ea typeface="+mn-ea"/>
                <a:cs typeface="+mn-cs"/>
              </a:rPr>
              <a:t>o.PartitionKey</a:t>
            </a:r>
            <a:r>
              <a:rPr lang="en-US" sz="1800" dirty="0">
                <a:latin typeface="Consolas" pitchFamily="49" charset="0"/>
                <a:ea typeface="+mn-ea"/>
                <a:cs typeface="+mn-cs"/>
              </a:rPr>
              <a:t> == “Lee”</a:t>
            </a:r>
          </a:p>
          <a:p>
            <a:pPr defTabSz="914363" fontAlgn="auto">
              <a:spcBef>
                <a:spcPts val="0"/>
              </a:spcBef>
              <a:spcAft>
                <a:spcPts val="0"/>
              </a:spcAft>
              <a:defRPr/>
            </a:pPr>
            <a:r>
              <a:rPr lang="en-US" sz="1800" dirty="0">
                <a:latin typeface="Consolas" pitchFamily="49" charset="0"/>
                <a:ea typeface="+mn-ea"/>
                <a:cs typeface="+mn-cs"/>
              </a:rPr>
              <a:t>		select o;</a:t>
            </a:r>
          </a:p>
          <a:p>
            <a:pPr defTabSz="914363" fontAlgn="auto">
              <a:spcBef>
                <a:spcPts val="0"/>
              </a:spcBef>
              <a:spcAft>
                <a:spcPts val="0"/>
              </a:spcAft>
              <a:defRPr/>
            </a:pPr>
            <a:endParaRPr lang="en-US" sz="1800" dirty="0">
              <a:latin typeface="Consolas" pitchFamily="49" charset="0"/>
              <a:ea typeface="+mn-ea"/>
              <a:cs typeface="+mn-cs"/>
            </a:endParaRPr>
          </a:p>
          <a:p>
            <a:pPr defTabSz="914363" fontAlgn="auto">
              <a:spcBef>
                <a:spcPts val="0"/>
              </a:spcBef>
              <a:spcAft>
                <a:spcPts val="0"/>
              </a:spcAft>
              <a:defRPr/>
            </a:pPr>
            <a:r>
              <a:rPr lang="en-US" sz="1800" dirty="0" err="1">
                <a:latin typeface="Consolas" pitchFamily="49" charset="0"/>
                <a:ea typeface="+mn-ea"/>
                <a:cs typeface="+mn-cs"/>
              </a:rPr>
              <a:t>foreach</a:t>
            </a:r>
            <a:r>
              <a:rPr lang="en-US" sz="1800" dirty="0">
                <a:latin typeface="Consolas" pitchFamily="49" charset="0"/>
                <a:ea typeface="+mn-ea"/>
                <a:cs typeface="+mn-cs"/>
              </a:rPr>
              <a:t> (Customer </a:t>
            </a:r>
            <a:r>
              <a:rPr lang="en-US" sz="1800" dirty="0" err="1">
                <a:latin typeface="Consolas" pitchFamily="49" charset="0"/>
                <a:ea typeface="+mn-ea"/>
                <a:cs typeface="+mn-cs"/>
              </a:rPr>
              <a:t>customer</a:t>
            </a:r>
            <a:r>
              <a:rPr lang="en-US" sz="1800" dirty="0">
                <a:latin typeface="Consolas" pitchFamily="49" charset="0"/>
                <a:ea typeface="+mn-ea"/>
                <a:cs typeface="+mn-cs"/>
              </a:rPr>
              <a:t> in customers) { }</a:t>
            </a:r>
          </a:p>
          <a:p>
            <a:pPr defTabSz="914363" fontAlgn="auto">
              <a:spcBef>
                <a:spcPts val="0"/>
              </a:spcBef>
              <a:spcAft>
                <a:spcPts val="0"/>
              </a:spcAft>
              <a:defRPr/>
            </a:pPr>
            <a:endParaRPr lang="en-US" sz="1800" dirty="0">
              <a:latin typeface="Consolas" pitchFamily="49" charset="0"/>
              <a:ea typeface="+mn-ea"/>
              <a:cs typeface="+mn-cs"/>
            </a:endParaRPr>
          </a:p>
          <a:p>
            <a:pPr defTabSz="914363" fontAlgn="auto">
              <a:spcBef>
                <a:spcPts val="0"/>
              </a:spcBef>
              <a:spcAft>
                <a:spcPts val="0"/>
              </a:spcAft>
              <a:defRPr/>
            </a:pPr>
            <a:endParaRPr lang="en-US" sz="1800" dirty="0">
              <a:latin typeface="Consolas" pitchFamily="49" charset="0"/>
              <a:ea typeface="+mn-ea"/>
              <a:cs typeface="+mn-cs"/>
            </a:endParaRPr>
          </a:p>
        </p:txBody>
      </p:sp>
      <p:grpSp>
        <p:nvGrpSpPr>
          <p:cNvPr id="4" name="Group 13"/>
          <p:cNvGrpSpPr>
            <a:grpSpLocks/>
          </p:cNvGrpSpPr>
          <p:nvPr/>
        </p:nvGrpSpPr>
        <p:grpSpPr bwMode="auto">
          <a:xfrm>
            <a:off x="533400" y="4876800"/>
            <a:ext cx="8223250" cy="1657350"/>
            <a:chOff x="533400" y="4361880"/>
            <a:chExt cx="8223250" cy="1657920"/>
          </a:xfrm>
        </p:grpSpPr>
        <p:sp>
          <p:nvSpPr>
            <p:cNvPr id="9" name="Rectangle 8"/>
            <p:cNvSpPr/>
            <p:nvPr/>
          </p:nvSpPr>
          <p:spPr bwMode="auto">
            <a:xfrm>
              <a:off x="533400" y="4800181"/>
              <a:ext cx="8223250" cy="990941"/>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6273" name="Text Placeholder 4"/>
            <p:cNvSpPr txBox="1">
              <a:spLocks/>
            </p:cNvSpPr>
            <p:nvPr/>
          </p:nvSpPr>
          <p:spPr bwMode="auto">
            <a:xfrm>
              <a:off x="730250" y="4876800"/>
              <a:ext cx="8026400" cy="1143000"/>
            </a:xfrm>
            <a:prstGeom prst="rect">
              <a:avLst/>
            </a:prstGeom>
            <a:noFill/>
            <a:ln w="9525">
              <a:noFill/>
              <a:miter lim="800000"/>
              <a:headEnd/>
              <a:tailEnd/>
            </a:ln>
          </p:spPr>
          <p:txBody>
            <a:bodyPr lIns="0" tIns="0" rIns="0" bIns="0">
              <a:prstTxWarp prst="textNoShape">
                <a:avLst/>
              </a:prstTxWarp>
            </a:bodyPr>
            <a:lstStyle/>
            <a:p>
              <a:r>
                <a:rPr lang="en-US" sz="1800">
                  <a:latin typeface="Consolas" charset="0"/>
                </a:rPr>
                <a:t>GET http://myaccount.table.core.windows.net/Customers?</a:t>
              </a:r>
            </a:p>
            <a:p>
              <a:r>
                <a:rPr lang="en-US" sz="1800">
                  <a:latin typeface="Consolas" charset="0"/>
                </a:rPr>
                <a:t>         $filter= PartitionKey eq ‘Lee’ </a:t>
              </a:r>
            </a:p>
            <a:p>
              <a:r>
                <a:rPr lang="en-US" sz="1800" b="1">
                  <a:latin typeface="Consolas" charset="0"/>
                  <a:ea typeface="Times New Roman" charset="0"/>
                  <a:cs typeface="Times New Roman" charset="0"/>
                </a:rPr>
                <a:t>	</a:t>
              </a:r>
              <a:endParaRPr lang="en-US" sz="1800" b="1">
                <a:latin typeface="Consolas" charset="0"/>
                <a:ea typeface="Courier New" charset="0"/>
                <a:cs typeface="Courier New" charset="0"/>
              </a:endParaRPr>
            </a:p>
          </p:txBody>
        </p:sp>
        <p:sp>
          <p:nvSpPr>
            <p:cNvPr id="11" name="Content Placeholder 2"/>
            <p:cNvSpPr txBox="1">
              <a:spLocks/>
            </p:cNvSpPr>
            <p:nvPr/>
          </p:nvSpPr>
          <p:spPr>
            <a:xfrm>
              <a:off x="721106" y="4361880"/>
              <a:ext cx="7681532" cy="396455"/>
            </a:xfrm>
            <a:prstGeom prst="rect">
              <a:avLst/>
            </a:prstGeom>
          </p:spPr>
          <p:txBody>
            <a:bodyPr lIns="0" tIns="0" rIns="0" bIns="0">
              <a:spAutoFit/>
            </a:bodyPr>
            <a:lstStyle/>
            <a:p>
              <a:pPr marL="461963" indent="-461963" defTabSz="914363" fontAlgn="auto">
                <a:lnSpc>
                  <a:spcPct val="78000"/>
                </a:lnSpc>
                <a:spcBef>
                  <a:spcPct val="20000"/>
                </a:spcBef>
                <a:spcAft>
                  <a:spcPts val="800"/>
                </a:spcAft>
                <a:buClr>
                  <a:schemeClr val="tx1"/>
                </a:buClr>
                <a:buSzPct val="80000"/>
                <a:buFont typeface="Wingdings" pitchFamily="2" charset="2"/>
                <a:buChar char="l"/>
                <a:defRPr/>
              </a:pPr>
              <a:r>
                <a:rPr lang="en-US" sz="3200" dirty="0">
                  <a:latin typeface="+mn-lt"/>
                  <a:ea typeface="+mn-ea"/>
                  <a:cs typeface="+mn-cs"/>
                </a:rPr>
                <a:t>REST</a:t>
              </a:r>
            </a:p>
          </p:txBody>
        </p:sp>
      </p:grpSp>
      <p:sp>
        <p:nvSpPr>
          <p:cNvPr id="10" name="Rectangle 9"/>
          <p:cNvSpPr/>
          <p:nvPr/>
        </p:nvSpPr>
        <p:spPr bwMode="auto">
          <a:xfrm>
            <a:off x="609600" y="1981200"/>
            <a:ext cx="8070850" cy="6096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5" name="Rectangle 14"/>
          <p:cNvSpPr/>
          <p:nvPr/>
        </p:nvSpPr>
        <p:spPr bwMode="auto">
          <a:xfrm>
            <a:off x="2438400" y="3048000"/>
            <a:ext cx="54864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6" name="Rectangle 15"/>
          <p:cNvSpPr/>
          <p:nvPr/>
        </p:nvSpPr>
        <p:spPr bwMode="auto">
          <a:xfrm>
            <a:off x="2438400" y="3352800"/>
            <a:ext cx="3962400" cy="3048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7" name="Rectangle 16"/>
          <p:cNvSpPr/>
          <p:nvPr/>
        </p:nvSpPr>
        <p:spPr bwMode="auto">
          <a:xfrm>
            <a:off x="609600" y="4038600"/>
            <a:ext cx="5715000" cy="533400"/>
          </a:xfrm>
          <a:prstGeom prst="rect">
            <a:avLst/>
          </a:prstGeom>
          <a:noFill/>
          <a:ln w="25400">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4" name="Down Arrow 13"/>
          <p:cNvSpPr/>
          <p:nvPr/>
        </p:nvSpPr>
        <p:spPr bwMode="auto">
          <a:xfrm rot="5400000">
            <a:off x="5771356" y="5582444"/>
            <a:ext cx="484188" cy="4445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cxnSp>
        <p:nvCxnSpPr>
          <p:cNvPr id="18" name="Straight Connector 17"/>
          <p:cNvCxnSpPr/>
          <p:nvPr/>
        </p:nvCxnSpPr>
        <p:spPr>
          <a:xfrm>
            <a:off x="3276600" y="3657600"/>
            <a:ext cx="2895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95600" y="5943600"/>
            <a:ext cx="28956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Down Arrow 18"/>
          <p:cNvSpPr/>
          <p:nvPr/>
        </p:nvSpPr>
        <p:spPr bwMode="auto">
          <a:xfrm rot="5400000">
            <a:off x="7523956" y="5277644"/>
            <a:ext cx="484188" cy="4445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cxnSp>
        <p:nvCxnSpPr>
          <p:cNvPr id="21" name="Straight Connector 20"/>
          <p:cNvCxnSpPr/>
          <p:nvPr/>
        </p:nvCxnSpPr>
        <p:spPr>
          <a:xfrm>
            <a:off x="6400800" y="3352800"/>
            <a:ext cx="1371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72200" y="5638800"/>
            <a:ext cx="13716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3" presetClass="entr" presetSubtype="1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42" presetClass="path" presetSubtype="0" accel="50000" decel="50000" fill="hold" grpId="1" nodeType="withEffect">
                                  <p:stCondLst>
                                    <p:cond delay="0"/>
                                  </p:stCondLst>
                                  <p:childTnLst>
                                    <p:animMotion origin="layout" path="M 4.44444E-6 4.60328E-6 L 0.00069 -0.33496 " pathEditMode="relative" rAng="0" ptsTypes="AA">
                                      <p:cBhvr>
                                        <p:cTn id="37" dur="1000" spd="-100000" fill="hold"/>
                                        <p:tgtEl>
                                          <p:spTgt spid="19"/>
                                        </p:tgtEl>
                                        <p:attrNameLst>
                                          <p:attrName>ppt_x</p:attrName>
                                          <p:attrName>ppt_y</p:attrName>
                                        </p:attrNameLst>
                                      </p:cBhvr>
                                      <p:rCtr x="0" y="-167"/>
                                    </p:animMotion>
                                  </p:childTnLst>
                                </p:cTn>
                              </p:par>
                              <p:par>
                                <p:cTn id="38" presetID="3" presetClass="entr" presetSubtype="1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par>
                                <p:cTn id="41" presetID="3"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par>
                                <p:cTn id="48" presetID="42" presetClass="path" presetSubtype="0" accel="50000" decel="50000" fill="hold" grpId="1" nodeType="withEffect">
                                  <p:stCondLst>
                                    <p:cond delay="0"/>
                                  </p:stCondLst>
                                  <p:childTnLst>
                                    <p:animMotion origin="layout" path="M -2.22222E-6 3.7037E-6 L -0.11597 -0.32408 " pathEditMode="relative" rAng="0" ptsTypes="AA">
                                      <p:cBhvr>
                                        <p:cTn id="49" dur="1000" spd="-100000" fill="hold"/>
                                        <p:tgtEl>
                                          <p:spTgt spid="14"/>
                                        </p:tgtEl>
                                        <p:attrNameLst>
                                          <p:attrName>ppt_x</p:attrName>
                                          <p:attrName>ppt_y</p:attrName>
                                        </p:attrNameLst>
                                      </p:cBhvr>
                                      <p:rCtr x="-58" y="-162"/>
                                    </p:animMotion>
                                  </p:childTnLst>
                                </p:cTn>
                              </p:par>
                              <p:par>
                                <p:cTn id="50" presetID="3"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par>
                                <p:cTn id="56" presetID="3" presetClass="exit" presetSubtype="10" fill="hold" grpId="2" nodeType="withEffect">
                                  <p:stCondLst>
                                    <p:cond delay="0"/>
                                  </p:stCondLst>
                                  <p:childTnLst>
                                    <p:animEffect transition="out" filter="blinds(horizontal)">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5" grpId="0" animBg="1"/>
      <p:bldP spid="15" grpId="1" animBg="1"/>
      <p:bldP spid="16" grpId="0" animBg="1"/>
      <p:bldP spid="16" grpId="1" animBg="1"/>
      <p:bldP spid="17" grpId="0" animBg="1"/>
      <p:bldP spid="17" grpId="1" animBg="1"/>
      <p:bldP spid="14" grpId="0" animBg="1"/>
      <p:bldP spid="14" grpId="1" animBg="1"/>
      <p:bldP spid="19" grpId="0" animBg="1"/>
      <p:bldP spid="19" grpId="1" animBg="1"/>
      <p:bldP spid="1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Update </a:t>
            </a:r>
            <a:r>
              <a:rPr lang="en-US" dirty="0">
                <a:ea typeface="+mn-ea"/>
                <a:cs typeface="Arial" charset="0"/>
              </a:rPr>
              <a:t>&amp;</a:t>
            </a:r>
            <a:r>
              <a:rPr dirty="0">
                <a:ea typeface="+mn-ea"/>
                <a:cs typeface="Arial" charset="0"/>
              </a:rPr>
              <a:t> Delete Entity</a:t>
            </a:r>
          </a:p>
        </p:txBody>
      </p:sp>
      <p:sp>
        <p:nvSpPr>
          <p:cNvPr id="3" name="Content Placeholder 2"/>
          <p:cNvSpPr>
            <a:spLocks noGrp="1"/>
          </p:cNvSpPr>
          <p:nvPr>
            <p:ph idx="1"/>
          </p:nvPr>
        </p:nvSpPr>
        <p:spPr>
          <a:xfrm>
            <a:off x="730044" y="1412875"/>
            <a:ext cx="7681532" cy="2376035"/>
          </a:xfrm>
        </p:spPr>
        <p:txBody>
          <a:bodyPr/>
          <a:lstStyle/>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endParaRPr lang="en-US" dirty="0">
              <a:ea typeface="+mn-ea"/>
              <a:cs typeface="+mn-cs"/>
            </a:endParaRPr>
          </a:p>
        </p:txBody>
      </p:sp>
      <p:grpSp>
        <p:nvGrpSpPr>
          <p:cNvPr id="4" name="Group 10"/>
          <p:cNvGrpSpPr>
            <a:grpSpLocks/>
          </p:cNvGrpSpPr>
          <p:nvPr/>
        </p:nvGrpSpPr>
        <p:grpSpPr bwMode="auto">
          <a:xfrm>
            <a:off x="533400" y="5410200"/>
            <a:ext cx="8223250" cy="1371600"/>
            <a:chOff x="533400" y="5410200"/>
            <a:chExt cx="8223250" cy="1371600"/>
          </a:xfrm>
        </p:grpSpPr>
        <p:sp>
          <p:nvSpPr>
            <p:cNvPr id="9" name="Rectangle 8"/>
            <p:cNvSpPr/>
            <p:nvPr/>
          </p:nvSpPr>
          <p:spPr bwMode="auto">
            <a:xfrm>
              <a:off x="533400" y="5410200"/>
              <a:ext cx="8223250" cy="9906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98320" name="Text Placeholder 4"/>
            <p:cNvSpPr txBox="1">
              <a:spLocks/>
            </p:cNvSpPr>
            <p:nvPr/>
          </p:nvSpPr>
          <p:spPr bwMode="auto">
            <a:xfrm>
              <a:off x="730250" y="5638800"/>
              <a:ext cx="8026400" cy="1143000"/>
            </a:xfrm>
            <a:prstGeom prst="rect">
              <a:avLst/>
            </a:prstGeom>
            <a:noFill/>
            <a:ln w="9525">
              <a:noFill/>
              <a:miter lim="800000"/>
              <a:headEnd/>
              <a:tailEnd/>
            </a:ln>
          </p:spPr>
          <p:txBody>
            <a:bodyPr lIns="0" tIns="0" rIns="0" bIns="0">
              <a:prstTxWarp prst="textNoShape">
                <a:avLst/>
              </a:prstTxWarp>
            </a:bodyPr>
            <a:lstStyle/>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a:latin typeface="Consolas" charset="0"/>
                  <a:ea typeface="Courier New" charset="0"/>
                  <a:cs typeface="Courier New" charset="0"/>
                </a:rPr>
                <a:t>context.DeleteObject(cust); </a:t>
              </a:r>
            </a:p>
            <a:p>
              <a:pPr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a:latin typeface="Consolas" charset="0"/>
                </a:rPr>
                <a:t>DataServiceResponse </a:t>
              </a:r>
              <a:r>
                <a:rPr lang="en-US" sz="1800">
                  <a:latin typeface="Consolas" charset="0"/>
                  <a:ea typeface="Courier New" charset="0"/>
                  <a:cs typeface="Courier New" charset="0"/>
                </a:rPr>
                <a:t>response = context.SaveChanges(); </a:t>
              </a:r>
              <a:r>
                <a:rPr lang="en-US" sz="1800" b="1">
                  <a:latin typeface="Consolas" charset="0"/>
                  <a:ea typeface="Times New Roman" charset="0"/>
                  <a:cs typeface="Times New Roman" charset="0"/>
                </a:rPr>
                <a:t>	</a:t>
              </a:r>
              <a:endParaRPr lang="en-US" sz="1800" b="1">
                <a:latin typeface="Consolas" charset="0"/>
                <a:ea typeface="Courier New" charset="0"/>
                <a:cs typeface="Courier New" charset="0"/>
              </a:endParaRPr>
            </a:p>
          </p:txBody>
        </p:sp>
      </p:grpSp>
      <p:grpSp>
        <p:nvGrpSpPr>
          <p:cNvPr id="5" name="Group 9"/>
          <p:cNvGrpSpPr>
            <a:grpSpLocks/>
          </p:cNvGrpSpPr>
          <p:nvPr/>
        </p:nvGrpSpPr>
        <p:grpSpPr bwMode="auto">
          <a:xfrm>
            <a:off x="533400" y="4038600"/>
            <a:ext cx="8305800" cy="1143000"/>
            <a:chOff x="533400" y="4038600"/>
            <a:chExt cx="8305800" cy="1143000"/>
          </a:xfrm>
        </p:grpSpPr>
        <p:sp>
          <p:nvSpPr>
            <p:cNvPr id="17" name="Rectangle 16"/>
            <p:cNvSpPr/>
            <p:nvPr/>
          </p:nvSpPr>
          <p:spPr bwMode="auto">
            <a:xfrm>
              <a:off x="533400" y="4038600"/>
              <a:ext cx="8223250" cy="9906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6" name="Text Placeholder 4"/>
            <p:cNvSpPr txBox="1">
              <a:spLocks/>
            </p:cNvSpPr>
            <p:nvPr/>
          </p:nvSpPr>
          <p:spPr>
            <a:xfrm>
              <a:off x="730250" y="4114800"/>
              <a:ext cx="8108950" cy="1066800"/>
            </a:xfrm>
            <a:prstGeom prst="rect">
              <a:avLst/>
            </a:prstGeom>
          </p:spPr>
          <p:txBody>
            <a:bodyPr lIns="0" tIns="0" rIns="0" bIns="0"/>
            <a:lstStyle/>
            <a:p>
              <a:pPr defTabSz="914400"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err="1">
                  <a:latin typeface="Consolas" pitchFamily="49" charset="0"/>
                  <a:ea typeface="Times New Roman" pitchFamily="18" charset="0"/>
                  <a:cs typeface="Courier New" pitchFamily="49" charset="0"/>
                </a:rPr>
                <a:t>cust.Occupation</a:t>
              </a:r>
              <a:r>
                <a:rPr lang="en-US" sz="1800" dirty="0">
                  <a:latin typeface="Consolas" pitchFamily="49" charset="0"/>
                  <a:ea typeface="Times New Roman" pitchFamily="18" charset="0"/>
                  <a:cs typeface="Courier New" pitchFamily="49" charset="0"/>
                </a:rPr>
                <a:t> = “Musician”;	</a:t>
              </a:r>
              <a:endParaRPr lang="en-US" sz="1800" dirty="0">
                <a:latin typeface="Consolas" pitchFamily="49" charset="0"/>
                <a:ea typeface="+mn-ea"/>
                <a:cs typeface="Arial" pitchFamily="34" charset="0"/>
              </a:endParaRP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err="1">
                  <a:latin typeface="Consolas" pitchFamily="49" charset="0"/>
                  <a:ea typeface="+mn-ea"/>
                  <a:cs typeface="Courier New" pitchFamily="49" charset="0"/>
                </a:rPr>
                <a:t>context.UpdateObject</a:t>
              </a:r>
              <a:r>
                <a:rPr lang="en-US" sz="1800" dirty="0">
                  <a:latin typeface="Consolas" pitchFamily="49" charset="0"/>
                  <a:ea typeface="+mn-ea"/>
                  <a:cs typeface="Courier New" pitchFamily="49" charset="0"/>
                </a:rPr>
                <a:t>(</a:t>
              </a:r>
              <a:r>
                <a:rPr lang="en-US" sz="1800" dirty="0" err="1">
                  <a:latin typeface="Consolas" pitchFamily="49" charset="0"/>
                  <a:ea typeface="+mn-ea"/>
                  <a:cs typeface="Courier New" pitchFamily="49" charset="0"/>
                </a:rPr>
                <a:t>cust</a:t>
              </a:r>
              <a:r>
                <a:rPr lang="en-US" sz="1800" dirty="0">
                  <a:latin typeface="Consolas" pitchFamily="49" charset="0"/>
                  <a:ea typeface="+mn-ea"/>
                  <a:cs typeface="Courier New" pitchFamily="49" charset="0"/>
                </a:rPr>
                <a:t>);</a:t>
              </a:r>
            </a:p>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err="1">
                  <a:latin typeface="Consolas" pitchFamily="49" charset="0"/>
                  <a:ea typeface="+mn-ea"/>
                  <a:cs typeface="+mn-cs"/>
                </a:rPr>
                <a:t>DataServiceResponse</a:t>
              </a:r>
              <a:r>
                <a:rPr lang="en-US" sz="1800" dirty="0">
                  <a:latin typeface="Consolas" pitchFamily="49" charset="0"/>
                  <a:ea typeface="+mn-ea"/>
                  <a:cs typeface="+mn-cs"/>
                </a:rPr>
                <a:t> </a:t>
              </a:r>
              <a:r>
                <a:rPr lang="en-US" sz="1800" dirty="0">
                  <a:latin typeface="Consolas" pitchFamily="49" charset="0"/>
                  <a:ea typeface="+mn-ea"/>
                  <a:cs typeface="Courier New" pitchFamily="49" charset="0"/>
                </a:rPr>
                <a:t>response = </a:t>
              </a:r>
              <a:r>
                <a:rPr lang="en-US" sz="1800" dirty="0" err="1">
                  <a:latin typeface="Consolas" pitchFamily="49" charset="0"/>
                  <a:ea typeface="+mn-ea"/>
                  <a:cs typeface="Courier New" pitchFamily="49" charset="0"/>
                </a:rPr>
                <a:t>context.SaveChanges</a:t>
              </a:r>
              <a:r>
                <a:rPr lang="en-US" sz="1800" dirty="0">
                  <a:latin typeface="Consolas" pitchFamily="49" charset="0"/>
                  <a:ea typeface="+mn-ea"/>
                  <a:cs typeface="Courier New" pitchFamily="49" charset="0"/>
                </a:rPr>
                <a:t>();</a:t>
              </a:r>
              <a:r>
                <a:rPr lang="en-US" sz="1800" b="1" dirty="0">
                  <a:latin typeface="Courier New" pitchFamily="49" charset="0"/>
                  <a:ea typeface="Times New Roman" pitchFamily="18" charset="0"/>
                  <a:cs typeface="Courier New" pitchFamily="49" charset="0"/>
                </a:rPr>
                <a:t>	</a:t>
              </a:r>
              <a:endParaRPr lang="en-US" sz="1800" b="1" dirty="0">
                <a:latin typeface="Consolas" pitchFamily="49" charset="0"/>
                <a:ea typeface="+mn-ea"/>
                <a:cs typeface="Courier New" pitchFamily="49" charset="0"/>
              </a:endParaRPr>
            </a:p>
          </p:txBody>
        </p:sp>
      </p:grpSp>
      <p:sp>
        <p:nvSpPr>
          <p:cNvPr id="15" name="Rectangle 14"/>
          <p:cNvSpPr/>
          <p:nvPr/>
        </p:nvSpPr>
        <p:spPr bwMode="auto">
          <a:xfrm>
            <a:off x="533400" y="1905000"/>
            <a:ext cx="8223250" cy="1828800"/>
          </a:xfrm>
          <a:prstGeom prst="rect">
            <a:avLst/>
          </a:prstGeom>
          <a:solidFill>
            <a:srgbClr val="F8F8F8"/>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
        <p:nvSpPr>
          <p:cNvPr id="18" name="Text Placeholder 4"/>
          <p:cNvSpPr txBox="1">
            <a:spLocks/>
          </p:cNvSpPr>
          <p:nvPr/>
        </p:nvSpPr>
        <p:spPr>
          <a:xfrm>
            <a:off x="730250" y="1981200"/>
            <a:ext cx="8108950" cy="1828800"/>
          </a:xfrm>
          <a:prstGeom prst="rect">
            <a:avLst/>
          </a:prstGeom>
        </p:spPr>
        <p:txBody>
          <a:bodyPr lIns="0" tIns="0" rIns="0" bIns="0"/>
          <a:lstStyle/>
          <a:p>
            <a:pPr defTabSz="914363" eaLnBrk="0" fontAlgn="t"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1800" dirty="0">
                <a:latin typeface="Consolas" pitchFamily="49" charset="0"/>
                <a:ea typeface="+mn-ea"/>
                <a:cs typeface="+mn-cs"/>
              </a:rPr>
              <a:t>Customer </a:t>
            </a:r>
            <a:r>
              <a:rPr lang="en-US" sz="1800" dirty="0" err="1">
                <a:latin typeface="Consolas" pitchFamily="49" charset="0"/>
                <a:ea typeface="Times New Roman" pitchFamily="18" charset="0"/>
                <a:cs typeface="Courier New" pitchFamily="49" charset="0"/>
              </a:rPr>
              <a:t>cust</a:t>
            </a:r>
            <a:r>
              <a:rPr lang="en-US" sz="1800" dirty="0">
                <a:latin typeface="Consolas" pitchFamily="49" charset="0"/>
                <a:ea typeface="Times New Roman" pitchFamily="18" charset="0"/>
                <a:cs typeface="Courier New" pitchFamily="49" charset="0"/>
              </a:rPr>
              <a:t> = (</a:t>
            </a:r>
          </a:p>
          <a:p>
            <a:pPr defTabSz="914363" fontAlgn="auto">
              <a:spcBef>
                <a:spcPts val="0"/>
              </a:spcBef>
              <a:spcAft>
                <a:spcPts val="0"/>
              </a:spcAft>
              <a:defRPr/>
            </a:pPr>
            <a:r>
              <a:rPr lang="en-US" sz="1800" dirty="0">
                <a:latin typeface="Consolas" pitchFamily="49" charset="0"/>
                <a:ea typeface="+mn-ea"/>
                <a:cs typeface="+mn-cs"/>
              </a:rPr>
              <a:t>    from c in </a:t>
            </a:r>
            <a:r>
              <a:rPr lang="en-US" sz="1800" dirty="0" err="1">
                <a:latin typeface="Consolas" pitchFamily="49" charset="0"/>
                <a:ea typeface="+mn-ea"/>
                <a:cs typeface="+mn-cs"/>
              </a:rPr>
              <a:t>context.CreateQuery</a:t>
            </a:r>
            <a:r>
              <a:rPr lang="en-US" sz="1800" dirty="0">
                <a:latin typeface="Consolas" pitchFamily="49" charset="0"/>
                <a:ea typeface="+mn-ea"/>
                <a:cs typeface="+mn-cs"/>
              </a:rPr>
              <a:t>&lt;Customer&gt; (“Customers”)</a:t>
            </a:r>
          </a:p>
          <a:p>
            <a:pPr defTabSz="914363" fontAlgn="auto">
              <a:spcBef>
                <a:spcPts val="0"/>
              </a:spcBef>
              <a:spcAft>
                <a:spcPts val="0"/>
              </a:spcAft>
              <a:defRPr/>
            </a:pPr>
            <a:r>
              <a:rPr lang="en-US" sz="1800" dirty="0">
                <a:latin typeface="Consolas" pitchFamily="49" charset="0"/>
                <a:ea typeface="+mn-ea"/>
                <a:cs typeface="+mn-cs"/>
              </a:rPr>
              <a:t>    where </a:t>
            </a:r>
            <a:r>
              <a:rPr lang="en-US" sz="1800" dirty="0" err="1">
                <a:latin typeface="Consolas" pitchFamily="49" charset="0"/>
                <a:ea typeface="+mn-ea"/>
                <a:cs typeface="+mn-cs"/>
              </a:rPr>
              <a:t>c.</a:t>
            </a:r>
            <a:r>
              <a:rPr lang="en-US" sz="1800" dirty="0" err="1">
                <a:latin typeface="Consolas" pitchFamily="49" charset="0"/>
                <a:ea typeface="Times New Roman" pitchFamily="18" charset="0"/>
                <a:cs typeface="Courier New" pitchFamily="49" charset="0"/>
              </a:rPr>
              <a:t>PartitionKey</a:t>
            </a:r>
            <a:r>
              <a:rPr lang="en-US" sz="1800" dirty="0">
                <a:latin typeface="Consolas" pitchFamily="49" charset="0"/>
                <a:ea typeface="Times New Roman" pitchFamily="18" charset="0"/>
                <a:cs typeface="Courier New" pitchFamily="49" charset="0"/>
              </a:rPr>
              <a:t> == “Lee” // Partition Key = Last Name </a:t>
            </a:r>
            <a:endParaRPr lang="en-US" sz="1800" dirty="0">
              <a:latin typeface="Consolas" pitchFamily="49" charset="0"/>
              <a:ea typeface="+mn-ea"/>
              <a:cs typeface="+mn-cs"/>
            </a:endParaRPr>
          </a:p>
          <a:p>
            <a:pPr defTabSz="914363" fontAlgn="auto">
              <a:spcBef>
                <a:spcPts val="0"/>
              </a:spcBef>
              <a:spcAft>
                <a:spcPts val="0"/>
              </a:spcAft>
              <a:defRPr/>
            </a:pPr>
            <a:r>
              <a:rPr lang="en-US" sz="1800" dirty="0">
                <a:latin typeface="Consolas" pitchFamily="49" charset="0"/>
                <a:ea typeface="+mn-ea"/>
                <a:cs typeface="+mn-cs"/>
              </a:rPr>
              <a:t>       &amp;&amp; </a:t>
            </a:r>
            <a:r>
              <a:rPr lang="en-US" sz="1800" dirty="0" err="1">
                <a:latin typeface="Consolas" pitchFamily="49" charset="0"/>
                <a:ea typeface="+mn-ea"/>
                <a:cs typeface="+mn-cs"/>
              </a:rPr>
              <a:t>c.</a:t>
            </a:r>
            <a:r>
              <a:rPr lang="en-US" sz="1800" dirty="0" err="1">
                <a:latin typeface="Consolas" pitchFamily="49" charset="0"/>
                <a:ea typeface="Times New Roman" pitchFamily="18" charset="0"/>
                <a:cs typeface="Courier New" pitchFamily="49" charset="0"/>
              </a:rPr>
              <a:t>RowKey</a:t>
            </a:r>
            <a:r>
              <a:rPr lang="en-US" sz="1800" dirty="0">
                <a:latin typeface="Consolas" pitchFamily="49" charset="0"/>
                <a:ea typeface="Times New Roman" pitchFamily="18" charset="0"/>
                <a:cs typeface="Courier New" pitchFamily="49" charset="0"/>
              </a:rPr>
              <a:t> == “</a:t>
            </a:r>
            <a:r>
              <a:rPr lang="en-US" sz="1800" dirty="0" err="1">
                <a:latin typeface="Consolas" pitchFamily="49" charset="0"/>
                <a:ea typeface="Times New Roman" pitchFamily="18" charset="0"/>
                <a:cs typeface="Courier New" pitchFamily="49" charset="0"/>
              </a:rPr>
              <a:t>Geddy</a:t>
            </a:r>
            <a:r>
              <a:rPr lang="en-US" sz="1800" dirty="0">
                <a:latin typeface="Consolas" pitchFamily="49" charset="0"/>
                <a:ea typeface="Times New Roman" pitchFamily="18" charset="0"/>
                <a:cs typeface="Courier New" pitchFamily="49" charset="0"/>
              </a:rPr>
              <a:t>”     // Row Key = First Name</a:t>
            </a:r>
            <a:endParaRPr lang="en-US" sz="1800" dirty="0">
              <a:latin typeface="Consolas" pitchFamily="49" charset="0"/>
              <a:ea typeface="+mn-ea"/>
              <a:cs typeface="+mn-cs"/>
            </a:endParaRPr>
          </a:p>
          <a:p>
            <a:pPr defTabSz="914363" fontAlgn="auto">
              <a:spcBef>
                <a:spcPts val="0"/>
              </a:spcBef>
              <a:spcAft>
                <a:spcPts val="0"/>
              </a:spcAft>
              <a:defRPr/>
            </a:pPr>
            <a:r>
              <a:rPr lang="en-US" sz="1800" dirty="0">
                <a:latin typeface="Consolas" pitchFamily="49" charset="0"/>
                <a:ea typeface="+mn-ea"/>
                <a:cs typeface="+mn-cs"/>
              </a:rPr>
              <a:t>    select c)</a:t>
            </a:r>
          </a:p>
          <a:p>
            <a:pPr defTabSz="914363" fontAlgn="auto">
              <a:spcBef>
                <a:spcPts val="0"/>
              </a:spcBef>
              <a:spcAft>
                <a:spcPts val="0"/>
              </a:spcAft>
              <a:defRPr/>
            </a:pPr>
            <a:r>
              <a:rPr lang="en-US" sz="1800" dirty="0">
                <a:latin typeface="Consolas" pitchFamily="49" charset="0"/>
                <a:ea typeface="Times New Roman" pitchFamily="18" charset="0"/>
                <a:cs typeface="Courier New" pitchFamily="49" charset="0"/>
              </a:rPr>
              <a:t>    .</a:t>
            </a:r>
            <a:r>
              <a:rPr lang="en-US" sz="1800" dirty="0" err="1">
                <a:latin typeface="Consolas" pitchFamily="49" charset="0"/>
                <a:ea typeface="Times New Roman" pitchFamily="18" charset="0"/>
                <a:cs typeface="Courier New" pitchFamily="49" charset="0"/>
              </a:rPr>
              <a:t>FirstOrDefault</a:t>
            </a:r>
            <a:r>
              <a:rPr lang="en-US" sz="1800" dirty="0">
                <a:latin typeface="Consolas" pitchFamily="49" charset="0"/>
                <a:ea typeface="Times New Roman" pitchFamily="18" charset="0"/>
                <a:cs typeface="Courier New" pitchFamily="49" charset="0"/>
              </a:rPr>
              <a:t>();</a:t>
            </a:r>
            <a:endParaRPr lang="en-US" sz="1800" dirty="0">
              <a:latin typeface="Consolas" pitchFamily="49" charset="0"/>
              <a:ea typeface="+mn-ea"/>
              <a:cs typeface="+mn-cs"/>
            </a:endParaRPr>
          </a:p>
        </p:txBody>
      </p:sp>
      <p:cxnSp>
        <p:nvCxnSpPr>
          <p:cNvPr id="12" name="Straight Connector 11"/>
          <p:cNvCxnSpPr/>
          <p:nvPr/>
        </p:nvCxnSpPr>
        <p:spPr>
          <a:xfrm>
            <a:off x="1676400" y="4648200"/>
            <a:ext cx="1600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76400" y="5867400"/>
            <a:ext cx="1524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2514600"/>
            <a:ext cx="990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0250" y="4648200"/>
            <a:ext cx="990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0250" y="5867400"/>
            <a:ext cx="990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1143000" y="2514600"/>
            <a:ext cx="7391400" cy="609600"/>
          </a:xfrm>
          <a:prstGeom prst="rect">
            <a:avLst/>
          </a:prstGeom>
          <a:noFill/>
          <a:ln w="254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1" presetClass="exit"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par>
                                <p:cTn id="37" presetID="3" presetClass="entr" presetSubtype="1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Summary Of Windows Azure Tables</a:t>
            </a:r>
            <a:endParaRPr dirty="0">
              <a:ea typeface="+mn-ea"/>
              <a:cs typeface="Arial" charset="0"/>
            </a:endParaRPr>
          </a:p>
        </p:txBody>
      </p:sp>
      <p:sp>
        <p:nvSpPr>
          <p:cNvPr id="30722" name="Content Placeholder 2"/>
          <p:cNvSpPr>
            <a:spLocks noGrp="1"/>
          </p:cNvSpPr>
          <p:nvPr>
            <p:ph idx="1"/>
          </p:nvPr>
        </p:nvSpPr>
        <p:spPr>
          <a:xfrm>
            <a:off x="730044" y="1412875"/>
            <a:ext cx="7865316" cy="5133136"/>
          </a:xfrm>
        </p:spPr>
        <p:txBody>
          <a:bodyPr>
            <a:normAutofit fontScale="92500"/>
          </a:bodyPr>
          <a:lstStyle/>
          <a:p>
            <a:pPr defTabSz="914363" eaLnBrk="1" fontAlgn="auto" hangingPunct="1">
              <a:buFont typeface="Wingdings" pitchFamily="2" charset="2"/>
              <a:buChar char="l"/>
              <a:defRPr/>
            </a:pPr>
            <a:r>
              <a:rPr lang="en-US" sz="2800" dirty="0">
                <a:ea typeface="+mn-ea"/>
                <a:cs typeface="+mn-cs"/>
              </a:rPr>
              <a:t>Built to provide Massively Scalable, Highly Available </a:t>
            </a:r>
            <a:br>
              <a:rPr lang="en-US" sz="2800" dirty="0">
                <a:ea typeface="+mn-ea"/>
                <a:cs typeface="+mn-cs"/>
              </a:rPr>
            </a:br>
            <a:r>
              <a:rPr lang="en-US" sz="2800" dirty="0">
                <a:ea typeface="+mn-ea"/>
                <a:cs typeface="+mn-cs"/>
              </a:rPr>
              <a:t>and Durable Structured Storage</a:t>
            </a:r>
          </a:p>
          <a:p>
            <a:pPr lvl="3" defTabSz="914363" eaLnBrk="1" fontAlgn="auto" hangingPunct="1">
              <a:spcAft>
                <a:spcPts val="0"/>
              </a:spcAft>
              <a:buFont typeface="Wingdings" pitchFamily="2" charset="2"/>
              <a:buChar char="l"/>
              <a:defRPr/>
            </a:pPr>
            <a:endParaRPr lang="en-US" sz="2000" dirty="0">
              <a:ea typeface="+mn-ea"/>
            </a:endParaRPr>
          </a:p>
          <a:p>
            <a:pPr defTabSz="914363" eaLnBrk="1" fontAlgn="auto" hangingPunct="1">
              <a:buFont typeface="Wingdings" pitchFamily="2" charset="2"/>
              <a:buChar char="l"/>
              <a:defRPr/>
            </a:pPr>
            <a:r>
              <a:rPr lang="en-US" sz="2800" dirty="0">
                <a:ea typeface="+mn-ea"/>
                <a:cs typeface="+mn-cs"/>
              </a:rPr>
              <a:t>Automatic Load Balancing and Scaling of Tables</a:t>
            </a:r>
          </a:p>
          <a:p>
            <a:pPr lvl="1" defTabSz="914363" eaLnBrk="1" fontAlgn="auto" hangingPunct="1">
              <a:spcAft>
                <a:spcPts val="0"/>
              </a:spcAft>
              <a:buFont typeface="Wingdings" pitchFamily="2" charset="2"/>
              <a:buChar char="l"/>
              <a:defRPr/>
            </a:pPr>
            <a:r>
              <a:rPr lang="en-US" sz="2400" dirty="0">
                <a:ea typeface="+mn-ea"/>
              </a:rPr>
              <a:t>Partition Key is exposed to the application</a:t>
            </a:r>
          </a:p>
          <a:p>
            <a:pPr lvl="1" defTabSz="914363" eaLnBrk="1" fontAlgn="auto" hangingPunct="1">
              <a:spcAft>
                <a:spcPts val="0"/>
              </a:spcAft>
              <a:buFont typeface="Wingdings" pitchFamily="2" charset="2"/>
              <a:buChar char="l"/>
              <a:defRPr/>
            </a:pPr>
            <a:endParaRPr lang="en-US" sz="2400" dirty="0">
              <a:ea typeface="+mn-ea"/>
            </a:endParaRPr>
          </a:p>
          <a:p>
            <a:pPr defTabSz="914363" eaLnBrk="1" fontAlgn="auto" hangingPunct="1">
              <a:buFont typeface="Wingdings" pitchFamily="2" charset="2"/>
              <a:buChar char="l"/>
              <a:defRPr/>
            </a:pPr>
            <a:r>
              <a:rPr lang="en-US" sz="2800" dirty="0">
                <a:ea typeface="+mn-ea"/>
                <a:cs typeface="+mn-cs"/>
              </a:rPr>
              <a:t>Familiar and Easy to use LINQ and </a:t>
            </a:r>
            <a:br>
              <a:rPr lang="en-US" sz="2800" dirty="0">
                <a:ea typeface="+mn-ea"/>
                <a:cs typeface="+mn-cs"/>
              </a:rPr>
            </a:br>
            <a:r>
              <a:rPr lang="en-US" sz="2800" dirty="0">
                <a:ea typeface="+mn-ea"/>
                <a:cs typeface="+mn-cs"/>
              </a:rPr>
              <a:t>REST programming interfaces</a:t>
            </a:r>
          </a:p>
          <a:p>
            <a:pPr lvl="1" defTabSz="914363" eaLnBrk="1" fontAlgn="auto" hangingPunct="1">
              <a:spcAft>
                <a:spcPts val="0"/>
              </a:spcAft>
              <a:buFont typeface="Wingdings" pitchFamily="2" charset="2"/>
              <a:buChar char="l"/>
              <a:defRPr/>
            </a:pPr>
            <a:r>
              <a:rPr lang="en-US" sz="2400" dirty="0" err="1">
                <a:ea typeface="+mn-ea"/>
              </a:rPr>
              <a:t>ADO.Net</a:t>
            </a:r>
            <a:r>
              <a:rPr lang="en-US" sz="2400" dirty="0">
                <a:ea typeface="+mn-ea"/>
              </a:rPr>
              <a:t> Data Services</a:t>
            </a:r>
          </a:p>
          <a:p>
            <a:pPr lvl="1" defTabSz="914363" eaLnBrk="1" fontAlgn="auto" hangingPunct="1">
              <a:spcAft>
                <a:spcPts val="0"/>
              </a:spcAft>
              <a:buFont typeface="Wingdings" pitchFamily="2" charset="2"/>
              <a:buChar char="l"/>
              <a:defRPr/>
            </a:pPr>
            <a:endParaRPr lang="en-US" sz="2400" dirty="0">
              <a:ea typeface="+mn-ea"/>
            </a:endParaRPr>
          </a:p>
          <a:p>
            <a:pPr defTabSz="914363" eaLnBrk="1" fontAlgn="auto" hangingPunct="1">
              <a:buFont typeface="Wingdings" pitchFamily="2" charset="2"/>
              <a:buChar char="l"/>
              <a:defRPr/>
            </a:pPr>
            <a:r>
              <a:rPr lang="en-US" sz="2800" dirty="0">
                <a:ea typeface="+mn-ea"/>
                <a:cs typeface="+mn-cs"/>
              </a:rPr>
              <a:t>Not a “relational database”</a:t>
            </a:r>
          </a:p>
          <a:p>
            <a:pPr lvl="1" defTabSz="914363" eaLnBrk="1" fontAlgn="auto" hangingPunct="1">
              <a:spcAft>
                <a:spcPts val="0"/>
              </a:spcAft>
              <a:buFont typeface="Wingdings" pitchFamily="2" charset="2"/>
              <a:buChar char="l"/>
              <a:defRPr/>
            </a:pPr>
            <a:r>
              <a:rPr lang="en-US" sz="2400" dirty="0">
                <a:ea typeface="+mn-ea"/>
              </a:rPr>
              <a:t>No joins, no maintenance of foreign keys, etc</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Windows Azure Storage Account</a:t>
            </a:r>
          </a:p>
        </p:txBody>
      </p:sp>
      <p:sp>
        <p:nvSpPr>
          <p:cNvPr id="3" name="Content Placeholder 2"/>
          <p:cNvSpPr>
            <a:spLocks noGrp="1"/>
          </p:cNvSpPr>
          <p:nvPr>
            <p:ph idx="1"/>
          </p:nvPr>
        </p:nvSpPr>
        <p:spPr>
          <a:xfrm>
            <a:off x="730044" y="839764"/>
            <a:ext cx="8026606" cy="3311526"/>
          </a:xfrm>
        </p:spPr>
        <p:txBody>
          <a:bodyPr>
            <a:noAutofit/>
          </a:bodyPr>
          <a:lstStyle/>
          <a:p>
            <a:pPr marL="461963" indent="-461963" defTabSz="914363" eaLnBrk="1" fontAlgn="auto" hangingPunct="1">
              <a:buFont typeface="Wingdings" pitchFamily="2" charset="2"/>
              <a:buChar char="l"/>
              <a:defRPr/>
            </a:pPr>
            <a:r>
              <a:rPr lang="en-US" dirty="0">
                <a:ea typeface="+mn-ea"/>
                <a:cs typeface="+mn-cs"/>
              </a:rPr>
              <a:t>User creates a globally </a:t>
            </a:r>
            <a:br>
              <a:rPr lang="en-US" dirty="0">
                <a:ea typeface="+mn-ea"/>
                <a:cs typeface="+mn-cs"/>
              </a:rPr>
            </a:br>
            <a:r>
              <a:rPr lang="en-US" dirty="0">
                <a:ea typeface="+mn-ea"/>
                <a:cs typeface="+mn-cs"/>
              </a:rPr>
              <a:t>unique storage account name</a:t>
            </a:r>
          </a:p>
          <a:p>
            <a:pPr marL="862013" lvl="1" indent="-400050" defTabSz="914363" eaLnBrk="1" fontAlgn="auto" hangingPunct="1">
              <a:spcAft>
                <a:spcPts val="0"/>
              </a:spcAft>
              <a:buFont typeface="Wingdings" pitchFamily="2" charset="2"/>
              <a:buChar char="l"/>
              <a:defRPr/>
            </a:pPr>
            <a:r>
              <a:rPr lang="en-US" dirty="0">
                <a:ea typeface="+mn-ea"/>
              </a:rPr>
              <a:t>Receive a 256 bit secret when creating account</a:t>
            </a:r>
          </a:p>
          <a:p>
            <a:pPr marL="461963" indent="-461963" defTabSz="914363" eaLnBrk="1" fontAlgn="auto" hangingPunct="1">
              <a:buFont typeface="Wingdings" pitchFamily="2" charset="2"/>
              <a:buChar char="l"/>
              <a:defRPr/>
            </a:pPr>
            <a:r>
              <a:rPr lang="en-US" dirty="0">
                <a:ea typeface="+mn-ea"/>
                <a:cs typeface="+mn-cs"/>
              </a:rPr>
              <a:t>Provides security for accessing the store</a:t>
            </a:r>
          </a:p>
          <a:p>
            <a:pPr marL="862013" lvl="1" indent="-400050" defTabSz="914363" eaLnBrk="1" fontAlgn="auto" hangingPunct="1">
              <a:spcAft>
                <a:spcPts val="0"/>
              </a:spcAft>
              <a:buFont typeface="Wingdings" pitchFamily="2" charset="2"/>
              <a:buChar char="l"/>
              <a:defRPr/>
            </a:pPr>
            <a:r>
              <a:rPr lang="en-US" dirty="0">
                <a:ea typeface="+mn-ea"/>
              </a:rPr>
              <a:t>Use secret key to create a HMAC SHA256 signature for each request</a:t>
            </a:r>
          </a:p>
          <a:p>
            <a:pPr marL="862013" lvl="1" indent="-400050" defTabSz="914363" eaLnBrk="1" fontAlgn="auto" hangingPunct="1">
              <a:spcAft>
                <a:spcPts val="0"/>
              </a:spcAft>
              <a:buFont typeface="Wingdings" pitchFamily="2" charset="2"/>
              <a:buChar char="l"/>
              <a:defRPr/>
            </a:pPr>
            <a:r>
              <a:rPr lang="en-US" dirty="0">
                <a:ea typeface="+mn-ea"/>
              </a:rPr>
              <a:t>Use signature to authenticate request at server</a:t>
            </a:r>
          </a:p>
          <a:p>
            <a:pPr defTabSz="914363" eaLnBrk="1" fontAlgn="auto" hangingPunct="1">
              <a:buFont typeface="Wingdings" pitchFamily="2" charset="2"/>
              <a:buChar char="l"/>
              <a:defRPr/>
            </a:pPr>
            <a:endParaRPr lang="en-US" dirty="0">
              <a:ea typeface="+mn-ea"/>
              <a:cs typeface="+mn-cs"/>
            </a:endParaRPr>
          </a:p>
        </p:txBody>
      </p:sp>
      <p:grpSp>
        <p:nvGrpSpPr>
          <p:cNvPr id="18435" name="Group 14"/>
          <p:cNvGrpSpPr>
            <a:grpSpLocks/>
          </p:cNvGrpSpPr>
          <p:nvPr/>
        </p:nvGrpSpPr>
        <p:grpSpPr bwMode="auto">
          <a:xfrm>
            <a:off x="1752600" y="4876800"/>
            <a:ext cx="5943600" cy="1676400"/>
            <a:chOff x="1295400" y="1143000"/>
            <a:chExt cx="5943600" cy="1676400"/>
          </a:xfrm>
        </p:grpSpPr>
        <p:cxnSp>
          <p:nvCxnSpPr>
            <p:cNvPr id="12" name="Straight Connector 11"/>
            <p:cNvCxnSpPr>
              <a:stCxn id="7" idx="3"/>
              <a:endCxn id="8" idx="0"/>
            </p:cNvCxnSpPr>
            <p:nvPr/>
          </p:nvCxnSpPr>
          <p:spPr>
            <a:xfrm rot="5400000">
              <a:off x="2571750" y="1236663"/>
              <a:ext cx="687387" cy="141128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9" idx="0"/>
            </p:cNvCxnSpPr>
            <p:nvPr/>
          </p:nvCxnSpPr>
          <p:spPr>
            <a:xfrm rot="5400000">
              <a:off x="3962401" y="1981200"/>
              <a:ext cx="609600" cy="31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5"/>
              <a:endCxn id="10" idx="0"/>
            </p:cNvCxnSpPr>
            <p:nvPr/>
          </p:nvCxnSpPr>
          <p:spPr>
            <a:xfrm rot="16200000" flipH="1">
              <a:off x="5275263" y="1236663"/>
              <a:ext cx="687387" cy="141128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52800" y="1143000"/>
              <a:ext cx="1828800" cy="5334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Account</a:t>
              </a:r>
            </a:p>
          </p:txBody>
        </p:sp>
        <p:sp>
          <p:nvSpPr>
            <p:cNvPr id="8" name="Oval 7"/>
            <p:cNvSpPr/>
            <p:nvPr/>
          </p:nvSpPr>
          <p:spPr>
            <a:xfrm>
              <a:off x="1295400" y="2286000"/>
              <a:ext cx="1828800" cy="5334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Blob</a:t>
              </a:r>
            </a:p>
          </p:txBody>
        </p:sp>
        <p:sp>
          <p:nvSpPr>
            <p:cNvPr id="9" name="Oval 8"/>
            <p:cNvSpPr/>
            <p:nvPr/>
          </p:nvSpPr>
          <p:spPr>
            <a:xfrm>
              <a:off x="3352800" y="2286000"/>
              <a:ext cx="1828800" cy="5334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Table</a:t>
              </a:r>
            </a:p>
          </p:txBody>
        </p:sp>
        <p:sp>
          <p:nvSpPr>
            <p:cNvPr id="10" name="Oval 9"/>
            <p:cNvSpPr/>
            <p:nvPr/>
          </p:nvSpPr>
          <p:spPr>
            <a:xfrm>
              <a:off x="5410200" y="2286000"/>
              <a:ext cx="1828800" cy="5334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Queue</a:t>
              </a:r>
            </a:p>
          </p:txBody>
        </p:sp>
      </p:gr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Data Abstractions</a:t>
            </a:r>
          </a:p>
        </p:txBody>
      </p:sp>
      <p:sp>
        <p:nvSpPr>
          <p:cNvPr id="3" name="Content Placeholder 2"/>
          <p:cNvSpPr>
            <a:spLocks noGrp="1"/>
          </p:cNvSpPr>
          <p:nvPr>
            <p:ph idx="1"/>
          </p:nvPr>
        </p:nvSpPr>
        <p:spPr>
          <a:xfrm>
            <a:off x="730044" y="1412875"/>
            <a:ext cx="7681532" cy="5765937"/>
          </a:xfrm>
        </p:spPr>
        <p:txBody>
          <a:bodyPr/>
          <a:lstStyle/>
          <a:p>
            <a:pPr defTabSz="914363" eaLnBrk="1" fontAlgn="auto" hangingPunct="1">
              <a:buFont typeface="Wingdings" pitchFamily="2" charset="2"/>
              <a:buChar char="l"/>
              <a:defRPr/>
            </a:pPr>
            <a:r>
              <a:rPr lang="en-US" dirty="0">
                <a:solidFill>
                  <a:schemeClr val="accent3"/>
                </a:solidFill>
                <a:ea typeface="+mn-ea"/>
                <a:cs typeface="+mn-cs"/>
              </a:rPr>
              <a:t>Blobs</a:t>
            </a:r>
            <a:r>
              <a:rPr lang="en-US" dirty="0">
                <a:ea typeface="+mn-ea"/>
                <a:cs typeface="+mn-cs"/>
              </a:rPr>
              <a:t> – Provide a simple </a:t>
            </a:r>
            <a:br>
              <a:rPr lang="en-US" dirty="0">
                <a:ea typeface="+mn-ea"/>
                <a:cs typeface="+mn-cs"/>
              </a:rPr>
            </a:br>
            <a:r>
              <a:rPr lang="en-US" dirty="0">
                <a:ea typeface="+mn-ea"/>
                <a:cs typeface="+mn-cs"/>
              </a:rPr>
              <a:t>interface for storing named files </a:t>
            </a:r>
            <a:br>
              <a:rPr lang="en-US" dirty="0">
                <a:ea typeface="+mn-ea"/>
                <a:cs typeface="+mn-cs"/>
              </a:rPr>
            </a:br>
            <a:r>
              <a:rPr lang="en-US" dirty="0">
                <a:ea typeface="+mn-ea"/>
                <a:cs typeface="+mn-cs"/>
              </a:rPr>
              <a:t>along with metadata for the file</a:t>
            </a:r>
          </a:p>
          <a:p>
            <a:pPr defTabSz="914363" eaLnBrk="1" fontAlgn="auto" hangingPunct="1">
              <a:buFont typeface="Wingdings" pitchFamily="2" charset="2"/>
              <a:buNone/>
              <a:defRPr/>
            </a:pPr>
            <a:r>
              <a:rPr lang="en-US" dirty="0">
                <a:ea typeface="+mn-ea"/>
                <a:cs typeface="+mn-cs"/>
              </a:rPr>
              <a:t>   </a:t>
            </a:r>
          </a:p>
          <a:p>
            <a:pPr defTabSz="914363" eaLnBrk="1" fontAlgn="auto" hangingPunct="1">
              <a:buFont typeface="Wingdings" pitchFamily="2" charset="2"/>
              <a:buChar char="l"/>
              <a:defRPr/>
            </a:pPr>
            <a:r>
              <a:rPr lang="en-US" dirty="0">
                <a:solidFill>
                  <a:schemeClr val="accent3"/>
                </a:solidFill>
                <a:ea typeface="+mn-ea"/>
                <a:cs typeface="+mn-cs"/>
              </a:rPr>
              <a:t>Tables</a:t>
            </a:r>
            <a:r>
              <a:rPr lang="en-US" dirty="0">
                <a:ea typeface="+mn-ea"/>
                <a:cs typeface="+mn-cs"/>
              </a:rPr>
              <a:t> – Provide structured storage.  </a:t>
            </a:r>
            <a:br>
              <a:rPr lang="en-US" dirty="0">
                <a:ea typeface="+mn-ea"/>
                <a:cs typeface="+mn-cs"/>
              </a:rPr>
            </a:br>
            <a:r>
              <a:rPr lang="en-US" dirty="0">
                <a:ea typeface="+mn-ea"/>
                <a:cs typeface="+mn-cs"/>
              </a:rPr>
              <a:t>A Table is a set of entities, which </a:t>
            </a:r>
            <a:br>
              <a:rPr lang="en-US" dirty="0">
                <a:ea typeface="+mn-ea"/>
                <a:cs typeface="+mn-cs"/>
              </a:rPr>
            </a:br>
            <a:r>
              <a:rPr lang="en-US" dirty="0">
                <a:ea typeface="+mn-ea"/>
                <a:cs typeface="+mn-cs"/>
              </a:rPr>
              <a:t>contain a set of properties</a:t>
            </a:r>
          </a:p>
          <a:p>
            <a:pPr defTabSz="914363" eaLnBrk="1" fontAlgn="auto" hangingPunct="1">
              <a:buFont typeface="Wingdings" pitchFamily="2" charset="2"/>
              <a:buChar char="l"/>
              <a:defRPr/>
            </a:pPr>
            <a:endParaRPr lang="en-US" dirty="0">
              <a:ea typeface="+mn-ea"/>
              <a:cs typeface="+mn-cs"/>
            </a:endParaRPr>
          </a:p>
          <a:p>
            <a:pPr defTabSz="914363" eaLnBrk="1" fontAlgn="auto" hangingPunct="1">
              <a:buFont typeface="Wingdings" pitchFamily="2" charset="2"/>
              <a:buChar char="l"/>
              <a:defRPr/>
            </a:pPr>
            <a:r>
              <a:rPr lang="en-US" dirty="0">
                <a:solidFill>
                  <a:schemeClr val="accent3"/>
                </a:solidFill>
                <a:ea typeface="+mn-ea"/>
                <a:cs typeface="+mn-cs"/>
              </a:rPr>
              <a:t>Queues – Provide reliable storage and delivery of messages for an application</a:t>
            </a:r>
          </a:p>
          <a:p>
            <a:pPr defTabSz="914363" eaLnBrk="1" fontAlgn="auto" hangingPunct="1">
              <a:buFont typeface="Wingdings" pitchFamily="2" charset="2"/>
              <a:buChar char="l"/>
              <a:defRPr/>
            </a:pPr>
            <a:endParaRPr lang="en-US" dirty="0">
              <a:ea typeface="+mn-ea"/>
              <a:cs typeface="+mn-cs"/>
            </a:endParaRPr>
          </a:p>
          <a:p>
            <a:pPr lvl="1" defTabSz="914363" eaLnBrk="1" fontAlgn="auto" hangingPunct="1">
              <a:spcAft>
                <a:spcPts val="0"/>
              </a:spcAft>
              <a:buFont typeface="Wingdings" pitchFamily="2" charset="2"/>
              <a:buChar char="l"/>
              <a:defRPr/>
            </a:pPr>
            <a:endParaRPr lang="en-US" dirty="0">
              <a:ea typeface="+mn-ea"/>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normAutofit fontScale="90000"/>
          </a:bodyPr>
          <a:lstStyle/>
          <a:p>
            <a:pPr defTabSz="914363" eaLnBrk="1" fontAlgn="auto" hangingPunct="1">
              <a:spcAft>
                <a:spcPts val="0"/>
              </a:spcAft>
              <a:defRPr/>
            </a:pPr>
            <a:r>
              <a:rPr>
                <a:ea typeface="+mn-ea"/>
                <a:cs typeface="Arial" charset="0"/>
              </a:rPr>
              <a:t>Web + Worker Queue Example</a:t>
            </a:r>
            <a:endParaRPr sz="2800" dirty="0">
              <a:gradFill>
                <a:gsLst>
                  <a:gs pos="50000">
                    <a:schemeClr val="accent3"/>
                  </a:gs>
                  <a:gs pos="100000">
                    <a:schemeClr val="accent3"/>
                  </a:gs>
                </a:gsLst>
                <a:lin ang="5400000" scaled="0"/>
              </a:gradFill>
              <a:ea typeface="+mn-ea"/>
              <a:cs typeface="Arial" charset="0"/>
            </a:endParaRPr>
          </a:p>
        </p:txBody>
      </p:sp>
      <p:grpSp>
        <p:nvGrpSpPr>
          <p:cNvPr id="3" name="Group 39"/>
          <p:cNvGrpSpPr>
            <a:grpSpLocks/>
          </p:cNvGrpSpPr>
          <p:nvPr/>
        </p:nvGrpSpPr>
        <p:grpSpPr bwMode="auto">
          <a:xfrm>
            <a:off x="1104900" y="2397125"/>
            <a:ext cx="6934200" cy="3429000"/>
            <a:chOff x="1371600" y="2209800"/>
            <a:chExt cx="6934200" cy="3429000"/>
          </a:xfrm>
        </p:grpSpPr>
        <p:sp>
          <p:nvSpPr>
            <p:cNvPr id="4" name="Rounded Rectangle 3"/>
            <p:cNvSpPr/>
            <p:nvPr/>
          </p:nvSpPr>
          <p:spPr>
            <a:xfrm>
              <a:off x="1981200" y="4572000"/>
              <a:ext cx="6172200" cy="838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r>
                <a:rPr lang="en-US" sz="2300" dirty="0">
                  <a:solidFill>
                    <a:srgbClr val="FFFFFF"/>
                  </a:solidFill>
                </a:rPr>
                <a:t>Cloud Storage (blob, table, queue)</a:t>
              </a:r>
            </a:p>
          </p:txBody>
        </p:sp>
        <p:cxnSp>
          <p:nvCxnSpPr>
            <p:cNvPr id="5" name="Straight Arrow Connector 4"/>
            <p:cNvCxnSpPr/>
            <p:nvPr/>
          </p:nvCxnSpPr>
          <p:spPr>
            <a:xfrm flipV="1">
              <a:off x="2347913" y="5029200"/>
              <a:ext cx="161925" cy="0"/>
            </a:xfrm>
            <a:prstGeom prst="straightConnector1">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124200" y="2828925"/>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Web Role</a:t>
              </a:r>
            </a:p>
          </p:txBody>
        </p:sp>
        <p:sp>
          <p:nvSpPr>
            <p:cNvPr id="10" name="Trapezoid 9"/>
            <p:cNvSpPr/>
            <p:nvPr/>
          </p:nvSpPr>
          <p:spPr>
            <a:xfrm rot="16200000">
              <a:off x="1884363" y="3030537"/>
              <a:ext cx="1028700" cy="530225"/>
            </a:xfrm>
            <a:prstGeom prst="trapezoid">
              <a:avLst>
                <a:gd name="adj" fmla="val 37029"/>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r>
                <a:rPr lang="en-US" sz="2000" dirty="0">
                  <a:solidFill>
                    <a:srgbClr val="FFFFFF"/>
                  </a:solidFill>
                </a:rPr>
                <a:t>LB</a:t>
              </a:r>
            </a:p>
          </p:txBody>
        </p:sp>
        <p:sp>
          <p:nvSpPr>
            <p:cNvPr id="106503" name="TextBox 10"/>
            <p:cNvSpPr txBox="1">
              <a:spLocks noChangeArrowheads="1"/>
            </p:cNvSpPr>
            <p:nvPr/>
          </p:nvSpPr>
          <p:spPr bwMode="auto">
            <a:xfrm>
              <a:off x="4724399" y="2357735"/>
              <a:ext cx="306494" cy="461665"/>
            </a:xfrm>
            <a:prstGeom prst="rect">
              <a:avLst/>
            </a:prstGeom>
            <a:noFill/>
            <a:ln w="9525">
              <a:noFill/>
              <a:miter lim="800000"/>
              <a:headEnd/>
              <a:tailEnd/>
            </a:ln>
          </p:spPr>
          <p:txBody>
            <a:bodyPr>
              <a:prstTxWarp prst="textNoShape">
                <a:avLst/>
              </a:prstTxWarp>
              <a:spAutoFit/>
            </a:bodyPr>
            <a:lstStyle/>
            <a:p>
              <a:r>
                <a:rPr lang="en-US">
                  <a:latin typeface="Calibri" charset="0"/>
                </a:rPr>
                <a:t>n</a:t>
              </a:r>
            </a:p>
          </p:txBody>
        </p:sp>
        <p:cxnSp>
          <p:nvCxnSpPr>
            <p:cNvPr id="13" name="Straight Arrow Connector 12"/>
            <p:cNvCxnSpPr/>
            <p:nvPr/>
          </p:nvCxnSpPr>
          <p:spPr>
            <a:xfrm rot="16200000" flipH="1">
              <a:off x="3657600" y="4191000"/>
              <a:ext cx="762000" cy="0"/>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3825" y="3271838"/>
              <a:ext cx="460375" cy="4762"/>
            </a:xfrm>
            <a:prstGeom prst="line">
              <a:avLst/>
            </a:prstGeom>
            <a:ln w="50800">
              <a:solidFill>
                <a:schemeClr val="tx1"/>
              </a:solidFill>
              <a:prstDash val="sysDot"/>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6096000" y="2828925"/>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Worker Role</a:t>
              </a:r>
            </a:p>
          </p:txBody>
        </p:sp>
        <p:sp>
          <p:nvSpPr>
            <p:cNvPr id="106507" name="TextBox 15"/>
            <p:cNvSpPr txBox="1">
              <a:spLocks noChangeArrowheads="1"/>
            </p:cNvSpPr>
            <p:nvPr/>
          </p:nvSpPr>
          <p:spPr bwMode="auto">
            <a:xfrm>
              <a:off x="7696199" y="2357735"/>
              <a:ext cx="306494" cy="461665"/>
            </a:xfrm>
            <a:prstGeom prst="rect">
              <a:avLst/>
            </a:prstGeom>
            <a:noFill/>
            <a:ln w="9525">
              <a:noFill/>
              <a:miter lim="800000"/>
              <a:headEnd/>
              <a:tailEnd/>
            </a:ln>
          </p:spPr>
          <p:txBody>
            <a:bodyPr>
              <a:prstTxWarp prst="textNoShape">
                <a:avLst/>
              </a:prstTxWarp>
              <a:spAutoFit/>
            </a:bodyPr>
            <a:lstStyle/>
            <a:p>
              <a:r>
                <a:rPr lang="en-US">
                  <a:latin typeface="Calibri" charset="0"/>
                </a:rPr>
                <a:t>m</a:t>
              </a:r>
            </a:p>
          </p:txBody>
        </p:sp>
        <p:cxnSp>
          <p:nvCxnSpPr>
            <p:cNvPr id="20" name="Straight Arrow Connector 19"/>
            <p:cNvCxnSpPr/>
            <p:nvPr/>
          </p:nvCxnSpPr>
          <p:spPr>
            <a:xfrm rot="16200000" flipH="1">
              <a:off x="6705600" y="4191000"/>
              <a:ext cx="762000" cy="0"/>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371600" y="2209800"/>
              <a:ext cx="6934200" cy="34290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sz="1800"/>
            </a:p>
          </p:txBody>
        </p:sp>
        <p:cxnSp>
          <p:nvCxnSpPr>
            <p:cNvPr id="32" name="Straight Arrow Connector 31"/>
            <p:cNvCxnSpPr/>
            <p:nvPr/>
          </p:nvCxnSpPr>
          <p:spPr>
            <a:xfrm rot="10800000" flipV="1">
              <a:off x="1371600" y="5029200"/>
              <a:ext cx="609600" cy="0"/>
            </a:xfrm>
            <a:prstGeom prst="straightConnector1">
              <a:avLst/>
            </a:prstGeom>
            <a:ln w="508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10800000">
              <a:off x="1371600" y="3276600"/>
              <a:ext cx="762000" cy="1905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3733800" y="2514600"/>
              <a:ext cx="609600" cy="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781800" y="2514600"/>
              <a:ext cx="609600" cy="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Windows Azure Queues</a:t>
            </a:r>
            <a:endParaRPr dirty="0">
              <a:ea typeface="+mn-ea"/>
              <a:cs typeface="Arial" charset="0"/>
            </a:endParaRPr>
          </a:p>
        </p:txBody>
      </p:sp>
      <p:sp>
        <p:nvSpPr>
          <p:cNvPr id="3" name="Content Placeholder 2"/>
          <p:cNvSpPr>
            <a:spLocks noGrp="1"/>
          </p:cNvSpPr>
          <p:nvPr>
            <p:ph idx="1"/>
          </p:nvPr>
        </p:nvSpPr>
        <p:spPr/>
        <p:txBody>
          <a:bodyPr>
            <a:normAutofit lnSpcReduction="10000"/>
          </a:bodyPr>
          <a:lstStyle/>
          <a:p>
            <a:pPr defTabSz="914363" eaLnBrk="1" fontAlgn="auto" hangingPunct="1">
              <a:buFont typeface="Wingdings" pitchFamily="2" charset="2"/>
              <a:buChar char="l"/>
              <a:defRPr/>
            </a:pPr>
            <a:r>
              <a:rPr lang="en-US">
                <a:ea typeface="+mn-ea"/>
                <a:cs typeface="+mn-cs"/>
              </a:rPr>
              <a:t>Provide reliable message delivery</a:t>
            </a:r>
          </a:p>
          <a:p>
            <a:pPr lvl="1" defTabSz="914363" eaLnBrk="1" fontAlgn="auto" hangingPunct="1">
              <a:spcAft>
                <a:spcPts val="0"/>
              </a:spcAft>
              <a:buFont typeface="Wingdings" pitchFamily="2" charset="2"/>
              <a:buChar char="l"/>
              <a:defRPr/>
            </a:pPr>
            <a:r>
              <a:rPr lang="en-US">
                <a:ea typeface="+mn-ea"/>
              </a:rPr>
              <a:t>Simple, asynchronous work dispatch</a:t>
            </a:r>
          </a:p>
          <a:p>
            <a:pPr lvl="1" defTabSz="914363" eaLnBrk="1" fontAlgn="auto" hangingPunct="1">
              <a:spcAft>
                <a:spcPts val="0"/>
              </a:spcAft>
              <a:buFont typeface="Wingdings" pitchFamily="2" charset="2"/>
              <a:buChar char="l"/>
              <a:defRPr/>
            </a:pPr>
            <a:r>
              <a:rPr lang="en-US">
                <a:ea typeface="+mn-ea"/>
              </a:rPr>
              <a:t>Programming semantics ensure that a </a:t>
            </a:r>
            <a:br>
              <a:rPr lang="en-US">
                <a:ea typeface="+mn-ea"/>
              </a:rPr>
            </a:br>
            <a:r>
              <a:rPr lang="en-US">
                <a:ea typeface="+mn-ea"/>
              </a:rPr>
              <a:t>message can be processed at least once</a:t>
            </a:r>
          </a:p>
          <a:p>
            <a:pPr lvl="1" defTabSz="914363" eaLnBrk="1" fontAlgn="auto" hangingPunct="1">
              <a:spcAft>
                <a:spcPts val="0"/>
              </a:spcAft>
              <a:buFont typeface="Wingdings" pitchFamily="2" charset="2"/>
              <a:buChar char="l"/>
              <a:defRPr/>
            </a:pPr>
            <a:endParaRPr lang="en-US">
              <a:ea typeface="+mn-ea"/>
            </a:endParaRPr>
          </a:p>
          <a:p>
            <a:pPr defTabSz="914363" eaLnBrk="1" fontAlgn="auto" hangingPunct="1">
              <a:buFont typeface="Wingdings" pitchFamily="2" charset="2"/>
              <a:buChar char="l"/>
              <a:defRPr/>
            </a:pPr>
            <a:r>
              <a:rPr lang="en-US">
                <a:ea typeface="+mn-ea"/>
                <a:cs typeface="+mn-cs"/>
              </a:rPr>
              <a:t>Queues are Highly Available, </a:t>
            </a:r>
            <a:br>
              <a:rPr lang="en-US">
                <a:ea typeface="+mn-ea"/>
                <a:cs typeface="+mn-cs"/>
              </a:rPr>
            </a:br>
            <a:r>
              <a:rPr lang="en-US">
                <a:ea typeface="+mn-ea"/>
                <a:cs typeface="+mn-cs"/>
              </a:rPr>
              <a:t>Durable and Performance Efficient</a:t>
            </a:r>
          </a:p>
          <a:p>
            <a:pPr defTabSz="914363" eaLnBrk="1" fontAlgn="auto" hangingPunct="1">
              <a:buFont typeface="Wingdings" pitchFamily="2" charset="2"/>
              <a:buChar char="l"/>
              <a:defRPr/>
            </a:pPr>
            <a:endParaRPr lang="en-US">
              <a:ea typeface="+mn-ea"/>
              <a:cs typeface="+mn-cs"/>
            </a:endParaRPr>
          </a:p>
          <a:p>
            <a:pPr defTabSz="914363" eaLnBrk="1" fontAlgn="auto" hangingPunct="1">
              <a:buFont typeface="Wingdings" pitchFamily="2" charset="2"/>
              <a:buChar char="l"/>
              <a:defRPr/>
            </a:pPr>
            <a:r>
              <a:rPr lang="en-US">
                <a:ea typeface="+mn-ea"/>
                <a:cs typeface="+mn-cs"/>
              </a:rPr>
              <a:t>Access is provided via REST</a:t>
            </a:r>
          </a:p>
          <a:p>
            <a:pPr defTabSz="914363" eaLnBrk="1" fontAlgn="auto" hangingPunct="1">
              <a:buFont typeface="Wingdings" pitchFamily="2" charset="2"/>
              <a:buChar char="l"/>
              <a:defRPr/>
            </a:pPr>
            <a:endParaRPr lang="en-US" dirty="0">
              <a:ea typeface="+mn-ea"/>
              <a:cs typeface="+mn-cs"/>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Account, Queues</a:t>
            </a:r>
            <a:r>
              <a:rPr lang="en-US" dirty="0">
                <a:ea typeface="+mn-ea"/>
                <a:cs typeface="Arial" charset="0"/>
              </a:rPr>
              <a:t>,</a:t>
            </a:r>
            <a:r>
              <a:rPr dirty="0">
                <a:ea typeface="+mn-ea"/>
                <a:cs typeface="Arial" charset="0"/>
              </a:rPr>
              <a:t> Messages</a:t>
            </a:r>
          </a:p>
        </p:txBody>
      </p:sp>
      <p:sp>
        <p:nvSpPr>
          <p:cNvPr id="3" name="Content Placeholder 2"/>
          <p:cNvSpPr>
            <a:spLocks noGrp="1"/>
          </p:cNvSpPr>
          <p:nvPr>
            <p:ph idx="1"/>
          </p:nvPr>
        </p:nvSpPr>
        <p:spPr>
          <a:xfrm>
            <a:off x="730044" y="1412875"/>
            <a:ext cx="7681532" cy="4563622"/>
          </a:xfrm>
        </p:spPr>
        <p:txBody>
          <a:bodyPr>
            <a:normAutofit fontScale="92500" lnSpcReduction="10000"/>
          </a:bodyPr>
          <a:lstStyle/>
          <a:p>
            <a:pPr defTabSz="914363" eaLnBrk="1" fontAlgn="auto" hangingPunct="1">
              <a:buFont typeface="Wingdings" pitchFamily="2" charset="2"/>
              <a:buChar char="l"/>
              <a:defRPr/>
            </a:pPr>
            <a:r>
              <a:rPr lang="en-US" sz="2800">
                <a:ea typeface="+mn-ea"/>
                <a:cs typeface="+mn-cs"/>
              </a:rPr>
              <a:t>An Account can create many Queues</a:t>
            </a:r>
          </a:p>
          <a:p>
            <a:pPr lvl="1" defTabSz="914363" eaLnBrk="1" fontAlgn="auto" hangingPunct="1">
              <a:spcAft>
                <a:spcPts val="0"/>
              </a:spcAft>
              <a:buFont typeface="Wingdings" pitchFamily="2" charset="2"/>
              <a:buChar char="l"/>
              <a:defRPr/>
            </a:pPr>
            <a:r>
              <a:rPr lang="en-US" sz="2400">
                <a:ea typeface="+mn-ea"/>
              </a:rPr>
              <a:t>Queue Name is scoped by the Account</a:t>
            </a:r>
          </a:p>
          <a:p>
            <a:pPr defTabSz="914363" eaLnBrk="1" fontAlgn="auto" hangingPunct="1">
              <a:buFont typeface="Wingdings" pitchFamily="2" charset="2"/>
              <a:buChar char="l"/>
              <a:defRPr/>
            </a:pPr>
            <a:r>
              <a:rPr lang="en-US" sz="2800">
                <a:ea typeface="+mn-ea"/>
                <a:cs typeface="+mn-cs"/>
              </a:rPr>
              <a:t>A Queue contains Messages</a:t>
            </a:r>
          </a:p>
          <a:p>
            <a:pPr lvl="1" defTabSz="914363" eaLnBrk="1" fontAlgn="auto" hangingPunct="1">
              <a:spcAft>
                <a:spcPts val="0"/>
              </a:spcAft>
              <a:buFont typeface="Wingdings" pitchFamily="2" charset="2"/>
              <a:buChar char="l"/>
              <a:defRPr/>
            </a:pPr>
            <a:r>
              <a:rPr lang="en-US" sz="2400">
                <a:ea typeface="+mn-ea"/>
              </a:rPr>
              <a:t>No limit on number of messages stored in a Queue</a:t>
            </a:r>
          </a:p>
          <a:p>
            <a:pPr lvl="2" defTabSz="914363" eaLnBrk="1" fontAlgn="auto" hangingPunct="1">
              <a:spcAft>
                <a:spcPts val="0"/>
              </a:spcAft>
              <a:buFont typeface="Wingdings" pitchFamily="2" charset="2"/>
              <a:buChar char="l"/>
              <a:defRPr/>
            </a:pPr>
            <a:r>
              <a:rPr lang="en-US" sz="2000">
                <a:ea typeface="+mn-ea"/>
              </a:rPr>
              <a:t>But a Message is stored for at most a week</a:t>
            </a:r>
          </a:p>
          <a:p>
            <a:pPr lvl="2" defTabSz="914363" eaLnBrk="1" fontAlgn="auto" hangingPunct="1">
              <a:spcAft>
                <a:spcPts val="0"/>
              </a:spcAft>
              <a:buFont typeface="Wingdings" pitchFamily="2" charset="2"/>
              <a:buChar char="l"/>
              <a:defRPr/>
            </a:pPr>
            <a:endParaRPr lang="en-US" sz="2000">
              <a:ea typeface="+mn-ea"/>
            </a:endParaRPr>
          </a:p>
          <a:p>
            <a:pPr defTabSz="914363" eaLnBrk="1" fontAlgn="auto" hangingPunct="1">
              <a:buFont typeface="Wingdings" pitchFamily="2" charset="2"/>
              <a:buChar char="l"/>
              <a:defRPr/>
            </a:pPr>
            <a:r>
              <a:rPr lang="en-US" sz="2300">
                <a:ea typeface="+mn-ea"/>
                <a:cs typeface="+mn-cs"/>
              </a:rPr>
              <a:t>http://&lt;Account&gt;.</a:t>
            </a:r>
            <a:r>
              <a:rPr lang="en-US" sz="2300" b="1">
                <a:solidFill>
                  <a:schemeClr val="accent3"/>
                </a:solidFill>
                <a:ea typeface="+mn-ea"/>
                <a:cs typeface="+mn-cs"/>
              </a:rPr>
              <a:t>queue</a:t>
            </a:r>
            <a:r>
              <a:rPr lang="en-US" sz="2300">
                <a:ea typeface="+mn-ea"/>
                <a:cs typeface="+mn-cs"/>
              </a:rPr>
              <a:t>.core.windows.net/&lt;QueueName&gt;</a:t>
            </a:r>
          </a:p>
          <a:p>
            <a:pPr lvl="3" defTabSz="914363" eaLnBrk="1" fontAlgn="auto" hangingPunct="1">
              <a:spcAft>
                <a:spcPts val="0"/>
              </a:spcAft>
              <a:buFont typeface="Wingdings" pitchFamily="2" charset="2"/>
              <a:buChar char="l"/>
              <a:defRPr/>
            </a:pPr>
            <a:endParaRPr lang="en-US" sz="2000">
              <a:ea typeface="+mn-ea"/>
            </a:endParaRPr>
          </a:p>
          <a:p>
            <a:pPr defTabSz="914363" eaLnBrk="1" fontAlgn="auto" hangingPunct="1">
              <a:buFont typeface="Wingdings" pitchFamily="2" charset="2"/>
              <a:buChar char="l"/>
              <a:defRPr/>
            </a:pPr>
            <a:r>
              <a:rPr lang="en-US" sz="2800">
                <a:ea typeface="+mn-ea"/>
                <a:cs typeface="+mn-cs"/>
              </a:rPr>
              <a:t>Messages</a:t>
            </a:r>
          </a:p>
          <a:p>
            <a:pPr lvl="1" defTabSz="914363" eaLnBrk="1" fontAlgn="auto" hangingPunct="1">
              <a:spcAft>
                <a:spcPts val="0"/>
              </a:spcAft>
              <a:buFont typeface="Wingdings" pitchFamily="2" charset="2"/>
              <a:buChar char="l"/>
              <a:defRPr/>
            </a:pPr>
            <a:r>
              <a:rPr lang="en-US" sz="2400">
                <a:ea typeface="+mn-ea"/>
              </a:rPr>
              <a:t>Message Size  &lt;= 8 KB</a:t>
            </a:r>
          </a:p>
          <a:p>
            <a:pPr lvl="1" defTabSz="914363" eaLnBrk="1" fontAlgn="auto" hangingPunct="1">
              <a:spcAft>
                <a:spcPts val="0"/>
              </a:spcAft>
              <a:buFont typeface="Wingdings" pitchFamily="2" charset="2"/>
              <a:buChar char="l"/>
              <a:defRPr/>
            </a:pPr>
            <a:r>
              <a:rPr lang="en-US" sz="2400">
                <a:ea typeface="+mn-ea"/>
              </a:rPr>
              <a:t>To store larger data, store data in blob/entity storage, and the blob/entity name in the message</a:t>
            </a:r>
            <a:endParaRPr lang="en-US" sz="2400" dirty="0">
              <a:ea typeface="+mn-ea"/>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Queue Programming API</a:t>
            </a:r>
            <a:endParaRPr dirty="0">
              <a:ea typeface="+mn-ea"/>
              <a:cs typeface="Arial" charset="0"/>
            </a:endParaRPr>
          </a:p>
        </p:txBody>
      </p:sp>
      <p:sp>
        <p:nvSpPr>
          <p:cNvPr id="3" name="Content Placeholder 2"/>
          <p:cNvSpPr>
            <a:spLocks noGrp="1"/>
          </p:cNvSpPr>
          <p:nvPr>
            <p:ph idx="1"/>
          </p:nvPr>
        </p:nvSpPr>
        <p:spPr/>
        <p:txBody>
          <a:bodyPr>
            <a:normAutofit fontScale="92500" lnSpcReduction="10000"/>
          </a:bodyPr>
          <a:lstStyle/>
          <a:p>
            <a:pPr defTabSz="914363" eaLnBrk="1" fontAlgn="auto" hangingPunct="1">
              <a:buFont typeface="Wingdings" pitchFamily="2" charset="2"/>
              <a:buChar char="l"/>
              <a:defRPr/>
            </a:pPr>
            <a:r>
              <a:rPr lang="en-US">
                <a:ea typeface="+mn-ea"/>
                <a:cs typeface="+mn-cs"/>
              </a:rPr>
              <a:t>Queues</a:t>
            </a:r>
          </a:p>
          <a:p>
            <a:pPr lvl="1" defTabSz="914363" eaLnBrk="1" fontAlgn="auto" hangingPunct="1">
              <a:spcAft>
                <a:spcPts val="0"/>
              </a:spcAft>
              <a:buFont typeface="Wingdings" pitchFamily="2" charset="2"/>
              <a:buChar char="l"/>
              <a:defRPr/>
            </a:pPr>
            <a:r>
              <a:rPr lang="en-US">
                <a:ea typeface="+mn-ea"/>
              </a:rPr>
              <a:t>Create/Clear/Delete Queues</a:t>
            </a:r>
          </a:p>
          <a:p>
            <a:pPr lvl="1" defTabSz="914363" eaLnBrk="1" fontAlgn="auto" hangingPunct="1">
              <a:spcAft>
                <a:spcPts val="0"/>
              </a:spcAft>
              <a:buFont typeface="Wingdings" pitchFamily="2" charset="2"/>
              <a:buChar char="l"/>
              <a:defRPr/>
            </a:pPr>
            <a:r>
              <a:rPr lang="en-US">
                <a:ea typeface="+mn-ea"/>
              </a:rPr>
              <a:t>Inspect Queue Length</a:t>
            </a:r>
          </a:p>
          <a:p>
            <a:pPr defTabSz="914363" eaLnBrk="1" fontAlgn="auto" hangingPunct="1">
              <a:buFont typeface="Wingdings" pitchFamily="2" charset="2"/>
              <a:buChar char="l"/>
              <a:defRPr/>
            </a:pPr>
            <a:endParaRPr lang="en-US">
              <a:ea typeface="+mn-ea"/>
              <a:cs typeface="+mn-cs"/>
            </a:endParaRPr>
          </a:p>
          <a:p>
            <a:pPr defTabSz="914363" eaLnBrk="1" fontAlgn="auto" hangingPunct="1">
              <a:buFont typeface="Wingdings" pitchFamily="2" charset="2"/>
              <a:buChar char="l"/>
              <a:defRPr/>
            </a:pPr>
            <a:r>
              <a:rPr lang="en-US">
                <a:ea typeface="+mn-ea"/>
                <a:cs typeface="+mn-cs"/>
              </a:rPr>
              <a:t>Messages</a:t>
            </a:r>
          </a:p>
          <a:p>
            <a:pPr lvl="1" defTabSz="914363" eaLnBrk="1" fontAlgn="auto" hangingPunct="1">
              <a:spcAft>
                <a:spcPts val="0"/>
              </a:spcAft>
              <a:buFont typeface="Wingdings" pitchFamily="2" charset="2"/>
              <a:buChar char="l"/>
              <a:defRPr/>
            </a:pPr>
            <a:r>
              <a:rPr lang="en-US">
                <a:ea typeface="+mn-ea"/>
              </a:rPr>
              <a:t>Enqueue (QueueName, Message)</a:t>
            </a:r>
          </a:p>
          <a:p>
            <a:pPr lvl="1" defTabSz="914363" eaLnBrk="1" fontAlgn="auto" hangingPunct="1">
              <a:spcAft>
                <a:spcPts val="0"/>
              </a:spcAft>
              <a:buFont typeface="Wingdings" pitchFamily="2" charset="2"/>
              <a:buChar char="l"/>
              <a:defRPr/>
            </a:pPr>
            <a:r>
              <a:rPr lang="en-US">
                <a:ea typeface="+mn-ea"/>
              </a:rPr>
              <a:t>Dequeue (QueueName, Invisibility Time T)</a:t>
            </a:r>
          </a:p>
          <a:p>
            <a:pPr lvl="2" defTabSz="914363" eaLnBrk="1" fontAlgn="auto" hangingPunct="1">
              <a:spcAft>
                <a:spcPts val="0"/>
              </a:spcAft>
              <a:buFont typeface="Wingdings" pitchFamily="2" charset="2"/>
              <a:buChar char="l"/>
              <a:defRPr/>
            </a:pPr>
            <a:r>
              <a:rPr lang="en-US">
                <a:ea typeface="+mn-ea"/>
              </a:rPr>
              <a:t>Returns  the Message with a MessageID </a:t>
            </a:r>
          </a:p>
          <a:p>
            <a:pPr lvl="2" defTabSz="914363" eaLnBrk="1" fontAlgn="auto" hangingPunct="1">
              <a:spcAft>
                <a:spcPts val="0"/>
              </a:spcAft>
              <a:buFont typeface="Wingdings" pitchFamily="2" charset="2"/>
              <a:buChar char="l"/>
              <a:defRPr/>
            </a:pPr>
            <a:r>
              <a:rPr lang="en-US">
                <a:ea typeface="+mn-ea"/>
              </a:rPr>
              <a:t>Makes the Message Invisible for Time T</a:t>
            </a:r>
          </a:p>
          <a:p>
            <a:pPr lvl="1" defTabSz="914363" eaLnBrk="1" fontAlgn="auto" hangingPunct="1">
              <a:spcAft>
                <a:spcPts val="0"/>
              </a:spcAft>
              <a:buFont typeface="Wingdings" pitchFamily="2" charset="2"/>
              <a:buChar char="l"/>
              <a:defRPr/>
            </a:pPr>
            <a:r>
              <a:rPr lang="en-US">
                <a:ea typeface="+mn-ea"/>
              </a:rPr>
              <a:t>Delete(QueueName, MessageID)</a:t>
            </a:r>
          </a:p>
          <a:p>
            <a:pPr lvl="1" defTabSz="914363" eaLnBrk="1" fontAlgn="auto" hangingPunct="1">
              <a:spcAft>
                <a:spcPts val="0"/>
              </a:spcAft>
              <a:buFont typeface="Wingdings" pitchFamily="2" charset="2"/>
              <a:buChar char="l"/>
              <a:defRPr/>
            </a:pPr>
            <a:endParaRPr lang="en-US" dirty="0">
              <a:ea typeface="+mn-ea"/>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6670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2</a:t>
            </a:r>
          </a:p>
        </p:txBody>
      </p:sp>
      <p:sp>
        <p:nvSpPr>
          <p:cNvPr id="54" name="Rectangle 53"/>
          <p:cNvSpPr/>
          <p:nvPr/>
        </p:nvSpPr>
        <p:spPr>
          <a:xfrm>
            <a:off x="31242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30" name="Oval 29"/>
          <p:cNvSpPr/>
          <p:nvPr/>
        </p:nvSpPr>
        <p:spPr>
          <a:xfrm>
            <a:off x="4114800" y="1981200"/>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C</a:t>
            </a:r>
            <a:r>
              <a:rPr lang="en-US" baseline="-25000" dirty="0">
                <a:solidFill>
                  <a:schemeClr val="tx1"/>
                </a:solidFill>
              </a:rPr>
              <a:t>1</a:t>
            </a:r>
          </a:p>
        </p:txBody>
      </p:sp>
      <p:sp>
        <p:nvSpPr>
          <p:cNvPr id="44" name="Oval 43"/>
          <p:cNvSpPr/>
          <p:nvPr/>
        </p:nvSpPr>
        <p:spPr>
          <a:xfrm>
            <a:off x="4114800" y="3733800"/>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C</a:t>
            </a:r>
            <a:r>
              <a:rPr lang="en-US" baseline="-25000" dirty="0">
                <a:solidFill>
                  <a:schemeClr val="tx1"/>
                </a:solidFill>
              </a:rPr>
              <a:t>2</a:t>
            </a:r>
          </a:p>
        </p:txBody>
      </p:sp>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err="1">
                <a:ea typeface="+mn-ea"/>
                <a:cs typeface="Arial" charset="0"/>
              </a:rPr>
              <a:t>Dequeue</a:t>
            </a:r>
            <a:r>
              <a:rPr dirty="0">
                <a:ea typeface="+mn-ea"/>
                <a:cs typeface="Arial" charset="0"/>
              </a:rPr>
              <a:t> And Delete Messages</a:t>
            </a:r>
          </a:p>
        </p:txBody>
      </p:sp>
      <p:sp>
        <p:nvSpPr>
          <p:cNvPr id="14" name="Rectangle 13"/>
          <p:cNvSpPr/>
          <p:nvPr/>
        </p:nvSpPr>
        <p:spPr>
          <a:xfrm>
            <a:off x="3124200" y="2895600"/>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15" name="Rectangle 14"/>
          <p:cNvSpPr/>
          <p:nvPr/>
        </p:nvSpPr>
        <p:spPr>
          <a:xfrm>
            <a:off x="2667000" y="2895600"/>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2</a:t>
            </a:r>
          </a:p>
        </p:txBody>
      </p:sp>
      <p:sp>
        <p:nvSpPr>
          <p:cNvPr id="16" name="Rectangle 15"/>
          <p:cNvSpPr/>
          <p:nvPr/>
        </p:nvSpPr>
        <p:spPr>
          <a:xfrm>
            <a:off x="22098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3</a:t>
            </a:r>
          </a:p>
        </p:txBody>
      </p:sp>
      <p:sp>
        <p:nvSpPr>
          <p:cNvPr id="17" name="Rectangle 16"/>
          <p:cNvSpPr/>
          <p:nvPr/>
        </p:nvSpPr>
        <p:spPr>
          <a:xfrm>
            <a:off x="17526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4</a:t>
            </a:r>
          </a:p>
        </p:txBody>
      </p:sp>
      <p:cxnSp>
        <p:nvCxnSpPr>
          <p:cNvPr id="20" name="Straight Arrow Connector 19"/>
          <p:cNvCxnSpPr>
            <a:stCxn id="28" idx="5"/>
          </p:cNvCxnSpPr>
          <p:nvPr/>
        </p:nvCxnSpPr>
        <p:spPr>
          <a:xfrm rot="16200000" flipH="1">
            <a:off x="1108075" y="2632076"/>
            <a:ext cx="687387" cy="4492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1176338" y="3538537"/>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700" name="TextBox 23"/>
          <p:cNvSpPr txBox="1">
            <a:spLocks noChangeArrowheads="1"/>
          </p:cNvSpPr>
          <p:nvPr/>
        </p:nvSpPr>
        <p:spPr bwMode="auto">
          <a:xfrm>
            <a:off x="304800" y="1366838"/>
            <a:ext cx="1438275" cy="461962"/>
          </a:xfrm>
          <a:prstGeom prst="rect">
            <a:avLst/>
          </a:prstGeom>
          <a:noFill/>
          <a:ln w="9525">
            <a:noFill/>
            <a:miter lim="800000"/>
            <a:headEnd/>
            <a:tailEnd/>
          </a:ln>
        </p:spPr>
        <p:txBody>
          <a:bodyPr wrap="none">
            <a:prstTxWarp prst="textNoShape">
              <a:avLst/>
            </a:prstTxWarp>
            <a:spAutoFit/>
          </a:bodyPr>
          <a:lstStyle/>
          <a:p>
            <a:r>
              <a:rPr lang="en-US">
                <a:latin typeface="Calibri" charset="0"/>
              </a:rPr>
              <a:t>Producers</a:t>
            </a:r>
          </a:p>
        </p:txBody>
      </p:sp>
      <p:sp>
        <p:nvSpPr>
          <p:cNvPr id="114701" name="TextBox 26"/>
          <p:cNvSpPr txBox="1">
            <a:spLocks noChangeArrowheads="1"/>
          </p:cNvSpPr>
          <p:nvPr/>
        </p:nvSpPr>
        <p:spPr bwMode="auto">
          <a:xfrm>
            <a:off x="3810000" y="1371600"/>
            <a:ext cx="1576388" cy="461963"/>
          </a:xfrm>
          <a:prstGeom prst="rect">
            <a:avLst/>
          </a:prstGeom>
          <a:noFill/>
          <a:ln w="9525">
            <a:noFill/>
            <a:miter lim="800000"/>
            <a:headEnd/>
            <a:tailEnd/>
          </a:ln>
        </p:spPr>
        <p:txBody>
          <a:bodyPr wrap="none">
            <a:prstTxWarp prst="textNoShape">
              <a:avLst/>
            </a:prstTxWarp>
            <a:spAutoFit/>
          </a:bodyPr>
          <a:lstStyle/>
          <a:p>
            <a:r>
              <a:rPr lang="en-US">
                <a:latin typeface="Calibri" charset="0"/>
              </a:rPr>
              <a:t>Consumers</a:t>
            </a:r>
          </a:p>
        </p:txBody>
      </p:sp>
      <p:sp>
        <p:nvSpPr>
          <p:cNvPr id="28" name="Oval 27"/>
          <p:cNvSpPr/>
          <p:nvPr/>
        </p:nvSpPr>
        <p:spPr>
          <a:xfrm>
            <a:off x="381000" y="2057400"/>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P</a:t>
            </a:r>
            <a:r>
              <a:rPr lang="en-US" baseline="-25000" dirty="0">
                <a:solidFill>
                  <a:schemeClr val="tx1"/>
                </a:solidFill>
              </a:rPr>
              <a:t>2</a:t>
            </a:r>
          </a:p>
        </p:txBody>
      </p:sp>
      <p:sp>
        <p:nvSpPr>
          <p:cNvPr id="29" name="Oval 28"/>
          <p:cNvSpPr/>
          <p:nvPr/>
        </p:nvSpPr>
        <p:spPr>
          <a:xfrm>
            <a:off x="381000" y="3962400"/>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P</a:t>
            </a:r>
            <a:r>
              <a:rPr lang="en-US" baseline="-25000" dirty="0">
                <a:solidFill>
                  <a:schemeClr val="tx1"/>
                </a:solidFill>
              </a:rPr>
              <a:t>1</a:t>
            </a:r>
          </a:p>
        </p:txBody>
      </p:sp>
      <p:sp>
        <p:nvSpPr>
          <p:cNvPr id="40" name="Rectangle 39"/>
          <p:cNvSpPr/>
          <p:nvPr/>
        </p:nvSpPr>
        <p:spPr>
          <a:xfrm>
            <a:off x="22098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3</a:t>
            </a:r>
          </a:p>
        </p:txBody>
      </p:sp>
      <p:sp>
        <p:nvSpPr>
          <p:cNvPr id="41" name="TextBox 40"/>
          <p:cNvSpPr txBox="1">
            <a:spLocks noChangeArrowheads="1"/>
          </p:cNvSpPr>
          <p:nvPr/>
        </p:nvSpPr>
        <p:spPr bwMode="auto">
          <a:xfrm>
            <a:off x="1447800" y="4495800"/>
            <a:ext cx="3852863" cy="430213"/>
          </a:xfrm>
          <a:prstGeom prst="rect">
            <a:avLst/>
          </a:prstGeom>
          <a:noFill/>
          <a:ln w="9525">
            <a:noFill/>
            <a:miter lim="800000"/>
            <a:headEnd/>
            <a:tailEnd/>
          </a:ln>
        </p:spPr>
        <p:txBody>
          <a:bodyPr wrap="none">
            <a:prstTxWarp prst="textNoShape">
              <a:avLst/>
            </a:prstTxWarp>
            <a:spAutoFit/>
          </a:bodyPr>
          <a:lstStyle/>
          <a:p>
            <a:r>
              <a:rPr lang="en-US" sz="2200" b="1">
                <a:solidFill>
                  <a:srgbClr val="FFFF00"/>
                </a:solidFill>
                <a:latin typeface="Calibri" charset="0"/>
              </a:rPr>
              <a:t>2. Dequeue(Q, 30 sec) </a:t>
            </a:r>
            <a:r>
              <a:rPr lang="en-US" sz="2200" b="1">
                <a:solidFill>
                  <a:srgbClr val="FFFF00"/>
                </a:solidFill>
                <a:latin typeface="Calibri" charset="0"/>
                <a:sym typeface="Wingdings" charset="2"/>
              </a:rPr>
              <a:t> msg 2</a:t>
            </a:r>
          </a:p>
        </p:txBody>
      </p:sp>
      <p:sp>
        <p:nvSpPr>
          <p:cNvPr id="46" name="TextBox 45"/>
          <p:cNvSpPr txBox="1">
            <a:spLocks noChangeArrowheads="1"/>
          </p:cNvSpPr>
          <p:nvPr/>
        </p:nvSpPr>
        <p:spPr bwMode="auto">
          <a:xfrm>
            <a:off x="5257800" y="2057400"/>
            <a:ext cx="3852863" cy="430213"/>
          </a:xfrm>
          <a:prstGeom prst="rect">
            <a:avLst/>
          </a:prstGeom>
          <a:noFill/>
          <a:ln w="9525">
            <a:noFill/>
            <a:miter lim="800000"/>
            <a:headEnd/>
            <a:tailEnd/>
          </a:ln>
        </p:spPr>
        <p:txBody>
          <a:bodyPr wrap="none">
            <a:prstTxWarp prst="textNoShape">
              <a:avLst/>
            </a:prstTxWarp>
            <a:spAutoFit/>
          </a:bodyPr>
          <a:lstStyle/>
          <a:p>
            <a:r>
              <a:rPr lang="en-US" sz="2200" b="1">
                <a:solidFill>
                  <a:srgbClr val="FFC000"/>
                </a:solidFill>
                <a:latin typeface="Calibri" charset="0"/>
              </a:rPr>
              <a:t>1. Dequeue(Q, 30 sec) </a:t>
            </a:r>
            <a:r>
              <a:rPr lang="en-US" sz="2200" b="1">
                <a:solidFill>
                  <a:srgbClr val="FFC000"/>
                </a:solidFill>
                <a:latin typeface="Calibri" charset="0"/>
                <a:sym typeface="Wingdings" charset="2"/>
              </a:rPr>
              <a:t> msg 1</a:t>
            </a:r>
          </a:p>
        </p:txBody>
      </p:sp>
      <p:cxnSp>
        <p:nvCxnSpPr>
          <p:cNvPr id="25" name="Straight Arrow Connector 24"/>
          <p:cNvCxnSpPr/>
          <p:nvPr/>
        </p:nvCxnSpPr>
        <p:spPr>
          <a:xfrm flipV="1">
            <a:off x="3657600" y="2514600"/>
            <a:ext cx="695325"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3657600"/>
            <a:ext cx="5334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132138" y="2894013"/>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39" name="Rectangle 38"/>
          <p:cNvSpPr/>
          <p:nvPr/>
        </p:nvSpPr>
        <p:spPr>
          <a:xfrm>
            <a:off x="2667000" y="2894013"/>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3.33333E-6 L 0.06666 -0.15 " pathEditMode="relative" rAng="0" ptsTypes="AA">
                                      <p:cBhvr>
                                        <p:cTn id="10" dur="1000" fill="hold"/>
                                        <p:tgtEl>
                                          <p:spTgt spid="38"/>
                                        </p:tgtEl>
                                        <p:attrNameLst>
                                          <p:attrName>ppt_x</p:attrName>
                                          <p:attrName>ppt_y</p:attrName>
                                        </p:attrNameLst>
                                      </p:cBhvr>
                                      <p:rCtr x="3300" y="-7500"/>
                                    </p:animMotion>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
                                            <p:txEl>
                                              <p:pRg st="0" end="0"/>
                                            </p:txEl>
                                          </p:spTgt>
                                        </p:tgtEl>
                                        <p:attrNameLst>
                                          <p:attrName>style.visibility</p:attrName>
                                        </p:attrNameLst>
                                      </p:cBhvr>
                                      <p:to>
                                        <p:strVal val="visible"/>
                                      </p:to>
                                    </p:set>
                                  </p:childTnLst>
                                </p:cTn>
                              </p:par>
                            </p:childTnLst>
                          </p:cTn>
                        </p:par>
                        <p:par>
                          <p:cTn id="18" fill="hold">
                            <p:stCondLst>
                              <p:cond delay="0"/>
                            </p:stCondLst>
                            <p:childTnLst>
                              <p:par>
                                <p:cTn id="19" presetID="0" presetClass="path" presetSubtype="0" accel="50000" decel="50000" fill="hold" grpId="0" nodeType="afterEffect">
                                  <p:stCondLst>
                                    <p:cond delay="0"/>
                                  </p:stCondLst>
                                  <p:childTnLst>
                                    <p:animMotion origin="layout" path="M 3.33333E-6 -3.33333E-6 L 0.11666 0.08334 " pathEditMode="relative" rAng="0" ptsTypes="AA">
                                      <p:cBhvr>
                                        <p:cTn id="20" dur="1000" fill="hold"/>
                                        <p:tgtEl>
                                          <p:spTgt spid="39"/>
                                        </p:tgtEl>
                                        <p:attrNameLst>
                                          <p:attrName>ppt_x</p:attrName>
                                          <p:attrName>ppt_y</p:attrName>
                                        </p:attrNameLst>
                                      </p:cBhvr>
                                      <p:rCtr x="5800" y="4200"/>
                                    </p:animMotion>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8" grpId="0" animBg="1"/>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p:nvPr/>
        </p:nvCxnSpPr>
        <p:spPr>
          <a:xfrm>
            <a:off x="3657600" y="3657600"/>
            <a:ext cx="5334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514600"/>
            <a:ext cx="695325"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114800" y="1981200"/>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C</a:t>
            </a:r>
            <a:r>
              <a:rPr lang="en-US" baseline="-25000" dirty="0">
                <a:solidFill>
                  <a:schemeClr val="tx1"/>
                </a:solidFill>
              </a:rPr>
              <a:t>1</a:t>
            </a:r>
          </a:p>
        </p:txBody>
      </p:sp>
      <p:sp>
        <p:nvSpPr>
          <p:cNvPr id="44" name="Oval 43"/>
          <p:cNvSpPr/>
          <p:nvPr/>
        </p:nvSpPr>
        <p:spPr>
          <a:xfrm>
            <a:off x="4114800" y="3733800"/>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C</a:t>
            </a:r>
            <a:r>
              <a:rPr lang="en-US" baseline="-25000" dirty="0">
                <a:solidFill>
                  <a:schemeClr val="tx1"/>
                </a:solidFill>
              </a:rPr>
              <a:t>2</a:t>
            </a:r>
          </a:p>
        </p:txBody>
      </p:sp>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err="1">
                <a:ea typeface="+mn-ea"/>
                <a:cs typeface="Arial" charset="0"/>
              </a:rPr>
              <a:t>Dequeue</a:t>
            </a:r>
            <a:r>
              <a:rPr dirty="0">
                <a:ea typeface="+mn-ea"/>
                <a:cs typeface="Arial" charset="0"/>
              </a:rPr>
              <a:t> And Delete Messages</a:t>
            </a:r>
          </a:p>
        </p:txBody>
      </p:sp>
      <p:sp>
        <p:nvSpPr>
          <p:cNvPr id="16" name="Rectangle 15"/>
          <p:cNvSpPr/>
          <p:nvPr/>
        </p:nvSpPr>
        <p:spPr>
          <a:xfrm>
            <a:off x="2182813" y="2932113"/>
            <a:ext cx="457200" cy="774700"/>
          </a:xfrm>
          <a:prstGeom prst="rect">
            <a:avLst/>
          </a:prstGeom>
          <a:solidFill>
            <a:schemeClr val="tx2">
              <a:lumMod val="40000"/>
              <a:lumOff val="6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r>
              <a:rPr lang="en-US" dirty="0">
                <a:solidFill>
                  <a:schemeClr val="tx2"/>
                </a:solidFill>
              </a:rPr>
              <a:t>3</a:t>
            </a:r>
          </a:p>
        </p:txBody>
      </p:sp>
      <p:sp>
        <p:nvSpPr>
          <p:cNvPr id="17" name="Rectangle 16"/>
          <p:cNvSpPr/>
          <p:nvPr/>
        </p:nvSpPr>
        <p:spPr>
          <a:xfrm>
            <a:off x="17526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4</a:t>
            </a:r>
          </a:p>
        </p:txBody>
      </p:sp>
      <p:cxnSp>
        <p:nvCxnSpPr>
          <p:cNvPr id="20" name="Straight Arrow Connector 19"/>
          <p:cNvCxnSpPr>
            <a:stCxn id="28" idx="5"/>
          </p:cNvCxnSpPr>
          <p:nvPr/>
        </p:nvCxnSpPr>
        <p:spPr>
          <a:xfrm rot="16200000" flipH="1">
            <a:off x="1108075" y="2632076"/>
            <a:ext cx="687387" cy="4492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1176338" y="3538537"/>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746" name="TextBox 23"/>
          <p:cNvSpPr txBox="1">
            <a:spLocks noChangeArrowheads="1"/>
          </p:cNvSpPr>
          <p:nvPr/>
        </p:nvSpPr>
        <p:spPr bwMode="auto">
          <a:xfrm>
            <a:off x="304800" y="1366838"/>
            <a:ext cx="1438275" cy="461962"/>
          </a:xfrm>
          <a:prstGeom prst="rect">
            <a:avLst/>
          </a:prstGeom>
          <a:noFill/>
          <a:ln w="9525">
            <a:noFill/>
            <a:miter lim="800000"/>
            <a:headEnd/>
            <a:tailEnd/>
          </a:ln>
        </p:spPr>
        <p:txBody>
          <a:bodyPr wrap="none">
            <a:prstTxWarp prst="textNoShape">
              <a:avLst/>
            </a:prstTxWarp>
            <a:spAutoFit/>
          </a:bodyPr>
          <a:lstStyle/>
          <a:p>
            <a:r>
              <a:rPr lang="en-US">
                <a:latin typeface="Calibri" charset="0"/>
              </a:rPr>
              <a:t>Producers</a:t>
            </a:r>
          </a:p>
        </p:txBody>
      </p:sp>
      <p:sp>
        <p:nvSpPr>
          <p:cNvPr id="116747" name="TextBox 26"/>
          <p:cNvSpPr txBox="1">
            <a:spLocks noChangeArrowheads="1"/>
          </p:cNvSpPr>
          <p:nvPr/>
        </p:nvSpPr>
        <p:spPr bwMode="auto">
          <a:xfrm>
            <a:off x="3810000" y="1371600"/>
            <a:ext cx="1576388" cy="461963"/>
          </a:xfrm>
          <a:prstGeom prst="rect">
            <a:avLst/>
          </a:prstGeom>
          <a:noFill/>
          <a:ln w="9525">
            <a:noFill/>
            <a:miter lim="800000"/>
            <a:headEnd/>
            <a:tailEnd/>
          </a:ln>
        </p:spPr>
        <p:txBody>
          <a:bodyPr wrap="none">
            <a:prstTxWarp prst="textNoShape">
              <a:avLst/>
            </a:prstTxWarp>
            <a:spAutoFit/>
          </a:bodyPr>
          <a:lstStyle/>
          <a:p>
            <a:r>
              <a:rPr lang="en-US">
                <a:latin typeface="Calibri" charset="0"/>
              </a:rPr>
              <a:t>Consumers</a:t>
            </a:r>
          </a:p>
        </p:txBody>
      </p:sp>
      <p:sp>
        <p:nvSpPr>
          <p:cNvPr id="28" name="Oval 27"/>
          <p:cNvSpPr/>
          <p:nvPr/>
        </p:nvSpPr>
        <p:spPr>
          <a:xfrm>
            <a:off x="381000" y="2057400"/>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P</a:t>
            </a:r>
            <a:r>
              <a:rPr lang="en-US" baseline="-25000" dirty="0">
                <a:solidFill>
                  <a:schemeClr val="tx1"/>
                </a:solidFill>
              </a:rPr>
              <a:t>2</a:t>
            </a:r>
          </a:p>
        </p:txBody>
      </p:sp>
      <p:sp>
        <p:nvSpPr>
          <p:cNvPr id="29" name="Oval 28"/>
          <p:cNvSpPr/>
          <p:nvPr/>
        </p:nvSpPr>
        <p:spPr>
          <a:xfrm>
            <a:off x="381000" y="3962400"/>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P</a:t>
            </a:r>
            <a:r>
              <a:rPr lang="en-US" baseline="-25000" dirty="0">
                <a:solidFill>
                  <a:schemeClr val="tx1"/>
                </a:solidFill>
              </a:rPr>
              <a:t>1</a:t>
            </a:r>
          </a:p>
        </p:txBody>
      </p:sp>
      <p:sp>
        <p:nvSpPr>
          <p:cNvPr id="38" name="Rectangle 37"/>
          <p:cNvSpPr/>
          <p:nvPr/>
        </p:nvSpPr>
        <p:spPr>
          <a:xfrm>
            <a:off x="3733800" y="18288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39" name="Rectangle 38"/>
          <p:cNvSpPr/>
          <p:nvPr/>
        </p:nvSpPr>
        <p:spPr>
          <a:xfrm>
            <a:off x="3733800" y="34290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2</a:t>
            </a:r>
          </a:p>
        </p:txBody>
      </p:sp>
      <p:sp>
        <p:nvSpPr>
          <p:cNvPr id="41" name="TextBox 40"/>
          <p:cNvSpPr txBox="1">
            <a:spLocks noChangeArrowheads="1"/>
          </p:cNvSpPr>
          <p:nvPr/>
        </p:nvSpPr>
        <p:spPr bwMode="auto">
          <a:xfrm>
            <a:off x="1447800" y="4497388"/>
            <a:ext cx="3852863" cy="1446212"/>
          </a:xfrm>
          <a:prstGeom prst="rect">
            <a:avLst/>
          </a:prstGeom>
          <a:noFill/>
          <a:ln w="9525">
            <a:noFill/>
            <a:miter lim="800000"/>
            <a:headEnd/>
            <a:tailEnd/>
          </a:ln>
        </p:spPr>
        <p:txBody>
          <a:bodyPr wrap="none">
            <a:prstTxWarp prst="textNoShape">
              <a:avLst/>
            </a:prstTxWarp>
            <a:spAutoFit/>
          </a:bodyPr>
          <a:lstStyle/>
          <a:p>
            <a:r>
              <a:rPr lang="en-US" sz="2200" b="1">
                <a:solidFill>
                  <a:srgbClr val="FFFF00"/>
                </a:solidFill>
                <a:latin typeface="Calibri" charset="0"/>
              </a:rPr>
              <a:t>2. Dequeue(Q, 30 sec) </a:t>
            </a:r>
            <a:r>
              <a:rPr lang="en-US" sz="2200" b="1">
                <a:solidFill>
                  <a:srgbClr val="FFFF00"/>
                </a:solidFill>
                <a:latin typeface="Calibri" charset="0"/>
                <a:sym typeface="Wingdings" charset="2"/>
              </a:rPr>
              <a:t> msg 2</a:t>
            </a:r>
          </a:p>
          <a:p>
            <a:r>
              <a:rPr lang="en-US" sz="2200" b="1">
                <a:solidFill>
                  <a:srgbClr val="FFFF00"/>
                </a:solidFill>
                <a:latin typeface="Calibri" charset="0"/>
                <a:sym typeface="Wingdings" charset="2"/>
              </a:rPr>
              <a:t>3. C2 consumed msg 2</a:t>
            </a:r>
          </a:p>
          <a:p>
            <a:r>
              <a:rPr lang="en-US" sz="2200" b="1">
                <a:solidFill>
                  <a:srgbClr val="FFFF00"/>
                </a:solidFill>
                <a:latin typeface="Calibri" charset="0"/>
                <a:sym typeface="Wingdings" charset="2"/>
              </a:rPr>
              <a:t>4. Delete(Q, msg 2)</a:t>
            </a:r>
          </a:p>
          <a:p>
            <a:r>
              <a:rPr lang="en-US" sz="2200" b="1">
                <a:solidFill>
                  <a:srgbClr val="FFFF00"/>
                </a:solidFill>
                <a:latin typeface="Calibri" charset="0"/>
                <a:sym typeface="Wingdings" charset="2"/>
              </a:rPr>
              <a:t>7. Dequeue(Q, 30 sec)  msg 1</a:t>
            </a:r>
          </a:p>
        </p:txBody>
      </p:sp>
      <p:sp>
        <p:nvSpPr>
          <p:cNvPr id="46" name="TextBox 45"/>
          <p:cNvSpPr txBox="1"/>
          <p:nvPr/>
        </p:nvSpPr>
        <p:spPr>
          <a:xfrm>
            <a:off x="5257800" y="2057400"/>
            <a:ext cx="3852863" cy="769938"/>
          </a:xfrm>
          <a:prstGeom prst="rect">
            <a:avLst/>
          </a:prstGeom>
          <a:noFill/>
        </p:spPr>
        <p:txBody>
          <a:bodyPr wrap="none">
            <a:spAutoFit/>
          </a:bodyPr>
          <a:lstStyle/>
          <a:p>
            <a:pPr defTabSz="914363" fontAlgn="auto">
              <a:spcBef>
                <a:spcPts val="0"/>
              </a:spcBef>
              <a:spcAft>
                <a:spcPts val="0"/>
              </a:spcAft>
              <a:defRPr/>
            </a:pPr>
            <a:r>
              <a:rPr lang="en-US" sz="2200" b="1" dirty="0">
                <a:solidFill>
                  <a:schemeClr val="accent3"/>
                </a:solidFill>
                <a:latin typeface="+mn-lt"/>
                <a:ea typeface="+mn-ea"/>
                <a:cs typeface="+mn-cs"/>
              </a:rPr>
              <a:t>1. </a:t>
            </a:r>
            <a:r>
              <a:rPr lang="en-US" sz="2200" b="1" dirty="0" err="1">
                <a:solidFill>
                  <a:schemeClr val="accent3"/>
                </a:solidFill>
                <a:latin typeface="+mn-lt"/>
                <a:ea typeface="+mn-ea"/>
                <a:cs typeface="+mn-cs"/>
              </a:rPr>
              <a:t>Dequeue</a:t>
            </a:r>
            <a:r>
              <a:rPr lang="en-US" sz="2200" b="1" dirty="0">
                <a:solidFill>
                  <a:schemeClr val="accent3"/>
                </a:solidFill>
                <a:latin typeface="+mn-lt"/>
                <a:ea typeface="+mn-ea"/>
                <a:cs typeface="+mn-cs"/>
              </a:rPr>
              <a:t>(Q, 30 sec) </a:t>
            </a:r>
            <a:r>
              <a:rPr lang="en-US" sz="2200" b="1" dirty="0">
                <a:solidFill>
                  <a:schemeClr val="accent3"/>
                </a:solidFill>
                <a:latin typeface="+mn-lt"/>
                <a:ea typeface="+mn-ea"/>
                <a:cs typeface="+mn-cs"/>
                <a:sym typeface="Wingdings" pitchFamily="2" charset="2"/>
              </a:rPr>
              <a:t> </a:t>
            </a:r>
            <a:r>
              <a:rPr lang="en-US" sz="2200" b="1" dirty="0" err="1">
                <a:solidFill>
                  <a:schemeClr val="accent3"/>
                </a:solidFill>
                <a:latin typeface="+mn-lt"/>
                <a:ea typeface="+mn-ea"/>
                <a:cs typeface="+mn-cs"/>
                <a:sym typeface="Wingdings" pitchFamily="2" charset="2"/>
              </a:rPr>
              <a:t>msg</a:t>
            </a:r>
            <a:r>
              <a:rPr lang="en-US" sz="2200" b="1" dirty="0">
                <a:solidFill>
                  <a:schemeClr val="accent3"/>
                </a:solidFill>
                <a:latin typeface="+mn-lt"/>
                <a:ea typeface="+mn-ea"/>
                <a:cs typeface="+mn-cs"/>
                <a:sym typeface="Wingdings" pitchFamily="2" charset="2"/>
              </a:rPr>
              <a:t> 1</a:t>
            </a:r>
          </a:p>
          <a:p>
            <a:pPr defTabSz="914363" fontAlgn="auto">
              <a:spcBef>
                <a:spcPts val="0"/>
              </a:spcBef>
              <a:spcAft>
                <a:spcPts val="0"/>
              </a:spcAft>
              <a:defRPr/>
            </a:pPr>
            <a:r>
              <a:rPr lang="en-US" sz="2200" b="1" dirty="0">
                <a:solidFill>
                  <a:schemeClr val="accent1"/>
                </a:solidFill>
                <a:latin typeface="+mn-lt"/>
                <a:ea typeface="+mn-ea"/>
                <a:cs typeface="+mn-cs"/>
                <a:sym typeface="Wingdings" pitchFamily="2" charset="2"/>
              </a:rPr>
              <a:t>5. C</a:t>
            </a:r>
            <a:r>
              <a:rPr lang="en-US" sz="2200" b="1" baseline="-25000" dirty="0">
                <a:solidFill>
                  <a:schemeClr val="accent1"/>
                </a:solidFill>
                <a:latin typeface="+mn-lt"/>
                <a:ea typeface="+mn-ea"/>
                <a:cs typeface="+mn-cs"/>
                <a:sym typeface="Wingdings" pitchFamily="2" charset="2"/>
              </a:rPr>
              <a:t>1</a:t>
            </a:r>
            <a:r>
              <a:rPr lang="en-US" sz="2200" b="1" dirty="0">
                <a:solidFill>
                  <a:schemeClr val="accent1"/>
                </a:solidFill>
                <a:latin typeface="+mn-lt"/>
                <a:ea typeface="+mn-ea"/>
                <a:cs typeface="+mn-cs"/>
                <a:sym typeface="Wingdings" pitchFamily="2" charset="2"/>
              </a:rPr>
              <a:t> crashed</a:t>
            </a:r>
          </a:p>
        </p:txBody>
      </p:sp>
      <p:sp>
        <p:nvSpPr>
          <p:cNvPr id="22" name="Rectangle 21"/>
          <p:cNvSpPr/>
          <p:nvPr/>
        </p:nvSpPr>
        <p:spPr>
          <a:xfrm>
            <a:off x="3124200" y="2895600"/>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23" name="Rectangle 22"/>
          <p:cNvSpPr/>
          <p:nvPr/>
        </p:nvSpPr>
        <p:spPr>
          <a:xfrm>
            <a:off x="2667000" y="2895600"/>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2</a:t>
            </a:r>
          </a:p>
        </p:txBody>
      </p:sp>
      <p:sp>
        <p:nvSpPr>
          <p:cNvPr id="25" name="Rectangle 24"/>
          <p:cNvSpPr/>
          <p:nvPr/>
        </p:nvSpPr>
        <p:spPr>
          <a:xfrm>
            <a:off x="31242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1</a:t>
            </a:r>
          </a:p>
        </p:txBody>
      </p:sp>
      <p:sp>
        <p:nvSpPr>
          <p:cNvPr id="31" name="Multiply 30"/>
          <p:cNvSpPr/>
          <p:nvPr/>
        </p:nvSpPr>
        <p:spPr>
          <a:xfrm>
            <a:off x="4264025" y="1879600"/>
            <a:ext cx="647700" cy="762000"/>
          </a:xfrm>
          <a:prstGeom prst="mathMultiply">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prstTxWarp prst="textNoShape">
              <a:avLst/>
            </a:prstTxWarp>
          </a:bodyPr>
          <a:lstStyle/>
          <a:p>
            <a:pPr algn="ctr" defTabSz="914099" fontAlgn="auto">
              <a:spcBef>
                <a:spcPts val="0"/>
              </a:spcBef>
              <a:spcAft>
                <a:spcPts val="0"/>
              </a:spcAft>
              <a:defRPr/>
            </a:pPr>
            <a:endParaRPr lang="en-US" sz="2300">
              <a:solidFill>
                <a:srgbClr val="FFFFFF"/>
              </a:solidFill>
            </a:endParaRPr>
          </a:p>
        </p:txBody>
      </p:sp>
      <p:sp>
        <p:nvSpPr>
          <p:cNvPr id="35" name="TextBox 34"/>
          <p:cNvSpPr txBox="1">
            <a:spLocks noChangeArrowheads="1"/>
          </p:cNvSpPr>
          <p:nvPr/>
        </p:nvSpPr>
        <p:spPr bwMode="auto">
          <a:xfrm>
            <a:off x="3733800" y="2998788"/>
            <a:ext cx="4997450" cy="430212"/>
          </a:xfrm>
          <a:prstGeom prst="rect">
            <a:avLst/>
          </a:prstGeom>
          <a:noFill/>
          <a:ln w="9525">
            <a:noFill/>
            <a:miter lim="800000"/>
            <a:headEnd/>
            <a:tailEnd/>
          </a:ln>
        </p:spPr>
        <p:txBody>
          <a:bodyPr wrap="none">
            <a:prstTxWarp prst="textNoShape">
              <a:avLst/>
            </a:prstTxWarp>
            <a:spAutoFit/>
          </a:bodyPr>
          <a:lstStyle/>
          <a:p>
            <a:r>
              <a:rPr lang="en-US" sz="2200" b="1">
                <a:latin typeface="Calibri" charset="0"/>
                <a:sym typeface="Wingdings" charset="2"/>
              </a:rPr>
              <a:t>6. msg1 visible 30 seconds after Dequeue</a:t>
            </a:r>
          </a:p>
        </p:txBody>
      </p:sp>
      <p:sp>
        <p:nvSpPr>
          <p:cNvPr id="33" name="Content Placeholder 2"/>
          <p:cNvSpPr txBox="1">
            <a:spLocks/>
          </p:cNvSpPr>
          <p:nvPr/>
        </p:nvSpPr>
        <p:spPr>
          <a:xfrm>
            <a:off x="5638800" y="4419600"/>
            <a:ext cx="3505200" cy="1981200"/>
          </a:xfrm>
          <a:prstGeom prst="rect">
            <a:avLst/>
          </a:prstGeom>
        </p:spPr>
        <p:txBody>
          <a:bodyPr>
            <a:normAutofit fontScale="85000" lnSpcReduction="20000"/>
          </a:bodyPr>
          <a:lstStyle/>
          <a:p>
            <a:pPr marL="342900" indent="-342900" defTabSz="914400" fontAlgn="auto">
              <a:spcBef>
                <a:spcPct val="20000"/>
              </a:spcBef>
              <a:spcAft>
                <a:spcPts val="0"/>
              </a:spcAft>
              <a:defRPr/>
            </a:pPr>
            <a:r>
              <a:rPr lang="en-US" sz="3200" b="1" i="1" dirty="0">
                <a:latin typeface="+mn-lt"/>
                <a:ea typeface="+mn-ea"/>
                <a:cs typeface="+mn-cs"/>
              </a:rPr>
              <a:t>Benefit: </a:t>
            </a:r>
          </a:p>
          <a:p>
            <a:pPr marL="225425" indent="-225425" defTabSz="914400" fontAlgn="auto">
              <a:spcBef>
                <a:spcPct val="20000"/>
              </a:spcBef>
              <a:spcAft>
                <a:spcPts val="0"/>
              </a:spcAft>
              <a:buFont typeface="Arial" pitchFamily="34" charset="0"/>
              <a:buChar char="•"/>
              <a:defRPr/>
            </a:pPr>
            <a:r>
              <a:rPr lang="en-US" sz="3200" i="1" dirty="0">
                <a:latin typeface="+mn-lt"/>
                <a:ea typeface="+mn-ea"/>
                <a:cs typeface="+mn-cs"/>
              </a:rPr>
              <a:t>ensures that every message can be processed at </a:t>
            </a:r>
            <a:br>
              <a:rPr lang="en-US" sz="3200" i="1" dirty="0">
                <a:latin typeface="+mn-lt"/>
                <a:ea typeface="+mn-ea"/>
                <a:cs typeface="+mn-cs"/>
              </a:rPr>
            </a:br>
            <a:r>
              <a:rPr lang="en-US" sz="3200" i="1" dirty="0">
                <a:latin typeface="+mn-lt"/>
                <a:ea typeface="+mn-ea"/>
                <a:cs typeface="+mn-cs"/>
              </a:rPr>
              <a:t>least once</a:t>
            </a:r>
            <a:endParaRPr lang="en-US" sz="3200" b="1" dirty="0">
              <a:latin typeface="+mn-lt"/>
              <a:ea typeface="+mn-ea"/>
              <a:cs typeface="+mn-cs"/>
            </a:endParaRPr>
          </a:p>
        </p:txBody>
      </p:sp>
      <p:sp>
        <p:nvSpPr>
          <p:cNvPr id="40" name="Rectangle 39"/>
          <p:cNvSpPr/>
          <p:nvPr/>
        </p:nvSpPr>
        <p:spPr>
          <a:xfrm>
            <a:off x="2209800" y="289560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2300" dirty="0">
                <a:solidFill>
                  <a:srgbClr val="FFFFFF"/>
                </a:solidFill>
              </a:rPr>
              <a:t>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Effect transition="out" filter="slide(fromBottom)">
                                      <p:cBhvr>
                                        <p:cTn id="6" dur="1000"/>
                                        <p:tgtEl>
                                          <p:spTgt spid="39"/>
                                        </p:tgtEl>
                                      </p:cBhvr>
                                    </p:animEffect>
                                    <p:set>
                                      <p:cBhvr>
                                        <p:cTn id="7" dur="1" fill="hold">
                                          <p:stCondLst>
                                            <p:cond delay="999"/>
                                          </p:stCondLst>
                                        </p:cTn>
                                        <p:tgtEl>
                                          <p:spTgt spid="3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xEl>
                                              <p:pRg st="2" end="2"/>
                                            </p:txEl>
                                          </p:spTgt>
                                        </p:tgtEl>
                                        <p:attrNameLst>
                                          <p:attrName>style.visibility</p:attrName>
                                        </p:attrNameLst>
                                      </p:cBhvr>
                                      <p:to>
                                        <p:strVal val="visible"/>
                                      </p:to>
                                    </p:set>
                                  </p:childTnLst>
                                </p:cTn>
                              </p:par>
                            </p:childTnLst>
                          </p:cTn>
                        </p:par>
                        <p:par>
                          <p:cTn id="12" fill="hold">
                            <p:stCondLst>
                              <p:cond delay="0"/>
                            </p:stCondLst>
                            <p:childTnLst>
                              <p:par>
                                <p:cTn id="13" presetID="3" presetClass="exit" presetSubtype="10" fill="hold" grpId="0" nodeType="afterEffect">
                                  <p:stCondLst>
                                    <p:cond delay="0"/>
                                  </p:stCondLst>
                                  <p:childTnLst>
                                    <p:animEffect transition="out" filter="blinds(horizontal)">
                                      <p:cBhvr>
                                        <p:cTn id="14" dur="2000"/>
                                        <p:tgtEl>
                                          <p:spTgt spid="23"/>
                                        </p:tgtEl>
                                      </p:cBhvr>
                                    </p:animEffect>
                                    <p:set>
                                      <p:cBhvr>
                                        <p:cTn id="15" dur="1" fill="hold">
                                          <p:stCondLst>
                                            <p:cond delay="1999"/>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6">
                                            <p:txEl>
                                              <p:pRg st="1" end="1"/>
                                            </p:txEl>
                                          </p:spTgt>
                                        </p:tgtEl>
                                        <p:attrNameLst>
                                          <p:attrName>style.visibility</p:attrName>
                                        </p:attrNameLst>
                                      </p:cBhvr>
                                      <p:to>
                                        <p:strVal val="visible"/>
                                      </p:to>
                                    </p:set>
                                  </p:childTnLst>
                                </p:cTn>
                              </p:par>
                            </p:childTnLst>
                          </p:cTn>
                        </p:par>
                        <p:par>
                          <p:cTn id="20" fill="hold">
                            <p:stCondLst>
                              <p:cond delay="0"/>
                            </p:stCondLst>
                            <p:childTnLst>
                              <p:par>
                                <p:cTn id="21" presetID="24" presetClass="emph" presetSubtype="0" fill="hold" grpId="0" nodeType="afterEffect">
                                  <p:stCondLst>
                                    <p:cond delay="0"/>
                                  </p:stCondLst>
                                  <p:iterate type="lt">
                                    <p:tmPct val="0"/>
                                  </p:iterate>
                                  <p:childTnLst>
                                    <p:animClr clrSpc="hsl" dir="cw">
                                      <p:cBhvr override="childStyle">
                                        <p:cTn id="22" dur="1000" fill="hold"/>
                                        <p:tgtEl>
                                          <p:spTgt spid="30"/>
                                        </p:tgtEl>
                                        <p:attrNameLst>
                                          <p:attrName>style.color</p:attrName>
                                        </p:attrNameLst>
                                      </p:cBhvr>
                                      <p:by>
                                        <p:hsl h="0" s="-12549" l="-25098"/>
                                      </p:by>
                                    </p:animClr>
                                    <p:animClr clrSpc="hsl" dir="cw">
                                      <p:cBhvr>
                                        <p:cTn id="23" dur="1000" fill="hold"/>
                                        <p:tgtEl>
                                          <p:spTgt spid="30"/>
                                        </p:tgtEl>
                                        <p:attrNameLst>
                                          <p:attrName>fillcolor</p:attrName>
                                        </p:attrNameLst>
                                      </p:cBhvr>
                                      <p:by>
                                        <p:hsl h="0" s="-12549" l="-25098"/>
                                      </p:by>
                                    </p:animClr>
                                    <p:animClr clrSpc="hsl" dir="cw">
                                      <p:cBhvr>
                                        <p:cTn id="24" dur="1000" fill="hold"/>
                                        <p:tgtEl>
                                          <p:spTgt spid="30"/>
                                        </p:tgtEl>
                                        <p:attrNameLst>
                                          <p:attrName>stroke.color</p:attrName>
                                        </p:attrNameLst>
                                      </p:cBhvr>
                                      <p:by>
                                        <p:hsl h="0" s="-12549" l="-25098"/>
                                      </p:by>
                                    </p:animClr>
                                    <p:set>
                                      <p:cBhvr>
                                        <p:cTn id="25" dur="1000" fill="hold"/>
                                        <p:tgtEl>
                                          <p:spTgt spid="30"/>
                                        </p:tgtEl>
                                        <p:attrNameLst>
                                          <p:attrName>fill.type</p:attrName>
                                        </p:attrNameLst>
                                      </p:cBhvr>
                                      <p:to>
                                        <p:strVal val="solid"/>
                                      </p:to>
                                    </p:set>
                                  </p:childTnLst>
                                </p:cTn>
                              </p:par>
                              <p:par>
                                <p:cTn id="26" presetID="1"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1000"/>
                            </p:stCondLst>
                            <p:childTnLst>
                              <p:par>
                                <p:cTn id="29" presetID="37" presetClass="exit" presetSubtype="0" fill="hold" grpId="0" nodeType="afterEffect">
                                  <p:stCondLst>
                                    <p:cond delay="0"/>
                                  </p:stCondLst>
                                  <p:childTnLst>
                                    <p:animEffect transition="out" filter="fade">
                                      <p:cBhvr>
                                        <p:cTn id="30" dur="1000"/>
                                        <p:tgtEl>
                                          <p:spTgt spid="38"/>
                                        </p:tgtEl>
                                      </p:cBhvr>
                                    </p:animEffect>
                                    <p:anim calcmode="lin" valueType="num">
                                      <p:cBhvr>
                                        <p:cTn id="31" dur="1000"/>
                                        <p:tgtEl>
                                          <p:spTgt spid="38"/>
                                        </p:tgtEl>
                                        <p:attrNameLst>
                                          <p:attrName>ppt_x</p:attrName>
                                        </p:attrNameLst>
                                      </p:cBhvr>
                                      <p:tavLst>
                                        <p:tav tm="0">
                                          <p:val>
                                            <p:strVal val="ppt_x"/>
                                          </p:val>
                                        </p:tav>
                                        <p:tav tm="100000">
                                          <p:val>
                                            <p:strVal val="ppt_x"/>
                                          </p:val>
                                        </p:tav>
                                      </p:tavLst>
                                    </p:anim>
                                    <p:anim calcmode="lin" valueType="num">
                                      <p:cBhvr>
                                        <p:cTn id="32" dur="100" decel="100000"/>
                                        <p:tgtEl>
                                          <p:spTgt spid="38"/>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38"/>
                                        </p:tgtEl>
                                        <p:attrNameLst>
                                          <p:attrName>ppt_y</p:attrName>
                                        </p:attrNameLst>
                                      </p:cBhvr>
                                      <p:tavLst>
                                        <p:tav tm="0">
                                          <p:val>
                                            <p:strVal val="ppt_y"/>
                                          </p:val>
                                        </p:tav>
                                        <p:tav tm="100000">
                                          <p:val>
                                            <p:strVal val="ppt_y+1"/>
                                          </p:val>
                                        </p:tav>
                                      </p:tavLst>
                                    </p:anim>
                                    <p:set>
                                      <p:cBhvr>
                                        <p:cTn id="34" dur="1" fill="hold">
                                          <p:stCondLst>
                                            <p:cond delay="9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childTnLst>
                                </p:cTn>
                              </p:par>
                            </p:childTnLst>
                          </p:cTn>
                        </p:par>
                        <p:par>
                          <p:cTn id="39" fill="hold">
                            <p:stCondLst>
                              <p:cond delay="0"/>
                            </p:stCondLst>
                            <p:childTnLst>
                              <p:par>
                                <p:cTn id="40" presetID="5" presetClass="entr" presetSubtype="1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heckerboard(across)">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xEl>
                                              <p:pRg st="3" end="3"/>
                                            </p:txEl>
                                          </p:spTgt>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grpId="1" nodeType="afterEffect">
                                  <p:stCondLst>
                                    <p:cond delay="0"/>
                                  </p:stCondLst>
                                  <p:childTnLst>
                                    <p:animMotion origin="layout" path="M 0 0 L 0.06666 0.08889 " pathEditMode="relative" ptsTypes="AA">
                                      <p:cBhvr>
                                        <p:cTn id="49" dur="1000" fill="hold"/>
                                        <p:tgtEl>
                                          <p:spTgt spid="25"/>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up)">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P spid="39" grpId="0" animBg="1"/>
      <p:bldP spid="23" grpId="0" animBg="1"/>
      <p:bldP spid="25" grpId="0" animBg="1"/>
      <p:bldP spid="25" grpId="1" animBg="1"/>
      <p:bldP spid="31" grpId="0" animBg="1"/>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Summary Of Azure Queues</a:t>
            </a:r>
          </a:p>
        </p:txBody>
      </p:sp>
      <p:sp>
        <p:nvSpPr>
          <p:cNvPr id="3" name="Content Placeholder 2"/>
          <p:cNvSpPr>
            <a:spLocks noGrp="1"/>
          </p:cNvSpPr>
          <p:nvPr>
            <p:ph idx="1"/>
          </p:nvPr>
        </p:nvSpPr>
        <p:spPr/>
        <p:txBody>
          <a:bodyPr/>
          <a:lstStyle/>
          <a:p>
            <a:pPr defTabSz="914363" eaLnBrk="1" fontAlgn="auto" hangingPunct="1">
              <a:buFont typeface="Wingdings" pitchFamily="2" charset="2"/>
              <a:buChar char="l"/>
              <a:defRPr/>
            </a:pPr>
            <a:r>
              <a:rPr lang="en-US">
                <a:ea typeface="+mn-ea"/>
                <a:cs typeface="+mn-cs"/>
              </a:rPr>
              <a:t>Provide reliable message delivery</a:t>
            </a:r>
          </a:p>
          <a:p>
            <a:pPr lvl="1" defTabSz="914363" eaLnBrk="1" fontAlgn="auto" hangingPunct="1">
              <a:spcAft>
                <a:spcPts val="0"/>
              </a:spcAft>
              <a:buFont typeface="Wingdings" pitchFamily="2" charset="2"/>
              <a:buChar char="l"/>
              <a:defRPr/>
            </a:pPr>
            <a:r>
              <a:rPr lang="en-US">
                <a:ea typeface="+mn-ea"/>
              </a:rPr>
              <a:t>Allows Messages to be retrieved </a:t>
            </a:r>
            <a:br>
              <a:rPr lang="en-US">
                <a:ea typeface="+mn-ea"/>
              </a:rPr>
            </a:br>
            <a:r>
              <a:rPr lang="en-US">
                <a:ea typeface="+mn-ea"/>
              </a:rPr>
              <a:t>and processed at least once</a:t>
            </a:r>
          </a:p>
          <a:p>
            <a:pPr lvl="1" defTabSz="914363" eaLnBrk="1" fontAlgn="auto" hangingPunct="1">
              <a:spcAft>
                <a:spcPts val="0"/>
              </a:spcAft>
              <a:buFont typeface="Wingdings" pitchFamily="2" charset="2"/>
              <a:buChar char="l"/>
              <a:defRPr/>
            </a:pPr>
            <a:endParaRPr lang="en-US">
              <a:ea typeface="+mn-ea"/>
            </a:endParaRPr>
          </a:p>
          <a:p>
            <a:pPr defTabSz="914363" eaLnBrk="1" fontAlgn="auto" hangingPunct="1">
              <a:buFont typeface="Wingdings" pitchFamily="2" charset="2"/>
              <a:buChar char="l"/>
              <a:defRPr/>
            </a:pPr>
            <a:r>
              <a:rPr lang="en-US">
                <a:ea typeface="+mn-ea"/>
                <a:cs typeface="+mn-cs"/>
              </a:rPr>
              <a:t>No limit on number of </a:t>
            </a:r>
            <a:br>
              <a:rPr lang="en-US">
                <a:ea typeface="+mn-ea"/>
                <a:cs typeface="+mn-cs"/>
              </a:rPr>
            </a:br>
            <a:r>
              <a:rPr lang="en-US">
                <a:ea typeface="+mn-ea"/>
                <a:cs typeface="+mn-cs"/>
              </a:rPr>
              <a:t>messages stored in a Queue</a:t>
            </a:r>
          </a:p>
          <a:p>
            <a:pPr defTabSz="914363" eaLnBrk="1" fontAlgn="auto" hangingPunct="1">
              <a:buFont typeface="Wingdings" pitchFamily="2" charset="2"/>
              <a:buChar char="l"/>
              <a:defRPr/>
            </a:pPr>
            <a:endParaRPr lang="en-US">
              <a:ea typeface="+mn-ea"/>
              <a:cs typeface="+mn-cs"/>
            </a:endParaRPr>
          </a:p>
          <a:p>
            <a:pPr defTabSz="914363" eaLnBrk="1" fontAlgn="auto" hangingPunct="1">
              <a:buFont typeface="Wingdings" pitchFamily="2" charset="2"/>
              <a:buChar char="l"/>
              <a:defRPr/>
            </a:pPr>
            <a:r>
              <a:rPr lang="en-US">
                <a:ea typeface="+mn-ea"/>
                <a:cs typeface="+mn-cs"/>
              </a:rPr>
              <a:t>Message size is &lt;=8KB</a:t>
            </a:r>
            <a:endParaRPr lang="en-US" dirty="0">
              <a:ea typeface="+mn-ea"/>
              <a:cs typeface="+mn-cs"/>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Storage Durability</a:t>
            </a:r>
            <a:endParaRPr dirty="0">
              <a:ea typeface="+mn-ea"/>
              <a:cs typeface="Arial" charset="0"/>
            </a:endParaRPr>
          </a:p>
        </p:txBody>
      </p:sp>
      <p:sp>
        <p:nvSpPr>
          <p:cNvPr id="3" name="Content Placeholder 2"/>
          <p:cNvSpPr>
            <a:spLocks noGrp="1"/>
          </p:cNvSpPr>
          <p:nvPr>
            <p:ph idx="1"/>
          </p:nvPr>
        </p:nvSpPr>
        <p:spPr>
          <a:xfrm>
            <a:off x="730044" y="1412875"/>
            <a:ext cx="8231076" cy="4485005"/>
          </a:xfrm>
        </p:spPr>
        <p:txBody>
          <a:bodyPr>
            <a:normAutofit fontScale="92500" lnSpcReduction="10000"/>
          </a:bodyPr>
          <a:lstStyle/>
          <a:p>
            <a:pPr defTabSz="914363" eaLnBrk="1" fontAlgn="auto" hangingPunct="1">
              <a:buFont typeface="Wingdings" pitchFamily="2" charset="2"/>
              <a:buChar char="l"/>
              <a:defRPr/>
            </a:pPr>
            <a:r>
              <a:rPr lang="en-US" sz="2800" dirty="0">
                <a:ea typeface="+mn-ea"/>
                <a:cs typeface="+mn-cs"/>
              </a:rPr>
              <a:t>All data is replicated at least 3 times</a:t>
            </a:r>
          </a:p>
          <a:p>
            <a:pPr lvl="1" defTabSz="914363" eaLnBrk="1" fontAlgn="auto" hangingPunct="1">
              <a:spcAft>
                <a:spcPts val="0"/>
              </a:spcAft>
              <a:buFont typeface="Wingdings" pitchFamily="2" charset="2"/>
              <a:buChar char="l"/>
              <a:defRPr/>
            </a:pPr>
            <a:r>
              <a:rPr lang="en-US" sz="2400" dirty="0">
                <a:ea typeface="+mn-ea"/>
              </a:rPr>
              <a:t>Replicas are spread out over different fault and upgrade domains in same data center</a:t>
            </a:r>
          </a:p>
          <a:p>
            <a:pPr lvl="2" defTabSz="914363" eaLnBrk="1" fontAlgn="auto" hangingPunct="1">
              <a:spcAft>
                <a:spcPts val="0"/>
              </a:spcAft>
              <a:buFont typeface="Wingdings" pitchFamily="2" charset="2"/>
              <a:buChar char="l"/>
              <a:defRPr/>
            </a:pPr>
            <a:r>
              <a:rPr lang="en-US" sz="2000" dirty="0">
                <a:solidFill>
                  <a:schemeClr val="bg1">
                    <a:lumMod val="50000"/>
                    <a:lumOff val="50000"/>
                  </a:schemeClr>
                </a:solidFill>
                <a:ea typeface="+mn-ea"/>
              </a:rPr>
              <a:t>Future support for geo-distribution and geo-replication</a:t>
            </a:r>
          </a:p>
          <a:p>
            <a:pPr lvl="1" defTabSz="914363" eaLnBrk="1" fontAlgn="auto" hangingPunct="1">
              <a:spcAft>
                <a:spcPts val="0"/>
              </a:spcAft>
              <a:buFont typeface="Wingdings" pitchFamily="2" charset="2"/>
              <a:buChar char="l"/>
              <a:defRPr/>
            </a:pPr>
            <a:r>
              <a:rPr lang="en-US" sz="2400" dirty="0">
                <a:ea typeface="+mn-ea"/>
              </a:rPr>
              <a:t>All of Storage (Blobs, Tables and Queues) is built on this replication layer</a:t>
            </a:r>
          </a:p>
          <a:p>
            <a:pPr lvl="1" defTabSz="914363" eaLnBrk="1" fontAlgn="auto" hangingPunct="1">
              <a:spcAft>
                <a:spcPts val="0"/>
              </a:spcAft>
              <a:buFont typeface="Wingdings" pitchFamily="2" charset="2"/>
              <a:buChar char="l"/>
              <a:defRPr/>
            </a:pPr>
            <a:endParaRPr lang="en-US" sz="2400" dirty="0">
              <a:ea typeface="+mn-ea"/>
            </a:endParaRPr>
          </a:p>
          <a:p>
            <a:pPr defTabSz="914363" eaLnBrk="1" fontAlgn="auto" hangingPunct="1">
              <a:buFont typeface="Wingdings" pitchFamily="2" charset="2"/>
              <a:buChar char="l"/>
              <a:defRPr/>
            </a:pPr>
            <a:r>
              <a:rPr lang="en-US" sz="2800" dirty="0">
                <a:ea typeface="+mn-ea"/>
                <a:cs typeface="+mn-cs"/>
              </a:rPr>
              <a:t>Dynamic replication to maintain a healthy number of replicas</a:t>
            </a:r>
          </a:p>
          <a:p>
            <a:pPr lvl="1" defTabSz="914363" eaLnBrk="1" fontAlgn="auto" hangingPunct="1">
              <a:spcAft>
                <a:spcPts val="0"/>
              </a:spcAft>
              <a:buFont typeface="Wingdings" pitchFamily="2" charset="2"/>
              <a:buChar char="l"/>
              <a:defRPr/>
            </a:pPr>
            <a:r>
              <a:rPr lang="en-US" sz="2400" dirty="0">
                <a:ea typeface="+mn-ea"/>
              </a:rPr>
              <a:t>Recover from a lost/unresponsive Drive or Node</a:t>
            </a:r>
          </a:p>
          <a:p>
            <a:pPr lvl="1" defTabSz="914363" eaLnBrk="1" fontAlgn="auto" hangingPunct="1">
              <a:spcAft>
                <a:spcPts val="0"/>
              </a:spcAft>
              <a:buFont typeface="Wingdings" pitchFamily="2" charset="2"/>
              <a:buChar char="l"/>
              <a:defRPr/>
            </a:pPr>
            <a:r>
              <a:rPr lang="en-US" sz="2400" dirty="0">
                <a:ea typeface="+mn-ea"/>
              </a:rPr>
              <a:t>Recover from data bit rot</a:t>
            </a:r>
          </a:p>
          <a:p>
            <a:pPr lvl="2" defTabSz="914363" eaLnBrk="1" fontAlgn="auto" hangingPunct="1">
              <a:spcAft>
                <a:spcPts val="0"/>
              </a:spcAft>
              <a:buFont typeface="Wingdings" pitchFamily="2" charset="2"/>
              <a:buChar char="l"/>
              <a:defRPr/>
            </a:pPr>
            <a:r>
              <a:rPr lang="en-US" sz="2000" dirty="0">
                <a:ea typeface="+mn-ea"/>
              </a:rPr>
              <a:t>Data continuously scanned against bit rot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Availability And Scalability</a:t>
            </a:r>
            <a:endParaRPr dirty="0">
              <a:ea typeface="+mn-ea"/>
              <a:cs typeface="Arial" charset="0"/>
            </a:endParaRPr>
          </a:p>
        </p:txBody>
      </p:sp>
      <p:sp>
        <p:nvSpPr>
          <p:cNvPr id="30722" name="Content Placeholder 2"/>
          <p:cNvSpPr>
            <a:spLocks noGrp="1"/>
          </p:cNvSpPr>
          <p:nvPr>
            <p:ph idx="1"/>
          </p:nvPr>
        </p:nvSpPr>
        <p:spPr>
          <a:xfrm>
            <a:off x="730044" y="1412875"/>
            <a:ext cx="7681532" cy="4362541"/>
          </a:xfrm>
        </p:spPr>
        <p:txBody>
          <a:bodyPr>
            <a:normAutofit fontScale="92500" lnSpcReduction="10000"/>
          </a:bodyPr>
          <a:lstStyle/>
          <a:p>
            <a:pPr defTabSz="914363" eaLnBrk="1" fontAlgn="auto" hangingPunct="1">
              <a:buFont typeface="Wingdings" pitchFamily="2" charset="2"/>
              <a:buChar char="l"/>
              <a:defRPr/>
            </a:pPr>
            <a:r>
              <a:rPr lang="en-US" sz="2400" dirty="0">
                <a:ea typeface="+mn-ea"/>
                <a:cs typeface="+mn-cs"/>
              </a:rPr>
              <a:t>Efficient Failover</a:t>
            </a:r>
          </a:p>
          <a:p>
            <a:pPr lvl="1" defTabSz="914363" eaLnBrk="1" fontAlgn="auto" hangingPunct="1">
              <a:spcAft>
                <a:spcPts val="0"/>
              </a:spcAft>
              <a:buFont typeface="Wingdings" pitchFamily="2" charset="2"/>
              <a:buChar char="l"/>
              <a:defRPr/>
            </a:pPr>
            <a:r>
              <a:rPr lang="en-US" sz="2000" dirty="0">
                <a:ea typeface="+mn-ea"/>
              </a:rPr>
              <a:t>Data served immediately elsewhere within data center from available replicas</a:t>
            </a:r>
          </a:p>
          <a:p>
            <a:pPr lvl="3" defTabSz="914363" eaLnBrk="1" fontAlgn="auto" hangingPunct="1">
              <a:spcAft>
                <a:spcPts val="0"/>
              </a:spcAft>
              <a:buFont typeface="Wingdings" pitchFamily="2" charset="2"/>
              <a:buNone/>
              <a:defRPr/>
            </a:pPr>
            <a:r>
              <a:rPr lang="en-US" sz="1800" dirty="0">
                <a:ea typeface="+mn-ea"/>
              </a:rPr>
              <a:t>	</a:t>
            </a:r>
          </a:p>
          <a:p>
            <a:pPr defTabSz="914363" eaLnBrk="1" fontAlgn="auto" hangingPunct="1">
              <a:buFont typeface="Wingdings" pitchFamily="2" charset="2"/>
              <a:buChar char="l"/>
              <a:defRPr/>
            </a:pPr>
            <a:r>
              <a:rPr lang="en-US" sz="2400" dirty="0">
                <a:ea typeface="+mn-ea"/>
                <a:cs typeface="+mn-cs"/>
              </a:rPr>
              <a:t>Automatic Load Balancing of Hot Data</a:t>
            </a:r>
          </a:p>
          <a:p>
            <a:pPr lvl="1" defTabSz="914363" eaLnBrk="1" fontAlgn="auto" hangingPunct="1">
              <a:spcAft>
                <a:spcPts val="0"/>
              </a:spcAft>
              <a:buFont typeface="Wingdings" pitchFamily="2" charset="2"/>
              <a:buChar char="l"/>
              <a:defRPr/>
            </a:pPr>
            <a:r>
              <a:rPr lang="en-US" sz="2000" dirty="0">
                <a:ea typeface="+mn-ea"/>
              </a:rPr>
              <a:t>Monitor the usage patterns and load balance access to</a:t>
            </a:r>
          </a:p>
          <a:p>
            <a:pPr lvl="2" defTabSz="914363" eaLnBrk="1" fontAlgn="auto" hangingPunct="1">
              <a:spcAft>
                <a:spcPts val="0"/>
              </a:spcAft>
              <a:buFont typeface="Wingdings" pitchFamily="2" charset="2"/>
              <a:buChar char="l"/>
              <a:defRPr/>
            </a:pPr>
            <a:r>
              <a:rPr lang="en-US" sz="1800" dirty="0">
                <a:ea typeface="+mn-ea"/>
              </a:rPr>
              <a:t>Blob Containers, Table Partitions and Queues</a:t>
            </a:r>
          </a:p>
          <a:p>
            <a:pPr lvl="1" defTabSz="914363" eaLnBrk="1" fontAlgn="auto" hangingPunct="1">
              <a:spcAft>
                <a:spcPts val="0"/>
              </a:spcAft>
              <a:buFont typeface="Wingdings" pitchFamily="2" charset="2"/>
              <a:buChar char="l"/>
              <a:defRPr/>
            </a:pPr>
            <a:r>
              <a:rPr lang="en-US" sz="2000" dirty="0">
                <a:ea typeface="+mn-ea"/>
              </a:rPr>
              <a:t>Distribute access to the hot data over the </a:t>
            </a:r>
            <a:br>
              <a:rPr lang="en-US" sz="2000" dirty="0">
                <a:ea typeface="+mn-ea"/>
              </a:rPr>
            </a:br>
            <a:r>
              <a:rPr lang="en-US" sz="2000" dirty="0">
                <a:ea typeface="+mn-ea"/>
              </a:rPr>
              <a:t>data center according to traffic</a:t>
            </a:r>
          </a:p>
          <a:p>
            <a:pPr lvl="4" defTabSz="914363" eaLnBrk="1" fontAlgn="auto" hangingPunct="1">
              <a:spcAft>
                <a:spcPts val="0"/>
              </a:spcAft>
              <a:buFont typeface="Wingdings" pitchFamily="2" charset="2"/>
              <a:buChar char="l"/>
              <a:defRPr/>
            </a:pPr>
            <a:endParaRPr lang="en-US" sz="1800" dirty="0">
              <a:ea typeface="+mn-ea"/>
            </a:endParaRPr>
          </a:p>
          <a:p>
            <a:pPr defTabSz="914363" eaLnBrk="1" fontAlgn="auto" hangingPunct="1">
              <a:buFont typeface="Wingdings" pitchFamily="2" charset="2"/>
              <a:buChar char="l"/>
              <a:defRPr/>
            </a:pPr>
            <a:r>
              <a:rPr lang="en-US" sz="2400" dirty="0">
                <a:ea typeface="+mn-ea"/>
                <a:cs typeface="+mn-cs"/>
              </a:rPr>
              <a:t>Caching of Hot Blobs, Entities and Queues</a:t>
            </a:r>
          </a:p>
          <a:p>
            <a:pPr lvl="1" defTabSz="914363" eaLnBrk="1" fontAlgn="auto" hangingPunct="1">
              <a:spcAft>
                <a:spcPts val="0"/>
              </a:spcAft>
              <a:buFont typeface="Wingdings" pitchFamily="2" charset="2"/>
              <a:buChar char="l"/>
              <a:defRPr/>
            </a:pPr>
            <a:r>
              <a:rPr lang="en-US" sz="2000" dirty="0">
                <a:ea typeface="+mn-ea"/>
              </a:rPr>
              <a:t>Hot Blobs are cached to scale out access to them</a:t>
            </a:r>
          </a:p>
          <a:p>
            <a:pPr lvl="1" defTabSz="914363" eaLnBrk="1" fontAlgn="auto" hangingPunct="1">
              <a:spcAft>
                <a:spcPts val="0"/>
              </a:spcAft>
              <a:buFont typeface="Wingdings" pitchFamily="2" charset="2"/>
              <a:buChar char="l"/>
              <a:defRPr/>
            </a:pPr>
            <a:r>
              <a:rPr lang="en-US" sz="2000" dirty="0">
                <a:ea typeface="+mn-ea"/>
              </a:rPr>
              <a:t>Hot Entity and Queue data pages are </a:t>
            </a:r>
            <a:br>
              <a:rPr lang="en-US" sz="2000" dirty="0">
                <a:ea typeface="+mn-ea"/>
              </a:rPr>
            </a:br>
            <a:r>
              <a:rPr lang="en-US" sz="2000" dirty="0">
                <a:ea typeface="+mn-ea"/>
              </a:rPr>
              <a:t>cached and served from memory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7" dur="500"/>
                                        <p:tgtEl>
                                          <p:spTgt spid="3072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10" dur="500"/>
                                        <p:tgtEl>
                                          <p:spTgt spid="3072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13" dur="500"/>
                                        <p:tgtEl>
                                          <p:spTgt spid="3072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16" dur="500"/>
                                        <p:tgtEl>
                                          <p:spTgt spid="3072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22">
                                            <p:txEl>
                                              <p:pRg st="8" end="8"/>
                                            </p:txEl>
                                          </p:spTgt>
                                        </p:tgtEl>
                                        <p:attrNameLst>
                                          <p:attrName>style.visibility</p:attrName>
                                        </p:attrNameLst>
                                      </p:cBhvr>
                                      <p:to>
                                        <p:strVal val="visible"/>
                                      </p:to>
                                    </p:set>
                                    <p:animEffect transition="in" filter="blinds(horizontal)">
                                      <p:cBhvr>
                                        <p:cTn id="21" dur="500"/>
                                        <p:tgtEl>
                                          <p:spTgt spid="30722">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22">
                                            <p:txEl>
                                              <p:pRg st="9" end="9"/>
                                            </p:txEl>
                                          </p:spTgt>
                                        </p:tgtEl>
                                        <p:attrNameLst>
                                          <p:attrName>style.visibility</p:attrName>
                                        </p:attrNameLst>
                                      </p:cBhvr>
                                      <p:to>
                                        <p:strVal val="visible"/>
                                      </p:to>
                                    </p:set>
                                    <p:animEffect transition="in" filter="blinds(horizontal)">
                                      <p:cBhvr>
                                        <p:cTn id="24" dur="500"/>
                                        <p:tgtEl>
                                          <p:spTgt spid="30722">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722">
                                            <p:txEl>
                                              <p:pRg st="10" end="10"/>
                                            </p:txEl>
                                          </p:spTgt>
                                        </p:tgtEl>
                                        <p:attrNameLst>
                                          <p:attrName>style.visibility</p:attrName>
                                        </p:attrNameLst>
                                      </p:cBhvr>
                                      <p:to>
                                        <p:strVal val="visible"/>
                                      </p:to>
                                    </p:set>
                                    <p:animEffect transition="in" filter="blinds(horizontal)">
                                      <p:cBhvr>
                                        <p:cTn id="27" dur="500"/>
                                        <p:tgtEl>
                                          <p:spTgt spid="307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Data Abstractions</a:t>
            </a:r>
          </a:p>
        </p:txBody>
      </p:sp>
      <p:sp>
        <p:nvSpPr>
          <p:cNvPr id="3" name="Content Placeholder 2"/>
          <p:cNvSpPr>
            <a:spLocks noGrp="1"/>
          </p:cNvSpPr>
          <p:nvPr>
            <p:ph idx="1"/>
          </p:nvPr>
        </p:nvSpPr>
        <p:spPr>
          <a:xfrm>
            <a:off x="730044" y="1412875"/>
            <a:ext cx="7681532" cy="3908570"/>
          </a:xfrm>
        </p:spPr>
        <p:txBody>
          <a:bodyPr/>
          <a:lstStyle/>
          <a:p>
            <a:pPr defTabSz="914363" eaLnBrk="1" fontAlgn="auto" hangingPunct="1">
              <a:buFont typeface="Wingdings" pitchFamily="2" charset="2"/>
              <a:buChar char="l"/>
              <a:defRPr/>
            </a:pPr>
            <a:r>
              <a:rPr lang="en-US" sz="2800" dirty="0">
                <a:solidFill>
                  <a:schemeClr val="accent3"/>
                </a:solidFill>
                <a:ea typeface="+mn-ea"/>
                <a:cs typeface="+mn-cs"/>
              </a:rPr>
              <a:t>Blobs</a:t>
            </a:r>
            <a:r>
              <a:rPr lang="en-US" sz="2800" dirty="0">
                <a:ea typeface="+mn-ea"/>
                <a:cs typeface="+mn-cs"/>
              </a:rPr>
              <a:t> – Provide a simple interface for storing named files along with metadata for the file</a:t>
            </a:r>
          </a:p>
          <a:p>
            <a:pPr defTabSz="914363" eaLnBrk="1" fontAlgn="auto" hangingPunct="1">
              <a:buFont typeface="Wingdings" pitchFamily="2" charset="2"/>
              <a:buNone/>
              <a:defRPr/>
            </a:pPr>
            <a:r>
              <a:rPr lang="en-US" sz="2800" dirty="0">
                <a:ea typeface="+mn-ea"/>
                <a:cs typeface="+mn-cs"/>
              </a:rPr>
              <a:t>   </a:t>
            </a:r>
          </a:p>
          <a:p>
            <a:pPr defTabSz="914363" eaLnBrk="1" fontAlgn="auto" hangingPunct="1">
              <a:buFont typeface="Wingdings" pitchFamily="2" charset="2"/>
              <a:buChar char="l"/>
              <a:defRPr/>
            </a:pPr>
            <a:r>
              <a:rPr lang="en-US" sz="2800" dirty="0">
                <a:solidFill>
                  <a:schemeClr val="accent3"/>
                </a:solidFill>
                <a:ea typeface="+mn-ea"/>
                <a:cs typeface="+mn-cs"/>
              </a:rPr>
              <a:t>Tables</a:t>
            </a:r>
            <a:r>
              <a:rPr lang="en-US" sz="2800" dirty="0">
                <a:ea typeface="+mn-ea"/>
                <a:cs typeface="+mn-cs"/>
              </a:rPr>
              <a:t> – Provide structured storage.  A Table is a set of entities, which contain a set of properties</a:t>
            </a:r>
          </a:p>
          <a:p>
            <a:pPr defTabSz="914363" eaLnBrk="1" fontAlgn="auto" hangingPunct="1">
              <a:buFont typeface="Wingdings" pitchFamily="2" charset="2"/>
              <a:buChar char="l"/>
              <a:defRPr/>
            </a:pPr>
            <a:endParaRPr lang="en-US" sz="2800" dirty="0">
              <a:ea typeface="+mn-ea"/>
              <a:cs typeface="+mn-cs"/>
            </a:endParaRPr>
          </a:p>
          <a:p>
            <a:pPr defTabSz="914363" eaLnBrk="1" fontAlgn="auto" hangingPunct="1">
              <a:buFont typeface="Wingdings" pitchFamily="2" charset="2"/>
              <a:buChar char="l"/>
              <a:defRPr/>
            </a:pPr>
            <a:r>
              <a:rPr lang="en-US" sz="2800" dirty="0">
                <a:solidFill>
                  <a:schemeClr val="accent3"/>
                </a:solidFill>
                <a:ea typeface="+mn-ea"/>
                <a:cs typeface="+mn-cs"/>
              </a:rPr>
              <a:t>Queues</a:t>
            </a:r>
            <a:r>
              <a:rPr lang="en-US" sz="2800" dirty="0">
                <a:ea typeface="+mn-ea"/>
                <a:cs typeface="+mn-cs"/>
              </a:rPr>
              <a:t> – Provide reliable storage and delivery of messages for an application</a:t>
            </a:r>
          </a:p>
          <a:p>
            <a:pPr lvl="1" defTabSz="914363" eaLnBrk="1" fontAlgn="auto" hangingPunct="1">
              <a:spcAft>
                <a:spcPts val="0"/>
              </a:spcAft>
              <a:buFont typeface="Wingdings" pitchFamily="2" charset="2"/>
              <a:buChar char="l"/>
              <a:defRPr/>
            </a:pPr>
            <a:endParaRPr lang="en-US" sz="2400" dirty="0">
              <a:ea typeface="+mn-ea"/>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 Azure</a:t>
            </a:r>
            <a:r>
              <a:rPr lang="en-US" dirty="0">
                <a:ea typeface="+mn-ea"/>
                <a:cs typeface="Arial" charset="0"/>
              </a:rPr>
              <a:t> Storage Design</a:t>
            </a:r>
            <a:endParaRPr dirty="0">
              <a:ea typeface="+mn-ea"/>
              <a:cs typeface="Arial" charset="0"/>
            </a:endParaRPr>
          </a:p>
        </p:txBody>
      </p:sp>
      <p:sp>
        <p:nvSpPr>
          <p:cNvPr id="3" name="Content Placeholder 2"/>
          <p:cNvSpPr>
            <a:spLocks noGrp="1"/>
          </p:cNvSpPr>
          <p:nvPr>
            <p:ph idx="1"/>
          </p:nvPr>
        </p:nvSpPr>
        <p:spPr>
          <a:xfrm>
            <a:off x="730044" y="1412875"/>
            <a:ext cx="8026606" cy="4672241"/>
          </a:xfrm>
        </p:spPr>
        <p:txBody>
          <a:bodyPr>
            <a:normAutofit lnSpcReduction="10000"/>
          </a:bodyPr>
          <a:lstStyle/>
          <a:p>
            <a:pPr defTabSz="914363" eaLnBrk="1" fontAlgn="auto" hangingPunct="1">
              <a:buFont typeface="Wingdings" pitchFamily="2" charset="2"/>
              <a:buChar char="l"/>
              <a:defRPr/>
            </a:pPr>
            <a:r>
              <a:rPr lang="en-US" sz="2800" dirty="0">
                <a:ea typeface="+mn-ea"/>
                <a:cs typeface="+mn-cs"/>
              </a:rPr>
              <a:t>Essential Storage for the Cloud</a:t>
            </a:r>
          </a:p>
          <a:p>
            <a:pPr lvl="1" defTabSz="914363" eaLnBrk="1" fontAlgn="auto" hangingPunct="1">
              <a:spcAft>
                <a:spcPts val="0"/>
              </a:spcAft>
              <a:buFont typeface="Wingdings" pitchFamily="2" charset="2"/>
              <a:buChar char="l"/>
              <a:defRPr/>
            </a:pPr>
            <a:r>
              <a:rPr lang="en-US" sz="2400" dirty="0">
                <a:ea typeface="+mn-ea"/>
              </a:rPr>
              <a:t>Durable, Scalable, Highly Available, </a:t>
            </a:r>
            <a:br>
              <a:rPr lang="en-US" sz="2400" dirty="0">
                <a:ea typeface="+mn-ea"/>
              </a:rPr>
            </a:br>
            <a:r>
              <a:rPr lang="en-US" sz="2400" dirty="0">
                <a:ea typeface="+mn-ea"/>
              </a:rPr>
              <a:t>Security, Performance Efficient</a:t>
            </a:r>
          </a:p>
          <a:p>
            <a:pPr lvl="1" defTabSz="914363" eaLnBrk="1" fontAlgn="auto" hangingPunct="1">
              <a:spcAft>
                <a:spcPts val="0"/>
              </a:spcAft>
              <a:buFont typeface="Wingdings" pitchFamily="2" charset="2"/>
              <a:buChar char="l"/>
              <a:defRPr/>
            </a:pPr>
            <a:endParaRPr lang="en-US" sz="2400" dirty="0">
              <a:ea typeface="+mn-ea"/>
            </a:endParaRPr>
          </a:p>
          <a:p>
            <a:pPr defTabSz="914363" eaLnBrk="1" fontAlgn="auto" hangingPunct="1">
              <a:buFont typeface="Wingdings" pitchFamily="2" charset="2"/>
              <a:buChar char="l"/>
              <a:defRPr/>
            </a:pPr>
            <a:r>
              <a:rPr lang="en-US" sz="2800" dirty="0">
                <a:ea typeface="+mn-ea"/>
                <a:cs typeface="+mn-cs"/>
              </a:rPr>
              <a:t>Familiar and Easy to Use Programming Interfaces</a:t>
            </a:r>
          </a:p>
          <a:p>
            <a:pPr lvl="1" defTabSz="914363" eaLnBrk="1" fontAlgn="auto" hangingPunct="1">
              <a:spcAft>
                <a:spcPts val="0"/>
              </a:spcAft>
              <a:buFont typeface="Wingdings" pitchFamily="2" charset="2"/>
              <a:buChar char="l"/>
              <a:defRPr/>
            </a:pPr>
            <a:r>
              <a:rPr lang="en-US" sz="2400" dirty="0">
                <a:ea typeface="+mn-ea"/>
              </a:rPr>
              <a:t>REST Accessible, LINQ and ADO.NET</a:t>
            </a:r>
          </a:p>
          <a:p>
            <a:pPr lvl="1" defTabSz="914363" eaLnBrk="1" fontAlgn="auto" hangingPunct="1">
              <a:spcAft>
                <a:spcPts val="0"/>
              </a:spcAft>
              <a:buFont typeface="Wingdings" pitchFamily="2" charset="2"/>
              <a:buChar char="l"/>
              <a:defRPr/>
            </a:pPr>
            <a:endParaRPr lang="en-US" sz="2400" dirty="0">
              <a:ea typeface="+mn-ea"/>
            </a:endParaRPr>
          </a:p>
          <a:p>
            <a:pPr defTabSz="914363" eaLnBrk="1" fontAlgn="auto" hangingPunct="1">
              <a:buFont typeface="Wingdings" pitchFamily="2" charset="2"/>
              <a:buChar char="l"/>
              <a:defRPr/>
            </a:pPr>
            <a:r>
              <a:rPr lang="en-US" sz="2800" dirty="0">
                <a:ea typeface="+mn-ea"/>
                <a:cs typeface="+mn-cs"/>
              </a:rPr>
              <a:t>Rich Data Abstractions</a:t>
            </a:r>
          </a:p>
          <a:p>
            <a:pPr lvl="1" defTabSz="914363" eaLnBrk="1" fontAlgn="auto" hangingPunct="1">
              <a:spcAft>
                <a:spcPts val="0"/>
              </a:spcAft>
              <a:buFont typeface="Wingdings" pitchFamily="2" charset="2"/>
              <a:buChar char="l"/>
              <a:defRPr/>
            </a:pPr>
            <a:r>
              <a:rPr lang="en-US" sz="2400" dirty="0">
                <a:ea typeface="+mn-ea"/>
              </a:rPr>
              <a:t>Service communication:  </a:t>
            </a:r>
            <a:r>
              <a:rPr lang="en-US" sz="2400" dirty="0">
                <a:solidFill>
                  <a:schemeClr val="accent3"/>
                </a:solidFill>
                <a:ea typeface="+mn-ea"/>
              </a:rPr>
              <a:t>queues</a:t>
            </a:r>
            <a:r>
              <a:rPr lang="en-US" sz="2400" dirty="0">
                <a:solidFill>
                  <a:schemeClr val="tx1">
                    <a:lumMod val="50000"/>
                  </a:schemeClr>
                </a:solidFill>
                <a:ea typeface="+mn-ea"/>
              </a:rPr>
              <a:t>, locks, …</a:t>
            </a:r>
          </a:p>
          <a:p>
            <a:pPr lvl="1" defTabSz="914363" eaLnBrk="1" fontAlgn="auto" hangingPunct="1">
              <a:spcAft>
                <a:spcPts val="0"/>
              </a:spcAft>
              <a:buFont typeface="Wingdings" pitchFamily="2" charset="2"/>
              <a:buChar char="l"/>
              <a:defRPr/>
            </a:pPr>
            <a:r>
              <a:rPr lang="en-US" sz="2400" dirty="0">
                <a:ea typeface="+mn-ea"/>
              </a:rPr>
              <a:t>Large user data items:  </a:t>
            </a:r>
            <a:r>
              <a:rPr lang="en-US" sz="2400" dirty="0">
                <a:solidFill>
                  <a:schemeClr val="accent3"/>
                </a:solidFill>
                <a:ea typeface="+mn-ea"/>
              </a:rPr>
              <a:t>blobs, blocks</a:t>
            </a:r>
            <a:r>
              <a:rPr lang="en-US" sz="2400" dirty="0">
                <a:solidFill>
                  <a:schemeClr val="tx1">
                    <a:lumMod val="50000"/>
                  </a:schemeClr>
                </a:solidFill>
                <a:ea typeface="+mn-ea"/>
              </a:rPr>
              <a:t>, …</a:t>
            </a:r>
          </a:p>
          <a:p>
            <a:pPr lvl="1" defTabSz="914363" eaLnBrk="1" fontAlgn="auto" hangingPunct="1">
              <a:spcAft>
                <a:spcPts val="0"/>
              </a:spcAft>
              <a:buFont typeface="Wingdings" pitchFamily="2" charset="2"/>
              <a:buChar char="l"/>
              <a:defRPr/>
            </a:pPr>
            <a:r>
              <a:rPr lang="en-US" sz="2400" dirty="0">
                <a:ea typeface="+mn-ea"/>
              </a:rPr>
              <a:t>Service state:  </a:t>
            </a:r>
            <a:r>
              <a:rPr lang="en-US" sz="2400" dirty="0">
                <a:solidFill>
                  <a:schemeClr val="accent3"/>
                </a:solidFill>
                <a:ea typeface="+mn-ea"/>
              </a:rPr>
              <a:t>tables</a:t>
            </a:r>
            <a:r>
              <a:rPr lang="en-US" sz="2400" dirty="0">
                <a:solidFill>
                  <a:schemeClr val="tx1">
                    <a:lumMod val="50000"/>
                  </a:schemeClr>
                </a:solidFill>
                <a:ea typeface="+mn-ea"/>
              </a:rPr>
              <a:t>, caches, …</a:t>
            </a:r>
          </a:p>
          <a:p>
            <a:pPr lvl="1" defTabSz="914363" eaLnBrk="1" fontAlgn="auto" hangingPunct="1">
              <a:spcAft>
                <a:spcPts val="0"/>
              </a:spcAft>
              <a:buFont typeface="Wingdings" pitchFamily="2" charset="2"/>
              <a:buChar char="l"/>
              <a:defRPr/>
            </a:pPr>
            <a:endParaRPr lang="en-US" sz="2400" dirty="0">
              <a:ea typeface="+mn-ea"/>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5" name="Group 15"/>
          <p:cNvGrpSpPr>
            <a:grpSpLocks/>
          </p:cNvGrpSpPr>
          <p:nvPr/>
        </p:nvGrpSpPr>
        <p:grpSpPr bwMode="auto">
          <a:xfrm>
            <a:off x="6246813" y="1411288"/>
            <a:ext cx="2509837" cy="5218112"/>
            <a:chOff x="5859507" y="0"/>
            <a:chExt cx="2509208" cy="5715000"/>
          </a:xfrm>
        </p:grpSpPr>
        <p:sp>
          <p:nvSpPr>
            <p:cNvPr id="62" name="Rounded Rectangle 61"/>
            <p:cNvSpPr/>
            <p:nvPr/>
          </p:nvSpPr>
          <p:spPr>
            <a:xfrm>
              <a:off x="5859507" y="0"/>
              <a:ext cx="2509208" cy="5715000"/>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4"/>
            <p:cNvSpPr/>
            <p:nvPr/>
          </p:nvSpPr>
          <p:spPr>
            <a:xfrm>
              <a:off x="5859507" y="0"/>
              <a:ext cx="2509208" cy="17143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fontAlgn="auto">
                <a:lnSpc>
                  <a:spcPct val="90000"/>
                </a:lnSpc>
                <a:spcAft>
                  <a:spcPct val="35000"/>
                </a:spcAft>
                <a:defRPr/>
              </a:pPr>
              <a:endParaRPr lang="en-US" sz="6000" dirty="0"/>
            </a:p>
          </p:txBody>
        </p:sp>
      </p:grpSp>
      <p:grpSp>
        <p:nvGrpSpPr>
          <p:cNvPr id="129026" name="Group 16"/>
          <p:cNvGrpSpPr>
            <a:grpSpLocks/>
          </p:cNvGrpSpPr>
          <p:nvPr/>
        </p:nvGrpSpPr>
        <p:grpSpPr bwMode="auto">
          <a:xfrm>
            <a:off x="3317875" y="1411288"/>
            <a:ext cx="2509838" cy="5218112"/>
            <a:chOff x="2930045" y="0"/>
            <a:chExt cx="2509208" cy="5715000"/>
          </a:xfrm>
        </p:grpSpPr>
        <p:sp>
          <p:nvSpPr>
            <p:cNvPr id="60" name="Rounded Rectangle 59"/>
            <p:cNvSpPr/>
            <p:nvPr/>
          </p:nvSpPr>
          <p:spPr>
            <a:xfrm>
              <a:off x="2930045" y="0"/>
              <a:ext cx="2509208" cy="5715000"/>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1" name="Rounded Rectangle 6"/>
            <p:cNvSpPr/>
            <p:nvPr/>
          </p:nvSpPr>
          <p:spPr>
            <a:xfrm>
              <a:off x="2930045" y="0"/>
              <a:ext cx="2509208" cy="17143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fontAlgn="auto">
                <a:lnSpc>
                  <a:spcPct val="90000"/>
                </a:lnSpc>
                <a:spcAft>
                  <a:spcPct val="35000"/>
                </a:spcAft>
                <a:defRPr/>
              </a:pPr>
              <a:endParaRPr lang="en-US" sz="6000" dirty="0"/>
            </a:p>
          </p:txBody>
        </p:sp>
      </p:grpSp>
      <p:grpSp>
        <p:nvGrpSpPr>
          <p:cNvPr id="129027" name="Group 17"/>
          <p:cNvGrpSpPr>
            <a:grpSpLocks/>
          </p:cNvGrpSpPr>
          <p:nvPr/>
        </p:nvGrpSpPr>
        <p:grpSpPr bwMode="auto">
          <a:xfrm>
            <a:off x="387350" y="1411288"/>
            <a:ext cx="2509838" cy="5218112"/>
            <a:chOff x="0" y="0"/>
            <a:chExt cx="2509208" cy="5715000"/>
          </a:xfrm>
        </p:grpSpPr>
        <p:sp>
          <p:nvSpPr>
            <p:cNvPr id="58" name="Rounded Rectangle 57"/>
            <p:cNvSpPr/>
            <p:nvPr/>
          </p:nvSpPr>
          <p:spPr>
            <a:xfrm>
              <a:off x="0" y="0"/>
              <a:ext cx="2509208" cy="5715000"/>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59" name="Rounded Rectangle 8"/>
            <p:cNvSpPr/>
            <p:nvPr/>
          </p:nvSpPr>
          <p:spPr>
            <a:xfrm>
              <a:off x="0" y="0"/>
              <a:ext cx="2509208" cy="17143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fontAlgn="auto">
                <a:lnSpc>
                  <a:spcPct val="90000"/>
                </a:lnSpc>
                <a:spcAft>
                  <a:spcPct val="35000"/>
                </a:spcAft>
                <a:defRPr/>
              </a:pPr>
              <a:endParaRPr lang="en-US" sz="6000" dirty="0"/>
            </a:p>
          </p:txBody>
        </p:sp>
      </p:grpSp>
      <p:grpSp>
        <p:nvGrpSpPr>
          <p:cNvPr id="129028" name="Group 18"/>
          <p:cNvGrpSpPr>
            <a:grpSpLocks/>
          </p:cNvGrpSpPr>
          <p:nvPr/>
        </p:nvGrpSpPr>
        <p:grpSpPr bwMode="auto">
          <a:xfrm>
            <a:off x="527050" y="3295650"/>
            <a:ext cx="2100263" cy="1049338"/>
            <a:chOff x="138385" y="2209799"/>
            <a:chExt cx="2101267" cy="1050633"/>
          </a:xfrm>
        </p:grpSpPr>
        <p:sp>
          <p:nvSpPr>
            <p:cNvPr id="56" name="Rounded Rectangle 55"/>
            <p:cNvSpPr/>
            <p:nvPr/>
          </p:nvSpPr>
          <p:spPr>
            <a:xfrm>
              <a:off x="138385"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7" name="Rounded Rectangle 10"/>
            <p:cNvSpPr/>
            <p:nvPr/>
          </p:nvSpPr>
          <p:spPr>
            <a:xfrm>
              <a:off x="168562" y="2239999"/>
              <a:ext cx="2040912" cy="990233"/>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Account</a:t>
              </a:r>
            </a:p>
          </p:txBody>
        </p:sp>
      </p:grpSp>
      <p:grpSp>
        <p:nvGrpSpPr>
          <p:cNvPr id="129029" name="Group 19"/>
          <p:cNvGrpSpPr>
            <a:grpSpLocks/>
          </p:cNvGrpSpPr>
          <p:nvPr/>
        </p:nvGrpSpPr>
        <p:grpSpPr bwMode="auto">
          <a:xfrm>
            <a:off x="2743200" y="3255963"/>
            <a:ext cx="247650" cy="588962"/>
            <a:chOff x="2600932" y="954616"/>
            <a:chExt cx="149670" cy="1863354"/>
          </a:xfrm>
        </p:grpSpPr>
        <p:sp>
          <p:nvSpPr>
            <p:cNvPr id="54" name="Straight Connector 11"/>
            <p:cNvSpPr/>
            <p:nvPr/>
          </p:nvSpPr>
          <p:spPr>
            <a:xfrm rot="17684265">
              <a:off x="1692281" y="1863267"/>
              <a:ext cx="1863354" cy="46052"/>
            </a:xfrm>
            <a:custGeom>
              <a:avLst/>
              <a:gdLst/>
              <a:ahLst/>
              <a:cxnLst/>
              <a:rect l="0" t="0" r="0" b="0"/>
              <a:pathLst>
                <a:path>
                  <a:moveTo>
                    <a:pt x="0" y="16545"/>
                  </a:moveTo>
                  <a:lnTo>
                    <a:pt x="2181380" y="1654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5" name="Straight Connector 12"/>
            <p:cNvSpPr/>
            <p:nvPr/>
          </p:nvSpPr>
          <p:spPr>
            <a:xfrm rot="17684265">
              <a:off x="2640667" y="1688465"/>
              <a:ext cx="110495" cy="109374"/>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311150" fontAlgn="auto">
                <a:lnSpc>
                  <a:spcPct val="90000"/>
                </a:lnSpc>
                <a:spcAft>
                  <a:spcPct val="35000"/>
                </a:spcAft>
                <a:defRPr/>
              </a:pPr>
              <a:endParaRPr lang="en-US" sz="700"/>
            </a:p>
          </p:txBody>
        </p:sp>
      </p:grpSp>
      <p:grpSp>
        <p:nvGrpSpPr>
          <p:cNvPr id="129030" name="Group 20"/>
          <p:cNvGrpSpPr>
            <a:grpSpLocks/>
          </p:cNvGrpSpPr>
          <p:nvPr/>
        </p:nvGrpSpPr>
        <p:grpSpPr bwMode="auto">
          <a:xfrm>
            <a:off x="3540125" y="1520825"/>
            <a:ext cx="2101850" cy="1050925"/>
            <a:chOff x="3152484" y="228599"/>
            <a:chExt cx="2101267" cy="1050633"/>
          </a:xfrm>
        </p:grpSpPr>
        <p:sp>
          <p:nvSpPr>
            <p:cNvPr id="52" name="Rounded Rectangle 51"/>
            <p:cNvSpPr/>
            <p:nvPr/>
          </p:nvSpPr>
          <p:spPr>
            <a:xfrm>
              <a:off x="3152484"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3" name="Rounded Rectangle 14"/>
            <p:cNvSpPr/>
            <p:nvPr/>
          </p:nvSpPr>
          <p:spPr>
            <a:xfrm>
              <a:off x="3182639" y="258754"/>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0" rIns="91436" bIns="228600" anchor="b">
              <a:prstTxWarp prst="textNoShape">
                <a:avLst/>
              </a:prstTxWarp>
            </a:bodyPr>
            <a:lstStyle/>
            <a:p>
              <a:pPr algn="ctr" defTabSz="914099">
                <a:lnSpc>
                  <a:spcPct val="90000"/>
                </a:lnSpc>
                <a:defRPr/>
              </a:pPr>
              <a:r>
                <a:rPr lang="en-US" sz="3600" dirty="0">
                  <a:solidFill>
                    <a:srgbClr val="FFFFFF"/>
                  </a:solidFill>
                </a:rPr>
                <a:t> Container</a:t>
              </a:r>
            </a:p>
          </p:txBody>
        </p:sp>
      </p:grpSp>
      <p:grpSp>
        <p:nvGrpSpPr>
          <p:cNvPr id="129031" name="Group 21"/>
          <p:cNvGrpSpPr>
            <a:grpSpLocks/>
          </p:cNvGrpSpPr>
          <p:nvPr/>
        </p:nvGrpSpPr>
        <p:grpSpPr bwMode="auto">
          <a:xfrm>
            <a:off x="5641975" y="2025650"/>
            <a:ext cx="839788" cy="41275"/>
            <a:chOff x="5253751" y="732903"/>
            <a:chExt cx="840506" cy="42025"/>
          </a:xfrm>
        </p:grpSpPr>
        <p:sp>
          <p:nvSpPr>
            <p:cNvPr id="50" name="Straight Connector 15"/>
            <p:cNvSpPr/>
            <p:nvPr/>
          </p:nvSpPr>
          <p:spPr>
            <a:xfrm>
              <a:off x="5253751" y="737753"/>
              <a:ext cx="840506" cy="32327"/>
            </a:xfrm>
            <a:custGeom>
              <a:avLst/>
              <a:gdLst/>
              <a:ahLst/>
              <a:cxnLst/>
              <a:rect l="0" t="0" r="0" b="0"/>
              <a:pathLst>
                <a:path>
                  <a:moveTo>
                    <a:pt x="0" y="16545"/>
                  </a:moveTo>
                  <a:lnTo>
                    <a:pt x="840506" y="1654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Straight Connector 16"/>
            <p:cNvSpPr/>
            <p:nvPr/>
          </p:nvSpPr>
          <p:spPr>
            <a:xfrm>
              <a:off x="5652555" y="732903"/>
              <a:ext cx="42899" cy="42025"/>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129032" name="Group 22"/>
          <p:cNvGrpSpPr>
            <a:grpSpLocks/>
          </p:cNvGrpSpPr>
          <p:nvPr/>
        </p:nvGrpSpPr>
        <p:grpSpPr bwMode="auto">
          <a:xfrm>
            <a:off x="6481763" y="1520825"/>
            <a:ext cx="2101850" cy="1050925"/>
            <a:chOff x="6094258" y="228599"/>
            <a:chExt cx="2101267" cy="1050633"/>
          </a:xfrm>
        </p:grpSpPr>
        <p:sp>
          <p:nvSpPr>
            <p:cNvPr id="48" name="Rounded Rectangle 47"/>
            <p:cNvSpPr/>
            <p:nvPr/>
          </p:nvSpPr>
          <p:spPr>
            <a:xfrm>
              <a:off x="6094258"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9" name="Rounded Rectangle 18"/>
            <p:cNvSpPr/>
            <p:nvPr/>
          </p:nvSpPr>
          <p:spPr>
            <a:xfrm>
              <a:off x="6124412" y="258754"/>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Blobs</a:t>
              </a:r>
            </a:p>
          </p:txBody>
        </p:sp>
      </p:grpSp>
      <p:grpSp>
        <p:nvGrpSpPr>
          <p:cNvPr id="129033" name="Group 23"/>
          <p:cNvGrpSpPr>
            <a:grpSpLocks/>
          </p:cNvGrpSpPr>
          <p:nvPr/>
        </p:nvGrpSpPr>
        <p:grpSpPr bwMode="auto">
          <a:xfrm>
            <a:off x="2627313" y="3779838"/>
            <a:ext cx="912812" cy="46037"/>
            <a:chOff x="2239652" y="2712295"/>
            <a:chExt cx="912832" cy="45641"/>
          </a:xfrm>
        </p:grpSpPr>
        <p:sp>
          <p:nvSpPr>
            <p:cNvPr id="46" name="Straight Connector 19"/>
            <p:cNvSpPr/>
            <p:nvPr/>
          </p:nvSpPr>
          <p:spPr>
            <a:xfrm>
              <a:off x="2239652" y="2718590"/>
              <a:ext cx="912832" cy="33050"/>
            </a:xfrm>
            <a:custGeom>
              <a:avLst/>
              <a:gdLst/>
              <a:ahLst/>
              <a:cxnLst/>
              <a:rect l="0" t="0" r="0" b="0"/>
              <a:pathLst>
                <a:path>
                  <a:moveTo>
                    <a:pt x="0" y="16545"/>
                  </a:moveTo>
                  <a:lnTo>
                    <a:pt x="912832" y="1654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Straight Connector 20"/>
            <p:cNvSpPr/>
            <p:nvPr/>
          </p:nvSpPr>
          <p:spPr>
            <a:xfrm>
              <a:off x="2673048" y="2712295"/>
              <a:ext cx="46039" cy="45641"/>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129034" name="Group 24"/>
          <p:cNvGrpSpPr>
            <a:grpSpLocks/>
          </p:cNvGrpSpPr>
          <p:nvPr/>
        </p:nvGrpSpPr>
        <p:grpSpPr bwMode="auto">
          <a:xfrm>
            <a:off x="3540125" y="3292475"/>
            <a:ext cx="2101850" cy="1050925"/>
            <a:chOff x="3152484" y="2209799"/>
            <a:chExt cx="2101267" cy="1050633"/>
          </a:xfrm>
        </p:grpSpPr>
        <p:sp>
          <p:nvSpPr>
            <p:cNvPr id="44" name="Rounded Rectangle 43"/>
            <p:cNvSpPr/>
            <p:nvPr/>
          </p:nvSpPr>
          <p:spPr>
            <a:xfrm>
              <a:off x="3152484"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5" name="Rounded Rectangle 22"/>
            <p:cNvSpPr/>
            <p:nvPr/>
          </p:nvSpPr>
          <p:spPr>
            <a:xfrm>
              <a:off x="3182639" y="2239954"/>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Table</a:t>
              </a:r>
            </a:p>
          </p:txBody>
        </p:sp>
      </p:grpSp>
      <p:grpSp>
        <p:nvGrpSpPr>
          <p:cNvPr id="129035" name="Group 25"/>
          <p:cNvGrpSpPr>
            <a:grpSpLocks/>
          </p:cNvGrpSpPr>
          <p:nvPr/>
        </p:nvGrpSpPr>
        <p:grpSpPr bwMode="auto">
          <a:xfrm>
            <a:off x="5641975" y="3797300"/>
            <a:ext cx="839788" cy="41275"/>
            <a:chOff x="5253751" y="2714104"/>
            <a:chExt cx="840506" cy="42025"/>
          </a:xfrm>
        </p:grpSpPr>
        <p:sp>
          <p:nvSpPr>
            <p:cNvPr id="42" name="Straight Connector 23"/>
            <p:cNvSpPr/>
            <p:nvPr/>
          </p:nvSpPr>
          <p:spPr>
            <a:xfrm>
              <a:off x="5253751" y="2718954"/>
              <a:ext cx="840506" cy="32327"/>
            </a:xfrm>
            <a:custGeom>
              <a:avLst/>
              <a:gdLst/>
              <a:ahLst/>
              <a:cxnLst/>
              <a:rect l="0" t="0" r="0" b="0"/>
              <a:pathLst>
                <a:path>
                  <a:moveTo>
                    <a:pt x="0" y="16545"/>
                  </a:moveTo>
                  <a:lnTo>
                    <a:pt x="840506" y="1654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24"/>
            <p:cNvSpPr/>
            <p:nvPr/>
          </p:nvSpPr>
          <p:spPr>
            <a:xfrm>
              <a:off x="5652555" y="2714104"/>
              <a:ext cx="42899" cy="42025"/>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129036" name="Group 26"/>
          <p:cNvGrpSpPr>
            <a:grpSpLocks/>
          </p:cNvGrpSpPr>
          <p:nvPr/>
        </p:nvGrpSpPr>
        <p:grpSpPr bwMode="auto">
          <a:xfrm>
            <a:off x="6481763" y="3292475"/>
            <a:ext cx="2101850" cy="1050925"/>
            <a:chOff x="6094258" y="2209799"/>
            <a:chExt cx="2101267" cy="1050633"/>
          </a:xfrm>
        </p:grpSpPr>
        <p:sp>
          <p:nvSpPr>
            <p:cNvPr id="40" name="Rounded Rectangle 39"/>
            <p:cNvSpPr/>
            <p:nvPr/>
          </p:nvSpPr>
          <p:spPr>
            <a:xfrm>
              <a:off x="6094258"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1" name="Rounded Rectangle 26"/>
            <p:cNvSpPr/>
            <p:nvPr/>
          </p:nvSpPr>
          <p:spPr>
            <a:xfrm>
              <a:off x="6124412" y="2239954"/>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Entities</a:t>
              </a:r>
            </a:p>
          </p:txBody>
        </p:sp>
      </p:grpSp>
      <p:grpSp>
        <p:nvGrpSpPr>
          <p:cNvPr id="129037" name="Group 27"/>
          <p:cNvGrpSpPr>
            <a:grpSpLocks/>
          </p:cNvGrpSpPr>
          <p:nvPr/>
        </p:nvGrpSpPr>
        <p:grpSpPr bwMode="auto">
          <a:xfrm>
            <a:off x="2779713" y="3676650"/>
            <a:ext cx="277812" cy="1863725"/>
            <a:chOff x="2626311" y="2972369"/>
            <a:chExt cx="162035" cy="2039300"/>
          </a:xfrm>
        </p:grpSpPr>
        <p:sp>
          <p:nvSpPr>
            <p:cNvPr id="38" name="Straight Connector 27"/>
            <p:cNvSpPr/>
            <p:nvPr/>
          </p:nvSpPr>
          <p:spPr>
            <a:xfrm rot="3915019" flipV="1">
              <a:off x="1755270" y="3978593"/>
              <a:ext cx="2039300" cy="26851"/>
            </a:xfrm>
            <a:custGeom>
              <a:avLst/>
              <a:gdLst/>
              <a:ahLst/>
              <a:cxnLst/>
              <a:rect l="0" t="0" r="0" b="0"/>
              <a:pathLst>
                <a:path>
                  <a:moveTo>
                    <a:pt x="0" y="16545"/>
                  </a:moveTo>
                  <a:lnTo>
                    <a:pt x="2097679" y="1654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28"/>
            <p:cNvSpPr/>
            <p:nvPr/>
          </p:nvSpPr>
          <p:spPr>
            <a:xfrm rot="3915019">
              <a:off x="2626514" y="3635720"/>
              <a:ext cx="104223" cy="104628"/>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311150" fontAlgn="auto">
                <a:lnSpc>
                  <a:spcPct val="90000"/>
                </a:lnSpc>
                <a:spcAft>
                  <a:spcPct val="35000"/>
                </a:spcAft>
                <a:defRPr/>
              </a:pPr>
              <a:endParaRPr lang="en-US" sz="700"/>
            </a:p>
          </p:txBody>
        </p:sp>
      </p:grpSp>
      <p:grpSp>
        <p:nvGrpSpPr>
          <p:cNvPr id="129038" name="Group 28"/>
          <p:cNvGrpSpPr>
            <a:grpSpLocks/>
          </p:cNvGrpSpPr>
          <p:nvPr/>
        </p:nvGrpSpPr>
        <p:grpSpPr bwMode="auto">
          <a:xfrm>
            <a:off x="3505200" y="5029200"/>
            <a:ext cx="2101850" cy="1050925"/>
            <a:chOff x="3117855" y="4114798"/>
            <a:chExt cx="2101267" cy="1050633"/>
          </a:xfrm>
        </p:grpSpPr>
        <p:sp>
          <p:nvSpPr>
            <p:cNvPr id="36" name="Rounded Rectangle 35"/>
            <p:cNvSpPr/>
            <p:nvPr/>
          </p:nvSpPr>
          <p:spPr>
            <a:xfrm>
              <a:off x="3117855"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7" name="Rounded Rectangle 30"/>
            <p:cNvSpPr/>
            <p:nvPr/>
          </p:nvSpPr>
          <p:spPr>
            <a:xfrm>
              <a:off x="3148010" y="4144953"/>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Queue</a:t>
              </a:r>
            </a:p>
          </p:txBody>
        </p:sp>
      </p:grpSp>
      <p:grpSp>
        <p:nvGrpSpPr>
          <p:cNvPr id="129039" name="Group 29"/>
          <p:cNvGrpSpPr>
            <a:grpSpLocks/>
          </p:cNvGrpSpPr>
          <p:nvPr/>
        </p:nvGrpSpPr>
        <p:grpSpPr bwMode="auto">
          <a:xfrm>
            <a:off x="5607050" y="5532438"/>
            <a:ext cx="874713" cy="44450"/>
            <a:chOff x="5219122" y="4618236"/>
            <a:chExt cx="875135" cy="43756"/>
          </a:xfrm>
        </p:grpSpPr>
        <p:sp>
          <p:nvSpPr>
            <p:cNvPr id="34" name="Straight Connector 31"/>
            <p:cNvSpPr/>
            <p:nvPr/>
          </p:nvSpPr>
          <p:spPr>
            <a:xfrm>
              <a:off x="5219122" y="4622924"/>
              <a:ext cx="875135" cy="34380"/>
            </a:xfrm>
            <a:custGeom>
              <a:avLst/>
              <a:gdLst/>
              <a:ahLst/>
              <a:cxnLst/>
              <a:rect l="0" t="0" r="0" b="0"/>
              <a:pathLst>
                <a:path>
                  <a:moveTo>
                    <a:pt x="0" y="16545"/>
                  </a:moveTo>
                  <a:lnTo>
                    <a:pt x="875135" y="1654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32"/>
            <p:cNvSpPr/>
            <p:nvPr/>
          </p:nvSpPr>
          <p:spPr>
            <a:xfrm>
              <a:off x="5635248" y="4618236"/>
              <a:ext cx="42884" cy="43756"/>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129040" name="Group 30"/>
          <p:cNvGrpSpPr>
            <a:grpSpLocks/>
          </p:cNvGrpSpPr>
          <p:nvPr/>
        </p:nvGrpSpPr>
        <p:grpSpPr bwMode="auto">
          <a:xfrm>
            <a:off x="6481763" y="5029200"/>
            <a:ext cx="2101850" cy="1050925"/>
            <a:chOff x="6094258" y="4114798"/>
            <a:chExt cx="2101267" cy="1050633"/>
          </a:xfrm>
        </p:grpSpPr>
        <p:sp>
          <p:nvSpPr>
            <p:cNvPr id="32" name="Rounded Rectangle 31"/>
            <p:cNvSpPr/>
            <p:nvPr/>
          </p:nvSpPr>
          <p:spPr>
            <a:xfrm>
              <a:off x="6094258"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3" name="Rounded Rectangle 34"/>
            <p:cNvSpPr/>
            <p:nvPr/>
          </p:nvSpPr>
          <p:spPr>
            <a:xfrm>
              <a:off x="6124412" y="4144953"/>
              <a:ext cx="2040959" cy="990325"/>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3600" dirty="0">
                  <a:solidFill>
                    <a:srgbClr val="FFFFFF"/>
                  </a:solidFill>
                </a:rPr>
                <a:t>Messages</a:t>
              </a:r>
            </a:p>
          </p:txBody>
        </p:sp>
      </p:grpSp>
      <p:sp>
        <p:nvSpPr>
          <p:cNvPr id="2" name="Title 1"/>
          <p:cNvSpPr>
            <a:spLocks noGrp="1"/>
          </p:cNvSpPr>
          <p:nvPr>
            <p:ph type="title"/>
          </p:nvPr>
        </p:nvSpPr>
        <p:spPr>
          <a:xfrm>
            <a:off x="304800" y="152400"/>
            <a:ext cx="8610600" cy="1107996"/>
          </a:xfrm>
        </p:spPr>
        <p:txBody>
          <a:bodyPr>
            <a:normAutofit/>
          </a:bodyPr>
          <a:lstStyle/>
          <a:p>
            <a:pPr defTabSz="914363" eaLnBrk="1" fontAlgn="auto" hangingPunct="1">
              <a:spcAft>
                <a:spcPts val="0"/>
              </a:spcAft>
              <a:defRPr/>
            </a:pPr>
            <a:r>
              <a:rPr lang="en-US" dirty="0">
                <a:ea typeface="+mn-ea"/>
                <a:cs typeface="Arial" charset="0"/>
              </a:rPr>
              <a:t>Recall </a:t>
            </a:r>
            <a:r>
              <a:rPr dirty="0">
                <a:ea typeface="+mn-ea"/>
                <a:cs typeface="Arial" charset="0"/>
              </a:rPr>
              <a:t>Azure </a:t>
            </a:r>
            <a:r>
              <a:rPr lang="en-US" dirty="0">
                <a:ea typeface="+mn-ea"/>
                <a:cs typeface="Arial" charset="0"/>
              </a:rPr>
              <a:t>Data</a:t>
            </a:r>
            <a:r>
              <a:rPr dirty="0">
                <a:ea typeface="+mn-ea"/>
                <a:cs typeface="Arial" charset="0"/>
              </a:rPr>
              <a:t> </a:t>
            </a:r>
            <a:r>
              <a:rPr lang="en-US" dirty="0">
                <a:ea typeface="+mn-ea"/>
                <a:cs typeface="Arial" charset="0"/>
              </a:rPr>
              <a:t>Models</a:t>
            </a:r>
            <a:endParaRPr dirty="0">
              <a:ea typeface="+mn-ea"/>
              <a:cs typeface="Arial" charset="0"/>
            </a:endParaRPr>
          </a:p>
        </p:txBody>
      </p:sp>
      <p:sp>
        <p:nvSpPr>
          <p:cNvPr id="10" name="Rounded Rectangle 9"/>
          <p:cNvSpPr/>
          <p:nvPr/>
        </p:nvSpPr>
        <p:spPr bwMode="auto">
          <a:xfrm>
            <a:off x="3352800" y="2505075"/>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1800" dirty="0">
                <a:solidFill>
                  <a:srgbClr val="FFFFFF"/>
                </a:solidFill>
              </a:rPr>
              <a:t>http://&lt;account&gt;.</a:t>
            </a:r>
            <a:r>
              <a:rPr lang="en-US" sz="1800" b="1" dirty="0">
                <a:solidFill>
                  <a:srgbClr val="FFFFFF"/>
                </a:solidFill>
              </a:rPr>
              <a:t>blob</a:t>
            </a:r>
            <a:r>
              <a:rPr lang="en-US" sz="1800" dirty="0">
                <a:solidFill>
                  <a:srgbClr val="FFFFFF"/>
                </a:solidFill>
              </a:rPr>
              <a:t>.core.windows.net/&lt;container&gt;</a:t>
            </a:r>
          </a:p>
        </p:txBody>
      </p:sp>
      <p:sp>
        <p:nvSpPr>
          <p:cNvPr id="11" name="Rounded Rectangle 10"/>
          <p:cNvSpPr/>
          <p:nvPr/>
        </p:nvSpPr>
        <p:spPr bwMode="auto">
          <a:xfrm>
            <a:off x="3352800" y="4283075"/>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1800" dirty="0">
                <a:solidFill>
                  <a:srgbClr val="FFFFFF"/>
                </a:solidFill>
              </a:rPr>
              <a:t>http://&lt;account&gt;.</a:t>
            </a:r>
            <a:r>
              <a:rPr lang="en-US" sz="1800" b="1" dirty="0">
                <a:solidFill>
                  <a:srgbClr val="FFFFFF"/>
                </a:solidFill>
              </a:rPr>
              <a:t>table</a:t>
            </a:r>
            <a:r>
              <a:rPr lang="en-US" sz="1800" dirty="0">
                <a:solidFill>
                  <a:srgbClr val="FFFFFF"/>
                </a:solidFill>
              </a:rPr>
              <a:t>.core.windows.net/&lt;table&gt;</a:t>
            </a:r>
          </a:p>
        </p:txBody>
      </p:sp>
      <p:sp>
        <p:nvSpPr>
          <p:cNvPr id="12" name="Rounded Rectangle 11"/>
          <p:cNvSpPr/>
          <p:nvPr/>
        </p:nvSpPr>
        <p:spPr bwMode="auto">
          <a:xfrm>
            <a:off x="3352800" y="6019800"/>
            <a:ext cx="5327650"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r>
              <a:rPr lang="en-US" sz="1800" dirty="0">
                <a:solidFill>
                  <a:srgbClr val="FFFFFF"/>
                </a:solidFill>
              </a:rPr>
              <a:t>http://&lt;account&gt;.</a:t>
            </a:r>
            <a:r>
              <a:rPr lang="en-US" sz="1800" b="1" dirty="0">
                <a:solidFill>
                  <a:srgbClr val="FFFFFF"/>
                </a:solidFill>
              </a:rPr>
              <a:t>queue</a:t>
            </a:r>
            <a:r>
              <a:rPr lang="en-US" sz="1800" dirty="0">
                <a:solidFill>
                  <a:srgbClr val="FFFFFF"/>
                </a:solidFill>
              </a:rPr>
              <a:t>.core.windows.net/&lt;queue&gt;</a:t>
            </a:r>
          </a:p>
        </p:txBody>
      </p:sp>
      <p:sp>
        <p:nvSpPr>
          <p:cNvPr id="13" name="Donut 12"/>
          <p:cNvSpPr/>
          <p:nvPr/>
        </p:nvSpPr>
        <p:spPr bwMode="auto">
          <a:xfrm>
            <a:off x="5005388" y="2505075"/>
            <a:ext cx="762000"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4" name="Donut 13"/>
          <p:cNvSpPr/>
          <p:nvPr/>
        </p:nvSpPr>
        <p:spPr bwMode="auto">
          <a:xfrm>
            <a:off x="5216525" y="4283075"/>
            <a:ext cx="762000"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5" name="Donut 14"/>
          <p:cNvSpPr/>
          <p:nvPr/>
        </p:nvSpPr>
        <p:spPr bwMode="auto">
          <a:xfrm>
            <a:off x="5165725" y="6019800"/>
            <a:ext cx="762000"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Azure Storage – Design</a:t>
            </a:r>
          </a:p>
        </p:txBody>
      </p:sp>
      <p:sp>
        <p:nvSpPr>
          <p:cNvPr id="3" name="Text Placeholder 2"/>
          <p:cNvSpPr>
            <a:spLocks noGrp="1"/>
          </p:cNvSpPr>
          <p:nvPr>
            <p:ph type="body" sz="quarter" idx="10"/>
          </p:nvPr>
        </p:nvSpPr>
        <p:spPr>
          <a:xfrm>
            <a:off x="389436" y="1447800"/>
            <a:ext cx="8363937" cy="3687163"/>
          </a:xfrm>
        </p:spPr>
        <p:txBody>
          <a:bodyPr/>
          <a:lstStyle/>
          <a:p>
            <a:r>
              <a:rPr lang="en-US" dirty="0"/>
              <a:t>Data Abstractions</a:t>
            </a:r>
          </a:p>
          <a:p>
            <a:r>
              <a:rPr lang="en-US" dirty="0"/>
              <a:t>Architecture and How it Works</a:t>
            </a:r>
          </a:p>
          <a:p>
            <a:pPr lvl="2"/>
            <a:r>
              <a:rPr lang="en-US" dirty="0"/>
              <a:t>Storage Stamp</a:t>
            </a:r>
          </a:p>
          <a:p>
            <a:pPr lvl="2"/>
            <a:r>
              <a:rPr lang="en-US" dirty="0"/>
              <a:t>Partition Layer</a:t>
            </a:r>
          </a:p>
          <a:p>
            <a:pPr lvl="2"/>
            <a:r>
              <a:rPr lang="en-US" dirty="0"/>
              <a:t>Stream Layer</a:t>
            </a:r>
          </a:p>
          <a:p>
            <a:r>
              <a:rPr lang="en-US" dirty="0"/>
              <a:t>Design Choices and Lessons Learned</a:t>
            </a:r>
          </a:p>
          <a:p>
            <a:endParaRPr lang="en-US" dirty="0"/>
          </a:p>
        </p:txBody>
      </p:sp>
    </p:spTree>
    <p:extLst>
      <p:ext uri="{BB962C8B-B14F-4D97-AF65-F5344CB8AC3E}">
        <p14:creationId xmlns:p14="http://schemas.microsoft.com/office/powerpoint/2010/main" val="127871527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455420"/>
            <a:ext cx="9134205" cy="4610100"/>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pic>
        <p:nvPicPr>
          <p:cNvPr id="53" name="World map" descr="world-map.png"/>
          <p:cNvPicPr>
            <a:picLocks noChangeAspect="1"/>
          </p:cNvPicPr>
          <p:nvPr/>
        </p:nvPicPr>
        <p:blipFill rotWithShape="1">
          <a:blip r:embed="rId3" cstate="screen">
            <a:duotone>
              <a:schemeClr val="accent2">
                <a:shade val="45000"/>
                <a:satMod val="135000"/>
              </a:schemeClr>
              <a:prstClr val="white"/>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a:ext>
            </a:extLst>
          </a:blip>
          <a:srcRect l="1036" r="2724"/>
          <a:stretch/>
        </p:blipFill>
        <p:spPr>
          <a:xfrm>
            <a:off x="-9795" y="1106776"/>
            <a:ext cx="9144000" cy="5200057"/>
          </a:xfrm>
          <a:prstGeom prst="rect">
            <a:avLst/>
          </a:prstGeom>
          <a:effectLst>
            <a:outerShdw blurRad="152400" algn="ctr" rotWithShape="0">
              <a:prstClr val="black"/>
            </a:outerShdw>
          </a:effectLst>
        </p:spPr>
      </p:pic>
      <p:sp>
        <p:nvSpPr>
          <p:cNvPr id="50" name="Oval 49"/>
          <p:cNvSpPr/>
          <p:nvPr/>
        </p:nvSpPr>
        <p:spPr bwMode="auto">
          <a:xfrm>
            <a:off x="5771185" y="1369871"/>
            <a:ext cx="3563687" cy="4759081"/>
          </a:xfrm>
          <a:prstGeom prst="ellipse">
            <a:avLst/>
          </a:prstGeom>
          <a:solidFill>
            <a:srgbClr val="CCECFF">
              <a:alpha val="20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400" dirty="0">
              <a:gradFill>
                <a:gsLst>
                  <a:gs pos="0">
                    <a:srgbClr val="FFFFFF"/>
                  </a:gs>
                  <a:gs pos="100000">
                    <a:srgbClr val="FFFFFF"/>
                  </a:gs>
                </a:gsLst>
                <a:lin ang="5400000" scaled="0"/>
              </a:gradFill>
            </a:endParaRPr>
          </a:p>
        </p:txBody>
      </p:sp>
      <p:sp>
        <p:nvSpPr>
          <p:cNvPr id="48" name="Oval 47"/>
          <p:cNvSpPr/>
          <p:nvPr/>
        </p:nvSpPr>
        <p:spPr bwMode="auto">
          <a:xfrm>
            <a:off x="3429893" y="1106775"/>
            <a:ext cx="3105444" cy="4627424"/>
          </a:xfrm>
          <a:prstGeom prst="ellipse">
            <a:avLst/>
          </a:prstGeom>
          <a:solidFill>
            <a:srgbClr val="CCECFF">
              <a:alpha val="20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Oval 45"/>
          <p:cNvSpPr/>
          <p:nvPr/>
        </p:nvSpPr>
        <p:spPr bwMode="auto">
          <a:xfrm>
            <a:off x="0" y="850832"/>
            <a:ext cx="3897605" cy="5379127"/>
          </a:xfrm>
          <a:prstGeom prst="ellipse">
            <a:avLst/>
          </a:prstGeom>
          <a:solidFill>
            <a:srgbClr val="CCECFF">
              <a:alpha val="19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4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174246" y="224318"/>
            <a:ext cx="8382000" cy="609398"/>
          </a:xfrm>
        </p:spPr>
        <p:txBody>
          <a:bodyPr>
            <a:normAutofit fontScale="90000"/>
          </a:bodyPr>
          <a:lstStyle/>
          <a:p>
            <a:r>
              <a:rPr lang="en-US" dirty="0"/>
              <a:t>Windows Azure Storage</a:t>
            </a:r>
          </a:p>
        </p:txBody>
      </p:sp>
      <p:pic>
        <p:nvPicPr>
          <p:cNvPr id="33" name="Picture 32"/>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006702" y="2283778"/>
            <a:ext cx="637307" cy="815988"/>
          </a:xfrm>
          <a:prstGeom prst="rect">
            <a:avLst/>
          </a:prstGeom>
          <a:effectLst>
            <a:outerShdw blurRad="63500" sx="102000" sy="102000" algn="ctr" rotWithShape="0">
              <a:prstClr val="black">
                <a:alpha val="40000"/>
              </a:prstClr>
            </a:outerShdw>
          </a:effectLst>
        </p:spPr>
      </p:pic>
      <p:pic>
        <p:nvPicPr>
          <p:cNvPr id="34" name="Picture 33"/>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2013088" y="2542207"/>
            <a:ext cx="637307" cy="815988"/>
          </a:xfrm>
          <a:prstGeom prst="rect">
            <a:avLst/>
          </a:prstGeom>
          <a:effectLst>
            <a:outerShdw blurRad="63500" sx="102000" sy="102000" algn="ctr" rotWithShape="0">
              <a:prstClr val="black">
                <a:alpha val="40000"/>
              </a:prstClr>
            </a:outerShdw>
          </a:effectLst>
        </p:spPr>
      </p:pic>
      <p:pic>
        <p:nvPicPr>
          <p:cNvPr id="35" name="Picture 34"/>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10758" y="2235703"/>
            <a:ext cx="637307" cy="815988"/>
          </a:xfrm>
          <a:prstGeom prst="rect">
            <a:avLst/>
          </a:prstGeom>
          <a:effectLst>
            <a:outerShdw blurRad="63500" sx="102000" sy="102000" algn="ctr" rotWithShape="0">
              <a:prstClr val="black">
                <a:alpha val="40000"/>
              </a:prstClr>
            </a:outerShdw>
          </a:effectLst>
        </p:spPr>
      </p:pic>
      <p:pic>
        <p:nvPicPr>
          <p:cNvPr id="37" name="Picture 36"/>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959030" y="3265394"/>
            <a:ext cx="637307" cy="815988"/>
          </a:xfrm>
          <a:prstGeom prst="rect">
            <a:avLst/>
          </a:prstGeom>
          <a:effectLst>
            <a:outerShdw blurRad="63500" sx="102000" sy="102000" algn="ctr" rotWithShape="0">
              <a:prstClr val="black">
                <a:alpha val="40000"/>
              </a:prstClr>
            </a:outerShdw>
          </a:effectLst>
        </p:spPr>
      </p:pic>
      <p:pic>
        <p:nvPicPr>
          <p:cNvPr id="38" name="Picture 37"/>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670998" y="3665398"/>
            <a:ext cx="637307" cy="815988"/>
          </a:xfrm>
          <a:prstGeom prst="rect">
            <a:avLst/>
          </a:prstGeom>
          <a:effectLst>
            <a:outerShdw blurRad="63500" sx="102000" sy="102000" algn="ctr" rotWithShape="0">
              <a:prstClr val="black">
                <a:alpha val="40000"/>
              </a:prstClr>
            </a:outerShdw>
          </a:effectLst>
        </p:spPr>
      </p:pic>
      <p:pic>
        <p:nvPicPr>
          <p:cNvPr id="28" name="Picture 27"/>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1750904" y="3132703"/>
            <a:ext cx="637307" cy="815988"/>
          </a:xfrm>
          <a:prstGeom prst="rect">
            <a:avLst/>
          </a:prstGeom>
          <a:effectLst>
            <a:outerShdw blurRad="63500" sx="102000" sy="102000" algn="ctr" rotWithShape="0">
              <a:prstClr val="black">
                <a:alpha val="40000"/>
              </a:prstClr>
            </a:outerShdw>
          </a:effectLst>
        </p:spPr>
      </p:pic>
      <p:sp>
        <p:nvSpPr>
          <p:cNvPr id="55" name="Content Placeholder 8"/>
          <p:cNvSpPr txBox="1">
            <a:spLocks/>
          </p:cNvSpPr>
          <p:nvPr/>
        </p:nvSpPr>
        <p:spPr>
          <a:xfrm>
            <a:off x="1117482" y="1211636"/>
            <a:ext cx="7578957" cy="861774"/>
          </a:xfrm>
          <a:prstGeom prst="rect">
            <a:avLst/>
          </a:prstGeom>
        </p:spPr>
        <p:txBody>
          <a:bodyPr>
            <a:scene3d>
              <a:camera prst="perspectiveRelaxedModerately"/>
              <a:lightRig rig="threePt" dir="t"/>
            </a:scene3d>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Geographically Distributed across 3 Regions</a:t>
            </a:r>
          </a:p>
          <a:p>
            <a:pPr marL="0" indent="0" algn="ctr">
              <a:buFont typeface="Arial" pitchFamily="34" charset="0"/>
              <a:buNone/>
            </a:pPr>
            <a:br>
              <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br>
            <a:endPar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endParaRPr>
          </a:p>
          <a:p>
            <a:pPr marL="0" indent="0" algn="ctr">
              <a:buFont typeface="Arial" pitchFamily="34" charset="0"/>
              <a:buNone/>
            </a:pPr>
            <a:r>
              <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Anywhere at Anytime Access to data</a:t>
            </a:r>
          </a:p>
          <a:p>
            <a:pPr marL="0" indent="0" algn="ctr">
              <a:buFont typeface="Arial" pitchFamily="34" charset="0"/>
              <a:buNone/>
            </a:pPr>
            <a:endPar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endParaRPr>
          </a:p>
          <a:p>
            <a:pPr marL="0" indent="0" algn="ctr">
              <a:buNone/>
            </a:pPr>
            <a:br>
              <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br>
            <a:r>
              <a:rPr lang="en-US" b="1" dirty="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&gt;300 Petabytes of raw storage by May 2012</a:t>
            </a:r>
          </a:p>
        </p:txBody>
      </p:sp>
    </p:spTree>
    <p:extLst>
      <p:ext uri="{BB962C8B-B14F-4D97-AF65-F5344CB8AC3E}">
        <p14:creationId xmlns:p14="http://schemas.microsoft.com/office/powerpoint/2010/main" val="963832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00"/>
                                        <p:tgtEl>
                                          <p:spTgt spid="55">
                                            <p:txEl>
                                              <p:pRg st="0" end="0"/>
                                            </p:txEl>
                                          </p:spTgt>
                                        </p:tgtEl>
                                      </p:cBhvr>
                                    </p:animEffect>
                                    <p:anim calcmode="lin" valueType="num">
                                      <p:cBhvr>
                                        <p:cTn id="8"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250" fill="hold"/>
                                        <p:tgtEl>
                                          <p:spTgt spid="34"/>
                                        </p:tgtEl>
                                        <p:attrNameLst>
                                          <p:attrName>ppt_w</p:attrName>
                                        </p:attrNameLst>
                                      </p:cBhvr>
                                      <p:tavLst>
                                        <p:tav tm="0">
                                          <p:val>
                                            <p:fltVal val="0"/>
                                          </p:val>
                                        </p:tav>
                                        <p:tav tm="100000">
                                          <p:val>
                                            <p:strVal val="#ppt_w"/>
                                          </p:val>
                                        </p:tav>
                                      </p:tavLst>
                                    </p:anim>
                                    <p:anim calcmode="lin" valueType="num">
                                      <p:cBhvr>
                                        <p:cTn id="14" dur="250" fill="hold"/>
                                        <p:tgtEl>
                                          <p:spTgt spid="34"/>
                                        </p:tgtEl>
                                        <p:attrNameLst>
                                          <p:attrName>ppt_h</p:attrName>
                                        </p:attrNameLst>
                                      </p:cBhvr>
                                      <p:tavLst>
                                        <p:tav tm="0">
                                          <p:val>
                                            <p:fltVal val="0"/>
                                          </p:val>
                                        </p:tav>
                                        <p:tav tm="100000">
                                          <p:val>
                                            <p:strVal val="#ppt_h"/>
                                          </p:val>
                                        </p:tav>
                                      </p:tavLst>
                                    </p:anim>
                                    <p:animEffect transition="in" filter="fade">
                                      <p:cBhvr>
                                        <p:cTn id="15" dur="250"/>
                                        <p:tgtEl>
                                          <p:spTgt spid="34"/>
                                        </p:tgtEl>
                                      </p:cBhvr>
                                    </p:animEffect>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250" fill="hold"/>
                                        <p:tgtEl>
                                          <p:spTgt spid="35"/>
                                        </p:tgtEl>
                                        <p:attrNameLst>
                                          <p:attrName>ppt_w</p:attrName>
                                        </p:attrNameLst>
                                      </p:cBhvr>
                                      <p:tavLst>
                                        <p:tav tm="0">
                                          <p:val>
                                            <p:fltVal val="0"/>
                                          </p:val>
                                        </p:tav>
                                        <p:tav tm="100000">
                                          <p:val>
                                            <p:strVal val="#ppt_w"/>
                                          </p:val>
                                        </p:tav>
                                      </p:tavLst>
                                    </p:anim>
                                    <p:anim calcmode="lin" valueType="num">
                                      <p:cBhvr>
                                        <p:cTn id="20" dur="250" fill="hold"/>
                                        <p:tgtEl>
                                          <p:spTgt spid="35"/>
                                        </p:tgtEl>
                                        <p:attrNameLst>
                                          <p:attrName>ppt_h</p:attrName>
                                        </p:attrNameLst>
                                      </p:cBhvr>
                                      <p:tavLst>
                                        <p:tav tm="0">
                                          <p:val>
                                            <p:fltVal val="0"/>
                                          </p:val>
                                        </p:tav>
                                        <p:tav tm="100000">
                                          <p:val>
                                            <p:strVal val="#ppt_h"/>
                                          </p:val>
                                        </p:tav>
                                      </p:tavLst>
                                    </p:anim>
                                    <p:animEffect transition="in" filter="fade">
                                      <p:cBhvr>
                                        <p:cTn id="21" dur="250"/>
                                        <p:tgtEl>
                                          <p:spTgt spid="3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250" fill="hold"/>
                                        <p:tgtEl>
                                          <p:spTgt spid="33"/>
                                        </p:tgtEl>
                                        <p:attrNameLst>
                                          <p:attrName>ppt_w</p:attrName>
                                        </p:attrNameLst>
                                      </p:cBhvr>
                                      <p:tavLst>
                                        <p:tav tm="0">
                                          <p:val>
                                            <p:fltVal val="0"/>
                                          </p:val>
                                        </p:tav>
                                        <p:tav tm="100000">
                                          <p:val>
                                            <p:strVal val="#ppt_w"/>
                                          </p:val>
                                        </p:tav>
                                      </p:tavLst>
                                    </p:anim>
                                    <p:anim calcmode="lin" valueType="num">
                                      <p:cBhvr>
                                        <p:cTn id="26" dur="250" fill="hold"/>
                                        <p:tgtEl>
                                          <p:spTgt spid="33"/>
                                        </p:tgtEl>
                                        <p:attrNameLst>
                                          <p:attrName>ppt_h</p:attrName>
                                        </p:attrNameLst>
                                      </p:cBhvr>
                                      <p:tavLst>
                                        <p:tav tm="0">
                                          <p:val>
                                            <p:fltVal val="0"/>
                                          </p:val>
                                        </p:tav>
                                        <p:tav tm="100000">
                                          <p:val>
                                            <p:strVal val="#ppt_h"/>
                                          </p:val>
                                        </p:tav>
                                      </p:tavLst>
                                    </p:anim>
                                    <p:animEffect transition="in" filter="fade">
                                      <p:cBhvr>
                                        <p:cTn id="27" dur="250"/>
                                        <p:tgtEl>
                                          <p:spTgt spid="33"/>
                                        </p:tgtEl>
                                      </p:cBhvr>
                                    </p:animEffect>
                                  </p:childTnLst>
                                </p:cTn>
                              </p:par>
                            </p:childTnLst>
                          </p:cTn>
                        </p:par>
                        <p:par>
                          <p:cTn id="28" fill="hold">
                            <p:stCondLst>
                              <p:cond delay="1750"/>
                            </p:stCondLst>
                            <p:childTnLst>
                              <p:par>
                                <p:cTn id="29" presetID="53"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250" fill="hold"/>
                                        <p:tgtEl>
                                          <p:spTgt spid="37"/>
                                        </p:tgtEl>
                                        <p:attrNameLst>
                                          <p:attrName>ppt_w</p:attrName>
                                        </p:attrNameLst>
                                      </p:cBhvr>
                                      <p:tavLst>
                                        <p:tav tm="0">
                                          <p:val>
                                            <p:fltVal val="0"/>
                                          </p:val>
                                        </p:tav>
                                        <p:tav tm="100000">
                                          <p:val>
                                            <p:strVal val="#ppt_w"/>
                                          </p:val>
                                        </p:tav>
                                      </p:tavLst>
                                    </p:anim>
                                    <p:anim calcmode="lin" valueType="num">
                                      <p:cBhvr>
                                        <p:cTn id="32" dur="250" fill="hold"/>
                                        <p:tgtEl>
                                          <p:spTgt spid="37"/>
                                        </p:tgtEl>
                                        <p:attrNameLst>
                                          <p:attrName>ppt_h</p:attrName>
                                        </p:attrNameLst>
                                      </p:cBhvr>
                                      <p:tavLst>
                                        <p:tav tm="0">
                                          <p:val>
                                            <p:fltVal val="0"/>
                                          </p:val>
                                        </p:tav>
                                        <p:tav tm="100000">
                                          <p:val>
                                            <p:strVal val="#ppt_h"/>
                                          </p:val>
                                        </p:tav>
                                      </p:tavLst>
                                    </p:anim>
                                    <p:animEffect transition="in" filter="fade">
                                      <p:cBhvr>
                                        <p:cTn id="33" dur="250"/>
                                        <p:tgtEl>
                                          <p:spTgt spid="37"/>
                                        </p:tgtEl>
                                      </p:cBhvr>
                                    </p:animEffect>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250" fill="hold"/>
                                        <p:tgtEl>
                                          <p:spTgt spid="38"/>
                                        </p:tgtEl>
                                        <p:attrNameLst>
                                          <p:attrName>ppt_w</p:attrName>
                                        </p:attrNameLst>
                                      </p:cBhvr>
                                      <p:tavLst>
                                        <p:tav tm="0">
                                          <p:val>
                                            <p:fltVal val="0"/>
                                          </p:val>
                                        </p:tav>
                                        <p:tav tm="100000">
                                          <p:val>
                                            <p:strVal val="#ppt_w"/>
                                          </p:val>
                                        </p:tav>
                                      </p:tavLst>
                                    </p:anim>
                                    <p:anim calcmode="lin" valueType="num">
                                      <p:cBhvr>
                                        <p:cTn id="38" dur="250" fill="hold"/>
                                        <p:tgtEl>
                                          <p:spTgt spid="38"/>
                                        </p:tgtEl>
                                        <p:attrNameLst>
                                          <p:attrName>ppt_h</p:attrName>
                                        </p:attrNameLst>
                                      </p:cBhvr>
                                      <p:tavLst>
                                        <p:tav tm="0">
                                          <p:val>
                                            <p:fltVal val="0"/>
                                          </p:val>
                                        </p:tav>
                                        <p:tav tm="100000">
                                          <p:val>
                                            <p:strVal val="#ppt_h"/>
                                          </p:val>
                                        </p:tav>
                                      </p:tavLst>
                                    </p:anim>
                                    <p:animEffect transition="in" filter="fade">
                                      <p:cBhvr>
                                        <p:cTn id="39" dur="250"/>
                                        <p:tgtEl>
                                          <p:spTgt spid="38"/>
                                        </p:tgtEl>
                                      </p:cBhvr>
                                    </p:animEffect>
                                  </p:childTnLst>
                                </p:cTn>
                              </p:par>
                            </p:childTnLst>
                          </p:cTn>
                        </p:par>
                        <p:par>
                          <p:cTn id="40" fill="hold">
                            <p:stCondLst>
                              <p:cond delay="2250"/>
                            </p:stCondLst>
                            <p:childTnLst>
                              <p:par>
                                <p:cTn id="41" presetID="53" presetClass="entr" presetSubtype="16"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animEffect transition="in" filter="fade">
                                      <p:cBhvr>
                                        <p:cTn id="45" dur="25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p:cTn id="50" dur="2000" fill="hold"/>
                                        <p:tgtEl>
                                          <p:spTgt spid="50"/>
                                        </p:tgtEl>
                                        <p:attrNameLst>
                                          <p:attrName>ppt_w</p:attrName>
                                        </p:attrNameLst>
                                      </p:cBhvr>
                                      <p:tavLst>
                                        <p:tav tm="0">
                                          <p:val>
                                            <p:fltVal val="0"/>
                                          </p:val>
                                        </p:tav>
                                        <p:tav tm="100000">
                                          <p:val>
                                            <p:strVal val="#ppt_w"/>
                                          </p:val>
                                        </p:tav>
                                      </p:tavLst>
                                    </p:anim>
                                    <p:anim calcmode="lin" valueType="num">
                                      <p:cBhvr>
                                        <p:cTn id="51" dur="2000" fill="hold"/>
                                        <p:tgtEl>
                                          <p:spTgt spid="50"/>
                                        </p:tgtEl>
                                        <p:attrNameLst>
                                          <p:attrName>ppt_h</p:attrName>
                                        </p:attrNameLst>
                                      </p:cBhvr>
                                      <p:tavLst>
                                        <p:tav tm="0">
                                          <p:val>
                                            <p:fltVal val="0"/>
                                          </p:val>
                                        </p:tav>
                                        <p:tav tm="100000">
                                          <p:val>
                                            <p:strVal val="#ppt_h"/>
                                          </p:val>
                                        </p:tav>
                                      </p:tavLst>
                                    </p:anim>
                                    <p:animEffect transition="in" filter="fade">
                                      <p:cBhvr>
                                        <p:cTn id="52" dur="2000"/>
                                        <p:tgtEl>
                                          <p:spTgt spid="5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2000" fill="hold"/>
                                        <p:tgtEl>
                                          <p:spTgt spid="46"/>
                                        </p:tgtEl>
                                        <p:attrNameLst>
                                          <p:attrName>ppt_w</p:attrName>
                                        </p:attrNameLst>
                                      </p:cBhvr>
                                      <p:tavLst>
                                        <p:tav tm="0">
                                          <p:val>
                                            <p:fltVal val="0"/>
                                          </p:val>
                                        </p:tav>
                                        <p:tav tm="100000">
                                          <p:val>
                                            <p:strVal val="#ppt_w"/>
                                          </p:val>
                                        </p:tav>
                                      </p:tavLst>
                                    </p:anim>
                                    <p:anim calcmode="lin" valueType="num">
                                      <p:cBhvr>
                                        <p:cTn id="56" dur="2000" fill="hold"/>
                                        <p:tgtEl>
                                          <p:spTgt spid="46"/>
                                        </p:tgtEl>
                                        <p:attrNameLst>
                                          <p:attrName>ppt_h</p:attrName>
                                        </p:attrNameLst>
                                      </p:cBhvr>
                                      <p:tavLst>
                                        <p:tav tm="0">
                                          <p:val>
                                            <p:fltVal val="0"/>
                                          </p:val>
                                        </p:tav>
                                        <p:tav tm="100000">
                                          <p:val>
                                            <p:strVal val="#ppt_h"/>
                                          </p:val>
                                        </p:tav>
                                      </p:tavLst>
                                    </p:anim>
                                    <p:animEffect transition="in" filter="fade">
                                      <p:cBhvr>
                                        <p:cTn id="57" dur="2000"/>
                                        <p:tgtEl>
                                          <p:spTgt spid="4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2000" fill="hold"/>
                                        <p:tgtEl>
                                          <p:spTgt spid="48"/>
                                        </p:tgtEl>
                                        <p:attrNameLst>
                                          <p:attrName>ppt_w</p:attrName>
                                        </p:attrNameLst>
                                      </p:cBhvr>
                                      <p:tavLst>
                                        <p:tav tm="0">
                                          <p:val>
                                            <p:fltVal val="0"/>
                                          </p:val>
                                        </p:tav>
                                        <p:tav tm="100000">
                                          <p:val>
                                            <p:strVal val="#ppt_w"/>
                                          </p:val>
                                        </p:tav>
                                      </p:tavLst>
                                    </p:anim>
                                    <p:anim calcmode="lin" valueType="num">
                                      <p:cBhvr>
                                        <p:cTn id="61" dur="2000" fill="hold"/>
                                        <p:tgtEl>
                                          <p:spTgt spid="48"/>
                                        </p:tgtEl>
                                        <p:attrNameLst>
                                          <p:attrName>ppt_h</p:attrName>
                                        </p:attrNameLst>
                                      </p:cBhvr>
                                      <p:tavLst>
                                        <p:tav tm="0">
                                          <p:val>
                                            <p:fltVal val="0"/>
                                          </p:val>
                                        </p:tav>
                                        <p:tav tm="100000">
                                          <p:val>
                                            <p:strVal val="#ppt_h"/>
                                          </p:val>
                                        </p:tav>
                                      </p:tavLst>
                                    </p:anim>
                                    <p:animEffect transition="in" filter="fade">
                                      <p:cBhvr>
                                        <p:cTn id="62" dur="20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5">
                                            <p:txEl>
                                              <p:pRg st="2" end="2"/>
                                            </p:txEl>
                                          </p:spTgt>
                                        </p:tgtEl>
                                        <p:attrNameLst>
                                          <p:attrName>style.visibility</p:attrName>
                                        </p:attrNameLst>
                                      </p:cBhvr>
                                      <p:to>
                                        <p:strVal val="visible"/>
                                      </p:to>
                                    </p:set>
                                    <p:animEffect transition="in" filter="fade">
                                      <p:cBhvr>
                                        <p:cTn id="67" dur="1000"/>
                                        <p:tgtEl>
                                          <p:spTgt spid="55">
                                            <p:txEl>
                                              <p:pRg st="2" end="2"/>
                                            </p:txEl>
                                          </p:spTgt>
                                        </p:tgtEl>
                                      </p:cBhvr>
                                    </p:animEffect>
                                    <p:anim calcmode="lin" valueType="num">
                                      <p:cBhvr>
                                        <p:cTn id="68" dur="100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55">
                                            <p:txEl>
                                              <p:pRg st="4" end="4"/>
                                            </p:txEl>
                                          </p:spTgt>
                                        </p:tgtEl>
                                        <p:attrNameLst>
                                          <p:attrName>style.visibility</p:attrName>
                                        </p:attrNameLst>
                                      </p:cBhvr>
                                      <p:to>
                                        <p:strVal val="visible"/>
                                      </p:to>
                                    </p:set>
                                    <p:animEffect transition="in" filter="fade">
                                      <p:cBhvr>
                                        <p:cTn id="74" dur="1000"/>
                                        <p:tgtEl>
                                          <p:spTgt spid="55">
                                            <p:txEl>
                                              <p:pRg st="4" end="4"/>
                                            </p:txEl>
                                          </p:spTgt>
                                        </p:tgtEl>
                                      </p:cBhvr>
                                    </p:animEffect>
                                    <p:anim calcmode="lin" valueType="num">
                                      <p:cBhvr>
                                        <p:cTn id="75" dur="1000" fill="hold"/>
                                        <p:tgtEl>
                                          <p:spTgt spid="55">
                                            <p:txEl>
                                              <p:pRg st="4" end="4"/>
                                            </p:txEl>
                                          </p:spTgt>
                                        </p:tgtEl>
                                        <p:attrNameLst>
                                          <p:attrName>ppt_x</p:attrName>
                                        </p:attrNameLst>
                                      </p:cBhvr>
                                      <p:tavLst>
                                        <p:tav tm="0">
                                          <p:val>
                                            <p:strVal val="#ppt_x"/>
                                          </p:val>
                                        </p:tav>
                                        <p:tav tm="100000">
                                          <p:val>
                                            <p:strVal val="#ppt_x"/>
                                          </p:val>
                                        </p:tav>
                                      </p:tavLst>
                                    </p:anim>
                                    <p:anim calcmode="lin" valueType="num">
                                      <p:cBhvr>
                                        <p:cTn id="76" dur="1000" fill="hold"/>
                                        <p:tgtEl>
                                          <p:spTgt spid="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526520"/>
            <a:ext cx="8363938" cy="553998"/>
          </a:xfrm>
        </p:spPr>
        <p:txBody>
          <a:bodyPr>
            <a:normAutofit fontScale="90000"/>
          </a:bodyPr>
          <a:lstStyle/>
          <a:p>
            <a:r>
              <a:rPr lang="en-US" dirty="0"/>
              <a:t>Data Abstractions</a:t>
            </a:r>
          </a:p>
        </p:txBody>
      </p:sp>
      <p:sp>
        <p:nvSpPr>
          <p:cNvPr id="3" name="Text Placeholder 2"/>
          <p:cNvSpPr>
            <a:spLocks noGrp="1"/>
          </p:cNvSpPr>
          <p:nvPr>
            <p:ph type="body" sz="quarter" idx="10"/>
          </p:nvPr>
        </p:nvSpPr>
        <p:spPr>
          <a:xfrm>
            <a:off x="389437" y="1996601"/>
            <a:ext cx="8363937" cy="2907719"/>
          </a:xfrm>
        </p:spPr>
        <p:txBody>
          <a:bodyPr/>
          <a:lstStyle/>
          <a:p>
            <a:r>
              <a:rPr lang="en-US" b="1" dirty="0">
                <a:solidFill>
                  <a:srgbClr val="C00000"/>
                </a:solidFill>
                <a:ea typeface="Segoe UI" pitchFamily="34" charset="0"/>
                <a:cs typeface="Segoe UI" pitchFamily="34" charset="0"/>
              </a:rPr>
              <a:t>Blobs</a:t>
            </a:r>
            <a:r>
              <a:rPr lang="en-US" dirty="0">
                <a:ea typeface="Segoe UI" pitchFamily="34" charset="0"/>
                <a:cs typeface="Segoe UI" pitchFamily="34" charset="0"/>
              </a:rPr>
              <a:t> – File system in the cloud</a:t>
            </a:r>
          </a:p>
          <a:p>
            <a:r>
              <a:rPr lang="en-US" b="1" dirty="0">
                <a:solidFill>
                  <a:srgbClr val="C00000"/>
                </a:solidFill>
                <a:ea typeface="Segoe UI" pitchFamily="34" charset="0"/>
                <a:cs typeface="Segoe UI" pitchFamily="34" charset="0"/>
              </a:rPr>
              <a:t>Tables</a:t>
            </a:r>
            <a:r>
              <a:rPr lang="en-US" dirty="0">
                <a:solidFill>
                  <a:srgbClr val="C00000"/>
                </a:solidFill>
                <a:ea typeface="Segoe UI" pitchFamily="34" charset="0"/>
                <a:cs typeface="Segoe UI" pitchFamily="34" charset="0"/>
              </a:rPr>
              <a:t> </a:t>
            </a:r>
            <a:r>
              <a:rPr lang="en-US" dirty="0">
                <a:ea typeface="Segoe UI" pitchFamily="34" charset="0"/>
                <a:cs typeface="Segoe UI" pitchFamily="34" charset="0"/>
              </a:rPr>
              <a:t>– Massively scalable structured storage</a:t>
            </a:r>
          </a:p>
          <a:p>
            <a:r>
              <a:rPr lang="en-US" b="1" dirty="0">
                <a:solidFill>
                  <a:srgbClr val="C00000"/>
                </a:solidFill>
                <a:ea typeface="Segoe UI" pitchFamily="34" charset="0"/>
                <a:cs typeface="Segoe UI" pitchFamily="34" charset="0"/>
              </a:rPr>
              <a:t>Queues</a:t>
            </a:r>
            <a:r>
              <a:rPr lang="en-US" dirty="0">
                <a:ea typeface="Segoe UI" pitchFamily="34" charset="0"/>
                <a:cs typeface="Segoe UI" pitchFamily="34" charset="0"/>
              </a:rPr>
              <a:t> – Reliable storage and delivery of messages</a:t>
            </a:r>
          </a:p>
          <a:p>
            <a:r>
              <a:rPr lang="en-US" b="1" dirty="0">
                <a:solidFill>
                  <a:srgbClr val="C00000"/>
                </a:solidFill>
                <a:ea typeface="Segoe UI" pitchFamily="34" charset="0"/>
                <a:cs typeface="Segoe UI" pitchFamily="34" charset="0"/>
              </a:rPr>
              <a:t>Drives</a:t>
            </a:r>
            <a:r>
              <a:rPr lang="en-US" dirty="0">
                <a:ea typeface="Segoe UI" pitchFamily="34" charset="0"/>
                <a:cs typeface="Segoe UI" pitchFamily="34" charset="0"/>
              </a:rPr>
              <a:t> – Durable NTFS volumes for Windows Azure applications</a:t>
            </a:r>
          </a:p>
        </p:txBody>
      </p:sp>
    </p:spTree>
    <p:extLst>
      <p:ext uri="{BB962C8B-B14F-4D97-AF65-F5344CB8AC3E}">
        <p14:creationId xmlns:p14="http://schemas.microsoft.com/office/powerpoint/2010/main" val="1119030740"/>
      </p:ext>
    </p:extLst>
  </p:cSld>
  <p:clrMapOvr>
    <a:masterClrMapping/>
  </p:clrMapOvr>
  <p:transition>
    <p:strips dir="l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2390" y="2115303"/>
            <a:ext cx="8372525" cy="1818959"/>
          </a:xfrm>
          <a:prstGeom prst="rect">
            <a:avLst/>
          </a:prstGeom>
          <a:noFill/>
        </p:spPr>
        <p:txBody>
          <a:bodyPr wrap="square" rtlCol="0">
            <a:spAutoFit/>
          </a:bodyPr>
          <a:lstStyle/>
          <a:p>
            <a:pPr algn="ctr">
              <a:lnSpc>
                <a:spcPct val="130000"/>
              </a:lnSpc>
            </a:pPr>
            <a:r>
              <a:rPr lang="en-US" sz="4400" dirty="0">
                <a:latin typeface="+mj-lt"/>
              </a:rPr>
              <a:t>High Level Architecture</a:t>
            </a:r>
          </a:p>
          <a:p>
            <a:pPr algn="ctr">
              <a:lnSpc>
                <a:spcPct val="130000"/>
              </a:lnSpc>
            </a:pPr>
            <a:r>
              <a:rPr lang="en-US" sz="4400" dirty="0">
                <a:latin typeface="+mj-lt"/>
              </a:rPr>
              <a:t>For Azure Storage</a:t>
            </a:r>
          </a:p>
        </p:txBody>
      </p:sp>
    </p:spTree>
    <p:extLst>
      <p:ext uri="{BB962C8B-B14F-4D97-AF65-F5344CB8AC3E}">
        <p14:creationId xmlns:p14="http://schemas.microsoft.com/office/powerpoint/2010/main" val="142296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olidFill>
                  <a:schemeClr val="tx1"/>
                </a:solidFill>
              </a:rPr>
              <a:t>Design Goals</a:t>
            </a:r>
          </a:p>
        </p:txBody>
      </p:sp>
      <p:sp>
        <p:nvSpPr>
          <p:cNvPr id="2" name="Text Placeholder 1"/>
          <p:cNvSpPr>
            <a:spLocks noGrp="1"/>
          </p:cNvSpPr>
          <p:nvPr>
            <p:ph type="body" sz="quarter" idx="10"/>
          </p:nvPr>
        </p:nvSpPr>
        <p:spPr>
          <a:xfrm>
            <a:off x="389435" y="927654"/>
            <a:ext cx="8363937" cy="5395874"/>
          </a:xfrm>
        </p:spPr>
        <p:txBody>
          <a:bodyPr>
            <a:normAutofit fontScale="92500"/>
          </a:bodyPr>
          <a:lstStyle/>
          <a:p>
            <a:r>
              <a:rPr lang="en-US" dirty="0"/>
              <a:t>Highly Available with Strong Consistency</a:t>
            </a:r>
          </a:p>
          <a:p>
            <a:pPr lvl="1"/>
            <a:r>
              <a:rPr lang="en-US" dirty="0"/>
              <a:t>Provide access to data in face of failures/partitioning</a:t>
            </a:r>
          </a:p>
          <a:p>
            <a:r>
              <a:rPr lang="en-US" dirty="0"/>
              <a:t>Durability</a:t>
            </a:r>
          </a:p>
          <a:p>
            <a:pPr lvl="1"/>
            <a:r>
              <a:rPr lang="en-US" dirty="0"/>
              <a:t>Replicate data several times within and across data centers</a:t>
            </a:r>
          </a:p>
          <a:p>
            <a:r>
              <a:rPr lang="en-US" dirty="0"/>
              <a:t>Scalability</a:t>
            </a:r>
          </a:p>
          <a:p>
            <a:pPr lvl="1"/>
            <a:r>
              <a:rPr lang="en-US" dirty="0"/>
              <a:t>Need to scale to exabytes (1 billion GB) and beyond</a:t>
            </a:r>
          </a:p>
          <a:p>
            <a:pPr lvl="1"/>
            <a:r>
              <a:rPr lang="en-US" dirty="0"/>
              <a:t>Provide a global namespace to access data around the world</a:t>
            </a:r>
          </a:p>
          <a:p>
            <a:pPr lvl="1"/>
            <a:r>
              <a:rPr lang="en-US" dirty="0"/>
              <a:t>Automatically load balance data to meet peak traffic demands</a:t>
            </a:r>
          </a:p>
          <a:p>
            <a:endParaRPr 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r>
              <a:rPr lang="en-US" b="1" dirty="0">
                <a:solidFill>
                  <a:srgbClr val="FF0000"/>
                </a:solidFill>
              </a:rPr>
              <a:t>Storage Stamp</a:t>
            </a:r>
          </a:p>
        </p:txBody>
      </p:sp>
      <p:sp>
        <p:nvSpPr>
          <p:cNvPr id="7" name="Rectangle 6"/>
          <p:cNvSpPr/>
          <p:nvPr/>
        </p:nvSpPr>
        <p:spPr>
          <a:xfrm>
            <a:off x="1314792" y="285764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effectLst>
                  <a:outerShdw blurRad="38100" dist="38100" dir="2700000" algn="tl">
                    <a:srgbClr val="000000">
                      <a:alpha val="43137"/>
                    </a:srgbClr>
                  </a:outerShdw>
                </a:effectLst>
              </a:rPr>
              <a:t>LB</a:t>
            </a: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a:solidFill>
                  <a:prstClr val="white"/>
                </a:solidFill>
              </a:rPr>
              <a:t>Storage</a:t>
            </a:r>
          </a:p>
          <a:p>
            <a:pPr algn="ctr">
              <a:defRPr/>
            </a:pPr>
            <a:r>
              <a:rPr lang="en-US" sz="1400" b="1" dirty="0">
                <a:solidFill>
                  <a:prstClr val="white"/>
                </a:solidFill>
              </a:rPr>
              <a:t>Location </a:t>
            </a:r>
          </a:p>
          <a:p>
            <a:pPr algn="ctr">
              <a:defRPr/>
            </a:pPr>
            <a:r>
              <a:rPr lang="en-US" sz="1400" b="1" dirty="0">
                <a:solidFill>
                  <a:prstClr val="white"/>
                </a:solidFill>
              </a:rPr>
              <a:t>Service</a:t>
            </a:r>
            <a:endParaRPr lang="en-US" b="1" dirty="0">
              <a:solidFill>
                <a:prstClr val="white"/>
              </a:solidFill>
            </a:endParaRPr>
          </a:p>
        </p:txBody>
      </p:sp>
      <p:sp>
        <p:nvSpPr>
          <p:cNvPr id="24" name="TextBox 23"/>
          <p:cNvSpPr txBox="1"/>
          <p:nvPr/>
        </p:nvSpPr>
        <p:spPr>
          <a:xfrm>
            <a:off x="1314792" y="1087042"/>
            <a:ext cx="5926622" cy="707886"/>
          </a:xfrm>
          <a:prstGeom prst="rect">
            <a:avLst/>
          </a:prstGeom>
          <a:noFill/>
        </p:spPr>
        <p:txBody>
          <a:bodyPr wrap="none" rtlCol="0">
            <a:spAutoFit/>
          </a:bodyPr>
          <a:lstStyle/>
          <a:p>
            <a:r>
              <a:rPr lang="en-US" sz="2000" b="1" dirty="0">
                <a:solidFill>
                  <a:schemeClr val="accent2">
                    <a:lumMod val="75000"/>
                  </a:schemeClr>
                </a:solidFill>
              </a:rPr>
              <a:t>Access blob storage via the URL: </a:t>
            </a:r>
          </a:p>
          <a:p>
            <a:r>
              <a:rPr lang="en-US" sz="2000" b="1" dirty="0">
                <a:solidFill>
                  <a:schemeClr val="accent2">
                    <a:lumMod val="75000"/>
                  </a:schemeClr>
                </a:solidFill>
              </a:rPr>
              <a:t>           http://&lt;account&gt;.blob.core.windows.net/ </a:t>
            </a:r>
          </a:p>
        </p:txBody>
      </p:sp>
      <p:grpSp>
        <p:nvGrpSpPr>
          <p:cNvPr id="8" name="Group 63"/>
          <p:cNvGrpSpPr/>
          <p:nvPr/>
        </p:nvGrpSpPr>
        <p:grpSpPr>
          <a:xfrm>
            <a:off x="457319" y="1927560"/>
            <a:ext cx="1967205" cy="914400"/>
            <a:chOff x="609600" y="2209800"/>
            <a:chExt cx="2101029"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2101029" cy="461665"/>
            </a:xfrm>
            <a:prstGeom prst="rect">
              <a:avLst/>
            </a:prstGeom>
            <a:noFill/>
          </p:spPr>
          <p:txBody>
            <a:bodyPr wrap="none" rtlCol="0">
              <a:spAutoFit/>
            </a:bodyPr>
            <a:lstStyle/>
            <a:p>
              <a:r>
                <a:rPr lang="en-US" b="1" dirty="0">
                  <a:solidFill>
                    <a:schemeClr val="accent2">
                      <a:lumMod val="75000"/>
                    </a:schemeClr>
                  </a:solidFill>
                </a:rPr>
                <a:t>Data access</a:t>
              </a:r>
            </a:p>
          </p:txBody>
        </p:sp>
      </p:grpSp>
      <p:sp>
        <p:nvSpPr>
          <p:cNvPr id="35" name="Rectangle 34"/>
          <p:cNvSpPr/>
          <p:nvPr/>
        </p:nvSpPr>
        <p:spPr bwMode="auto">
          <a:xfrm>
            <a:off x="738357" y="3883934"/>
            <a:ext cx="2038052" cy="830997"/>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a:solidFill>
                  <a:prstClr val="white"/>
                </a:solidFill>
                <a:effectLst>
                  <a:outerShdw blurRad="38100" dist="38100" dir="2700000" algn="tl">
                    <a:srgbClr val="000000">
                      <a:alpha val="43137"/>
                    </a:srgbClr>
                  </a:outerShdw>
                </a:effectLst>
              </a:rPr>
              <a:t>Partition Layer</a:t>
            </a:r>
          </a:p>
        </p:txBody>
      </p:sp>
      <p:sp>
        <p:nvSpPr>
          <p:cNvPr id="42" name="Rectangle 41"/>
          <p:cNvSpPr/>
          <p:nvPr/>
        </p:nvSpPr>
        <p:spPr bwMode="auto">
          <a:xfrm>
            <a:off x="724503" y="3360590"/>
            <a:ext cx="2038052" cy="461665"/>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a:solidFill>
                  <a:prstClr val="white"/>
                </a:solidFill>
                <a:effectLst>
                  <a:outerShdw blurRad="38100" dist="38100" dir="2700000" algn="tl">
                    <a:srgbClr val="000000">
                      <a:alpha val="43137"/>
                    </a:srgbClr>
                  </a:outerShdw>
                </a:effectLst>
              </a:rPr>
              <a:t>Front-Ends</a:t>
            </a:r>
          </a:p>
        </p:txBody>
      </p:sp>
      <p:sp>
        <p:nvSpPr>
          <p:cNvPr id="43" name="Rectangle 42"/>
          <p:cNvSpPr/>
          <p:nvPr/>
        </p:nvSpPr>
        <p:spPr bwMode="auto">
          <a:xfrm>
            <a:off x="724502" y="4766683"/>
            <a:ext cx="2038053" cy="1261884"/>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a:solidFill>
                  <a:prstClr val="white"/>
                </a:solidFill>
                <a:effectLst>
                  <a:outerShdw blurRad="38100" dist="38100" dir="2700000" algn="tl">
                    <a:srgbClr val="000000">
                      <a:alpha val="43137"/>
                    </a:srgbClr>
                  </a:outerShdw>
                </a:effectLst>
              </a:rPr>
              <a:t>Stream Layer</a:t>
            </a:r>
          </a:p>
          <a:p>
            <a:pPr algn="ctr"/>
            <a:br>
              <a:rPr lang="en-US" sz="1400" b="1" dirty="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3"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5"/>
          <p:cNvGrpSpPr/>
          <p:nvPr/>
        </p:nvGrpSpPr>
        <p:grpSpPr>
          <a:xfrm>
            <a:off x="615945" y="5590454"/>
            <a:ext cx="2400016" cy="866353"/>
            <a:chOff x="4164188" y="5235509"/>
            <a:chExt cx="3199188" cy="866353"/>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7" name="TextBox 56"/>
            <p:cNvSpPr txBox="1"/>
            <p:nvPr/>
          </p:nvSpPr>
          <p:spPr>
            <a:xfrm>
              <a:off x="4164188" y="5235509"/>
              <a:ext cx="3199188" cy="338554"/>
            </a:xfrm>
            <a:prstGeom prst="rect">
              <a:avLst/>
            </a:prstGeom>
            <a:noFill/>
          </p:spPr>
          <p:txBody>
            <a:bodyPr wrap="none" rtlCol="0">
              <a:spAutoFit/>
            </a:bodyPr>
            <a:lstStyle/>
            <a:p>
              <a:r>
                <a:rPr lang="en-US" sz="1600" b="1" dirty="0">
                  <a:solidFill>
                    <a:srgbClr val="FFFF00"/>
                  </a:solidFill>
                </a:rPr>
                <a:t>Intra-stamp replication</a:t>
              </a:r>
            </a:p>
          </p:txBody>
        </p:sp>
      </p:grpSp>
      <p:grpSp>
        <p:nvGrpSpPr>
          <p:cNvPr id="16" name="Group 4"/>
          <p:cNvGrpSpPr/>
          <p:nvPr/>
        </p:nvGrpSpPr>
        <p:grpSpPr>
          <a:xfrm>
            <a:off x="6086471" y="2808696"/>
            <a:ext cx="2458096" cy="3712632"/>
            <a:chOff x="8113153" y="2808696"/>
            <a:chExt cx="3276599" cy="371263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endParaRPr lang="en-US" dirty="0">
                <a:solidFill>
                  <a:prstClr val="white"/>
                </a:solidFill>
              </a:endParaRPr>
            </a:p>
            <a:p>
              <a:pPr algn="ctr">
                <a:defRPr/>
              </a:pPr>
              <a:r>
                <a:rPr lang="en-US" b="1" dirty="0">
                  <a:solidFill>
                    <a:srgbClr val="FF0000"/>
                  </a:solidFill>
                </a:rPr>
                <a:t>Storage Stamp</a:t>
              </a:r>
            </a:p>
          </p:txBody>
        </p:sp>
        <p:sp>
          <p:nvSpPr>
            <p:cNvPr id="59" name="Rectangle 58"/>
            <p:cNvSpPr/>
            <p:nvPr/>
          </p:nvSpPr>
          <p:spPr>
            <a:xfrm>
              <a:off x="9179953" y="280869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effectLst>
                    <a:outerShdw blurRad="38100" dist="38100" dir="2700000" algn="tl">
                      <a:srgbClr val="000000">
                        <a:alpha val="43137"/>
                      </a:srgbClr>
                    </a:outerShdw>
                  </a:effectLst>
                </a:rPr>
                <a:t>LB</a:t>
              </a:r>
            </a:p>
          </p:txBody>
        </p:sp>
        <p:cxnSp>
          <p:nvCxnSpPr>
            <p:cNvPr id="60" name="Straight Arrow Connector 59"/>
            <p:cNvCxnSpPr/>
            <p:nvPr/>
          </p:nvCxnSpPr>
          <p:spPr>
            <a:xfrm rot="5400000">
              <a:off x="9561349" y="341155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72206" y="3910815"/>
              <a:ext cx="2716694" cy="830997"/>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a:solidFill>
                    <a:prstClr val="white"/>
                  </a:solidFill>
                  <a:effectLst>
                    <a:outerShdw blurRad="38100" dist="38100" dir="2700000" algn="tl">
                      <a:srgbClr val="000000">
                        <a:alpha val="43137"/>
                      </a:srgbClr>
                    </a:outerShdw>
                  </a:effectLst>
                </a:rPr>
                <a:t>Partition Layer</a:t>
              </a:r>
            </a:p>
          </p:txBody>
        </p:sp>
        <p:sp>
          <p:nvSpPr>
            <p:cNvPr id="63" name="Rectangle 62"/>
            <p:cNvSpPr/>
            <p:nvPr/>
          </p:nvSpPr>
          <p:spPr bwMode="auto">
            <a:xfrm>
              <a:off x="8372206" y="3374366"/>
              <a:ext cx="2716694" cy="461665"/>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a:solidFill>
                    <a:prstClr val="white"/>
                  </a:solidFill>
                  <a:effectLst>
                    <a:outerShdw blurRad="38100" dist="38100" dir="2700000" algn="tl">
                      <a:srgbClr val="000000">
                        <a:alpha val="43137"/>
                      </a:srgbClr>
                    </a:outerShdw>
                  </a:effectLst>
                </a:rPr>
                <a:t>Front-Ends</a:t>
              </a:r>
            </a:p>
          </p:txBody>
        </p:sp>
        <p:sp>
          <p:nvSpPr>
            <p:cNvPr id="64" name="Rectangle 63"/>
            <p:cNvSpPr/>
            <p:nvPr/>
          </p:nvSpPr>
          <p:spPr bwMode="auto">
            <a:xfrm>
              <a:off x="8393104" y="4796138"/>
              <a:ext cx="2651760" cy="1261884"/>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a:solidFill>
                    <a:prstClr val="white"/>
                  </a:solidFill>
                  <a:effectLst>
                    <a:outerShdw blurRad="38100" dist="38100" dir="2700000" algn="tl">
                      <a:srgbClr val="000000">
                        <a:alpha val="43137"/>
                      </a:srgbClr>
                    </a:outerShdw>
                  </a:effectLst>
                </a:rPr>
                <a:t>Stream Layer</a:t>
              </a:r>
              <a:br>
                <a:rPr lang="en-US" b="1" dirty="0">
                  <a:solidFill>
                    <a:prstClr val="white"/>
                  </a:solidFill>
                  <a:effectLst>
                    <a:outerShdw blurRad="38100" dist="38100" dir="2700000" algn="tl">
                      <a:srgbClr val="000000">
                        <a:alpha val="43137"/>
                      </a:srgbClr>
                    </a:outerShdw>
                  </a:effectLst>
                </a:rPr>
              </a:br>
              <a:br>
                <a:rPr lang="en-US" sz="1400" b="1" dirty="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490355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7" name="Group 65"/>
            <p:cNvGrpSpPr/>
            <p:nvPr/>
          </p:nvGrpSpPr>
          <p:grpSpPr>
            <a:xfrm>
              <a:off x="8167319" y="5632768"/>
              <a:ext cx="3199188" cy="827818"/>
              <a:chOff x="4038794" y="5722919"/>
              <a:chExt cx="3199188" cy="827818"/>
            </a:xfrm>
          </p:grpSpPr>
          <p:sp>
            <p:nvSpPr>
              <p:cNvPr id="67" name="Curved Right Arrow 66"/>
              <p:cNvSpPr/>
              <p:nvPr/>
            </p:nvSpPr>
            <p:spPr bwMode="auto">
              <a:xfrm>
                <a:off x="5143500" y="6295760"/>
                <a:ext cx="448409"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8" name="Curved Left Arrow 67"/>
              <p:cNvSpPr/>
              <p:nvPr/>
            </p:nvSpPr>
            <p:spPr bwMode="auto">
              <a:xfrm flipV="1">
                <a:off x="5680194" y="6286020"/>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TextBox 68"/>
              <p:cNvSpPr txBox="1"/>
              <p:nvPr/>
            </p:nvSpPr>
            <p:spPr>
              <a:xfrm>
                <a:off x="4038794" y="5722919"/>
                <a:ext cx="3199188" cy="338554"/>
              </a:xfrm>
              <a:prstGeom prst="rect">
                <a:avLst/>
              </a:prstGeom>
              <a:noFill/>
            </p:spPr>
            <p:txBody>
              <a:bodyPr wrap="none" rtlCol="0">
                <a:spAutoFit/>
              </a:bodyPr>
              <a:lstStyle/>
              <a:p>
                <a:r>
                  <a:rPr lang="en-US" sz="1600" b="1" dirty="0">
                    <a:solidFill>
                      <a:srgbClr val="FFFF00"/>
                    </a:solidFill>
                  </a:rPr>
                  <a:t>Intra-stamp replication</a:t>
                </a:r>
              </a:p>
            </p:txBody>
          </p:sp>
        </p:grpSp>
      </p:grpSp>
      <p:grpSp>
        <p:nvGrpSpPr>
          <p:cNvPr id="18" name="Group 68"/>
          <p:cNvGrpSpPr/>
          <p:nvPr/>
        </p:nvGrpSpPr>
        <p:grpSpPr>
          <a:xfrm>
            <a:off x="2730888" y="4292850"/>
            <a:ext cx="3684022" cy="579225"/>
            <a:chOff x="4728813" y="5018116"/>
            <a:chExt cx="2686401" cy="579225"/>
          </a:xfrm>
        </p:grpSpPr>
        <p:cxnSp>
          <p:nvCxnSpPr>
            <p:cNvPr id="32" name="Straight Arrow Connector 31"/>
            <p:cNvCxnSpPr/>
            <p:nvPr/>
          </p:nvCxnSpPr>
          <p:spPr>
            <a:xfrm rot="10800000">
              <a:off x="4786203"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728813" y="5197231"/>
              <a:ext cx="2686401" cy="400110"/>
            </a:xfrm>
            <a:prstGeom prst="rect">
              <a:avLst/>
            </a:prstGeom>
          </p:spPr>
          <p:txBody>
            <a:bodyPr wrap="none">
              <a:spAutoFit/>
            </a:bodyPr>
            <a:lstStyle/>
            <a:p>
              <a:pPr algn="ctr">
                <a:defRPr/>
              </a:pPr>
              <a:r>
                <a:rPr lang="en-US" sz="2000" b="1" dirty="0">
                  <a:solidFill>
                    <a:schemeClr val="accent2">
                      <a:lumMod val="50000"/>
                    </a:schemeClr>
                  </a:solidFill>
                </a:rPr>
                <a:t>Inter-stamp (Geo) replication</a:t>
              </a:r>
            </a:p>
          </p:txBody>
        </p:sp>
      </p:grpSp>
    </p:spTree>
    <p:extLst>
      <p:ext uri="{BB962C8B-B14F-4D97-AF65-F5344CB8AC3E}">
        <p14:creationId xmlns:p14="http://schemas.microsoft.com/office/powerpoint/2010/main" val="98654570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p>
        </p:txBody>
      </p:sp>
      <p:sp>
        <p:nvSpPr>
          <p:cNvPr id="2" name="Title 1"/>
          <p:cNvSpPr>
            <a:spLocks noGrp="1"/>
          </p:cNvSpPr>
          <p:nvPr>
            <p:ph type="title"/>
          </p:nvPr>
        </p:nvSpPr>
        <p:spPr>
          <a:xfrm>
            <a:off x="387350" y="152400"/>
            <a:ext cx="8369300" cy="553998"/>
          </a:xfrm>
        </p:spPr>
        <p:txBody>
          <a:bodyPr>
            <a:normAutofit fontScale="90000"/>
          </a:bodyPr>
          <a:lstStyle/>
          <a:p>
            <a:r>
              <a:rPr lang="en-US" dirty="0"/>
              <a:t>Storage Stamp Arch.– Stream Layer</a:t>
            </a:r>
          </a:p>
        </p:txBody>
      </p:sp>
      <p:sp>
        <p:nvSpPr>
          <p:cNvPr id="70" name="Content Placeholder 2"/>
          <p:cNvSpPr>
            <a:spLocks noGrp="1"/>
          </p:cNvSpPr>
          <p:nvPr>
            <p:ph idx="1"/>
          </p:nvPr>
        </p:nvSpPr>
        <p:spPr>
          <a:xfrm>
            <a:off x="157031" y="994370"/>
            <a:ext cx="8758370" cy="3498091"/>
          </a:xfrm>
        </p:spPr>
        <p:txBody>
          <a:bodyPr>
            <a:normAutofit fontScale="70000" lnSpcReduction="20000"/>
          </a:bodyPr>
          <a:lstStyle/>
          <a:p>
            <a:r>
              <a:rPr lang="en-US" b="1" u="sng" dirty="0">
                <a:solidFill>
                  <a:schemeClr val="tx1"/>
                </a:solidFill>
              </a:rPr>
              <a:t>Append-only </a:t>
            </a:r>
            <a:r>
              <a:rPr lang="en-US" dirty="0">
                <a:solidFill>
                  <a:schemeClr val="tx1"/>
                </a:solidFill>
              </a:rPr>
              <a:t>distributed file system</a:t>
            </a:r>
          </a:p>
          <a:p>
            <a:r>
              <a:rPr lang="en-US" dirty="0">
                <a:solidFill>
                  <a:schemeClr val="tx1"/>
                </a:solidFill>
              </a:rPr>
              <a:t>All data from the Partition Layer is stored into files (</a:t>
            </a:r>
            <a:r>
              <a:rPr lang="en-US" i="1" u="sng" dirty="0">
                <a:solidFill>
                  <a:schemeClr val="tx1"/>
                </a:solidFill>
              </a:rPr>
              <a:t>extents</a:t>
            </a:r>
            <a:r>
              <a:rPr lang="en-US" dirty="0">
                <a:solidFill>
                  <a:schemeClr val="tx1"/>
                </a:solidFill>
              </a:rPr>
              <a:t>) in the Stream layer</a:t>
            </a:r>
          </a:p>
          <a:p>
            <a:r>
              <a:rPr lang="en-US" dirty="0">
                <a:solidFill>
                  <a:schemeClr val="tx1"/>
                </a:solidFill>
              </a:rPr>
              <a:t>An extent is replicated 3 times across different fault and upgrade domains</a:t>
            </a:r>
          </a:p>
          <a:p>
            <a:pPr lvl="1"/>
            <a:r>
              <a:rPr lang="en-US" dirty="0">
                <a:solidFill>
                  <a:schemeClr val="tx1"/>
                </a:solidFill>
              </a:rPr>
              <a:t>With random selection for where to place replicas for fast MTTR (mean time to recovery)</a:t>
            </a:r>
          </a:p>
          <a:p>
            <a:r>
              <a:rPr lang="en-US" dirty="0">
                <a:solidFill>
                  <a:schemeClr val="tx1"/>
                </a:solidFill>
              </a:rPr>
              <a:t>Checksum all stored data</a:t>
            </a:r>
          </a:p>
          <a:p>
            <a:pPr lvl="1"/>
            <a:r>
              <a:rPr lang="en-US" dirty="0">
                <a:solidFill>
                  <a:schemeClr val="tx1"/>
                </a:solidFill>
              </a:rPr>
              <a:t>Verified on every client read</a:t>
            </a:r>
          </a:p>
          <a:p>
            <a:pPr lvl="1"/>
            <a:r>
              <a:rPr lang="en-US" dirty="0">
                <a:solidFill>
                  <a:schemeClr val="tx1"/>
                </a:solidFill>
              </a:rPr>
              <a:t>Scrubbed every few days</a:t>
            </a:r>
          </a:p>
          <a:p>
            <a:r>
              <a:rPr lang="en-US" dirty="0">
                <a:solidFill>
                  <a:schemeClr val="tx1"/>
                </a:solidFill>
              </a:rPr>
              <a:t>Re-replicate on disk/node/rack failure or checksum mismatch</a:t>
            </a:r>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4"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p>
          </p:txBody>
        </p:sp>
      </p:grpSp>
      <p:sp>
        <p:nvSpPr>
          <p:cNvPr id="29" name="Rounded Rectangle 28"/>
          <p:cNvSpPr/>
          <p:nvPr/>
        </p:nvSpPr>
        <p:spPr bwMode="auto">
          <a:xfrm>
            <a:off x="1800427" y="5065801"/>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400110"/>
          </a:xfrm>
          <a:prstGeom prst="rect">
            <a:avLst/>
          </a:prstGeom>
          <a:noFill/>
          <a:ln w="9525">
            <a:noFill/>
            <a:miter lim="800000"/>
            <a:headEnd/>
            <a:tailEnd/>
          </a:ln>
        </p:spPr>
        <p:txBody>
          <a:bodyPr wrap="square">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2574291" y="5091043"/>
            <a:ext cx="1018099" cy="461665"/>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60" name="Rounded Rectangle 59"/>
          <p:cNvSpPr/>
          <p:nvPr/>
        </p:nvSpPr>
        <p:spPr bwMode="auto">
          <a:xfrm>
            <a:off x="3043583" y="545917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3050055" y="473784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107" name="TextBox 30"/>
          <p:cNvSpPr txBox="1">
            <a:spLocks noChangeArrowheads="1"/>
          </p:cNvSpPr>
          <p:nvPr/>
        </p:nvSpPr>
        <p:spPr bwMode="auto">
          <a:xfrm>
            <a:off x="0" y="4632801"/>
            <a:ext cx="2144684" cy="1446550"/>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b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a:p>
            <a:r>
              <a:rPr lang="en-US" sz="20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(Distributed</a:t>
            </a:r>
          </a:p>
          <a:p>
            <a:r>
              <a:rPr lang="en-US" sz="20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File System)</a:t>
            </a:r>
          </a:p>
        </p:txBody>
      </p:sp>
      <p:sp>
        <p:nvSpPr>
          <p:cNvPr id="37" name="Oval 36"/>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8" name="Oval 37"/>
          <p:cNvSpPr/>
          <p:nvPr/>
        </p:nvSpPr>
        <p:spPr bwMode="auto">
          <a:xfrm>
            <a:off x="6107707" y="5779234"/>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41" name="Oval 40"/>
          <p:cNvSpPr/>
          <p:nvPr/>
        </p:nvSpPr>
        <p:spPr bwMode="auto">
          <a:xfrm>
            <a:off x="6989629" y="5085222"/>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 name="Multiply 2"/>
          <p:cNvSpPr/>
          <p:nvPr/>
        </p:nvSpPr>
        <p:spPr bwMode="auto">
          <a:xfrm>
            <a:off x="6767444" y="4737849"/>
            <a:ext cx="468993" cy="736575"/>
          </a:xfrm>
          <a:prstGeom prst="mathMultiply">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Oval 41"/>
          <p:cNvSpPr/>
          <p:nvPr/>
        </p:nvSpPr>
        <p:spPr bwMode="auto">
          <a:xfrm>
            <a:off x="5809670" y="4972227"/>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Tree>
    <p:extLst>
      <p:ext uri="{BB962C8B-B14F-4D97-AF65-F5344CB8AC3E}">
        <p14:creationId xmlns:p14="http://schemas.microsoft.com/office/powerpoint/2010/main" val="1198398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0">
                                            <p:txEl>
                                              <p:pRg st="4" end="4"/>
                                            </p:txEl>
                                          </p:spTgt>
                                        </p:tgtEl>
                                        <p:attrNameLst>
                                          <p:attrName>style.visibility</p:attrName>
                                        </p:attrNameLst>
                                      </p:cBhvr>
                                      <p:to>
                                        <p:strVal val="visible"/>
                                      </p:to>
                                    </p:set>
                                    <p:animEffect transition="in" filter="blinds(horizontal)">
                                      <p:cBhvr>
                                        <p:cTn id="20" dur="500"/>
                                        <p:tgtEl>
                                          <p:spTgt spid="70">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0">
                                            <p:txEl>
                                              <p:pRg st="5" end="5"/>
                                            </p:txEl>
                                          </p:spTgt>
                                        </p:tgtEl>
                                        <p:attrNameLst>
                                          <p:attrName>style.visibility</p:attrName>
                                        </p:attrNameLst>
                                      </p:cBhvr>
                                      <p:to>
                                        <p:strVal val="visible"/>
                                      </p:to>
                                    </p:set>
                                    <p:animEffect transition="in" filter="blinds(horizontal)">
                                      <p:cBhvr>
                                        <p:cTn id="23" dur="500"/>
                                        <p:tgtEl>
                                          <p:spTgt spid="70">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0">
                                            <p:txEl>
                                              <p:pRg st="6" end="6"/>
                                            </p:txEl>
                                          </p:spTgt>
                                        </p:tgtEl>
                                        <p:attrNameLst>
                                          <p:attrName>style.visibility</p:attrName>
                                        </p:attrNameLst>
                                      </p:cBhvr>
                                      <p:to>
                                        <p:strVal val="visible"/>
                                      </p:to>
                                    </p:set>
                                    <p:animEffect transition="in" filter="blinds(horizontal)">
                                      <p:cBhvr>
                                        <p:cTn id="26" dur="500"/>
                                        <p:tgtEl>
                                          <p:spTgt spid="7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0">
                                            <p:txEl>
                                              <p:pRg st="7" end="7"/>
                                            </p:txEl>
                                          </p:spTgt>
                                        </p:tgtEl>
                                        <p:attrNameLst>
                                          <p:attrName>style.visibility</p:attrName>
                                        </p:attrNameLst>
                                      </p:cBhvr>
                                      <p:to>
                                        <p:strVal val="visible"/>
                                      </p:to>
                                    </p:set>
                                    <p:animEffect transition="in" filter="blinds(horizontal)">
                                      <p:cBhvr>
                                        <p:cTn id="31" dur="500"/>
                                        <p:tgtEl>
                                          <p:spTgt spid="70">
                                            <p:txEl>
                                              <p:pRg st="7" end="7"/>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42" presetClass="path" presetSubtype="0" accel="50000" decel="50000" fill="hold" grpId="1" nodeType="withEffect">
                                  <p:stCondLst>
                                    <p:cond delay="0"/>
                                  </p:stCondLst>
                                  <p:childTnLst>
                                    <p:animMotion origin="layout" path="M 0.03296 0.11782 L 4.31996E-6 1.11111E-6 " pathEditMode="relative" rAng="0" ptsTypes="AA">
                                      <p:cBhvr>
                                        <p:cTn id="43" dur="2000" fill="hold"/>
                                        <p:tgtEl>
                                          <p:spTgt spid="42"/>
                                        </p:tgtEl>
                                        <p:attrNameLst>
                                          <p:attrName>ppt_x</p:attrName>
                                          <p:attrName>ppt_y</p:attrName>
                                        </p:attrNameLst>
                                      </p:cBhvr>
                                      <p:rCtr x="-1655"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3" grpId="0" animBg="1"/>
      <p:bldP spid="42" grpId="0" animBg="1"/>
      <p:bldP spid="42"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553998"/>
          </a:xfrm>
        </p:spPr>
        <p:txBody>
          <a:bodyPr>
            <a:normAutofit fontScale="90000"/>
          </a:bodyPr>
          <a:lstStyle/>
          <a:p>
            <a:r>
              <a:rPr lang="en-US" dirty="0"/>
              <a:t>Storage Stamp Arch– Partition Layer</a:t>
            </a:r>
          </a:p>
        </p:txBody>
      </p:sp>
      <p:sp>
        <p:nvSpPr>
          <p:cNvPr id="72" name="Content Placeholder 2"/>
          <p:cNvSpPr>
            <a:spLocks noGrp="1"/>
          </p:cNvSpPr>
          <p:nvPr>
            <p:ph idx="1"/>
          </p:nvPr>
        </p:nvSpPr>
        <p:spPr>
          <a:xfrm>
            <a:off x="77046" y="808599"/>
            <a:ext cx="8305800" cy="1234440"/>
          </a:xfrm>
        </p:spPr>
        <p:txBody>
          <a:bodyPr>
            <a:normAutofit fontScale="70000" lnSpcReduction="20000"/>
          </a:bodyPr>
          <a:lstStyle/>
          <a:p>
            <a:r>
              <a:rPr lang="en-US" sz="2400" dirty="0">
                <a:solidFill>
                  <a:schemeClr val="tx1"/>
                </a:solidFill>
              </a:rPr>
              <a:t>Provide transaction semantics and strong consistency for Blobs, Tables and Queues</a:t>
            </a:r>
          </a:p>
          <a:p>
            <a:r>
              <a:rPr lang="en-US" sz="2400" dirty="0">
                <a:solidFill>
                  <a:schemeClr val="tx1"/>
                </a:solidFill>
              </a:rPr>
              <a:t>Stores and reads the objects to/from extents in the Stream layer</a:t>
            </a:r>
          </a:p>
          <a:p>
            <a:r>
              <a:rPr lang="en-US" sz="2400" dirty="0">
                <a:solidFill>
                  <a:schemeClr val="tx1"/>
                </a:solidFill>
              </a:rPr>
              <a:t>Provides inter-stamp (geo) replication by shipping logs to other stamps</a:t>
            </a:r>
          </a:p>
          <a:p>
            <a:r>
              <a:rPr lang="en-US" sz="2400" dirty="0">
                <a:solidFill>
                  <a:schemeClr val="tx1"/>
                </a:solidFill>
              </a:rPr>
              <a:t>Scalable object index via partitioning</a:t>
            </a:r>
          </a:p>
          <a:p>
            <a:endParaRPr lang="en-US" sz="2400" dirty="0">
              <a:solidFill>
                <a:schemeClr val="tx1"/>
              </a:solidFill>
            </a:endParaRPr>
          </a:p>
          <a:p>
            <a:endParaRPr lang="en-US" sz="2400" dirty="0">
              <a:solidFill>
                <a:schemeClr val="tx1"/>
              </a:solidFill>
            </a:endParaRPr>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3"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400110"/>
          </a:xfrm>
          <a:prstGeom prst="rect">
            <a:avLst/>
          </a:prstGeom>
          <a:noFill/>
          <a:ln w="9525">
            <a:noFill/>
            <a:miter lim="800000"/>
            <a:headEnd/>
            <a:tailEnd/>
          </a:ln>
        </p:spPr>
        <p:txBody>
          <a:bodyPr wrap="square">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2574291" y="5091043"/>
            <a:ext cx="1018099" cy="461665"/>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60" name="Rounded Rectangle 59"/>
          <p:cNvSpPr/>
          <p:nvPr/>
        </p:nvSpPr>
        <p:spPr bwMode="auto">
          <a:xfrm>
            <a:off x="3043583" y="545917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3050055" y="473784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2477193" y="3524596"/>
            <a:ext cx="1118080"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3724102" y="3524596"/>
            <a:ext cx="1170906"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5054138" y="3507971"/>
            <a:ext cx="1140604"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6317673" y="3507971"/>
            <a:ext cx="1176805"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5456959" y="2070964"/>
            <a:ext cx="1226473"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7" name="Rounded Rectangle 76"/>
          <p:cNvSpPr/>
          <p:nvPr/>
        </p:nvSpPr>
        <p:spPr bwMode="auto">
          <a:xfrm>
            <a:off x="7684615" y="2230647"/>
            <a:ext cx="1038100" cy="646986"/>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sz="16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6683432" y="2394457"/>
            <a:ext cx="1001183"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p:nvPr/>
        </p:nvCxnSpPr>
        <p:spPr bwMode="auto">
          <a:xfrm rot="10800000" flipV="1">
            <a:off x="6975428" y="2872597"/>
            <a:ext cx="709188" cy="625030"/>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cxnSp>
        <p:nvCxnSpPr>
          <p:cNvPr id="71" name="Straight Connector 70"/>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69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a:ea typeface="+mn-ea"/>
                <a:cs typeface="Arial" charset="0"/>
              </a:rPr>
              <a:t>Blob Storage Concepts</a:t>
            </a:r>
            <a:endParaRPr dirty="0">
              <a:ea typeface="+mn-ea"/>
              <a:cs typeface="Arial" charset="0"/>
            </a:endParaRPr>
          </a:p>
        </p:txBody>
      </p:sp>
      <p:grpSp>
        <p:nvGrpSpPr>
          <p:cNvPr id="22530" name="Group 4"/>
          <p:cNvGrpSpPr>
            <a:grpSpLocks/>
          </p:cNvGrpSpPr>
          <p:nvPr/>
        </p:nvGrpSpPr>
        <p:grpSpPr bwMode="auto">
          <a:xfrm>
            <a:off x="6162675" y="1670050"/>
            <a:ext cx="2303463" cy="4800600"/>
            <a:chOff x="5685541" y="0"/>
            <a:chExt cx="2303725" cy="4800599"/>
          </a:xfrm>
        </p:grpSpPr>
        <p:sp>
          <p:nvSpPr>
            <p:cNvPr id="45" name="Rounded Rectangle 44"/>
            <p:cNvSpPr/>
            <p:nvPr/>
          </p:nvSpPr>
          <p:spPr>
            <a:xfrm>
              <a:off x="5685541"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6" name="Rounded Rectangle 4"/>
            <p:cNvSpPr/>
            <p:nvPr/>
          </p:nvSpPr>
          <p:spPr>
            <a:xfrm>
              <a:off x="5685541" y="0"/>
              <a:ext cx="2303725"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fontAlgn="auto">
                <a:lnSpc>
                  <a:spcPct val="90000"/>
                </a:lnSpc>
                <a:spcAft>
                  <a:spcPct val="35000"/>
                </a:spcAft>
                <a:defRPr/>
              </a:pPr>
              <a:r>
                <a:rPr lang="en-US" sz="3500" dirty="0">
                  <a:solidFill>
                    <a:schemeClr val="tx1"/>
                  </a:solidFill>
                </a:rPr>
                <a:t>Blob</a:t>
              </a:r>
            </a:p>
          </p:txBody>
        </p:sp>
      </p:grpSp>
      <p:grpSp>
        <p:nvGrpSpPr>
          <p:cNvPr id="22531" name="Group 5"/>
          <p:cNvGrpSpPr>
            <a:grpSpLocks/>
          </p:cNvGrpSpPr>
          <p:nvPr/>
        </p:nvGrpSpPr>
        <p:grpSpPr bwMode="auto">
          <a:xfrm>
            <a:off x="3475038" y="1670050"/>
            <a:ext cx="2303462" cy="4800600"/>
            <a:chOff x="2997862" y="0"/>
            <a:chExt cx="2303725" cy="4800599"/>
          </a:xfrm>
        </p:grpSpPr>
        <p:sp>
          <p:nvSpPr>
            <p:cNvPr id="43" name="Rounded Rectangle 42"/>
            <p:cNvSpPr/>
            <p:nvPr/>
          </p:nvSpPr>
          <p:spPr>
            <a:xfrm>
              <a:off x="2997862"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4" name="Rounded Rectangle 6"/>
            <p:cNvSpPr/>
            <p:nvPr/>
          </p:nvSpPr>
          <p:spPr>
            <a:xfrm>
              <a:off x="2997862" y="0"/>
              <a:ext cx="2303725"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fontAlgn="auto">
                <a:lnSpc>
                  <a:spcPct val="90000"/>
                </a:lnSpc>
                <a:spcAft>
                  <a:spcPct val="35000"/>
                </a:spcAft>
                <a:defRPr/>
              </a:pPr>
              <a:r>
                <a:rPr lang="en-US" sz="3500" dirty="0">
                  <a:solidFill>
                    <a:schemeClr val="tx1"/>
                  </a:solidFill>
                </a:rPr>
                <a:t>Container</a:t>
              </a:r>
            </a:p>
          </p:txBody>
        </p:sp>
      </p:grpSp>
      <p:grpSp>
        <p:nvGrpSpPr>
          <p:cNvPr id="22532" name="Group 6"/>
          <p:cNvGrpSpPr>
            <a:grpSpLocks/>
          </p:cNvGrpSpPr>
          <p:nvPr/>
        </p:nvGrpSpPr>
        <p:grpSpPr bwMode="auto">
          <a:xfrm>
            <a:off x="698500" y="1670050"/>
            <a:ext cx="2303463" cy="4800600"/>
            <a:chOff x="222249" y="0"/>
            <a:chExt cx="2303725" cy="4800599"/>
          </a:xfrm>
        </p:grpSpPr>
        <p:sp>
          <p:nvSpPr>
            <p:cNvPr id="41" name="Rounded Rectangle 40"/>
            <p:cNvSpPr/>
            <p:nvPr/>
          </p:nvSpPr>
          <p:spPr>
            <a:xfrm>
              <a:off x="222249" y="0"/>
              <a:ext cx="2303725" cy="48005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2" name="Rounded Rectangle 8"/>
            <p:cNvSpPr/>
            <p:nvPr/>
          </p:nvSpPr>
          <p:spPr>
            <a:xfrm>
              <a:off x="222249" y="0"/>
              <a:ext cx="2303725"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fontAlgn="auto">
                <a:lnSpc>
                  <a:spcPct val="90000"/>
                </a:lnSpc>
                <a:spcAft>
                  <a:spcPct val="35000"/>
                </a:spcAft>
                <a:defRPr/>
              </a:pPr>
              <a:r>
                <a:rPr lang="en-US" sz="3500" dirty="0">
                  <a:solidFill>
                    <a:schemeClr val="tx1"/>
                  </a:solidFill>
                </a:rPr>
                <a:t>Account</a:t>
              </a:r>
            </a:p>
          </p:txBody>
        </p:sp>
      </p:grpSp>
      <p:sp>
        <p:nvSpPr>
          <p:cNvPr id="39" name="Rounded Rectangle 38"/>
          <p:cNvSpPr/>
          <p:nvPr/>
        </p:nvSpPr>
        <p:spPr>
          <a:xfrm>
            <a:off x="912813" y="4489450"/>
            <a:ext cx="1919287" cy="96043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0" name="Rounded Rectangle 10"/>
          <p:cNvSpPr/>
          <p:nvPr/>
        </p:nvSpPr>
        <p:spPr>
          <a:xfrm>
            <a:off x="941388" y="4518025"/>
            <a:ext cx="1863725" cy="903288"/>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800" dirty="0">
                <a:solidFill>
                  <a:srgbClr val="FFFFFF"/>
                </a:solidFill>
              </a:rPr>
              <a:t>sally</a:t>
            </a:r>
          </a:p>
        </p:txBody>
      </p:sp>
      <p:grpSp>
        <p:nvGrpSpPr>
          <p:cNvPr id="9" name="Group 8"/>
          <p:cNvGrpSpPr/>
          <p:nvPr/>
        </p:nvGrpSpPr>
        <p:grpSpPr>
          <a:xfrm>
            <a:off x="3217205" y="3826511"/>
            <a:ext cx="64784" cy="1295687"/>
            <a:chOff x="2740453" y="2156701"/>
            <a:chExt cx="64784" cy="1295687"/>
          </a:xfrm>
          <a:solidFill>
            <a:schemeClr val="accent4">
              <a:lumMod val="50000"/>
            </a:schemeClr>
          </a:solidFill>
        </p:grpSpPr>
        <p:sp>
          <p:nvSpPr>
            <p:cNvPr id="37" name="Straight Connector 11"/>
            <p:cNvSpPr/>
            <p:nvPr/>
          </p:nvSpPr>
          <p:spPr>
            <a:xfrm rot="18603934">
              <a:off x="2125002" y="2786549"/>
              <a:ext cx="1295687" cy="35991"/>
            </a:xfrm>
            <a:custGeom>
              <a:avLst/>
              <a:gdLst/>
              <a:ahLst/>
              <a:cxnLst/>
              <a:rect l="0" t="0" r="0" b="0"/>
              <a:pathLst>
                <a:path>
                  <a:moveTo>
                    <a:pt x="0" y="17995"/>
                  </a:moveTo>
                  <a:lnTo>
                    <a:pt x="1295687"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8" name="Straight Connector 12"/>
            <p:cNvSpPr/>
            <p:nvPr/>
          </p:nvSpPr>
          <p:spPr>
            <a:xfrm rot="18603934">
              <a:off x="2740453" y="2772152"/>
              <a:ext cx="64784" cy="64784"/>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sp>
        <p:nvSpPr>
          <p:cNvPr id="35" name="Rounded Rectangle 34"/>
          <p:cNvSpPr/>
          <p:nvPr/>
        </p:nvSpPr>
        <p:spPr>
          <a:xfrm>
            <a:off x="3667125" y="3498850"/>
            <a:ext cx="1919288" cy="96043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6" name="Rounded Rectangle 14"/>
          <p:cNvSpPr/>
          <p:nvPr/>
        </p:nvSpPr>
        <p:spPr>
          <a:xfrm>
            <a:off x="3694113" y="3527425"/>
            <a:ext cx="1863725" cy="903288"/>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800" dirty="0">
                <a:solidFill>
                  <a:srgbClr val="FFFFFF"/>
                </a:solidFill>
              </a:rPr>
              <a:t>pictures</a:t>
            </a:r>
          </a:p>
        </p:txBody>
      </p:sp>
      <p:grpSp>
        <p:nvGrpSpPr>
          <p:cNvPr id="11" name="Group 10"/>
          <p:cNvGrpSpPr/>
          <p:nvPr/>
        </p:nvGrpSpPr>
        <p:grpSpPr>
          <a:xfrm>
            <a:off x="5480087" y="3649241"/>
            <a:ext cx="980459" cy="49022"/>
            <a:chOff x="5003335" y="1979431"/>
            <a:chExt cx="980459" cy="49022"/>
          </a:xfrm>
          <a:solidFill>
            <a:schemeClr val="accent4">
              <a:lumMod val="50000"/>
            </a:schemeClr>
          </a:solidFill>
        </p:grpSpPr>
        <p:sp>
          <p:nvSpPr>
            <p:cNvPr id="33" name="Straight Connector 15"/>
            <p:cNvSpPr/>
            <p:nvPr/>
          </p:nvSpPr>
          <p:spPr>
            <a:xfrm rot="19293342">
              <a:off x="5003335" y="1985947"/>
              <a:ext cx="980459" cy="35991"/>
            </a:xfrm>
            <a:custGeom>
              <a:avLst/>
              <a:gdLst/>
              <a:ahLst/>
              <a:cxnLst/>
              <a:rect l="0" t="0" r="0" b="0"/>
              <a:pathLst>
                <a:path>
                  <a:moveTo>
                    <a:pt x="0" y="17995"/>
                  </a:moveTo>
                  <a:lnTo>
                    <a:pt x="980459"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4" name="Straight Connector 16"/>
            <p:cNvSpPr/>
            <p:nvPr/>
          </p:nvSpPr>
          <p:spPr>
            <a:xfrm rot="19293342">
              <a:off x="5469053" y="1979431"/>
              <a:ext cx="49022" cy="4902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sp>
        <p:nvSpPr>
          <p:cNvPr id="31" name="Rounded Rectangle 30"/>
          <p:cNvSpPr/>
          <p:nvPr/>
        </p:nvSpPr>
        <p:spPr>
          <a:xfrm>
            <a:off x="6354763" y="2889250"/>
            <a:ext cx="1919287" cy="958850"/>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2" name="Rounded Rectangle 18"/>
          <p:cNvSpPr/>
          <p:nvPr/>
        </p:nvSpPr>
        <p:spPr>
          <a:xfrm>
            <a:off x="6381750" y="2917825"/>
            <a:ext cx="1863725" cy="903288"/>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45718" rIns="0" bIns="45718" anchor="ctr">
            <a:prstTxWarp prst="textNoShape">
              <a:avLst/>
            </a:prstTxWarp>
          </a:bodyPr>
          <a:lstStyle/>
          <a:p>
            <a:pPr algn="ctr" defTabSz="914099">
              <a:lnSpc>
                <a:spcPct val="90000"/>
              </a:lnSpc>
              <a:defRPr/>
            </a:pPr>
            <a:r>
              <a:rPr lang="en-US" sz="2800" dirty="0">
                <a:solidFill>
                  <a:srgbClr val="FFFFFF"/>
                </a:solidFill>
              </a:rPr>
              <a:t>IMG001.JPG</a:t>
            </a:r>
          </a:p>
        </p:txBody>
      </p:sp>
      <p:grpSp>
        <p:nvGrpSpPr>
          <p:cNvPr id="13" name="Group 12"/>
          <p:cNvGrpSpPr/>
          <p:nvPr/>
        </p:nvGrpSpPr>
        <p:grpSpPr>
          <a:xfrm>
            <a:off x="5502824" y="4221879"/>
            <a:ext cx="934985" cy="46749"/>
            <a:chOff x="5026072" y="2552069"/>
            <a:chExt cx="934985" cy="46749"/>
          </a:xfrm>
          <a:solidFill>
            <a:schemeClr val="accent4">
              <a:lumMod val="50000"/>
            </a:schemeClr>
          </a:solidFill>
        </p:grpSpPr>
        <p:sp>
          <p:nvSpPr>
            <p:cNvPr id="29" name="Straight Connector 19"/>
            <p:cNvSpPr/>
            <p:nvPr/>
          </p:nvSpPr>
          <p:spPr>
            <a:xfrm rot="2087060">
              <a:off x="5026072" y="2557448"/>
              <a:ext cx="934985" cy="35991"/>
            </a:xfrm>
            <a:custGeom>
              <a:avLst/>
              <a:gdLst/>
              <a:ahLst/>
              <a:cxnLst/>
              <a:rect l="0" t="0" r="0" b="0"/>
              <a:pathLst>
                <a:path>
                  <a:moveTo>
                    <a:pt x="0" y="17995"/>
                  </a:moveTo>
                  <a:lnTo>
                    <a:pt x="934985"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Straight Connector 20"/>
            <p:cNvSpPr/>
            <p:nvPr/>
          </p:nvSpPr>
          <p:spPr>
            <a:xfrm rot="2087060">
              <a:off x="5470190" y="2552069"/>
              <a:ext cx="46749" cy="46749"/>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sp>
        <p:nvSpPr>
          <p:cNvPr id="27" name="Rounded Rectangle 26"/>
          <p:cNvSpPr/>
          <p:nvPr/>
        </p:nvSpPr>
        <p:spPr>
          <a:xfrm>
            <a:off x="6354763" y="4032250"/>
            <a:ext cx="1919287" cy="96043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8" name="Rounded Rectangle 22"/>
          <p:cNvSpPr/>
          <p:nvPr/>
        </p:nvSpPr>
        <p:spPr>
          <a:xfrm>
            <a:off x="6381750" y="4060825"/>
            <a:ext cx="1863725" cy="903288"/>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45718" rIns="0" bIns="45718" anchor="ctr">
            <a:prstTxWarp prst="textNoShape">
              <a:avLst/>
            </a:prstTxWarp>
          </a:bodyPr>
          <a:lstStyle/>
          <a:p>
            <a:pPr algn="ctr" defTabSz="914099">
              <a:lnSpc>
                <a:spcPct val="90000"/>
              </a:lnSpc>
              <a:defRPr/>
            </a:pPr>
            <a:r>
              <a:rPr lang="en-US" sz="2800" dirty="0">
                <a:solidFill>
                  <a:srgbClr val="FFFFFF"/>
                </a:solidFill>
              </a:rPr>
              <a:t>IMG002.JPG</a:t>
            </a:r>
          </a:p>
        </p:txBody>
      </p:sp>
      <p:grpSp>
        <p:nvGrpSpPr>
          <p:cNvPr id="15" name="Group 14"/>
          <p:cNvGrpSpPr/>
          <p:nvPr/>
        </p:nvGrpSpPr>
        <p:grpSpPr>
          <a:xfrm>
            <a:off x="2662027" y="5354727"/>
            <a:ext cx="1175140" cy="58757"/>
            <a:chOff x="2185275" y="3684917"/>
            <a:chExt cx="1175140" cy="58757"/>
          </a:xfrm>
          <a:solidFill>
            <a:schemeClr val="accent4">
              <a:lumMod val="50000"/>
            </a:schemeClr>
          </a:solidFill>
        </p:grpSpPr>
        <p:sp>
          <p:nvSpPr>
            <p:cNvPr id="25" name="Straight Connector 23"/>
            <p:cNvSpPr/>
            <p:nvPr/>
          </p:nvSpPr>
          <p:spPr>
            <a:xfrm rot="2687411">
              <a:off x="2185275" y="3696300"/>
              <a:ext cx="1175140" cy="35991"/>
            </a:xfrm>
            <a:custGeom>
              <a:avLst/>
              <a:gdLst/>
              <a:ahLst/>
              <a:cxnLst/>
              <a:rect l="0" t="0" r="0" b="0"/>
              <a:pathLst>
                <a:path>
                  <a:moveTo>
                    <a:pt x="0" y="17995"/>
                  </a:moveTo>
                  <a:lnTo>
                    <a:pt x="1175140"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24"/>
            <p:cNvSpPr/>
            <p:nvPr/>
          </p:nvSpPr>
          <p:spPr>
            <a:xfrm rot="2687411">
              <a:off x="2743467" y="3684917"/>
              <a:ext cx="58757" cy="58757"/>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sp>
        <p:nvSpPr>
          <p:cNvPr id="23" name="Rounded Rectangle 22"/>
          <p:cNvSpPr/>
          <p:nvPr/>
        </p:nvSpPr>
        <p:spPr>
          <a:xfrm>
            <a:off x="3667125" y="5318125"/>
            <a:ext cx="1919288" cy="960438"/>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4" name="Rounded Rectangle 26"/>
          <p:cNvSpPr/>
          <p:nvPr/>
        </p:nvSpPr>
        <p:spPr>
          <a:xfrm>
            <a:off x="3694113" y="5346700"/>
            <a:ext cx="1863725" cy="903288"/>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800" dirty="0">
                <a:solidFill>
                  <a:srgbClr val="FFFFFF"/>
                </a:solidFill>
              </a:rPr>
              <a:t>movies</a:t>
            </a:r>
          </a:p>
        </p:txBody>
      </p:sp>
      <p:grpSp>
        <p:nvGrpSpPr>
          <p:cNvPr id="17" name="Group 16"/>
          <p:cNvGrpSpPr/>
          <p:nvPr/>
        </p:nvGrpSpPr>
        <p:grpSpPr>
          <a:xfrm>
            <a:off x="5586362" y="5778858"/>
            <a:ext cx="767908" cy="38395"/>
            <a:chOff x="5109610" y="4109048"/>
            <a:chExt cx="767908" cy="38395"/>
          </a:xfrm>
          <a:solidFill>
            <a:schemeClr val="accent4">
              <a:lumMod val="50000"/>
            </a:schemeClr>
          </a:solidFill>
        </p:grpSpPr>
        <p:sp>
          <p:nvSpPr>
            <p:cNvPr id="21" name="Straight Connector 27"/>
            <p:cNvSpPr/>
            <p:nvPr/>
          </p:nvSpPr>
          <p:spPr>
            <a:xfrm>
              <a:off x="5109610" y="4110250"/>
              <a:ext cx="767908" cy="35991"/>
            </a:xfrm>
            <a:custGeom>
              <a:avLst/>
              <a:gdLst/>
              <a:ahLst/>
              <a:cxnLst/>
              <a:rect l="0" t="0" r="0" b="0"/>
              <a:pathLst>
                <a:path>
                  <a:moveTo>
                    <a:pt x="0" y="17995"/>
                  </a:moveTo>
                  <a:lnTo>
                    <a:pt x="767908"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Straight Connector 28"/>
            <p:cNvSpPr/>
            <p:nvPr/>
          </p:nvSpPr>
          <p:spPr>
            <a:xfrm>
              <a:off x="5474367" y="4109048"/>
              <a:ext cx="38395" cy="38395"/>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2548" name="Group 17"/>
          <p:cNvGrpSpPr>
            <a:grpSpLocks/>
          </p:cNvGrpSpPr>
          <p:nvPr/>
        </p:nvGrpSpPr>
        <p:grpSpPr bwMode="auto">
          <a:xfrm>
            <a:off x="6354763" y="5318125"/>
            <a:ext cx="1919287" cy="960438"/>
            <a:chOff x="5877519" y="3648303"/>
            <a:chExt cx="1919771" cy="959885"/>
          </a:xfrm>
        </p:grpSpPr>
        <p:sp>
          <p:nvSpPr>
            <p:cNvPr id="19" name="Rounded Rectangle 18"/>
            <p:cNvSpPr/>
            <p:nvPr/>
          </p:nvSpPr>
          <p:spPr>
            <a:xfrm>
              <a:off x="5877519" y="3648303"/>
              <a:ext cx="1919771"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0" name="Rounded Rectangle 30"/>
            <p:cNvSpPr/>
            <p:nvPr/>
          </p:nvSpPr>
          <p:spPr>
            <a:xfrm>
              <a:off x="5906101" y="3676862"/>
              <a:ext cx="1862607" cy="90276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lnSpc>
                  <a:spcPct val="90000"/>
                </a:lnSpc>
                <a:defRPr/>
              </a:pPr>
              <a:r>
                <a:rPr lang="en-US" sz="2800" dirty="0">
                  <a:solidFill>
                    <a:srgbClr val="FFFFFF"/>
                  </a:solidFill>
                </a:rPr>
                <a:t>MOV1.AVI</a:t>
              </a:r>
            </a:p>
          </p:txBody>
        </p:sp>
      </p:gr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5157873" cy="1107996"/>
          </a:xfrm>
        </p:spPr>
        <p:txBody>
          <a:bodyPr>
            <a:normAutofit fontScale="90000"/>
          </a:bodyPr>
          <a:lstStyle/>
          <a:p>
            <a:r>
              <a:rPr lang="en-US" dirty="0"/>
              <a:t>Storage Stamp Architecture</a:t>
            </a:r>
          </a:p>
        </p:txBody>
      </p:sp>
      <p:sp>
        <p:nvSpPr>
          <p:cNvPr id="70" name="Content Placeholder 2"/>
          <p:cNvSpPr>
            <a:spLocks noGrp="1"/>
          </p:cNvSpPr>
          <p:nvPr>
            <p:ph idx="1"/>
          </p:nvPr>
        </p:nvSpPr>
        <p:spPr>
          <a:xfrm>
            <a:off x="5562601" y="156934"/>
            <a:ext cx="3554224" cy="1234440"/>
          </a:xfrm>
        </p:spPr>
        <p:txBody>
          <a:bodyPr>
            <a:normAutofit fontScale="92500"/>
          </a:bodyPr>
          <a:lstStyle/>
          <a:p>
            <a:r>
              <a:rPr lang="en-US" sz="2000" dirty="0">
                <a:solidFill>
                  <a:schemeClr val="tx1"/>
                </a:solidFill>
              </a:rPr>
              <a:t>Stateless Servers</a:t>
            </a:r>
          </a:p>
          <a:p>
            <a:r>
              <a:rPr lang="en-US" sz="2000" dirty="0">
                <a:solidFill>
                  <a:schemeClr val="tx1"/>
                </a:solidFill>
              </a:rPr>
              <a:t>Authentication + authorization</a:t>
            </a:r>
          </a:p>
          <a:p>
            <a:r>
              <a:rPr lang="en-US" sz="2000" dirty="0">
                <a:solidFill>
                  <a:schemeClr val="tx1"/>
                </a:solidFill>
              </a:rPr>
              <a:t>Request routing</a:t>
            </a:r>
            <a:endParaRPr lang="en-US" sz="2400" dirty="0">
              <a:solidFill>
                <a:schemeClr val="tx1"/>
              </a:solidFill>
            </a:endParaRPr>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3"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8" name="Oval 24"/>
          <p:cNvSpPr>
            <a:spLocks noChangeArrowheads="1"/>
          </p:cNvSpPr>
          <p:nvPr/>
        </p:nvSpPr>
        <p:spPr bwMode="auto">
          <a:xfrm>
            <a:off x="4191000" y="4481443"/>
            <a:ext cx="4724400" cy="1752600"/>
          </a:xfrm>
          <a:prstGeom prst="ellipse">
            <a:avLst/>
          </a:prstGeom>
          <a:solidFill>
            <a:srgbClr val="C9F5FB">
              <a:alpha val="75000"/>
            </a:srgbClr>
          </a:solidFill>
          <a:ln w="25400" algn="ctr">
            <a:noFill/>
            <a:round/>
            <a:headEnd/>
            <a:tailEnd/>
          </a:ln>
        </p:spPr>
        <p:txBody>
          <a:bodyPr/>
          <a:lstStyle/>
          <a:p>
            <a:endParaRPr lang="en-US">
              <a:solidFill>
                <a:prstClr val="white"/>
              </a:solidFill>
            </a:endParaRPr>
          </a:p>
        </p:txBody>
      </p:sp>
      <p:sp>
        <p:nvSpPr>
          <p:cNvPr id="29" name="Rounded Rectangle 28"/>
          <p:cNvSpPr/>
          <p:nvPr/>
        </p:nvSpPr>
        <p:spPr bwMode="auto">
          <a:xfrm>
            <a:off x="1800427" y="5065801"/>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400110"/>
          </a:xfrm>
          <a:prstGeom prst="rect">
            <a:avLst/>
          </a:prstGeom>
          <a:noFill/>
          <a:ln w="9525">
            <a:noFill/>
            <a:miter lim="800000"/>
            <a:headEnd/>
            <a:tailEnd/>
          </a:ln>
        </p:spPr>
        <p:txBody>
          <a:bodyPr wrap="square">
            <a:spAutoFit/>
          </a:bodyPr>
          <a:lstStyle/>
          <a:p>
            <a:r>
              <a:rPr lang="en-US" sz="20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2574291" y="5091043"/>
            <a:ext cx="1018099" cy="461665"/>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60" name="Rounded Rectangle 59"/>
          <p:cNvSpPr/>
          <p:nvPr/>
        </p:nvSpPr>
        <p:spPr bwMode="auto">
          <a:xfrm>
            <a:off x="3043583" y="545917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3050055" y="473784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2460567" y="3491345"/>
            <a:ext cx="1134706"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3757353" y="3541222"/>
            <a:ext cx="1137655"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5054138" y="3524596"/>
            <a:ext cx="1140604" cy="783193"/>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a:t>
            </a: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r</a:t>
            </a:r>
          </a:p>
        </p:txBody>
      </p:sp>
      <p:sp>
        <p:nvSpPr>
          <p:cNvPr id="67" name="Rounded Rectangle 66"/>
          <p:cNvSpPr/>
          <p:nvPr/>
        </p:nvSpPr>
        <p:spPr bwMode="auto">
          <a:xfrm>
            <a:off x="6384175" y="3541222"/>
            <a:ext cx="1110303"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5370022" y="2128058"/>
            <a:ext cx="1125038"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7684615" y="2230647"/>
            <a:ext cx="1038100" cy="646986"/>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sz="16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6495060" y="2451551"/>
            <a:ext cx="1189555" cy="10258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39327" y="2872598"/>
            <a:ext cx="745290" cy="668624"/>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49180940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553998"/>
          </a:xfrm>
        </p:spPr>
        <p:txBody>
          <a:bodyPr>
            <a:normAutofit fontScale="90000"/>
          </a:bodyPr>
          <a:lstStyle/>
          <a:p>
            <a:r>
              <a:rPr lang="en-US" dirty="0"/>
              <a:t>Storage Stamp Architecture</a:t>
            </a:r>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3"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400110"/>
          </a:xfrm>
          <a:prstGeom prst="rect">
            <a:avLst/>
          </a:prstGeom>
          <a:noFill/>
          <a:ln w="9525">
            <a:noFill/>
            <a:miter lim="800000"/>
            <a:headEnd/>
            <a:tailEnd/>
          </a:ln>
        </p:spPr>
        <p:txBody>
          <a:bodyPr wrap="square">
            <a:spAutoFit/>
          </a:bodyPr>
          <a:lstStyle/>
          <a:p>
            <a:r>
              <a:rPr lang="en-US" sz="20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2574291" y="5091043"/>
            <a:ext cx="1018099" cy="461665"/>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3684342" cy="461665"/>
          </a:xfrm>
          <a:prstGeom prst="rect">
            <a:avLst/>
          </a:prstGeom>
          <a:noFill/>
          <a:ln w="9525">
            <a:noFill/>
            <a:miter lim="800000"/>
            <a:headEnd/>
            <a:tailEnd/>
          </a:ln>
        </p:spPr>
        <p:txBody>
          <a:bodyPr wrap="none">
            <a:spAutoFit/>
          </a:bodyPr>
          <a:lstStyle/>
          <a:p>
            <a:r>
              <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p>
        </p:txBody>
      </p:sp>
      <p:sp>
        <p:nvSpPr>
          <p:cNvPr id="60" name="Rounded Rectangle 59"/>
          <p:cNvSpPr/>
          <p:nvPr/>
        </p:nvSpPr>
        <p:spPr bwMode="auto">
          <a:xfrm>
            <a:off x="3043583" y="545917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3050055" y="4737849"/>
            <a:ext cx="434293" cy="50184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2460567" y="3408219"/>
            <a:ext cx="1134706"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3757353" y="3391593"/>
            <a:ext cx="1137655"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4987637" y="3458095"/>
            <a:ext cx="1207106"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6284422" y="3474721"/>
            <a:ext cx="1210056"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5153891" y="2044932"/>
            <a:ext cx="1341169" cy="64698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6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7684615" y="2230647"/>
            <a:ext cx="1038100" cy="646986"/>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sz="16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6495060" y="2368425"/>
            <a:ext cx="1189555" cy="185715"/>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889450" y="2872598"/>
            <a:ext cx="795166" cy="60212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138985" y="3984115"/>
            <a:ext cx="756023" cy="1427335"/>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051962" y="758550"/>
            <a:ext cx="720069" cy="461665"/>
          </a:xfrm>
          <a:prstGeom prst="rect">
            <a:avLst/>
          </a:prstGeom>
          <a:noFill/>
          <a:ln w="9525">
            <a:noFill/>
            <a:miter lim="800000"/>
            <a:headEnd/>
            <a:tailEnd/>
          </a:ln>
        </p:spPr>
        <p:txBody>
          <a:bodyPr wrap="none">
            <a:spAutoFit/>
          </a:bodyPr>
          <a:lstStyle/>
          <a:p>
            <a:r>
              <a:rPr lang="en-US" b="1" dirty="0" err="1">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stCxn id="64" idx="2"/>
            <a:endCxn id="34" idx="0"/>
          </p:cNvCxnSpPr>
          <p:nvPr/>
        </p:nvCxnSpPr>
        <p:spPr>
          <a:xfrm>
            <a:off x="4326181" y="4038579"/>
            <a:ext cx="606048" cy="128106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1198398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721" y="3429002"/>
            <a:ext cx="6801942" cy="769441"/>
          </a:xfrm>
          <a:prstGeom prst="rect">
            <a:avLst/>
          </a:prstGeom>
          <a:noFill/>
        </p:spPr>
        <p:txBody>
          <a:bodyPr wrap="square" rtlCol="0">
            <a:spAutoFit/>
          </a:bodyPr>
          <a:lstStyle/>
          <a:p>
            <a:pPr algn="ctr"/>
            <a:r>
              <a:rPr lang="en-US" sz="4400" dirty="0">
                <a:latin typeface="+mj-lt"/>
              </a:rPr>
              <a:t>Partition Layer</a:t>
            </a:r>
          </a:p>
        </p:txBody>
      </p:sp>
    </p:spTree>
    <p:extLst>
      <p:ext uri="{BB962C8B-B14F-4D97-AF65-F5344CB8AC3E}">
        <p14:creationId xmlns:p14="http://schemas.microsoft.com/office/powerpoint/2010/main" val="142296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14" y="228600"/>
            <a:ext cx="8754565" cy="609398"/>
          </a:xfrm>
        </p:spPr>
        <p:txBody>
          <a:bodyPr>
            <a:normAutofit fontScale="90000"/>
          </a:bodyPr>
          <a:lstStyle/>
          <a:p>
            <a:r>
              <a:rPr lang="en-US" dirty="0"/>
              <a:t>Partition Layer – Scalable Object Index</a:t>
            </a:r>
          </a:p>
        </p:txBody>
      </p:sp>
      <p:sp>
        <p:nvSpPr>
          <p:cNvPr id="3" name="Content Placeholder 2"/>
          <p:cNvSpPr>
            <a:spLocks noGrp="1"/>
          </p:cNvSpPr>
          <p:nvPr>
            <p:ph idx="1"/>
          </p:nvPr>
        </p:nvSpPr>
        <p:spPr>
          <a:xfrm>
            <a:off x="389435" y="1447800"/>
            <a:ext cx="8619443" cy="5010602"/>
          </a:xfrm>
        </p:spPr>
        <p:txBody>
          <a:bodyPr>
            <a:normAutofit fontScale="92500" lnSpcReduction="20000"/>
          </a:bodyPr>
          <a:lstStyle/>
          <a:p>
            <a:r>
              <a:rPr lang="en-US" dirty="0">
                <a:ea typeface="Segoe UI" pitchFamily="34" charset="0"/>
                <a:cs typeface="Segoe UI" pitchFamily="34" charset="0"/>
              </a:rPr>
              <a:t>100s of Billions of blobs, entities, messages across all accounts can be stored in a single stamp </a:t>
            </a:r>
          </a:p>
          <a:p>
            <a:pPr lvl="1"/>
            <a:r>
              <a:rPr lang="en-US" dirty="0">
                <a:ea typeface="Segoe UI" pitchFamily="34" charset="0"/>
                <a:cs typeface="Segoe UI" pitchFamily="34" charset="0"/>
              </a:rPr>
              <a:t>Need to efficiently enumerate, query, get, and update them</a:t>
            </a:r>
          </a:p>
          <a:p>
            <a:pPr lvl="1"/>
            <a:r>
              <a:rPr lang="en-US" dirty="0">
                <a:ea typeface="Segoe UI" pitchFamily="34" charset="0"/>
                <a:cs typeface="Segoe UI" pitchFamily="34" charset="0"/>
              </a:rPr>
              <a:t>Traffic pattern can be highly dynamic</a:t>
            </a:r>
          </a:p>
          <a:p>
            <a:pPr lvl="2"/>
            <a:r>
              <a:rPr lang="en-US" dirty="0">
                <a:ea typeface="Segoe UI" pitchFamily="34" charset="0"/>
                <a:cs typeface="Segoe UI" pitchFamily="34" charset="0"/>
              </a:rPr>
              <a:t>Hot objects, peak load, traffic bursts, </a:t>
            </a:r>
            <a:r>
              <a:rPr lang="en-US" dirty="0" err="1">
                <a:ea typeface="Segoe UI" pitchFamily="34" charset="0"/>
                <a:cs typeface="Segoe UI" pitchFamily="34" charset="0"/>
              </a:rPr>
              <a:t>etc</a:t>
            </a:r>
            <a:endParaRPr lang="en-US" dirty="0">
              <a:ea typeface="Segoe UI" pitchFamily="34" charset="0"/>
              <a:cs typeface="Segoe UI" pitchFamily="34" charset="0"/>
            </a:endParaRPr>
          </a:p>
          <a:p>
            <a:endParaRPr lang="en-US" dirty="0">
              <a:ea typeface="Segoe UI" pitchFamily="34" charset="0"/>
              <a:cs typeface="Segoe UI" pitchFamily="34" charset="0"/>
            </a:endParaRPr>
          </a:p>
          <a:p>
            <a:r>
              <a:rPr lang="en-US" dirty="0">
                <a:solidFill>
                  <a:srgbClr val="C00000"/>
                </a:solidFill>
                <a:ea typeface="Segoe UI" pitchFamily="34" charset="0"/>
                <a:cs typeface="Segoe UI" pitchFamily="34" charset="0"/>
              </a:rPr>
              <a:t>Need a scalable index for the objects</a:t>
            </a:r>
          </a:p>
          <a:p>
            <a:pPr lvl="1"/>
            <a:r>
              <a:rPr lang="en-US" dirty="0">
                <a:solidFill>
                  <a:srgbClr val="C00000"/>
                </a:solidFill>
                <a:ea typeface="Segoe UI" pitchFamily="34" charset="0"/>
                <a:cs typeface="Segoe UI" pitchFamily="34" charset="0"/>
              </a:rPr>
              <a:t>Spreading the index across 100s of servers</a:t>
            </a:r>
          </a:p>
          <a:p>
            <a:pPr lvl="1"/>
            <a:r>
              <a:rPr lang="en-US" dirty="0">
                <a:solidFill>
                  <a:srgbClr val="C00000"/>
                </a:solidFill>
                <a:ea typeface="Segoe UI" pitchFamily="34" charset="0"/>
                <a:cs typeface="Segoe UI" pitchFamily="34" charset="0"/>
              </a:rPr>
              <a:t>Dynamic load balancing</a:t>
            </a:r>
          </a:p>
          <a:p>
            <a:pPr lvl="2"/>
            <a:r>
              <a:rPr lang="en-US" dirty="0">
                <a:solidFill>
                  <a:srgbClr val="C00000"/>
                </a:solidFill>
                <a:ea typeface="Segoe UI" pitchFamily="34" charset="0"/>
                <a:cs typeface="Segoe UI" pitchFamily="34" charset="0"/>
              </a:rPr>
              <a:t>Dynamically change what servers are serving each part of the index based on load</a:t>
            </a:r>
          </a:p>
        </p:txBody>
      </p:sp>
    </p:spTree>
    <p:extLst>
      <p:ext uri="{BB962C8B-B14F-4D97-AF65-F5344CB8AC3E}">
        <p14:creationId xmlns:p14="http://schemas.microsoft.com/office/powerpoint/2010/main" val="3759182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22" y="117232"/>
            <a:ext cx="8597066" cy="587214"/>
          </a:xfrm>
        </p:spPr>
        <p:txBody>
          <a:bodyPr>
            <a:noAutofit/>
          </a:bodyPr>
          <a:lstStyle/>
          <a:p>
            <a:r>
              <a:rPr lang="en-US" dirty="0"/>
              <a:t>Scalable Object Index via Partitioning</a:t>
            </a:r>
          </a:p>
        </p:txBody>
      </p:sp>
      <p:sp>
        <p:nvSpPr>
          <p:cNvPr id="16" name="Text Placeholder 15"/>
          <p:cNvSpPr>
            <a:spLocks noGrp="1"/>
          </p:cNvSpPr>
          <p:nvPr>
            <p:ph type="body" sz="quarter" idx="10"/>
          </p:nvPr>
        </p:nvSpPr>
        <p:spPr>
          <a:xfrm>
            <a:off x="400220" y="806289"/>
            <a:ext cx="8363937" cy="6691062"/>
          </a:xfrm>
        </p:spPr>
        <p:txBody>
          <a:bodyPr/>
          <a:lstStyle/>
          <a:p>
            <a:r>
              <a:rPr lang="en-US" dirty="0">
                <a:ea typeface="Segoe UI" pitchFamily="34" charset="0"/>
                <a:cs typeface="Segoe UI" pitchFamily="34" charset="0"/>
              </a:rPr>
              <a:t>Partition Layer maintains an internal Object Index Table for each data abstraction</a:t>
            </a:r>
          </a:p>
          <a:p>
            <a:pPr lvl="1"/>
            <a:r>
              <a:rPr lang="en-US" sz="2400" dirty="0">
                <a:ea typeface="Segoe UI" pitchFamily="34" charset="0"/>
                <a:cs typeface="Segoe UI" pitchFamily="34" charset="0"/>
              </a:rPr>
              <a:t>Blob Index: contains all blob objects for all accounts in a stamp </a:t>
            </a:r>
          </a:p>
          <a:p>
            <a:pPr lvl="1"/>
            <a:r>
              <a:rPr lang="en-US" sz="2400" dirty="0">
                <a:ea typeface="Segoe UI" pitchFamily="34" charset="0"/>
                <a:cs typeface="Segoe UI" pitchFamily="34" charset="0"/>
              </a:rPr>
              <a:t>Table Entity Index: contains all entities for all accounts in a stamp</a:t>
            </a:r>
          </a:p>
          <a:p>
            <a:pPr lvl="1"/>
            <a:r>
              <a:rPr lang="en-US" sz="2400" dirty="0">
                <a:ea typeface="Segoe UI" pitchFamily="34" charset="0"/>
                <a:cs typeface="Segoe UI" pitchFamily="34" charset="0"/>
              </a:rPr>
              <a:t>Queue Message Index: contains all messages for all accounts in a stamp</a:t>
            </a:r>
          </a:p>
          <a:p>
            <a:r>
              <a:rPr lang="en-US" dirty="0">
                <a:ea typeface="Segoe UI" pitchFamily="34" charset="0"/>
                <a:cs typeface="Segoe UI" pitchFamily="34" charset="0"/>
              </a:rPr>
              <a:t>Scalability is provided for each Object Index</a:t>
            </a:r>
          </a:p>
          <a:p>
            <a:pPr lvl="1"/>
            <a:r>
              <a:rPr lang="en-US" sz="2400" dirty="0">
                <a:ea typeface="Segoe UI" pitchFamily="34" charset="0"/>
                <a:cs typeface="Segoe UI" pitchFamily="34" charset="0"/>
              </a:rPr>
              <a:t>Monitor load to each index to determine hot spots</a:t>
            </a:r>
          </a:p>
          <a:p>
            <a:pPr lvl="1"/>
            <a:r>
              <a:rPr lang="en-US" sz="2400" dirty="0">
                <a:ea typeface="Segoe UI" pitchFamily="34" charset="0"/>
                <a:cs typeface="Segoe UI" pitchFamily="34" charset="0"/>
              </a:rPr>
              <a:t>Index is dynamically split into thousands of Index RangePartitions based on load</a:t>
            </a:r>
          </a:p>
          <a:p>
            <a:pPr lvl="1"/>
            <a:r>
              <a:rPr lang="en-US" sz="2400" dirty="0">
                <a:ea typeface="Segoe UI" pitchFamily="34" charset="0"/>
                <a:cs typeface="Segoe UI" pitchFamily="34" charset="0"/>
              </a:rPr>
              <a:t>Index RangePartitions are automatically load balanced across servers to quickly adapt to changes in load</a:t>
            </a:r>
          </a:p>
          <a:p>
            <a:pPr lvl="1"/>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4186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animEffect transition="in" filter="fade">
                                      <p:cBhvr>
                                        <p:cTn id="7" dur="500"/>
                                        <p:tgtEl>
                                          <p:spTgt spid="1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5" end="5"/>
                                            </p:txEl>
                                          </p:spTgt>
                                        </p:tgtEl>
                                        <p:attrNameLst>
                                          <p:attrName>style.visibility</p:attrName>
                                        </p:attrNameLst>
                                      </p:cBhvr>
                                      <p:to>
                                        <p:strVal val="visible"/>
                                      </p:to>
                                    </p:set>
                                    <p:animEffect transition="in" filter="fade">
                                      <p:cBhvr>
                                        <p:cTn id="10" dur="500"/>
                                        <p:tgtEl>
                                          <p:spTgt spid="1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6" end="6"/>
                                            </p:txEl>
                                          </p:spTgt>
                                        </p:tgtEl>
                                        <p:attrNameLst>
                                          <p:attrName>style.visibility</p:attrName>
                                        </p:attrNameLst>
                                      </p:cBhvr>
                                      <p:to>
                                        <p:strVal val="visible"/>
                                      </p:to>
                                    </p:set>
                                    <p:animEffect transition="in" filter="fade">
                                      <p:cBhvr>
                                        <p:cTn id="13" dur="500"/>
                                        <p:tgtEl>
                                          <p:spTgt spid="1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7" end="7"/>
                                            </p:txEl>
                                          </p:spTgt>
                                        </p:tgtEl>
                                        <p:attrNameLst>
                                          <p:attrName>style.visibility</p:attrName>
                                        </p:attrNameLst>
                                      </p:cBhvr>
                                      <p:to>
                                        <p:strVal val="visible"/>
                                      </p:to>
                                    </p:set>
                                    <p:animEffect transition="in" filter="fade">
                                      <p:cBhvr>
                                        <p:cTn id="16"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1110475423"/>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extLst>
                    <a:ext uri="{9D8B030D-6E8A-4147-A177-3AD203B41FA5}">
                      <a16:colId xmlns:a16="http://schemas.microsoft.com/office/drawing/2014/main" val="20000"/>
                    </a:ext>
                  </a:extLst>
                </a:gridCol>
                <a:gridCol w="633653">
                  <a:extLst>
                    <a:ext uri="{9D8B030D-6E8A-4147-A177-3AD203B41FA5}">
                      <a16:colId xmlns:a16="http://schemas.microsoft.com/office/drawing/2014/main" val="20001"/>
                    </a:ext>
                  </a:extLst>
                </a:gridCol>
                <a:gridCol w="580446">
                  <a:extLst>
                    <a:ext uri="{9D8B030D-6E8A-4147-A177-3AD203B41FA5}">
                      <a16:colId xmlns:a16="http://schemas.microsoft.com/office/drawing/2014/main" val="20002"/>
                    </a:ext>
                  </a:extLst>
                </a:gridCol>
              </a:tblGrid>
              <a:tr h="377082">
                <a:tc>
                  <a:txBody>
                    <a:bodyPr/>
                    <a:lstStyle/>
                    <a:p>
                      <a:pPr algn="ctr"/>
                      <a:r>
                        <a:rPr lang="en-US" sz="1200" dirty="0">
                          <a:solidFill>
                            <a:srgbClr val="FFFF00"/>
                          </a:solidFill>
                          <a:latin typeface="Calibri" pitchFamily="34" charset="0"/>
                          <a:cs typeface="Calibri" pitchFamily="34" charset="0"/>
                        </a:rPr>
                        <a:t>Account</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a:solidFill>
                            <a:srgbClr val="FFFF00"/>
                          </a:solidFill>
                          <a:latin typeface="Calibri" pitchFamily="34" charset="0"/>
                          <a:cs typeface="Calibri" pitchFamily="34" charset="0"/>
                        </a:rPr>
                        <a:t>Container</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Calibri" pitchFamily="34" charset="0"/>
                          <a:cs typeface="Calibri" pitchFamily="34" charset="0"/>
                        </a:rPr>
                        <a:t>Blob</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332388">
                <a:tc>
                  <a:txBody>
                    <a:bodyPr/>
                    <a:lstStyle/>
                    <a:p>
                      <a:pPr algn="ctr"/>
                      <a:r>
                        <a:rPr lang="en-US" sz="1200" b="1" dirty="0" err="1">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0001"/>
                  </a:ext>
                </a:extLst>
              </a:tr>
              <a:tr h="310437">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2"/>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3"/>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4"/>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5"/>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6"/>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7"/>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8"/>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9"/>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10"/>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11"/>
                  </a:ext>
                </a:extLst>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12"/>
                  </a:ext>
                </a:extLst>
              </a:tr>
              <a:tr h="318277">
                <a:tc>
                  <a:txBody>
                    <a:bodyPr/>
                    <a:lstStyle/>
                    <a:p>
                      <a:pPr algn="ctr"/>
                      <a:r>
                        <a:rPr lang="en-US" sz="1200" b="1" dirty="0">
                          <a:latin typeface="Calibri" pitchFamily="34" charset="0"/>
                          <a:cs typeface="Calibri" pitchFamily="34" charset="0"/>
                        </a:rPr>
                        <a:t>zzzz</a:t>
                      </a:r>
                    </a:p>
                  </a:txBody>
                  <a:tcPr marL="68598" marR="68598"/>
                </a:tc>
                <a:tc>
                  <a:txBody>
                    <a:bodyPr/>
                    <a:lstStyle/>
                    <a:p>
                      <a:pPr algn="ctr"/>
                      <a:r>
                        <a:rPr lang="en-US" sz="1200" b="1" dirty="0">
                          <a:latin typeface="Calibri" pitchFamily="34" charset="0"/>
                          <a:cs typeface="Calibri" pitchFamily="34" charset="0"/>
                        </a:rPr>
                        <a:t>zzzz</a:t>
                      </a:r>
                    </a:p>
                  </a:txBody>
                  <a:tcPr marL="68598" marR="68598"/>
                </a:tc>
                <a:tc>
                  <a:txBody>
                    <a:bodyPr/>
                    <a:lstStyle/>
                    <a:p>
                      <a:pPr algn="ctr"/>
                      <a:r>
                        <a:rPr lang="en-US" sz="1200" b="1" dirty="0" err="1">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extLst>
                  <a:ext uri="{0D108BD9-81ED-4DB2-BD59-A6C34878D82A}">
                    <a16:rowId xmlns:a16="http://schemas.microsoft.com/office/drawing/2014/main" val="10013"/>
                  </a:ext>
                </a:extLst>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Segoe UI" pitchFamily="34" charset="0"/>
                <a:ea typeface="Segoe UI" pitchFamily="34" charset="0"/>
                <a:cs typeface="Segoe UI" pitchFamily="34" charset="0"/>
              </a:rPr>
              <a:t>Split index into RangePartitions based on load </a:t>
            </a:r>
          </a:p>
          <a:p>
            <a:r>
              <a:rPr lang="en-US" sz="2400" dirty="0">
                <a:latin typeface="Segoe UI" pitchFamily="34" charset="0"/>
                <a:ea typeface="Segoe UI" pitchFamily="34" charset="0"/>
                <a:cs typeface="Segoe UI" pitchFamily="34" charset="0"/>
              </a:rPr>
              <a:t>Split at </a:t>
            </a:r>
            <a:r>
              <a:rPr lang="en-US" sz="2400" dirty="0" err="1">
                <a:latin typeface="Segoe UI" pitchFamily="34" charset="0"/>
                <a:ea typeface="Segoe UI" pitchFamily="34" charset="0"/>
                <a:cs typeface="Segoe UI" pitchFamily="34" charset="0"/>
              </a:rPr>
              <a:t>PartitionKey</a:t>
            </a:r>
            <a:r>
              <a:rPr lang="en-US" sz="2400" dirty="0">
                <a:latin typeface="Segoe UI" pitchFamily="34" charset="0"/>
                <a:ea typeface="Segoe UI" pitchFamily="34" charset="0"/>
                <a:cs typeface="Segoe UI" pitchFamily="34" charset="0"/>
              </a:rPr>
              <a:t> boundaries</a:t>
            </a:r>
          </a:p>
          <a:p>
            <a:r>
              <a:rPr lang="en-US" sz="2400" dirty="0" err="1">
                <a:latin typeface="Segoe UI" pitchFamily="34" charset="0"/>
                <a:ea typeface="Segoe UI" pitchFamily="34" charset="0"/>
                <a:cs typeface="Segoe UI" pitchFamily="34" charset="0"/>
              </a:rPr>
              <a:t>PartitionMap</a:t>
            </a:r>
            <a:r>
              <a:rPr lang="en-US" sz="2400" dirty="0">
                <a:latin typeface="Segoe UI" pitchFamily="34" charset="0"/>
                <a:ea typeface="Segoe UI" pitchFamily="34" charset="0"/>
                <a:cs typeface="Segoe UI" pitchFamily="34" charset="0"/>
              </a:rPr>
              <a:t> tracks Index RangePartition assignment to partition servers</a:t>
            </a:r>
            <a:endParaRPr lang="en-US" sz="2000" dirty="0">
              <a:latin typeface="Segoe UI" pitchFamily="34" charset="0"/>
              <a:ea typeface="Segoe UI" pitchFamily="34" charset="0"/>
              <a:cs typeface="Segoe UI" pitchFamily="34" charset="0"/>
            </a:endParaRPr>
          </a:p>
          <a:p>
            <a:r>
              <a:rPr lang="en-US" sz="2400" dirty="0">
                <a:latin typeface="Segoe UI" pitchFamily="34" charset="0"/>
                <a:ea typeface="Segoe UI" pitchFamily="34" charset="0"/>
                <a:cs typeface="Segoe UI" pitchFamily="34" charset="0"/>
              </a:rPr>
              <a:t>Front-End caches the </a:t>
            </a:r>
            <a:r>
              <a:rPr lang="en-US" sz="2400" dirty="0" err="1">
                <a:latin typeface="Segoe UI" pitchFamily="34" charset="0"/>
                <a:ea typeface="Segoe UI" pitchFamily="34" charset="0"/>
                <a:cs typeface="Segoe UI" pitchFamily="34" charset="0"/>
              </a:rPr>
              <a:t>PartitionMap</a:t>
            </a:r>
            <a:r>
              <a:rPr lang="en-US" sz="2400" dirty="0">
                <a:latin typeface="Segoe UI" pitchFamily="34" charset="0"/>
                <a:ea typeface="Segoe UI" pitchFamily="34" charset="0"/>
                <a:cs typeface="Segoe UI" pitchFamily="34" charset="0"/>
              </a:rPr>
              <a:t> to route user requests</a:t>
            </a:r>
          </a:p>
          <a:p>
            <a:r>
              <a:rPr lang="en-US" sz="2400" dirty="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515273" y="1745083"/>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a:latin typeface="Segoe UI" pitchFamily="34" charset="0"/>
                <a:ea typeface="Segoe UI" pitchFamily="34" charset="0"/>
                <a:cs typeface="Segoe UI" pitchFamily="34" charset="0"/>
              </a:rPr>
              <a:t>Storage Stamp</a:t>
            </a:r>
          </a:p>
        </p:txBody>
      </p:sp>
      <p:sp>
        <p:nvSpPr>
          <p:cNvPr id="51" name="Rounded Rectangle 50"/>
          <p:cNvSpPr/>
          <p:nvPr/>
        </p:nvSpPr>
        <p:spPr bwMode="auto">
          <a:xfrm>
            <a:off x="7716904" y="3879273"/>
            <a:ext cx="1053024"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p>
        </p:txBody>
      </p:sp>
      <p:sp>
        <p:nvSpPr>
          <p:cNvPr id="42" name="Rounded Rectangle 41"/>
          <p:cNvSpPr/>
          <p:nvPr/>
        </p:nvSpPr>
        <p:spPr bwMode="auto">
          <a:xfrm>
            <a:off x="6294095" y="3934691"/>
            <a:ext cx="1104232"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p>
        </p:txBody>
      </p:sp>
      <p:graphicFrame>
        <p:nvGraphicFramePr>
          <p:cNvPr id="56" name="Table 55"/>
          <p:cNvGraphicFramePr>
            <a:graphicFrameLocks noGrp="1"/>
          </p:cNvGraphicFramePr>
          <p:nvPr>
            <p:extLst>
              <p:ext uri="{D42A27DB-BD31-4B8C-83A1-F6EECF244321}">
                <p14:modId xmlns:p14="http://schemas.microsoft.com/office/powerpoint/2010/main" val="3147217224"/>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extLst>
                    <a:ext uri="{9D8B030D-6E8A-4147-A177-3AD203B41FA5}">
                      <a16:colId xmlns:a16="http://schemas.microsoft.com/office/drawing/2014/main" val="20000"/>
                    </a:ext>
                  </a:extLst>
                </a:gridCol>
                <a:gridCol w="631792">
                  <a:extLst>
                    <a:ext uri="{9D8B030D-6E8A-4147-A177-3AD203B41FA5}">
                      <a16:colId xmlns:a16="http://schemas.microsoft.com/office/drawing/2014/main" val="20001"/>
                    </a:ext>
                  </a:extLst>
                </a:gridCol>
                <a:gridCol w="578741">
                  <a:extLst>
                    <a:ext uri="{9D8B030D-6E8A-4147-A177-3AD203B41FA5}">
                      <a16:colId xmlns:a16="http://schemas.microsoft.com/office/drawing/2014/main" val="20002"/>
                    </a:ext>
                  </a:extLst>
                </a:gridCol>
              </a:tblGrid>
              <a:tr h="399755">
                <a:tc>
                  <a:txBody>
                    <a:bodyPr/>
                    <a:lstStyle/>
                    <a:p>
                      <a:pPr algn="ctr"/>
                      <a:r>
                        <a:rPr lang="en-US" sz="1200" dirty="0">
                          <a:solidFill>
                            <a:srgbClr val="FFFF00"/>
                          </a:solidFill>
                          <a:latin typeface="Calibri" pitchFamily="34" charset="0"/>
                          <a:cs typeface="Calibri" pitchFamily="34" charset="0"/>
                        </a:rPr>
                        <a:t>Account</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a:solidFill>
                            <a:srgbClr val="FFFF00"/>
                          </a:solidFill>
                          <a:latin typeface="Calibri" pitchFamily="34" charset="0"/>
                          <a:cs typeface="Calibri" pitchFamily="34" charset="0"/>
                        </a:rPr>
                        <a:t>Container</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Calibri" pitchFamily="34" charset="0"/>
                          <a:cs typeface="Calibri" pitchFamily="34" charset="0"/>
                        </a:rPr>
                        <a:t>Blob</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352374">
                <a:tc>
                  <a:txBody>
                    <a:bodyPr/>
                    <a:lstStyle/>
                    <a:p>
                      <a:pPr algn="ctr"/>
                      <a:r>
                        <a:rPr lang="en-US" sz="1200" b="1" dirty="0" err="1">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a:latin typeface="Calibri" pitchFamily="34" charset="0"/>
                          <a:cs typeface="Calibri" pitchFamily="34" charset="0"/>
                        </a:rPr>
                        <a:t>videos</a:t>
                      </a: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a:latin typeface="Calibri" pitchFamily="34" charset="0"/>
                          <a:cs typeface="Calibri" pitchFamily="34" charset="0"/>
                        </a:rPr>
                        <a:t>tennis</a:t>
                      </a:r>
                    </a:p>
                  </a:txBody>
                  <a:tcPr marL="68598" marR="68598">
                    <a:lnT w="28575"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0001"/>
                  </a:ext>
                </a:extLst>
              </a:tr>
              <a:tr h="329103">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2"/>
                  </a:ext>
                </a:extLst>
              </a:tr>
              <a:tr h="337415">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3"/>
                  </a:ext>
                </a:extLst>
              </a:tr>
              <a:tr h="337415">
                <a:tc>
                  <a:txBody>
                    <a:bodyPr/>
                    <a:lstStyle/>
                    <a:p>
                      <a:pPr algn="ctr"/>
                      <a:r>
                        <a:rPr lang="en-US" sz="1200" b="1" dirty="0">
                          <a:latin typeface="Calibri" pitchFamily="34" charset="0"/>
                          <a:cs typeface="Calibri" pitchFamily="34" charset="0"/>
                        </a:rPr>
                        <a:t>zzzz</a:t>
                      </a:r>
                    </a:p>
                  </a:txBody>
                  <a:tcPr marL="68598" marR="68598"/>
                </a:tc>
                <a:tc>
                  <a:txBody>
                    <a:bodyPr/>
                    <a:lstStyle/>
                    <a:p>
                      <a:pPr algn="ctr"/>
                      <a:r>
                        <a:rPr lang="en-US" sz="1200" b="1" dirty="0">
                          <a:latin typeface="Calibri" pitchFamily="34" charset="0"/>
                          <a:cs typeface="Calibri" pitchFamily="34" charset="0"/>
                        </a:rPr>
                        <a:t>zzzz</a:t>
                      </a:r>
                    </a:p>
                  </a:txBody>
                  <a:tcPr marL="68598" marR="68598"/>
                </a:tc>
                <a:tc>
                  <a:txBody>
                    <a:bodyPr/>
                    <a:lstStyle/>
                    <a:p>
                      <a:pPr algn="ctr"/>
                      <a:r>
                        <a:rPr lang="en-US" sz="1200" b="1" dirty="0" err="1">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extLst>
                  <a:ext uri="{0D108BD9-81ED-4DB2-BD59-A6C34878D82A}">
                    <a16:rowId xmlns:a16="http://schemas.microsoft.com/office/drawing/2014/main" val="10004"/>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604683602"/>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extLst>
                    <a:ext uri="{9D8B030D-6E8A-4147-A177-3AD203B41FA5}">
                      <a16:colId xmlns:a16="http://schemas.microsoft.com/office/drawing/2014/main" val="20000"/>
                    </a:ext>
                  </a:extLst>
                </a:gridCol>
                <a:gridCol w="631792">
                  <a:extLst>
                    <a:ext uri="{9D8B030D-6E8A-4147-A177-3AD203B41FA5}">
                      <a16:colId xmlns:a16="http://schemas.microsoft.com/office/drawing/2014/main" val="20001"/>
                    </a:ext>
                  </a:extLst>
                </a:gridCol>
                <a:gridCol w="578741">
                  <a:extLst>
                    <a:ext uri="{9D8B030D-6E8A-4147-A177-3AD203B41FA5}">
                      <a16:colId xmlns:a16="http://schemas.microsoft.com/office/drawing/2014/main" val="20002"/>
                    </a:ext>
                  </a:extLst>
                </a:gridCol>
              </a:tblGrid>
              <a:tr h="399755">
                <a:tc>
                  <a:txBody>
                    <a:bodyPr/>
                    <a:lstStyle/>
                    <a:p>
                      <a:pPr algn="ctr"/>
                      <a:r>
                        <a:rPr lang="en-US" sz="1200" dirty="0">
                          <a:solidFill>
                            <a:srgbClr val="FFFF00"/>
                          </a:solidFill>
                          <a:latin typeface="Calibri" pitchFamily="34" charset="0"/>
                          <a:cs typeface="Calibri" pitchFamily="34" charset="0"/>
                        </a:rPr>
                        <a:t>Account</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a:solidFill>
                            <a:srgbClr val="FFFF00"/>
                          </a:solidFill>
                          <a:latin typeface="Calibri" pitchFamily="34" charset="0"/>
                          <a:cs typeface="Calibri" pitchFamily="34" charset="0"/>
                        </a:rPr>
                        <a:t>Container</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Calibri" pitchFamily="34" charset="0"/>
                          <a:cs typeface="Calibri" pitchFamily="34" charset="0"/>
                        </a:rPr>
                        <a:t>Blob</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352374">
                <a:tc>
                  <a:txBody>
                    <a:bodyPr/>
                    <a:lstStyle/>
                    <a:p>
                      <a:pPr algn="ctr"/>
                      <a:r>
                        <a:rPr lang="en-US" sz="1200" b="1" dirty="0">
                          <a:latin typeface="Calibri" pitchFamily="34" charset="0"/>
                          <a:cs typeface="Calibri" pitchFamily="34" charset="0"/>
                        </a:rPr>
                        <a:t>harry</a:t>
                      </a: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a:latin typeface="Calibri" pitchFamily="34" charset="0"/>
                          <a:cs typeface="Calibri" pitchFamily="34" charset="0"/>
                        </a:rPr>
                        <a:t>pictures</a:t>
                      </a: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a:latin typeface="Calibri" pitchFamily="34" charset="0"/>
                          <a:cs typeface="Calibri" pitchFamily="34" charset="0"/>
                        </a:rPr>
                        <a:t>sunset</a:t>
                      </a:r>
                    </a:p>
                  </a:txBody>
                  <a:tcPr marL="68598" marR="68598">
                    <a:lnT w="28575"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0001"/>
                  </a:ext>
                </a:extLst>
              </a:tr>
              <a:tr h="329103">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2"/>
                  </a:ext>
                </a:extLst>
              </a:tr>
              <a:tr h="337415">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3"/>
                  </a:ext>
                </a:extLst>
              </a:tr>
              <a:tr h="337415">
                <a:tc>
                  <a:txBody>
                    <a:bodyPr/>
                    <a:lstStyle/>
                    <a:p>
                      <a:pPr algn="ctr"/>
                      <a:r>
                        <a:rPr lang="en-US" sz="1200" b="1" dirty="0" err="1">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a:latin typeface="Calibri" pitchFamily="34" charset="0"/>
                          <a:cs typeface="Calibri" pitchFamily="34" charset="0"/>
                        </a:rPr>
                        <a:t>videos</a:t>
                      </a:r>
                    </a:p>
                  </a:txBody>
                  <a:tcPr marL="68598" marR="68598"/>
                </a:tc>
                <a:tc>
                  <a:txBody>
                    <a:bodyPr/>
                    <a:lstStyle/>
                    <a:p>
                      <a:pPr algn="ctr"/>
                      <a:r>
                        <a:rPr lang="en-US" sz="1200" b="1" dirty="0">
                          <a:latin typeface="Calibri" pitchFamily="34" charset="0"/>
                          <a:cs typeface="Calibri" pitchFamily="34" charset="0"/>
                        </a:rPr>
                        <a:t>soccer</a:t>
                      </a:r>
                    </a:p>
                  </a:txBody>
                  <a:tcPr marL="68598" marR="68598"/>
                </a:tc>
                <a:extLst>
                  <a:ext uri="{0D108BD9-81ED-4DB2-BD59-A6C34878D82A}">
                    <a16:rowId xmlns:a16="http://schemas.microsoft.com/office/drawing/2014/main" val="10004"/>
                  </a:ext>
                </a:extLst>
              </a:tr>
            </a:tbl>
          </a:graphicData>
        </a:graphic>
      </p:graphicFrame>
      <p:sp>
        <p:nvSpPr>
          <p:cNvPr id="43" name="Rounded Rectangle 42"/>
          <p:cNvSpPr/>
          <p:nvPr/>
        </p:nvSpPr>
        <p:spPr bwMode="auto">
          <a:xfrm>
            <a:off x="6439623" y="245716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87349" y="26960"/>
            <a:ext cx="8376467" cy="898155"/>
          </a:xfrm>
        </p:spPr>
        <p:txBody>
          <a:bodyPr>
            <a:normAutofit/>
          </a:bodyPr>
          <a:lstStyle/>
          <a:p>
            <a:r>
              <a:rPr lang="en-US" sz="3600" dirty="0"/>
              <a:t>Partition Layer – Index Range Partitioning</a:t>
            </a:r>
            <a:endParaRPr lang="en-US" sz="36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a:solidFill>
                  <a:schemeClr val="bg2"/>
                </a:solidFill>
              </a:rPr>
              <a:t>Front-End</a:t>
            </a:r>
          </a:p>
          <a:p>
            <a:pPr algn="ctr">
              <a:defRPr/>
            </a:pPr>
            <a:r>
              <a:rPr lang="en-US" b="1" dirty="0">
                <a:solidFill>
                  <a:schemeClr val="bg2"/>
                </a:solidFill>
              </a:rPr>
              <a:t>Server</a:t>
            </a:r>
          </a:p>
        </p:txBody>
      </p:sp>
      <p:sp>
        <p:nvSpPr>
          <p:cNvPr id="15" name="TextBox 14"/>
          <p:cNvSpPr txBox="1"/>
          <p:nvPr/>
        </p:nvSpPr>
        <p:spPr>
          <a:xfrm>
            <a:off x="5934716" y="4725257"/>
            <a:ext cx="778207" cy="307777"/>
          </a:xfrm>
          <a:prstGeom prst="rect">
            <a:avLst/>
          </a:prstGeom>
          <a:noFill/>
        </p:spPr>
        <p:txBody>
          <a:bodyPr wrap="square" rtlCol="0">
            <a:spAutoFit/>
          </a:bodyPr>
          <a:lstStyle/>
          <a:p>
            <a:pPr algn="ctr"/>
            <a:r>
              <a:rPr lang="en-US" sz="1400" b="1" dirty="0">
                <a:solidFill>
                  <a:schemeClr val="accent2">
                    <a:lumMod val="75000"/>
                  </a:schemeClr>
                </a:solidFill>
                <a:latin typeface="Segoe UI" pitchFamily="34" charset="0"/>
                <a:ea typeface="Segoe UI" pitchFamily="34" charset="0"/>
                <a:cs typeface="Segoe UI" pitchFamily="34" charset="0"/>
              </a:rPr>
              <a:t>PS 2</a:t>
            </a:r>
          </a:p>
        </p:txBody>
      </p:sp>
      <p:sp>
        <p:nvSpPr>
          <p:cNvPr id="16" name="TextBox 15"/>
          <p:cNvSpPr txBox="1"/>
          <p:nvPr/>
        </p:nvSpPr>
        <p:spPr>
          <a:xfrm>
            <a:off x="8515427" y="4651279"/>
            <a:ext cx="778207" cy="307777"/>
          </a:xfrm>
          <a:prstGeom prst="rect">
            <a:avLst/>
          </a:prstGeom>
          <a:noFill/>
        </p:spPr>
        <p:txBody>
          <a:bodyPr wrap="square" rtlCol="0">
            <a:spAutoFit/>
          </a:bodyPr>
          <a:lstStyle/>
          <a:p>
            <a:pPr algn="ctr"/>
            <a:r>
              <a:rPr lang="en-US" sz="1400" b="1" dirty="0">
                <a:solidFill>
                  <a:schemeClr val="accent2">
                    <a:lumMod val="75000"/>
                  </a:schemeClr>
                </a:solidFill>
                <a:latin typeface="Segoe UI" pitchFamily="34" charset="0"/>
                <a:ea typeface="Segoe UI" pitchFamily="34" charset="0"/>
                <a:cs typeface="Segoe UI" pitchFamily="34" charset="0"/>
              </a:rPr>
              <a:t>PS 3</a:t>
            </a:r>
          </a:p>
        </p:txBody>
      </p:sp>
      <p:sp>
        <p:nvSpPr>
          <p:cNvPr id="17" name="TextBox 16"/>
          <p:cNvSpPr txBox="1"/>
          <p:nvPr/>
        </p:nvSpPr>
        <p:spPr>
          <a:xfrm>
            <a:off x="5980450" y="3252015"/>
            <a:ext cx="778207" cy="307777"/>
          </a:xfrm>
          <a:prstGeom prst="rect">
            <a:avLst/>
          </a:prstGeom>
          <a:noFill/>
        </p:spPr>
        <p:txBody>
          <a:bodyPr wrap="square" rtlCol="0">
            <a:spAutoFit/>
          </a:bodyPr>
          <a:lstStyle/>
          <a:p>
            <a:pPr algn="ctr"/>
            <a:r>
              <a:rPr lang="en-US" sz="1400" b="1" dirty="0">
                <a:solidFill>
                  <a:schemeClr val="accent2">
                    <a:lumMod val="75000"/>
                  </a:schemeClr>
                </a:solidFill>
                <a:latin typeface="Segoe UI" pitchFamily="34" charset="0"/>
                <a:ea typeface="Segoe UI" pitchFamily="34" charset="0"/>
                <a:cs typeface="Segoe UI" pitchFamily="34" charset="0"/>
              </a:rPr>
              <a:t>PS 1</a:t>
            </a:r>
          </a:p>
        </p:txBody>
      </p:sp>
      <p:grpSp>
        <p:nvGrpSpPr>
          <p:cNvPr id="4" name="Group 51"/>
          <p:cNvGrpSpPr>
            <a:grpSpLocks/>
          </p:cNvGrpSpPr>
          <p:nvPr/>
        </p:nvGrpSpPr>
        <p:grpSpPr bwMode="auto">
          <a:xfrm>
            <a:off x="3974005" y="3921364"/>
            <a:ext cx="972068" cy="885888"/>
            <a:chOff x="6624955" y="2590800"/>
            <a:chExt cx="916425" cy="54422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24955" y="2624521"/>
              <a:ext cx="916425" cy="510500"/>
            </a:xfrm>
            <a:prstGeom prst="rect">
              <a:avLst/>
            </a:prstGeom>
            <a:noFill/>
            <a:ln w="9525">
              <a:noFill/>
              <a:miter lim="800000"/>
              <a:headEnd/>
              <a:tailEnd/>
            </a:ln>
          </p:spPr>
          <p:txBody>
            <a:bodyPr wrap="square">
              <a:spAutoFit/>
            </a:bodyPr>
            <a:lstStyle/>
            <a:p>
              <a:pPr algn="ctr"/>
              <a:r>
                <a:rPr lang="en-US" sz="1600" b="1" dirty="0">
                  <a:solidFill>
                    <a:srgbClr val="FF0000"/>
                  </a:solidFill>
                  <a:latin typeface="Calibri" pitchFamily="34" charset="0"/>
                  <a:cs typeface="Calibri" pitchFamily="34" charset="0"/>
                </a:rPr>
                <a:t>A-H: PS1</a:t>
              </a:r>
            </a:p>
            <a:p>
              <a:pPr algn="ctr"/>
              <a:r>
                <a:rPr lang="en-US" sz="1600" b="1" dirty="0">
                  <a:solidFill>
                    <a:srgbClr val="FF0000"/>
                  </a:solidFill>
                  <a:latin typeface="Calibri" pitchFamily="34" charset="0"/>
                  <a:cs typeface="Calibri" pitchFamily="34" charset="0"/>
                </a:rPr>
                <a:t>H’-R: PS2</a:t>
              </a:r>
            </a:p>
            <a:p>
              <a:pPr algn="ctr"/>
              <a:r>
                <a:rPr lang="en-US" sz="1600" b="1" dirty="0">
                  <a:solidFill>
                    <a:srgbClr val="FF0000"/>
                  </a:solidFill>
                  <a:latin typeface="Calibri" pitchFamily="34" charset="0"/>
                  <a:cs typeface="Calibri" pitchFamily="34" charset="0"/>
                </a:rPr>
                <a:t>R’-Z: 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915959" y="2592121"/>
            <a:ext cx="1056700" cy="960148"/>
            <a:chOff x="6623840" y="2590800"/>
            <a:chExt cx="854029"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29" cy="483473"/>
            </a:xfrm>
            <a:prstGeom prst="rect">
              <a:avLst/>
            </a:prstGeom>
            <a:noFill/>
            <a:ln w="9525">
              <a:noFill/>
              <a:miter lim="800000"/>
              <a:headEnd/>
              <a:tailEnd/>
            </a:ln>
          </p:spPr>
          <p:txBody>
            <a:bodyPr wrap="none" anchor="ctr">
              <a:spAutoFit/>
            </a:bodyPr>
            <a:lstStyle/>
            <a:p>
              <a:pPr algn="ctr"/>
              <a:r>
                <a:rPr lang="en-US" sz="1800" b="1" dirty="0">
                  <a:solidFill>
                    <a:srgbClr val="FF0000"/>
                  </a:solidFill>
                  <a:latin typeface="Calibri" pitchFamily="34" charset="0"/>
                  <a:cs typeface="Calibri" pitchFamily="34" charset="0"/>
                </a:rPr>
                <a:t>A-H: PS1</a:t>
              </a:r>
            </a:p>
            <a:p>
              <a:pPr algn="ctr"/>
              <a:r>
                <a:rPr lang="en-US" sz="1800" b="1" dirty="0">
                  <a:solidFill>
                    <a:srgbClr val="FF0000"/>
                  </a:solidFill>
                  <a:latin typeface="Calibri" pitchFamily="34" charset="0"/>
                  <a:cs typeface="Calibri" pitchFamily="34" charset="0"/>
                </a:rPr>
                <a:t>H’-R: PS2</a:t>
              </a:r>
            </a:p>
            <a:p>
              <a:pPr algn="ctr"/>
              <a:r>
                <a:rPr lang="en-US" sz="1800" b="1" dirty="0">
                  <a:solidFill>
                    <a:srgbClr val="FF0000"/>
                  </a:solidFill>
                  <a:latin typeface="Calibri" pitchFamily="34" charset="0"/>
                  <a:cs typeface="Calibri" pitchFamily="34" charset="0"/>
                </a:rPr>
                <a:t>R’-Z: PS3</a:t>
              </a:r>
            </a:p>
          </p:txBody>
        </p:sp>
      </p:grpSp>
      <p:cxnSp>
        <p:nvCxnSpPr>
          <p:cNvPr id="41" name="Straight Arrow Connector 40"/>
          <p:cNvCxnSpPr>
            <a:endCxn id="43" idx="1"/>
          </p:cNvCxnSpPr>
          <p:nvPr/>
        </p:nvCxnSpPr>
        <p:spPr bwMode="auto">
          <a:xfrm flipV="1">
            <a:off x="4805344" y="2746608"/>
            <a:ext cx="1634279" cy="1029369"/>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862455" y="4841826"/>
            <a:ext cx="813259" cy="830997"/>
          </a:xfrm>
          <a:prstGeom prst="rect">
            <a:avLst/>
          </a:prstGeom>
          <a:noFill/>
        </p:spPr>
        <p:txBody>
          <a:bodyPr wrap="square" rtlCol="0">
            <a:spAutoFit/>
          </a:bodyPr>
          <a:lstStyle/>
          <a:p>
            <a:pPr algn="ctr"/>
            <a:r>
              <a:rPr lang="en-US" sz="1600" b="1" dirty="0">
                <a:solidFill>
                  <a:schemeClr val="accent2">
                    <a:lumMod val="50000"/>
                  </a:schemeClr>
                </a:solidFill>
              </a:rPr>
              <a:t>Partition</a:t>
            </a:r>
          </a:p>
          <a:p>
            <a:pPr algn="ctr"/>
            <a:r>
              <a:rPr lang="en-US" sz="1600" b="1" dirty="0">
                <a:solidFill>
                  <a:schemeClr val="accent2">
                    <a:lumMod val="50000"/>
                  </a:schemeClr>
                </a:solidFill>
              </a:rPr>
              <a:t>Map</a:t>
            </a: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a:latin typeface="Segoe UI" pitchFamily="34" charset="0"/>
                <a:ea typeface="Segoe UI" pitchFamily="34" charset="0"/>
                <a:cs typeface="Segoe UI" pitchFamily="34" charset="0"/>
              </a:rPr>
              <a:t>Blob Index </a:t>
            </a: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841673" y="3476942"/>
            <a:ext cx="1302327" cy="276999"/>
          </a:xfrm>
          <a:prstGeom prst="rect">
            <a:avLst/>
          </a:prstGeom>
          <a:noFill/>
        </p:spPr>
        <p:txBody>
          <a:bodyPr wrap="square" rtlCol="0">
            <a:spAutoFit/>
          </a:bodyPr>
          <a:lstStyle/>
          <a:p>
            <a:pPr algn="ctr"/>
            <a:r>
              <a:rPr lang="en-US" sz="1200" b="1" dirty="0">
                <a:solidFill>
                  <a:schemeClr val="accent2">
                    <a:lumMod val="75000"/>
                  </a:schemeClr>
                </a:solidFill>
                <a:latin typeface="Segoe UI" pitchFamily="34" charset="0"/>
                <a:ea typeface="Segoe UI" pitchFamily="34" charset="0"/>
                <a:cs typeface="Segoe UI" pitchFamily="34" charset="0"/>
              </a:rPr>
              <a:t>Partition Map</a:t>
            </a: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742690318"/>
              </p:ext>
            </p:extLst>
          </p:nvPr>
        </p:nvGraphicFramePr>
        <p:xfrm>
          <a:off x="3550248" y="1437893"/>
          <a:ext cx="1903003" cy="206790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8988">
                  <a:extLst>
                    <a:ext uri="{9D8B030D-6E8A-4147-A177-3AD203B41FA5}">
                      <a16:colId xmlns:a16="http://schemas.microsoft.com/office/drawing/2014/main" val="20000"/>
                    </a:ext>
                  </a:extLst>
                </a:gridCol>
                <a:gridCol w="670143">
                  <a:extLst>
                    <a:ext uri="{9D8B030D-6E8A-4147-A177-3AD203B41FA5}">
                      <a16:colId xmlns:a16="http://schemas.microsoft.com/office/drawing/2014/main" val="20001"/>
                    </a:ext>
                  </a:extLst>
                </a:gridCol>
                <a:gridCol w="613872">
                  <a:extLst>
                    <a:ext uri="{9D8B030D-6E8A-4147-A177-3AD203B41FA5}">
                      <a16:colId xmlns:a16="http://schemas.microsoft.com/office/drawing/2014/main" val="20002"/>
                    </a:ext>
                  </a:extLst>
                </a:gridCol>
              </a:tblGrid>
              <a:tr h="560338">
                <a:tc>
                  <a:txBody>
                    <a:bodyPr/>
                    <a:lstStyle/>
                    <a:p>
                      <a:pPr algn="ctr"/>
                      <a:r>
                        <a:rPr lang="en-US" sz="1000" dirty="0">
                          <a:solidFill>
                            <a:srgbClr val="FFFF00"/>
                          </a:solidFill>
                          <a:latin typeface="Calibri" pitchFamily="34" charset="0"/>
                          <a:cs typeface="Calibri" pitchFamily="34" charset="0"/>
                        </a:rPr>
                        <a:t>Account</a:t>
                      </a:r>
                      <a:br>
                        <a:rPr lang="en-US" sz="1000" dirty="0">
                          <a:solidFill>
                            <a:srgbClr val="FFFF00"/>
                          </a:solidFill>
                          <a:latin typeface="Calibri" pitchFamily="34" charset="0"/>
                          <a:cs typeface="Calibri" pitchFamily="34" charset="0"/>
                        </a:rPr>
                      </a:br>
                      <a:r>
                        <a:rPr lang="en-US" sz="1000" dirty="0">
                          <a:solidFill>
                            <a:srgbClr val="FFFF00"/>
                          </a:solidFill>
                          <a:latin typeface="Calibri" pitchFamily="34" charset="0"/>
                          <a:cs typeface="Calibri" pitchFamily="34" charset="0"/>
                        </a:rPr>
                        <a:t>Name</a:t>
                      </a:r>
                      <a:endParaRPr lang="en-US" sz="10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000" dirty="0">
                          <a:solidFill>
                            <a:srgbClr val="FFFF00"/>
                          </a:solidFill>
                          <a:latin typeface="Calibri" pitchFamily="34" charset="0"/>
                          <a:cs typeface="Calibri" pitchFamily="34" charset="0"/>
                        </a:rPr>
                        <a:t>Container</a:t>
                      </a:r>
                      <a:br>
                        <a:rPr lang="en-US" sz="1000" dirty="0">
                          <a:solidFill>
                            <a:srgbClr val="FFFF00"/>
                          </a:solidFill>
                          <a:latin typeface="Calibri" pitchFamily="34" charset="0"/>
                          <a:cs typeface="Calibri" pitchFamily="34" charset="0"/>
                        </a:rPr>
                      </a:br>
                      <a:r>
                        <a:rPr lang="en-US" sz="1000" dirty="0">
                          <a:solidFill>
                            <a:srgbClr val="FFFF00"/>
                          </a:solidFill>
                          <a:latin typeface="Calibri" pitchFamily="34" charset="0"/>
                          <a:cs typeface="Calibri" pitchFamily="34" charset="0"/>
                        </a:rPr>
                        <a:t>Name</a:t>
                      </a:r>
                      <a:endParaRPr lang="en-US" sz="10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Calibri" pitchFamily="34" charset="0"/>
                          <a:cs typeface="Calibri" pitchFamily="34" charset="0"/>
                        </a:rPr>
                        <a:t>Blob</a:t>
                      </a:r>
                      <a:br>
                        <a:rPr lang="en-US" sz="1200" dirty="0">
                          <a:solidFill>
                            <a:srgbClr val="FFFF00"/>
                          </a:solidFill>
                          <a:latin typeface="Calibri" pitchFamily="34" charset="0"/>
                          <a:cs typeface="Calibri" pitchFamily="34" charset="0"/>
                        </a:rPr>
                      </a:br>
                      <a:r>
                        <a:rPr lang="en-US" sz="1200" dirty="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359887">
                <a:tc>
                  <a:txBody>
                    <a:bodyPr/>
                    <a:lstStyle/>
                    <a:p>
                      <a:pPr algn="ctr"/>
                      <a:r>
                        <a:rPr lang="en-US" sz="1200" b="1" dirty="0" err="1">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0001"/>
                  </a:ext>
                </a:extLst>
              </a:tr>
              <a:tr h="336120">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2"/>
                  </a:ext>
                </a:extLst>
              </a:tr>
              <a:tr h="344609">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tc>
                  <a:txBody>
                    <a:bodyPr/>
                    <a:lstStyle/>
                    <a:p>
                      <a:pPr algn="ctr"/>
                      <a:r>
                        <a:rPr lang="en-US" sz="1200" b="1" dirty="0">
                          <a:latin typeface="Calibri" pitchFamily="34" charset="0"/>
                          <a:cs typeface="Calibri" pitchFamily="34" charset="0"/>
                        </a:rPr>
                        <a:t>………</a:t>
                      </a:r>
                    </a:p>
                  </a:txBody>
                  <a:tcPr marL="68598" marR="68598"/>
                </a:tc>
                <a:extLst>
                  <a:ext uri="{0D108BD9-81ED-4DB2-BD59-A6C34878D82A}">
                    <a16:rowId xmlns:a16="http://schemas.microsoft.com/office/drawing/2014/main" val="10003"/>
                  </a:ext>
                </a:extLst>
              </a:tr>
              <a:tr h="466949">
                <a:tc>
                  <a:txBody>
                    <a:bodyPr/>
                    <a:lstStyle/>
                    <a:p>
                      <a:pPr algn="ctr"/>
                      <a:r>
                        <a:rPr lang="en-US" sz="1200" b="1" dirty="0">
                          <a:latin typeface="Calibri" pitchFamily="34" charset="0"/>
                          <a:cs typeface="Calibri" pitchFamily="34" charset="0"/>
                        </a:rPr>
                        <a:t>harry</a:t>
                      </a:r>
                    </a:p>
                  </a:txBody>
                  <a:tcPr marL="68598" marR="68598"/>
                </a:tc>
                <a:tc>
                  <a:txBody>
                    <a:bodyPr/>
                    <a:lstStyle/>
                    <a:p>
                      <a:pPr algn="ctr"/>
                      <a:r>
                        <a:rPr lang="en-US" sz="1200" b="1" dirty="0">
                          <a:latin typeface="Calibri" pitchFamily="34" charset="0"/>
                          <a:cs typeface="Calibri" pitchFamily="34" charset="0"/>
                        </a:rPr>
                        <a:t>pictures</a:t>
                      </a:r>
                    </a:p>
                  </a:txBody>
                  <a:tcPr marL="68598" marR="68598"/>
                </a:tc>
                <a:tc>
                  <a:txBody>
                    <a:bodyPr/>
                    <a:lstStyle/>
                    <a:p>
                      <a:pPr algn="ctr"/>
                      <a:r>
                        <a:rPr lang="en-US" sz="1200" b="1" dirty="0">
                          <a:latin typeface="Calibri" pitchFamily="34" charset="0"/>
                          <a:cs typeface="Calibri" pitchFamily="34" charset="0"/>
                        </a:rPr>
                        <a:t>sunrise</a:t>
                      </a:r>
                    </a:p>
                  </a:txBody>
                  <a:tcPr marL="68598" marR="68598"/>
                </a:tc>
                <a:extLst>
                  <a:ext uri="{0D108BD9-81ED-4DB2-BD59-A6C34878D82A}">
                    <a16:rowId xmlns:a16="http://schemas.microsoft.com/office/drawing/2014/main" val="10004"/>
                  </a:ext>
                </a:extLst>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7959322" y="45008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637437" y="4627900"/>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2314794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blinds(horizontal)">
                                      <p:cBhvr>
                                        <p:cTn id="10" dur="500"/>
                                        <p:tgtEl>
                                          <p:spTgt spid="53">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2" end="2"/>
                                            </p:txEl>
                                          </p:spTgt>
                                        </p:tgtEl>
                                        <p:attrNameLst>
                                          <p:attrName>style.visibility</p:attrName>
                                        </p:attrNameLst>
                                      </p:cBhvr>
                                      <p:to>
                                        <p:strVal val="visible"/>
                                      </p:to>
                                    </p:set>
                                    <p:animEffect transition="in" filter="blinds(horizontal)">
                                      <p:cBhvr>
                                        <p:cTn id="73" dur="500"/>
                                        <p:tgtEl>
                                          <p:spTgt spid="53">
                                            <p:txEl>
                                              <p:pRg st="2" end="2"/>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3" end="3"/>
                                            </p:txEl>
                                          </p:spTgt>
                                        </p:tgtEl>
                                        <p:attrNameLst>
                                          <p:attrName>style.visibility</p:attrName>
                                        </p:attrNameLst>
                                      </p:cBhvr>
                                      <p:to>
                                        <p:strVal val="visible"/>
                                      </p:to>
                                    </p:set>
                                    <p:animEffect transition="in" filter="blinds(horizontal)">
                                      <p:cBhvr>
                                        <p:cTn id="86" dur="500"/>
                                        <p:tgtEl>
                                          <p:spTgt spid="53">
                                            <p:txEl>
                                              <p:pRg st="3" end="3"/>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4" end="4"/>
                                            </p:txEl>
                                          </p:spTgt>
                                        </p:tgtEl>
                                        <p:attrNameLst>
                                          <p:attrName>style.visibility</p:attrName>
                                        </p:attrNameLst>
                                      </p:cBhvr>
                                      <p:to>
                                        <p:strVal val="visible"/>
                                      </p:to>
                                    </p:set>
                                    <p:animEffect transition="in" filter="blinds(horizontal)">
                                      <p:cBhvr>
                                        <p:cTn id="107"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756650" cy="795251"/>
          </a:xfrm>
        </p:spPr>
        <p:txBody>
          <a:bodyPr/>
          <a:lstStyle/>
          <a:p>
            <a:r>
              <a:rPr lang="en-US" sz="3200" dirty="0"/>
              <a:t>Each RangePartition – Log Structured Merge-Tree </a:t>
            </a:r>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3" name="Group 57"/>
          <p:cNvGrpSpPr/>
          <p:nvPr/>
        </p:nvGrpSpPr>
        <p:grpSpPr>
          <a:xfrm>
            <a:off x="4234920" y="3697519"/>
            <a:ext cx="4236197" cy="2460928"/>
            <a:chOff x="5645089" y="3697519"/>
            <a:chExt cx="5646792" cy="246092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673343" y="4189614"/>
              <a:ext cx="1829556" cy="623555"/>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sz="1600"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sz="1600" b="1" dirty="0">
                  <a:solidFill>
                    <a:schemeClr val="accent1">
                      <a:lumMod val="50000"/>
                    </a:schemeClr>
                  </a:solidFill>
                  <a:effectLst>
                    <a:outerShdw blurRad="38100" dist="38100" dir="2700000" algn="tl">
                      <a:srgbClr val="000000">
                        <a:alpha val="43137"/>
                      </a:srgbClr>
                    </a:outerShdw>
                  </a:effectLst>
                </a:rPr>
                <a:t>File </a:t>
              </a:r>
              <a:r>
                <a:rPr lang="en-US" b="1" dirty="0">
                  <a:solidFill>
                    <a:schemeClr val="accent1">
                      <a:lumMod val="50000"/>
                    </a:schemeClr>
                  </a:solidFill>
                  <a:effectLst>
                    <a:outerShdw blurRad="38100" dist="38100" dir="2700000" algn="tl">
                      <a:srgbClr val="000000">
                        <a:alpha val="43137"/>
                      </a:srgbClr>
                    </a:outerShdw>
                  </a:effectLst>
                </a:rPr>
                <a:t>Table</a:t>
              </a:r>
            </a:p>
          </p:txBody>
        </p:sp>
        <p:sp>
          <p:nvSpPr>
            <p:cNvPr id="9" name="Rectangle 8"/>
            <p:cNvSpPr/>
            <p:nvPr/>
          </p:nvSpPr>
          <p:spPr bwMode="auto">
            <a:xfrm>
              <a:off x="7534910" y="4156364"/>
              <a:ext cx="1826552" cy="656806"/>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sz="1600"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sz="1600" b="1" dirty="0">
                  <a:solidFill>
                    <a:schemeClr val="accent1">
                      <a:lumMod val="50000"/>
                    </a:schemeClr>
                  </a:solidFill>
                  <a:effectLst>
                    <a:outerShdw blurRad="38100" dist="38100" dir="2700000" algn="tl">
                      <a:srgbClr val="000000">
                        <a:alpha val="43137"/>
                      </a:srgbClr>
                    </a:outerShdw>
                  </a:effectLst>
                </a:rPr>
                <a:t>File </a:t>
              </a:r>
              <a:r>
                <a:rPr lang="en-US" b="1" dirty="0">
                  <a:solidFill>
                    <a:schemeClr val="accent1">
                      <a:lumMod val="50000"/>
                    </a:schemeClr>
                  </a:solidFill>
                  <a:effectLst>
                    <a:outerShdw blurRad="38100" dist="38100" dir="2700000" algn="tl">
                      <a:srgbClr val="000000">
                        <a:alpha val="43137"/>
                      </a:srgbClr>
                    </a:outerShdw>
                  </a:effectLst>
                </a:rPr>
                <a:t>Table</a:t>
              </a:r>
            </a:p>
          </p:txBody>
        </p:sp>
        <p:sp>
          <p:nvSpPr>
            <p:cNvPr id="10" name="Rectangle 9"/>
            <p:cNvSpPr/>
            <p:nvPr/>
          </p:nvSpPr>
          <p:spPr bwMode="auto">
            <a:xfrm>
              <a:off x="9374315" y="4170218"/>
              <a:ext cx="1835711" cy="642953"/>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sz="1600"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sz="1600" b="1" dirty="0">
                  <a:solidFill>
                    <a:schemeClr val="accent1">
                      <a:lumMod val="50000"/>
                    </a:schemeClr>
                  </a:solidFill>
                  <a:effectLst>
                    <a:outerShdw blurRad="38100" dist="38100" dir="2700000" algn="tl">
                      <a:srgbClr val="000000">
                        <a:alpha val="43137"/>
                      </a:srgbClr>
                    </a:outerShdw>
                  </a:effectLst>
                </a:rPr>
                <a:t>File </a:t>
              </a:r>
              <a:r>
                <a:rPr lang="en-US" b="1" dirty="0">
                  <a:solidFill>
                    <a:schemeClr val="accent1">
                      <a:lumMod val="50000"/>
                    </a:schemeClr>
                  </a:solidFill>
                  <a:effectLst>
                    <a:outerShdw blurRad="38100" dist="38100" dir="2700000" algn="tl">
                      <a:srgbClr val="000000">
                        <a:alpha val="43137"/>
                      </a:srgbClr>
                    </a:outerShdw>
                  </a:effectLst>
                </a:rPr>
                <a:t>Table</a:t>
              </a:r>
            </a:p>
          </p:txBody>
        </p:sp>
        <p:sp>
          <p:nvSpPr>
            <p:cNvPr id="11" name="TextBox 10"/>
            <p:cNvSpPr txBox="1"/>
            <p:nvPr/>
          </p:nvSpPr>
          <p:spPr>
            <a:xfrm>
              <a:off x="8192551" y="3697519"/>
              <a:ext cx="2698020"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6" name="TextBox 15"/>
            <p:cNvSpPr txBox="1"/>
            <p:nvPr/>
          </p:nvSpPr>
          <p:spPr>
            <a:xfrm>
              <a:off x="7502898" y="4950915"/>
              <a:ext cx="3239359"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Commit Log Stream</a:t>
            </a: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Metadata log Stream</a:t>
            </a:r>
          </a:p>
        </p:txBody>
      </p:sp>
      <p:sp>
        <p:nvSpPr>
          <p:cNvPr id="20" name="TextBox 19"/>
          <p:cNvSpPr txBox="1"/>
          <p:nvPr/>
        </p:nvSpPr>
        <p:spPr>
          <a:xfrm>
            <a:off x="569997" y="3524541"/>
            <a:ext cx="5559365" cy="369332"/>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Persistent Data (Stored in Stream Layer)</a:t>
            </a:r>
          </a:p>
        </p:txBody>
      </p:sp>
      <p:grpSp>
        <p:nvGrpSpPr>
          <p:cNvPr id="4" name="Group 64"/>
          <p:cNvGrpSpPr/>
          <p:nvPr/>
        </p:nvGrpSpPr>
        <p:grpSpPr>
          <a:xfrm>
            <a:off x="1978891" y="1458125"/>
            <a:ext cx="800521" cy="1560561"/>
            <a:chOff x="2637834" y="1458124"/>
            <a:chExt cx="1067083" cy="1560561"/>
          </a:xfrm>
        </p:grpSpPr>
        <p:grpSp>
          <p:nvGrpSpPr>
            <p:cNvPr id="5"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3" name="TextBox 32"/>
            <p:cNvSpPr txBox="1"/>
            <p:nvPr/>
          </p:nvSpPr>
          <p:spPr>
            <a:xfrm>
              <a:off x="2637834" y="1458124"/>
              <a:ext cx="1067083"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rPr>
                <a:t>Row Cache</a:t>
              </a:r>
            </a:p>
          </p:txBody>
        </p:sp>
      </p:grpSp>
      <p:grpSp>
        <p:nvGrpSpPr>
          <p:cNvPr id="6" name="Group 65"/>
          <p:cNvGrpSpPr/>
          <p:nvPr/>
        </p:nvGrpSpPr>
        <p:grpSpPr>
          <a:xfrm>
            <a:off x="2978843" y="1522201"/>
            <a:ext cx="3304506" cy="1495959"/>
            <a:chOff x="3970757" y="1522200"/>
            <a:chExt cx="4404862" cy="1495959"/>
          </a:xfrm>
        </p:grpSpPr>
        <p:grpSp>
          <p:nvGrpSpPr>
            <p:cNvPr id="25"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40" name="TextBox 39"/>
            <p:cNvSpPr txBox="1"/>
            <p:nvPr/>
          </p:nvSpPr>
          <p:spPr>
            <a:xfrm>
              <a:off x="3970757" y="1522200"/>
              <a:ext cx="1210553" cy="738664"/>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4" name="TextBox 43"/>
            <p:cNvSpPr txBox="1"/>
            <p:nvPr/>
          </p:nvSpPr>
          <p:spPr>
            <a:xfrm>
              <a:off x="5367299" y="1623314"/>
              <a:ext cx="1314850" cy="738664"/>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6" name="TextBox 45"/>
            <p:cNvSpPr txBox="1"/>
            <p:nvPr/>
          </p:nvSpPr>
          <p:spPr>
            <a:xfrm>
              <a:off x="7060769" y="1778888"/>
              <a:ext cx="1314850" cy="738664"/>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Load Metrics</a:t>
              </a:r>
            </a:p>
          </p:txBody>
        </p:sp>
      </p:grpSp>
      <p:grpSp>
        <p:nvGrpSpPr>
          <p:cNvPr id="26" name="Group 58"/>
          <p:cNvGrpSpPr/>
          <p:nvPr/>
        </p:nvGrpSpPr>
        <p:grpSpPr>
          <a:xfrm>
            <a:off x="764766" y="1389186"/>
            <a:ext cx="6528248" cy="1837589"/>
            <a:chOff x="1019424" y="1389185"/>
            <a:chExt cx="8702062" cy="1837589"/>
          </a:xfrm>
        </p:grpSpPr>
        <p:grpSp>
          <p:nvGrpSpPr>
            <p:cNvPr id="34"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2" name="TextBox 31"/>
            <p:cNvSpPr txBox="1"/>
            <p:nvPr/>
          </p:nvSpPr>
          <p:spPr>
            <a:xfrm>
              <a:off x="1019424" y="1413165"/>
              <a:ext cx="1533294" cy="738664"/>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Memory Table</a:t>
              </a:r>
            </a:p>
          </p:txBody>
        </p:sp>
        <p:sp>
          <p:nvSpPr>
            <p:cNvPr id="47" name="TextBox 46"/>
            <p:cNvSpPr txBox="1"/>
            <p:nvPr/>
          </p:nvSpPr>
          <p:spPr>
            <a:xfrm>
              <a:off x="6843242" y="1401416"/>
              <a:ext cx="2878244" cy="430887"/>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Memory Data</a:t>
              </a:r>
            </a:p>
          </p:txBody>
        </p:sp>
      </p:grpSp>
      <p:grpSp>
        <p:nvGrpSpPr>
          <p:cNvPr id="37" name="Group 33"/>
          <p:cNvGrpSpPr/>
          <p:nvPr/>
        </p:nvGrpSpPr>
        <p:grpSpPr>
          <a:xfrm>
            <a:off x="310009" y="837998"/>
            <a:ext cx="1717358" cy="3632274"/>
            <a:chOff x="413238" y="837998"/>
            <a:chExt cx="2289214" cy="3632274"/>
          </a:xfrm>
        </p:grpSpPr>
        <p:grpSp>
          <p:nvGrpSpPr>
            <p:cNvPr id="38"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Writes</a:t>
              </a:r>
            </a:p>
          </p:txBody>
        </p:sp>
      </p:grpSp>
      <p:grpSp>
        <p:nvGrpSpPr>
          <p:cNvPr id="39" name="Group 36"/>
          <p:cNvGrpSpPr/>
          <p:nvPr/>
        </p:nvGrpSpPr>
        <p:grpSpPr>
          <a:xfrm>
            <a:off x="3453836" y="794025"/>
            <a:ext cx="3516324" cy="2793237"/>
            <a:chOff x="4603915" y="794024"/>
            <a:chExt cx="4687211" cy="2793237"/>
          </a:xfrm>
        </p:grpSpPr>
        <p:sp>
          <p:nvSpPr>
            <p:cNvPr id="67" name="TextBox 66"/>
            <p:cNvSpPr txBox="1"/>
            <p:nvPr/>
          </p:nvSpPr>
          <p:spPr>
            <a:xfrm>
              <a:off x="4725455" y="1003621"/>
              <a:ext cx="2144609"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Read/Query</a:t>
              </a:r>
            </a:p>
          </p:txBody>
        </p:sp>
        <p:grpSp>
          <p:nvGrpSpPr>
            <p:cNvPr id="48"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9051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721" y="3429002"/>
            <a:ext cx="6801942" cy="769441"/>
          </a:xfrm>
          <a:prstGeom prst="rect">
            <a:avLst/>
          </a:prstGeom>
          <a:noFill/>
        </p:spPr>
        <p:txBody>
          <a:bodyPr wrap="square" rtlCol="0">
            <a:spAutoFit/>
          </a:bodyPr>
          <a:lstStyle/>
          <a:p>
            <a:pPr algn="ctr"/>
            <a:r>
              <a:rPr lang="en-US" sz="4400" dirty="0">
                <a:latin typeface="+mj-lt"/>
              </a:rPr>
              <a:t>Stream Layer</a:t>
            </a:r>
          </a:p>
        </p:txBody>
      </p:sp>
    </p:spTree>
    <p:extLst>
      <p:ext uri="{BB962C8B-B14F-4D97-AF65-F5344CB8AC3E}">
        <p14:creationId xmlns:p14="http://schemas.microsoft.com/office/powerpoint/2010/main" val="142296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89437" y="1447800"/>
            <a:ext cx="8363937" cy="4190763"/>
          </a:xfrm>
        </p:spPr>
        <p:txBody>
          <a:bodyPr/>
          <a:lstStyle/>
          <a:p>
            <a:r>
              <a:rPr lang="en-US" dirty="0"/>
              <a:t>Append-Only Distributed File System</a:t>
            </a:r>
          </a:p>
          <a:p>
            <a:r>
              <a:rPr lang="en-US" dirty="0"/>
              <a:t>Streams are very large files</a:t>
            </a:r>
          </a:p>
          <a:p>
            <a:pPr lvl="1"/>
            <a:r>
              <a:rPr lang="en-US" dirty="0"/>
              <a:t>Has file system like directory namespace</a:t>
            </a:r>
          </a:p>
          <a:p>
            <a:r>
              <a:rPr lang="en-US" dirty="0"/>
              <a:t>Stream Operations</a:t>
            </a:r>
          </a:p>
          <a:p>
            <a:pPr lvl="1"/>
            <a:r>
              <a:rPr lang="en-US" dirty="0"/>
              <a:t>Open, Close, Delete Streams</a:t>
            </a:r>
          </a:p>
          <a:p>
            <a:pPr lvl="1"/>
            <a:r>
              <a:rPr lang="en-US" dirty="0"/>
              <a:t>Rename Streams</a:t>
            </a:r>
          </a:p>
          <a:p>
            <a:pPr lvl="1"/>
            <a:r>
              <a:rPr lang="en-US" dirty="0"/>
              <a:t>Concatenate Streams together</a:t>
            </a:r>
          </a:p>
          <a:p>
            <a:pPr lvl="1"/>
            <a:r>
              <a:rPr lang="en-US" dirty="0"/>
              <a:t>Append for writing</a:t>
            </a:r>
          </a:p>
          <a:p>
            <a:pPr lvl="1"/>
            <a:r>
              <a:rPr lang="en-US" dirty="0"/>
              <a:t>Random reads</a:t>
            </a:r>
          </a:p>
        </p:txBody>
      </p:sp>
      <p:sp>
        <p:nvSpPr>
          <p:cNvPr id="6" name="Title 5"/>
          <p:cNvSpPr>
            <a:spLocks noGrp="1"/>
          </p:cNvSpPr>
          <p:nvPr>
            <p:ph type="title"/>
          </p:nvPr>
        </p:nvSpPr>
        <p:spPr>
          <a:xfrm>
            <a:off x="387054" y="152400"/>
            <a:ext cx="8375946" cy="553998"/>
          </a:xfrm>
        </p:spPr>
        <p:txBody>
          <a:bodyPr>
            <a:normAutofit fontScale="90000"/>
          </a:bodyPr>
          <a:lstStyle/>
          <a:p>
            <a:r>
              <a:rPr lang="en-US" dirty="0"/>
              <a:t>Stream Layer</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2740643" y="5181603"/>
            <a:ext cx="1614668" cy="1284597"/>
            <a:chOff x="1420248" y="5181602"/>
            <a:chExt cx="2152330"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24" name="TextBox 23"/>
            <p:cNvSpPr txBox="1"/>
            <p:nvPr/>
          </p:nvSpPr>
          <p:spPr>
            <a:xfrm>
              <a:off x="1702894" y="6096867"/>
              <a:ext cx="1869684" cy="369332"/>
            </a:xfrm>
            <a:prstGeom prst="rect">
              <a:avLst/>
            </a:prstGeom>
            <a:noFill/>
          </p:spPr>
          <p:txBody>
            <a:bodyPr wrap="none" lIns="0" tIns="0" rIns="0" bIns="0" rtlCol="0">
              <a:spAutoFit/>
            </a:bodyPr>
            <a:lstStyle/>
            <a:p>
              <a:r>
                <a:rPr lang="en-US" sz="2400" b="1" dirty="0"/>
                <a:t>Extent E2</a:t>
              </a:r>
            </a:p>
          </p:txBody>
        </p:sp>
      </p:grpSp>
      <p:grpSp>
        <p:nvGrpSpPr>
          <p:cNvPr id="3" name="Group 29"/>
          <p:cNvGrpSpPr/>
          <p:nvPr/>
        </p:nvGrpSpPr>
        <p:grpSpPr>
          <a:xfrm>
            <a:off x="4445648" y="5181603"/>
            <a:ext cx="1614668" cy="1284597"/>
            <a:chOff x="1420248" y="5181602"/>
            <a:chExt cx="2152330" cy="1284597"/>
          </a:xfrm>
        </p:grpSpPr>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32" name="TextBox 31"/>
            <p:cNvSpPr txBox="1"/>
            <p:nvPr/>
          </p:nvSpPr>
          <p:spPr>
            <a:xfrm>
              <a:off x="1702894" y="6096867"/>
              <a:ext cx="1869684" cy="369332"/>
            </a:xfrm>
            <a:prstGeom prst="rect">
              <a:avLst/>
            </a:prstGeom>
            <a:noFill/>
          </p:spPr>
          <p:txBody>
            <a:bodyPr wrap="none" lIns="0" tIns="0" rIns="0" bIns="0" rtlCol="0">
              <a:spAutoFit/>
            </a:bodyPr>
            <a:lstStyle/>
            <a:p>
              <a:r>
                <a:rPr lang="en-US" sz="2400" b="1" dirty="0"/>
                <a:t>Extent E3</a:t>
              </a:r>
            </a:p>
          </p:txBody>
        </p:sp>
      </p:grpSp>
      <p:sp>
        <p:nvSpPr>
          <p:cNvPr id="18" name="Rectangle 17"/>
          <p:cNvSpPr/>
          <p:nvPr/>
        </p:nvSpPr>
        <p:spPr bwMode="auto">
          <a:xfrm>
            <a:off x="2813500"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9" name="Rectangle 18"/>
          <p:cNvSpPr/>
          <p:nvPr/>
        </p:nvSpPr>
        <p:spPr bwMode="auto">
          <a:xfrm>
            <a:off x="3106780"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3390118"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3673456"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6" name="Rectangle 25"/>
          <p:cNvSpPr/>
          <p:nvPr/>
        </p:nvSpPr>
        <p:spPr bwMode="auto">
          <a:xfrm>
            <a:off x="4518505"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4811785"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8" name="Rectangle 27"/>
          <p:cNvSpPr/>
          <p:nvPr/>
        </p:nvSpPr>
        <p:spPr bwMode="auto">
          <a:xfrm>
            <a:off x="5095123"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9" name="Rectangle 28"/>
          <p:cNvSpPr/>
          <p:nvPr/>
        </p:nvSpPr>
        <p:spPr bwMode="auto">
          <a:xfrm>
            <a:off x="5378461"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5" name="Title 4"/>
          <p:cNvSpPr>
            <a:spLocks noGrp="1"/>
          </p:cNvSpPr>
          <p:nvPr>
            <p:ph type="title"/>
          </p:nvPr>
        </p:nvSpPr>
        <p:spPr>
          <a:xfrm>
            <a:off x="457200" y="118334"/>
            <a:ext cx="8229600" cy="1143000"/>
          </a:xfrm>
        </p:spPr>
        <p:txBody>
          <a:bodyPr/>
          <a:lstStyle/>
          <a:p>
            <a:r>
              <a:rPr lang="en-US" dirty="0"/>
              <a:t>Stream Layer Concepts</a:t>
            </a:r>
          </a:p>
        </p:txBody>
      </p:sp>
      <p:sp>
        <p:nvSpPr>
          <p:cNvPr id="7" name="Content Placeholder 6"/>
          <p:cNvSpPr>
            <a:spLocks noGrp="1"/>
          </p:cNvSpPr>
          <p:nvPr>
            <p:ph sz="half" idx="1"/>
          </p:nvPr>
        </p:nvSpPr>
        <p:spPr>
          <a:xfrm>
            <a:off x="389437" y="1436370"/>
            <a:ext cx="2686248" cy="2573331"/>
          </a:xfrm>
        </p:spPr>
        <p:txBody>
          <a:bodyPr>
            <a:normAutofit/>
          </a:bodyPr>
          <a:lstStyle/>
          <a:p>
            <a:pPr marL="0" indent="0">
              <a:buNone/>
            </a:pPr>
            <a:r>
              <a:rPr lang="en-US" b="1" dirty="0">
                <a:latin typeface="Segoe UI" pitchFamily="34" charset="0"/>
                <a:ea typeface="Segoe UI" pitchFamily="34" charset="0"/>
                <a:cs typeface="Segoe UI" pitchFamily="34" charset="0"/>
              </a:rPr>
              <a:t>Block</a:t>
            </a:r>
          </a:p>
          <a:p>
            <a:r>
              <a:rPr lang="en-US" sz="2400" dirty="0">
                <a:latin typeface="Segoe UI" pitchFamily="34" charset="0"/>
                <a:ea typeface="Segoe UI" pitchFamily="34" charset="0"/>
                <a:cs typeface="Segoe UI" pitchFamily="34" charset="0"/>
              </a:rPr>
              <a:t>Min unit r/w</a:t>
            </a:r>
          </a:p>
          <a:p>
            <a:r>
              <a:rPr lang="en-US" sz="2400" dirty="0">
                <a:latin typeface="Segoe UI" pitchFamily="34" charset="0"/>
                <a:ea typeface="Segoe UI" pitchFamily="34" charset="0"/>
                <a:cs typeface="Segoe UI" pitchFamily="34" charset="0"/>
              </a:rPr>
              <a:t>Checksum</a:t>
            </a:r>
          </a:p>
          <a:p>
            <a:r>
              <a:rPr lang="en-US" sz="2400" dirty="0">
                <a:latin typeface="Segoe UI" pitchFamily="34" charset="0"/>
                <a:ea typeface="Segoe UI" pitchFamily="34" charset="0"/>
                <a:cs typeface="Segoe UI" pitchFamily="34" charset="0"/>
              </a:rPr>
              <a:t>Up to N bytes (e.g. 4MB)</a:t>
            </a:r>
          </a:p>
          <a:p>
            <a:endParaRPr lang="en-US" dirty="0">
              <a:latin typeface="Segoe UI" pitchFamily="34" charset="0"/>
              <a:ea typeface="Segoe UI" pitchFamily="34" charset="0"/>
              <a:cs typeface="Segoe UI" pitchFamily="34" charset="0"/>
            </a:endParaRPr>
          </a:p>
        </p:txBody>
      </p:sp>
      <p:sp>
        <p:nvSpPr>
          <p:cNvPr id="9" name="Content Placeholder 6"/>
          <p:cNvSpPr>
            <a:spLocks noGrp="1"/>
          </p:cNvSpPr>
          <p:nvPr>
            <p:ph sz="half" idx="2"/>
          </p:nvPr>
        </p:nvSpPr>
        <p:spPr>
          <a:xfrm>
            <a:off x="2874965" y="1414552"/>
            <a:ext cx="2999017" cy="2259673"/>
          </a:xfrm>
        </p:spPr>
        <p:txBody>
          <a:bodyPr>
            <a:normAutofit/>
          </a:bodyPr>
          <a:lstStyle/>
          <a:p>
            <a:pPr marL="0" indent="0">
              <a:buNone/>
            </a:pPr>
            <a:r>
              <a:rPr lang="en-US" b="1" dirty="0">
                <a:latin typeface="Segoe UI" pitchFamily="34" charset="0"/>
                <a:ea typeface="Segoe UI" pitchFamily="34" charset="0"/>
                <a:cs typeface="Segoe UI" pitchFamily="34" charset="0"/>
              </a:rPr>
              <a:t>Extent</a:t>
            </a:r>
          </a:p>
          <a:p>
            <a:r>
              <a:rPr lang="en-US" sz="2400" dirty="0">
                <a:latin typeface="Segoe UI" pitchFamily="34" charset="0"/>
                <a:ea typeface="Segoe UI" pitchFamily="34" charset="0"/>
                <a:cs typeface="Segoe UI" pitchFamily="34" charset="0"/>
              </a:rPr>
              <a:t>Unit of replication</a:t>
            </a:r>
          </a:p>
          <a:p>
            <a:r>
              <a:rPr lang="en-US" sz="2400" dirty="0">
                <a:latin typeface="Segoe UI" pitchFamily="34" charset="0"/>
                <a:ea typeface="Segoe UI" pitchFamily="34" charset="0"/>
                <a:cs typeface="Segoe UI" pitchFamily="34" charset="0"/>
              </a:rPr>
              <a:t>Seq. of blocks</a:t>
            </a:r>
          </a:p>
          <a:p>
            <a:r>
              <a:rPr lang="en-US" sz="2400" dirty="0">
                <a:latin typeface="Segoe UI" pitchFamily="34" charset="0"/>
                <a:ea typeface="Segoe UI" pitchFamily="34" charset="0"/>
                <a:cs typeface="Segoe UI" pitchFamily="34" charset="0"/>
              </a:rPr>
              <a:t>Size limit (e.g. 1GB)</a:t>
            </a:r>
            <a:endParaRPr lang="en-US" sz="2000" dirty="0">
              <a:latin typeface="Segoe UI" pitchFamily="34" charset="0"/>
              <a:ea typeface="Segoe UI" pitchFamily="34" charset="0"/>
              <a:cs typeface="Segoe UI" pitchFamily="34" charset="0"/>
            </a:endParaRPr>
          </a:p>
          <a:p>
            <a:endParaRPr lang="en-US" dirty="0">
              <a:latin typeface="Segoe UI" pitchFamily="34" charset="0"/>
              <a:ea typeface="Segoe UI" pitchFamily="34" charset="0"/>
              <a:cs typeface="Segoe UI" pitchFamily="34" charset="0"/>
            </a:endParaRPr>
          </a:p>
        </p:txBody>
      </p:sp>
      <p:sp>
        <p:nvSpPr>
          <p:cNvPr id="10" name="Content Placeholder 6"/>
          <p:cNvSpPr>
            <a:spLocks noGrp="1"/>
          </p:cNvSpPr>
          <p:nvPr>
            <p:ph sz="half" idx="4294967295"/>
          </p:nvPr>
        </p:nvSpPr>
        <p:spPr>
          <a:xfrm>
            <a:off x="5947528" y="1380603"/>
            <a:ext cx="3196472" cy="3183460"/>
          </a:xfrm>
        </p:spPr>
        <p:txBody>
          <a:bodyPr>
            <a:normAutofit/>
          </a:bodyPr>
          <a:lstStyle/>
          <a:p>
            <a:pPr marL="0" indent="0">
              <a:buNone/>
            </a:pPr>
            <a:r>
              <a:rPr lang="en-US" b="1" dirty="0">
                <a:latin typeface="Segoe UI" pitchFamily="34" charset="0"/>
                <a:ea typeface="Segoe UI" pitchFamily="34" charset="0"/>
                <a:cs typeface="Segoe UI" pitchFamily="34" charset="0"/>
              </a:rPr>
              <a:t>Stream</a:t>
            </a:r>
          </a:p>
          <a:p>
            <a:r>
              <a:rPr lang="en-US" sz="2400" dirty="0">
                <a:latin typeface="Segoe UI" pitchFamily="34" charset="0"/>
                <a:ea typeface="Segoe UI" pitchFamily="34" charset="0"/>
                <a:cs typeface="Segoe UI" pitchFamily="34" charset="0"/>
              </a:rPr>
              <a:t>Hierarchical namespace</a:t>
            </a:r>
          </a:p>
          <a:p>
            <a:r>
              <a:rPr lang="en-US" sz="2400" dirty="0">
                <a:latin typeface="Segoe UI" pitchFamily="34" charset="0"/>
                <a:ea typeface="Segoe UI" pitchFamily="34" charset="0"/>
                <a:cs typeface="Segoe UI" pitchFamily="34" charset="0"/>
              </a:rPr>
              <a:t>Ordered list of pointers to extents</a:t>
            </a:r>
          </a:p>
          <a:p>
            <a:r>
              <a:rPr lang="en-US" sz="2400" dirty="0">
                <a:latin typeface="Segoe UI" pitchFamily="34" charset="0"/>
                <a:ea typeface="Segoe UI" pitchFamily="34" charset="0"/>
                <a:cs typeface="Segoe UI" pitchFamily="34" charset="0"/>
              </a:rPr>
              <a:t>Append/Concatenate</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1138320"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1431600"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1714939"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1998277"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4" name="Rectangle 33"/>
          <p:cNvSpPr/>
          <p:nvPr/>
        </p:nvSpPr>
        <p:spPr bwMode="auto">
          <a:xfrm>
            <a:off x="6215974"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5" name="Rectangle 34"/>
          <p:cNvSpPr/>
          <p:nvPr/>
        </p:nvSpPr>
        <p:spPr bwMode="auto">
          <a:xfrm>
            <a:off x="6509254"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6" name="Rectangle 35"/>
          <p:cNvSpPr/>
          <p:nvPr/>
        </p:nvSpPr>
        <p:spPr bwMode="auto">
          <a:xfrm>
            <a:off x="6792592" y="530087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4" name="Group 37"/>
          <p:cNvGrpSpPr/>
          <p:nvPr/>
        </p:nvGrpSpPr>
        <p:grpSpPr>
          <a:xfrm>
            <a:off x="6143118" y="5181603"/>
            <a:ext cx="1614668" cy="1284597"/>
            <a:chOff x="1420248" y="5181602"/>
            <a:chExt cx="2152330" cy="1284597"/>
          </a:xfrm>
        </p:grpSpPr>
        <p:sp>
          <p:nvSpPr>
            <p:cNvPr id="39" name="Rectangle 3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40" name="TextBox 39"/>
            <p:cNvSpPr txBox="1"/>
            <p:nvPr/>
          </p:nvSpPr>
          <p:spPr>
            <a:xfrm>
              <a:off x="1702894" y="6096867"/>
              <a:ext cx="1869684" cy="369332"/>
            </a:xfrm>
            <a:prstGeom prst="rect">
              <a:avLst/>
            </a:prstGeom>
            <a:noFill/>
          </p:spPr>
          <p:txBody>
            <a:bodyPr wrap="none" lIns="0" tIns="0" rIns="0" bIns="0" rtlCol="0">
              <a:spAutoFit/>
            </a:bodyPr>
            <a:lstStyle/>
            <a:p>
              <a:r>
                <a:rPr lang="en-US" sz="2400" b="1" dirty="0"/>
                <a:t>Extent E4</a:t>
              </a:r>
            </a:p>
          </p:txBody>
        </p:sp>
      </p:grpSp>
      <p:grpSp>
        <p:nvGrpSpPr>
          <p:cNvPr id="6" name="Group 73"/>
          <p:cNvGrpSpPr/>
          <p:nvPr/>
        </p:nvGrpSpPr>
        <p:grpSpPr>
          <a:xfrm>
            <a:off x="901785" y="3606381"/>
            <a:ext cx="4334556" cy="1724848"/>
            <a:chOff x="1202066" y="3344956"/>
            <a:chExt cx="5956101" cy="1836646"/>
          </a:xfrm>
        </p:grpSpPr>
        <p:sp>
          <p:nvSpPr>
            <p:cNvPr id="42" name="Rectangle 41"/>
            <p:cNvSpPr/>
            <p:nvPr/>
          </p:nvSpPr>
          <p:spPr bwMode="auto">
            <a:xfrm>
              <a:off x="1202066" y="3344956"/>
              <a:ext cx="5956101" cy="76139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rPr>
                <a:t>Stream //</a:t>
              </a:r>
              <a:r>
                <a:rPr lang="en-US" sz="2200" b="1" dirty="0" err="1">
                  <a:solidFill>
                    <a:schemeClr val="tx1"/>
                  </a:solidFill>
                </a:rPr>
                <a:t>foo</a:t>
              </a:r>
              <a:r>
                <a:rPr lang="en-US" sz="2200" b="1" dirty="0">
                  <a:solidFill>
                    <a:schemeClr val="tx1"/>
                  </a:solidFill>
                </a:rPr>
                <a:t>/</a:t>
              </a:r>
              <a:r>
                <a:rPr lang="en-US" sz="2200" b="1" dirty="0" err="1">
                  <a:solidFill>
                    <a:schemeClr val="tx1"/>
                  </a:solidFill>
                </a:rPr>
                <a:t>myfile.data</a:t>
              </a:r>
              <a:endParaRPr lang="en-US" sz="2200" b="1" dirty="0">
                <a:solidFill>
                  <a:schemeClr val="tx1"/>
                </a:solidFill>
              </a:endParaRP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2884630" y="4296327"/>
            <a:ext cx="932813"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3850685" y="4298217"/>
            <a:ext cx="932813"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Ptr E4</a:t>
            </a:r>
          </a:p>
        </p:txBody>
      </p:sp>
      <p:sp>
        <p:nvSpPr>
          <p:cNvPr id="51" name="TextBox 50"/>
          <p:cNvSpPr txBox="1"/>
          <p:nvPr/>
        </p:nvSpPr>
        <p:spPr>
          <a:xfrm>
            <a:off x="1431600" y="6385840"/>
            <a:ext cx="90890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56" name="TextBox 55"/>
          <p:cNvSpPr txBox="1"/>
          <p:nvPr/>
        </p:nvSpPr>
        <p:spPr>
          <a:xfrm>
            <a:off x="3075684" y="6394588"/>
            <a:ext cx="90890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60" name="TextBox 59"/>
          <p:cNvSpPr txBox="1"/>
          <p:nvPr/>
        </p:nvSpPr>
        <p:spPr>
          <a:xfrm>
            <a:off x="4766093" y="6382525"/>
            <a:ext cx="90890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63" name="TextBox 62"/>
          <p:cNvSpPr txBox="1"/>
          <p:nvPr/>
        </p:nvSpPr>
        <p:spPr>
          <a:xfrm>
            <a:off x="6382298" y="6376458"/>
            <a:ext cx="1251946"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grpSp>
        <p:nvGrpSpPr>
          <p:cNvPr id="8" name="Group 16"/>
          <p:cNvGrpSpPr/>
          <p:nvPr/>
        </p:nvGrpSpPr>
        <p:grpSpPr>
          <a:xfrm>
            <a:off x="1065464" y="5181603"/>
            <a:ext cx="1614668" cy="1284597"/>
            <a:chOff x="1420248" y="5181602"/>
            <a:chExt cx="2152330"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6" name="TextBox 15"/>
            <p:cNvSpPr txBox="1"/>
            <p:nvPr/>
          </p:nvSpPr>
          <p:spPr>
            <a:xfrm>
              <a:off x="1702894" y="6096867"/>
              <a:ext cx="1869684" cy="369332"/>
            </a:xfrm>
            <a:prstGeom prst="rect">
              <a:avLst/>
            </a:prstGeom>
            <a:noFill/>
          </p:spPr>
          <p:txBody>
            <a:bodyPr wrap="none" lIns="0" tIns="0" rIns="0" bIns="0" rtlCol="0">
              <a:spAutoFit/>
            </a:bodyPr>
            <a:lstStyle/>
            <a:p>
              <a:r>
                <a:rPr lang="en-US" sz="2400" b="1" dirty="0"/>
                <a:t>Extent E1</a:t>
              </a:r>
            </a:p>
          </p:txBody>
        </p:sp>
      </p:grpSp>
      <p:sp>
        <p:nvSpPr>
          <p:cNvPr id="33" name="Rectangle 32"/>
          <p:cNvSpPr/>
          <p:nvPr/>
        </p:nvSpPr>
        <p:spPr bwMode="auto">
          <a:xfrm>
            <a:off x="4449775" y="5165921"/>
            <a:ext cx="128077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5" name="Rectangle 24"/>
          <p:cNvSpPr/>
          <p:nvPr/>
        </p:nvSpPr>
        <p:spPr bwMode="auto">
          <a:xfrm>
            <a:off x="2744769" y="5181602"/>
            <a:ext cx="128077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17" name="Group 70"/>
          <p:cNvGrpSpPr/>
          <p:nvPr/>
        </p:nvGrpSpPr>
        <p:grpSpPr>
          <a:xfrm>
            <a:off x="3400817" y="4549601"/>
            <a:ext cx="1057566" cy="609209"/>
            <a:chOff x="4533241" y="4549600"/>
            <a:chExt cx="1409721" cy="609209"/>
          </a:xfrm>
        </p:grpSpPr>
        <p:cxnSp>
          <p:nvCxnSpPr>
            <p:cNvPr id="50"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71"/>
          <p:cNvGrpSpPr/>
          <p:nvPr/>
        </p:nvGrpSpPr>
        <p:grpSpPr>
          <a:xfrm>
            <a:off x="4327034" y="4544510"/>
            <a:ext cx="1816083" cy="635584"/>
            <a:chOff x="5767876" y="4544510"/>
            <a:chExt cx="2420814" cy="635584"/>
          </a:xfrm>
        </p:grpSpPr>
        <p:cxnSp>
          <p:nvCxnSpPr>
            <p:cNvPr id="64"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775247" y="4812886"/>
              <a:ext cx="2413443"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58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2"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ntr" presetSubtype="2"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1+#ppt_w/2"/>
                                          </p:val>
                                        </p:tav>
                                        <p:tav tm="100000">
                                          <p:val>
                                            <p:strVal val="#ppt_x"/>
                                          </p:val>
                                        </p:tav>
                                      </p:tavLst>
                                    </p:anim>
                                    <p:anim calcmode="lin" valueType="num">
                                      <p:cBhvr additive="base">
                                        <p:cTn id="59" dur="500" fill="hold"/>
                                        <p:tgtEl>
                                          <p:spTgt spid="20"/>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1+#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circle(in)">
                                      <p:cBhvr>
                                        <p:cTn id="69" dur="2000"/>
                                        <p:tgtEl>
                                          <p:spTgt spid="25"/>
                                        </p:tgtEl>
                                      </p:cBhvr>
                                    </p:animEffect>
                                  </p:childTnLst>
                                </p:cTn>
                              </p:par>
                            </p:childTnLst>
                          </p:cTn>
                        </p:par>
                        <p:par>
                          <p:cTn id="70" fill="hold">
                            <p:stCondLst>
                              <p:cond delay="2000"/>
                            </p:stCondLst>
                            <p:childTnLst>
                              <p:par>
                                <p:cTn id="71" presetID="10"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
                                            <p:txEl>
                                              <p:pRg st="1" end="1"/>
                                            </p:txEl>
                                          </p:spTgt>
                                        </p:tgtEl>
                                        <p:attrNameLst>
                                          <p:attrName>style.visibility</p:attrName>
                                        </p:attrNameLst>
                                      </p:cBhvr>
                                      <p:to>
                                        <p:strVal val="visible"/>
                                      </p:to>
                                    </p:set>
                                    <p:animEffect transition="in" filter="fade">
                                      <p:cBhvr>
                                        <p:cTn id="78" dur="500"/>
                                        <p:tgtEl>
                                          <p:spTgt spid="10">
                                            <p:txEl>
                                              <p:pRg st="1" end="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10">
                                            <p:txEl>
                                              <p:pRg st="2" end="2"/>
                                            </p:txEl>
                                          </p:spTgt>
                                        </p:tgtEl>
                                        <p:attrNameLst>
                                          <p:attrName>style.visibility</p:attrName>
                                        </p:attrNameLst>
                                      </p:cBhvr>
                                      <p:to>
                                        <p:strVal val="visible"/>
                                      </p:to>
                                    </p:set>
                                    <p:animEffect transition="in" filter="fade">
                                      <p:cBhvr>
                                        <p:cTn id="81" dur="500"/>
                                        <p:tgtEl>
                                          <p:spTgt spid="10">
                                            <p:txEl>
                                              <p:pRg st="2" end="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0">
                                            <p:txEl>
                                              <p:pRg st="3" end="3"/>
                                            </p:txEl>
                                          </p:spTgt>
                                        </p:tgtEl>
                                        <p:attrNameLst>
                                          <p:attrName>style.visibility</p:attrName>
                                        </p:attrNameLst>
                                      </p:cBhvr>
                                      <p:to>
                                        <p:strVal val="visible"/>
                                      </p:to>
                                    </p:set>
                                    <p:animEffect transition="in" filter="fade">
                                      <p:cBhvr>
                                        <p:cTn id="84" dur="500"/>
                                        <p:tgtEl>
                                          <p:spTgt spid="10">
                                            <p:txEl>
                                              <p:pRg st="3" end="3"/>
                                            </p:txEl>
                                          </p:spTgt>
                                        </p:tgtEl>
                                      </p:cBhvr>
                                    </p:animEffect>
                                  </p:childTnLst>
                                </p:cTn>
                              </p:par>
                              <p:par>
                                <p:cTn id="85" presetID="42" presetClass="entr" presetSubtype="0"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down)">
                                      <p:cBhvr>
                                        <p:cTn id="94" dur="500"/>
                                        <p:tgtEl>
                                          <p:spTgt spid="3"/>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par>
                                <p:cTn id="99" presetID="10" presetClass="entr" presetSubtype="0"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1000"/>
                            </p:stCondLst>
                            <p:childTnLst>
                              <p:par>
                                <p:cTn id="103" presetID="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childTnLst>
                          </p:cTn>
                        </p:par>
                        <p:par>
                          <p:cTn id="107" fill="hold">
                            <p:stCondLst>
                              <p:cond delay="1500"/>
                            </p:stCondLst>
                            <p:childTnLst>
                              <p:par>
                                <p:cTn id="108" presetID="2" presetClass="entr" presetSubtype="2"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additive="base">
                                        <p:cTn id="110" dur="500" fill="hold"/>
                                        <p:tgtEl>
                                          <p:spTgt spid="27"/>
                                        </p:tgtEl>
                                        <p:attrNameLst>
                                          <p:attrName>ppt_x</p:attrName>
                                        </p:attrNameLst>
                                      </p:cBhvr>
                                      <p:tavLst>
                                        <p:tav tm="0">
                                          <p:val>
                                            <p:strVal val="1+#ppt_w/2"/>
                                          </p:val>
                                        </p:tav>
                                        <p:tav tm="100000">
                                          <p:val>
                                            <p:strVal val="#ppt_x"/>
                                          </p:val>
                                        </p:tav>
                                      </p:tavLst>
                                    </p:anim>
                                    <p:anim calcmode="lin" valueType="num">
                                      <p:cBhvr additive="base">
                                        <p:cTn id="111" dur="500" fill="hold"/>
                                        <p:tgtEl>
                                          <p:spTgt spid="27"/>
                                        </p:tgtEl>
                                        <p:attrNameLst>
                                          <p:attrName>ppt_y</p:attrName>
                                        </p:attrNameLst>
                                      </p:cBhvr>
                                      <p:tavLst>
                                        <p:tav tm="0">
                                          <p:val>
                                            <p:strVal val="#ppt_y"/>
                                          </p:val>
                                        </p:tav>
                                        <p:tav tm="100000">
                                          <p:val>
                                            <p:strVal val="#ppt_y"/>
                                          </p:val>
                                        </p:tav>
                                      </p:tavLst>
                                    </p:anim>
                                  </p:childTnLst>
                                </p:cTn>
                              </p:par>
                            </p:childTnLst>
                          </p:cTn>
                        </p:par>
                        <p:par>
                          <p:cTn id="112" fill="hold">
                            <p:stCondLst>
                              <p:cond delay="2000"/>
                            </p:stCondLst>
                            <p:childTnLst>
                              <p:par>
                                <p:cTn id="113" presetID="2" presetClass="entr" presetSubtype="2"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fill="hold"/>
                                        <p:tgtEl>
                                          <p:spTgt spid="28"/>
                                        </p:tgtEl>
                                        <p:attrNameLst>
                                          <p:attrName>ppt_x</p:attrName>
                                        </p:attrNameLst>
                                      </p:cBhvr>
                                      <p:tavLst>
                                        <p:tav tm="0">
                                          <p:val>
                                            <p:strVal val="1+#ppt_w/2"/>
                                          </p:val>
                                        </p:tav>
                                        <p:tav tm="100000">
                                          <p:val>
                                            <p:strVal val="#ppt_x"/>
                                          </p:val>
                                        </p:tav>
                                      </p:tavLst>
                                    </p:anim>
                                    <p:anim calcmode="lin" valueType="num">
                                      <p:cBhvr additive="base">
                                        <p:cTn id="116" dur="500" fill="hold"/>
                                        <p:tgtEl>
                                          <p:spTgt spid="28"/>
                                        </p:tgtEl>
                                        <p:attrNameLst>
                                          <p:attrName>ppt_y</p:attrName>
                                        </p:attrNameLst>
                                      </p:cBhvr>
                                      <p:tavLst>
                                        <p:tav tm="0">
                                          <p:val>
                                            <p:strVal val="#ppt_y"/>
                                          </p:val>
                                        </p:tav>
                                        <p:tav tm="100000">
                                          <p:val>
                                            <p:strVal val="#ppt_y"/>
                                          </p:val>
                                        </p:tav>
                                      </p:tavLst>
                                    </p:anim>
                                  </p:childTnLst>
                                </p:cTn>
                              </p:par>
                            </p:childTnLst>
                          </p:cTn>
                        </p:par>
                        <p:par>
                          <p:cTn id="117" fill="hold">
                            <p:stCondLst>
                              <p:cond delay="2500"/>
                            </p:stCondLst>
                            <p:childTnLst>
                              <p:par>
                                <p:cTn id="118" presetID="2" presetClass="entr" presetSubtype="2"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1+#ppt_w/2"/>
                                          </p:val>
                                        </p:tav>
                                        <p:tav tm="100000">
                                          <p:val>
                                            <p:strVal val="#ppt_x"/>
                                          </p:val>
                                        </p:tav>
                                      </p:tavLst>
                                    </p:anim>
                                    <p:anim calcmode="lin" valueType="num">
                                      <p:cBhvr additive="base">
                                        <p:cTn id="121" dur="500" fill="hold"/>
                                        <p:tgtEl>
                                          <p:spTgt spid="29"/>
                                        </p:tgtEl>
                                        <p:attrNameLst>
                                          <p:attrName>ppt_y</p:attrName>
                                        </p:attrNameLst>
                                      </p:cBhvr>
                                      <p:tavLst>
                                        <p:tav tm="0">
                                          <p:val>
                                            <p:strVal val="#ppt_y"/>
                                          </p:val>
                                        </p:tav>
                                        <p:tav tm="100000">
                                          <p:val>
                                            <p:strVal val="#ppt_y"/>
                                          </p:val>
                                        </p:tav>
                                      </p:tavLst>
                                    </p:anim>
                                  </p:childTnLst>
                                </p:cTn>
                              </p:par>
                            </p:childTnLst>
                          </p:cTn>
                        </p:par>
                        <p:par>
                          <p:cTn id="122" fill="hold">
                            <p:stCondLst>
                              <p:cond delay="3000"/>
                            </p:stCondLst>
                            <p:childTnLst>
                              <p:par>
                                <p:cTn id="123" presetID="6" presetClass="entr" presetSubtype="16"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circle(in)">
                                      <p:cBhvr>
                                        <p:cTn id="125" dur="2000"/>
                                        <p:tgtEl>
                                          <p:spTgt spid="33"/>
                                        </p:tgtEl>
                                      </p:cBhvr>
                                    </p:animEffect>
                                  </p:childTnLst>
                                </p:cTn>
                              </p:par>
                            </p:childTnLst>
                          </p:cTn>
                        </p:par>
                        <p:par>
                          <p:cTn id="126" fill="hold">
                            <p:stCondLst>
                              <p:cond delay="5000"/>
                            </p:stCondLst>
                            <p:childTnLst>
                              <p:par>
                                <p:cTn id="127" presetID="10" presetClass="entr" presetSubtype="0"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fade">
                                      <p:cBhvr>
                                        <p:cTn id="129" dur="500"/>
                                        <p:tgtEl>
                                          <p:spTgt spid="6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4"/>
                                        </p:tgtEl>
                                        <p:attrNameLst>
                                          <p:attrName>style.visibility</p:attrName>
                                        </p:attrNameLst>
                                      </p:cBhvr>
                                      <p:to>
                                        <p:strVal val="visible"/>
                                      </p:to>
                                    </p:set>
                                    <p:animEffect transition="in" filter="wipe(down)">
                                      <p:cBhvr>
                                        <p:cTn id="134" dur="500"/>
                                        <p:tgtEl>
                                          <p:spTgt spid="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Effect transition="in" filter="fade">
                                      <p:cBhvr>
                                        <p:cTn id="137" dur="500"/>
                                        <p:tgtEl>
                                          <p:spTgt spid="63"/>
                                        </p:tgtEl>
                                      </p:cBhvr>
                                    </p:animEffect>
                                  </p:childTnLst>
                                </p:cTn>
                              </p:par>
                            </p:childTnLst>
                          </p:cTn>
                        </p:par>
                        <p:par>
                          <p:cTn id="138" fill="hold">
                            <p:stCondLst>
                              <p:cond delay="500"/>
                            </p:stCondLst>
                            <p:childTnLst>
                              <p:par>
                                <p:cTn id="139" presetID="10" presetClass="entr" presetSubtype="0" fill="hold" grpId="0" nodeType="afterEffect">
                                  <p:stCondLst>
                                    <p:cond delay="0"/>
                                  </p:stCondLst>
                                  <p:childTnLst>
                                    <p:set>
                                      <p:cBhvr>
                                        <p:cTn id="140" dur="1" fill="hold">
                                          <p:stCondLst>
                                            <p:cond delay="0"/>
                                          </p:stCondLst>
                                        </p:cTn>
                                        <p:tgtEl>
                                          <p:spTgt spid="57"/>
                                        </p:tgtEl>
                                        <p:attrNameLst>
                                          <p:attrName>style.visibility</p:attrName>
                                        </p:attrNameLst>
                                      </p:cBhvr>
                                      <p:to>
                                        <p:strVal val="visible"/>
                                      </p:to>
                                    </p:set>
                                    <p:animEffect transition="in" filter="fade">
                                      <p:cBhvr>
                                        <p:cTn id="141" dur="500"/>
                                        <p:tgtEl>
                                          <p:spTgt spid="57"/>
                                        </p:tgtEl>
                                      </p:cBhvr>
                                    </p:animEffect>
                                  </p:childTnLst>
                                </p:cTn>
                              </p:par>
                              <p:par>
                                <p:cTn id="142" presetID="10" presetClass="entr" presetSubtype="0" fill="hold" nodeType="withEffect">
                                  <p:stCondLst>
                                    <p:cond delay="0"/>
                                  </p:stCondLst>
                                  <p:childTnLst>
                                    <p:set>
                                      <p:cBhvr>
                                        <p:cTn id="143" dur="1" fill="hold">
                                          <p:stCondLst>
                                            <p:cond delay="0"/>
                                          </p:stCondLst>
                                        </p:cTn>
                                        <p:tgtEl>
                                          <p:spTgt spid="22"/>
                                        </p:tgtEl>
                                        <p:attrNameLst>
                                          <p:attrName>style.visibility</p:attrName>
                                        </p:attrNameLst>
                                      </p:cBhvr>
                                      <p:to>
                                        <p:strVal val="visible"/>
                                      </p:to>
                                    </p:set>
                                    <p:animEffect transition="in" filter="fade">
                                      <p:cBhvr>
                                        <p:cTn id="144" dur="500"/>
                                        <p:tgtEl>
                                          <p:spTgt spid="22"/>
                                        </p:tgtEl>
                                      </p:cBhvr>
                                    </p:animEffect>
                                  </p:childTnLst>
                                </p:cTn>
                              </p:par>
                            </p:childTnLst>
                          </p:cTn>
                        </p:par>
                        <p:par>
                          <p:cTn id="145" fill="hold">
                            <p:stCondLst>
                              <p:cond delay="1000"/>
                            </p:stCondLst>
                            <p:childTnLst>
                              <p:par>
                                <p:cTn id="146" presetID="2" presetClass="entr" presetSubtype="2" fill="hold" grpId="0" nodeType="afterEffect">
                                  <p:stCondLst>
                                    <p:cond delay="0"/>
                                  </p:stCondLst>
                                  <p:childTnLst>
                                    <p:set>
                                      <p:cBhvr>
                                        <p:cTn id="147" dur="1" fill="hold">
                                          <p:stCondLst>
                                            <p:cond delay="0"/>
                                          </p:stCondLst>
                                        </p:cTn>
                                        <p:tgtEl>
                                          <p:spTgt spid="34"/>
                                        </p:tgtEl>
                                        <p:attrNameLst>
                                          <p:attrName>style.visibility</p:attrName>
                                        </p:attrNameLst>
                                      </p:cBhvr>
                                      <p:to>
                                        <p:strVal val="visible"/>
                                      </p:to>
                                    </p:set>
                                    <p:anim calcmode="lin" valueType="num">
                                      <p:cBhvr additive="base">
                                        <p:cTn id="148" dur="500" fill="hold"/>
                                        <p:tgtEl>
                                          <p:spTgt spid="34"/>
                                        </p:tgtEl>
                                        <p:attrNameLst>
                                          <p:attrName>ppt_x</p:attrName>
                                        </p:attrNameLst>
                                      </p:cBhvr>
                                      <p:tavLst>
                                        <p:tav tm="0">
                                          <p:val>
                                            <p:strVal val="1+#ppt_w/2"/>
                                          </p:val>
                                        </p:tav>
                                        <p:tav tm="100000">
                                          <p:val>
                                            <p:strVal val="#ppt_x"/>
                                          </p:val>
                                        </p:tav>
                                      </p:tavLst>
                                    </p:anim>
                                    <p:anim calcmode="lin" valueType="num">
                                      <p:cBhvr additive="base">
                                        <p:cTn id="149" dur="500" fill="hold"/>
                                        <p:tgtEl>
                                          <p:spTgt spid="34"/>
                                        </p:tgtEl>
                                        <p:attrNameLst>
                                          <p:attrName>ppt_y</p:attrName>
                                        </p:attrNameLst>
                                      </p:cBhvr>
                                      <p:tavLst>
                                        <p:tav tm="0">
                                          <p:val>
                                            <p:strVal val="#ppt_y"/>
                                          </p:val>
                                        </p:tav>
                                        <p:tav tm="100000">
                                          <p:val>
                                            <p:strVal val="#ppt_y"/>
                                          </p:val>
                                        </p:tav>
                                      </p:tavLst>
                                    </p:anim>
                                  </p:childTnLst>
                                </p:cTn>
                              </p:par>
                            </p:childTnLst>
                          </p:cTn>
                        </p:par>
                        <p:par>
                          <p:cTn id="150" fill="hold">
                            <p:stCondLst>
                              <p:cond delay="1500"/>
                            </p:stCondLst>
                            <p:childTnLst>
                              <p:par>
                                <p:cTn id="151" presetID="2" presetClass="entr" presetSubtype="2" fill="hold" grpId="0" nodeType="afterEffect">
                                  <p:stCondLst>
                                    <p:cond delay="0"/>
                                  </p:stCondLst>
                                  <p:childTnLst>
                                    <p:set>
                                      <p:cBhvr>
                                        <p:cTn id="152" dur="1" fill="hold">
                                          <p:stCondLst>
                                            <p:cond delay="0"/>
                                          </p:stCondLst>
                                        </p:cTn>
                                        <p:tgtEl>
                                          <p:spTgt spid="35"/>
                                        </p:tgtEl>
                                        <p:attrNameLst>
                                          <p:attrName>style.visibility</p:attrName>
                                        </p:attrNameLst>
                                      </p:cBhvr>
                                      <p:to>
                                        <p:strVal val="visible"/>
                                      </p:to>
                                    </p:set>
                                    <p:anim calcmode="lin" valueType="num">
                                      <p:cBhvr additive="base">
                                        <p:cTn id="153" dur="500" fill="hold"/>
                                        <p:tgtEl>
                                          <p:spTgt spid="35"/>
                                        </p:tgtEl>
                                        <p:attrNameLst>
                                          <p:attrName>ppt_x</p:attrName>
                                        </p:attrNameLst>
                                      </p:cBhvr>
                                      <p:tavLst>
                                        <p:tav tm="0">
                                          <p:val>
                                            <p:strVal val="1+#ppt_w/2"/>
                                          </p:val>
                                        </p:tav>
                                        <p:tav tm="100000">
                                          <p:val>
                                            <p:strVal val="#ppt_x"/>
                                          </p:val>
                                        </p:tav>
                                      </p:tavLst>
                                    </p:anim>
                                    <p:anim calcmode="lin" valueType="num">
                                      <p:cBhvr additive="base">
                                        <p:cTn id="154" dur="500" fill="hold"/>
                                        <p:tgtEl>
                                          <p:spTgt spid="35"/>
                                        </p:tgtEl>
                                        <p:attrNameLst>
                                          <p:attrName>ppt_y</p:attrName>
                                        </p:attrNameLst>
                                      </p:cBhvr>
                                      <p:tavLst>
                                        <p:tav tm="0">
                                          <p:val>
                                            <p:strVal val="#ppt_y"/>
                                          </p:val>
                                        </p:tav>
                                        <p:tav tm="100000">
                                          <p:val>
                                            <p:strVal val="#ppt_y"/>
                                          </p:val>
                                        </p:tav>
                                      </p:tavLst>
                                    </p:anim>
                                  </p:childTnLst>
                                </p:cTn>
                              </p:par>
                            </p:childTnLst>
                          </p:cTn>
                        </p:par>
                        <p:par>
                          <p:cTn id="155" fill="hold">
                            <p:stCondLst>
                              <p:cond delay="2000"/>
                            </p:stCondLst>
                            <p:childTnLst>
                              <p:par>
                                <p:cTn id="156" presetID="2" presetClass="entr" presetSubtype="2" fill="hold" grpId="0" nodeType="after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additive="base">
                                        <p:cTn id="158" dur="500" fill="hold"/>
                                        <p:tgtEl>
                                          <p:spTgt spid="36"/>
                                        </p:tgtEl>
                                        <p:attrNameLst>
                                          <p:attrName>ppt_x</p:attrName>
                                        </p:attrNameLst>
                                      </p:cBhvr>
                                      <p:tavLst>
                                        <p:tav tm="0">
                                          <p:val>
                                            <p:strVal val="1+#ppt_w/2"/>
                                          </p:val>
                                        </p:tav>
                                        <p:tav tm="100000">
                                          <p:val>
                                            <p:strVal val="#ppt_x"/>
                                          </p:val>
                                        </p:tav>
                                      </p:tavLst>
                                    </p:anim>
                                    <p:anim calcmode="lin" valueType="num">
                                      <p:cBhvr additive="base">
                                        <p:cTn id="159"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8" grpId="0" animBg="1"/>
      <p:bldP spid="29" grpId="0" animBg="1"/>
      <p:bldP spid="12" grpId="0" animBg="1"/>
      <p:bldP spid="13" grpId="0" animBg="1"/>
      <p:bldP spid="14" grpId="0" animBg="1"/>
      <p:bldP spid="34" grpId="0" animBg="1"/>
      <p:bldP spid="35" grpId="0" animBg="1"/>
      <p:bldP spid="36" grpId="0" animBg="1"/>
      <p:bldP spid="49" grpId="0" animBg="1"/>
      <p:bldP spid="57" grpId="0" animBg="1"/>
      <p:bldP spid="51" grpId="0"/>
      <p:bldP spid="56" grpId="0"/>
      <p:bldP spid="60" grpId="0"/>
      <p:bldP spid="63" grpId="0"/>
      <p:bldP spid="33"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Storage Account </a:t>
            </a:r>
            <a:r>
              <a:rPr lang="en-US" dirty="0">
                <a:ea typeface="+mn-ea"/>
                <a:cs typeface="Arial" charset="0"/>
              </a:rPr>
              <a:t>&amp;</a:t>
            </a:r>
            <a:r>
              <a:rPr dirty="0">
                <a:ea typeface="+mn-ea"/>
                <a:cs typeface="Arial" charset="0"/>
              </a:rPr>
              <a:t> Blob Containers</a:t>
            </a:r>
          </a:p>
        </p:txBody>
      </p:sp>
      <p:sp>
        <p:nvSpPr>
          <p:cNvPr id="3" name="Content Placeholder 2"/>
          <p:cNvSpPr>
            <a:spLocks noGrp="1"/>
          </p:cNvSpPr>
          <p:nvPr>
            <p:ph idx="1"/>
          </p:nvPr>
        </p:nvSpPr>
        <p:spPr/>
        <p:txBody>
          <a:bodyPr>
            <a:normAutofit fontScale="85000" lnSpcReduction="20000"/>
          </a:bodyPr>
          <a:lstStyle/>
          <a:p>
            <a:pPr defTabSz="914363" eaLnBrk="1" fontAlgn="auto" hangingPunct="1">
              <a:buFont typeface="Wingdings" pitchFamily="2" charset="2"/>
              <a:buChar char="l"/>
              <a:defRPr/>
            </a:pPr>
            <a:r>
              <a:rPr lang="en-US" dirty="0">
                <a:ea typeface="+mn-ea"/>
                <a:cs typeface="+mn-cs"/>
              </a:rPr>
              <a:t>Storage Account</a:t>
            </a:r>
          </a:p>
          <a:p>
            <a:pPr lvl="1" defTabSz="914363" eaLnBrk="1" fontAlgn="auto" hangingPunct="1">
              <a:spcAft>
                <a:spcPts val="0"/>
              </a:spcAft>
              <a:buFont typeface="Wingdings" pitchFamily="2" charset="2"/>
              <a:buChar char="l"/>
              <a:defRPr/>
            </a:pPr>
            <a:r>
              <a:rPr lang="en-US" dirty="0">
                <a:ea typeface="+mn-ea"/>
              </a:rPr>
              <a:t>An account can have many Blob Containers</a:t>
            </a:r>
          </a:p>
          <a:p>
            <a:pPr defTabSz="914363" eaLnBrk="1" fontAlgn="auto" hangingPunct="1">
              <a:buFont typeface="Wingdings" pitchFamily="2" charset="2"/>
              <a:buChar char="l"/>
              <a:defRPr/>
            </a:pPr>
            <a:r>
              <a:rPr lang="en-US" dirty="0">
                <a:ea typeface="+mn-ea"/>
                <a:cs typeface="+mn-cs"/>
              </a:rPr>
              <a:t>Container</a:t>
            </a:r>
          </a:p>
          <a:p>
            <a:pPr lvl="1" defTabSz="914363" eaLnBrk="1" fontAlgn="auto" hangingPunct="1">
              <a:spcAft>
                <a:spcPts val="0"/>
              </a:spcAft>
              <a:buFont typeface="Wingdings" pitchFamily="2" charset="2"/>
              <a:buChar char="l"/>
              <a:defRPr/>
            </a:pPr>
            <a:r>
              <a:rPr lang="en-US" dirty="0">
                <a:ea typeface="+mn-ea"/>
              </a:rPr>
              <a:t>A container is a set of blobs</a:t>
            </a:r>
          </a:p>
          <a:p>
            <a:pPr lvl="1" defTabSz="914363" eaLnBrk="1" fontAlgn="auto" hangingPunct="1">
              <a:spcAft>
                <a:spcPts val="0"/>
              </a:spcAft>
              <a:buFont typeface="Wingdings" pitchFamily="2" charset="2"/>
              <a:buChar char="l"/>
              <a:defRPr/>
            </a:pPr>
            <a:r>
              <a:rPr lang="en-US" dirty="0">
                <a:ea typeface="+mn-ea"/>
              </a:rPr>
              <a:t>Sharing policies are set at the container level </a:t>
            </a:r>
          </a:p>
          <a:p>
            <a:pPr lvl="2" defTabSz="914363" eaLnBrk="1" fontAlgn="auto" hangingPunct="1">
              <a:spcAft>
                <a:spcPts val="0"/>
              </a:spcAft>
              <a:buFont typeface="Wingdings" pitchFamily="2" charset="2"/>
              <a:buChar char="l"/>
              <a:defRPr/>
            </a:pPr>
            <a:r>
              <a:rPr lang="en-US" dirty="0">
                <a:ea typeface="+mn-ea"/>
              </a:rPr>
              <a:t>Public READ or Private</a:t>
            </a:r>
          </a:p>
          <a:p>
            <a:pPr lvl="1" defTabSz="914363" eaLnBrk="1" fontAlgn="auto" hangingPunct="1">
              <a:spcAft>
                <a:spcPts val="0"/>
              </a:spcAft>
              <a:buFont typeface="Wingdings" pitchFamily="2" charset="2"/>
              <a:buChar char="l"/>
              <a:defRPr/>
            </a:pPr>
            <a:r>
              <a:rPr lang="en-US" dirty="0">
                <a:ea typeface="+mn-ea"/>
              </a:rPr>
              <a:t>Associate Metadata </a:t>
            </a:r>
            <a:br>
              <a:rPr lang="en-US" dirty="0">
                <a:ea typeface="+mn-ea"/>
              </a:rPr>
            </a:br>
            <a:r>
              <a:rPr lang="en-US" dirty="0">
                <a:ea typeface="+mn-ea"/>
              </a:rPr>
              <a:t>with Container</a:t>
            </a:r>
          </a:p>
          <a:p>
            <a:pPr lvl="2" defTabSz="914363" eaLnBrk="1" fontAlgn="auto" hangingPunct="1">
              <a:spcAft>
                <a:spcPts val="0"/>
              </a:spcAft>
              <a:buFont typeface="Wingdings" pitchFamily="2" charset="2"/>
              <a:buChar char="l"/>
              <a:defRPr/>
            </a:pPr>
            <a:r>
              <a:rPr lang="en-US" dirty="0">
                <a:ea typeface="+mn-ea"/>
              </a:rPr>
              <a:t>Metadata is </a:t>
            </a:r>
            <a:br>
              <a:rPr lang="en-US" dirty="0">
                <a:ea typeface="+mn-ea"/>
              </a:rPr>
            </a:br>
            <a:r>
              <a:rPr lang="en-US" dirty="0">
                <a:ea typeface="+mn-ea"/>
              </a:rPr>
              <a:t>&lt;name, value&gt; pairs</a:t>
            </a:r>
          </a:p>
          <a:p>
            <a:pPr lvl="2" defTabSz="914363" eaLnBrk="1" fontAlgn="auto" hangingPunct="1">
              <a:spcAft>
                <a:spcPts val="0"/>
              </a:spcAft>
              <a:buFont typeface="Wingdings" pitchFamily="2" charset="2"/>
              <a:buChar char="l"/>
              <a:defRPr/>
            </a:pPr>
            <a:r>
              <a:rPr lang="en-US" dirty="0">
                <a:ea typeface="+mn-ea"/>
              </a:rPr>
              <a:t>Up to 8KB per container</a:t>
            </a:r>
          </a:p>
          <a:p>
            <a:pPr lvl="1" defTabSz="914363" eaLnBrk="1" fontAlgn="auto" hangingPunct="1">
              <a:spcAft>
                <a:spcPts val="0"/>
              </a:spcAft>
              <a:buFont typeface="Wingdings" pitchFamily="2" charset="2"/>
              <a:buChar char="l"/>
              <a:defRPr/>
            </a:pPr>
            <a:r>
              <a:rPr lang="en-US" dirty="0">
                <a:ea typeface="+mn-ea"/>
              </a:rPr>
              <a:t>List the blobs </a:t>
            </a:r>
            <a:br>
              <a:rPr lang="en-US" dirty="0">
                <a:ea typeface="+mn-ea"/>
              </a:rPr>
            </a:br>
            <a:r>
              <a:rPr lang="en-US" dirty="0">
                <a:ea typeface="+mn-ea"/>
              </a:rPr>
              <a:t>in a container</a:t>
            </a:r>
          </a:p>
          <a:p>
            <a:pPr lvl="2" defTabSz="914363" eaLnBrk="1" fontAlgn="auto" hangingPunct="1">
              <a:spcAft>
                <a:spcPts val="0"/>
              </a:spcAft>
              <a:buFont typeface="Wingdings" pitchFamily="2" charset="2"/>
              <a:buChar char="l"/>
              <a:defRPr/>
            </a:pPr>
            <a:endParaRPr lang="en-US" dirty="0">
              <a:ea typeface="+mn-ea"/>
            </a:endParaRPr>
          </a:p>
        </p:txBody>
      </p:sp>
      <p:grpSp>
        <p:nvGrpSpPr>
          <p:cNvPr id="24579" name="Group 32"/>
          <p:cNvGrpSpPr>
            <a:grpSpLocks/>
          </p:cNvGrpSpPr>
          <p:nvPr/>
        </p:nvGrpSpPr>
        <p:grpSpPr bwMode="auto">
          <a:xfrm>
            <a:off x="7769225" y="4572000"/>
            <a:ext cx="987425" cy="2057400"/>
            <a:chOff x="3340288" y="0"/>
            <a:chExt cx="987310" cy="2057399"/>
          </a:xfrm>
        </p:grpSpPr>
        <p:sp>
          <p:nvSpPr>
            <p:cNvPr id="73" name="Rounded Rectangle 72"/>
            <p:cNvSpPr/>
            <p:nvPr/>
          </p:nvSpPr>
          <p:spPr>
            <a:xfrm>
              <a:off x="3340288"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74" name="Rounded Rectangle 4"/>
            <p:cNvSpPr/>
            <p:nvPr/>
          </p:nvSpPr>
          <p:spPr>
            <a:xfrm>
              <a:off x="3340288"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Blob</a:t>
              </a:r>
            </a:p>
          </p:txBody>
        </p:sp>
      </p:grpSp>
      <p:grpSp>
        <p:nvGrpSpPr>
          <p:cNvPr id="24580" name="Group 33"/>
          <p:cNvGrpSpPr>
            <a:grpSpLocks/>
          </p:cNvGrpSpPr>
          <p:nvPr/>
        </p:nvGrpSpPr>
        <p:grpSpPr bwMode="auto">
          <a:xfrm>
            <a:off x="6616700" y="4572000"/>
            <a:ext cx="987425" cy="2057400"/>
            <a:chOff x="2188425" y="0"/>
            <a:chExt cx="987310" cy="2057399"/>
          </a:xfrm>
        </p:grpSpPr>
        <p:sp>
          <p:nvSpPr>
            <p:cNvPr id="71" name="Rounded Rectangle 70"/>
            <p:cNvSpPr/>
            <p:nvPr/>
          </p:nvSpPr>
          <p:spPr>
            <a:xfrm>
              <a:off x="2188425"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72" name="Rounded Rectangle 6"/>
            <p:cNvSpPr/>
            <p:nvPr/>
          </p:nvSpPr>
          <p:spPr>
            <a:xfrm>
              <a:off x="2188425"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Container</a:t>
              </a:r>
            </a:p>
          </p:txBody>
        </p:sp>
      </p:grpSp>
      <p:grpSp>
        <p:nvGrpSpPr>
          <p:cNvPr id="24581" name="Group 34"/>
          <p:cNvGrpSpPr>
            <a:grpSpLocks/>
          </p:cNvGrpSpPr>
          <p:nvPr/>
        </p:nvGrpSpPr>
        <p:grpSpPr bwMode="auto">
          <a:xfrm>
            <a:off x="5427663" y="4572000"/>
            <a:ext cx="987425" cy="2057400"/>
            <a:chOff x="998877" y="0"/>
            <a:chExt cx="987310" cy="2057399"/>
          </a:xfrm>
        </p:grpSpPr>
        <p:sp>
          <p:nvSpPr>
            <p:cNvPr id="69" name="Rounded Rectangle 68"/>
            <p:cNvSpPr/>
            <p:nvPr/>
          </p:nvSpPr>
          <p:spPr>
            <a:xfrm>
              <a:off x="998877"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70" name="Rounded Rectangle 8"/>
            <p:cNvSpPr/>
            <p:nvPr/>
          </p:nvSpPr>
          <p:spPr>
            <a:xfrm>
              <a:off x="998877"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Account</a:t>
              </a:r>
            </a:p>
          </p:txBody>
        </p:sp>
      </p:grpSp>
      <p:grpSp>
        <p:nvGrpSpPr>
          <p:cNvPr id="24582" name="Group 35"/>
          <p:cNvGrpSpPr>
            <a:grpSpLocks/>
          </p:cNvGrpSpPr>
          <p:nvPr/>
        </p:nvGrpSpPr>
        <p:grpSpPr bwMode="auto">
          <a:xfrm>
            <a:off x="5519738" y="5780088"/>
            <a:ext cx="822325" cy="412750"/>
            <a:chOff x="1090519" y="1208743"/>
            <a:chExt cx="822759" cy="411379"/>
          </a:xfrm>
        </p:grpSpPr>
        <p:sp>
          <p:nvSpPr>
            <p:cNvPr id="67" name="Rounded Rectangle 66"/>
            <p:cNvSpPr/>
            <p:nvPr/>
          </p:nvSpPr>
          <p:spPr>
            <a:xfrm>
              <a:off x="1090519" y="1208743"/>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8" name="Rounded Rectangle 10"/>
            <p:cNvSpPr/>
            <p:nvPr/>
          </p:nvSpPr>
          <p:spPr>
            <a:xfrm>
              <a:off x="1103226" y="1221401"/>
              <a:ext cx="797346" cy="386063"/>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sally</a:t>
              </a:r>
            </a:p>
          </p:txBody>
        </p:sp>
      </p:grpSp>
      <p:grpSp>
        <p:nvGrpSpPr>
          <p:cNvPr id="24583" name="Group 36"/>
          <p:cNvGrpSpPr>
            <a:grpSpLocks/>
          </p:cNvGrpSpPr>
          <p:nvPr/>
        </p:nvGrpSpPr>
        <p:grpSpPr bwMode="auto">
          <a:xfrm>
            <a:off x="6502400" y="5495925"/>
            <a:ext cx="36513" cy="555625"/>
            <a:chOff x="2073993" y="924301"/>
            <a:chExt cx="35991" cy="555294"/>
          </a:xfrm>
        </p:grpSpPr>
        <p:sp>
          <p:nvSpPr>
            <p:cNvPr id="65" name="Straight Connector 11"/>
            <p:cNvSpPr/>
            <p:nvPr/>
          </p:nvSpPr>
          <p:spPr>
            <a:xfrm rot="18603934">
              <a:off x="1814342" y="1183952"/>
              <a:ext cx="555294" cy="35991"/>
            </a:xfrm>
            <a:custGeom>
              <a:avLst/>
              <a:gdLst/>
              <a:ahLst/>
              <a:cxnLst/>
              <a:rect l="0" t="0" r="0" b="0"/>
              <a:pathLst>
                <a:path>
                  <a:moveTo>
                    <a:pt x="0" y="17995"/>
                  </a:moveTo>
                  <a:lnTo>
                    <a:pt x="555294" y="1799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6" name="Straight Connector 12"/>
            <p:cNvSpPr/>
            <p:nvPr/>
          </p:nvSpPr>
          <p:spPr>
            <a:xfrm rot="18603934">
              <a:off x="2077710" y="1188647"/>
              <a:ext cx="28558" cy="26601"/>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4584" name="Group 37"/>
          <p:cNvGrpSpPr>
            <a:grpSpLocks/>
          </p:cNvGrpSpPr>
          <p:nvPr/>
        </p:nvGrpSpPr>
        <p:grpSpPr bwMode="auto">
          <a:xfrm>
            <a:off x="6699250" y="5356225"/>
            <a:ext cx="823913" cy="411163"/>
            <a:chOff x="2270701" y="783772"/>
            <a:chExt cx="822759" cy="411379"/>
          </a:xfrm>
        </p:grpSpPr>
        <p:sp>
          <p:nvSpPr>
            <p:cNvPr id="63" name="Rounded Rectangle 62"/>
            <p:cNvSpPr/>
            <p:nvPr/>
          </p:nvSpPr>
          <p:spPr>
            <a:xfrm>
              <a:off x="2270701" y="783772"/>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4" name="Rounded Rectangle 14"/>
            <p:cNvSpPr/>
            <p:nvPr/>
          </p:nvSpPr>
          <p:spPr>
            <a:xfrm>
              <a:off x="2283383" y="796479"/>
              <a:ext cx="797395"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pictures</a:t>
              </a:r>
            </a:p>
          </p:txBody>
        </p:sp>
      </p:grpSp>
      <p:grpSp>
        <p:nvGrpSpPr>
          <p:cNvPr id="24585" name="Group 38"/>
          <p:cNvGrpSpPr>
            <a:grpSpLocks/>
          </p:cNvGrpSpPr>
          <p:nvPr/>
        </p:nvGrpSpPr>
        <p:grpSpPr bwMode="auto">
          <a:xfrm>
            <a:off x="7477125" y="5413375"/>
            <a:ext cx="420688" cy="34925"/>
            <a:chOff x="3047913" y="840837"/>
            <a:chExt cx="420196" cy="35991"/>
          </a:xfrm>
        </p:grpSpPr>
        <p:sp>
          <p:nvSpPr>
            <p:cNvPr id="61" name="Straight Connector 15"/>
            <p:cNvSpPr/>
            <p:nvPr/>
          </p:nvSpPr>
          <p:spPr>
            <a:xfrm rot="19293342">
              <a:off x="3047913" y="840837"/>
              <a:ext cx="420196" cy="35991"/>
            </a:xfrm>
            <a:custGeom>
              <a:avLst/>
              <a:gdLst/>
              <a:ahLst/>
              <a:cxnLst/>
              <a:rect l="0" t="0" r="0" b="0"/>
              <a:pathLst>
                <a:path>
                  <a:moveTo>
                    <a:pt x="0" y="17995"/>
                  </a:moveTo>
                  <a:lnTo>
                    <a:pt x="420196"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2" name="Straight Connector 16"/>
            <p:cNvSpPr/>
            <p:nvPr/>
          </p:nvSpPr>
          <p:spPr>
            <a:xfrm rot="19293342">
              <a:off x="3247704" y="849017"/>
              <a:ext cx="20614" cy="19631"/>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4586" name="Group 39"/>
          <p:cNvGrpSpPr>
            <a:grpSpLocks/>
          </p:cNvGrpSpPr>
          <p:nvPr/>
        </p:nvGrpSpPr>
        <p:grpSpPr bwMode="auto">
          <a:xfrm>
            <a:off x="7851775" y="5094288"/>
            <a:ext cx="822325" cy="411162"/>
            <a:chOff x="3422564" y="522513"/>
            <a:chExt cx="822759" cy="411379"/>
          </a:xfrm>
        </p:grpSpPr>
        <p:sp>
          <p:nvSpPr>
            <p:cNvPr id="59" name="Rounded Rectangle 58"/>
            <p:cNvSpPr/>
            <p:nvPr/>
          </p:nvSpPr>
          <p:spPr>
            <a:xfrm>
              <a:off x="3422564" y="522513"/>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0" name="Rounded Rectangle 18"/>
            <p:cNvSpPr/>
            <p:nvPr/>
          </p:nvSpPr>
          <p:spPr>
            <a:xfrm>
              <a:off x="3435271" y="535220"/>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IMG001.JPG</a:t>
              </a:r>
            </a:p>
          </p:txBody>
        </p:sp>
      </p:grpSp>
      <p:grpSp>
        <p:nvGrpSpPr>
          <p:cNvPr id="24587" name="Group 40"/>
          <p:cNvGrpSpPr>
            <a:grpSpLocks/>
          </p:cNvGrpSpPr>
          <p:nvPr/>
        </p:nvGrpSpPr>
        <p:grpSpPr bwMode="auto">
          <a:xfrm>
            <a:off x="7486650" y="5657850"/>
            <a:ext cx="400050" cy="36513"/>
            <a:chOff x="3057658" y="1085766"/>
            <a:chExt cx="400708" cy="35991"/>
          </a:xfrm>
        </p:grpSpPr>
        <p:sp>
          <p:nvSpPr>
            <p:cNvPr id="57" name="Straight Connector 19"/>
            <p:cNvSpPr/>
            <p:nvPr/>
          </p:nvSpPr>
          <p:spPr>
            <a:xfrm rot="2087060">
              <a:off x="3057658" y="1085766"/>
              <a:ext cx="400708" cy="35991"/>
            </a:xfrm>
            <a:custGeom>
              <a:avLst/>
              <a:gdLst/>
              <a:ahLst/>
              <a:cxnLst/>
              <a:rect l="0" t="0" r="0" b="0"/>
              <a:pathLst>
                <a:path>
                  <a:moveTo>
                    <a:pt x="0" y="17995"/>
                  </a:moveTo>
                  <a:lnTo>
                    <a:pt x="400708"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8" name="Straight Connector 20"/>
            <p:cNvSpPr/>
            <p:nvPr/>
          </p:nvSpPr>
          <p:spPr>
            <a:xfrm rot="2087060">
              <a:off x="3248471" y="1093591"/>
              <a:ext cx="19081" cy="20342"/>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4588" name="Group 41"/>
          <p:cNvGrpSpPr>
            <a:grpSpLocks/>
          </p:cNvGrpSpPr>
          <p:nvPr/>
        </p:nvGrpSpPr>
        <p:grpSpPr bwMode="auto">
          <a:xfrm>
            <a:off x="7851775" y="5584825"/>
            <a:ext cx="822325" cy="411163"/>
            <a:chOff x="3422564" y="1012371"/>
            <a:chExt cx="822759" cy="411379"/>
          </a:xfrm>
        </p:grpSpPr>
        <p:sp>
          <p:nvSpPr>
            <p:cNvPr id="55" name="Rounded Rectangle 54"/>
            <p:cNvSpPr/>
            <p:nvPr/>
          </p:nvSpPr>
          <p:spPr>
            <a:xfrm>
              <a:off x="3422564" y="1012371"/>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6" name="Rounded Rectangle 22"/>
            <p:cNvSpPr/>
            <p:nvPr/>
          </p:nvSpPr>
          <p:spPr>
            <a:xfrm>
              <a:off x="3435271" y="1025078"/>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IMG002.JPG</a:t>
              </a:r>
            </a:p>
          </p:txBody>
        </p:sp>
      </p:grpSp>
      <p:grpSp>
        <p:nvGrpSpPr>
          <p:cNvPr id="24589" name="Group 42"/>
          <p:cNvGrpSpPr>
            <a:grpSpLocks/>
          </p:cNvGrpSpPr>
          <p:nvPr/>
        </p:nvGrpSpPr>
        <p:grpSpPr bwMode="auto">
          <a:xfrm>
            <a:off x="6269038" y="6145213"/>
            <a:ext cx="503237" cy="36512"/>
            <a:chOff x="1840174" y="1573845"/>
            <a:chExt cx="503631" cy="35991"/>
          </a:xfrm>
        </p:grpSpPr>
        <p:sp>
          <p:nvSpPr>
            <p:cNvPr id="53" name="Straight Connector 23"/>
            <p:cNvSpPr/>
            <p:nvPr/>
          </p:nvSpPr>
          <p:spPr>
            <a:xfrm rot="2687411">
              <a:off x="1840174" y="1573845"/>
              <a:ext cx="503631" cy="35991"/>
            </a:xfrm>
            <a:custGeom>
              <a:avLst/>
              <a:gdLst/>
              <a:ahLst/>
              <a:cxnLst/>
              <a:rect l="0" t="0" r="0" b="0"/>
              <a:pathLst>
                <a:path>
                  <a:moveTo>
                    <a:pt x="0" y="17995"/>
                  </a:moveTo>
                  <a:lnTo>
                    <a:pt x="503631" y="1799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Straight Connector 24"/>
            <p:cNvSpPr/>
            <p:nvPr/>
          </p:nvSpPr>
          <p:spPr>
            <a:xfrm rot="2687411">
              <a:off x="2080074" y="1578539"/>
              <a:ext cx="23832" cy="26603"/>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4590" name="Group 43"/>
          <p:cNvGrpSpPr>
            <a:grpSpLocks/>
          </p:cNvGrpSpPr>
          <p:nvPr/>
        </p:nvGrpSpPr>
        <p:grpSpPr bwMode="auto">
          <a:xfrm>
            <a:off x="6699250" y="6135688"/>
            <a:ext cx="823913" cy="411162"/>
            <a:chOff x="2270701" y="1563558"/>
            <a:chExt cx="822759" cy="411379"/>
          </a:xfrm>
        </p:grpSpPr>
        <p:sp>
          <p:nvSpPr>
            <p:cNvPr id="51" name="Rounded Rectangle 50"/>
            <p:cNvSpPr/>
            <p:nvPr/>
          </p:nvSpPr>
          <p:spPr>
            <a:xfrm>
              <a:off x="2270701" y="1563558"/>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2" name="Rounded Rectangle 26"/>
            <p:cNvSpPr/>
            <p:nvPr/>
          </p:nvSpPr>
          <p:spPr>
            <a:xfrm>
              <a:off x="2283383" y="1576265"/>
              <a:ext cx="797395"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movies</a:t>
              </a:r>
            </a:p>
          </p:txBody>
        </p:sp>
      </p:grpSp>
      <p:grpSp>
        <p:nvGrpSpPr>
          <p:cNvPr id="24591" name="Group 44"/>
          <p:cNvGrpSpPr>
            <a:grpSpLocks/>
          </p:cNvGrpSpPr>
          <p:nvPr/>
        </p:nvGrpSpPr>
        <p:grpSpPr bwMode="auto">
          <a:xfrm>
            <a:off x="7523163" y="6323013"/>
            <a:ext cx="328612" cy="36512"/>
            <a:chOff x="3093460" y="1751252"/>
            <a:chExt cx="329103" cy="35991"/>
          </a:xfrm>
        </p:grpSpPr>
        <p:sp>
          <p:nvSpPr>
            <p:cNvPr id="49" name="Straight Connector 27"/>
            <p:cNvSpPr/>
            <p:nvPr/>
          </p:nvSpPr>
          <p:spPr>
            <a:xfrm>
              <a:off x="3093460" y="1751252"/>
              <a:ext cx="329103" cy="35991"/>
            </a:xfrm>
            <a:custGeom>
              <a:avLst/>
              <a:gdLst/>
              <a:ahLst/>
              <a:cxnLst/>
              <a:rect l="0" t="0" r="0" b="0"/>
              <a:pathLst>
                <a:path>
                  <a:moveTo>
                    <a:pt x="0" y="17995"/>
                  </a:moveTo>
                  <a:lnTo>
                    <a:pt x="329103"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0" name="Straight Connector 28"/>
            <p:cNvSpPr/>
            <p:nvPr/>
          </p:nvSpPr>
          <p:spPr>
            <a:xfrm>
              <a:off x="3249267" y="1760641"/>
              <a:ext cx="17488" cy="17213"/>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4592" name="Group 45"/>
          <p:cNvGrpSpPr>
            <a:grpSpLocks/>
          </p:cNvGrpSpPr>
          <p:nvPr/>
        </p:nvGrpSpPr>
        <p:grpSpPr bwMode="auto">
          <a:xfrm>
            <a:off x="7851775" y="6135688"/>
            <a:ext cx="822325" cy="411162"/>
            <a:chOff x="3422564" y="1563558"/>
            <a:chExt cx="822759" cy="411379"/>
          </a:xfrm>
        </p:grpSpPr>
        <p:sp>
          <p:nvSpPr>
            <p:cNvPr id="47" name="Rounded Rectangle 46"/>
            <p:cNvSpPr/>
            <p:nvPr/>
          </p:nvSpPr>
          <p:spPr>
            <a:xfrm>
              <a:off x="3422564" y="1563558"/>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8" name="Rounded Rectangle 30"/>
            <p:cNvSpPr/>
            <p:nvPr/>
          </p:nvSpPr>
          <p:spPr>
            <a:xfrm>
              <a:off x="3435271" y="1576265"/>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MOV1.AVI</a:t>
              </a:r>
            </a:p>
          </p:txBody>
        </p:sp>
      </p:gr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69882"/>
            <a:ext cx="5483889" cy="512089"/>
          </a:xfrm>
        </p:spPr>
        <p:txBody>
          <a:bodyPr>
            <a:normAutofit fontScale="90000"/>
          </a:bodyPr>
          <a:lstStyle/>
          <a:p>
            <a:r>
              <a:rPr lang="en-US" dirty="0"/>
              <a:t>Creating an Extent</a:t>
            </a:r>
          </a:p>
        </p:txBody>
      </p:sp>
      <p:grpSp>
        <p:nvGrpSpPr>
          <p:cNvPr id="3" name="Group 23"/>
          <p:cNvGrpSpPr/>
          <p:nvPr/>
        </p:nvGrpSpPr>
        <p:grpSpPr>
          <a:xfrm>
            <a:off x="5234313" y="478809"/>
            <a:ext cx="1765001" cy="1986097"/>
            <a:chOff x="7089913" y="995641"/>
            <a:chExt cx="2352723" cy="1986097"/>
          </a:xfrm>
        </p:grpSpPr>
        <p:sp>
          <p:nvSpPr>
            <p:cNvPr id="5" name="Rectangle 4"/>
            <p:cNvSpPr/>
            <p:nvPr/>
          </p:nvSpPr>
          <p:spPr bwMode="auto">
            <a:xfrm>
              <a:off x="7394713" y="15948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6" name="Rectangle 5"/>
            <p:cNvSpPr/>
            <p:nvPr/>
          </p:nvSpPr>
          <p:spPr bwMode="auto">
            <a:xfrm>
              <a:off x="7547113" y="17472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7" name="Rectangle 6"/>
            <p:cNvSpPr/>
            <p:nvPr/>
          </p:nvSpPr>
          <p:spPr bwMode="auto">
            <a:xfrm>
              <a:off x="7699512" y="1899604"/>
              <a:ext cx="1743124" cy="712035"/>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1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8"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1"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4" name="Group 34"/>
          <p:cNvGrpSpPr/>
          <p:nvPr/>
        </p:nvGrpSpPr>
        <p:grpSpPr>
          <a:xfrm>
            <a:off x="2087761" y="1220977"/>
            <a:ext cx="3146553" cy="813232"/>
            <a:chOff x="2782956" y="1220977"/>
            <a:chExt cx="4194312" cy="813232"/>
          </a:xfrm>
        </p:grpSpPr>
        <p:cxnSp>
          <p:nvCxnSpPr>
            <p:cNvPr id="4" name="Straight Arrow Connector 3"/>
            <p:cNvCxnSpPr>
              <a:stCxn id="12" idx="3"/>
              <a:endCxn id="8" idx="1"/>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68486" y="1220977"/>
              <a:ext cx="3811420"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Create Stream/Extent</a:t>
              </a:r>
            </a:p>
          </p:txBody>
        </p:sp>
      </p:grpSp>
      <p:grpSp>
        <p:nvGrpSpPr>
          <p:cNvPr id="26" name="Group 35"/>
          <p:cNvGrpSpPr/>
          <p:nvPr/>
        </p:nvGrpSpPr>
        <p:grpSpPr>
          <a:xfrm>
            <a:off x="1531025" y="2464906"/>
            <a:ext cx="7072552" cy="1616765"/>
            <a:chOff x="2040835" y="2464905"/>
            <a:chExt cx="9427613" cy="1616765"/>
          </a:xfrm>
        </p:grpSpPr>
        <p:cxnSp>
          <p:nvCxnSpPr>
            <p:cNvPr id="25" name="Straight Arrow Connector 24"/>
            <p:cNvCxnSpPr>
              <a:stCxn id="8" idx="2"/>
              <a:endCxn id="11" idx="0"/>
            </p:cNvCxnSpPr>
            <p:nvPr/>
          </p:nvCxnSpPr>
          <p:spPr>
            <a:xfrm flipH="1">
              <a:off x="2040835" y="2464905"/>
              <a:ext cx="6082746"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6" idx="0"/>
            </p:cNvCxnSpPr>
            <p:nvPr/>
          </p:nvCxnSpPr>
          <p:spPr>
            <a:xfrm flipH="1">
              <a:off x="4896678" y="2464905"/>
              <a:ext cx="3226903"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9" idx="0"/>
            </p:cNvCxnSpPr>
            <p:nvPr/>
          </p:nvCxnSpPr>
          <p:spPr>
            <a:xfrm flipH="1">
              <a:off x="7752521" y="2464905"/>
              <a:ext cx="371060"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37104" y="3048865"/>
              <a:ext cx="4631344"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Allocate Extent replica set</a:t>
              </a:r>
            </a:p>
          </p:txBody>
        </p:sp>
      </p:grpSp>
      <p:grpSp>
        <p:nvGrpSpPr>
          <p:cNvPr id="27" name="Group 39"/>
          <p:cNvGrpSpPr/>
          <p:nvPr/>
        </p:nvGrpSpPr>
        <p:grpSpPr>
          <a:xfrm>
            <a:off x="939302" y="6235149"/>
            <a:ext cx="5949037" cy="430887"/>
            <a:chOff x="1252072" y="6235148"/>
            <a:chExt cx="7929988" cy="430887"/>
          </a:xfrm>
        </p:grpSpPr>
        <p:sp>
          <p:nvSpPr>
            <p:cNvPr id="37" name="TextBox 36"/>
            <p:cNvSpPr txBox="1"/>
            <p:nvPr/>
          </p:nvSpPr>
          <p:spPr>
            <a:xfrm>
              <a:off x="1252072" y="6235148"/>
              <a:ext cx="1621732"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38" name="TextBox 37"/>
            <p:cNvSpPr txBox="1"/>
            <p:nvPr/>
          </p:nvSpPr>
          <p:spPr>
            <a:xfrm>
              <a:off x="3529637"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39" name="TextBox 38"/>
            <p:cNvSpPr txBox="1"/>
            <p:nvPr/>
          </p:nvSpPr>
          <p:spPr>
            <a:xfrm>
              <a:off x="6560316"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1" name="Straight Arrow Connector 40"/>
          <p:cNvCxnSpPr/>
          <p:nvPr/>
        </p:nvCxnSpPr>
        <p:spPr>
          <a:xfrm flipH="1">
            <a:off x="2087761" y="1821487"/>
            <a:ext cx="3130672" cy="4174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50670" y="2091764"/>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156188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40" y="-69251"/>
            <a:ext cx="8229600" cy="1143000"/>
          </a:xfrm>
        </p:spPr>
        <p:txBody>
          <a:bodyPr/>
          <a:lstStyle/>
          <a:p>
            <a:r>
              <a:rPr lang="en-US" dirty="0"/>
              <a:t>Replication Flow</a:t>
            </a:r>
          </a:p>
        </p:txBody>
      </p:sp>
      <p:grpSp>
        <p:nvGrpSpPr>
          <p:cNvPr id="3" name="Group 23"/>
          <p:cNvGrpSpPr/>
          <p:nvPr/>
        </p:nvGrpSpPr>
        <p:grpSpPr>
          <a:xfrm>
            <a:off x="5234314" y="478809"/>
            <a:ext cx="1719917"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32" name="Straight Arrow Connector 31"/>
          <p:cNvCxnSpPr>
            <a:stCxn id="12" idx="2"/>
            <a:endCxn id="11" idx="0"/>
          </p:cNvCxnSpPr>
          <p:nvPr/>
        </p:nvCxnSpPr>
        <p:spPr>
          <a:xfrm>
            <a:off x="1292424" y="2464906"/>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38913" y="2717562"/>
            <a:ext cx="1077218"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1968461" y="4704522"/>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4306" y="4810541"/>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907946" y="6235149"/>
            <a:ext cx="5996071" cy="430887"/>
            <a:chOff x="1210274" y="6235148"/>
            <a:chExt cx="7992685" cy="430887"/>
          </a:xfrm>
        </p:grpSpPr>
        <p:sp>
          <p:nvSpPr>
            <p:cNvPr id="43" name="TextBox 42"/>
            <p:cNvSpPr txBox="1"/>
            <p:nvPr/>
          </p:nvSpPr>
          <p:spPr>
            <a:xfrm>
              <a:off x="1210274" y="6235148"/>
              <a:ext cx="1621732"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613232"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581215"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4110901" y="4658140"/>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966746" y="4764159"/>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094272" y="4793976"/>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344530" y="5009320"/>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226946" y="5015944"/>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964344" y="2464905"/>
            <a:ext cx="188893"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flipH="1">
            <a:off x="594164" y="3094384"/>
            <a:ext cx="718139" cy="369332"/>
          </a:xfrm>
          <a:prstGeom prst="rect">
            <a:avLst/>
          </a:prstGeom>
          <a:noFill/>
        </p:spPr>
        <p:txBody>
          <a:bodyPr wrap="square" lIns="0" tIns="0" rIns="0" bIns="0" rtlCol="0">
            <a:spAutoFit/>
          </a:bodyPr>
          <a:lstStyle/>
          <a:p>
            <a:r>
              <a:rPr lang="en-US" sz="2400" dirty="0">
                <a:latin typeface="Segoe UI" pitchFamily="34" charset="0"/>
                <a:ea typeface="Segoe UI" pitchFamily="34" charset="0"/>
                <a:cs typeface="Segoe UI" pitchFamily="34" charset="0"/>
              </a:rPr>
              <a:t>Ack</a:t>
            </a:r>
          </a:p>
        </p:txBody>
      </p:sp>
      <p:sp>
        <p:nvSpPr>
          <p:cNvPr id="50" name="TextBox 49"/>
          <p:cNvSpPr txBox="1"/>
          <p:nvPr/>
        </p:nvSpPr>
        <p:spPr>
          <a:xfrm>
            <a:off x="2209464" y="1640296"/>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213291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right)">
                                      <p:cBhvr>
                                        <p:cTn id="35" dur="500"/>
                                        <p:tgtEl>
                                          <p:spTgt spid="4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righ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03811" y="925116"/>
            <a:ext cx="8549564" cy="5736942"/>
          </a:xfrm>
        </p:spPr>
        <p:txBody>
          <a:bodyPr>
            <a:normAutofit fontScale="70000" lnSpcReduction="20000"/>
          </a:bodyPr>
          <a:lstStyle/>
          <a:p>
            <a:pPr>
              <a:lnSpc>
                <a:spcPct val="120000"/>
              </a:lnSpc>
            </a:pPr>
            <a:r>
              <a:rPr lang="en-US" sz="4000" dirty="0"/>
              <a:t>Want all replicas for an extent to be bit-wise the same, up to a committed length</a:t>
            </a:r>
          </a:p>
          <a:p>
            <a:pPr lvl="1">
              <a:lnSpc>
                <a:spcPct val="120000"/>
              </a:lnSpc>
            </a:pPr>
            <a:r>
              <a:rPr lang="en-US" dirty="0"/>
              <a:t>Want to store pointers from the partition layer index to an </a:t>
            </a:r>
            <a:r>
              <a:rPr lang="en-US" dirty="0" err="1"/>
              <a:t>extent+offset</a:t>
            </a:r>
            <a:endParaRPr lang="en-US" dirty="0"/>
          </a:p>
          <a:p>
            <a:pPr lvl="1">
              <a:lnSpc>
                <a:spcPct val="120000"/>
              </a:lnSpc>
            </a:pPr>
            <a:r>
              <a:rPr lang="en-US" dirty="0"/>
              <a:t>Want to be able to read from any replica</a:t>
            </a:r>
          </a:p>
          <a:p>
            <a:pPr>
              <a:lnSpc>
                <a:spcPct val="120000"/>
              </a:lnSpc>
            </a:pPr>
            <a:endParaRPr lang="en-US" dirty="0"/>
          </a:p>
          <a:p>
            <a:pPr>
              <a:lnSpc>
                <a:spcPct val="120000"/>
              </a:lnSpc>
            </a:pPr>
            <a:r>
              <a:rPr lang="en-US" sz="4000" dirty="0"/>
              <a:t>Replication flow</a:t>
            </a:r>
          </a:p>
          <a:p>
            <a:pPr lvl="1">
              <a:lnSpc>
                <a:spcPct val="120000"/>
              </a:lnSpc>
            </a:pPr>
            <a:r>
              <a:rPr lang="en-US" dirty="0"/>
              <a:t>All appends to an extent go to the Primary</a:t>
            </a:r>
          </a:p>
          <a:p>
            <a:pPr lvl="1">
              <a:lnSpc>
                <a:spcPct val="120000"/>
              </a:lnSpc>
            </a:pPr>
            <a:r>
              <a:rPr lang="en-US" dirty="0"/>
              <a:t>Primary orders all incoming appends and picks the offset for the append in the extent</a:t>
            </a:r>
          </a:p>
          <a:p>
            <a:pPr lvl="1">
              <a:lnSpc>
                <a:spcPct val="120000"/>
              </a:lnSpc>
            </a:pPr>
            <a:r>
              <a:rPr lang="en-US" dirty="0"/>
              <a:t>Primary then forwards offset and data to secondary extents</a:t>
            </a:r>
          </a:p>
          <a:p>
            <a:pPr lvl="1">
              <a:lnSpc>
                <a:spcPct val="120000"/>
              </a:lnSpc>
            </a:pPr>
            <a:r>
              <a:rPr lang="en-US" dirty="0"/>
              <a:t>Primary performs in-order </a:t>
            </a:r>
            <a:r>
              <a:rPr lang="en-US" dirty="0" err="1"/>
              <a:t>acks</a:t>
            </a:r>
            <a:r>
              <a:rPr lang="en-US" dirty="0"/>
              <a:t> back to clients for extent appends</a:t>
            </a:r>
          </a:p>
          <a:p>
            <a:pPr lvl="2">
              <a:lnSpc>
                <a:spcPct val="120000"/>
              </a:lnSpc>
            </a:pPr>
            <a:r>
              <a:rPr lang="en-US" dirty="0"/>
              <a:t>Primary returns the offset of the append in the extent</a:t>
            </a:r>
          </a:p>
          <a:p>
            <a:pPr lvl="2">
              <a:lnSpc>
                <a:spcPct val="120000"/>
              </a:lnSpc>
            </a:pPr>
            <a:r>
              <a:rPr lang="en-US" dirty="0"/>
              <a:t>An extent offset can commit back to the client once all replicas have written that offset and all prior offsets have also already been completely written</a:t>
            </a:r>
          </a:p>
          <a:p>
            <a:pPr lvl="2">
              <a:lnSpc>
                <a:spcPct val="120000"/>
              </a:lnSpc>
            </a:pPr>
            <a:r>
              <a:rPr lang="en-US" dirty="0"/>
              <a:t>This represents the committed length of the extent</a:t>
            </a:r>
          </a:p>
          <a:p>
            <a:pPr lvl="4"/>
            <a:endParaRPr lang="en-US" dirty="0"/>
          </a:p>
        </p:txBody>
      </p:sp>
      <p:sp>
        <p:nvSpPr>
          <p:cNvPr id="7" name="Title 6"/>
          <p:cNvSpPr>
            <a:spLocks noGrp="1"/>
          </p:cNvSpPr>
          <p:nvPr>
            <p:ph type="title"/>
          </p:nvPr>
        </p:nvSpPr>
        <p:spPr>
          <a:xfrm>
            <a:off x="387054" y="152400"/>
            <a:ext cx="8375946" cy="553998"/>
          </a:xfrm>
        </p:spPr>
        <p:txBody>
          <a:bodyPr>
            <a:normAutofit fontScale="90000"/>
          </a:bodyPr>
          <a:lstStyle/>
          <a:p>
            <a:r>
              <a:rPr lang="en-US" dirty="0"/>
              <a:t>Providing Bit-wise Identical Replicas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linds(horizontal)">
                                      <p:cBhvr>
                                        <p:cTn id="7" dur="500"/>
                                        <p:tgtEl>
                                          <p:spTgt spid="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blinds(horizontal)">
                                      <p:cBhvr>
                                        <p:cTn id="10" dur="500"/>
                                        <p:tgtEl>
                                          <p:spTgt spid="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blinds(horizontal)">
                                      <p:cBhvr>
                                        <p:cTn id="13" dur="500"/>
                                        <p:tgtEl>
                                          <p:spTgt spid="8">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blinds(horizontal)">
                                      <p:cBhvr>
                                        <p:cTn id="16" dur="500"/>
                                        <p:tgtEl>
                                          <p:spTgt spid="8">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blinds(horizontal)">
                                      <p:cBhvr>
                                        <p:cTn id="19" dur="500"/>
                                        <p:tgtEl>
                                          <p:spTgt spid="8">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blinds(horizontal)">
                                      <p:cBhvr>
                                        <p:cTn id="22" dur="500"/>
                                        <p:tgtEl>
                                          <p:spTgt spid="8">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blinds(horizontal)">
                                      <p:cBhvr>
                                        <p:cTn id="25" dur="500"/>
                                        <p:tgtEl>
                                          <p:spTgt spid="8">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
                                            <p:txEl>
                                              <p:pRg st="11" end="11"/>
                                            </p:txEl>
                                          </p:spTgt>
                                        </p:tgtEl>
                                        <p:attrNameLst>
                                          <p:attrName>style.visibility</p:attrName>
                                        </p:attrNameLst>
                                      </p:cBhvr>
                                      <p:to>
                                        <p:strVal val="visible"/>
                                      </p:to>
                                    </p:set>
                                    <p:animEffect transition="in" filter="blinds(horizontal)">
                                      <p:cBhvr>
                                        <p:cTn id="28"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5579677" y="5446733"/>
            <a:ext cx="1272545"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6" name="Rectangle 55"/>
          <p:cNvSpPr/>
          <p:nvPr/>
        </p:nvSpPr>
        <p:spPr bwMode="auto">
          <a:xfrm>
            <a:off x="6499292" y="5563956"/>
            <a:ext cx="278367" cy="649356"/>
          </a:xfrm>
          <a:prstGeom prst="rect">
            <a:avLst/>
          </a:prstGeom>
          <a:solidFill>
            <a:schemeClr val="bg1">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a:gradFill>
                  <a:gsLst>
                    <a:gs pos="0">
                      <a:schemeClr val="tx1"/>
                    </a:gs>
                    <a:gs pos="100000">
                      <a:schemeClr val="tx1"/>
                    </a:gs>
                  </a:gsLst>
                  <a:lin ang="5400000" scaled="0"/>
                </a:gradFill>
                <a:effectLst>
                  <a:outerShdw blurRad="38100" dist="38100" dir="2700000" algn="tl">
                    <a:srgbClr val="000000">
                      <a:alpha val="43137"/>
                    </a:srgbClr>
                  </a:outerShdw>
                </a:effectLst>
              </a:rPr>
              <a:t>?</a:t>
            </a:r>
          </a:p>
        </p:txBody>
      </p:sp>
      <p:sp>
        <p:nvSpPr>
          <p:cNvPr id="26" name="Rectangle 25"/>
          <p:cNvSpPr/>
          <p:nvPr/>
        </p:nvSpPr>
        <p:spPr bwMode="auto">
          <a:xfrm>
            <a:off x="3946837"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7" name="Rectangle 26"/>
          <p:cNvSpPr/>
          <p:nvPr/>
        </p:nvSpPr>
        <p:spPr bwMode="auto">
          <a:xfrm>
            <a:off x="4240117"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8" name="Rectangle 27"/>
          <p:cNvSpPr/>
          <p:nvPr/>
        </p:nvSpPr>
        <p:spPr bwMode="auto">
          <a:xfrm>
            <a:off x="4523455"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9" name="Rectangle 28"/>
          <p:cNvSpPr/>
          <p:nvPr/>
        </p:nvSpPr>
        <p:spPr bwMode="auto">
          <a:xfrm>
            <a:off x="4806794"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3" name="Rectangle 32"/>
          <p:cNvSpPr/>
          <p:nvPr/>
        </p:nvSpPr>
        <p:spPr bwMode="auto">
          <a:xfrm>
            <a:off x="3878106" y="5446132"/>
            <a:ext cx="128077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 name="Title 4"/>
          <p:cNvSpPr>
            <a:spLocks noGrp="1"/>
          </p:cNvSpPr>
          <p:nvPr>
            <p:ph type="title"/>
          </p:nvPr>
        </p:nvSpPr>
        <p:spPr>
          <a:xfrm>
            <a:off x="484909" y="0"/>
            <a:ext cx="8170629" cy="918308"/>
          </a:xfrm>
        </p:spPr>
        <p:txBody>
          <a:bodyPr/>
          <a:lstStyle/>
          <a:p>
            <a:r>
              <a:rPr lang="en-US" dirty="0"/>
              <a:t>Dealing with Write Failures</a:t>
            </a:r>
          </a:p>
        </p:txBody>
      </p:sp>
      <p:sp>
        <p:nvSpPr>
          <p:cNvPr id="7" name="Content Placeholder 6"/>
          <p:cNvSpPr>
            <a:spLocks noGrp="1"/>
          </p:cNvSpPr>
          <p:nvPr>
            <p:ph sz="half" idx="1"/>
          </p:nvPr>
        </p:nvSpPr>
        <p:spPr>
          <a:xfrm>
            <a:off x="389436" y="946784"/>
            <a:ext cx="8754564" cy="3125722"/>
          </a:xfrm>
        </p:spPr>
        <p:txBody>
          <a:bodyPr>
            <a:normAutofit lnSpcReduction="10000"/>
          </a:bodyPr>
          <a:lstStyle/>
          <a:p>
            <a:pPr marL="0" indent="0">
              <a:buNone/>
            </a:pPr>
            <a:r>
              <a:rPr lang="en-US" b="1" dirty="0">
                <a:latin typeface="Segoe UI" pitchFamily="34" charset="0"/>
                <a:ea typeface="Segoe UI" pitchFamily="34" charset="0"/>
                <a:cs typeface="Segoe UI" pitchFamily="34" charset="0"/>
              </a:rPr>
              <a:t>Failure during append</a:t>
            </a:r>
          </a:p>
          <a:p>
            <a:pPr marL="457200" indent="-457200">
              <a:buFont typeface="+mj-lt"/>
              <a:buAutoNum type="arabicPeriod"/>
            </a:pPr>
            <a:r>
              <a:rPr lang="en-US" sz="2400" dirty="0" err="1">
                <a:latin typeface="Segoe UI" pitchFamily="34" charset="0"/>
                <a:ea typeface="Segoe UI" pitchFamily="34" charset="0"/>
                <a:cs typeface="Segoe UI" pitchFamily="34" charset="0"/>
              </a:rPr>
              <a:t>Ack</a:t>
            </a:r>
            <a:r>
              <a:rPr lang="en-US" sz="2400" dirty="0">
                <a:latin typeface="Segoe UI" pitchFamily="34" charset="0"/>
                <a:ea typeface="Segoe UI" pitchFamily="34" charset="0"/>
                <a:cs typeface="Segoe UI" pitchFamily="34" charset="0"/>
              </a:rPr>
              <a:t> from primary lost when going back to partition layer</a:t>
            </a:r>
          </a:p>
          <a:p>
            <a:pPr lvl="1"/>
            <a:r>
              <a:rPr lang="en-US" sz="2000" dirty="0">
                <a:latin typeface="Segoe UI" pitchFamily="34" charset="0"/>
                <a:ea typeface="Segoe UI" pitchFamily="34" charset="0"/>
                <a:cs typeface="Segoe UI" pitchFamily="34" charset="0"/>
              </a:rPr>
              <a:t>Retry from partition layer can cause multiple blocks to be appended (duplicate records)</a:t>
            </a:r>
          </a:p>
          <a:p>
            <a:pPr marL="457200" indent="-457200">
              <a:buFont typeface="+mj-lt"/>
              <a:buAutoNum type="arabicPeriod"/>
            </a:pPr>
            <a:r>
              <a:rPr lang="en-US" sz="2400" dirty="0">
                <a:latin typeface="Segoe UI" pitchFamily="34" charset="0"/>
                <a:ea typeface="Segoe UI" pitchFamily="34" charset="0"/>
                <a:cs typeface="Segoe UI" pitchFamily="34" charset="0"/>
              </a:rPr>
              <a:t>Unresponsive/Unreachable Extent Node (EN)</a:t>
            </a:r>
          </a:p>
          <a:p>
            <a:pPr lvl="1"/>
            <a:r>
              <a:rPr lang="en-US" sz="2000" dirty="0">
                <a:latin typeface="Segoe UI" pitchFamily="34" charset="0"/>
                <a:ea typeface="Segoe UI" pitchFamily="34" charset="0"/>
                <a:cs typeface="Segoe UI" pitchFamily="34" charset="0"/>
              </a:rPr>
              <a:t>Append will not be </a:t>
            </a:r>
            <a:r>
              <a:rPr lang="en-US" sz="2000" dirty="0" err="1">
                <a:latin typeface="Segoe UI" pitchFamily="34" charset="0"/>
                <a:ea typeface="Segoe UI" pitchFamily="34" charset="0"/>
                <a:cs typeface="Segoe UI" pitchFamily="34" charset="0"/>
              </a:rPr>
              <a:t>acked</a:t>
            </a:r>
            <a:r>
              <a:rPr lang="en-US" sz="2000" dirty="0">
                <a:latin typeface="Segoe UI" pitchFamily="34" charset="0"/>
                <a:ea typeface="Segoe UI" pitchFamily="34" charset="0"/>
                <a:cs typeface="Segoe UI" pitchFamily="34" charset="0"/>
              </a:rPr>
              <a:t> back to partition layer</a:t>
            </a:r>
          </a:p>
          <a:p>
            <a:pPr lvl="1"/>
            <a:r>
              <a:rPr lang="en-US" sz="2000" dirty="0">
                <a:latin typeface="Segoe UI" pitchFamily="34" charset="0"/>
                <a:ea typeface="Segoe UI" pitchFamily="34" charset="0"/>
                <a:cs typeface="Segoe UI" pitchFamily="34" charset="0"/>
              </a:rPr>
              <a:t>Seal the failed extent</a:t>
            </a:r>
          </a:p>
          <a:p>
            <a:pPr lvl="1"/>
            <a:r>
              <a:rPr lang="en-US" sz="2000" dirty="0">
                <a:latin typeface="Segoe UI" pitchFamily="34" charset="0"/>
                <a:ea typeface="Segoe UI" pitchFamily="34" charset="0"/>
                <a:cs typeface="Segoe UI" pitchFamily="34" charset="0"/>
              </a:rPr>
              <a:t>Allocate a new extent and append immediately</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566653"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2" name="Rectangle 11"/>
          <p:cNvSpPr/>
          <p:nvPr/>
        </p:nvSpPr>
        <p:spPr bwMode="auto">
          <a:xfrm>
            <a:off x="859933"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3" name="Rectangle 12"/>
          <p:cNvSpPr/>
          <p:nvPr/>
        </p:nvSpPr>
        <p:spPr bwMode="auto">
          <a:xfrm>
            <a:off x="1143271"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4" name="Rectangle 13"/>
          <p:cNvSpPr/>
          <p:nvPr/>
        </p:nvSpPr>
        <p:spPr bwMode="auto">
          <a:xfrm>
            <a:off x="1426609"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8" name="Rectangle 17"/>
          <p:cNvSpPr/>
          <p:nvPr/>
        </p:nvSpPr>
        <p:spPr bwMode="auto">
          <a:xfrm>
            <a:off x="2241832"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9" name="Rectangle 18"/>
          <p:cNvSpPr/>
          <p:nvPr/>
        </p:nvSpPr>
        <p:spPr bwMode="auto">
          <a:xfrm>
            <a:off x="2535112"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0" name="Rectangle 19"/>
          <p:cNvSpPr/>
          <p:nvPr/>
        </p:nvSpPr>
        <p:spPr bwMode="auto">
          <a:xfrm>
            <a:off x="2818450"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1" name="Rectangle 20"/>
          <p:cNvSpPr/>
          <p:nvPr/>
        </p:nvSpPr>
        <p:spPr bwMode="auto">
          <a:xfrm>
            <a:off x="3101789" y="5565402"/>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2" name="Group 63"/>
          <p:cNvGrpSpPr/>
          <p:nvPr/>
        </p:nvGrpSpPr>
        <p:grpSpPr>
          <a:xfrm>
            <a:off x="463117" y="3958753"/>
            <a:ext cx="4806446" cy="1537254"/>
            <a:chOff x="1379354" y="3644348"/>
            <a:chExt cx="6406926" cy="1537254"/>
          </a:xfrm>
        </p:grpSpPr>
        <p:sp>
          <p:nvSpPr>
            <p:cNvPr id="42" name="Rectangle 41"/>
            <p:cNvSpPr/>
            <p:nvPr/>
          </p:nvSpPr>
          <p:spPr bwMode="auto">
            <a:xfrm>
              <a:off x="1379354" y="3644348"/>
              <a:ext cx="6406926"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rPr>
                <a:t>Stream //</a:t>
              </a:r>
              <a:r>
                <a:rPr lang="en-US" sz="2200" b="1" dirty="0" err="1">
                  <a:solidFill>
                    <a:schemeClr val="tx1"/>
                  </a:solidFill>
                </a:rPr>
                <a:t>foo</a:t>
              </a:r>
              <a:r>
                <a:rPr lang="en-US" sz="2200" b="1" dirty="0">
                  <a:solidFill>
                    <a:schemeClr val="tx1"/>
                  </a:solidFill>
                </a:rPr>
                <a:t>/myfile.dat</a:t>
              </a: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67334"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5110748"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E4</a:t>
              </a:r>
            </a:p>
          </p:txBody>
        </p:sp>
      </p:grpSp>
      <p:sp>
        <p:nvSpPr>
          <p:cNvPr id="48" name="Rectangle 47"/>
          <p:cNvSpPr/>
          <p:nvPr/>
        </p:nvSpPr>
        <p:spPr bwMode="auto">
          <a:xfrm>
            <a:off x="6938085" y="5565402"/>
            <a:ext cx="278367" cy="649356"/>
          </a:xfrm>
          <a:prstGeom prst="rect">
            <a:avLst/>
          </a:prstGeom>
          <a:solidFill>
            <a:srgbClr val="FF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Multiply 50"/>
          <p:cNvSpPr/>
          <p:nvPr/>
        </p:nvSpPr>
        <p:spPr bwMode="auto">
          <a:xfrm>
            <a:off x="6433542" y="4993902"/>
            <a:ext cx="504543" cy="90446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3" name="Rectangle 52"/>
          <p:cNvSpPr/>
          <p:nvPr/>
        </p:nvSpPr>
        <p:spPr bwMode="auto">
          <a:xfrm>
            <a:off x="7182029" y="5565401"/>
            <a:ext cx="278367" cy="649356"/>
          </a:xfrm>
          <a:prstGeom prst="rect">
            <a:avLst/>
          </a:prstGeom>
          <a:solidFill>
            <a:srgbClr val="FF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7475308" y="5565401"/>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5" name="Rectangle 54"/>
          <p:cNvSpPr/>
          <p:nvPr/>
        </p:nvSpPr>
        <p:spPr bwMode="auto">
          <a:xfrm>
            <a:off x="7758647" y="5565401"/>
            <a:ext cx="278367"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3" name="Group 55"/>
          <p:cNvGrpSpPr/>
          <p:nvPr/>
        </p:nvGrpSpPr>
        <p:grpSpPr>
          <a:xfrm>
            <a:off x="7109172" y="5446132"/>
            <a:ext cx="1614668" cy="1284597"/>
            <a:chOff x="1420248" y="5181602"/>
            <a:chExt cx="2152330" cy="1284597"/>
          </a:xfrm>
        </p:grpSpPr>
        <p:sp>
          <p:nvSpPr>
            <p:cNvPr id="59" name="Rectangle 5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60" name="TextBox 59"/>
            <p:cNvSpPr txBox="1"/>
            <p:nvPr/>
          </p:nvSpPr>
          <p:spPr>
            <a:xfrm>
              <a:off x="1702894" y="6096867"/>
              <a:ext cx="1869684" cy="369332"/>
            </a:xfrm>
            <a:prstGeom prst="rect">
              <a:avLst/>
            </a:prstGeom>
            <a:noFill/>
          </p:spPr>
          <p:txBody>
            <a:bodyPr wrap="none" lIns="0" tIns="0" rIns="0" bIns="0" rtlCol="0">
              <a:spAutoFit/>
            </a:bodyPr>
            <a:lstStyle/>
            <a:p>
              <a:r>
                <a:rPr lang="en-US" sz="2400" b="1" dirty="0"/>
                <a:t>Extent E5</a:t>
              </a:r>
            </a:p>
          </p:txBody>
        </p:sp>
      </p:grpSp>
      <p:cxnSp>
        <p:nvCxnSpPr>
          <p:cNvPr id="61" name="Elbow Connector 60"/>
          <p:cNvCxnSpPr/>
          <p:nvPr/>
        </p:nvCxnSpPr>
        <p:spPr>
          <a:xfrm rot="16200000" flipH="1">
            <a:off x="5580367" y="3888443"/>
            <a:ext cx="632002" cy="2472644"/>
          </a:xfrm>
          <a:prstGeom prst="bentConnector3">
            <a:avLst>
              <a:gd name="adj1" fmla="val 2236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4196232" y="4364186"/>
            <a:ext cx="932813"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E5</a:t>
            </a:r>
          </a:p>
        </p:txBody>
      </p:sp>
      <p:grpSp>
        <p:nvGrpSpPr>
          <p:cNvPr id="4" name="Group 16"/>
          <p:cNvGrpSpPr/>
          <p:nvPr/>
        </p:nvGrpSpPr>
        <p:grpSpPr>
          <a:xfrm>
            <a:off x="493796" y="5446133"/>
            <a:ext cx="1614668" cy="1284597"/>
            <a:chOff x="1420248" y="5181602"/>
            <a:chExt cx="2152330"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6" name="TextBox 15"/>
            <p:cNvSpPr txBox="1"/>
            <p:nvPr/>
          </p:nvSpPr>
          <p:spPr>
            <a:xfrm>
              <a:off x="1702894" y="6096867"/>
              <a:ext cx="1869684" cy="369332"/>
            </a:xfrm>
            <a:prstGeom prst="rect">
              <a:avLst/>
            </a:prstGeom>
            <a:noFill/>
          </p:spPr>
          <p:txBody>
            <a:bodyPr wrap="none" lIns="0" tIns="0" rIns="0" bIns="0" rtlCol="0">
              <a:spAutoFit/>
            </a:bodyPr>
            <a:lstStyle/>
            <a:p>
              <a:r>
                <a:rPr lang="en-US" sz="2400" b="1" dirty="0"/>
                <a:t>Extent E1</a:t>
              </a:r>
            </a:p>
          </p:txBody>
        </p:sp>
      </p:grpSp>
      <p:grpSp>
        <p:nvGrpSpPr>
          <p:cNvPr id="6" name="Group 21"/>
          <p:cNvGrpSpPr/>
          <p:nvPr/>
        </p:nvGrpSpPr>
        <p:grpSpPr>
          <a:xfrm>
            <a:off x="2168976" y="5446133"/>
            <a:ext cx="1614668" cy="1284597"/>
            <a:chOff x="1420248" y="5181602"/>
            <a:chExt cx="2152330"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24" name="TextBox 23"/>
            <p:cNvSpPr txBox="1"/>
            <p:nvPr/>
          </p:nvSpPr>
          <p:spPr>
            <a:xfrm>
              <a:off x="1702894" y="6096867"/>
              <a:ext cx="1869684" cy="369332"/>
            </a:xfrm>
            <a:prstGeom prst="rect">
              <a:avLst/>
            </a:prstGeom>
            <a:noFill/>
          </p:spPr>
          <p:txBody>
            <a:bodyPr wrap="none" lIns="0" tIns="0" rIns="0" bIns="0" rtlCol="0">
              <a:spAutoFit/>
            </a:bodyPr>
            <a:lstStyle/>
            <a:p>
              <a:r>
                <a:rPr lang="en-US" sz="2400" b="1" dirty="0"/>
                <a:t>Extent E2</a:t>
              </a:r>
            </a:p>
          </p:txBody>
        </p:sp>
      </p:grpSp>
      <p:sp>
        <p:nvSpPr>
          <p:cNvPr id="25" name="Rectangle 24"/>
          <p:cNvSpPr/>
          <p:nvPr/>
        </p:nvSpPr>
        <p:spPr bwMode="auto">
          <a:xfrm>
            <a:off x="2173101" y="5446132"/>
            <a:ext cx="128077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8" name="Group 29"/>
          <p:cNvGrpSpPr/>
          <p:nvPr/>
        </p:nvGrpSpPr>
        <p:grpSpPr>
          <a:xfrm>
            <a:off x="3873981" y="5446133"/>
            <a:ext cx="1614668" cy="1284597"/>
            <a:chOff x="1420248" y="5181602"/>
            <a:chExt cx="2152330" cy="1284597"/>
          </a:xfrm>
        </p:grpSpPr>
        <p:sp>
          <p:nvSpPr>
            <p:cNvPr id="32" name="TextBox 31"/>
            <p:cNvSpPr txBox="1"/>
            <p:nvPr/>
          </p:nvSpPr>
          <p:spPr>
            <a:xfrm>
              <a:off x="1702894" y="6096867"/>
              <a:ext cx="1869684" cy="369332"/>
            </a:xfrm>
            <a:prstGeom prst="rect">
              <a:avLst/>
            </a:prstGeom>
            <a:noFill/>
          </p:spPr>
          <p:txBody>
            <a:bodyPr wrap="none" lIns="0" tIns="0" rIns="0" bIns="0" rtlCol="0">
              <a:spAutoFit/>
            </a:bodyPr>
            <a:lstStyle/>
            <a:p>
              <a:r>
                <a:rPr lang="en-US" sz="2400" b="1" dirty="0"/>
                <a:t>Extent E3</a:t>
              </a:r>
            </a:p>
          </p:txBody>
        </p:sp>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64" name="Elbow Connector 49"/>
          <p:cNvCxnSpPr/>
          <p:nvPr/>
        </p:nvCxnSpPr>
        <p:spPr>
          <a:xfrm>
            <a:off x="3866928" y="5131320"/>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808296" y="5140111"/>
            <a:ext cx="1045897"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09362" y="4828951"/>
            <a:ext cx="0" cy="319952"/>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62"/>
          <p:cNvGrpSpPr/>
          <p:nvPr/>
        </p:nvGrpSpPr>
        <p:grpSpPr>
          <a:xfrm>
            <a:off x="3763594" y="4831271"/>
            <a:ext cx="3422524" cy="1899458"/>
            <a:chOff x="5016818" y="4566741"/>
            <a:chExt cx="4562178" cy="1899458"/>
          </a:xfrm>
        </p:grpSpPr>
        <p:sp>
          <p:nvSpPr>
            <p:cNvPr id="34" name="Rectangle 33"/>
            <p:cNvSpPr/>
            <p:nvPr/>
          </p:nvSpPr>
          <p:spPr bwMode="auto">
            <a:xfrm>
              <a:off x="752378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5" name="Rectangle 34"/>
            <p:cNvSpPr/>
            <p:nvPr/>
          </p:nvSpPr>
          <p:spPr bwMode="auto">
            <a:xfrm>
              <a:off x="791472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6" name="Rectangle 35"/>
            <p:cNvSpPr/>
            <p:nvPr/>
          </p:nvSpPr>
          <p:spPr bwMode="auto">
            <a:xfrm>
              <a:off x="829240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9" name="Rectangle 38"/>
            <p:cNvSpPr/>
            <p:nvPr/>
          </p:nvSpPr>
          <p:spPr bwMode="auto">
            <a:xfrm>
              <a:off x="7426665"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0" name="TextBox 39"/>
            <p:cNvSpPr txBox="1"/>
            <p:nvPr/>
          </p:nvSpPr>
          <p:spPr>
            <a:xfrm>
              <a:off x="7709312" y="6096867"/>
              <a:ext cx="1869684" cy="369332"/>
            </a:xfrm>
            <a:prstGeom prst="rect">
              <a:avLst/>
            </a:prstGeom>
            <a:noFill/>
          </p:spPr>
          <p:txBody>
            <a:bodyPr wrap="none" lIns="0" tIns="0" rIns="0" bIns="0" rtlCol="0">
              <a:spAutoFit/>
            </a:bodyPr>
            <a:lstStyle/>
            <a:p>
              <a:r>
                <a:rPr lang="en-US" sz="2400" b="1" dirty="0"/>
                <a:t>Extent E4</a:t>
              </a:r>
            </a:p>
          </p:txBody>
        </p:sp>
        <p:grpSp>
          <p:nvGrpSpPr>
            <p:cNvPr id="10" name="Group 66"/>
            <p:cNvGrpSpPr/>
            <p:nvPr/>
          </p:nvGrpSpPr>
          <p:grpSpPr>
            <a:xfrm>
              <a:off x="5016818" y="4566741"/>
              <a:ext cx="2420814" cy="635584"/>
              <a:chOff x="5767876" y="4544510"/>
              <a:chExt cx="2420814" cy="635584"/>
            </a:xfrm>
          </p:grpSpPr>
          <p:cxnSp>
            <p:nvCxnSpPr>
              <p:cNvPr id="68"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775248" y="4741374"/>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47764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linds(horizontal)">
                                      <p:cBhvr>
                                        <p:cTn id="13" dur="500"/>
                                        <p:tgtEl>
                                          <p:spTgt spid="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linds(horizontal)">
                                      <p:cBhvr>
                                        <p:cTn id="36" dur="500"/>
                                        <p:tgtEl>
                                          <p:spTgt spid="3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par>
                                <p:cTn id="61" presetID="3" presetClass="entr" presetSubtype="1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linds(horizontal)">
                                      <p:cBhvr>
                                        <p:cTn id="63" dur="500"/>
                                        <p:tgtEl>
                                          <p:spTgt spid="4"/>
                                        </p:tgtEl>
                                      </p:cBhvr>
                                    </p:animEffect>
                                  </p:childTnLst>
                                </p:cTn>
                              </p:par>
                              <p:par>
                                <p:cTn id="64" presetID="3" presetClass="entr" presetSubtype="10"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par>
                                <p:cTn id="70" presetID="3" presetClass="entr" presetSubtype="10" fill="hold"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par>
                                <p:cTn id="73" presetID="3" presetClass="entr" presetSubtype="1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blinds(horizontal)">
                                      <p:cBhvr>
                                        <p:cTn id="75" dur="500"/>
                                        <p:tgtEl>
                                          <p:spTgt spid="64"/>
                                        </p:tgtEl>
                                      </p:cBhvr>
                                    </p:animEffect>
                                  </p:childTnLst>
                                </p:cTn>
                              </p:par>
                              <p:par>
                                <p:cTn id="76" presetID="3" presetClass="entr" presetSubtype="10"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blinds(horizontal)">
                                      <p:cBhvr>
                                        <p:cTn id="78" dur="500"/>
                                        <p:tgtEl>
                                          <p:spTgt spid="65"/>
                                        </p:tgtEl>
                                      </p:cBhvr>
                                    </p:animEffect>
                                  </p:childTnLst>
                                </p:cTn>
                              </p:par>
                              <p:par>
                                <p:cTn id="79" presetID="3" presetClass="entr" presetSubtype="10"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blinds(horizontal)">
                                      <p:cBhvr>
                                        <p:cTn id="81" dur="5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1+#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53" presetClass="entr" presetSubtype="16"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p:cTn id="91" dur="500" fill="hold"/>
                                        <p:tgtEl>
                                          <p:spTgt spid="51"/>
                                        </p:tgtEl>
                                        <p:attrNameLst>
                                          <p:attrName>ppt_w</p:attrName>
                                        </p:attrNameLst>
                                      </p:cBhvr>
                                      <p:tavLst>
                                        <p:tav tm="0">
                                          <p:val>
                                            <p:fltVal val="0"/>
                                          </p:val>
                                        </p:tav>
                                        <p:tav tm="100000">
                                          <p:val>
                                            <p:strVal val="#ppt_w"/>
                                          </p:val>
                                        </p:tav>
                                      </p:tavLst>
                                    </p:anim>
                                    <p:anim calcmode="lin" valueType="num">
                                      <p:cBhvr>
                                        <p:cTn id="92" dur="500" fill="hold"/>
                                        <p:tgtEl>
                                          <p:spTgt spid="51"/>
                                        </p:tgtEl>
                                        <p:attrNameLst>
                                          <p:attrName>ppt_h</p:attrName>
                                        </p:attrNameLst>
                                      </p:cBhvr>
                                      <p:tavLst>
                                        <p:tav tm="0">
                                          <p:val>
                                            <p:fltVal val="0"/>
                                          </p:val>
                                        </p:tav>
                                        <p:tav tm="100000">
                                          <p:val>
                                            <p:strVal val="#ppt_h"/>
                                          </p:val>
                                        </p:tav>
                                      </p:tavLst>
                                    </p:anim>
                                    <p:animEffect transition="in" filter="fade">
                                      <p:cBhvr>
                                        <p:cTn id="93" dur="500"/>
                                        <p:tgtEl>
                                          <p:spTgt spid="51"/>
                                        </p:tgtEl>
                                      </p:cBhvr>
                                    </p:animEffect>
                                  </p:childTnLst>
                                </p:cTn>
                              </p:par>
                            </p:childTnLst>
                          </p:cTn>
                        </p:par>
                        <p:par>
                          <p:cTn id="94" fill="hold">
                            <p:stCondLst>
                              <p:cond delay="1000"/>
                            </p:stCondLst>
                            <p:childTnLst>
                              <p:par>
                                <p:cTn id="95" presetID="2" presetClass="exit" presetSubtype="4" fill="hold" grpId="1" nodeType="afterEffect">
                                  <p:stCondLst>
                                    <p:cond delay="0"/>
                                  </p:stCondLst>
                                  <p:childTnLst>
                                    <p:anim calcmode="lin" valueType="num">
                                      <p:cBhvr additive="base">
                                        <p:cTn id="96" dur="500"/>
                                        <p:tgtEl>
                                          <p:spTgt spid="48"/>
                                        </p:tgtEl>
                                        <p:attrNameLst>
                                          <p:attrName>ppt_x</p:attrName>
                                        </p:attrNameLst>
                                      </p:cBhvr>
                                      <p:tavLst>
                                        <p:tav tm="0">
                                          <p:val>
                                            <p:strVal val="ppt_x"/>
                                          </p:val>
                                        </p:tav>
                                        <p:tav tm="100000">
                                          <p:val>
                                            <p:strVal val="ppt_x"/>
                                          </p:val>
                                        </p:tav>
                                      </p:tavLst>
                                    </p:anim>
                                    <p:anim calcmode="lin" valueType="num">
                                      <p:cBhvr additive="base">
                                        <p:cTn id="97" dur="500"/>
                                        <p:tgtEl>
                                          <p:spTgt spid="48"/>
                                        </p:tgtEl>
                                        <p:attrNameLst>
                                          <p:attrName>ppt_y</p:attrName>
                                        </p:attrNameLst>
                                      </p:cBhvr>
                                      <p:tavLst>
                                        <p:tav tm="0">
                                          <p:val>
                                            <p:strVal val="ppt_y"/>
                                          </p:val>
                                        </p:tav>
                                        <p:tav tm="100000">
                                          <p:val>
                                            <p:strVal val="1+ppt_h/2"/>
                                          </p:val>
                                        </p:tav>
                                      </p:tavLst>
                                    </p:anim>
                                    <p:set>
                                      <p:cBhvr>
                                        <p:cTn id="98" dur="1" fill="hold">
                                          <p:stCondLst>
                                            <p:cond delay="499"/>
                                          </p:stCondLst>
                                        </p:cTn>
                                        <p:tgtEl>
                                          <p:spTgt spid="4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grpId="0" nodeType="click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circle(in)">
                                      <p:cBhvr>
                                        <p:cTn id="108" dur="2000"/>
                                        <p:tgtEl>
                                          <p:spTgt spid="52"/>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5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6" end="6"/>
                                            </p:txEl>
                                          </p:spTgt>
                                        </p:tgtEl>
                                        <p:attrNameLst>
                                          <p:attrName>style.visibility</p:attrName>
                                        </p:attrNameLst>
                                      </p:cBhvr>
                                      <p:to>
                                        <p:strVal val="visible"/>
                                      </p:to>
                                    </p:set>
                                  </p:childTnLst>
                                </p:cTn>
                              </p:par>
                            </p:childTnLst>
                          </p:cTn>
                        </p:par>
                        <p:par>
                          <p:cTn id="115" fill="hold">
                            <p:stCondLst>
                              <p:cond delay="0"/>
                            </p:stCondLst>
                            <p:childTnLst>
                              <p:par>
                                <p:cTn id="116" presetID="22" presetClass="entr" presetSubtype="4" fill="hold" nodeType="afterEffect">
                                  <p:stCondLst>
                                    <p:cond delay="0"/>
                                  </p:stCondLst>
                                  <p:childTnLst>
                                    <p:set>
                                      <p:cBhvr>
                                        <p:cTn id="117" dur="1" fill="hold">
                                          <p:stCondLst>
                                            <p:cond delay="0"/>
                                          </p:stCondLst>
                                        </p:cTn>
                                        <p:tgtEl>
                                          <p:spTgt spid="3"/>
                                        </p:tgtEl>
                                        <p:attrNameLst>
                                          <p:attrName>style.visibility</p:attrName>
                                        </p:attrNameLst>
                                      </p:cBhvr>
                                      <p:to>
                                        <p:strVal val="visible"/>
                                      </p:to>
                                    </p:set>
                                    <p:animEffect transition="in" filter="wipe(down)">
                                      <p:cBhvr>
                                        <p:cTn id="118" dur="500"/>
                                        <p:tgtEl>
                                          <p:spTgt spid="3"/>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2"/>
                                        </p:tgtEl>
                                        <p:attrNameLst>
                                          <p:attrName>style.visibility</p:attrName>
                                        </p:attrNameLst>
                                      </p:cBhvr>
                                      <p:to>
                                        <p:strVal val="visible"/>
                                      </p:to>
                                    </p:se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wipe(left)">
                                      <p:cBhvr>
                                        <p:cTn id="125" dur="500"/>
                                        <p:tgtEl>
                                          <p:spTgt spid="61"/>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53"/>
                                        </p:tgtEl>
                                        <p:attrNameLst>
                                          <p:attrName>style.visibility</p:attrName>
                                        </p:attrNameLst>
                                      </p:cBhvr>
                                      <p:to>
                                        <p:strVal val="visible"/>
                                      </p:to>
                                    </p:set>
                                    <p:anim calcmode="lin" valueType="num">
                                      <p:cBhvr additive="base">
                                        <p:cTn id="130" dur="500" fill="hold"/>
                                        <p:tgtEl>
                                          <p:spTgt spid="53"/>
                                        </p:tgtEl>
                                        <p:attrNameLst>
                                          <p:attrName>ppt_x</p:attrName>
                                        </p:attrNameLst>
                                      </p:cBhvr>
                                      <p:tavLst>
                                        <p:tav tm="0">
                                          <p:val>
                                            <p:strVal val="1+#ppt_w/2"/>
                                          </p:val>
                                        </p:tav>
                                        <p:tav tm="100000">
                                          <p:val>
                                            <p:strVal val="#ppt_x"/>
                                          </p:val>
                                        </p:tav>
                                      </p:tavLst>
                                    </p:anim>
                                    <p:anim calcmode="lin" valueType="num">
                                      <p:cBhvr additive="base">
                                        <p:cTn id="131"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54"/>
                                        </p:tgtEl>
                                        <p:attrNameLst>
                                          <p:attrName>style.visibility</p:attrName>
                                        </p:attrNameLst>
                                      </p:cBhvr>
                                      <p:to>
                                        <p:strVal val="visible"/>
                                      </p:to>
                                    </p:set>
                                    <p:anim calcmode="lin" valueType="num">
                                      <p:cBhvr additive="base">
                                        <p:cTn id="136" dur="500" fill="hold"/>
                                        <p:tgtEl>
                                          <p:spTgt spid="54"/>
                                        </p:tgtEl>
                                        <p:attrNameLst>
                                          <p:attrName>ppt_x</p:attrName>
                                        </p:attrNameLst>
                                      </p:cBhvr>
                                      <p:tavLst>
                                        <p:tav tm="0">
                                          <p:val>
                                            <p:strVal val="1+#ppt_w/2"/>
                                          </p:val>
                                        </p:tav>
                                        <p:tav tm="100000">
                                          <p:val>
                                            <p:strVal val="#ppt_x"/>
                                          </p:val>
                                        </p:tav>
                                      </p:tavLst>
                                    </p:anim>
                                    <p:anim calcmode="lin" valueType="num">
                                      <p:cBhvr additive="base">
                                        <p:cTn id="137" dur="500" fill="hold"/>
                                        <p:tgtEl>
                                          <p:spTgt spid="54"/>
                                        </p:tgtEl>
                                        <p:attrNameLst>
                                          <p:attrName>ppt_y</p:attrName>
                                        </p:attrNameLst>
                                      </p:cBhvr>
                                      <p:tavLst>
                                        <p:tav tm="0">
                                          <p:val>
                                            <p:strVal val="#ppt_y"/>
                                          </p:val>
                                        </p:tav>
                                        <p:tav tm="100000">
                                          <p:val>
                                            <p:strVal val="#ppt_y"/>
                                          </p:val>
                                        </p:tav>
                                      </p:tavLst>
                                    </p:anim>
                                  </p:childTnLst>
                                </p:cTn>
                              </p:par>
                            </p:childTnLst>
                          </p:cTn>
                        </p:par>
                        <p:par>
                          <p:cTn id="138" fill="hold">
                            <p:stCondLst>
                              <p:cond delay="500"/>
                            </p:stCondLst>
                            <p:childTnLst>
                              <p:par>
                                <p:cTn id="139" presetID="2" presetClass="entr" presetSubtype="2"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1+#ppt_w/2"/>
                                          </p:val>
                                        </p:tav>
                                        <p:tav tm="100000">
                                          <p:val>
                                            <p:strVal val="#ppt_x"/>
                                          </p:val>
                                        </p:tav>
                                      </p:tavLst>
                                    </p:anim>
                                    <p:anim calcmode="lin" valueType="num">
                                      <p:cBhvr additive="base">
                                        <p:cTn id="142"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26" grpId="0" animBg="1"/>
      <p:bldP spid="27" grpId="0" animBg="1"/>
      <p:bldP spid="28" grpId="0" animBg="1"/>
      <p:bldP spid="29" grpId="0" animBg="1"/>
      <p:bldP spid="33" grpId="0" animBg="1"/>
      <p:bldP spid="11" grpId="0" animBg="1"/>
      <p:bldP spid="12" grpId="0" animBg="1"/>
      <p:bldP spid="13" grpId="0" animBg="1"/>
      <p:bldP spid="14" grpId="0" animBg="1"/>
      <p:bldP spid="18" grpId="0" animBg="1"/>
      <p:bldP spid="19" grpId="0" animBg="1"/>
      <p:bldP spid="20" grpId="0" animBg="1"/>
      <p:bldP spid="21" grpId="0" animBg="1"/>
      <p:bldP spid="48" grpId="0" animBg="1"/>
      <p:bldP spid="48" grpId="1" animBg="1"/>
      <p:bldP spid="51" grpId="0" animBg="1"/>
      <p:bldP spid="51" grpId="1" animBg="1"/>
      <p:bldP spid="53" grpId="0" animBg="1"/>
      <p:bldP spid="54" grpId="0" animBg="1"/>
      <p:bldP spid="55" grpId="0" animBg="1"/>
      <p:bldP spid="62" grpId="0" animBg="1"/>
      <p:bldP spid="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4" y="115920"/>
            <a:ext cx="5786507" cy="704132"/>
          </a:xfrm>
        </p:spPr>
        <p:txBody>
          <a:bodyPr>
            <a:normAutofit fontScale="90000"/>
          </a:bodyPr>
          <a:lstStyle/>
          <a:p>
            <a:r>
              <a:rPr lang="en-US" dirty="0"/>
              <a:t>Extent Sealing (Scenario 1)</a:t>
            </a:r>
          </a:p>
        </p:txBody>
      </p:sp>
      <p:grpSp>
        <p:nvGrpSpPr>
          <p:cNvPr id="3" name="Group 23"/>
          <p:cNvGrpSpPr/>
          <p:nvPr/>
        </p:nvGrpSpPr>
        <p:grpSpPr>
          <a:xfrm>
            <a:off x="5171602" y="478809"/>
            <a:ext cx="1719917"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32" name="Straight Arrow Connector 31"/>
          <p:cNvCxnSpPr>
            <a:stCxn id="12" idx="2"/>
            <a:endCxn id="11" idx="0"/>
          </p:cNvCxnSpPr>
          <p:nvPr/>
        </p:nvCxnSpPr>
        <p:spPr>
          <a:xfrm>
            <a:off x="1292424" y="2464906"/>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38913" y="2717562"/>
            <a:ext cx="1077218"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1968461" y="4704522"/>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4306" y="4810541"/>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080404" y="6235149"/>
            <a:ext cx="5757581" cy="430887"/>
            <a:chOff x="1440163" y="6235148"/>
            <a:chExt cx="7674776" cy="430887"/>
          </a:xfrm>
        </p:grpSpPr>
        <p:sp>
          <p:nvSpPr>
            <p:cNvPr id="43" name="TextBox 42"/>
            <p:cNvSpPr txBox="1"/>
            <p:nvPr/>
          </p:nvSpPr>
          <p:spPr>
            <a:xfrm>
              <a:off x="1440163" y="6235148"/>
              <a:ext cx="1621731"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408688" y="6235148"/>
              <a:ext cx="265593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493195"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4110901" y="4658140"/>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966746" y="4764159"/>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Multiply 37"/>
          <p:cNvSpPr/>
          <p:nvPr/>
        </p:nvSpPr>
        <p:spPr bwMode="auto">
          <a:xfrm>
            <a:off x="5152295" y="4181269"/>
            <a:ext cx="837590"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4263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TextBox 53"/>
          <p:cNvSpPr txBox="1"/>
          <p:nvPr/>
        </p:nvSpPr>
        <p:spPr>
          <a:xfrm>
            <a:off x="5669597" y="2915482"/>
            <a:ext cx="2958310"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Ask for current length</a:t>
            </a:r>
          </a:p>
        </p:txBody>
      </p:sp>
      <p:cxnSp>
        <p:nvCxnSpPr>
          <p:cNvPr id="55" name="Straight Arrow Connector 54"/>
          <p:cNvCxnSpPr/>
          <p:nvPr/>
        </p:nvCxnSpPr>
        <p:spPr>
          <a:xfrm flipV="1">
            <a:off x="2087761" y="2034210"/>
            <a:ext cx="3154871" cy="200107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966746" y="2464905"/>
            <a:ext cx="1275886"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871157" y="2807014"/>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120</a:t>
            </a:r>
          </a:p>
        </p:txBody>
      </p:sp>
      <p:sp>
        <p:nvSpPr>
          <p:cNvPr id="60" name="TextBox 59"/>
          <p:cNvSpPr txBox="1"/>
          <p:nvPr/>
        </p:nvSpPr>
        <p:spPr>
          <a:xfrm>
            <a:off x="3927891" y="3065431"/>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120</a:t>
            </a:r>
          </a:p>
        </p:txBody>
      </p:sp>
      <p:cxnSp>
        <p:nvCxnSpPr>
          <p:cNvPr id="62" name="Straight Arrow Connector 61"/>
          <p:cNvCxnSpPr/>
          <p:nvPr/>
        </p:nvCxnSpPr>
        <p:spPr>
          <a:xfrm flipH="1">
            <a:off x="1819337" y="1941448"/>
            <a:ext cx="3295678" cy="208721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668496" y="2246248"/>
            <a:ext cx="1545936"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438122" y="2498039"/>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5014" y="1572116"/>
            <a:ext cx="1934825" cy="369332"/>
          </a:xfrm>
          <a:prstGeom prst="rect">
            <a:avLst/>
          </a:prstGeom>
          <a:noFill/>
        </p:spPr>
        <p:txBody>
          <a:bodyPr wrap="none" lIns="0" tIns="0" rIns="0" bIns="0" rtlCol="0">
            <a:spAutoFit/>
          </a:bodyPr>
          <a:lstStyle/>
          <a:p>
            <a:r>
              <a:rPr lang="en-US" sz="2400" b="1" dirty="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21" name="TextBox 20"/>
          <p:cNvSpPr txBox="1"/>
          <p:nvPr/>
        </p:nvSpPr>
        <p:spPr>
          <a:xfrm>
            <a:off x="6929435" y="1014334"/>
            <a:ext cx="2208938" cy="492443"/>
          </a:xfrm>
          <a:prstGeom prst="rect">
            <a:avLst/>
          </a:prstGeom>
          <a:noFill/>
        </p:spPr>
        <p:txBody>
          <a:bodyPr wrap="none" lIns="0" tIns="0" rIns="0" bIns="0" rtlCol="0">
            <a:spAutoFit/>
          </a:bodyPr>
          <a:lstStyle/>
          <a:p>
            <a:r>
              <a:rPr lang="en-US" sz="3200" b="1" dirty="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24" name="Group 34"/>
          <p:cNvGrpSpPr/>
          <p:nvPr/>
        </p:nvGrpSpPr>
        <p:grpSpPr>
          <a:xfrm>
            <a:off x="2087761" y="1485110"/>
            <a:ext cx="3146553" cy="549099"/>
            <a:chOff x="2782956" y="1485110"/>
            <a:chExt cx="4194312" cy="549099"/>
          </a:xfrm>
        </p:grpSpPr>
        <p:cxnSp>
          <p:nvCxnSpPr>
            <p:cNvPr id="67" name="Straight Arrow Connector 66"/>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83704" y="1485110"/>
              <a:ext cx="1971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Seal Extent</a:t>
              </a:r>
            </a:p>
          </p:txBody>
        </p:sp>
      </p:grpSp>
    </p:spTree>
    <p:extLst>
      <p:ext uri="{BB962C8B-B14F-4D97-AF65-F5344CB8AC3E}">
        <p14:creationId xmlns:p14="http://schemas.microsoft.com/office/powerpoint/2010/main" val="1376935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up)">
                                      <p:cBhvr>
                                        <p:cTn id="55"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par>
                                <p:cTn id="56" presetID="22" presetClass="entr" presetSubtype="1"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wipe(up)">
                                      <p:cBhvr>
                                        <p:cTn id="58" dur="500"/>
                                        <p:tgtEl>
                                          <p:spTgt spid="62"/>
                                        </p:tgtEl>
                                      </p:cBhvr>
                                    </p:animEffect>
                                  </p:childTnLst>
                                </p:cTn>
                              </p:par>
                              <p:par>
                                <p:cTn id="59" presetID="22" presetClass="entr" presetSubtype="1"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up)">
                                      <p:cBhvr>
                                        <p:cTn id="61" dur="500"/>
                                        <p:tgtEl>
                                          <p:spTgt spid="63"/>
                                        </p:tgtEl>
                                      </p:cBhvr>
                                    </p:animEffect>
                                  </p:childTnLst>
                                </p:cTn>
                              </p:par>
                              <p:par>
                                <p:cTn id="62" presetID="22" presetClass="entr" presetSubtype="1"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up)">
                                      <p:cBhvr>
                                        <p:cTn id="64" dur="5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down)">
                                      <p:cBhvr>
                                        <p:cTn id="69" dur="500"/>
                                        <p:tgtEl>
                                          <p:spTgt spid="5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4"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down)">
                                      <p:cBhvr>
                                        <p:cTn id="75" dur="500"/>
                                        <p:tgtEl>
                                          <p:spTgt spid="5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up)">
                                      <p:cBhvr>
                                        <p:cTn id="78" dur="5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up)">
                                      <p:cBhvr>
                                        <p:cTn id="83" dur="500"/>
                                        <p:tgtEl>
                                          <p:spTgt spid="65"/>
                                        </p:tgtEl>
                                      </p:cBhvr>
                                    </p:animEffect>
                                  </p:childTnLst>
                                </p:cTn>
                              </p:par>
                            </p:childTnLst>
                          </p:cTn>
                        </p:par>
                        <p:par>
                          <p:cTn id="84" fill="hold">
                            <p:stCondLst>
                              <p:cond delay="500"/>
                            </p:stCondLst>
                            <p:childTnLst>
                              <p:par>
                                <p:cTn id="85" presetID="6" presetClass="entr" presetSubtype="16" fill="hold" grpId="0"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circle(in)">
                                      <p:cBhvr>
                                        <p:cTn id="87" dur="2000"/>
                                        <p:tgtEl>
                                          <p:spTgt spid="66"/>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circle(in)">
                                      <p:cBhvr>
                                        <p:cTn id="90"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41" grpId="0" animBg="1"/>
      <p:bldP spid="50" grpId="0" animBg="1"/>
      <p:bldP spid="54" grpId="0"/>
      <p:bldP spid="59" grpId="0"/>
      <p:bldP spid="60" grpId="0"/>
      <p:bldP spid="65" grpId="0"/>
      <p:bldP spid="21" grpId="0"/>
      <p:bldP spid="66" grpId="0" animBg="1"/>
      <p:bldP spid="6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75345" cy="757038"/>
          </a:xfrm>
        </p:spPr>
        <p:txBody>
          <a:bodyPr>
            <a:normAutofit fontScale="90000"/>
          </a:bodyPr>
          <a:lstStyle/>
          <a:p>
            <a:r>
              <a:rPr lang="en-US" dirty="0"/>
              <a:t>Extent Sealing (Scenario 1)</a:t>
            </a:r>
          </a:p>
        </p:txBody>
      </p:sp>
      <p:grpSp>
        <p:nvGrpSpPr>
          <p:cNvPr id="3" name="Group 23"/>
          <p:cNvGrpSpPr/>
          <p:nvPr/>
        </p:nvGrpSpPr>
        <p:grpSpPr>
          <a:xfrm>
            <a:off x="5093212" y="478809"/>
            <a:ext cx="1719917"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8" name="Group 41"/>
          <p:cNvGrpSpPr/>
          <p:nvPr/>
        </p:nvGrpSpPr>
        <p:grpSpPr>
          <a:xfrm>
            <a:off x="1080404" y="6235149"/>
            <a:ext cx="5970422" cy="430887"/>
            <a:chOff x="1440163" y="6235148"/>
            <a:chExt cx="7958489" cy="430887"/>
          </a:xfrm>
        </p:grpSpPr>
        <p:sp>
          <p:nvSpPr>
            <p:cNvPr id="43" name="TextBox 42"/>
            <p:cNvSpPr txBox="1"/>
            <p:nvPr/>
          </p:nvSpPr>
          <p:spPr>
            <a:xfrm>
              <a:off x="1440163" y="6235148"/>
              <a:ext cx="1621731"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516346"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776908"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sp>
        <p:nvSpPr>
          <p:cNvPr id="38" name="Multiply 37"/>
          <p:cNvSpPr/>
          <p:nvPr/>
        </p:nvSpPr>
        <p:spPr bwMode="auto">
          <a:xfrm>
            <a:off x="5152295" y="4055829"/>
            <a:ext cx="837590"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4263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TextBox 53"/>
          <p:cNvSpPr txBox="1"/>
          <p:nvPr/>
        </p:nvSpPr>
        <p:spPr>
          <a:xfrm>
            <a:off x="5669597" y="2915482"/>
            <a:ext cx="1809150"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Sync with SM</a:t>
            </a:r>
          </a:p>
        </p:txBody>
      </p:sp>
      <p:cxnSp>
        <p:nvCxnSpPr>
          <p:cNvPr id="58" name="Straight Arrow Connector 57"/>
          <p:cNvCxnSpPr/>
          <p:nvPr/>
        </p:nvCxnSpPr>
        <p:spPr>
          <a:xfrm flipH="1" flipV="1">
            <a:off x="5557423" y="2498040"/>
            <a:ext cx="224231" cy="15306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119985" y="3121754"/>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120</a:t>
            </a:r>
          </a:p>
        </p:txBody>
      </p:sp>
      <p:cxnSp>
        <p:nvCxnSpPr>
          <p:cNvPr id="64" name="Straight Arrow Connector 63"/>
          <p:cNvCxnSpPr/>
          <p:nvPr/>
        </p:nvCxnSpPr>
        <p:spPr>
          <a:xfrm>
            <a:off x="5438122" y="2498039"/>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143404" y="1572116"/>
            <a:ext cx="1934825" cy="369332"/>
          </a:xfrm>
          <a:prstGeom prst="rect">
            <a:avLst/>
          </a:prstGeom>
          <a:noFill/>
        </p:spPr>
        <p:txBody>
          <a:bodyPr wrap="none" lIns="0" tIns="0" rIns="0" bIns="0" rtlCol="0">
            <a:spAutoFit/>
          </a:bodyPr>
          <a:lstStyle/>
          <a:p>
            <a:r>
              <a:rPr lang="en-US" sz="2400" b="1" dirty="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21" name="TextBox 20"/>
          <p:cNvSpPr txBox="1"/>
          <p:nvPr/>
        </p:nvSpPr>
        <p:spPr>
          <a:xfrm>
            <a:off x="6960791" y="1014334"/>
            <a:ext cx="2208938" cy="492443"/>
          </a:xfrm>
          <a:prstGeom prst="rect">
            <a:avLst/>
          </a:prstGeom>
          <a:noFill/>
        </p:spPr>
        <p:txBody>
          <a:bodyPr wrap="none" lIns="0" tIns="0" rIns="0" bIns="0" rtlCol="0">
            <a:spAutoFit/>
          </a:bodyPr>
          <a:lstStyle/>
          <a:p>
            <a:r>
              <a:rPr lang="en-US" sz="3200" b="1" dirty="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8" name="Rectangle 67"/>
          <p:cNvSpPr/>
          <p:nvPr/>
        </p:nvSpPr>
        <p:spPr bwMode="auto">
          <a:xfrm>
            <a:off x="3041780" y="4914126"/>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2" name="Rectangle 51"/>
          <p:cNvSpPr/>
          <p:nvPr/>
        </p:nvSpPr>
        <p:spPr bwMode="auto">
          <a:xfrm>
            <a:off x="5242632" y="5004022"/>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3" name="Rectangle 52"/>
          <p:cNvSpPr/>
          <p:nvPr/>
        </p:nvSpPr>
        <p:spPr bwMode="auto">
          <a:xfrm>
            <a:off x="5197480" y="4936138"/>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171910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2" presetClass="entr" presetSubtype="4"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down)">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up)">
                                      <p:cBhvr>
                                        <p:cTn id="19" dur="500"/>
                                        <p:tgtEl>
                                          <p:spTgt spid="6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0.23516 1.98011E-6 L -6.25E-7 1.98011E-6 " pathEditMode="relative" rAng="0" ptsTypes="AA">
                                      <p:cBhvr>
                                        <p:cTn id="28" dur="2000" fill="hold"/>
                                        <p:tgtEl>
                                          <p:spTgt spid="52"/>
                                        </p:tgtEl>
                                        <p:attrNameLst>
                                          <p:attrName>ppt_x</p:attrName>
                                          <p:attrName>ppt_y</p:attrName>
                                        </p:attrNameLst>
                                      </p:cBhvr>
                                      <p:rCtr x="11758" y="0"/>
                                    </p:animMotion>
                                  </p:childTnLst>
                                </p:cTn>
                              </p:par>
                            </p:childTnLst>
                          </p:cTn>
                        </p:par>
                        <p:par>
                          <p:cTn id="29" fill="hold">
                            <p:stCondLst>
                              <p:cond delay="2000"/>
                            </p:stCondLst>
                            <p:childTnLst>
                              <p:par>
                                <p:cTn id="30" presetID="6" presetClass="entr" presetSubtype="1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circle(in)">
                                      <p:cBhvr>
                                        <p:cTn id="32"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4" grpId="0"/>
      <p:bldP spid="60" grpId="0"/>
      <p:bldP spid="52" grpId="0" animBg="1"/>
      <p:bldP spid="52" grpId="1" animBg="1"/>
      <p:bldP spid="5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84325" cy="1127383"/>
          </a:xfrm>
        </p:spPr>
        <p:txBody>
          <a:bodyPr>
            <a:normAutofit fontScale="90000"/>
          </a:bodyPr>
          <a:lstStyle/>
          <a:p>
            <a:r>
              <a:rPr lang="en-US" dirty="0"/>
              <a:t>Extent Sealing (Scenario 2)</a:t>
            </a:r>
          </a:p>
        </p:txBody>
      </p:sp>
      <p:grpSp>
        <p:nvGrpSpPr>
          <p:cNvPr id="3" name="Group 23"/>
          <p:cNvGrpSpPr/>
          <p:nvPr/>
        </p:nvGrpSpPr>
        <p:grpSpPr>
          <a:xfrm>
            <a:off x="5234314" y="478809"/>
            <a:ext cx="1719917"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32" name="Straight Arrow Connector 31"/>
          <p:cNvCxnSpPr>
            <a:stCxn id="12" idx="2"/>
            <a:endCxn id="11" idx="0"/>
          </p:cNvCxnSpPr>
          <p:nvPr/>
        </p:nvCxnSpPr>
        <p:spPr>
          <a:xfrm>
            <a:off x="1292424" y="2464906"/>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38913" y="2717562"/>
            <a:ext cx="1077218"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1968461" y="4704522"/>
            <a:ext cx="1009084"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4306" y="4810541"/>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907946" y="6235149"/>
            <a:ext cx="5997028" cy="430887"/>
            <a:chOff x="1210274" y="6235148"/>
            <a:chExt cx="7993960" cy="430887"/>
          </a:xfrm>
        </p:grpSpPr>
        <p:sp>
          <p:nvSpPr>
            <p:cNvPr id="43" name="TextBox 42"/>
            <p:cNvSpPr txBox="1"/>
            <p:nvPr/>
          </p:nvSpPr>
          <p:spPr>
            <a:xfrm>
              <a:off x="1210274" y="6235148"/>
              <a:ext cx="1621732"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492282" y="6235148"/>
              <a:ext cx="265593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582490"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7" name="Straight Arrow Connector 46"/>
          <p:cNvCxnSpPr/>
          <p:nvPr/>
        </p:nvCxnSpPr>
        <p:spPr>
          <a:xfrm>
            <a:off x="3966746" y="4764159"/>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4263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TextBox 53"/>
          <p:cNvSpPr txBox="1"/>
          <p:nvPr/>
        </p:nvSpPr>
        <p:spPr>
          <a:xfrm>
            <a:off x="5669597" y="2915482"/>
            <a:ext cx="2958310"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Ask for current length</a:t>
            </a:r>
          </a:p>
        </p:txBody>
      </p:sp>
      <p:cxnSp>
        <p:nvCxnSpPr>
          <p:cNvPr id="55" name="Straight Arrow Connector 54"/>
          <p:cNvCxnSpPr/>
          <p:nvPr/>
        </p:nvCxnSpPr>
        <p:spPr>
          <a:xfrm flipV="1">
            <a:off x="2087761" y="2034210"/>
            <a:ext cx="3154871" cy="200107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14398" y="3086894"/>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120</a:t>
            </a:r>
          </a:p>
        </p:txBody>
      </p:sp>
      <p:cxnSp>
        <p:nvCxnSpPr>
          <p:cNvPr id="62" name="Straight Arrow Connector 61"/>
          <p:cNvCxnSpPr/>
          <p:nvPr/>
        </p:nvCxnSpPr>
        <p:spPr>
          <a:xfrm flipH="1">
            <a:off x="1819337" y="1941448"/>
            <a:ext cx="3295678" cy="208721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668496" y="2246248"/>
            <a:ext cx="1545936"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438122" y="2498039"/>
            <a:ext cx="238601"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112048" y="1572116"/>
            <a:ext cx="1934825" cy="369332"/>
          </a:xfrm>
          <a:prstGeom prst="rect">
            <a:avLst/>
          </a:prstGeom>
          <a:noFill/>
        </p:spPr>
        <p:txBody>
          <a:bodyPr wrap="none" lIns="0" tIns="0" rIns="0" bIns="0" rtlCol="0">
            <a:spAutoFit/>
          </a:bodyPr>
          <a:lstStyle/>
          <a:p>
            <a:r>
              <a:rPr lang="en-US" sz="2400" b="1" dirty="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21" name="TextBox 20"/>
          <p:cNvSpPr txBox="1"/>
          <p:nvPr/>
        </p:nvSpPr>
        <p:spPr>
          <a:xfrm>
            <a:off x="6976469" y="1014334"/>
            <a:ext cx="2208938" cy="492443"/>
          </a:xfrm>
          <a:prstGeom prst="rect">
            <a:avLst/>
          </a:prstGeom>
          <a:noFill/>
        </p:spPr>
        <p:txBody>
          <a:bodyPr wrap="none" lIns="0" tIns="0" rIns="0" bIns="0" rtlCol="0">
            <a:spAutoFit/>
          </a:bodyPr>
          <a:lstStyle/>
          <a:p>
            <a:r>
              <a:rPr lang="en-US" sz="3200" b="1" dirty="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884105" y="5340395"/>
            <a:ext cx="246127"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cxnSp>
        <p:nvCxnSpPr>
          <p:cNvPr id="52" name="Straight Arrow Connector 51"/>
          <p:cNvCxnSpPr/>
          <p:nvPr/>
        </p:nvCxnSpPr>
        <p:spPr>
          <a:xfrm flipH="1" flipV="1">
            <a:off x="5598029" y="2544418"/>
            <a:ext cx="236056" cy="14842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15905" y="3305856"/>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100</a:t>
            </a:r>
          </a:p>
        </p:txBody>
      </p:sp>
      <p:sp>
        <p:nvSpPr>
          <p:cNvPr id="56" name="Rectangle 55"/>
          <p:cNvSpPr/>
          <p:nvPr/>
        </p:nvSpPr>
        <p:spPr bwMode="auto">
          <a:xfrm>
            <a:off x="5197480" y="5274113"/>
            <a:ext cx="246127"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7" name="Multiply 56"/>
          <p:cNvSpPr/>
          <p:nvPr/>
        </p:nvSpPr>
        <p:spPr bwMode="auto">
          <a:xfrm>
            <a:off x="3168909" y="4132909"/>
            <a:ext cx="837590"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6" name="Oval 25"/>
          <p:cNvSpPr/>
          <p:nvPr/>
        </p:nvSpPr>
        <p:spPr bwMode="auto">
          <a:xfrm>
            <a:off x="5598029" y="3221451"/>
            <a:ext cx="855534" cy="538142"/>
          </a:xfrm>
          <a:prstGeom prst="ellipse">
            <a:avLst/>
          </a:prstGeom>
          <a:noFill/>
          <a:ln w="349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24" name="Group 34"/>
          <p:cNvGrpSpPr/>
          <p:nvPr/>
        </p:nvGrpSpPr>
        <p:grpSpPr>
          <a:xfrm>
            <a:off x="2087761" y="1485110"/>
            <a:ext cx="3146553" cy="549099"/>
            <a:chOff x="2782956" y="1485110"/>
            <a:chExt cx="4194312" cy="549099"/>
          </a:xfrm>
        </p:grpSpPr>
        <p:cxnSp>
          <p:nvCxnSpPr>
            <p:cNvPr id="60" name="Straight Arrow Connector 59"/>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83704" y="1485110"/>
              <a:ext cx="1971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Seal Extent</a:t>
              </a:r>
            </a:p>
          </p:txBody>
        </p:sp>
      </p:grpSp>
    </p:spTree>
    <p:extLst>
      <p:ext uri="{BB962C8B-B14F-4D97-AF65-F5344CB8AC3E}">
        <p14:creationId xmlns:p14="http://schemas.microsoft.com/office/powerpoint/2010/main" val="2914608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up)">
                                      <p:cBhvr>
                                        <p:cTn id="25" dur="500"/>
                                        <p:tgtEl>
                                          <p:spTgt spid="47"/>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up)">
                                      <p:cBhvr>
                                        <p:cTn id="50" dur="500"/>
                                        <p:tgtEl>
                                          <p:spTgt spid="54"/>
                                        </p:tgtEl>
                                      </p:cBhvr>
                                    </p:animEffect>
                                  </p:childTnLst>
                                </p:cTn>
                              </p:par>
                              <p:par>
                                <p:cTn id="51" presetID="22" presetClass="entr" presetSubtype="1"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wipe(up)">
                                      <p:cBhvr>
                                        <p:cTn id="53" dur="500"/>
                                        <p:tgtEl>
                                          <p:spTgt spid="62"/>
                                        </p:tgtEl>
                                      </p:cBhvr>
                                    </p:animEffect>
                                  </p:childTnLst>
                                </p:cTn>
                              </p:par>
                              <p:par>
                                <p:cTn id="54" presetID="22" presetClass="entr" presetSubtype="1" fill="hold"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up)">
                                      <p:cBhvr>
                                        <p:cTn id="56" dur="500"/>
                                        <p:tgtEl>
                                          <p:spTgt spid="63"/>
                                        </p:tgtEl>
                                      </p:cBhvr>
                                    </p:animEffect>
                                  </p:childTnLst>
                                </p:cTn>
                              </p:par>
                              <p:par>
                                <p:cTn id="57" presetID="22" presetClass="entr" presetSubtype="1"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up)">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par>
                                <p:cTn id="68" presetID="22" presetClass="entr" presetSubtype="4" fill="hold"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wipe(down)">
                                      <p:cBhvr>
                                        <p:cTn id="70" dur="500"/>
                                        <p:tgtEl>
                                          <p:spTgt spid="5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down)">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heel(1)">
                                      <p:cBhvr>
                                        <p:cTn id="78" dur="1000"/>
                                        <p:tgtEl>
                                          <p:spTgt spid="26"/>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circle(in)">
                                      <p:cBhvr>
                                        <p:cTn id="87" dur="2000"/>
                                        <p:tgtEl>
                                          <p:spTgt spid="66"/>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circle(in)">
                                      <p:cBhvr>
                                        <p:cTn id="90" dur="20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1000"/>
                                        <p:tgtEl>
                                          <p:spTgt spid="41"/>
                                        </p:tgtEl>
                                        <p:attrNameLst>
                                          <p:attrName>ppt_x</p:attrName>
                                        </p:attrNameLst>
                                      </p:cBhvr>
                                      <p:tavLst>
                                        <p:tav tm="0">
                                          <p:val>
                                            <p:strVal val="ppt_x"/>
                                          </p:val>
                                        </p:tav>
                                        <p:tav tm="100000">
                                          <p:val>
                                            <p:strVal val="ppt_x"/>
                                          </p:val>
                                        </p:tav>
                                      </p:tavLst>
                                    </p:anim>
                                    <p:anim calcmode="lin" valueType="num">
                                      <p:cBhvr additive="base">
                                        <p:cTn id="95" dur="1000"/>
                                        <p:tgtEl>
                                          <p:spTgt spid="41"/>
                                        </p:tgtEl>
                                        <p:attrNameLst>
                                          <p:attrName>ppt_y</p:attrName>
                                        </p:attrNameLst>
                                      </p:cBhvr>
                                      <p:tavLst>
                                        <p:tav tm="0">
                                          <p:val>
                                            <p:strVal val="ppt_y"/>
                                          </p:val>
                                        </p:tav>
                                        <p:tav tm="100000">
                                          <p:val>
                                            <p:strVal val="1+ppt_h/2"/>
                                          </p:val>
                                        </p:tav>
                                      </p:tavLst>
                                    </p:anim>
                                    <p:set>
                                      <p:cBhvr>
                                        <p:cTn id="9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1" grpId="0" animBg="1"/>
      <p:bldP spid="41" grpId="1" animBg="1"/>
      <p:bldP spid="50" grpId="0" animBg="1"/>
      <p:bldP spid="54" grpId="0"/>
      <p:bldP spid="59" grpId="0"/>
      <p:bldP spid="65" grpId="0"/>
      <p:bldP spid="21" grpId="0"/>
      <p:bldP spid="66" grpId="0" animBg="1"/>
      <p:bldP spid="53" grpId="0"/>
      <p:bldP spid="56" grpId="0" animBg="1"/>
      <p:bldP spid="57" grpId="0" animBg="1"/>
      <p:bldP spid="2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95976" cy="995117"/>
          </a:xfrm>
        </p:spPr>
        <p:txBody>
          <a:bodyPr>
            <a:normAutofit fontScale="90000"/>
          </a:bodyPr>
          <a:lstStyle/>
          <a:p>
            <a:r>
              <a:rPr lang="en-US" dirty="0"/>
              <a:t>Extent Sealing (Scenario 2)</a:t>
            </a:r>
          </a:p>
        </p:txBody>
      </p:sp>
      <p:grpSp>
        <p:nvGrpSpPr>
          <p:cNvPr id="3" name="Group 23"/>
          <p:cNvGrpSpPr/>
          <p:nvPr/>
        </p:nvGrpSpPr>
        <p:grpSpPr>
          <a:xfrm>
            <a:off x="5108890" y="478809"/>
            <a:ext cx="1719917"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8" y="995641"/>
              <a:ext cx="1110955"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497087" y="1603513"/>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5119985"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7262426" y="4035288"/>
            <a:ext cx="1391841"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8" name="Group 41"/>
          <p:cNvGrpSpPr/>
          <p:nvPr/>
        </p:nvGrpSpPr>
        <p:grpSpPr>
          <a:xfrm>
            <a:off x="1080404" y="6235149"/>
            <a:ext cx="5979448" cy="430887"/>
            <a:chOff x="1440163" y="6235148"/>
            <a:chExt cx="7970521" cy="430887"/>
          </a:xfrm>
        </p:grpSpPr>
        <p:sp>
          <p:nvSpPr>
            <p:cNvPr id="43" name="TextBox 42"/>
            <p:cNvSpPr txBox="1"/>
            <p:nvPr/>
          </p:nvSpPr>
          <p:spPr>
            <a:xfrm>
              <a:off x="1440163" y="6235148"/>
              <a:ext cx="1621731"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898221"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4263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TextBox 53"/>
          <p:cNvSpPr txBox="1"/>
          <p:nvPr/>
        </p:nvSpPr>
        <p:spPr>
          <a:xfrm>
            <a:off x="4671998" y="3205518"/>
            <a:ext cx="1809150"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Sync with SM</a:t>
            </a:r>
          </a:p>
        </p:txBody>
      </p:sp>
      <p:cxnSp>
        <p:nvCxnSpPr>
          <p:cNvPr id="63" name="Straight Arrow Connector 62"/>
          <p:cNvCxnSpPr/>
          <p:nvPr/>
        </p:nvCxnSpPr>
        <p:spPr>
          <a:xfrm flipH="1">
            <a:off x="3668496" y="2246248"/>
            <a:ext cx="1545936"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80692" y="1572116"/>
            <a:ext cx="1934825" cy="369332"/>
          </a:xfrm>
          <a:prstGeom prst="rect">
            <a:avLst/>
          </a:prstGeom>
          <a:noFill/>
        </p:spPr>
        <p:txBody>
          <a:bodyPr wrap="none" lIns="0" tIns="0" rIns="0" bIns="0" rtlCol="0">
            <a:spAutoFit/>
          </a:bodyPr>
          <a:lstStyle/>
          <a:p>
            <a:r>
              <a:rPr lang="en-US" sz="2400" b="1" dirty="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21" name="TextBox 20"/>
          <p:cNvSpPr txBox="1"/>
          <p:nvPr/>
        </p:nvSpPr>
        <p:spPr>
          <a:xfrm>
            <a:off x="6913757" y="1014334"/>
            <a:ext cx="2208938" cy="492443"/>
          </a:xfrm>
          <a:prstGeom prst="rect">
            <a:avLst/>
          </a:prstGeom>
          <a:noFill/>
        </p:spPr>
        <p:txBody>
          <a:bodyPr wrap="none" lIns="0" tIns="0" rIns="0" bIns="0" rtlCol="0">
            <a:spAutoFit/>
          </a:bodyPr>
          <a:lstStyle/>
          <a:p>
            <a:r>
              <a:rPr lang="en-US" sz="3200" b="1" dirty="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884105" y="5340395"/>
            <a:ext cx="246127"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cxnSp>
        <p:nvCxnSpPr>
          <p:cNvPr id="52" name="Straight Arrow Connector 51"/>
          <p:cNvCxnSpPr/>
          <p:nvPr/>
        </p:nvCxnSpPr>
        <p:spPr>
          <a:xfrm flipV="1">
            <a:off x="3966746" y="2386150"/>
            <a:ext cx="1353797" cy="16425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795321" y="3066640"/>
            <a:ext cx="500137"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100</a:t>
            </a:r>
          </a:p>
        </p:txBody>
      </p:sp>
      <p:sp>
        <p:nvSpPr>
          <p:cNvPr id="56" name="Rectangle 55"/>
          <p:cNvSpPr/>
          <p:nvPr/>
        </p:nvSpPr>
        <p:spPr bwMode="auto">
          <a:xfrm>
            <a:off x="5197480" y="5274113"/>
            <a:ext cx="246127"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7" name="Multiply 56"/>
          <p:cNvSpPr/>
          <p:nvPr/>
        </p:nvSpPr>
        <p:spPr bwMode="auto">
          <a:xfrm>
            <a:off x="3169905" y="4138417"/>
            <a:ext cx="837590"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3041750" y="5291446"/>
            <a:ext cx="246127"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81970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2" presetClass="entr" presetSubtype="4"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ipe(down)">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circle(in)">
                                      <p:cBhvr>
                                        <p:cTn id="27" dur="20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0"/>
                                  </p:stCondLst>
                                  <p:childTnLst>
                                    <p:anim calcmode="lin" valueType="num">
                                      <p:cBhvr additive="base">
                                        <p:cTn id="31" dur="1000"/>
                                        <p:tgtEl>
                                          <p:spTgt spid="50"/>
                                        </p:tgtEl>
                                        <p:attrNameLst>
                                          <p:attrName>ppt_x</p:attrName>
                                        </p:attrNameLst>
                                      </p:cBhvr>
                                      <p:tavLst>
                                        <p:tav tm="0">
                                          <p:val>
                                            <p:strVal val="ppt_x"/>
                                          </p:val>
                                        </p:tav>
                                        <p:tav tm="100000">
                                          <p:val>
                                            <p:strVal val="ppt_x"/>
                                          </p:val>
                                        </p:tav>
                                      </p:tavLst>
                                    </p:anim>
                                    <p:anim calcmode="lin" valueType="num">
                                      <p:cBhvr additive="base">
                                        <p:cTn id="32" dur="1000"/>
                                        <p:tgtEl>
                                          <p:spTgt spid="50"/>
                                        </p:tgtEl>
                                        <p:attrNameLst>
                                          <p:attrName>ppt_y</p:attrName>
                                        </p:attrNameLst>
                                      </p:cBhvr>
                                      <p:tavLst>
                                        <p:tav tm="0">
                                          <p:val>
                                            <p:strVal val="ppt_y"/>
                                          </p:val>
                                        </p:tav>
                                        <p:tav tm="100000">
                                          <p:val>
                                            <p:strVal val="1+ppt_h/2"/>
                                          </p:val>
                                        </p:tav>
                                      </p:tavLst>
                                    </p:anim>
                                    <p:set>
                                      <p:cBhvr>
                                        <p:cTn id="33" dur="1" fill="hold">
                                          <p:stCondLst>
                                            <p:cond delay="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3" grpId="0"/>
      <p:bldP spid="57" grpId="0" animBg="1"/>
      <p:bldP spid="5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73041"/>
            <a:ext cx="8235368" cy="852074"/>
          </a:xfrm>
        </p:spPr>
        <p:txBody>
          <a:bodyPr>
            <a:normAutofit/>
          </a:bodyPr>
          <a:lstStyle/>
          <a:p>
            <a:r>
              <a:rPr lang="en-US" sz="3600" dirty="0"/>
              <a:t>Providing Consistency for </a:t>
            </a:r>
            <a:r>
              <a:rPr lang="en-US" sz="3600" b="1" dirty="0"/>
              <a:t>Data Streams</a:t>
            </a:r>
          </a:p>
        </p:txBody>
      </p:sp>
      <p:sp>
        <p:nvSpPr>
          <p:cNvPr id="52" name="Content Placeholder 2"/>
          <p:cNvSpPr>
            <a:spLocks noGrp="1"/>
          </p:cNvSpPr>
          <p:nvPr>
            <p:ph sz="half" idx="1"/>
          </p:nvPr>
        </p:nvSpPr>
        <p:spPr>
          <a:xfrm>
            <a:off x="0" y="1496291"/>
            <a:ext cx="3742912" cy="1975413"/>
          </a:xfrm>
        </p:spPr>
        <p:txBody>
          <a:bodyPr>
            <a:normAutofit fontScale="92500" lnSpcReduction="20000"/>
          </a:bodyPr>
          <a:lstStyle/>
          <a:p>
            <a:r>
              <a:rPr lang="en-US" sz="2000" b="1" dirty="0">
                <a:solidFill>
                  <a:schemeClr val="tx1"/>
                </a:solidFill>
                <a:ea typeface="Segoe UI" pitchFamily="34" charset="0"/>
                <a:cs typeface="Segoe UI" pitchFamily="34" charset="0"/>
              </a:rPr>
              <a:t>For Data Streams, Partition Layer only reads from offsets returned from successful appends </a:t>
            </a:r>
          </a:p>
          <a:p>
            <a:pPr lvl="1"/>
            <a:r>
              <a:rPr lang="en-US" sz="2000" b="1" dirty="0">
                <a:solidFill>
                  <a:schemeClr val="tx1"/>
                </a:solidFill>
                <a:ea typeface="Segoe UI" pitchFamily="34" charset="0"/>
                <a:cs typeface="Segoe UI" pitchFamily="34" charset="0"/>
              </a:rPr>
              <a:t>Committed on all replicas</a:t>
            </a:r>
          </a:p>
          <a:p>
            <a:pPr lvl="1"/>
            <a:r>
              <a:rPr lang="en-US" sz="2000" b="1" u="sng" dirty="0">
                <a:solidFill>
                  <a:schemeClr val="tx1"/>
                </a:solidFill>
                <a:ea typeface="Segoe UI" pitchFamily="34" charset="0"/>
                <a:cs typeface="Segoe UI" pitchFamily="34" charset="0"/>
              </a:rPr>
              <a:t>Row and Blob Data Streams</a:t>
            </a:r>
          </a:p>
          <a:p>
            <a:r>
              <a:rPr lang="en-US" sz="2000" b="1" dirty="0">
                <a:solidFill>
                  <a:schemeClr val="tx1"/>
                </a:solidFill>
                <a:ea typeface="Segoe UI" pitchFamily="34" charset="0"/>
                <a:cs typeface="Segoe UI" pitchFamily="34" charset="0"/>
              </a:rPr>
              <a:t>Offset valid on any replica</a:t>
            </a:r>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2" name="Group 41"/>
          <p:cNvGrpSpPr/>
          <p:nvPr/>
        </p:nvGrpSpPr>
        <p:grpSpPr>
          <a:xfrm>
            <a:off x="1080404" y="6235149"/>
            <a:ext cx="5885380" cy="446567"/>
            <a:chOff x="1440163" y="6235148"/>
            <a:chExt cx="7845130" cy="446567"/>
          </a:xfrm>
        </p:grpSpPr>
        <p:sp>
          <p:nvSpPr>
            <p:cNvPr id="43" name="TextBox 42"/>
            <p:cNvSpPr txBox="1"/>
            <p:nvPr/>
          </p:nvSpPr>
          <p:spPr>
            <a:xfrm>
              <a:off x="1440163" y="6235148"/>
              <a:ext cx="1621731"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426420"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663549" y="625082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711" y="4277515"/>
            <a:ext cx="2551981" cy="830997"/>
          </a:xfrm>
          <a:prstGeom prst="rect">
            <a:avLst/>
          </a:prstGeom>
          <a:noFill/>
        </p:spPr>
        <p:txBody>
          <a:bodyPr wrap="none" lIns="0" tIns="0" rIns="0" bIns="0" rtlCol="0">
            <a:spAutoFit/>
          </a:bodyPr>
          <a:lstStyle/>
          <a:p>
            <a:pPr algn="ctr"/>
            <a:r>
              <a:rPr lang="en-US" sz="1800" b="1" dirty="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sz="1800" b="1" dirty="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sz="1800" b="1" dirty="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TextBox 57"/>
          <p:cNvSpPr txBox="1"/>
          <p:nvPr/>
        </p:nvSpPr>
        <p:spPr>
          <a:xfrm>
            <a:off x="5278672" y="3138063"/>
            <a:ext cx="3754233" cy="430887"/>
          </a:xfrm>
          <a:prstGeom prst="rect">
            <a:avLst/>
          </a:prstGeom>
          <a:noFill/>
        </p:spPr>
        <p:txBody>
          <a:bodyPr wrap="none" lIns="0" tIns="0" rIns="0" bIns="0" rtlCol="0">
            <a:spAutoFit/>
          </a:bodyPr>
          <a:lstStyle/>
          <a:p>
            <a:r>
              <a:rPr lang="en-US" sz="2800" b="1" dirty="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9" name="Rectangle 48"/>
          <p:cNvSpPr/>
          <p:nvPr/>
        </p:nvSpPr>
        <p:spPr bwMode="auto">
          <a:xfrm>
            <a:off x="3041780" y="4914126"/>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71962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xEl>
                                              <p:pRg st="2" end="2"/>
                                            </p:txEl>
                                          </p:spTgt>
                                        </p:tgtEl>
                                        <p:attrNameLst>
                                          <p:attrName>style.visibility</p:attrName>
                                        </p:attrNameLst>
                                      </p:cBhvr>
                                      <p:to>
                                        <p:strVal val="visible"/>
                                      </p:to>
                                    </p:set>
                                    <p:animEffect transition="in" filter="fade">
                                      <p:cBhvr>
                                        <p:cTn id="44" dur="500"/>
                                        <p:tgtEl>
                                          <p:spTgt spid="5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
                                            <p:txEl>
                                              <p:pRg st="3" end="3"/>
                                            </p:txEl>
                                          </p:spTgt>
                                        </p:tgtEl>
                                        <p:attrNameLst>
                                          <p:attrName>style.visibility</p:attrName>
                                        </p:attrNameLst>
                                      </p:cBhvr>
                                      <p:to>
                                        <p:strVal val="visible"/>
                                      </p:to>
                                    </p:set>
                                    <p:animEffect transition="in" filter="fade">
                                      <p:cBhvr>
                                        <p:cTn id="49" dur="500"/>
                                        <p:tgtEl>
                                          <p:spTgt spid="52">
                                            <p:txEl>
                                              <p:pRg st="3" end="3"/>
                                            </p:txEl>
                                          </p:spTgt>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heel(1)">
                                      <p:cBhvr>
                                        <p:cTn id="53" dur="1000"/>
                                        <p:tgtEl>
                                          <p:spTgt spid="53"/>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heel(1)">
                                      <p:cBhvr>
                                        <p:cTn id="56" dur="1000"/>
                                        <p:tgtEl>
                                          <p:spTgt spid="54"/>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heel(1)">
                                      <p:cBhvr>
                                        <p:cTn id="59" dur="1000"/>
                                        <p:tgtEl>
                                          <p:spTgt spid="55"/>
                                        </p:tgtEl>
                                      </p:cBhvr>
                                    </p:animEffect>
                                  </p:childTnLst>
                                </p:cTn>
                              </p:par>
                            </p:childTnLst>
                          </p:cTn>
                        </p:par>
                        <p:par>
                          <p:cTn id="60" fill="hold">
                            <p:stCondLst>
                              <p:cond delay="1500"/>
                            </p:stCondLst>
                            <p:childTnLst>
                              <p:par>
                                <p:cTn id="61" presetID="53" presetClass="entr" presetSubtype="16"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animEffect transition="in" filter="fade">
                                      <p:cBhvr>
                                        <p:cTn id="6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27" grpId="0" animBg="1"/>
      <p:bldP spid="38" grpId="0"/>
      <p:bldP spid="73" grpId="0" animBg="1"/>
      <p:bldP spid="53" grpId="0" animBg="1"/>
      <p:bldP spid="54" grpId="0" animBg="1"/>
      <p:bldP spid="55" grpId="0" animBg="1"/>
      <p:bldP spid="5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49" y="74000"/>
            <a:ext cx="8454855" cy="819754"/>
          </a:xfrm>
        </p:spPr>
        <p:txBody>
          <a:bodyPr>
            <a:normAutofit fontScale="90000"/>
          </a:bodyPr>
          <a:lstStyle/>
          <a:p>
            <a:r>
              <a:rPr lang="en-US" dirty="0"/>
              <a:t>Providing Consistency for </a:t>
            </a:r>
            <a:r>
              <a:rPr lang="en-US" b="1" dirty="0"/>
              <a:t>Log Streams</a:t>
            </a:r>
          </a:p>
        </p:txBody>
      </p:sp>
      <p:sp>
        <p:nvSpPr>
          <p:cNvPr id="71" name="Content Placeholder 2"/>
          <p:cNvSpPr>
            <a:spLocks noGrp="1"/>
          </p:cNvSpPr>
          <p:nvPr>
            <p:ph sz="half" idx="1"/>
          </p:nvPr>
        </p:nvSpPr>
        <p:spPr>
          <a:xfrm>
            <a:off x="175161" y="1270019"/>
            <a:ext cx="3316184" cy="2494978"/>
          </a:xfrm>
        </p:spPr>
        <p:txBody>
          <a:bodyPr>
            <a:normAutofit fontScale="92500" lnSpcReduction="10000"/>
          </a:bodyPr>
          <a:lstStyle/>
          <a:p>
            <a:pPr marL="0" indent="0"/>
            <a:r>
              <a:rPr lang="en-US" sz="2400" b="1" dirty="0">
                <a:solidFill>
                  <a:schemeClr val="accent1">
                    <a:lumMod val="75000"/>
                  </a:schemeClr>
                </a:solidFill>
                <a:ea typeface="Segoe UI" pitchFamily="34" charset="0"/>
                <a:cs typeface="Segoe UI" pitchFamily="34" charset="0"/>
              </a:rPr>
              <a:t> </a:t>
            </a:r>
            <a:r>
              <a:rPr lang="en-US" sz="1800" b="1" dirty="0">
                <a:solidFill>
                  <a:schemeClr val="tx1"/>
                </a:solidFill>
                <a:ea typeface="Segoe UI" pitchFamily="34" charset="0"/>
                <a:cs typeface="Segoe UI" pitchFamily="34" charset="0"/>
              </a:rPr>
              <a:t>Logs are used on partition load</a:t>
            </a:r>
          </a:p>
          <a:p>
            <a:pPr marL="325424" lvl="1" indent="0"/>
            <a:r>
              <a:rPr lang="en-US" sz="1800" b="1" dirty="0">
                <a:solidFill>
                  <a:schemeClr val="tx1"/>
                </a:solidFill>
                <a:ea typeface="Segoe UI" pitchFamily="34" charset="0"/>
                <a:cs typeface="Segoe UI" pitchFamily="34" charset="0"/>
              </a:rPr>
              <a:t> </a:t>
            </a:r>
            <a:r>
              <a:rPr lang="en-US" sz="1800" b="1" u="sng" dirty="0">
                <a:solidFill>
                  <a:schemeClr val="tx1"/>
                </a:solidFill>
                <a:ea typeface="Segoe UI" pitchFamily="34" charset="0"/>
                <a:cs typeface="Segoe UI" pitchFamily="34" charset="0"/>
              </a:rPr>
              <a:t>Commit and Metadata log streams</a:t>
            </a:r>
          </a:p>
          <a:p>
            <a:pPr marL="0" indent="0"/>
            <a:r>
              <a:rPr lang="en-US" sz="1800" b="1" dirty="0">
                <a:solidFill>
                  <a:schemeClr val="tx1"/>
                </a:solidFill>
                <a:ea typeface="Segoe UI" pitchFamily="34" charset="0"/>
                <a:cs typeface="Segoe UI" pitchFamily="34" charset="0"/>
              </a:rPr>
              <a:t> Check commit length first</a:t>
            </a:r>
          </a:p>
          <a:p>
            <a:pPr marL="0" indent="0"/>
            <a:r>
              <a:rPr lang="en-US" sz="1800" b="1" dirty="0">
                <a:solidFill>
                  <a:schemeClr val="tx1"/>
                </a:solidFill>
                <a:ea typeface="Segoe UI" pitchFamily="34" charset="0"/>
                <a:cs typeface="Segoe UI" pitchFamily="34" charset="0"/>
              </a:rPr>
              <a:t> Only read from</a:t>
            </a:r>
          </a:p>
          <a:p>
            <a:r>
              <a:rPr lang="en-US" sz="1800" b="1" dirty="0">
                <a:solidFill>
                  <a:schemeClr val="tx1"/>
                </a:solidFill>
                <a:ea typeface="Segoe UI" pitchFamily="34" charset="0"/>
                <a:cs typeface="Segoe UI" pitchFamily="34" charset="0"/>
              </a:rPr>
              <a:t>Unsealed replica if all replicas have the same commit length</a:t>
            </a:r>
          </a:p>
          <a:p>
            <a:r>
              <a:rPr lang="en-US" sz="1800" b="1" dirty="0">
                <a:solidFill>
                  <a:schemeClr val="tx1"/>
                </a:solidFill>
                <a:ea typeface="Segoe UI" pitchFamily="34" charset="0"/>
                <a:cs typeface="Segoe UI" pitchFamily="34" charset="0"/>
              </a:rPr>
              <a:t>A sealed replica</a:t>
            </a:r>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2" name="Group 41"/>
          <p:cNvGrpSpPr/>
          <p:nvPr/>
        </p:nvGrpSpPr>
        <p:grpSpPr>
          <a:xfrm>
            <a:off x="939302" y="6235149"/>
            <a:ext cx="6057838" cy="430887"/>
            <a:chOff x="1252072" y="6235148"/>
            <a:chExt cx="8075019" cy="430887"/>
          </a:xfrm>
        </p:grpSpPr>
        <p:sp>
          <p:nvSpPr>
            <p:cNvPr id="43" name="TextBox 42"/>
            <p:cNvSpPr txBox="1"/>
            <p:nvPr/>
          </p:nvSpPr>
          <p:spPr>
            <a:xfrm>
              <a:off x="1252072" y="6235148"/>
              <a:ext cx="1621732"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3530913" y="6235148"/>
              <a:ext cx="2655933"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705347" y="6235148"/>
              <a:ext cx="2621744"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2414122" cy="307777"/>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84" name="TextBox 83"/>
          <p:cNvSpPr txBox="1"/>
          <p:nvPr/>
        </p:nvSpPr>
        <p:spPr>
          <a:xfrm>
            <a:off x="2977545" y="3501502"/>
            <a:ext cx="3079369"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Check commit length</a:t>
            </a:r>
          </a:p>
        </p:txBody>
      </p:sp>
      <p:sp>
        <p:nvSpPr>
          <p:cNvPr id="85" name="TextBox 84"/>
          <p:cNvSpPr txBox="1"/>
          <p:nvPr/>
        </p:nvSpPr>
        <p:spPr>
          <a:xfrm>
            <a:off x="3621797" y="3049052"/>
            <a:ext cx="1603388"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760704" y="1879437"/>
            <a:ext cx="2848344" cy="307777"/>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295662" y="2930890"/>
            <a:ext cx="2851743" cy="923330"/>
          </a:xfrm>
          <a:prstGeom prst="rect">
            <a:avLst/>
          </a:prstGeom>
          <a:noFill/>
        </p:spPr>
        <p:txBody>
          <a:bodyPr wrap="none" lIns="0" tIns="0" rIns="0" bIns="0" rtlCol="0">
            <a:spAutoFit/>
          </a:bodyPr>
          <a:lstStyle/>
          <a:p>
            <a:r>
              <a:rPr lang="en-US" sz="2000" b="1" dirty="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sz="2000" b="1" dirty="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sz="2000" b="1" dirty="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3936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P spid="66" grpId="0" animBg="1"/>
      <p:bldP spid="68" grpId="0" animBg="1"/>
      <p:bldP spid="27" grpId="0" animBg="1"/>
      <p:bldP spid="61" grpId="0"/>
      <p:bldP spid="70" grpId="0" animBg="1"/>
      <p:bldP spid="84" grpId="0"/>
      <p:bldP spid="85" grpId="0"/>
      <p:bldP spid="85" grpId="1"/>
      <p:bldP spid="91" grpId="0"/>
      <p:bldP spid="38" grpId="0"/>
      <p:bldP spid="73" grpId="0" animBg="1"/>
      <p:bldP spid="54" grpId="0" animBg="1"/>
      <p:bldP spid="5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Blob Namespace</a:t>
            </a:r>
          </a:p>
        </p:txBody>
      </p:sp>
      <p:sp>
        <p:nvSpPr>
          <p:cNvPr id="3" name="Content Placeholder 2"/>
          <p:cNvSpPr>
            <a:spLocks noGrp="1"/>
          </p:cNvSpPr>
          <p:nvPr>
            <p:ph idx="1"/>
          </p:nvPr>
        </p:nvSpPr>
        <p:spPr>
          <a:xfrm>
            <a:off x="730044" y="1412875"/>
            <a:ext cx="7681532" cy="2673039"/>
          </a:xfrm>
        </p:spPr>
        <p:txBody>
          <a:bodyPr>
            <a:normAutofit lnSpcReduction="10000"/>
          </a:bodyPr>
          <a:lstStyle/>
          <a:p>
            <a:pPr marL="346075" indent="-346075" defTabSz="914363" eaLnBrk="1" fontAlgn="auto" hangingPunct="1">
              <a:buFont typeface="Wingdings" pitchFamily="2" charset="2"/>
              <a:buChar char="l"/>
              <a:defRPr/>
            </a:pPr>
            <a:r>
              <a:rPr lang="en-US" sz="2000" dirty="0">
                <a:ea typeface="+mn-ea"/>
                <a:cs typeface="+mn-cs"/>
              </a:rPr>
              <a:t>Blob URL</a:t>
            </a:r>
          </a:p>
          <a:p>
            <a:pPr defTabSz="914363" eaLnBrk="1" fontAlgn="auto" hangingPunct="1">
              <a:buFont typeface="Wingdings" pitchFamily="2" charset="2"/>
              <a:buNone/>
              <a:defRPr/>
            </a:pPr>
            <a:r>
              <a:rPr lang="en-US" sz="2000" u="sng" dirty="0">
                <a:ea typeface="+mn-ea"/>
                <a:cs typeface="+mn-cs"/>
              </a:rPr>
              <a:t>http://&lt;Account&gt;.</a:t>
            </a:r>
            <a:r>
              <a:rPr lang="en-US" sz="2000" u="sng" dirty="0">
                <a:solidFill>
                  <a:schemeClr val="accent3">
                    <a:lumMod val="60000"/>
                    <a:lumOff val="40000"/>
                  </a:schemeClr>
                </a:solidFill>
                <a:ea typeface="+mn-ea"/>
                <a:cs typeface="+mn-cs"/>
              </a:rPr>
              <a:t>blob</a:t>
            </a:r>
            <a:r>
              <a:rPr lang="en-US" sz="2000" u="sng" dirty="0">
                <a:ea typeface="+mn-ea"/>
                <a:cs typeface="+mn-cs"/>
              </a:rPr>
              <a:t>.core.windows.net/&lt;Container&gt;/&lt;BlobName&gt;</a:t>
            </a:r>
          </a:p>
          <a:p>
            <a:pPr defTabSz="914363" eaLnBrk="1" fontAlgn="auto" hangingPunct="1">
              <a:buFont typeface="Wingdings" pitchFamily="2" charset="2"/>
              <a:buNone/>
              <a:defRPr/>
            </a:pPr>
            <a:r>
              <a:rPr lang="en-US" sz="2000" dirty="0">
                <a:ea typeface="+mn-ea"/>
                <a:cs typeface="+mn-cs"/>
              </a:rPr>
              <a:t>Example: </a:t>
            </a:r>
          </a:p>
          <a:p>
            <a:pPr marL="346075" indent="-346075" defTabSz="914363" eaLnBrk="1" fontAlgn="auto" hangingPunct="1">
              <a:buFont typeface="Wingdings" pitchFamily="2" charset="2"/>
              <a:buChar char="l"/>
              <a:defRPr/>
            </a:pPr>
            <a:r>
              <a:rPr lang="en-US" sz="2000" dirty="0">
                <a:ea typeface="+mn-ea"/>
                <a:cs typeface="+mn-cs"/>
              </a:rPr>
              <a:t>Account – sally</a:t>
            </a:r>
          </a:p>
          <a:p>
            <a:pPr marL="346075" indent="-346075" defTabSz="914363" eaLnBrk="1" fontAlgn="auto" hangingPunct="1">
              <a:buFont typeface="Wingdings" pitchFamily="2" charset="2"/>
              <a:buChar char="l"/>
              <a:defRPr/>
            </a:pPr>
            <a:r>
              <a:rPr lang="en-US" sz="2000" dirty="0">
                <a:ea typeface="+mn-ea"/>
                <a:cs typeface="+mn-cs"/>
              </a:rPr>
              <a:t>Container – music</a:t>
            </a:r>
          </a:p>
          <a:p>
            <a:pPr marL="346075" indent="-346075" defTabSz="914363" eaLnBrk="1" fontAlgn="auto" hangingPunct="1">
              <a:buFont typeface="Wingdings" pitchFamily="2" charset="2"/>
              <a:buChar char="l"/>
              <a:defRPr/>
            </a:pPr>
            <a:r>
              <a:rPr lang="en-US" sz="2000" dirty="0" err="1">
                <a:ea typeface="+mn-ea"/>
                <a:cs typeface="+mn-cs"/>
              </a:rPr>
              <a:t>BlobName</a:t>
            </a:r>
            <a:r>
              <a:rPr lang="en-US" sz="2000" dirty="0">
                <a:ea typeface="+mn-ea"/>
                <a:cs typeface="+mn-cs"/>
              </a:rPr>
              <a:t> – rock/rush/xanadu.mp3</a:t>
            </a:r>
          </a:p>
          <a:p>
            <a:pPr marL="346075" indent="-346075" defTabSz="914363" eaLnBrk="1" fontAlgn="auto" hangingPunct="1">
              <a:buFont typeface="Wingdings" pitchFamily="2" charset="2"/>
              <a:buChar char="l"/>
              <a:defRPr/>
            </a:pPr>
            <a:r>
              <a:rPr lang="en-US" sz="2000" dirty="0">
                <a:ea typeface="+mn-ea"/>
                <a:cs typeface="+mn-cs"/>
              </a:rPr>
              <a:t>URL: </a:t>
            </a:r>
            <a:r>
              <a:rPr lang="en-US" sz="2000" dirty="0">
                <a:solidFill>
                  <a:schemeClr val="accent3"/>
                </a:solidFill>
                <a:ea typeface="+mn-ea"/>
                <a:cs typeface="+mn-cs"/>
                <a:hlinkClick r:id="rId3"/>
              </a:rPr>
              <a:t>http://sally.blob.core.windows.net/music/rock/rush/xanadu.mp3</a:t>
            </a:r>
            <a:endParaRPr lang="en-US" sz="2000" dirty="0">
              <a:solidFill>
                <a:schemeClr val="accent3"/>
              </a:solidFill>
              <a:ea typeface="+mn-ea"/>
              <a:cs typeface="+mn-cs"/>
            </a:endParaRPr>
          </a:p>
        </p:txBody>
      </p:sp>
      <p:sp>
        <p:nvSpPr>
          <p:cNvPr id="6" name="Down Arrow 5"/>
          <p:cNvSpPr/>
          <p:nvPr/>
        </p:nvSpPr>
        <p:spPr bwMode="auto">
          <a:xfrm rot="10800000">
            <a:off x="1936122" y="3592513"/>
            <a:ext cx="303213" cy="233362"/>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8" name="Down Arrow 7"/>
          <p:cNvSpPr/>
          <p:nvPr/>
        </p:nvSpPr>
        <p:spPr bwMode="auto">
          <a:xfrm rot="10800000">
            <a:off x="5110746" y="3558160"/>
            <a:ext cx="303213" cy="233362"/>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9" name="Down Arrow 8"/>
          <p:cNvSpPr/>
          <p:nvPr/>
        </p:nvSpPr>
        <p:spPr bwMode="auto">
          <a:xfrm rot="10800000">
            <a:off x="6620242" y="3589518"/>
            <a:ext cx="303213" cy="233362"/>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0" name="Down Arrow 9"/>
          <p:cNvSpPr/>
          <p:nvPr/>
        </p:nvSpPr>
        <p:spPr bwMode="auto">
          <a:xfrm rot="10800000">
            <a:off x="1839913" y="2044700"/>
            <a:ext cx="301625" cy="23336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1" name="Down Arrow 10"/>
          <p:cNvSpPr/>
          <p:nvPr/>
        </p:nvSpPr>
        <p:spPr bwMode="auto">
          <a:xfrm rot="10800000">
            <a:off x="2708275" y="2044700"/>
            <a:ext cx="303213" cy="23336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2" name="Down Arrow 11"/>
          <p:cNvSpPr/>
          <p:nvPr/>
        </p:nvSpPr>
        <p:spPr bwMode="auto">
          <a:xfrm rot="10800000">
            <a:off x="5643563" y="2044700"/>
            <a:ext cx="303212" cy="23336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sp>
        <p:nvSpPr>
          <p:cNvPr id="13" name="Down Arrow 12"/>
          <p:cNvSpPr/>
          <p:nvPr/>
        </p:nvSpPr>
        <p:spPr bwMode="auto">
          <a:xfrm rot="10800000">
            <a:off x="6962775" y="2044700"/>
            <a:ext cx="303213" cy="23336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prstTxWarp prst="textNoShape">
              <a:avLst/>
            </a:prstTxWarp>
          </a:bodyPr>
          <a:lstStyle/>
          <a:p>
            <a:pPr algn="ctr" defTabSz="914099">
              <a:defRPr/>
            </a:pPr>
            <a:endParaRPr lang="en-US" sz="2300" dirty="0">
              <a:solidFill>
                <a:srgbClr val="FFFFFF"/>
              </a:solidFill>
            </a:endParaRPr>
          </a:p>
        </p:txBody>
      </p:sp>
      <p:grpSp>
        <p:nvGrpSpPr>
          <p:cNvPr id="26634" name="Group 52"/>
          <p:cNvGrpSpPr>
            <a:grpSpLocks/>
          </p:cNvGrpSpPr>
          <p:nvPr/>
        </p:nvGrpSpPr>
        <p:grpSpPr bwMode="auto">
          <a:xfrm>
            <a:off x="7769225" y="4572000"/>
            <a:ext cx="987425" cy="2057400"/>
            <a:chOff x="3340288" y="0"/>
            <a:chExt cx="987310" cy="2057399"/>
          </a:xfrm>
        </p:grpSpPr>
        <p:sp>
          <p:nvSpPr>
            <p:cNvPr id="56" name="Rounded Rectangle 55"/>
            <p:cNvSpPr/>
            <p:nvPr/>
          </p:nvSpPr>
          <p:spPr>
            <a:xfrm>
              <a:off x="3340288"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57" name="Rounded Rectangle 4"/>
            <p:cNvSpPr/>
            <p:nvPr/>
          </p:nvSpPr>
          <p:spPr>
            <a:xfrm>
              <a:off x="3340288"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Blob</a:t>
              </a:r>
            </a:p>
          </p:txBody>
        </p:sp>
      </p:grpSp>
      <p:grpSp>
        <p:nvGrpSpPr>
          <p:cNvPr id="26635" name="Group 57"/>
          <p:cNvGrpSpPr>
            <a:grpSpLocks/>
          </p:cNvGrpSpPr>
          <p:nvPr/>
        </p:nvGrpSpPr>
        <p:grpSpPr bwMode="auto">
          <a:xfrm>
            <a:off x="6616700" y="4572000"/>
            <a:ext cx="987425" cy="2057400"/>
            <a:chOff x="2188425" y="0"/>
            <a:chExt cx="987310" cy="2057399"/>
          </a:xfrm>
        </p:grpSpPr>
        <p:sp>
          <p:nvSpPr>
            <p:cNvPr id="59" name="Rounded Rectangle 58"/>
            <p:cNvSpPr/>
            <p:nvPr/>
          </p:nvSpPr>
          <p:spPr>
            <a:xfrm>
              <a:off x="2188425"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0" name="Rounded Rectangle 6"/>
            <p:cNvSpPr/>
            <p:nvPr/>
          </p:nvSpPr>
          <p:spPr>
            <a:xfrm>
              <a:off x="2188425"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Container</a:t>
              </a:r>
            </a:p>
          </p:txBody>
        </p:sp>
      </p:grpSp>
      <p:grpSp>
        <p:nvGrpSpPr>
          <p:cNvPr id="26636" name="Group 60"/>
          <p:cNvGrpSpPr>
            <a:grpSpLocks/>
          </p:cNvGrpSpPr>
          <p:nvPr/>
        </p:nvGrpSpPr>
        <p:grpSpPr bwMode="auto">
          <a:xfrm>
            <a:off x="5427663" y="4572000"/>
            <a:ext cx="987425" cy="2057400"/>
            <a:chOff x="998877" y="0"/>
            <a:chExt cx="987310" cy="2057399"/>
          </a:xfrm>
        </p:grpSpPr>
        <p:sp>
          <p:nvSpPr>
            <p:cNvPr id="62" name="Rounded Rectangle 61"/>
            <p:cNvSpPr/>
            <p:nvPr/>
          </p:nvSpPr>
          <p:spPr>
            <a:xfrm>
              <a:off x="998877" y="0"/>
              <a:ext cx="987310" cy="2057399"/>
            </a:xfrm>
            <a:prstGeom prst="roundRect">
              <a:avLst>
                <a:gd name="adj" fmla="val 1000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8"/>
            <p:cNvSpPr/>
            <p:nvPr/>
          </p:nvSpPr>
          <p:spPr>
            <a:xfrm>
              <a:off x="998877" y="0"/>
              <a:ext cx="987310" cy="6175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666750" fontAlgn="auto">
                <a:lnSpc>
                  <a:spcPct val="90000"/>
                </a:lnSpc>
                <a:spcAft>
                  <a:spcPct val="35000"/>
                </a:spcAft>
                <a:defRPr/>
              </a:pPr>
              <a:r>
                <a:rPr lang="en-US" sz="1500" dirty="0">
                  <a:solidFill>
                    <a:schemeClr val="tx1"/>
                  </a:solidFill>
                </a:rPr>
                <a:t>Account</a:t>
              </a:r>
            </a:p>
          </p:txBody>
        </p:sp>
      </p:grpSp>
      <p:grpSp>
        <p:nvGrpSpPr>
          <p:cNvPr id="26637" name="Group 63"/>
          <p:cNvGrpSpPr>
            <a:grpSpLocks/>
          </p:cNvGrpSpPr>
          <p:nvPr/>
        </p:nvGrpSpPr>
        <p:grpSpPr bwMode="auto">
          <a:xfrm>
            <a:off x="5519738" y="5780088"/>
            <a:ext cx="822325" cy="412750"/>
            <a:chOff x="1090519" y="1208743"/>
            <a:chExt cx="822759" cy="411379"/>
          </a:xfrm>
        </p:grpSpPr>
        <p:sp>
          <p:nvSpPr>
            <p:cNvPr id="65" name="Rounded Rectangle 64"/>
            <p:cNvSpPr/>
            <p:nvPr/>
          </p:nvSpPr>
          <p:spPr>
            <a:xfrm>
              <a:off x="1090519" y="1208743"/>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6" name="Rounded Rectangle 10"/>
            <p:cNvSpPr/>
            <p:nvPr/>
          </p:nvSpPr>
          <p:spPr>
            <a:xfrm>
              <a:off x="1103226" y="1221401"/>
              <a:ext cx="797346" cy="386063"/>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sally</a:t>
              </a:r>
            </a:p>
          </p:txBody>
        </p:sp>
      </p:grpSp>
      <p:grpSp>
        <p:nvGrpSpPr>
          <p:cNvPr id="26638" name="Group 66"/>
          <p:cNvGrpSpPr>
            <a:grpSpLocks/>
          </p:cNvGrpSpPr>
          <p:nvPr/>
        </p:nvGrpSpPr>
        <p:grpSpPr bwMode="auto">
          <a:xfrm>
            <a:off x="6502400" y="5495925"/>
            <a:ext cx="36513" cy="555625"/>
            <a:chOff x="2073993" y="924301"/>
            <a:chExt cx="35991" cy="555294"/>
          </a:xfrm>
        </p:grpSpPr>
        <p:sp>
          <p:nvSpPr>
            <p:cNvPr id="68" name="Straight Connector 11"/>
            <p:cNvSpPr/>
            <p:nvPr/>
          </p:nvSpPr>
          <p:spPr>
            <a:xfrm rot="18603934">
              <a:off x="1814342" y="1183952"/>
              <a:ext cx="555294" cy="35991"/>
            </a:xfrm>
            <a:custGeom>
              <a:avLst/>
              <a:gdLst/>
              <a:ahLst/>
              <a:cxnLst/>
              <a:rect l="0" t="0" r="0" b="0"/>
              <a:pathLst>
                <a:path>
                  <a:moveTo>
                    <a:pt x="0" y="17995"/>
                  </a:moveTo>
                  <a:lnTo>
                    <a:pt x="555294" y="1799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Straight Connector 12"/>
            <p:cNvSpPr/>
            <p:nvPr/>
          </p:nvSpPr>
          <p:spPr>
            <a:xfrm rot="18603934">
              <a:off x="2077710" y="1188647"/>
              <a:ext cx="28558" cy="26601"/>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6639" name="Group 69"/>
          <p:cNvGrpSpPr>
            <a:grpSpLocks/>
          </p:cNvGrpSpPr>
          <p:nvPr/>
        </p:nvGrpSpPr>
        <p:grpSpPr bwMode="auto">
          <a:xfrm>
            <a:off x="6699250" y="5356225"/>
            <a:ext cx="823913" cy="411163"/>
            <a:chOff x="2270701" y="783772"/>
            <a:chExt cx="822759" cy="411379"/>
          </a:xfrm>
        </p:grpSpPr>
        <p:sp>
          <p:nvSpPr>
            <p:cNvPr id="71" name="Rounded Rectangle 70"/>
            <p:cNvSpPr/>
            <p:nvPr/>
          </p:nvSpPr>
          <p:spPr>
            <a:xfrm>
              <a:off x="2270701" y="783772"/>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2" name="Rounded Rectangle 14"/>
            <p:cNvSpPr/>
            <p:nvPr/>
          </p:nvSpPr>
          <p:spPr>
            <a:xfrm>
              <a:off x="2283383" y="796479"/>
              <a:ext cx="797395"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pictures</a:t>
              </a:r>
            </a:p>
          </p:txBody>
        </p:sp>
      </p:grpSp>
      <p:grpSp>
        <p:nvGrpSpPr>
          <p:cNvPr id="26640" name="Group 72"/>
          <p:cNvGrpSpPr>
            <a:grpSpLocks/>
          </p:cNvGrpSpPr>
          <p:nvPr/>
        </p:nvGrpSpPr>
        <p:grpSpPr bwMode="auto">
          <a:xfrm>
            <a:off x="7477125" y="5413375"/>
            <a:ext cx="420688" cy="34925"/>
            <a:chOff x="3047913" y="840837"/>
            <a:chExt cx="420196" cy="35991"/>
          </a:xfrm>
        </p:grpSpPr>
        <p:sp>
          <p:nvSpPr>
            <p:cNvPr id="74" name="Straight Connector 15"/>
            <p:cNvSpPr/>
            <p:nvPr/>
          </p:nvSpPr>
          <p:spPr>
            <a:xfrm rot="19293342">
              <a:off x="3047913" y="840837"/>
              <a:ext cx="420196" cy="35991"/>
            </a:xfrm>
            <a:custGeom>
              <a:avLst/>
              <a:gdLst/>
              <a:ahLst/>
              <a:cxnLst/>
              <a:rect l="0" t="0" r="0" b="0"/>
              <a:pathLst>
                <a:path>
                  <a:moveTo>
                    <a:pt x="0" y="17995"/>
                  </a:moveTo>
                  <a:lnTo>
                    <a:pt x="420196"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Straight Connector 16"/>
            <p:cNvSpPr/>
            <p:nvPr/>
          </p:nvSpPr>
          <p:spPr>
            <a:xfrm rot="19293342">
              <a:off x="3247704" y="849017"/>
              <a:ext cx="20614" cy="19631"/>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6641" name="Group 75"/>
          <p:cNvGrpSpPr>
            <a:grpSpLocks/>
          </p:cNvGrpSpPr>
          <p:nvPr/>
        </p:nvGrpSpPr>
        <p:grpSpPr bwMode="auto">
          <a:xfrm>
            <a:off x="7851775" y="5094288"/>
            <a:ext cx="822325" cy="411162"/>
            <a:chOff x="3422564" y="522513"/>
            <a:chExt cx="822759" cy="411379"/>
          </a:xfrm>
        </p:grpSpPr>
        <p:sp>
          <p:nvSpPr>
            <p:cNvPr id="77" name="Rounded Rectangle 76"/>
            <p:cNvSpPr/>
            <p:nvPr/>
          </p:nvSpPr>
          <p:spPr>
            <a:xfrm>
              <a:off x="3422564" y="522513"/>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8" name="Rounded Rectangle 18"/>
            <p:cNvSpPr/>
            <p:nvPr/>
          </p:nvSpPr>
          <p:spPr>
            <a:xfrm>
              <a:off x="3435271" y="535220"/>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IMG001.JPG</a:t>
              </a:r>
            </a:p>
          </p:txBody>
        </p:sp>
      </p:grpSp>
      <p:grpSp>
        <p:nvGrpSpPr>
          <p:cNvPr id="26642" name="Group 78"/>
          <p:cNvGrpSpPr>
            <a:grpSpLocks/>
          </p:cNvGrpSpPr>
          <p:nvPr/>
        </p:nvGrpSpPr>
        <p:grpSpPr bwMode="auto">
          <a:xfrm>
            <a:off x="7486650" y="5657850"/>
            <a:ext cx="400050" cy="36513"/>
            <a:chOff x="3057658" y="1085766"/>
            <a:chExt cx="400708" cy="35991"/>
          </a:xfrm>
        </p:grpSpPr>
        <p:sp>
          <p:nvSpPr>
            <p:cNvPr id="80" name="Straight Connector 19"/>
            <p:cNvSpPr/>
            <p:nvPr/>
          </p:nvSpPr>
          <p:spPr>
            <a:xfrm rot="2087060">
              <a:off x="3057658" y="1085766"/>
              <a:ext cx="400708" cy="35991"/>
            </a:xfrm>
            <a:custGeom>
              <a:avLst/>
              <a:gdLst/>
              <a:ahLst/>
              <a:cxnLst/>
              <a:rect l="0" t="0" r="0" b="0"/>
              <a:pathLst>
                <a:path>
                  <a:moveTo>
                    <a:pt x="0" y="17995"/>
                  </a:moveTo>
                  <a:lnTo>
                    <a:pt x="400708"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Straight Connector 20"/>
            <p:cNvSpPr/>
            <p:nvPr/>
          </p:nvSpPr>
          <p:spPr>
            <a:xfrm rot="2087060">
              <a:off x="3248471" y="1093591"/>
              <a:ext cx="19081" cy="20342"/>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6643" name="Group 81"/>
          <p:cNvGrpSpPr>
            <a:grpSpLocks/>
          </p:cNvGrpSpPr>
          <p:nvPr/>
        </p:nvGrpSpPr>
        <p:grpSpPr bwMode="auto">
          <a:xfrm>
            <a:off x="7851775" y="5584825"/>
            <a:ext cx="822325" cy="411163"/>
            <a:chOff x="3422564" y="1012371"/>
            <a:chExt cx="822759" cy="411379"/>
          </a:xfrm>
        </p:grpSpPr>
        <p:sp>
          <p:nvSpPr>
            <p:cNvPr id="83" name="Rounded Rectangle 82"/>
            <p:cNvSpPr/>
            <p:nvPr/>
          </p:nvSpPr>
          <p:spPr>
            <a:xfrm>
              <a:off x="3422564" y="1012371"/>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4" name="Rounded Rectangle 22"/>
            <p:cNvSpPr/>
            <p:nvPr/>
          </p:nvSpPr>
          <p:spPr>
            <a:xfrm>
              <a:off x="3435271" y="1025078"/>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IMG002.JPG</a:t>
              </a:r>
            </a:p>
          </p:txBody>
        </p:sp>
      </p:grpSp>
      <p:grpSp>
        <p:nvGrpSpPr>
          <p:cNvPr id="26644" name="Group 84"/>
          <p:cNvGrpSpPr>
            <a:grpSpLocks/>
          </p:cNvGrpSpPr>
          <p:nvPr/>
        </p:nvGrpSpPr>
        <p:grpSpPr bwMode="auto">
          <a:xfrm>
            <a:off x="6269038" y="6145213"/>
            <a:ext cx="503237" cy="36512"/>
            <a:chOff x="1840174" y="1573845"/>
            <a:chExt cx="503631" cy="35991"/>
          </a:xfrm>
        </p:grpSpPr>
        <p:sp>
          <p:nvSpPr>
            <p:cNvPr id="86" name="Straight Connector 23"/>
            <p:cNvSpPr/>
            <p:nvPr/>
          </p:nvSpPr>
          <p:spPr>
            <a:xfrm rot="2687411">
              <a:off x="1840174" y="1573845"/>
              <a:ext cx="503631" cy="35991"/>
            </a:xfrm>
            <a:custGeom>
              <a:avLst/>
              <a:gdLst/>
              <a:ahLst/>
              <a:cxnLst/>
              <a:rect l="0" t="0" r="0" b="0"/>
              <a:pathLst>
                <a:path>
                  <a:moveTo>
                    <a:pt x="0" y="17995"/>
                  </a:moveTo>
                  <a:lnTo>
                    <a:pt x="503631" y="17995"/>
                  </a:lnTo>
                </a:path>
              </a:pathLst>
            </a:custGeom>
            <a:no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7" name="Straight Connector 24"/>
            <p:cNvSpPr/>
            <p:nvPr/>
          </p:nvSpPr>
          <p:spPr>
            <a:xfrm rot="2687411">
              <a:off x="2080074" y="1578539"/>
              <a:ext cx="23832" cy="26603"/>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6645" name="Group 87"/>
          <p:cNvGrpSpPr>
            <a:grpSpLocks/>
          </p:cNvGrpSpPr>
          <p:nvPr/>
        </p:nvGrpSpPr>
        <p:grpSpPr bwMode="auto">
          <a:xfrm>
            <a:off x="6699250" y="6135688"/>
            <a:ext cx="823913" cy="411162"/>
            <a:chOff x="2270701" y="1563558"/>
            <a:chExt cx="822759" cy="411379"/>
          </a:xfrm>
        </p:grpSpPr>
        <p:sp>
          <p:nvSpPr>
            <p:cNvPr id="89" name="Rounded Rectangle 88"/>
            <p:cNvSpPr/>
            <p:nvPr/>
          </p:nvSpPr>
          <p:spPr>
            <a:xfrm>
              <a:off x="2270701" y="1563558"/>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0" name="Rounded Rectangle 26"/>
            <p:cNvSpPr/>
            <p:nvPr/>
          </p:nvSpPr>
          <p:spPr>
            <a:xfrm>
              <a:off x="2283383" y="1576265"/>
              <a:ext cx="797395"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movies</a:t>
              </a:r>
            </a:p>
          </p:txBody>
        </p:sp>
      </p:grpSp>
      <p:grpSp>
        <p:nvGrpSpPr>
          <p:cNvPr id="26646" name="Group 90"/>
          <p:cNvGrpSpPr>
            <a:grpSpLocks/>
          </p:cNvGrpSpPr>
          <p:nvPr/>
        </p:nvGrpSpPr>
        <p:grpSpPr bwMode="auto">
          <a:xfrm>
            <a:off x="7523163" y="6323013"/>
            <a:ext cx="328612" cy="36512"/>
            <a:chOff x="3093460" y="1751252"/>
            <a:chExt cx="329103" cy="35991"/>
          </a:xfrm>
        </p:grpSpPr>
        <p:sp>
          <p:nvSpPr>
            <p:cNvPr id="92" name="Straight Connector 27"/>
            <p:cNvSpPr/>
            <p:nvPr/>
          </p:nvSpPr>
          <p:spPr>
            <a:xfrm>
              <a:off x="3093460" y="1751252"/>
              <a:ext cx="329103" cy="35991"/>
            </a:xfrm>
            <a:custGeom>
              <a:avLst/>
              <a:gdLst/>
              <a:ahLst/>
              <a:cxnLst/>
              <a:rect l="0" t="0" r="0" b="0"/>
              <a:pathLst>
                <a:path>
                  <a:moveTo>
                    <a:pt x="0" y="17995"/>
                  </a:moveTo>
                  <a:lnTo>
                    <a:pt x="329103" y="17995"/>
                  </a:lnTo>
                </a:path>
              </a:pathLst>
            </a:custGeom>
            <a:no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3" name="Straight Connector 28"/>
            <p:cNvSpPr/>
            <p:nvPr/>
          </p:nvSpPr>
          <p:spPr>
            <a:xfrm>
              <a:off x="3249267" y="1760641"/>
              <a:ext cx="17488" cy="17213"/>
            </a:xfrm>
            <a:prstGeom prst="rect">
              <a:avLst/>
            </a:prstGeom>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fontAlgn="auto">
                <a:lnSpc>
                  <a:spcPct val="90000"/>
                </a:lnSpc>
                <a:spcAft>
                  <a:spcPct val="35000"/>
                </a:spcAft>
                <a:defRPr/>
              </a:pPr>
              <a:endParaRPr lang="en-US" sz="500"/>
            </a:p>
          </p:txBody>
        </p:sp>
      </p:grpSp>
      <p:grpSp>
        <p:nvGrpSpPr>
          <p:cNvPr id="26647" name="Group 93"/>
          <p:cNvGrpSpPr>
            <a:grpSpLocks/>
          </p:cNvGrpSpPr>
          <p:nvPr/>
        </p:nvGrpSpPr>
        <p:grpSpPr bwMode="auto">
          <a:xfrm>
            <a:off x="7851775" y="6135688"/>
            <a:ext cx="822325" cy="411162"/>
            <a:chOff x="3422564" y="1563558"/>
            <a:chExt cx="822759" cy="411379"/>
          </a:xfrm>
        </p:grpSpPr>
        <p:sp>
          <p:nvSpPr>
            <p:cNvPr id="95" name="Rounded Rectangle 94"/>
            <p:cNvSpPr/>
            <p:nvPr/>
          </p:nvSpPr>
          <p:spPr>
            <a:xfrm>
              <a:off x="3422564" y="1563558"/>
              <a:ext cx="822759" cy="41137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96" name="Rounded Rectangle 30"/>
            <p:cNvSpPr/>
            <p:nvPr/>
          </p:nvSpPr>
          <p:spPr>
            <a:xfrm>
              <a:off x="3435271" y="1576265"/>
              <a:ext cx="797346" cy="385966"/>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7620" tIns="7620" rIns="7620" bIns="7620" spcCol="1270" anchor="ctr"/>
            <a:lstStyle/>
            <a:p>
              <a:pPr algn="ctr" defTabSz="533400" fontAlgn="auto">
                <a:lnSpc>
                  <a:spcPct val="90000"/>
                </a:lnSpc>
                <a:spcAft>
                  <a:spcPct val="35000"/>
                </a:spcAft>
                <a:defRPr/>
              </a:pPr>
              <a:r>
                <a:rPr lang="en-US" sz="1200" dirty="0"/>
                <a:t>MOV1.AVI</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xit" presetSubtype="10" fill="hold" grpId="1" nodeType="with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xit" presetSubtype="10" fill="hold" grpId="1" nodeType="withEffect">
                                  <p:stCondLst>
                                    <p:cond delay="0"/>
                                  </p:stCondLst>
                                  <p:childTnLst>
                                    <p:animEffect transition="out" filter="blinds(horizont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xit" presetSubtype="10" fill="hold" grpId="1" nodeType="withEffect">
                                  <p:stCondLst>
                                    <p:cond delay="0"/>
                                  </p:stCondLst>
                                  <p:childTnLst>
                                    <p:animEffect transition="out" filter="blinds(horizontal)">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blinds(horizontal)">
                                      <p:cBhvr>
                                        <p:cTn id="36" dur="500"/>
                                        <p:tgtEl>
                                          <p:spTgt spid="3">
                                            <p:txEl>
                                              <p:pRg st="2" end="2"/>
                                            </p:txEl>
                                          </p:spTgt>
                                        </p:tgtEl>
                                      </p:cBhvr>
                                    </p:animEffect>
                                  </p:childTnLst>
                                </p:cTn>
                              </p:par>
                              <p:par>
                                <p:cTn id="37" presetID="3" presetClass="exit" presetSubtype="10" fill="hold" grpId="1" nodeType="withEffect">
                                  <p:stCondLst>
                                    <p:cond delay="0"/>
                                  </p:stCondLst>
                                  <p:childTnLst>
                                    <p:animEffect transition="out" filter="blinds(horizontal)">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3" presetClass="entr" presetSubtype="10" fill="hold"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linds(horizontal)">
                                      <p:cBhvr>
                                        <p:cTn id="42" dur="500"/>
                                        <p:tgtEl>
                                          <p:spTgt spid="3">
                                            <p:txEl>
                                              <p:pRg st="3" end="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linds(horizontal)">
                                      <p:cBhvr>
                                        <p:cTn id="45" dur="500"/>
                                        <p:tgtEl>
                                          <p:spTgt spid="3">
                                            <p:txEl>
                                              <p:pRg st="4" end="4"/>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blinds(horizontal)">
                                      <p:cBhvr>
                                        <p:cTn id="48" dur="500"/>
                                        <p:tgtEl>
                                          <p:spTgt spid="3">
                                            <p:txEl>
                                              <p:pRg st="5" end="5"/>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blinds(horizontal)">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linds(horizontal)">
                                      <p:cBhvr>
                                        <p:cTn id="61" dur="500"/>
                                        <p:tgtEl>
                                          <p:spTgt spid="8"/>
                                        </p:tgtEl>
                                      </p:cBhvr>
                                    </p:animEffect>
                                  </p:childTnLst>
                                </p:cTn>
                              </p:par>
                              <p:par>
                                <p:cTn id="62" presetID="3" presetClass="exit" presetSubtype="10" fill="hold" grpId="1" nodeType="withEffect">
                                  <p:stCondLst>
                                    <p:cond delay="0"/>
                                  </p:stCondLst>
                                  <p:childTnLst>
                                    <p:animEffect transition="out" filter="blinds(horizontal)">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par>
                                <p:cTn id="70" presetID="3" presetClass="exit" presetSubtype="10" fill="hold" grpId="1" nodeType="withEffect">
                                  <p:stCondLst>
                                    <p:cond delay="0"/>
                                  </p:stCondLst>
                                  <p:childTnLst>
                                    <p:animEffect transition="out" filter="blinds(horizontal)">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9"/>
                                        </p:tgtEl>
                                      </p:cBhvr>
                                    </p:animEffect>
                                    <p:set>
                                      <p:cBhvr>
                                        <p:cTn id="7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normAutofit fontScale="90000"/>
          </a:bodyPr>
          <a:lstStyle/>
          <a:p>
            <a:r>
              <a:rPr lang="en-US" dirty="0"/>
              <a:t>Our Approach to the CAP Theorem</a:t>
            </a:r>
          </a:p>
        </p:txBody>
      </p:sp>
      <p:sp>
        <p:nvSpPr>
          <p:cNvPr id="3" name="Content Placeholder 2"/>
          <p:cNvSpPr>
            <a:spLocks noGrp="1"/>
          </p:cNvSpPr>
          <p:nvPr>
            <p:ph idx="1"/>
          </p:nvPr>
        </p:nvSpPr>
        <p:spPr>
          <a:xfrm>
            <a:off x="213210" y="1204609"/>
            <a:ext cx="8874587" cy="5261739"/>
          </a:xfrm>
        </p:spPr>
        <p:txBody>
          <a:bodyPr>
            <a:normAutofit fontScale="85000" lnSpcReduction="20000"/>
          </a:bodyPr>
          <a:lstStyle/>
          <a:p>
            <a:r>
              <a:rPr lang="en-US" dirty="0"/>
              <a:t>Layering and co-design provide flexibility to achieve “C” and “A” at same time while being partition/failure tolerant for our fault model</a:t>
            </a:r>
          </a:p>
          <a:p>
            <a:pPr lvl="1"/>
            <a:r>
              <a:rPr lang="en-US" dirty="0"/>
              <a:t>Stream Layer</a:t>
            </a:r>
          </a:p>
          <a:p>
            <a:pPr lvl="2"/>
            <a:r>
              <a:rPr lang="en-US" dirty="0"/>
              <a:t>Availability with Partition/failure tolerance</a:t>
            </a:r>
          </a:p>
          <a:p>
            <a:pPr lvl="2"/>
            <a:r>
              <a:rPr lang="en-US" dirty="0"/>
              <a:t>For Consistency, replicas are bit-wise identical up to the commit length</a:t>
            </a:r>
          </a:p>
          <a:p>
            <a:pPr lvl="1"/>
            <a:r>
              <a:rPr lang="en-US" dirty="0"/>
              <a:t>Partition Layer</a:t>
            </a:r>
          </a:p>
          <a:p>
            <a:pPr lvl="2"/>
            <a:r>
              <a:rPr lang="en-US" dirty="0"/>
              <a:t>Consistency with Partition/failure tolerance</a:t>
            </a:r>
          </a:p>
          <a:p>
            <a:pPr lvl="2"/>
            <a:r>
              <a:rPr lang="en-US" dirty="0"/>
              <a:t>For Availability, RangePartitions can be served by any partition server and are moved to available servers if a partition server fails</a:t>
            </a:r>
          </a:p>
          <a:p>
            <a:pPr lvl="1"/>
            <a:endParaRPr lang="en-US" dirty="0"/>
          </a:p>
          <a:p>
            <a:r>
              <a:rPr lang="en-US" dirty="0"/>
              <a:t>Designed for specific classes of partitioning/failures seen in practice</a:t>
            </a:r>
          </a:p>
          <a:p>
            <a:pPr lvl="1"/>
            <a:r>
              <a:rPr lang="en-US" dirty="0"/>
              <a:t>Process to Disk to Node to Rack failures/unresponsiveness</a:t>
            </a:r>
          </a:p>
          <a:p>
            <a:pPr lvl="1"/>
            <a:r>
              <a:rPr lang="en-US" dirty="0"/>
              <a:t>Node to Rack level network partitioning</a:t>
            </a:r>
          </a:p>
        </p:txBody>
      </p:sp>
    </p:spTree>
    <p:extLst>
      <p:ext uri="{BB962C8B-B14F-4D97-AF65-F5344CB8AC3E}">
        <p14:creationId xmlns:p14="http://schemas.microsoft.com/office/powerpoint/2010/main" val="2807808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linds(horizontal)">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721" y="3429002"/>
            <a:ext cx="6801942" cy="1446550"/>
          </a:xfrm>
          <a:prstGeom prst="rect">
            <a:avLst/>
          </a:prstGeom>
          <a:noFill/>
        </p:spPr>
        <p:txBody>
          <a:bodyPr wrap="square" rtlCol="0">
            <a:spAutoFit/>
          </a:bodyPr>
          <a:lstStyle/>
          <a:p>
            <a:pPr algn="ctr"/>
            <a:r>
              <a:rPr lang="en-US" sz="4400" dirty="0">
                <a:latin typeface="+mj-lt"/>
              </a:rPr>
              <a:t>Design Choices and Lessons Learned</a:t>
            </a:r>
          </a:p>
        </p:txBody>
      </p:sp>
    </p:spTree>
    <p:extLst>
      <p:ext uri="{BB962C8B-B14F-4D97-AF65-F5344CB8AC3E}">
        <p14:creationId xmlns:p14="http://schemas.microsoft.com/office/powerpoint/2010/main" val="1422966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67593" cy="783491"/>
          </a:xfrm>
        </p:spPr>
        <p:txBody>
          <a:bodyPr/>
          <a:lstStyle/>
          <a:p>
            <a:r>
              <a:rPr lang="en-US" dirty="0"/>
              <a:t>Design Choices</a:t>
            </a:r>
          </a:p>
        </p:txBody>
      </p:sp>
      <p:sp>
        <p:nvSpPr>
          <p:cNvPr id="3" name="Content Placeholder 2"/>
          <p:cNvSpPr>
            <a:spLocks noGrp="1"/>
          </p:cNvSpPr>
          <p:nvPr>
            <p:ph sz="half" idx="1"/>
          </p:nvPr>
        </p:nvSpPr>
        <p:spPr>
          <a:xfrm>
            <a:off x="107232" y="1118681"/>
            <a:ext cx="4115872" cy="5494966"/>
          </a:xfrm>
        </p:spPr>
        <p:txBody>
          <a:bodyPr>
            <a:normAutofit fontScale="77500" lnSpcReduction="20000"/>
          </a:bodyPr>
          <a:lstStyle/>
          <a:p>
            <a:r>
              <a:rPr lang="en-US" sz="2800" b="1" dirty="0">
                <a:solidFill>
                  <a:schemeClr val="tx1"/>
                </a:solidFill>
              </a:rPr>
              <a:t>Multi-Data </a:t>
            </a:r>
            <a:r>
              <a:rPr lang="en-US" b="1" dirty="0">
                <a:solidFill>
                  <a:schemeClr val="tx1"/>
                </a:solidFill>
              </a:rPr>
              <a:t>A</a:t>
            </a:r>
            <a:r>
              <a:rPr lang="en-US" sz="2800" b="1" dirty="0">
                <a:solidFill>
                  <a:schemeClr val="tx1"/>
                </a:solidFill>
              </a:rPr>
              <a:t>rchitecture</a:t>
            </a:r>
          </a:p>
          <a:p>
            <a:pPr lvl="1"/>
            <a:r>
              <a:rPr lang="en-US" dirty="0">
                <a:solidFill>
                  <a:schemeClr val="tx1"/>
                </a:solidFill>
              </a:rPr>
              <a:t>Use extra resources to serve mixed workload for incremental costs</a:t>
            </a:r>
          </a:p>
          <a:p>
            <a:pPr lvl="2"/>
            <a:r>
              <a:rPr lang="en-US" dirty="0">
                <a:solidFill>
                  <a:schemeClr val="tx1"/>
                </a:solidFill>
              </a:rPr>
              <a:t>Blob -&gt; storage capacity</a:t>
            </a:r>
          </a:p>
          <a:p>
            <a:pPr lvl="2"/>
            <a:r>
              <a:rPr lang="en-US" dirty="0">
                <a:solidFill>
                  <a:schemeClr val="tx1"/>
                </a:solidFill>
              </a:rPr>
              <a:t>Table -&gt; </a:t>
            </a:r>
            <a:r>
              <a:rPr lang="en-US" dirty="0" err="1">
                <a:solidFill>
                  <a:schemeClr val="tx1"/>
                </a:solidFill>
              </a:rPr>
              <a:t>IOps</a:t>
            </a:r>
            <a:endParaRPr lang="en-US" dirty="0">
              <a:solidFill>
                <a:schemeClr val="tx1"/>
              </a:solidFill>
            </a:endParaRPr>
          </a:p>
          <a:p>
            <a:pPr lvl="2"/>
            <a:r>
              <a:rPr lang="en-US" dirty="0">
                <a:solidFill>
                  <a:schemeClr val="tx1"/>
                </a:solidFill>
              </a:rPr>
              <a:t>Queue -&gt; memory</a:t>
            </a:r>
          </a:p>
          <a:p>
            <a:pPr lvl="2"/>
            <a:r>
              <a:rPr lang="en-US" dirty="0">
                <a:solidFill>
                  <a:schemeClr val="tx1"/>
                </a:solidFill>
              </a:rPr>
              <a:t>Drives -&gt; storage capacity and </a:t>
            </a:r>
            <a:r>
              <a:rPr lang="en-US" dirty="0" err="1">
                <a:solidFill>
                  <a:schemeClr val="tx1"/>
                </a:solidFill>
              </a:rPr>
              <a:t>IOps</a:t>
            </a:r>
            <a:endParaRPr lang="en-US" dirty="0">
              <a:solidFill>
                <a:schemeClr val="tx1"/>
              </a:solidFill>
            </a:endParaRPr>
          </a:p>
          <a:p>
            <a:pPr lvl="1"/>
            <a:r>
              <a:rPr lang="en-US" sz="2400" dirty="0">
                <a:solidFill>
                  <a:schemeClr val="tx1"/>
                </a:solidFill>
              </a:rPr>
              <a:t>Multiple data abstractions from a single stack</a:t>
            </a:r>
          </a:p>
          <a:p>
            <a:pPr lvl="2"/>
            <a:r>
              <a:rPr lang="en-US" dirty="0">
                <a:solidFill>
                  <a:schemeClr val="tx1"/>
                </a:solidFill>
              </a:rPr>
              <a:t>Improvements at lower layers help all data abstractions</a:t>
            </a:r>
          </a:p>
          <a:p>
            <a:pPr lvl="2"/>
            <a:r>
              <a:rPr lang="en-US" sz="2000" dirty="0">
                <a:solidFill>
                  <a:schemeClr val="tx1"/>
                </a:solidFill>
              </a:rPr>
              <a:t>Simplifies hardware management</a:t>
            </a:r>
          </a:p>
          <a:p>
            <a:pPr lvl="1"/>
            <a:r>
              <a:rPr lang="en-US" sz="2400" dirty="0">
                <a:solidFill>
                  <a:schemeClr val="tx1"/>
                </a:solidFill>
              </a:rPr>
              <a:t>Tradeoff: single stack is not optimized for specific workload pattern</a:t>
            </a:r>
            <a:endParaRPr lang="en-US" dirty="0">
              <a:solidFill>
                <a:schemeClr val="tx1"/>
              </a:solidFill>
            </a:endParaRPr>
          </a:p>
        </p:txBody>
      </p:sp>
      <p:sp>
        <p:nvSpPr>
          <p:cNvPr id="4" name="Content Placeholder 3"/>
          <p:cNvSpPr>
            <a:spLocks noGrp="1"/>
          </p:cNvSpPr>
          <p:nvPr>
            <p:ph sz="half" idx="2"/>
          </p:nvPr>
        </p:nvSpPr>
        <p:spPr>
          <a:xfrm>
            <a:off x="4527755" y="1050588"/>
            <a:ext cx="4351890" cy="5568577"/>
          </a:xfrm>
        </p:spPr>
        <p:txBody>
          <a:bodyPr>
            <a:normAutofit fontScale="77500" lnSpcReduction="20000"/>
          </a:bodyPr>
          <a:lstStyle/>
          <a:p>
            <a:r>
              <a:rPr lang="en-US" b="1" dirty="0"/>
              <a:t>Append-only System</a:t>
            </a:r>
            <a:endParaRPr lang="en-US" sz="2400" b="1" dirty="0"/>
          </a:p>
          <a:p>
            <a:pPr lvl="1"/>
            <a:r>
              <a:rPr lang="en-US" dirty="0">
                <a:solidFill>
                  <a:schemeClr val="tx1"/>
                </a:solidFill>
              </a:rPr>
              <a:t>Greatly simplifies replication protocol and failure handling</a:t>
            </a:r>
          </a:p>
          <a:p>
            <a:pPr lvl="2"/>
            <a:r>
              <a:rPr lang="en-US" dirty="0">
                <a:solidFill>
                  <a:schemeClr val="tx1"/>
                </a:solidFill>
              </a:rPr>
              <a:t>Consistent and identical replicas up to the extent’s commit length</a:t>
            </a:r>
          </a:p>
          <a:p>
            <a:pPr lvl="1"/>
            <a:r>
              <a:rPr lang="en-US" dirty="0">
                <a:solidFill>
                  <a:schemeClr val="tx1"/>
                </a:solidFill>
              </a:rPr>
              <a:t>Keep snapshots at no extra cost</a:t>
            </a:r>
          </a:p>
          <a:p>
            <a:pPr lvl="1"/>
            <a:r>
              <a:rPr lang="en-US" dirty="0">
                <a:solidFill>
                  <a:schemeClr val="tx1"/>
                </a:solidFill>
              </a:rPr>
              <a:t>Benefit for diagnosis and repair</a:t>
            </a:r>
          </a:p>
          <a:p>
            <a:pPr lvl="1"/>
            <a:r>
              <a:rPr lang="en-US" dirty="0">
                <a:solidFill>
                  <a:schemeClr val="tx1"/>
                </a:solidFill>
              </a:rPr>
              <a:t>Erasure Coding</a:t>
            </a:r>
          </a:p>
          <a:p>
            <a:pPr lvl="1"/>
            <a:r>
              <a:rPr lang="en-US" dirty="0">
                <a:solidFill>
                  <a:schemeClr val="tx1"/>
                </a:solidFill>
              </a:rPr>
              <a:t>Tradeoff: GC overhead</a:t>
            </a:r>
            <a:endParaRPr lang="en-US" sz="3200" dirty="0">
              <a:solidFill>
                <a:schemeClr val="tx1"/>
              </a:solidFill>
            </a:endParaRPr>
          </a:p>
          <a:p>
            <a:r>
              <a:rPr lang="en-US" b="1" dirty="0">
                <a:solidFill>
                  <a:schemeClr val="tx1"/>
                </a:solidFill>
              </a:rPr>
              <a:t>Scaling Compute Separate from Storage</a:t>
            </a:r>
            <a:endParaRPr lang="en-US" sz="2400" b="1" dirty="0">
              <a:solidFill>
                <a:schemeClr val="tx1"/>
              </a:solidFill>
            </a:endParaRPr>
          </a:p>
          <a:p>
            <a:pPr lvl="1"/>
            <a:r>
              <a:rPr lang="en-US" dirty="0">
                <a:solidFill>
                  <a:schemeClr val="tx1"/>
                </a:solidFill>
              </a:rPr>
              <a:t>Allows each to be scaled separately</a:t>
            </a:r>
          </a:p>
          <a:p>
            <a:pPr lvl="1"/>
            <a:r>
              <a:rPr lang="en-US" dirty="0">
                <a:solidFill>
                  <a:schemeClr val="tx1"/>
                </a:solidFill>
              </a:rPr>
              <a:t>Important for multitenant environment</a:t>
            </a:r>
          </a:p>
          <a:p>
            <a:pPr lvl="1"/>
            <a:r>
              <a:rPr lang="en-US" dirty="0">
                <a:solidFill>
                  <a:schemeClr val="tx1"/>
                </a:solidFill>
              </a:rPr>
              <a:t>Moving toward full bisection bandwidth between compute and storage</a:t>
            </a:r>
          </a:p>
          <a:p>
            <a:pPr lvl="1"/>
            <a:r>
              <a:rPr lang="en-US" dirty="0">
                <a:solidFill>
                  <a:schemeClr val="tx1"/>
                </a:solidFill>
              </a:rPr>
              <a:t>Tradeoff: Latency/BW to/from storage</a:t>
            </a:r>
          </a:p>
          <a:p>
            <a:endParaRPr lang="en-US" sz="3200" dirty="0"/>
          </a:p>
        </p:txBody>
      </p:sp>
    </p:spTree>
    <p:extLst>
      <p:ext uri="{BB962C8B-B14F-4D97-AF65-F5344CB8AC3E}">
        <p14:creationId xmlns:p14="http://schemas.microsoft.com/office/powerpoint/2010/main" val="34569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linds(horizontal)">
                                      <p:cBhvr>
                                        <p:cTn id="36" dur="500"/>
                                        <p:tgtEl>
                                          <p:spTgt spid="4">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linds(horizontal)">
                                      <p:cBhvr>
                                        <p:cTn id="39" dur="500"/>
                                        <p:tgtEl>
                                          <p:spTgt spid="4">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58"/>
            <a:ext cx="8229600" cy="1143000"/>
          </a:xfrm>
        </p:spPr>
        <p:txBody>
          <a:bodyPr/>
          <a:lstStyle/>
          <a:p>
            <a:r>
              <a:rPr lang="en-US" dirty="0"/>
              <a:t>Lessons Learned</a:t>
            </a:r>
          </a:p>
        </p:txBody>
      </p:sp>
      <p:sp>
        <p:nvSpPr>
          <p:cNvPr id="3" name="Content Placeholder 2"/>
          <p:cNvSpPr>
            <a:spLocks noGrp="1"/>
          </p:cNvSpPr>
          <p:nvPr>
            <p:ph idx="1"/>
          </p:nvPr>
        </p:nvSpPr>
        <p:spPr>
          <a:xfrm>
            <a:off x="389436" y="1251856"/>
            <a:ext cx="8363938" cy="5391316"/>
          </a:xfrm>
        </p:spPr>
        <p:txBody>
          <a:bodyPr>
            <a:normAutofit fontScale="92500" lnSpcReduction="10000"/>
          </a:bodyPr>
          <a:lstStyle/>
          <a:p>
            <a:r>
              <a:rPr lang="en-US" dirty="0"/>
              <a:t>Automatic load balancing</a:t>
            </a:r>
          </a:p>
          <a:p>
            <a:pPr lvl="1"/>
            <a:r>
              <a:rPr lang="en-US" dirty="0"/>
              <a:t>Quickly adapt to various traffic conditions </a:t>
            </a:r>
          </a:p>
          <a:p>
            <a:pPr lvl="2"/>
            <a:r>
              <a:rPr lang="en-US" dirty="0"/>
              <a:t>Need to handle every type of workload thrown at the system</a:t>
            </a:r>
          </a:p>
          <a:p>
            <a:pPr lvl="1"/>
            <a:r>
              <a:rPr lang="en-US" dirty="0"/>
              <a:t>Built an easily tunable and extensible language to dynamically tune the load balancing rules</a:t>
            </a:r>
          </a:p>
          <a:p>
            <a:pPr lvl="1"/>
            <a:r>
              <a:rPr lang="en-US" dirty="0"/>
              <a:t>Need to tune based on many dimensions</a:t>
            </a:r>
          </a:p>
          <a:p>
            <a:pPr lvl="2"/>
            <a:r>
              <a:rPr lang="en-US" dirty="0"/>
              <a:t>CPU, Network, Memory, </a:t>
            </a:r>
            <a:r>
              <a:rPr lang="en-US" dirty="0" err="1"/>
              <a:t>tps</a:t>
            </a:r>
            <a:r>
              <a:rPr lang="en-US" dirty="0"/>
              <a:t>, GC load, Geo-Rep load, Size of partitions, etc</a:t>
            </a:r>
          </a:p>
          <a:p>
            <a:r>
              <a:rPr lang="en-US" dirty="0"/>
              <a:t>Achieving consistently low append latencies</a:t>
            </a:r>
          </a:p>
          <a:p>
            <a:pPr lvl="1"/>
            <a:r>
              <a:rPr lang="en-US" dirty="0"/>
              <a:t>Ended up using journaling</a:t>
            </a:r>
          </a:p>
          <a:p>
            <a:r>
              <a:rPr lang="en-US" dirty="0"/>
              <a:t>Efficient upgrade support</a:t>
            </a:r>
          </a:p>
          <a:p>
            <a:r>
              <a:rPr lang="en-US" dirty="0"/>
              <a:t>Pressure point testing</a:t>
            </a:r>
          </a:p>
        </p:txBody>
      </p:sp>
    </p:spTree>
    <p:extLst>
      <p:ext uri="{BB962C8B-B14F-4D97-AF65-F5344CB8AC3E}">
        <p14:creationId xmlns:p14="http://schemas.microsoft.com/office/powerpoint/2010/main" val="845715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linds(horizontal)">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393421" y="1191910"/>
            <a:ext cx="8410353" cy="5029200"/>
          </a:xfrm>
          <a:prstGeom prst="rect">
            <a:avLst/>
          </a:prstGeom>
        </p:spPr>
        <p:txBody>
          <a:bodyPr>
            <a:normAutofit/>
          </a:bodyPr>
          <a:lstStyle>
            <a:lvl1pPr marL="460375" indent="-460375" algn="l" defTabSz="914363" rtl="0" eaLnBrk="1" latinLnBrk="0" hangingPunct="1">
              <a:lnSpc>
                <a:spcPct val="90000"/>
              </a:lnSpc>
              <a:spcBef>
                <a:spcPct val="20000"/>
              </a:spcBef>
              <a:buSzPct val="100000"/>
              <a:buFontTx/>
              <a:buBlip>
                <a:blip r:embed="rId3"/>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3"/>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3"/>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3"/>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3"/>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sz="3200" dirty="0"/>
          </a:p>
          <a:p>
            <a:pPr>
              <a:defRPr/>
            </a:pPr>
            <a:endParaRPr lang="en-US" sz="3200" dirty="0"/>
          </a:p>
          <a:p>
            <a:pPr lvl="1">
              <a:defRPr/>
            </a:pPr>
            <a:endParaRPr lang="en-US" sz="2800" dirty="0"/>
          </a:p>
          <a:p>
            <a:pPr lvl="1">
              <a:defRPr/>
            </a:pPr>
            <a:endParaRPr lang="en-US" sz="2800" dirty="0"/>
          </a:p>
        </p:txBody>
      </p:sp>
      <p:sp>
        <p:nvSpPr>
          <p:cNvPr id="8" name="Title 1"/>
          <p:cNvSpPr txBox="1">
            <a:spLocks/>
          </p:cNvSpPr>
          <p:nvPr/>
        </p:nvSpPr>
        <p:spPr>
          <a:xfrm>
            <a:off x="389436" y="228600"/>
            <a:ext cx="8363938" cy="609398"/>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gradFill flip="none" rotWithShape="1">
                  <a:gsLst>
                    <a:gs pos="0">
                      <a:schemeClr val="tx1"/>
                    </a:gs>
                    <a:gs pos="86000">
                      <a:schemeClr val="tx1"/>
                    </a:gs>
                  </a:gsLst>
                  <a:lin ang="5400000" scaled="0"/>
                  <a:tileRect/>
                </a:gradFill>
                <a:effectLst/>
                <a:latin typeface="+mn-lt"/>
                <a:ea typeface="+mn-ea"/>
                <a:cs typeface="Arial" charset="0"/>
              </a:defRPr>
            </a:lvl1pPr>
          </a:lstStyle>
          <a:p>
            <a:pPr algn="ctr"/>
            <a:r>
              <a:rPr lang="en-US" dirty="0">
                <a:solidFill>
                  <a:schemeClr val="tx1"/>
                </a:solidFill>
              </a:rPr>
              <a:t>Azure Storage Summary</a:t>
            </a:r>
            <a:endParaRPr lang="en-US" dirty="0">
              <a:solidFill>
                <a:srgbClr val="FFFF00"/>
              </a:solidFill>
            </a:endParaRPr>
          </a:p>
        </p:txBody>
      </p:sp>
      <p:sp>
        <p:nvSpPr>
          <p:cNvPr id="13" name="Text Placeholder 12"/>
          <p:cNvSpPr>
            <a:spLocks noGrp="1"/>
          </p:cNvSpPr>
          <p:nvPr>
            <p:ph type="body" sz="quarter" idx="10"/>
          </p:nvPr>
        </p:nvSpPr>
        <p:spPr>
          <a:xfrm>
            <a:off x="389437" y="1447800"/>
            <a:ext cx="8363937" cy="5054600"/>
          </a:xfrm>
        </p:spPr>
        <p:txBody>
          <a:bodyPr>
            <a:normAutofit fontScale="92500" lnSpcReduction="10000"/>
          </a:bodyPr>
          <a:lstStyle/>
          <a:p>
            <a:pPr>
              <a:lnSpc>
                <a:spcPct val="120000"/>
              </a:lnSpc>
            </a:pPr>
            <a:r>
              <a:rPr lang="en-US" dirty="0"/>
              <a:t>Highly Available Cloud Storage with Strong Consistency</a:t>
            </a:r>
          </a:p>
          <a:p>
            <a:pPr>
              <a:lnSpc>
                <a:spcPct val="120000"/>
              </a:lnSpc>
            </a:pPr>
            <a:endParaRPr lang="en-US" dirty="0"/>
          </a:p>
          <a:p>
            <a:pPr>
              <a:lnSpc>
                <a:spcPct val="120000"/>
              </a:lnSpc>
            </a:pPr>
            <a:r>
              <a:rPr lang="en-US" dirty="0"/>
              <a:t>Scalable data abstractions to build your applications</a:t>
            </a:r>
          </a:p>
          <a:p>
            <a:pPr lvl="1">
              <a:lnSpc>
                <a:spcPct val="120000"/>
              </a:lnSpc>
            </a:pPr>
            <a:r>
              <a:rPr lang="en-US" dirty="0"/>
              <a:t>Blobs – Files and large objects </a:t>
            </a:r>
          </a:p>
          <a:p>
            <a:pPr lvl="1">
              <a:lnSpc>
                <a:spcPct val="120000"/>
              </a:lnSpc>
            </a:pPr>
            <a:r>
              <a:rPr lang="en-US" dirty="0"/>
              <a:t>Tables – Massively scalable structured storage</a:t>
            </a:r>
          </a:p>
          <a:p>
            <a:pPr lvl="1">
              <a:lnSpc>
                <a:spcPct val="120000"/>
              </a:lnSpc>
            </a:pPr>
            <a:r>
              <a:rPr lang="en-US" dirty="0"/>
              <a:t>Queues – Reliable delivery of messages</a:t>
            </a:r>
          </a:p>
          <a:p>
            <a:pPr lvl="1">
              <a:lnSpc>
                <a:spcPct val="120000"/>
              </a:lnSpc>
            </a:pPr>
            <a:r>
              <a:rPr lang="en-US" dirty="0"/>
              <a:t>Drives – Durable NTFS volume </a:t>
            </a:r>
            <a:r>
              <a:rPr lang="en-US"/>
              <a:t>for Azure </a:t>
            </a:r>
            <a:r>
              <a:rPr lang="en-US" dirty="0"/>
              <a:t>applications</a:t>
            </a:r>
          </a:p>
          <a:p>
            <a:pPr lvl="1">
              <a:lnSpc>
                <a:spcPct val="120000"/>
              </a:lnSpc>
            </a:pPr>
            <a:endParaRPr lang="en-US" dirty="0"/>
          </a:p>
          <a:p>
            <a:endParaRPr lang="en-US" dirty="0"/>
          </a:p>
        </p:txBody>
      </p:sp>
    </p:spTree>
    <p:extLst>
      <p:ext uri="{BB962C8B-B14F-4D97-AF65-F5344CB8AC3E}">
        <p14:creationId xmlns:p14="http://schemas.microsoft.com/office/powerpoint/2010/main" val="23754756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553998"/>
          </a:xfrm>
        </p:spPr>
        <p:txBody>
          <a:bodyPr>
            <a:normAutofit fontScale="90000"/>
          </a:bodyPr>
          <a:lstStyle/>
          <a:p>
            <a:pPr defTabSz="914363" eaLnBrk="1" fontAlgn="auto" hangingPunct="1">
              <a:spcAft>
                <a:spcPts val="0"/>
              </a:spcAft>
              <a:defRPr/>
            </a:pPr>
            <a:r>
              <a:rPr dirty="0">
                <a:ea typeface="+mn-ea"/>
                <a:cs typeface="Arial" charset="0"/>
              </a:rPr>
              <a:t>Blob Features </a:t>
            </a:r>
            <a:r>
              <a:rPr lang="en-US" dirty="0">
                <a:ea typeface="+mn-ea"/>
                <a:cs typeface="Arial" charset="0"/>
              </a:rPr>
              <a:t>&amp;</a:t>
            </a:r>
            <a:r>
              <a:rPr dirty="0">
                <a:ea typeface="+mn-ea"/>
                <a:cs typeface="Arial" charset="0"/>
              </a:rPr>
              <a:t> Functions</a:t>
            </a:r>
          </a:p>
        </p:txBody>
      </p:sp>
      <p:sp>
        <p:nvSpPr>
          <p:cNvPr id="3" name="Content Placeholder 2"/>
          <p:cNvSpPr>
            <a:spLocks noGrp="1"/>
          </p:cNvSpPr>
          <p:nvPr>
            <p:ph idx="1"/>
          </p:nvPr>
        </p:nvSpPr>
        <p:spPr>
          <a:xfrm>
            <a:off x="730044" y="1092145"/>
            <a:ext cx="7681532" cy="5753563"/>
          </a:xfrm>
        </p:spPr>
        <p:txBody>
          <a:bodyPr>
            <a:normAutofit lnSpcReduction="10000"/>
          </a:bodyPr>
          <a:lstStyle/>
          <a:p>
            <a:pPr defTabSz="914363" eaLnBrk="1" fontAlgn="auto" hangingPunct="1">
              <a:buFont typeface="Wingdings" pitchFamily="2" charset="2"/>
              <a:buChar char="l"/>
              <a:defRPr/>
            </a:pPr>
            <a:r>
              <a:rPr lang="en-US" sz="2800" dirty="0">
                <a:ea typeface="+mn-ea"/>
                <a:cs typeface="+mn-cs"/>
              </a:rPr>
              <a:t>Store Large Objects  (up to 50 GB each)</a:t>
            </a:r>
          </a:p>
          <a:p>
            <a:pPr defTabSz="914363" eaLnBrk="1" fontAlgn="auto" hangingPunct="1">
              <a:buFont typeface="Wingdings" pitchFamily="2" charset="2"/>
              <a:buChar char="l"/>
              <a:defRPr/>
            </a:pPr>
            <a:r>
              <a:rPr lang="en-US" sz="2800" dirty="0">
                <a:ea typeface="+mn-ea"/>
                <a:cs typeface="+mn-cs"/>
              </a:rPr>
              <a:t>Standard REST PUT/GET Interface</a:t>
            </a:r>
          </a:p>
          <a:p>
            <a:pPr defTabSz="914363" eaLnBrk="1" fontAlgn="auto" hangingPunct="1">
              <a:buFont typeface="Wingdings" pitchFamily="2" charset="2"/>
              <a:buNone/>
              <a:defRPr/>
            </a:pPr>
            <a:r>
              <a:rPr lang="en-US" sz="2000" u="sng" dirty="0">
                <a:ea typeface="+mn-ea"/>
                <a:cs typeface="+mn-cs"/>
              </a:rPr>
              <a:t>http://&lt;Account&gt;.</a:t>
            </a:r>
            <a:r>
              <a:rPr lang="en-US" sz="2000" u="sng" dirty="0" err="1">
                <a:solidFill>
                  <a:schemeClr val="accent3"/>
                </a:solidFill>
                <a:ea typeface="+mn-ea"/>
                <a:cs typeface="+mn-cs"/>
              </a:rPr>
              <a:t>blob</a:t>
            </a:r>
            <a:r>
              <a:rPr lang="en-US" sz="2000" u="sng" dirty="0" err="1">
                <a:ea typeface="+mn-ea"/>
                <a:cs typeface="+mn-cs"/>
              </a:rPr>
              <a:t>.core.windows.net</a:t>
            </a:r>
            <a:r>
              <a:rPr lang="en-US" sz="2000" u="sng" dirty="0">
                <a:ea typeface="+mn-ea"/>
                <a:cs typeface="+mn-cs"/>
              </a:rPr>
              <a:t>/&lt;Container&gt;/&lt;</a:t>
            </a:r>
            <a:r>
              <a:rPr lang="en-US" sz="2000" u="sng" dirty="0" err="1">
                <a:ea typeface="+mn-ea"/>
                <a:cs typeface="+mn-cs"/>
              </a:rPr>
              <a:t>BlobName</a:t>
            </a:r>
            <a:r>
              <a:rPr lang="en-US" sz="2000" u="sng" dirty="0">
                <a:ea typeface="+mn-ea"/>
                <a:cs typeface="+mn-cs"/>
              </a:rPr>
              <a:t>&gt;</a:t>
            </a:r>
          </a:p>
          <a:p>
            <a:pPr lvl="1" defTabSz="914363" eaLnBrk="1" fontAlgn="auto" hangingPunct="1">
              <a:spcAft>
                <a:spcPts val="0"/>
              </a:spcAft>
              <a:buFont typeface="Wingdings" pitchFamily="2" charset="2"/>
              <a:buChar char="l"/>
              <a:defRPr/>
            </a:pPr>
            <a:r>
              <a:rPr lang="en-US" sz="2400" dirty="0" err="1">
                <a:solidFill>
                  <a:schemeClr val="accent3"/>
                </a:solidFill>
                <a:ea typeface="+mn-ea"/>
              </a:rPr>
              <a:t>PutBlob</a:t>
            </a:r>
            <a:endParaRPr lang="en-US" sz="2400" dirty="0">
              <a:solidFill>
                <a:schemeClr val="accent3"/>
              </a:solidFill>
              <a:ea typeface="+mn-ea"/>
            </a:endParaRPr>
          </a:p>
          <a:p>
            <a:pPr lvl="2" defTabSz="914363" eaLnBrk="1" fontAlgn="auto" hangingPunct="1">
              <a:spcAft>
                <a:spcPts val="0"/>
              </a:spcAft>
              <a:buFont typeface="Wingdings" pitchFamily="2" charset="2"/>
              <a:buChar char="l"/>
              <a:defRPr/>
            </a:pPr>
            <a:r>
              <a:rPr lang="en-US" sz="2000" dirty="0">
                <a:ea typeface="+mn-ea"/>
              </a:rPr>
              <a:t>Inserts a new blob or overwrites the existing blob</a:t>
            </a:r>
          </a:p>
          <a:p>
            <a:pPr lvl="1" defTabSz="914363" eaLnBrk="1" fontAlgn="auto" hangingPunct="1">
              <a:spcAft>
                <a:spcPts val="0"/>
              </a:spcAft>
              <a:buFont typeface="Wingdings" pitchFamily="2" charset="2"/>
              <a:buChar char="l"/>
              <a:defRPr/>
            </a:pPr>
            <a:r>
              <a:rPr lang="en-US" sz="2400" dirty="0" err="1">
                <a:solidFill>
                  <a:schemeClr val="accent3"/>
                </a:solidFill>
                <a:ea typeface="+mn-ea"/>
              </a:rPr>
              <a:t>GetBlob</a:t>
            </a:r>
            <a:endParaRPr lang="en-US" sz="2400" dirty="0">
              <a:solidFill>
                <a:schemeClr val="accent3"/>
              </a:solidFill>
              <a:ea typeface="+mn-ea"/>
            </a:endParaRPr>
          </a:p>
          <a:p>
            <a:pPr lvl="2" defTabSz="914363" eaLnBrk="1" fontAlgn="auto" hangingPunct="1">
              <a:spcAft>
                <a:spcPts val="0"/>
              </a:spcAft>
              <a:buFont typeface="Wingdings" pitchFamily="2" charset="2"/>
              <a:buChar char="l"/>
              <a:defRPr/>
            </a:pPr>
            <a:r>
              <a:rPr lang="en-US" sz="2000" dirty="0">
                <a:ea typeface="+mn-ea"/>
              </a:rPr>
              <a:t>Get whole blob or by starting offset, length</a:t>
            </a:r>
          </a:p>
          <a:p>
            <a:pPr lvl="1" defTabSz="914363" eaLnBrk="1" fontAlgn="auto" hangingPunct="1">
              <a:spcAft>
                <a:spcPts val="0"/>
              </a:spcAft>
              <a:buFont typeface="Wingdings" pitchFamily="2" charset="2"/>
              <a:buChar char="l"/>
              <a:defRPr/>
            </a:pPr>
            <a:r>
              <a:rPr lang="en-US" sz="2400" dirty="0" err="1">
                <a:solidFill>
                  <a:schemeClr val="accent3"/>
                </a:solidFill>
                <a:ea typeface="+mn-ea"/>
              </a:rPr>
              <a:t>DeleteBlob</a:t>
            </a:r>
            <a:endParaRPr lang="en-US" sz="2400" dirty="0">
              <a:solidFill>
                <a:schemeClr val="accent3"/>
              </a:solidFill>
              <a:ea typeface="+mn-ea"/>
            </a:endParaRPr>
          </a:p>
          <a:p>
            <a:pPr lvl="1" defTabSz="914363" eaLnBrk="1" fontAlgn="auto" hangingPunct="1">
              <a:spcAft>
                <a:spcPts val="0"/>
              </a:spcAft>
              <a:buFont typeface="Wingdings" pitchFamily="2" charset="2"/>
              <a:buChar char="l"/>
              <a:defRPr/>
            </a:pPr>
            <a:r>
              <a:rPr lang="en-US" sz="2400" dirty="0">
                <a:ea typeface="+mn-ea"/>
              </a:rPr>
              <a:t>Support for Continuation on Upload</a:t>
            </a:r>
          </a:p>
          <a:p>
            <a:pPr lvl="4" defTabSz="914363" eaLnBrk="1" fontAlgn="auto" hangingPunct="1">
              <a:spcAft>
                <a:spcPts val="0"/>
              </a:spcAft>
              <a:buFont typeface="Wingdings" pitchFamily="2" charset="2"/>
              <a:buChar char="l"/>
              <a:defRPr/>
            </a:pPr>
            <a:endParaRPr lang="en-US" sz="2000" dirty="0">
              <a:ea typeface="+mn-ea"/>
            </a:endParaRPr>
          </a:p>
          <a:p>
            <a:pPr marL="400050" indent="-400050" defTabSz="914363" eaLnBrk="1" fontAlgn="auto" hangingPunct="1">
              <a:buFont typeface="Wingdings" pitchFamily="2" charset="2"/>
              <a:buChar char="l"/>
              <a:defRPr/>
            </a:pPr>
            <a:r>
              <a:rPr lang="en-US" sz="2800" dirty="0">
                <a:ea typeface="+mn-ea"/>
                <a:cs typeface="+mn-cs"/>
              </a:rPr>
              <a:t>Associate Metadata with Blob</a:t>
            </a:r>
          </a:p>
          <a:p>
            <a:pPr lvl="1" defTabSz="914363" eaLnBrk="1" fontAlgn="auto" hangingPunct="1">
              <a:spcAft>
                <a:spcPts val="0"/>
              </a:spcAft>
              <a:buFont typeface="Wingdings" pitchFamily="2" charset="2"/>
              <a:buChar char="l"/>
              <a:defRPr/>
            </a:pPr>
            <a:r>
              <a:rPr lang="en-US" sz="2400" dirty="0">
                <a:ea typeface="+mn-ea"/>
              </a:rPr>
              <a:t>Metadata is &lt;name, value&gt; pairs</a:t>
            </a:r>
          </a:p>
          <a:p>
            <a:pPr lvl="1" defTabSz="914363" eaLnBrk="1" fontAlgn="auto" hangingPunct="1">
              <a:spcAft>
                <a:spcPts val="0"/>
              </a:spcAft>
              <a:buFont typeface="Wingdings" pitchFamily="2" charset="2"/>
              <a:buChar char="l"/>
              <a:defRPr/>
            </a:pPr>
            <a:r>
              <a:rPr lang="en-US" sz="2400" dirty="0">
                <a:ea typeface="+mn-ea"/>
              </a:rPr>
              <a:t>Set/Get with or separate from blob data bits</a:t>
            </a:r>
          </a:p>
          <a:p>
            <a:pPr lvl="1" defTabSz="914363" eaLnBrk="1" fontAlgn="auto" hangingPunct="1">
              <a:spcAft>
                <a:spcPts val="0"/>
              </a:spcAft>
              <a:buFont typeface="Wingdings" pitchFamily="2" charset="2"/>
              <a:buChar char="l"/>
              <a:defRPr/>
            </a:pPr>
            <a:r>
              <a:rPr lang="en-US" sz="2400" dirty="0">
                <a:ea typeface="+mn-ea"/>
              </a:rPr>
              <a:t>Up to 8KB per blob</a:t>
            </a:r>
          </a:p>
          <a:p>
            <a:pPr defTabSz="914363" eaLnBrk="1" fontAlgn="auto" hangingPunct="1">
              <a:buFont typeface="Wingdings" pitchFamily="2" charset="2"/>
              <a:buChar char="l"/>
              <a:defRPr/>
            </a:pPr>
            <a:endParaRPr lang="en-US" sz="2800" dirty="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linds(horizontal)">
                                      <p:cBhvr>
                                        <p:cTn id="10" dur="500"/>
                                        <p:tgtEl>
                                          <p:spTgt spid="3">
                                            <p:txEl>
                                              <p:pRg st="11" end="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linds(horizontal)">
                                      <p:cBhvr>
                                        <p:cTn id="13" dur="500"/>
                                        <p:tgtEl>
                                          <p:spTgt spid="3">
                                            <p:txEl>
                                              <p:pRg st="12" end="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linds(horizontal)">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7719</TotalTime>
  <Words>5938</Words>
  <Application>Microsoft Macintosh PowerPoint</Application>
  <PresentationFormat>On-screen Show (4:3)</PresentationFormat>
  <Paragraphs>1448</Paragraphs>
  <Slides>84</Slides>
  <Notes>83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ＭＳ Ｐゴシック</vt:lpstr>
      <vt:lpstr>Segoe UI</vt:lpstr>
      <vt:lpstr>Arial</vt:lpstr>
      <vt:lpstr>Calibri</vt:lpstr>
      <vt:lpstr>Consolas</vt:lpstr>
      <vt:lpstr>Courier New</vt:lpstr>
      <vt:lpstr>Times New Roman</vt:lpstr>
      <vt:lpstr>Wingdings</vt:lpstr>
      <vt:lpstr>Office Theme</vt:lpstr>
      <vt:lpstr>Azure Storage Systems @MS:   Rich Data Abstractions &amp; System Design</vt:lpstr>
      <vt:lpstr>Windows Azure Storage</vt:lpstr>
      <vt:lpstr>Windows Azure Storage</vt:lpstr>
      <vt:lpstr>Windows Azure Storage Account</vt:lpstr>
      <vt:lpstr>Data Abstractions</vt:lpstr>
      <vt:lpstr>Blob Storage Concepts</vt:lpstr>
      <vt:lpstr>Storage Account &amp; Blob Containers</vt:lpstr>
      <vt:lpstr>Blob Namespace</vt:lpstr>
      <vt:lpstr>Blob Features &amp; Functions</vt:lpstr>
      <vt:lpstr>Continuation On Upload Scenario</vt:lpstr>
      <vt:lpstr>Uploading A Blob Via Blocks</vt:lpstr>
      <vt:lpstr>PutBlockList Example</vt:lpstr>
      <vt:lpstr>Blob Storage Concepts – Adding Blocks</vt:lpstr>
      <vt:lpstr>Blob: A List Of Blocks</vt:lpstr>
      <vt:lpstr>BlockList Operations</vt:lpstr>
      <vt:lpstr>REST PutBlockList</vt:lpstr>
      <vt:lpstr>REST GetBlob</vt:lpstr>
      <vt:lpstr>Blob Enumeration – Delimiter</vt:lpstr>
      <vt:lpstr>Summary Of Windows Azure Blobs</vt:lpstr>
      <vt:lpstr>Data Abstractions</vt:lpstr>
      <vt:lpstr>Windows Azure Tables</vt:lpstr>
      <vt:lpstr>Table Data Model</vt:lpstr>
      <vt:lpstr>Partition Key And Partitions</vt:lpstr>
      <vt:lpstr>Partition Example</vt:lpstr>
      <vt:lpstr>Purpose Of The Partition</vt:lpstr>
      <vt:lpstr>Performance and Scalability</vt:lpstr>
      <vt:lpstr>Choosing A Partition Key</vt:lpstr>
      <vt:lpstr>Query with &amp; w/o PartionKey</vt:lpstr>
      <vt:lpstr>Choosing A Partition Key</vt:lpstr>
      <vt:lpstr>Primary Key For Entity</vt:lpstr>
      <vt:lpstr>Entities &amp; Properties</vt:lpstr>
      <vt:lpstr>Property Types Supported</vt:lpstr>
      <vt:lpstr>Table Programming Model</vt:lpstr>
      <vt:lpstr>Example Table Definition</vt:lpstr>
      <vt:lpstr>Create User Table</vt:lpstr>
      <vt:lpstr>Create and Insert Entity</vt:lpstr>
      <vt:lpstr>Query A Table</vt:lpstr>
      <vt:lpstr>Update &amp; Delete Entity</vt:lpstr>
      <vt:lpstr>Summary Of Windows Azure Tables</vt:lpstr>
      <vt:lpstr>Data Abstractions</vt:lpstr>
      <vt:lpstr>Web + Worker Queue Example</vt:lpstr>
      <vt:lpstr>Windows Azure Queues</vt:lpstr>
      <vt:lpstr>Account, Queues, Messages</vt:lpstr>
      <vt:lpstr>Queue Programming API</vt:lpstr>
      <vt:lpstr>Dequeue And Delete Messages</vt:lpstr>
      <vt:lpstr>Dequeue And Delete Messages</vt:lpstr>
      <vt:lpstr>Summary Of Azure Queues</vt:lpstr>
      <vt:lpstr>Storage Durability</vt:lpstr>
      <vt:lpstr>Availability And Scalability</vt:lpstr>
      <vt:lpstr> Azure Storage Design</vt:lpstr>
      <vt:lpstr>Recall Azure Data Models</vt:lpstr>
      <vt:lpstr>Windows Azure Storage – Design</vt:lpstr>
      <vt:lpstr>Windows Azure Storage</vt:lpstr>
      <vt:lpstr>Data Abstractions</vt:lpstr>
      <vt:lpstr>PowerPoint Presentation</vt:lpstr>
      <vt:lpstr>Design Goals</vt:lpstr>
      <vt:lpstr>Azure Storage Stamps</vt:lpstr>
      <vt:lpstr>Storage Stamp Arch.– Stream Layer</vt:lpstr>
      <vt:lpstr>Storage Stamp Arch– Partition Layer</vt:lpstr>
      <vt:lpstr>Storage Stamp Architecture</vt:lpstr>
      <vt:lpstr>Storage Stamp Architecture</vt:lpstr>
      <vt:lpstr>PowerPoint Presentation</vt:lpstr>
      <vt:lpstr>Partition Layer – Scalable Object Index</vt:lpstr>
      <vt:lpstr>Scalable Object Index via Partitioning</vt:lpstr>
      <vt:lpstr>Partition Layer – Index Range Partitioning</vt:lpstr>
      <vt:lpstr>Each RangePartition – Log Structured Merge-Tree </vt:lpstr>
      <vt:lpstr>PowerPoint Presentation</vt:lpstr>
      <vt:lpstr>Stream Layer</vt:lpstr>
      <vt:lpstr>Stream Layer Concepts</vt:lpstr>
      <vt:lpstr>Creating an Extent</vt:lpstr>
      <vt:lpstr>Replication Flow</vt:lpstr>
      <vt:lpstr>Providing Bit-wise Identical Replicas</vt:lpstr>
      <vt:lpstr>Dealing with Write Failures</vt:lpstr>
      <vt:lpstr>Extent Sealing (Scenario 1)</vt:lpstr>
      <vt:lpstr>Extent Sealing (Scenario 1)</vt:lpstr>
      <vt:lpstr>Extent Sealing (Scenario 2)</vt:lpstr>
      <vt:lpstr>Extent Sealing (Scenario 2)</vt:lpstr>
      <vt:lpstr>Providing Consistency for Data Streams</vt:lpstr>
      <vt:lpstr>Providing Consistency for Log Streams</vt:lpstr>
      <vt:lpstr>Our Approach to the CAP Theorem</vt:lpstr>
      <vt:lpstr>PowerPoint Presentation</vt:lpstr>
      <vt:lpstr>Design Choices</vt:lpstr>
      <vt:lpstr>Lessons Learned</vt:lpstr>
      <vt:lpstr>PowerPoint Presentation</vt:lpstr>
    </vt:vector>
  </TitlesOfParts>
  <Manager>&lt;Content Manager Name Here&gt;</Manager>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ES04 – Windows Azure Storage - Essential Cloud Storage Services</dc:title>
  <dc:subject>PDC 2008</dc:subject>
  <dc:creator>Brad Calder</dc:creator>
  <dc:description>Template: David Shadle
Formatting: Shane O'Sullivan, Silver Fox Productions
Event Date: October 27, 2008
Event Location: Los Angeles
Audience: developers, TDMs, IT pros, professionals, devs</dc:description>
  <cp:lastModifiedBy>Microsoft Office User</cp:lastModifiedBy>
  <cp:revision>289</cp:revision>
  <cp:lastPrinted>2009-04-30T18:20:18Z</cp:lastPrinted>
  <dcterms:created xsi:type="dcterms:W3CDTF">2008-10-05T19:48:50Z</dcterms:created>
  <dcterms:modified xsi:type="dcterms:W3CDTF">2021-02-22T17:16:17Z</dcterms:modified>
</cp:coreProperties>
</file>