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40"/>
  </p:notesMasterIdLst>
  <p:handoutMasterIdLst>
    <p:handoutMasterId r:id="rId41"/>
  </p:handoutMasterIdLst>
  <p:sldIdLst>
    <p:sldId id="256" r:id="rId2"/>
    <p:sldId id="257" r:id="rId3"/>
    <p:sldId id="280" r:id="rId4"/>
    <p:sldId id="281" r:id="rId5"/>
    <p:sldId id="283" r:id="rId6"/>
    <p:sldId id="279" r:id="rId7"/>
    <p:sldId id="299" r:id="rId8"/>
    <p:sldId id="294" r:id="rId9"/>
    <p:sldId id="259" r:id="rId10"/>
    <p:sldId id="289" r:id="rId11"/>
    <p:sldId id="260" r:id="rId12"/>
    <p:sldId id="261" r:id="rId13"/>
    <p:sldId id="271" r:id="rId14"/>
    <p:sldId id="272" r:id="rId15"/>
    <p:sldId id="290" r:id="rId16"/>
    <p:sldId id="262" r:id="rId17"/>
    <p:sldId id="263" r:id="rId18"/>
    <p:sldId id="285" r:id="rId19"/>
    <p:sldId id="286" r:id="rId20"/>
    <p:sldId id="284" r:id="rId21"/>
    <p:sldId id="288" r:id="rId22"/>
    <p:sldId id="287" r:id="rId23"/>
    <p:sldId id="298" r:id="rId24"/>
    <p:sldId id="264" r:id="rId25"/>
    <p:sldId id="265" r:id="rId26"/>
    <p:sldId id="266" r:id="rId27"/>
    <p:sldId id="267" r:id="rId28"/>
    <p:sldId id="268" r:id="rId29"/>
    <p:sldId id="269" r:id="rId30"/>
    <p:sldId id="270" r:id="rId31"/>
    <p:sldId id="273" r:id="rId32"/>
    <p:sldId id="274" r:id="rId33"/>
    <p:sldId id="296" r:id="rId34"/>
    <p:sldId id="275" r:id="rId35"/>
    <p:sldId id="297" r:id="rId36"/>
    <p:sldId id="276" r:id="rId37"/>
    <p:sldId id="300" r:id="rId38"/>
    <p:sldId id="278" r:id="rId39"/>
  </p:sldIdLst>
  <p:sldSz cx="9144000" cy="6858000" type="screen4x3"/>
  <p:notesSz cx="6797675" cy="9926638"/>
  <p:defaultTextStyle>
    <a:defPPr>
      <a:defRPr lang="en-US"/>
    </a:defPPr>
    <a:lvl1pPr algn="ctr" rtl="0" fontAlgn="base" latinLnBrk="1">
      <a:spcBef>
        <a:spcPct val="0"/>
      </a:spcBef>
      <a:spcAft>
        <a:spcPct val="0"/>
      </a:spcAft>
      <a:defRPr kumimoji="1" sz="1000" kern="1200">
        <a:solidFill>
          <a:schemeClr val="tx1"/>
        </a:solidFill>
        <a:latin typeface="굴림" pitchFamily="50" charset="-127"/>
        <a:ea typeface="굴림" pitchFamily="50" charset="-127"/>
        <a:cs typeface="+mn-cs"/>
      </a:defRPr>
    </a:lvl1pPr>
    <a:lvl2pPr marL="457200" algn="ctr" rtl="0" fontAlgn="base" latinLnBrk="1">
      <a:spcBef>
        <a:spcPct val="0"/>
      </a:spcBef>
      <a:spcAft>
        <a:spcPct val="0"/>
      </a:spcAft>
      <a:defRPr kumimoji="1" sz="1000" kern="1200">
        <a:solidFill>
          <a:schemeClr val="tx1"/>
        </a:solidFill>
        <a:latin typeface="굴림" pitchFamily="50" charset="-127"/>
        <a:ea typeface="굴림" pitchFamily="50" charset="-127"/>
        <a:cs typeface="+mn-cs"/>
      </a:defRPr>
    </a:lvl2pPr>
    <a:lvl3pPr marL="914400" algn="ctr" rtl="0" fontAlgn="base" latinLnBrk="1">
      <a:spcBef>
        <a:spcPct val="0"/>
      </a:spcBef>
      <a:spcAft>
        <a:spcPct val="0"/>
      </a:spcAft>
      <a:defRPr kumimoji="1" sz="1000" kern="1200">
        <a:solidFill>
          <a:schemeClr val="tx1"/>
        </a:solidFill>
        <a:latin typeface="굴림" pitchFamily="50" charset="-127"/>
        <a:ea typeface="굴림" pitchFamily="50" charset="-127"/>
        <a:cs typeface="+mn-cs"/>
      </a:defRPr>
    </a:lvl3pPr>
    <a:lvl4pPr marL="1371600" algn="ctr" rtl="0" fontAlgn="base" latinLnBrk="1">
      <a:spcBef>
        <a:spcPct val="0"/>
      </a:spcBef>
      <a:spcAft>
        <a:spcPct val="0"/>
      </a:spcAft>
      <a:defRPr kumimoji="1" sz="1000" kern="1200">
        <a:solidFill>
          <a:schemeClr val="tx1"/>
        </a:solidFill>
        <a:latin typeface="굴림" pitchFamily="50" charset="-127"/>
        <a:ea typeface="굴림" pitchFamily="50" charset="-127"/>
        <a:cs typeface="+mn-cs"/>
      </a:defRPr>
    </a:lvl4pPr>
    <a:lvl5pPr marL="1828800" algn="ctr" rtl="0" fontAlgn="base" latinLnBrk="1">
      <a:spcBef>
        <a:spcPct val="0"/>
      </a:spcBef>
      <a:spcAft>
        <a:spcPct val="0"/>
      </a:spcAft>
      <a:defRPr kumimoji="1" sz="1000" kern="1200">
        <a:solidFill>
          <a:schemeClr val="tx1"/>
        </a:solidFill>
        <a:latin typeface="굴림" pitchFamily="50" charset="-127"/>
        <a:ea typeface="굴림" pitchFamily="50" charset="-127"/>
        <a:cs typeface="+mn-cs"/>
      </a:defRPr>
    </a:lvl5pPr>
    <a:lvl6pPr marL="2286000" algn="l" defTabSz="914400" rtl="0" eaLnBrk="1" latinLnBrk="1" hangingPunct="1">
      <a:defRPr kumimoji="1" sz="1000" kern="1200">
        <a:solidFill>
          <a:schemeClr val="tx1"/>
        </a:solidFill>
        <a:latin typeface="굴림" pitchFamily="50" charset="-127"/>
        <a:ea typeface="굴림" pitchFamily="50" charset="-127"/>
        <a:cs typeface="+mn-cs"/>
      </a:defRPr>
    </a:lvl6pPr>
    <a:lvl7pPr marL="2743200" algn="l" defTabSz="914400" rtl="0" eaLnBrk="1" latinLnBrk="1" hangingPunct="1">
      <a:defRPr kumimoji="1" sz="1000" kern="1200">
        <a:solidFill>
          <a:schemeClr val="tx1"/>
        </a:solidFill>
        <a:latin typeface="굴림" pitchFamily="50" charset="-127"/>
        <a:ea typeface="굴림" pitchFamily="50" charset="-127"/>
        <a:cs typeface="+mn-cs"/>
      </a:defRPr>
    </a:lvl7pPr>
    <a:lvl8pPr marL="3200400" algn="l" defTabSz="914400" rtl="0" eaLnBrk="1" latinLnBrk="1" hangingPunct="1">
      <a:defRPr kumimoji="1" sz="1000" kern="1200">
        <a:solidFill>
          <a:schemeClr val="tx1"/>
        </a:solidFill>
        <a:latin typeface="굴림" pitchFamily="50" charset="-127"/>
        <a:ea typeface="굴림" pitchFamily="50" charset="-127"/>
        <a:cs typeface="+mn-cs"/>
      </a:defRPr>
    </a:lvl8pPr>
    <a:lvl9pPr marL="3657600" algn="l" defTabSz="914400" rtl="0" eaLnBrk="1" latinLnBrk="1" hangingPunct="1">
      <a:defRPr kumimoji="1" sz="1000"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FFFF66"/>
    <a:srgbClr val="FFCC99"/>
    <a:srgbClr val="66CCFF"/>
    <a:srgbClr val="CCFFCC"/>
    <a:srgbClr val="008000"/>
    <a:srgbClr val="CCFF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0" autoAdjust="0"/>
    <p:restoredTop sz="86455" autoAdjust="0"/>
  </p:normalViewPr>
  <p:slideViewPr>
    <p:cSldViewPr>
      <p:cViewPr varScale="1">
        <p:scale>
          <a:sx n="95" d="100"/>
          <a:sy n="95" d="100"/>
        </p:scale>
        <p:origin x="2312" y="192"/>
      </p:cViewPr>
      <p:guideLst>
        <p:guide orient="horz" pos="2160"/>
        <p:guide pos="2880"/>
      </p:guideLst>
    </p:cSldViewPr>
  </p:slideViewPr>
  <p:outlineViewPr>
    <p:cViewPr>
      <p:scale>
        <a:sx n="33" d="100"/>
        <a:sy n="33" d="100"/>
      </p:scale>
      <p:origin x="36" y="43422"/>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1"/>
            <a:ext cx="2946400" cy="496332"/>
          </a:xfrm>
          <a:prstGeom prst="rect">
            <a:avLst/>
          </a:prstGeom>
          <a:noFill/>
          <a:ln w="9525">
            <a:noFill/>
            <a:miter lim="800000"/>
            <a:headEnd/>
            <a:tailEnd/>
          </a:ln>
          <a:effectLst/>
        </p:spPr>
        <p:txBody>
          <a:bodyPr vert="horz" wrap="square" lIns="92403" tIns="46202" rIns="92403" bIns="46202" numCol="1" anchor="t" anchorCtr="0" compatLnSpc="1">
            <a:prstTxWarp prst="textNoShape">
              <a:avLst/>
            </a:prstTxWarp>
          </a:bodyPr>
          <a:lstStyle>
            <a:lvl1pPr algn="l" defTabSz="923925">
              <a:defRPr sz="1200">
                <a:latin typeface="Verdana" pitchFamily="34" charset="0"/>
              </a:defRPr>
            </a:lvl1pPr>
          </a:lstStyle>
          <a:p>
            <a:endParaRPr lang="en-US" altLang="ko-KR"/>
          </a:p>
        </p:txBody>
      </p:sp>
      <p:sp>
        <p:nvSpPr>
          <p:cNvPr id="60419" name="Rectangle 3"/>
          <p:cNvSpPr>
            <a:spLocks noGrp="1" noChangeArrowheads="1"/>
          </p:cNvSpPr>
          <p:nvPr>
            <p:ph type="dt" sz="quarter" idx="1"/>
          </p:nvPr>
        </p:nvSpPr>
        <p:spPr bwMode="auto">
          <a:xfrm>
            <a:off x="3851275" y="1"/>
            <a:ext cx="2946400" cy="496332"/>
          </a:xfrm>
          <a:prstGeom prst="rect">
            <a:avLst/>
          </a:prstGeom>
          <a:noFill/>
          <a:ln w="9525">
            <a:noFill/>
            <a:miter lim="800000"/>
            <a:headEnd/>
            <a:tailEnd/>
          </a:ln>
          <a:effectLst/>
        </p:spPr>
        <p:txBody>
          <a:bodyPr vert="horz" wrap="square" lIns="92403" tIns="46202" rIns="92403" bIns="46202" numCol="1" anchor="t" anchorCtr="0" compatLnSpc="1">
            <a:prstTxWarp prst="textNoShape">
              <a:avLst/>
            </a:prstTxWarp>
          </a:bodyPr>
          <a:lstStyle>
            <a:lvl1pPr algn="r" defTabSz="923925">
              <a:defRPr sz="1200">
                <a:latin typeface="Verdana" pitchFamily="34" charset="0"/>
              </a:defRPr>
            </a:lvl1pPr>
          </a:lstStyle>
          <a:p>
            <a:endParaRPr lang="en-US" altLang="ko-KR"/>
          </a:p>
        </p:txBody>
      </p:sp>
      <p:sp>
        <p:nvSpPr>
          <p:cNvPr id="60420" name="Rectangle 4"/>
          <p:cNvSpPr>
            <a:spLocks noGrp="1" noChangeArrowheads="1"/>
          </p:cNvSpPr>
          <p:nvPr>
            <p:ph type="ftr" sz="quarter" idx="2"/>
          </p:nvPr>
        </p:nvSpPr>
        <p:spPr bwMode="auto">
          <a:xfrm>
            <a:off x="0" y="9430307"/>
            <a:ext cx="2946400" cy="496331"/>
          </a:xfrm>
          <a:prstGeom prst="rect">
            <a:avLst/>
          </a:prstGeom>
          <a:noFill/>
          <a:ln w="9525">
            <a:noFill/>
            <a:miter lim="800000"/>
            <a:headEnd/>
            <a:tailEnd/>
          </a:ln>
          <a:effectLst/>
        </p:spPr>
        <p:txBody>
          <a:bodyPr vert="horz" wrap="square" lIns="92403" tIns="46202" rIns="92403" bIns="46202" numCol="1" anchor="b" anchorCtr="0" compatLnSpc="1">
            <a:prstTxWarp prst="textNoShape">
              <a:avLst/>
            </a:prstTxWarp>
          </a:bodyPr>
          <a:lstStyle>
            <a:lvl1pPr algn="l" defTabSz="923925">
              <a:defRPr sz="1200">
                <a:latin typeface="Verdana" pitchFamily="34" charset="0"/>
              </a:defRPr>
            </a:lvl1pPr>
          </a:lstStyle>
          <a:p>
            <a:endParaRPr lang="en-US" altLang="ko-KR"/>
          </a:p>
        </p:txBody>
      </p:sp>
      <p:sp>
        <p:nvSpPr>
          <p:cNvPr id="60421" name="Rectangle 5"/>
          <p:cNvSpPr>
            <a:spLocks noGrp="1" noChangeArrowheads="1"/>
          </p:cNvSpPr>
          <p:nvPr>
            <p:ph type="sldNum" sz="quarter" idx="3"/>
          </p:nvPr>
        </p:nvSpPr>
        <p:spPr bwMode="auto">
          <a:xfrm>
            <a:off x="3851275" y="9430307"/>
            <a:ext cx="2946400" cy="496331"/>
          </a:xfrm>
          <a:prstGeom prst="rect">
            <a:avLst/>
          </a:prstGeom>
          <a:noFill/>
          <a:ln w="9525">
            <a:noFill/>
            <a:miter lim="800000"/>
            <a:headEnd/>
            <a:tailEnd/>
          </a:ln>
          <a:effectLst/>
        </p:spPr>
        <p:txBody>
          <a:bodyPr vert="horz" wrap="square" lIns="92403" tIns="46202" rIns="92403" bIns="46202" numCol="1" anchor="b" anchorCtr="0" compatLnSpc="1">
            <a:prstTxWarp prst="textNoShape">
              <a:avLst/>
            </a:prstTxWarp>
          </a:bodyPr>
          <a:lstStyle>
            <a:lvl1pPr algn="r" defTabSz="923925">
              <a:defRPr sz="1200">
                <a:latin typeface="Verdana" pitchFamily="34" charset="0"/>
              </a:defRPr>
            </a:lvl1pPr>
          </a:lstStyle>
          <a:p>
            <a:fld id="{CE4F411D-EA40-422D-99BD-BCE297D8EC57}" type="slidenum">
              <a:rPr lang="ko-KR" altLang="en-US"/>
              <a:pPr/>
              <a:t>‹#›</a:t>
            </a:fld>
            <a:endParaRPr lang="en-US" altLang="ko-KR"/>
          </a:p>
        </p:txBody>
      </p:sp>
    </p:spTree>
    <p:extLst>
      <p:ext uri="{BB962C8B-B14F-4D97-AF65-F5344CB8AC3E}">
        <p14:creationId xmlns:p14="http://schemas.microsoft.com/office/powerpoint/2010/main" val="3590922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1"/>
            <a:ext cx="2946400" cy="496332"/>
          </a:xfrm>
          <a:prstGeom prst="rect">
            <a:avLst/>
          </a:prstGeom>
          <a:noFill/>
          <a:ln w="9525">
            <a:noFill/>
            <a:miter lim="800000"/>
            <a:headEnd/>
            <a:tailEnd/>
          </a:ln>
          <a:effectLst/>
        </p:spPr>
        <p:txBody>
          <a:bodyPr vert="horz" wrap="square" lIns="91414" tIns="45708" rIns="91414" bIns="45708" numCol="1" anchor="t" anchorCtr="0" compatLnSpc="1">
            <a:prstTxWarp prst="textNoShape">
              <a:avLst/>
            </a:prstTxWarp>
          </a:bodyPr>
          <a:lstStyle>
            <a:lvl1pPr algn="l">
              <a:defRPr sz="1200"/>
            </a:lvl1pPr>
          </a:lstStyle>
          <a:p>
            <a:endParaRPr lang="en-US" altLang="ko-KR"/>
          </a:p>
        </p:txBody>
      </p:sp>
      <p:sp>
        <p:nvSpPr>
          <p:cNvPr id="98307" name="Rectangle 3"/>
          <p:cNvSpPr>
            <a:spLocks noGrp="1" noChangeArrowheads="1"/>
          </p:cNvSpPr>
          <p:nvPr>
            <p:ph type="dt" idx="1"/>
          </p:nvPr>
        </p:nvSpPr>
        <p:spPr bwMode="auto">
          <a:xfrm>
            <a:off x="3849688" y="1"/>
            <a:ext cx="2946400" cy="496332"/>
          </a:xfrm>
          <a:prstGeom prst="rect">
            <a:avLst/>
          </a:prstGeom>
          <a:noFill/>
          <a:ln w="9525">
            <a:noFill/>
            <a:miter lim="800000"/>
            <a:headEnd/>
            <a:tailEnd/>
          </a:ln>
          <a:effectLst/>
        </p:spPr>
        <p:txBody>
          <a:bodyPr vert="horz" wrap="square" lIns="91414" tIns="45708" rIns="91414" bIns="45708" numCol="1" anchor="t" anchorCtr="0" compatLnSpc="1">
            <a:prstTxWarp prst="textNoShape">
              <a:avLst/>
            </a:prstTxWarp>
          </a:bodyPr>
          <a:lstStyle>
            <a:lvl1pPr algn="r">
              <a:defRPr sz="1200"/>
            </a:lvl1pPr>
          </a:lstStyle>
          <a:p>
            <a:endParaRPr lang="en-US" altLang="ko-KR"/>
          </a:p>
        </p:txBody>
      </p:sp>
      <p:sp>
        <p:nvSpPr>
          <p:cNvPr id="98308" name="Rectangle 4"/>
          <p:cNvSpPr>
            <a:spLocks noGrp="1" noRot="1" noChangeAspect="1" noChangeArrowheads="1" noTextEdit="1"/>
          </p:cNvSpPr>
          <p:nvPr>
            <p:ph type="sldImg" idx="2"/>
          </p:nvPr>
        </p:nvSpPr>
        <p:spPr bwMode="auto">
          <a:xfrm>
            <a:off x="919163" y="744538"/>
            <a:ext cx="4960937" cy="3722687"/>
          </a:xfrm>
          <a:prstGeom prst="rect">
            <a:avLst/>
          </a:prstGeom>
          <a:noFill/>
          <a:ln w="9525">
            <a:solidFill>
              <a:srgbClr val="000000"/>
            </a:solidFill>
            <a:miter lim="800000"/>
            <a:headEnd/>
            <a:tailEnd/>
          </a:ln>
          <a:effectLst/>
        </p:spPr>
      </p:sp>
      <p:sp>
        <p:nvSpPr>
          <p:cNvPr id="98309" name="Rectangle 5"/>
          <p:cNvSpPr>
            <a:spLocks noGrp="1" noChangeArrowheads="1"/>
          </p:cNvSpPr>
          <p:nvPr>
            <p:ph type="body" sz="quarter" idx="3"/>
          </p:nvPr>
        </p:nvSpPr>
        <p:spPr bwMode="auto">
          <a:xfrm>
            <a:off x="679450" y="4715951"/>
            <a:ext cx="5438775" cy="4466987"/>
          </a:xfrm>
          <a:prstGeom prst="rect">
            <a:avLst/>
          </a:prstGeom>
          <a:noFill/>
          <a:ln w="9525">
            <a:noFill/>
            <a:miter lim="800000"/>
            <a:headEnd/>
            <a:tailEnd/>
          </a:ln>
          <a:effectLst/>
        </p:spPr>
        <p:txBody>
          <a:bodyPr vert="horz" wrap="square" lIns="91414" tIns="45708" rIns="91414" bIns="45708"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98310" name="Rectangle 6"/>
          <p:cNvSpPr>
            <a:spLocks noGrp="1" noChangeArrowheads="1"/>
          </p:cNvSpPr>
          <p:nvPr>
            <p:ph type="ftr" sz="quarter" idx="4"/>
          </p:nvPr>
        </p:nvSpPr>
        <p:spPr bwMode="auto">
          <a:xfrm>
            <a:off x="0" y="9428711"/>
            <a:ext cx="2946400" cy="496332"/>
          </a:xfrm>
          <a:prstGeom prst="rect">
            <a:avLst/>
          </a:prstGeom>
          <a:noFill/>
          <a:ln w="9525">
            <a:noFill/>
            <a:miter lim="800000"/>
            <a:headEnd/>
            <a:tailEnd/>
          </a:ln>
          <a:effectLst/>
        </p:spPr>
        <p:txBody>
          <a:bodyPr vert="horz" wrap="square" lIns="91414" tIns="45708" rIns="91414" bIns="45708" numCol="1" anchor="b" anchorCtr="0" compatLnSpc="1">
            <a:prstTxWarp prst="textNoShape">
              <a:avLst/>
            </a:prstTxWarp>
          </a:bodyPr>
          <a:lstStyle>
            <a:lvl1pPr algn="l">
              <a:defRPr sz="1200"/>
            </a:lvl1pPr>
          </a:lstStyle>
          <a:p>
            <a:endParaRPr lang="en-US" altLang="ko-KR"/>
          </a:p>
        </p:txBody>
      </p:sp>
      <p:sp>
        <p:nvSpPr>
          <p:cNvPr id="98311" name="Rectangle 7"/>
          <p:cNvSpPr>
            <a:spLocks noGrp="1" noChangeArrowheads="1"/>
          </p:cNvSpPr>
          <p:nvPr>
            <p:ph type="sldNum" sz="quarter" idx="5"/>
          </p:nvPr>
        </p:nvSpPr>
        <p:spPr bwMode="auto">
          <a:xfrm>
            <a:off x="3849688" y="9428711"/>
            <a:ext cx="2946400" cy="496332"/>
          </a:xfrm>
          <a:prstGeom prst="rect">
            <a:avLst/>
          </a:prstGeom>
          <a:noFill/>
          <a:ln w="9525">
            <a:noFill/>
            <a:miter lim="800000"/>
            <a:headEnd/>
            <a:tailEnd/>
          </a:ln>
          <a:effectLst/>
        </p:spPr>
        <p:txBody>
          <a:bodyPr vert="horz" wrap="square" lIns="91414" tIns="45708" rIns="91414" bIns="45708" numCol="1" anchor="b" anchorCtr="0" compatLnSpc="1">
            <a:prstTxWarp prst="textNoShape">
              <a:avLst/>
            </a:prstTxWarp>
          </a:bodyPr>
          <a:lstStyle>
            <a:lvl1pPr algn="r">
              <a:defRPr sz="1200"/>
            </a:lvl1pPr>
          </a:lstStyle>
          <a:p>
            <a:fld id="{A4138852-1CC2-4D43-AAE7-50A00226DF21}" type="slidenum">
              <a:rPr lang="ko-KR" altLang="en-US"/>
              <a:pPr/>
              <a:t>‹#›</a:t>
            </a:fld>
            <a:endParaRPr lang="en-US" altLang="ko-KR"/>
          </a:p>
        </p:txBody>
      </p:sp>
    </p:spTree>
    <p:extLst>
      <p:ext uri="{BB962C8B-B14F-4D97-AF65-F5344CB8AC3E}">
        <p14:creationId xmlns:p14="http://schemas.microsoft.com/office/powerpoint/2010/main" val="4252468758"/>
      </p:ext>
    </p:extLst>
  </p:cSld>
  <p:clrMap bg1="lt1" tx1="dk1" bg2="lt2" tx2="dk2" accent1="accent1" accent2="accent2" accent3="accent3" accent4="accent4" accent5="accent5" accent6="accent6" hlink="hlink" folHlink="folHlink"/>
  <p:notesStyle>
    <a:lvl1pPr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fontAlgn="base" latinLnBrk="1">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a:xfrm>
            <a:off x="685800" y="990600"/>
            <a:ext cx="7772400" cy="1371600"/>
          </a:xfrm>
        </p:spPr>
        <p:txBody>
          <a:bodyPr/>
          <a:lstStyle>
            <a:lvl1pPr>
              <a:defRPr sz="3400" b="1">
                <a:solidFill>
                  <a:schemeClr val="tx1"/>
                </a:solidFill>
              </a:defRPr>
            </a:lvl1pPr>
          </a:lstStyle>
          <a:p>
            <a:endParaRPr lang="ko-KR" altLang="en-US" dirty="0"/>
          </a:p>
        </p:txBody>
      </p:sp>
      <p:sp>
        <p:nvSpPr>
          <p:cNvPr id="86019"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1900"/>
            </a:lvl1pPr>
          </a:lstStyle>
          <a:p>
            <a:endParaRPr lang="ko-KR" altLang="en-US" dirty="0"/>
          </a:p>
        </p:txBody>
      </p:sp>
      <p:sp>
        <p:nvSpPr>
          <p:cNvPr id="86020" name="Rectangle 4"/>
          <p:cNvSpPr>
            <a:spLocks noGrp="1" noChangeArrowheads="1"/>
          </p:cNvSpPr>
          <p:nvPr>
            <p:ph type="dt" sz="half" idx="2"/>
          </p:nvPr>
        </p:nvSpPr>
        <p:spPr bwMode="auto">
          <a:xfrm>
            <a:off x="685800" y="624840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l">
              <a:defRPr kumimoji="0" sz="1200"/>
            </a:lvl1pPr>
          </a:lstStyle>
          <a:p>
            <a:endParaRPr lang="en-US" altLang="ko-KR"/>
          </a:p>
        </p:txBody>
      </p:sp>
      <p:sp>
        <p:nvSpPr>
          <p:cNvPr id="86021" name="Rectangle 5"/>
          <p:cNvSpPr>
            <a:spLocks noGrp="1" noChangeArrowheads="1"/>
          </p:cNvSpPr>
          <p:nvPr>
            <p:ph type="ftr" sz="quarter" idx="3"/>
          </p:nvPr>
        </p:nvSpPr>
        <p:spPr>
          <a:xfrm>
            <a:off x="3124200" y="6248400"/>
            <a:ext cx="2895600" cy="457200"/>
          </a:xfrm>
        </p:spPr>
        <p:txBody>
          <a:bodyPr/>
          <a:lstStyle>
            <a:lvl1pPr algn="ctr">
              <a:defRPr sz="1200" b="0">
                <a:latin typeface="+mn-ea"/>
              </a:defRPr>
            </a:lvl1pPr>
          </a:lstStyle>
          <a:p>
            <a:endParaRPr lang="en-US" altLang="ko-KR"/>
          </a:p>
        </p:txBody>
      </p:sp>
      <p:sp>
        <p:nvSpPr>
          <p:cNvPr id="86022" name="Rectangle 6"/>
          <p:cNvSpPr>
            <a:spLocks noGrp="1" noChangeArrowheads="1"/>
          </p:cNvSpPr>
          <p:nvPr>
            <p:ph type="sldNum" sz="quarter" idx="4"/>
          </p:nvPr>
        </p:nvSpPr>
        <p:spPr>
          <a:xfrm>
            <a:off x="6553200" y="6248400"/>
            <a:ext cx="1905000" cy="457200"/>
          </a:xfrm>
        </p:spPr>
        <p:txBody>
          <a:bodyPr/>
          <a:lstStyle>
            <a:lvl1pPr>
              <a:defRPr sz="1000" b="0">
                <a:latin typeface="+mn-ea"/>
              </a:defRPr>
            </a:lvl1pPr>
          </a:lstStyle>
          <a:p>
            <a:fld id="{5A01EADE-828B-444E-8BDC-EC9AE8E66720}" type="slidenum">
              <a:rPr lang="ko-KR" altLang="en-US"/>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sp>
        <p:nvSpPr>
          <p:cNvPr id="3" name="내용 개체 틀 2"/>
          <p:cNvSpPr>
            <a:spLocks noGrp="1"/>
          </p:cNvSpPr>
          <p:nvPr>
            <p:ph idx="1"/>
          </p:nvPr>
        </p:nvSpPr>
        <p:spPr/>
        <p:txBody>
          <a:bodyPr/>
          <a:lstStyle/>
          <a:p>
            <a:pPr lvl="0"/>
            <a:endParaRPr lang="ko-KR" altLang="en-US" dirty="0"/>
          </a:p>
        </p:txBody>
      </p:sp>
      <p:sp>
        <p:nvSpPr>
          <p:cNvPr id="4" name="슬라이드 번호 개체 틀 3"/>
          <p:cNvSpPr>
            <a:spLocks noGrp="1"/>
          </p:cNvSpPr>
          <p:nvPr>
            <p:ph type="sldNum" sz="quarter" idx="10"/>
          </p:nvPr>
        </p:nvSpPr>
        <p:spPr/>
        <p:txBody>
          <a:bodyPr/>
          <a:lstStyle>
            <a:lvl1pPr>
              <a:defRPr/>
            </a:lvl1pPr>
          </a:lstStyle>
          <a:p>
            <a:endParaRPr lang="en-US" altLang="ko-KR"/>
          </a:p>
        </p:txBody>
      </p:sp>
      <p:sp>
        <p:nvSpPr>
          <p:cNvPr id="5" name="바닥글 개체 틀 4"/>
          <p:cNvSpPr>
            <a:spLocks noGrp="1"/>
          </p:cNvSpPr>
          <p:nvPr>
            <p:ph type="ftr" sz="quarter" idx="11"/>
          </p:nvPr>
        </p:nvSpPr>
        <p:spPr/>
        <p:txBody>
          <a:bodyPr/>
          <a:lstStyle>
            <a:lvl1pPr>
              <a:defRPr/>
            </a:lvl1pPr>
          </a:lstStyle>
          <a:p>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574675" y="304800"/>
            <a:ext cx="8001000" cy="603250"/>
          </a:xfrm>
        </p:spPr>
        <p:txBody>
          <a:bodyPr/>
          <a:lstStyle/>
          <a:p>
            <a:endParaRPr lang="ko-KR" altLang="en-US" dirty="0"/>
          </a:p>
        </p:txBody>
      </p:sp>
      <p:sp>
        <p:nvSpPr>
          <p:cNvPr id="3" name="텍스트 개체 틀 2"/>
          <p:cNvSpPr>
            <a:spLocks noGrp="1"/>
          </p:cNvSpPr>
          <p:nvPr>
            <p:ph type="body" sz="half" idx="1"/>
          </p:nvPr>
        </p:nvSpPr>
        <p:spPr>
          <a:xfrm>
            <a:off x="566738" y="1196975"/>
            <a:ext cx="3924300" cy="4822825"/>
          </a:xfrm>
        </p:spPr>
        <p:txBody>
          <a:bodyPr/>
          <a:lstStyle/>
          <a:p>
            <a:pPr lvl="0"/>
            <a:endParaRPr lang="ko-KR" altLang="en-US" dirty="0"/>
          </a:p>
        </p:txBody>
      </p:sp>
      <p:sp>
        <p:nvSpPr>
          <p:cNvPr id="4" name="내용 개체 틀 3"/>
          <p:cNvSpPr>
            <a:spLocks noGrp="1"/>
          </p:cNvSpPr>
          <p:nvPr>
            <p:ph sz="half" idx="2"/>
          </p:nvPr>
        </p:nvSpPr>
        <p:spPr>
          <a:xfrm>
            <a:off x="4643438" y="1196975"/>
            <a:ext cx="3924300" cy="4822825"/>
          </a:xfrm>
        </p:spPr>
        <p:txBody>
          <a:bodyPr/>
          <a:lstStyle/>
          <a:p>
            <a:pPr lvl="0"/>
            <a:endParaRPr lang="ko-KR" altLang="en-US" dirty="0"/>
          </a:p>
        </p:txBody>
      </p:sp>
      <p:sp>
        <p:nvSpPr>
          <p:cNvPr id="5" name="슬라이드 번호 개체 틀 4"/>
          <p:cNvSpPr>
            <a:spLocks noGrp="1"/>
          </p:cNvSpPr>
          <p:nvPr>
            <p:ph type="sldNum" sz="quarter" idx="10"/>
          </p:nvPr>
        </p:nvSpPr>
        <p:spPr>
          <a:xfrm>
            <a:off x="6227763" y="6410325"/>
            <a:ext cx="2376487" cy="331788"/>
          </a:xfrm>
        </p:spPr>
        <p:txBody>
          <a:bodyPr/>
          <a:lstStyle>
            <a:lvl1pPr>
              <a:defRPr/>
            </a:lvl1pPr>
          </a:lstStyle>
          <a:p>
            <a:endParaRPr lang="en-US" altLang="ko-KR"/>
          </a:p>
        </p:txBody>
      </p:sp>
      <p:sp>
        <p:nvSpPr>
          <p:cNvPr id="6" name="바닥글 개체 틀 5"/>
          <p:cNvSpPr>
            <a:spLocks noGrp="1"/>
          </p:cNvSpPr>
          <p:nvPr>
            <p:ph type="ftr" sz="quarter" idx="11"/>
          </p:nvPr>
        </p:nvSpPr>
        <p:spPr>
          <a:xfrm>
            <a:off x="684213" y="6410325"/>
            <a:ext cx="2895600" cy="260350"/>
          </a:xfrm>
        </p:spPr>
        <p:txBody>
          <a:bodyPr/>
          <a:lstStyle>
            <a:lvl1pPr>
              <a:defRPr/>
            </a:lvl1pPr>
          </a:lstStyle>
          <a:p>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574675" y="304800"/>
            <a:ext cx="8001000" cy="603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endParaRPr lang="ko-KR" altLang="en-US" dirty="0"/>
          </a:p>
        </p:txBody>
      </p:sp>
      <p:sp>
        <p:nvSpPr>
          <p:cNvPr id="84995" name="Rectangle 3"/>
          <p:cNvSpPr>
            <a:spLocks noGrp="1" noChangeArrowheads="1"/>
          </p:cNvSpPr>
          <p:nvPr>
            <p:ph type="body" idx="1"/>
          </p:nvPr>
        </p:nvSpPr>
        <p:spPr bwMode="auto">
          <a:xfrm>
            <a:off x="566738" y="1196975"/>
            <a:ext cx="8001000" cy="4822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endParaRPr lang="ko-KR" altLang="en-US" dirty="0"/>
          </a:p>
          <a:p>
            <a:pPr lvl="1"/>
            <a:endParaRPr lang="ko-KR" altLang="en-US" dirty="0"/>
          </a:p>
          <a:p>
            <a:pPr lvl="2"/>
            <a:endParaRPr lang="ko-KR" altLang="en-US" dirty="0"/>
          </a:p>
          <a:p>
            <a:pPr lvl="3"/>
            <a:endParaRPr lang="ko-KR" altLang="en-US" dirty="0"/>
          </a:p>
          <a:p>
            <a:pPr lvl="4"/>
            <a:endParaRPr lang="ko-KR" altLang="en-US" dirty="0"/>
          </a:p>
        </p:txBody>
      </p:sp>
      <p:sp>
        <p:nvSpPr>
          <p:cNvPr id="84996" name="AutoShape 4"/>
          <p:cNvSpPr>
            <a:spLocks noChangeArrowheads="1"/>
          </p:cNvSpPr>
          <p:nvPr/>
        </p:nvSpPr>
        <p:spPr bwMode="auto">
          <a:xfrm>
            <a:off x="609600" y="908050"/>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tx2"/>
          </a:solidFill>
          <a:ln w="9525">
            <a:solidFill>
              <a:schemeClr val="tx2"/>
            </a:solidFill>
            <a:round/>
            <a:headEnd/>
            <a:tailEnd/>
          </a:ln>
        </p:spPr>
        <p:txBody>
          <a:bodyPr/>
          <a:lstStyle/>
          <a:p>
            <a:pPr algn="l" latinLnBrk="0"/>
            <a:endParaRPr kumimoji="0" lang="ko-KR" altLang="en-US" sz="2400">
              <a:latin typeface="Times New Roman" pitchFamily="18" charset="0"/>
            </a:endParaRPr>
          </a:p>
        </p:txBody>
      </p:sp>
      <p:sp>
        <p:nvSpPr>
          <p:cNvPr id="85001" name="Line 9"/>
          <p:cNvSpPr>
            <a:spLocks noChangeShapeType="1"/>
          </p:cNvSpPr>
          <p:nvPr/>
        </p:nvSpPr>
        <p:spPr bwMode="auto">
          <a:xfrm flipV="1">
            <a:off x="609600" y="6329363"/>
            <a:ext cx="7924800" cy="0"/>
          </a:xfrm>
          <a:prstGeom prst="line">
            <a:avLst/>
          </a:prstGeom>
          <a:noFill/>
          <a:ln w="3175">
            <a:solidFill>
              <a:schemeClr val="tx2"/>
            </a:solidFill>
            <a:round/>
            <a:headEnd/>
            <a:tailEnd/>
          </a:ln>
          <a:effectLst/>
        </p:spPr>
        <p:txBody>
          <a:bodyPr/>
          <a:lstStyle/>
          <a:p>
            <a:endParaRPr lang="ko-KR" altLang="en-US"/>
          </a:p>
        </p:txBody>
      </p:sp>
      <p:sp>
        <p:nvSpPr>
          <p:cNvPr id="85002" name="Rectangle 10"/>
          <p:cNvSpPr>
            <a:spLocks noGrp="1" noChangeArrowheads="1"/>
          </p:cNvSpPr>
          <p:nvPr>
            <p:ph type="sldNum" sz="quarter" idx="4"/>
          </p:nvPr>
        </p:nvSpPr>
        <p:spPr bwMode="auto">
          <a:xfrm>
            <a:off x="6227763" y="6410325"/>
            <a:ext cx="2376487" cy="331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800" b="1">
                <a:latin typeface="+mn-lt"/>
              </a:defRPr>
            </a:lvl1pPr>
          </a:lstStyle>
          <a:p>
            <a:endParaRPr lang="en-US" altLang="ko-KR"/>
          </a:p>
        </p:txBody>
      </p:sp>
      <p:sp>
        <p:nvSpPr>
          <p:cNvPr id="85004" name="Rectangle 12"/>
          <p:cNvSpPr>
            <a:spLocks noGrp="1" noChangeArrowheads="1"/>
          </p:cNvSpPr>
          <p:nvPr>
            <p:ph type="ftr" sz="quarter" idx="3"/>
          </p:nvPr>
        </p:nvSpPr>
        <p:spPr bwMode="auto">
          <a:xfrm>
            <a:off x="684213" y="6410325"/>
            <a:ext cx="28956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800" b="1">
                <a:latin typeface="+mn-lt"/>
              </a:defRPr>
            </a:lvl1pPr>
          </a:lstStyle>
          <a:p>
            <a:endParaRPr lang="ko-KR"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65" r:id="rId3"/>
  </p:sldLayoutIdLst>
  <p:txStyles>
    <p:titleStyle>
      <a:lvl1pPr algn="l" rtl="0" fontAlgn="base" latinLnBrk="1">
        <a:spcBef>
          <a:spcPct val="0"/>
        </a:spcBef>
        <a:spcAft>
          <a:spcPct val="0"/>
        </a:spcAft>
        <a:defRPr kumimoji="1" sz="3200" b="1">
          <a:solidFill>
            <a:schemeClr val="tx1"/>
          </a:solidFill>
          <a:effectLst>
            <a:outerShdw blurRad="38100" dist="38100" dir="2700000" algn="tl">
              <a:srgbClr val="C0C0C0"/>
            </a:outerShdw>
          </a:effectLst>
          <a:latin typeface="맑은 고딕" pitchFamily="50" charset="-127"/>
          <a:ea typeface="맑은 고딕" pitchFamily="50" charset="-127"/>
          <a:cs typeface="+mj-cs"/>
        </a:defRPr>
      </a:lvl1pPr>
      <a:lvl2pPr algn="l" rtl="0" fontAlgn="base" latinLnBrk="1">
        <a:spcBef>
          <a:spcPct val="0"/>
        </a:spcBef>
        <a:spcAft>
          <a:spcPct val="0"/>
        </a:spcAft>
        <a:defRPr kumimoji="1" sz="3200">
          <a:solidFill>
            <a:schemeClr val="tx2"/>
          </a:solidFill>
          <a:effectLst>
            <a:outerShdw blurRad="38100" dist="38100" dir="2700000" algn="tl">
              <a:srgbClr val="C0C0C0"/>
            </a:outerShdw>
          </a:effectLst>
          <a:latin typeface="Tahoma" pitchFamily="34" charset="0"/>
          <a:ea typeface="HY헤드라인M" pitchFamily="18" charset="-127"/>
        </a:defRPr>
      </a:lvl2pPr>
      <a:lvl3pPr algn="l" rtl="0" fontAlgn="base" latinLnBrk="1">
        <a:spcBef>
          <a:spcPct val="0"/>
        </a:spcBef>
        <a:spcAft>
          <a:spcPct val="0"/>
        </a:spcAft>
        <a:defRPr kumimoji="1" sz="3200">
          <a:solidFill>
            <a:schemeClr val="tx2"/>
          </a:solidFill>
          <a:effectLst>
            <a:outerShdw blurRad="38100" dist="38100" dir="2700000" algn="tl">
              <a:srgbClr val="C0C0C0"/>
            </a:outerShdw>
          </a:effectLst>
          <a:latin typeface="Tahoma" pitchFamily="34" charset="0"/>
          <a:ea typeface="HY헤드라인M" pitchFamily="18" charset="-127"/>
        </a:defRPr>
      </a:lvl3pPr>
      <a:lvl4pPr algn="l" rtl="0" fontAlgn="base" latinLnBrk="1">
        <a:spcBef>
          <a:spcPct val="0"/>
        </a:spcBef>
        <a:spcAft>
          <a:spcPct val="0"/>
        </a:spcAft>
        <a:defRPr kumimoji="1" sz="3200">
          <a:solidFill>
            <a:schemeClr val="tx2"/>
          </a:solidFill>
          <a:effectLst>
            <a:outerShdw blurRad="38100" dist="38100" dir="2700000" algn="tl">
              <a:srgbClr val="C0C0C0"/>
            </a:outerShdw>
          </a:effectLst>
          <a:latin typeface="Tahoma" pitchFamily="34" charset="0"/>
          <a:ea typeface="HY헤드라인M" pitchFamily="18" charset="-127"/>
        </a:defRPr>
      </a:lvl4pPr>
      <a:lvl5pPr algn="l" rtl="0" fontAlgn="base" latinLnBrk="1">
        <a:spcBef>
          <a:spcPct val="0"/>
        </a:spcBef>
        <a:spcAft>
          <a:spcPct val="0"/>
        </a:spcAft>
        <a:defRPr kumimoji="1" sz="3200">
          <a:solidFill>
            <a:schemeClr val="tx2"/>
          </a:solidFill>
          <a:effectLst>
            <a:outerShdw blurRad="38100" dist="38100" dir="2700000" algn="tl">
              <a:srgbClr val="C0C0C0"/>
            </a:outerShdw>
          </a:effectLst>
          <a:latin typeface="Tahoma" pitchFamily="34" charset="0"/>
          <a:ea typeface="HY헤드라인M" pitchFamily="18" charset="-127"/>
        </a:defRPr>
      </a:lvl5pPr>
      <a:lvl6pPr marL="457200" algn="l" rtl="0" fontAlgn="base" latinLnBrk="1">
        <a:spcBef>
          <a:spcPct val="0"/>
        </a:spcBef>
        <a:spcAft>
          <a:spcPct val="0"/>
        </a:spcAft>
        <a:defRPr kumimoji="1" sz="3200">
          <a:solidFill>
            <a:schemeClr val="tx2"/>
          </a:solidFill>
          <a:effectLst>
            <a:outerShdw blurRad="38100" dist="38100" dir="2700000" algn="tl">
              <a:srgbClr val="C0C0C0"/>
            </a:outerShdw>
          </a:effectLst>
          <a:latin typeface="Tahoma" pitchFamily="34" charset="0"/>
          <a:ea typeface="HY헤드라인M" pitchFamily="18" charset="-127"/>
        </a:defRPr>
      </a:lvl6pPr>
      <a:lvl7pPr marL="914400" algn="l" rtl="0" fontAlgn="base" latinLnBrk="1">
        <a:spcBef>
          <a:spcPct val="0"/>
        </a:spcBef>
        <a:spcAft>
          <a:spcPct val="0"/>
        </a:spcAft>
        <a:defRPr kumimoji="1" sz="3200">
          <a:solidFill>
            <a:schemeClr val="tx2"/>
          </a:solidFill>
          <a:effectLst>
            <a:outerShdw blurRad="38100" dist="38100" dir="2700000" algn="tl">
              <a:srgbClr val="C0C0C0"/>
            </a:outerShdw>
          </a:effectLst>
          <a:latin typeface="Tahoma" pitchFamily="34" charset="0"/>
          <a:ea typeface="HY헤드라인M" pitchFamily="18" charset="-127"/>
        </a:defRPr>
      </a:lvl7pPr>
      <a:lvl8pPr marL="1371600" algn="l" rtl="0" fontAlgn="base" latinLnBrk="1">
        <a:spcBef>
          <a:spcPct val="0"/>
        </a:spcBef>
        <a:spcAft>
          <a:spcPct val="0"/>
        </a:spcAft>
        <a:defRPr kumimoji="1" sz="3200">
          <a:solidFill>
            <a:schemeClr val="tx2"/>
          </a:solidFill>
          <a:effectLst>
            <a:outerShdw blurRad="38100" dist="38100" dir="2700000" algn="tl">
              <a:srgbClr val="C0C0C0"/>
            </a:outerShdw>
          </a:effectLst>
          <a:latin typeface="Tahoma" pitchFamily="34" charset="0"/>
          <a:ea typeface="HY헤드라인M" pitchFamily="18" charset="-127"/>
        </a:defRPr>
      </a:lvl8pPr>
      <a:lvl9pPr marL="1828800" algn="l" rtl="0" fontAlgn="base" latinLnBrk="1">
        <a:spcBef>
          <a:spcPct val="0"/>
        </a:spcBef>
        <a:spcAft>
          <a:spcPct val="0"/>
        </a:spcAft>
        <a:defRPr kumimoji="1" sz="3200">
          <a:solidFill>
            <a:schemeClr val="tx2"/>
          </a:solidFill>
          <a:effectLst>
            <a:outerShdw blurRad="38100" dist="38100" dir="2700000" algn="tl">
              <a:srgbClr val="C0C0C0"/>
            </a:outerShdw>
          </a:effectLst>
          <a:latin typeface="Tahoma" pitchFamily="34" charset="0"/>
          <a:ea typeface="HY헤드라인M" pitchFamily="18" charset="-127"/>
        </a:defRPr>
      </a:lvl9pPr>
    </p:titleStyle>
    <p:bodyStyle>
      <a:lvl1pPr marL="469900" indent="-469900" algn="l" rtl="0" fontAlgn="base" latinLnBrk="1">
        <a:lnSpc>
          <a:spcPct val="115000"/>
        </a:lnSpc>
        <a:spcBef>
          <a:spcPct val="20000"/>
        </a:spcBef>
        <a:spcAft>
          <a:spcPct val="20000"/>
        </a:spcAft>
        <a:buClr>
          <a:schemeClr val="accent2"/>
        </a:buClr>
        <a:buFont typeface="Wingdings" pitchFamily="2" charset="2"/>
        <a:buChar char="o"/>
        <a:defRPr kumimoji="1" sz="2000">
          <a:solidFill>
            <a:schemeClr val="tx1"/>
          </a:solidFill>
          <a:latin typeface="맑은 고딕" pitchFamily="50" charset="-127"/>
          <a:ea typeface="맑은 고딕" pitchFamily="50" charset="-127"/>
          <a:cs typeface="+mn-cs"/>
        </a:defRPr>
      </a:lvl1pPr>
      <a:lvl2pPr marL="908050" indent="-436563" algn="l" rtl="0" fontAlgn="base" latinLnBrk="1">
        <a:lnSpc>
          <a:spcPct val="115000"/>
        </a:lnSpc>
        <a:spcBef>
          <a:spcPct val="20000"/>
        </a:spcBef>
        <a:spcAft>
          <a:spcPct val="20000"/>
        </a:spcAft>
        <a:buClr>
          <a:schemeClr val="hlink"/>
        </a:buClr>
        <a:buFont typeface="Wingdings" pitchFamily="2" charset="2"/>
        <a:buChar char="n"/>
        <a:defRPr kumimoji="1">
          <a:solidFill>
            <a:schemeClr val="tx1"/>
          </a:solidFill>
          <a:latin typeface="맑은 고딕" pitchFamily="50" charset="-127"/>
          <a:ea typeface="맑은 고딕" pitchFamily="50" charset="-127"/>
        </a:defRPr>
      </a:lvl2pPr>
      <a:lvl3pPr marL="1304925" indent="-395288" algn="l" rtl="0" fontAlgn="base" latinLnBrk="1">
        <a:lnSpc>
          <a:spcPct val="115000"/>
        </a:lnSpc>
        <a:spcBef>
          <a:spcPct val="20000"/>
        </a:spcBef>
        <a:spcAft>
          <a:spcPct val="20000"/>
        </a:spcAft>
        <a:buClr>
          <a:schemeClr val="folHlink"/>
        </a:buClr>
        <a:buFont typeface="Times New Roman" pitchFamily="18" charset="0"/>
        <a:buChar char="–"/>
        <a:defRPr kumimoji="1" sz="1600">
          <a:solidFill>
            <a:schemeClr val="tx1"/>
          </a:solidFill>
          <a:latin typeface="맑은 고딕" pitchFamily="50" charset="-127"/>
          <a:ea typeface="맑은 고딕" pitchFamily="50" charset="-127"/>
        </a:defRPr>
      </a:lvl3pPr>
      <a:lvl4pPr marL="1693863" indent="-387350" algn="l" rtl="0" fontAlgn="base" latinLnBrk="1">
        <a:lnSpc>
          <a:spcPct val="115000"/>
        </a:lnSpc>
        <a:spcBef>
          <a:spcPct val="20000"/>
        </a:spcBef>
        <a:spcAft>
          <a:spcPct val="20000"/>
        </a:spcAft>
        <a:buClr>
          <a:schemeClr val="bg2"/>
        </a:buClr>
        <a:buFont typeface="Wingdings" pitchFamily="2" charset="2"/>
        <a:buChar char="n"/>
        <a:defRPr kumimoji="1" sz="1400">
          <a:solidFill>
            <a:schemeClr val="tx1"/>
          </a:solidFill>
          <a:latin typeface="맑은 고딕" pitchFamily="50" charset="-127"/>
          <a:ea typeface="맑은 고딕" pitchFamily="50" charset="-127"/>
        </a:defRPr>
      </a:lvl4pPr>
      <a:lvl5pPr marL="2093913" indent="-398463" algn="l" rtl="0" fontAlgn="base" latinLnBrk="1">
        <a:lnSpc>
          <a:spcPct val="115000"/>
        </a:lnSpc>
        <a:spcBef>
          <a:spcPct val="20000"/>
        </a:spcBef>
        <a:spcAft>
          <a:spcPct val="20000"/>
        </a:spcAft>
        <a:buClr>
          <a:schemeClr val="accent2"/>
        </a:buClr>
        <a:buFont typeface="Wingdings" pitchFamily="2" charset="2"/>
        <a:buChar char="§"/>
        <a:defRPr kumimoji="1" sz="1200">
          <a:solidFill>
            <a:schemeClr val="tx1"/>
          </a:solidFill>
          <a:latin typeface="맑은 고딕" pitchFamily="50" charset="-127"/>
          <a:ea typeface="맑은 고딕" pitchFamily="50" charset="-127"/>
        </a:defRPr>
      </a:lvl5pPr>
      <a:lvl6pPr marL="2551113" indent="-398463" algn="l" rtl="0" fontAlgn="base" latinLnBrk="1">
        <a:lnSpc>
          <a:spcPct val="115000"/>
        </a:lnSpc>
        <a:spcBef>
          <a:spcPct val="20000"/>
        </a:spcBef>
        <a:spcAft>
          <a:spcPct val="20000"/>
        </a:spcAft>
        <a:buClr>
          <a:schemeClr val="accent2"/>
        </a:buClr>
        <a:buFont typeface="Wingdings" pitchFamily="2" charset="2"/>
        <a:buChar char="§"/>
        <a:defRPr kumimoji="1" sz="1200">
          <a:solidFill>
            <a:schemeClr val="tx1"/>
          </a:solidFill>
          <a:latin typeface="+mn-lt"/>
          <a:ea typeface="+mn-ea"/>
        </a:defRPr>
      </a:lvl6pPr>
      <a:lvl7pPr marL="3008313" indent="-398463" algn="l" rtl="0" fontAlgn="base" latinLnBrk="1">
        <a:lnSpc>
          <a:spcPct val="115000"/>
        </a:lnSpc>
        <a:spcBef>
          <a:spcPct val="20000"/>
        </a:spcBef>
        <a:spcAft>
          <a:spcPct val="20000"/>
        </a:spcAft>
        <a:buClr>
          <a:schemeClr val="accent2"/>
        </a:buClr>
        <a:buFont typeface="Wingdings" pitchFamily="2" charset="2"/>
        <a:buChar char="§"/>
        <a:defRPr kumimoji="1" sz="1200">
          <a:solidFill>
            <a:schemeClr val="tx1"/>
          </a:solidFill>
          <a:latin typeface="+mn-lt"/>
          <a:ea typeface="+mn-ea"/>
        </a:defRPr>
      </a:lvl7pPr>
      <a:lvl8pPr marL="3465513" indent="-398463" algn="l" rtl="0" fontAlgn="base" latinLnBrk="1">
        <a:lnSpc>
          <a:spcPct val="115000"/>
        </a:lnSpc>
        <a:spcBef>
          <a:spcPct val="20000"/>
        </a:spcBef>
        <a:spcAft>
          <a:spcPct val="20000"/>
        </a:spcAft>
        <a:buClr>
          <a:schemeClr val="accent2"/>
        </a:buClr>
        <a:buFont typeface="Wingdings" pitchFamily="2" charset="2"/>
        <a:buChar char="§"/>
        <a:defRPr kumimoji="1" sz="1200">
          <a:solidFill>
            <a:schemeClr val="tx1"/>
          </a:solidFill>
          <a:latin typeface="+mn-lt"/>
          <a:ea typeface="+mn-ea"/>
        </a:defRPr>
      </a:lvl8pPr>
      <a:lvl9pPr marL="3922713" indent="-398463" algn="l" rtl="0" fontAlgn="base" latinLnBrk="1">
        <a:lnSpc>
          <a:spcPct val="115000"/>
        </a:lnSpc>
        <a:spcBef>
          <a:spcPct val="20000"/>
        </a:spcBef>
        <a:spcAft>
          <a:spcPct val="20000"/>
        </a:spcAft>
        <a:buClr>
          <a:schemeClr val="accent2"/>
        </a:buClr>
        <a:buFont typeface="Wingdings" pitchFamily="2" charset="2"/>
        <a:buChar char="§"/>
        <a:defRPr kumimoji="1" sz="12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3568" y="1700808"/>
            <a:ext cx="7772400" cy="1371600"/>
          </a:xfrm>
        </p:spPr>
        <p:txBody>
          <a:bodyPr/>
          <a:lstStyle/>
          <a:p>
            <a:pPr algn="ctr"/>
            <a:r>
              <a:rPr lang="en-US" altLang="ko-KR" sz="4000" dirty="0">
                <a:latin typeface="Arial"/>
                <a:cs typeface="Arial"/>
              </a:rPr>
              <a:t>Megastore</a:t>
            </a:r>
            <a:r>
              <a:rPr lang="en-US" altLang="ko-KR" sz="4000" dirty="0"/>
              <a:t>: Providing Scalable, Highly Available Storage for </a:t>
            </a:r>
            <a:br>
              <a:rPr lang="en-US" altLang="ko-KR" sz="4000" dirty="0"/>
            </a:br>
            <a:r>
              <a:rPr lang="en-US" altLang="ko-KR" sz="4000" dirty="0"/>
              <a:t>Interactive Services</a:t>
            </a:r>
            <a:endParaRPr lang="ko-KR" altLang="en-US" sz="4000" dirty="0"/>
          </a:p>
        </p:txBody>
      </p:sp>
      <p:sp>
        <p:nvSpPr>
          <p:cNvPr id="3" name="부제목 2"/>
          <p:cNvSpPr>
            <a:spLocks noGrp="1"/>
          </p:cNvSpPr>
          <p:nvPr>
            <p:ph type="subTitle" idx="1"/>
          </p:nvPr>
        </p:nvSpPr>
        <p:spPr>
          <a:xfrm>
            <a:off x="714348" y="3866748"/>
            <a:ext cx="7786742" cy="714380"/>
          </a:xfrm>
        </p:spPr>
        <p:txBody>
          <a:bodyPr>
            <a:noAutofit/>
          </a:bodyPr>
          <a:lstStyle/>
          <a:p>
            <a:pPr algn="ctr">
              <a:lnSpc>
                <a:spcPct val="100000"/>
              </a:lnSpc>
            </a:pPr>
            <a:r>
              <a:rPr lang="en-US" altLang="ko-KR" sz="2400" dirty="0"/>
              <a:t>CIDR’11</a:t>
            </a:r>
          </a:p>
          <a:p>
            <a:pPr algn="r">
              <a:lnSpc>
                <a:spcPct val="100000"/>
              </a:lnSpc>
            </a:pPr>
            <a:endParaRPr lang="en-US" altLang="ko-KR" sz="1400" dirty="0"/>
          </a:p>
          <a:p>
            <a:pPr algn="r">
              <a:lnSpc>
                <a:spcPct val="100000"/>
              </a:lnSpc>
            </a:pPr>
            <a:endParaRPr lang="en-US" altLang="ko-K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Achieving Goals</a:t>
            </a:r>
            <a:endParaRPr lang="ko-KR" altLang="en-US" dirty="0"/>
          </a:p>
        </p:txBody>
      </p:sp>
      <p:sp>
        <p:nvSpPr>
          <p:cNvPr id="5" name="내용 개체 틀 2"/>
          <p:cNvSpPr>
            <a:spLocks noGrp="1"/>
          </p:cNvSpPr>
          <p:nvPr>
            <p:ph idx="1"/>
          </p:nvPr>
        </p:nvSpPr>
        <p:spPr>
          <a:xfrm>
            <a:off x="566738" y="1196975"/>
            <a:ext cx="8181726" cy="5184353"/>
          </a:xfrm>
        </p:spPr>
        <p:txBody>
          <a:bodyPr>
            <a:normAutofit lnSpcReduction="10000"/>
          </a:bodyPr>
          <a:lstStyle/>
          <a:p>
            <a:pPr marL="0" indent="0">
              <a:buNone/>
            </a:pPr>
            <a:r>
              <a:rPr lang="en-US" altLang="ko-KR" dirty="0"/>
              <a:t>Scale</a:t>
            </a:r>
          </a:p>
          <a:p>
            <a:r>
              <a:rPr lang="en-US" altLang="ko-KR" dirty="0" err="1"/>
              <a:t>Bigtable</a:t>
            </a:r>
            <a:r>
              <a:rPr lang="en-US" altLang="ko-KR" dirty="0"/>
              <a:t> within a datacenter</a:t>
            </a:r>
          </a:p>
          <a:p>
            <a:r>
              <a:rPr lang="en-US" altLang="ko-KR" dirty="0"/>
              <a:t>Easy to add entity groups (storage, throughput)</a:t>
            </a:r>
          </a:p>
          <a:p>
            <a:pPr marL="0" indent="0">
              <a:lnSpc>
                <a:spcPct val="80000"/>
              </a:lnSpc>
              <a:buNone/>
            </a:pPr>
            <a:endParaRPr lang="en-US" altLang="ko-KR" dirty="0"/>
          </a:p>
          <a:p>
            <a:pPr marL="0" indent="0">
              <a:buNone/>
            </a:pPr>
            <a:r>
              <a:rPr lang="en-US" altLang="ko-KR" dirty="0"/>
              <a:t>ACID Transactions</a:t>
            </a:r>
          </a:p>
          <a:p>
            <a:r>
              <a:rPr lang="en-US" altLang="ko-KR" dirty="0"/>
              <a:t>Write-ahead log per entity group</a:t>
            </a:r>
          </a:p>
          <a:p>
            <a:r>
              <a:rPr lang="en-US" altLang="ko-KR" dirty="0"/>
              <a:t>Two-phase commit (2PC)  for  atomic commitment    or     queues between entity groups</a:t>
            </a:r>
          </a:p>
          <a:p>
            <a:pPr marL="0" indent="0">
              <a:lnSpc>
                <a:spcPct val="80000"/>
              </a:lnSpc>
              <a:buNone/>
            </a:pPr>
            <a:endParaRPr lang="en-US" altLang="ko-KR" dirty="0"/>
          </a:p>
          <a:p>
            <a:pPr marL="0" indent="0">
              <a:buNone/>
            </a:pPr>
            <a:r>
              <a:rPr lang="en-US" altLang="ko-KR" dirty="0"/>
              <a:t>Wide-area replications</a:t>
            </a:r>
          </a:p>
          <a:p>
            <a:r>
              <a:rPr lang="en-US" altLang="ko-KR" dirty="0" err="1"/>
              <a:t>Paxos</a:t>
            </a:r>
            <a:endParaRPr lang="en-US" altLang="ko-KR" dirty="0"/>
          </a:p>
          <a:p>
            <a:r>
              <a:rPr lang="en-US" altLang="ko-KR" dirty="0"/>
              <a:t>Tweaks for optimal latency</a:t>
            </a:r>
          </a:p>
        </p:txBody>
      </p:sp>
    </p:spTree>
    <p:extLst>
      <p:ext uri="{BB962C8B-B14F-4D97-AF65-F5344CB8AC3E}">
        <p14:creationId xmlns:p14="http://schemas.microsoft.com/office/powerpoint/2010/main" val="1164151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Toward Availability and Scale</a:t>
            </a:r>
            <a:endParaRPr lang="ko-KR" altLang="en-US" dirty="0"/>
          </a:p>
        </p:txBody>
      </p:sp>
      <p:sp>
        <p:nvSpPr>
          <p:cNvPr id="3" name="내용 개체 틀 2"/>
          <p:cNvSpPr>
            <a:spLocks noGrp="1"/>
          </p:cNvSpPr>
          <p:nvPr>
            <p:ph idx="1"/>
          </p:nvPr>
        </p:nvSpPr>
        <p:spPr/>
        <p:txBody>
          <a:bodyPr/>
          <a:lstStyle/>
          <a:p>
            <a:r>
              <a:rPr lang="en-US" altLang="ko-KR" dirty="0"/>
              <a:t>For availability</a:t>
            </a:r>
          </a:p>
          <a:p>
            <a:pPr lvl="1"/>
            <a:r>
              <a:rPr lang="en-US" altLang="ko-KR" dirty="0"/>
              <a:t>Synchronous, fault-tolerant log replicator optimized for long-distance links</a:t>
            </a:r>
          </a:p>
          <a:p>
            <a:endParaRPr lang="en-US" altLang="ko-KR" dirty="0"/>
          </a:p>
          <a:p>
            <a:r>
              <a:rPr lang="en-US" altLang="ko-KR" dirty="0"/>
              <a:t>For scale</a:t>
            </a:r>
          </a:p>
          <a:p>
            <a:pPr lvl="1"/>
            <a:r>
              <a:rPr lang="en-US" altLang="ko-KR" dirty="0"/>
              <a:t>Partitioned data with a vast space of small databases</a:t>
            </a:r>
          </a:p>
          <a:p>
            <a:pPr lvl="1"/>
            <a:r>
              <a:rPr lang="en-US" altLang="ko-KR" dirty="0"/>
              <a:t>Each replicated log stored in a per-replica </a:t>
            </a:r>
            <a:r>
              <a:rPr lang="en-US" altLang="ko-KR" dirty="0" err="1"/>
              <a:t>NoSQL</a:t>
            </a:r>
            <a:r>
              <a:rPr lang="en-US" altLang="ko-KR" dirty="0"/>
              <a:t> </a:t>
            </a:r>
            <a:r>
              <a:rPr lang="en-US" altLang="ko-KR" dirty="0" err="1"/>
              <a:t>datastore</a:t>
            </a:r>
            <a:endParaRPr lang="en-US" altLang="ko-KR" dirty="0"/>
          </a:p>
        </p:txBody>
      </p:sp>
    </p:spTree>
    <p:extLst>
      <p:ext uri="{BB962C8B-B14F-4D97-AF65-F5344CB8AC3E}">
        <p14:creationId xmlns:p14="http://schemas.microsoft.com/office/powerpoint/2010/main" val="3718234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Replication</a:t>
            </a:r>
            <a:endParaRPr lang="ko-KR" altLang="en-US" dirty="0"/>
          </a:p>
        </p:txBody>
      </p:sp>
      <p:sp>
        <p:nvSpPr>
          <p:cNvPr id="3" name="내용 개체 틀 2"/>
          <p:cNvSpPr>
            <a:spLocks noGrp="1"/>
          </p:cNvSpPr>
          <p:nvPr>
            <p:ph idx="1"/>
          </p:nvPr>
        </p:nvSpPr>
        <p:spPr>
          <a:xfrm>
            <a:off x="899592" y="1196753"/>
            <a:ext cx="8496944" cy="5256584"/>
          </a:xfrm>
        </p:spPr>
        <p:txBody>
          <a:bodyPr>
            <a:normAutofit/>
          </a:bodyPr>
          <a:lstStyle/>
          <a:p>
            <a:r>
              <a:rPr lang="en-US" altLang="ko-KR" dirty="0"/>
              <a:t>Replicating data</a:t>
            </a:r>
            <a:r>
              <a:rPr lang="ko-KR" altLang="en-US" dirty="0"/>
              <a:t> </a:t>
            </a:r>
            <a:r>
              <a:rPr lang="en-US" altLang="ko-KR" dirty="0"/>
              <a:t>across hosts</a:t>
            </a:r>
          </a:p>
          <a:p>
            <a:pPr lvl="1"/>
            <a:r>
              <a:rPr lang="en-US" altLang="ko-KR" dirty="0"/>
              <a:t>Improves availability by overcoming host-specific failures</a:t>
            </a:r>
          </a:p>
          <a:p>
            <a:pPr lvl="1"/>
            <a:r>
              <a:rPr lang="en-US" altLang="ko-KR" dirty="0"/>
              <a:t>ACID transactions are important</a:t>
            </a:r>
          </a:p>
          <a:p>
            <a:pPr marL="471487" lvl="1" indent="0">
              <a:buNone/>
            </a:pPr>
            <a:endParaRPr lang="en-US" altLang="ko-KR" dirty="0"/>
          </a:p>
          <a:p>
            <a:r>
              <a:rPr lang="en-US" altLang="ko-KR" dirty="0"/>
              <a:t>Solution approach by Megastore: </a:t>
            </a:r>
            <a:r>
              <a:rPr lang="en-US" altLang="ko-KR" b="1" dirty="0" err="1"/>
              <a:t>Paxos</a:t>
            </a:r>
            <a:r>
              <a:rPr lang="en-US" altLang="ko-KR" b="1" dirty="0"/>
              <a:t> algorithm</a:t>
            </a:r>
          </a:p>
          <a:p>
            <a:pPr lvl="1"/>
            <a:r>
              <a:rPr lang="en-US" altLang="ko-KR" dirty="0"/>
              <a:t>Proven, optimal, fault-tolerant consensus algorithm</a:t>
            </a:r>
          </a:p>
          <a:p>
            <a:pPr lvl="2"/>
            <a:r>
              <a:rPr lang="en-US" altLang="ko-KR" dirty="0"/>
              <a:t>No requirement for a distinguished master</a:t>
            </a:r>
          </a:p>
          <a:p>
            <a:pPr lvl="2"/>
            <a:r>
              <a:rPr lang="en-US" altLang="ko-KR" dirty="0"/>
              <a:t>Any node can initiate reads and writes of a write-ahead log</a:t>
            </a:r>
          </a:p>
          <a:p>
            <a:pPr lvl="2"/>
            <a:r>
              <a:rPr lang="en-US" altLang="ko-KR" dirty="0"/>
              <a:t>Latency driven</a:t>
            </a:r>
          </a:p>
          <a:p>
            <a:pPr lvl="1"/>
            <a:r>
              <a:rPr lang="en-US" altLang="ko-KR" dirty="0"/>
              <a:t>Multiple replicated logs (due to communication latencies)</a:t>
            </a:r>
          </a:p>
          <a:p>
            <a:endParaRPr lang="en-US" altLang="ko-KR" dirty="0"/>
          </a:p>
        </p:txBody>
      </p:sp>
    </p:spTree>
    <p:extLst>
      <p:ext uri="{BB962C8B-B14F-4D97-AF65-F5344CB8AC3E}">
        <p14:creationId xmlns:p14="http://schemas.microsoft.com/office/powerpoint/2010/main" val="3864877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Paxos</a:t>
            </a:r>
            <a:r>
              <a:rPr lang="en-US" altLang="ko-KR" dirty="0"/>
              <a:t> Recap</a:t>
            </a:r>
            <a:endParaRPr lang="ko-KR" altLang="en-US" dirty="0"/>
          </a:p>
        </p:txBody>
      </p:sp>
      <p:sp>
        <p:nvSpPr>
          <p:cNvPr id="3" name="내용 개체 틀 2"/>
          <p:cNvSpPr>
            <a:spLocks noGrp="1"/>
          </p:cNvSpPr>
          <p:nvPr>
            <p:ph idx="1"/>
          </p:nvPr>
        </p:nvSpPr>
        <p:spPr>
          <a:xfrm>
            <a:off x="566738" y="1196975"/>
            <a:ext cx="8181726" cy="4824313"/>
          </a:xfrm>
        </p:spPr>
        <p:txBody>
          <a:bodyPr>
            <a:normAutofit fontScale="62500" lnSpcReduction="20000"/>
          </a:bodyPr>
          <a:lstStyle/>
          <a:p>
            <a:r>
              <a:rPr lang="en-US" altLang="ko-KR" dirty="0"/>
              <a:t>Solving consensus in a network of unreliable processors and communications</a:t>
            </a:r>
          </a:p>
          <a:p>
            <a:pPr lvl="1"/>
            <a:r>
              <a:rPr lang="en-US" altLang="ko-KR" dirty="0"/>
              <a:t>Consensus: the process of agreeing on one result among a group of participants</a:t>
            </a:r>
          </a:p>
          <a:p>
            <a:pPr lvl="1"/>
            <a:endParaRPr lang="en-US" altLang="ko-KR" dirty="0"/>
          </a:p>
          <a:p>
            <a:r>
              <a:rPr lang="en-US" altLang="ko-KR" dirty="0"/>
              <a:t>Roles</a:t>
            </a:r>
          </a:p>
          <a:p>
            <a:pPr lvl="1"/>
            <a:r>
              <a:rPr lang="en-US" altLang="ko-KR" dirty="0"/>
              <a:t>Client, acceptor, proposer, learner, leader</a:t>
            </a:r>
          </a:p>
          <a:p>
            <a:endParaRPr lang="en-US" altLang="ko-KR" dirty="0"/>
          </a:p>
          <a:p>
            <a:r>
              <a:rPr lang="en-US" altLang="ko-KR" dirty="0"/>
              <a:t>Protocols: 2-phases</a:t>
            </a:r>
          </a:p>
          <a:p>
            <a:pPr lvl="1"/>
            <a:r>
              <a:rPr lang="en-US" altLang="ko-KR" dirty="0"/>
              <a:t>Phase 1a: Prepare</a:t>
            </a:r>
          </a:p>
          <a:p>
            <a:pPr lvl="2"/>
            <a:r>
              <a:rPr lang="en-US" altLang="ko-KR" dirty="0"/>
              <a:t>A Proposer (the leader) selects a proposal number N and sends a Prepare message to a Quorum of Acceptors.</a:t>
            </a:r>
          </a:p>
          <a:p>
            <a:pPr lvl="1"/>
            <a:r>
              <a:rPr lang="en-US" altLang="ko-KR" dirty="0"/>
              <a:t>Phase 1b: Promise</a:t>
            </a:r>
          </a:p>
          <a:p>
            <a:pPr lvl="2"/>
            <a:r>
              <a:rPr lang="en-US" altLang="ko-KR" dirty="0"/>
              <a:t>If the proposal number N is larger than any previous proposal, then each Acceptor promises not to accept proposals less than N, and sends the value it last accepted for this instance to the Proposer (the leader).</a:t>
            </a:r>
          </a:p>
          <a:p>
            <a:pPr lvl="2"/>
            <a:r>
              <a:rPr lang="en-US" altLang="ko-KR" dirty="0"/>
              <a:t>Otherwise a denial is sent (</a:t>
            </a:r>
            <a:r>
              <a:rPr lang="en-US" altLang="ko-KR" dirty="0" err="1"/>
              <a:t>Nack</a:t>
            </a:r>
            <a:r>
              <a:rPr lang="en-US" altLang="ko-KR" dirty="0"/>
              <a:t>).</a:t>
            </a:r>
          </a:p>
          <a:p>
            <a:pPr lvl="1"/>
            <a:r>
              <a:rPr lang="en-US" altLang="ko-KR" dirty="0"/>
              <a:t>Phase 2a: Accept!</a:t>
            </a:r>
          </a:p>
          <a:p>
            <a:pPr lvl="2"/>
            <a:r>
              <a:rPr lang="en-US" altLang="ko-KR" dirty="0"/>
              <a:t>If the Proposer receives responses from a Quorum of Acceptors, it may now Choose a value to be agreed upon. If any of the Acceptors have already accepted a value, the leader must Choose a value from this set. Otherwise, the Proposer is free to choose any value.</a:t>
            </a:r>
          </a:p>
          <a:p>
            <a:pPr lvl="2"/>
            <a:r>
              <a:rPr lang="en-US" altLang="ko-KR" dirty="0"/>
              <a:t>The Proposer sends an Accept! message to a Quorum of Acceptors with the Chosen value.</a:t>
            </a:r>
          </a:p>
          <a:p>
            <a:pPr lvl="1"/>
            <a:r>
              <a:rPr lang="en-US" altLang="ko-KR" dirty="0"/>
              <a:t>Phase 2b: Accepted</a:t>
            </a:r>
          </a:p>
          <a:p>
            <a:pPr lvl="2"/>
            <a:r>
              <a:rPr lang="en-US" altLang="ko-KR" dirty="0"/>
              <a:t>If the Acceptor receives an Accept! message for a proposal it has not promised not to accept in 1b, then it Accepts the value.</a:t>
            </a:r>
          </a:p>
          <a:p>
            <a:pPr lvl="2"/>
            <a:r>
              <a:rPr lang="en-US" altLang="ko-KR" dirty="0"/>
              <a:t>Each Acceptor sends an Accepted message to the Proposer and every Learner.</a:t>
            </a:r>
            <a:endParaRPr lang="ko-KR" altLang="en-US" dirty="0"/>
          </a:p>
        </p:txBody>
      </p:sp>
    </p:spTree>
    <p:extLst>
      <p:ext uri="{BB962C8B-B14F-4D97-AF65-F5344CB8AC3E}">
        <p14:creationId xmlns:p14="http://schemas.microsoft.com/office/powerpoint/2010/main" val="1536590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Another Simplistic Example for </a:t>
            </a:r>
            <a:r>
              <a:rPr lang="en-US" altLang="ko-KR" dirty="0" err="1"/>
              <a:t>Paxos</a:t>
            </a:r>
            <a:endParaRPr lang="ko-KR" altLang="en-US" dirty="0"/>
          </a:p>
        </p:txBody>
      </p:sp>
      <p:sp>
        <p:nvSpPr>
          <p:cNvPr id="4" name="AutoShape 2" descr="http://www.usenix.org/events/osdi99/full_papers/castro/castro_html/normalop.jpeg"/>
          <p:cNvSpPr>
            <a:spLocks noChangeAspect="1" noChangeArrowheads="1"/>
          </p:cNvSpPr>
          <p:nvPr/>
        </p:nvSpPr>
        <p:spPr bwMode="auto">
          <a:xfrm>
            <a:off x="1682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6" name="AutoShape 4" descr="http://www.usenix.org/events/osdi99/full_papers/castro/castro_html/normalop.jpeg"/>
          <p:cNvSpPr>
            <a:spLocks noChangeAspect="1" noChangeArrowheads="1"/>
          </p:cNvSpPr>
          <p:nvPr/>
        </p:nvSpPr>
        <p:spPr bwMode="auto">
          <a:xfrm>
            <a:off x="3206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7" name="AutoShape 6" descr="http://www.usenix.org/events/osdi99/full_papers/castro/castro_html/normalop.jpeg"/>
          <p:cNvSpPr>
            <a:spLocks noChangeAspect="1" noChangeArrowheads="1"/>
          </p:cNvSpPr>
          <p:nvPr/>
        </p:nvSpPr>
        <p:spPr bwMode="auto">
          <a:xfrm>
            <a:off x="4730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8" descr="http://www.usenix.org/events/osdi99/full_papers/castro/castro_html/normalop.jpeg"/>
          <p:cNvSpPr>
            <a:spLocks noChangeAspect="1" noChangeArrowheads="1"/>
          </p:cNvSpPr>
          <p:nvPr/>
        </p:nvSpPr>
        <p:spPr bwMode="auto">
          <a:xfrm>
            <a:off x="625475" y="3127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9" name="AutoShape 11" descr="http://www.usenix.org/event/nsdi09/tech/full_papers/yabandeh/yabandeh_html/paxos-wids.png"/>
          <p:cNvSpPr>
            <a:spLocks noChangeAspect="1" noChangeArrowheads="1"/>
          </p:cNvSpPr>
          <p:nvPr/>
        </p:nvSpPr>
        <p:spPr bwMode="auto">
          <a:xfrm>
            <a:off x="777875" y="4651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0" name="AutoShape 13" descr="http://www.usenix.org/event/nsdi09/tech/full_papers/yabandeh/yabandeh_html/paxos-wids.png"/>
          <p:cNvSpPr>
            <a:spLocks noChangeAspect="1" noChangeArrowheads="1"/>
          </p:cNvSpPr>
          <p:nvPr/>
        </p:nvSpPr>
        <p:spPr bwMode="auto">
          <a:xfrm>
            <a:off x="930275" y="6175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3086"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179" y="1772816"/>
            <a:ext cx="5592615" cy="41944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8108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Paxos</a:t>
            </a:r>
            <a:r>
              <a:rPr lang="en-US" altLang="ko-KR" dirty="0"/>
              <a:t>: Megastore Tweaks </a:t>
            </a:r>
            <a:endParaRPr lang="ko-KR" altLang="en-US" dirty="0"/>
          </a:p>
        </p:txBody>
      </p:sp>
      <p:sp>
        <p:nvSpPr>
          <p:cNvPr id="5" name="내용 개체 틀 2"/>
          <p:cNvSpPr>
            <a:spLocks noGrp="1"/>
          </p:cNvSpPr>
          <p:nvPr>
            <p:ph idx="1"/>
          </p:nvPr>
        </p:nvSpPr>
        <p:spPr>
          <a:xfrm>
            <a:off x="566738" y="1196975"/>
            <a:ext cx="8181726" cy="5184353"/>
          </a:xfrm>
        </p:spPr>
        <p:txBody>
          <a:bodyPr>
            <a:normAutofit/>
          </a:bodyPr>
          <a:lstStyle/>
          <a:p>
            <a:pPr marL="0" indent="0">
              <a:buNone/>
            </a:pPr>
            <a:endParaRPr lang="en-US" altLang="ko-KR" dirty="0"/>
          </a:p>
          <a:p>
            <a:r>
              <a:rPr lang="en-US" altLang="ko-KR" dirty="0"/>
              <a:t>Replicates transaction log entities on each write</a:t>
            </a:r>
          </a:p>
          <a:p>
            <a:r>
              <a:rPr lang="en-US" altLang="ko-KR" dirty="0"/>
              <a:t>Writes: one WAN round trip (average)</a:t>
            </a:r>
          </a:p>
          <a:p>
            <a:r>
              <a:rPr lang="en-US" altLang="ko-KR" dirty="0"/>
              <a:t>Strong Reads: zero WAN round trips (average)</a:t>
            </a:r>
          </a:p>
          <a:p>
            <a:pPr marL="723900" lvl="1" indent="-285750">
              <a:lnSpc>
                <a:spcPct val="80000"/>
              </a:lnSpc>
            </a:pPr>
            <a:r>
              <a:rPr lang="en-US" altLang="ko-KR" dirty="0"/>
              <a:t>Per-replica bitmap invalidated on faults</a:t>
            </a:r>
          </a:p>
          <a:p>
            <a:r>
              <a:rPr lang="en-US" altLang="ko-KR" dirty="0"/>
              <a:t>Reads/Writes from any replica (no master)</a:t>
            </a:r>
          </a:p>
          <a:p>
            <a:pPr lvl="1"/>
            <a:r>
              <a:rPr lang="en-US" altLang="ko-KR" dirty="0"/>
              <a:t>No pipelining: limited per-EG throughput</a:t>
            </a:r>
          </a:p>
          <a:p>
            <a:pPr lvl="1"/>
            <a:r>
              <a:rPr lang="en-US" altLang="ko-KR" dirty="0"/>
              <a:t>Batching will improve throughput</a:t>
            </a:r>
          </a:p>
          <a:p>
            <a:r>
              <a:rPr lang="en-US" altLang="ko-KR" dirty="0"/>
              <a:t>Background scanners finish all operations</a:t>
            </a:r>
          </a:p>
        </p:txBody>
      </p:sp>
    </p:spTree>
    <p:extLst>
      <p:ext uri="{BB962C8B-B14F-4D97-AF65-F5344CB8AC3E}">
        <p14:creationId xmlns:p14="http://schemas.microsoft.com/office/powerpoint/2010/main" val="1498107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Partitioning and Locality</a:t>
            </a:r>
            <a:endParaRPr lang="ko-KR" altLang="en-US" dirty="0"/>
          </a:p>
        </p:txBody>
      </p:sp>
      <p:sp>
        <p:nvSpPr>
          <p:cNvPr id="3" name="내용 개체 틀 2"/>
          <p:cNvSpPr>
            <a:spLocks noGrp="1"/>
          </p:cNvSpPr>
          <p:nvPr>
            <p:ph idx="1"/>
          </p:nvPr>
        </p:nvSpPr>
        <p:spPr>
          <a:xfrm>
            <a:off x="566738" y="1196975"/>
            <a:ext cx="8109718" cy="5112345"/>
          </a:xfrm>
        </p:spPr>
        <p:txBody>
          <a:bodyPr>
            <a:normAutofit/>
          </a:bodyPr>
          <a:lstStyle/>
          <a:p>
            <a:r>
              <a:rPr lang="en-US" altLang="ko-KR" dirty="0"/>
              <a:t>For scale-up of the replication scheme</a:t>
            </a:r>
          </a:p>
          <a:p>
            <a:pPr lvl="1"/>
            <a:r>
              <a:rPr lang="en-US" altLang="ko-KR" dirty="0"/>
              <a:t>Entity groups</a:t>
            </a:r>
          </a:p>
          <a:p>
            <a:pPr lvl="2"/>
            <a:r>
              <a:rPr lang="en-US" altLang="ko-KR" dirty="0"/>
              <a:t>Data is stored in a</a:t>
            </a:r>
            <a:br>
              <a:rPr lang="en-US" altLang="ko-KR" dirty="0"/>
            </a:br>
            <a:r>
              <a:rPr lang="en-US" altLang="ko-KR" dirty="0"/>
              <a:t>scalable </a:t>
            </a:r>
            <a:r>
              <a:rPr lang="en-US" altLang="ko-KR" dirty="0" err="1"/>
              <a:t>NoSQL</a:t>
            </a:r>
            <a:r>
              <a:rPr lang="en-US" altLang="ko-KR" dirty="0"/>
              <a:t> </a:t>
            </a:r>
            <a:r>
              <a:rPr lang="en-US" altLang="ko-KR" dirty="0" err="1"/>
              <a:t>datastore</a:t>
            </a:r>
            <a:endParaRPr lang="en-US" altLang="ko-KR" dirty="0"/>
          </a:p>
          <a:p>
            <a:pPr lvl="2"/>
            <a:r>
              <a:rPr lang="en-US" altLang="ko-KR" dirty="0"/>
              <a:t>Entities with an entity group</a:t>
            </a:r>
            <a:br>
              <a:rPr lang="en-US" altLang="ko-KR" dirty="0"/>
            </a:br>
            <a:r>
              <a:rPr lang="en-US" altLang="ko-KR" dirty="0"/>
              <a:t>are mutated with single-phase</a:t>
            </a:r>
            <a:br>
              <a:rPr lang="en-US" altLang="ko-KR" dirty="0"/>
            </a:br>
            <a:r>
              <a:rPr lang="en-US" altLang="ko-KR" dirty="0"/>
              <a:t>ACID transactions</a:t>
            </a:r>
          </a:p>
          <a:p>
            <a:pPr lvl="1"/>
            <a:endParaRPr lang="en-US" altLang="ko-KR" dirty="0"/>
          </a:p>
          <a:p>
            <a:pPr lvl="1"/>
            <a:r>
              <a:rPr lang="en-US" altLang="ko-KR" dirty="0"/>
              <a:t>Operations</a:t>
            </a:r>
          </a:p>
          <a:p>
            <a:pPr lvl="2"/>
            <a:r>
              <a:rPr lang="en-US" altLang="ko-KR" dirty="0"/>
              <a:t>Cross entity group</a:t>
            </a:r>
            <a:br>
              <a:rPr lang="en-US" altLang="ko-KR" dirty="0"/>
            </a:br>
            <a:r>
              <a:rPr lang="en-US" altLang="ko-KR" dirty="0"/>
              <a:t>transactions supported</a:t>
            </a:r>
            <a:br>
              <a:rPr lang="en-US" altLang="ko-KR" dirty="0"/>
            </a:br>
            <a:r>
              <a:rPr lang="en-US" altLang="ko-KR" dirty="0"/>
              <a:t>via two-phase commits</a:t>
            </a:r>
          </a:p>
          <a:p>
            <a:pPr lvl="2"/>
            <a:r>
              <a:rPr lang="en-US" altLang="ko-KR" dirty="0"/>
              <a:t>Inter-Entity Groups have</a:t>
            </a:r>
          </a:p>
          <a:p>
            <a:pPr marL="909637" lvl="2" indent="0">
              <a:buNone/>
            </a:pPr>
            <a:r>
              <a:rPr lang="en-US" altLang="ko-KR" dirty="0"/>
              <a:t>	       looser consistency</a:t>
            </a:r>
            <a:endParaRPr lang="ko-KR" alt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4013602"/>
            <a:ext cx="4320480" cy="20076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5091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Entity Groups</a:t>
            </a:r>
            <a:endParaRPr lang="ko-KR" altLang="en-US" dirty="0"/>
          </a:p>
        </p:txBody>
      </p:sp>
      <p:sp>
        <p:nvSpPr>
          <p:cNvPr id="3" name="내용 개체 틀 2"/>
          <p:cNvSpPr>
            <a:spLocks noGrp="1"/>
          </p:cNvSpPr>
          <p:nvPr>
            <p:ph idx="1"/>
          </p:nvPr>
        </p:nvSpPr>
        <p:spPr/>
        <p:txBody>
          <a:bodyPr>
            <a:normAutofit/>
          </a:bodyPr>
          <a:lstStyle/>
          <a:p>
            <a:r>
              <a:rPr lang="en-US" altLang="ko-KR" dirty="0"/>
              <a:t>Entity groups are sub-databases</a:t>
            </a:r>
          </a:p>
        </p:txBody>
      </p:sp>
      <p:pic>
        <p:nvPicPr>
          <p:cNvPr id="4" name="Picture 3"/>
          <p:cNvPicPr>
            <a:picLocks noChangeAspect="1"/>
          </p:cNvPicPr>
          <p:nvPr/>
        </p:nvPicPr>
        <p:blipFill>
          <a:blip r:embed="rId2"/>
          <a:stretch>
            <a:fillRect/>
          </a:stretch>
        </p:blipFill>
        <p:spPr>
          <a:xfrm>
            <a:off x="952500" y="1844824"/>
            <a:ext cx="7239000" cy="4508500"/>
          </a:xfrm>
          <a:prstGeom prst="rect">
            <a:avLst/>
          </a:prstGeom>
        </p:spPr>
      </p:pic>
    </p:spTree>
    <p:extLst>
      <p:ext uri="{BB962C8B-B14F-4D97-AF65-F5344CB8AC3E}">
        <p14:creationId xmlns:p14="http://schemas.microsoft.com/office/powerpoint/2010/main" val="2643412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Entity Groups</a:t>
            </a:r>
            <a:endParaRPr lang="ko-KR" altLang="en-US" dirty="0"/>
          </a:p>
        </p:txBody>
      </p:sp>
      <p:sp>
        <p:nvSpPr>
          <p:cNvPr id="3" name="내용 개체 틀 2"/>
          <p:cNvSpPr>
            <a:spLocks noGrp="1"/>
          </p:cNvSpPr>
          <p:nvPr>
            <p:ph idx="1"/>
          </p:nvPr>
        </p:nvSpPr>
        <p:spPr/>
        <p:txBody>
          <a:bodyPr>
            <a:normAutofit/>
          </a:bodyPr>
          <a:lstStyle/>
          <a:p>
            <a:r>
              <a:rPr lang="en-US" altLang="ko-KR" dirty="0"/>
              <a:t>Cheap transactions within each entity group (common)</a:t>
            </a:r>
          </a:p>
        </p:txBody>
      </p:sp>
      <p:pic>
        <p:nvPicPr>
          <p:cNvPr id="5" name="Picture 4"/>
          <p:cNvPicPr>
            <a:picLocks noChangeAspect="1"/>
          </p:cNvPicPr>
          <p:nvPr/>
        </p:nvPicPr>
        <p:blipFill>
          <a:blip r:embed="rId2"/>
          <a:stretch>
            <a:fillRect/>
          </a:stretch>
        </p:blipFill>
        <p:spPr>
          <a:xfrm>
            <a:off x="952500" y="1772816"/>
            <a:ext cx="7239000" cy="4508500"/>
          </a:xfrm>
          <a:prstGeom prst="rect">
            <a:avLst/>
          </a:prstGeom>
        </p:spPr>
      </p:pic>
    </p:spTree>
    <p:extLst>
      <p:ext uri="{BB962C8B-B14F-4D97-AF65-F5344CB8AC3E}">
        <p14:creationId xmlns:p14="http://schemas.microsoft.com/office/powerpoint/2010/main" val="1635036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Entity Groups</a:t>
            </a:r>
            <a:endParaRPr lang="ko-KR" altLang="en-US" dirty="0"/>
          </a:p>
        </p:txBody>
      </p:sp>
      <p:sp>
        <p:nvSpPr>
          <p:cNvPr id="3" name="내용 개체 틀 2"/>
          <p:cNvSpPr>
            <a:spLocks noGrp="1"/>
          </p:cNvSpPr>
          <p:nvPr>
            <p:ph idx="1"/>
          </p:nvPr>
        </p:nvSpPr>
        <p:spPr/>
        <p:txBody>
          <a:bodyPr>
            <a:normAutofit/>
          </a:bodyPr>
          <a:lstStyle/>
          <a:p>
            <a:r>
              <a:rPr lang="en-US" altLang="ko-KR" dirty="0"/>
              <a:t>Expensive or loosely-consistent operations across  entity groups (rare)</a:t>
            </a:r>
          </a:p>
        </p:txBody>
      </p:sp>
      <p:pic>
        <p:nvPicPr>
          <p:cNvPr id="4" name="Picture 3"/>
          <p:cNvPicPr>
            <a:picLocks noChangeAspect="1"/>
          </p:cNvPicPr>
          <p:nvPr/>
        </p:nvPicPr>
        <p:blipFill>
          <a:blip r:embed="rId2"/>
          <a:stretch>
            <a:fillRect/>
          </a:stretch>
        </p:blipFill>
        <p:spPr>
          <a:xfrm>
            <a:off x="952500" y="1844824"/>
            <a:ext cx="7239000" cy="4508500"/>
          </a:xfrm>
          <a:prstGeom prst="rect">
            <a:avLst/>
          </a:prstGeom>
        </p:spPr>
      </p:pic>
    </p:spTree>
    <p:extLst>
      <p:ext uri="{BB962C8B-B14F-4D97-AF65-F5344CB8AC3E}">
        <p14:creationId xmlns:p14="http://schemas.microsoft.com/office/powerpoint/2010/main" val="3360189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Outline</a:t>
            </a:r>
            <a:endParaRPr lang="ko-KR" altLang="en-US" dirty="0"/>
          </a:p>
        </p:txBody>
      </p:sp>
      <p:sp>
        <p:nvSpPr>
          <p:cNvPr id="3" name="내용 개체 틀 2"/>
          <p:cNvSpPr>
            <a:spLocks noGrp="1"/>
          </p:cNvSpPr>
          <p:nvPr>
            <p:ph idx="1"/>
          </p:nvPr>
        </p:nvSpPr>
        <p:spPr/>
        <p:txBody>
          <a:bodyPr>
            <a:normAutofit lnSpcReduction="10000"/>
          </a:bodyPr>
          <a:lstStyle/>
          <a:p>
            <a:r>
              <a:rPr lang="en-US" altLang="ko-KR" dirty="0"/>
              <a:t>Desired Features</a:t>
            </a:r>
          </a:p>
          <a:p>
            <a:r>
              <a:rPr lang="en-US" altLang="ko-KR" dirty="0"/>
              <a:t>Background</a:t>
            </a:r>
          </a:p>
          <a:p>
            <a:r>
              <a:rPr lang="en-US" altLang="ko-KR" dirty="0"/>
              <a:t>Toward Availability and Scale</a:t>
            </a:r>
          </a:p>
          <a:p>
            <a:pPr lvl="1"/>
            <a:r>
              <a:rPr lang="en-US" altLang="ko-KR" dirty="0"/>
              <a:t>Replication</a:t>
            </a:r>
          </a:p>
          <a:p>
            <a:pPr lvl="1"/>
            <a:r>
              <a:rPr lang="en-US" altLang="ko-KR" dirty="0"/>
              <a:t>Partitioning and Locality</a:t>
            </a:r>
          </a:p>
          <a:p>
            <a:r>
              <a:rPr lang="en-US" altLang="ko-KR" dirty="0"/>
              <a:t>A Tour of Megastore</a:t>
            </a:r>
          </a:p>
          <a:p>
            <a:pPr lvl="1"/>
            <a:r>
              <a:rPr lang="en-US" altLang="ko-KR" dirty="0"/>
              <a:t>API Design</a:t>
            </a:r>
          </a:p>
          <a:p>
            <a:pPr lvl="1"/>
            <a:r>
              <a:rPr lang="en-US" altLang="ko-KR" dirty="0"/>
              <a:t>Data Model</a:t>
            </a:r>
          </a:p>
          <a:p>
            <a:pPr lvl="1"/>
            <a:r>
              <a:rPr lang="en-US" altLang="ko-KR" dirty="0"/>
              <a:t>Transactions and Concurrency Control</a:t>
            </a:r>
          </a:p>
          <a:p>
            <a:r>
              <a:rPr lang="en-US" altLang="ko-KR" dirty="0"/>
              <a:t>Related Work</a:t>
            </a:r>
          </a:p>
          <a:p>
            <a:r>
              <a:rPr lang="en-US" altLang="ko-KR" dirty="0"/>
              <a:t>Conclusion</a:t>
            </a:r>
          </a:p>
          <a:p>
            <a:endParaRPr lang="ko-KR" altLang="en-US" dirty="0"/>
          </a:p>
        </p:txBody>
      </p:sp>
    </p:spTree>
    <p:extLst>
      <p:ext uri="{BB962C8B-B14F-4D97-AF65-F5344CB8AC3E}">
        <p14:creationId xmlns:p14="http://schemas.microsoft.com/office/powerpoint/2010/main" val="3242088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Entity Group Example</a:t>
            </a:r>
            <a:endParaRPr lang="ko-KR" altLang="en-US" dirty="0"/>
          </a:p>
        </p:txBody>
      </p:sp>
      <p:sp>
        <p:nvSpPr>
          <p:cNvPr id="3" name="내용 개체 틀 2"/>
          <p:cNvSpPr>
            <a:spLocks noGrp="1"/>
          </p:cNvSpPr>
          <p:nvPr>
            <p:ph idx="1"/>
          </p:nvPr>
        </p:nvSpPr>
        <p:spPr>
          <a:xfrm>
            <a:off x="566738" y="1196975"/>
            <a:ext cx="8181726" cy="4896321"/>
          </a:xfrm>
        </p:spPr>
        <p:txBody>
          <a:bodyPr>
            <a:normAutofit lnSpcReduction="10000"/>
          </a:bodyPr>
          <a:lstStyle/>
          <a:p>
            <a:r>
              <a:rPr lang="en-US" altLang="ko-KR" dirty="0"/>
              <a:t>An Example of entity groups in applications</a:t>
            </a:r>
          </a:p>
          <a:p>
            <a:pPr lvl="1"/>
            <a:r>
              <a:rPr lang="en-US" altLang="ko-KR" dirty="0"/>
              <a:t>Email</a:t>
            </a:r>
          </a:p>
          <a:p>
            <a:pPr lvl="2"/>
            <a:r>
              <a:rPr lang="en-US" altLang="ko-KR" dirty="0"/>
              <a:t>Each email account forms a natural entity group</a:t>
            </a:r>
          </a:p>
          <a:p>
            <a:pPr lvl="2"/>
            <a:r>
              <a:rPr lang="en-US" altLang="ko-KR" dirty="0"/>
              <a:t>Operation within an account are transactional: user’s send message is </a:t>
            </a:r>
          </a:p>
          <a:p>
            <a:pPr marL="1298575" lvl="3" indent="0">
              <a:buNone/>
            </a:pPr>
            <a:r>
              <a:rPr lang="en-US" altLang="ko-KR" sz="1600" dirty="0"/>
              <a:t>guaranteed to observe the change despite of fail-over to another replica</a:t>
            </a:r>
          </a:p>
          <a:p>
            <a:pPr lvl="1"/>
            <a:r>
              <a:rPr lang="en-US" altLang="ko-KR" dirty="0"/>
              <a:t>Blogs</a:t>
            </a:r>
          </a:p>
          <a:p>
            <a:pPr lvl="2"/>
            <a:r>
              <a:rPr lang="en-US" altLang="ko-KR" dirty="0"/>
              <a:t>User’s profile is entity group</a:t>
            </a:r>
          </a:p>
          <a:p>
            <a:pPr lvl="2"/>
            <a:r>
              <a:rPr lang="en-US" altLang="ko-KR" dirty="0"/>
              <a:t>Operations such as creating a new blog rely on asynchronous messaging with two-phase commit</a:t>
            </a:r>
          </a:p>
          <a:p>
            <a:pPr lvl="1"/>
            <a:r>
              <a:rPr lang="en-US" altLang="ko-KR" dirty="0"/>
              <a:t>Maps</a:t>
            </a:r>
          </a:p>
          <a:p>
            <a:pPr lvl="2"/>
            <a:r>
              <a:rPr lang="en-US" altLang="ko-KR" dirty="0"/>
              <a:t>Diving the globe into non-overlapping patches</a:t>
            </a:r>
          </a:p>
          <a:p>
            <a:pPr lvl="2"/>
            <a:r>
              <a:rPr lang="en-US" altLang="ko-KR" dirty="0"/>
              <a:t>Each patch can be an entity group</a:t>
            </a:r>
            <a:endParaRPr lang="ko-KR" altLang="en-US" dirty="0"/>
          </a:p>
        </p:txBody>
      </p:sp>
    </p:spTree>
    <p:extLst>
      <p:ext uri="{BB962C8B-B14F-4D97-AF65-F5344CB8AC3E}">
        <p14:creationId xmlns:p14="http://schemas.microsoft.com/office/powerpoint/2010/main" val="841479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Entity Group Mapping Example</a:t>
            </a:r>
            <a:endParaRPr lang="ko-KR" altLang="en-US" dirty="0"/>
          </a:p>
        </p:txBody>
      </p:sp>
      <p:sp>
        <p:nvSpPr>
          <p:cNvPr id="5" name="내용 개체 틀 2"/>
          <p:cNvSpPr>
            <a:spLocks noGrp="1"/>
          </p:cNvSpPr>
          <p:nvPr>
            <p:ph idx="1"/>
          </p:nvPr>
        </p:nvSpPr>
        <p:spPr>
          <a:xfrm>
            <a:off x="566738" y="1196975"/>
            <a:ext cx="8001000" cy="4822825"/>
          </a:xfrm>
        </p:spPr>
        <p:txBody>
          <a:bodyPr>
            <a:normAutofit/>
          </a:bodyPr>
          <a:lstStyle/>
          <a:p>
            <a:r>
              <a:rPr lang="en-US" altLang="ko-KR" dirty="0"/>
              <a:t>Applications must choose their partitioning</a:t>
            </a:r>
          </a:p>
          <a:p>
            <a:r>
              <a:rPr lang="en-US" altLang="ko-KR" dirty="0"/>
              <a:t>Common operations within an EG</a:t>
            </a:r>
          </a:p>
        </p:txBody>
      </p:sp>
      <p:graphicFrame>
        <p:nvGraphicFramePr>
          <p:cNvPr id="9" name="Table 8"/>
          <p:cNvGraphicFramePr>
            <a:graphicFrameLocks noGrp="1"/>
          </p:cNvGraphicFramePr>
          <p:nvPr>
            <p:extLst>
              <p:ext uri="{D42A27DB-BD31-4B8C-83A1-F6EECF244321}">
                <p14:modId xmlns:p14="http://schemas.microsoft.com/office/powerpoint/2010/main" val="2479174339"/>
              </p:ext>
            </p:extLst>
          </p:nvPr>
        </p:nvGraphicFramePr>
        <p:xfrm>
          <a:off x="251520" y="2201332"/>
          <a:ext cx="8635035" cy="3818468"/>
        </p:xfrm>
        <a:graphic>
          <a:graphicData uri="http://schemas.openxmlformats.org/drawingml/2006/table">
            <a:tbl>
              <a:tblPr firstRow="1" bandRow="1">
                <a:tableStyleId>{5C22544A-7EE6-4342-B048-85BDC9FD1C3A}</a:tableStyleId>
              </a:tblPr>
              <a:tblGrid>
                <a:gridCol w="2878345">
                  <a:extLst>
                    <a:ext uri="{9D8B030D-6E8A-4147-A177-3AD203B41FA5}">
                      <a16:colId xmlns:a16="http://schemas.microsoft.com/office/drawing/2014/main" val="20000"/>
                    </a:ext>
                  </a:extLst>
                </a:gridCol>
                <a:gridCol w="2878345">
                  <a:extLst>
                    <a:ext uri="{9D8B030D-6E8A-4147-A177-3AD203B41FA5}">
                      <a16:colId xmlns:a16="http://schemas.microsoft.com/office/drawing/2014/main" val="20001"/>
                    </a:ext>
                  </a:extLst>
                </a:gridCol>
                <a:gridCol w="2878345">
                  <a:extLst>
                    <a:ext uri="{9D8B030D-6E8A-4147-A177-3AD203B41FA5}">
                      <a16:colId xmlns:a16="http://schemas.microsoft.com/office/drawing/2014/main" val="20002"/>
                    </a:ext>
                  </a:extLst>
                </a:gridCol>
              </a:tblGrid>
              <a:tr h="798012">
                <a:tc>
                  <a:txBody>
                    <a:bodyPr/>
                    <a:lstStyle/>
                    <a:p>
                      <a:r>
                        <a:rPr lang="en-US" dirty="0">
                          <a:solidFill>
                            <a:schemeClr val="tx1"/>
                          </a:solidFill>
                        </a:rPr>
                        <a:t>Application</a:t>
                      </a:r>
                    </a:p>
                  </a:txBody>
                  <a:tcPr/>
                </a:tc>
                <a:tc>
                  <a:txBody>
                    <a:bodyPr/>
                    <a:lstStyle/>
                    <a:p>
                      <a:r>
                        <a:rPr lang="en-US" dirty="0">
                          <a:solidFill>
                            <a:schemeClr val="tx1"/>
                          </a:solidFill>
                        </a:rPr>
                        <a:t>Entity Groups</a:t>
                      </a:r>
                    </a:p>
                  </a:txBody>
                  <a:tcPr/>
                </a:tc>
                <a:tc>
                  <a:txBody>
                    <a:bodyPr/>
                    <a:lstStyle/>
                    <a:p>
                      <a:r>
                        <a:rPr lang="en-US" dirty="0">
                          <a:solidFill>
                            <a:schemeClr val="tx1"/>
                          </a:solidFill>
                        </a:rPr>
                        <a:t>Cross-EG Operations</a:t>
                      </a:r>
                    </a:p>
                  </a:txBody>
                  <a:tcPr/>
                </a:tc>
                <a:extLst>
                  <a:ext uri="{0D108BD9-81ED-4DB2-BD59-A6C34878D82A}">
                    <a16:rowId xmlns:a16="http://schemas.microsoft.com/office/drawing/2014/main" val="10000"/>
                  </a:ext>
                </a:extLst>
              </a:tr>
              <a:tr h="462340">
                <a:tc>
                  <a:txBody>
                    <a:bodyPr/>
                    <a:lstStyle/>
                    <a:p>
                      <a:r>
                        <a:rPr lang="en-US" dirty="0"/>
                        <a:t>Email</a:t>
                      </a:r>
                    </a:p>
                  </a:txBody>
                  <a:tcPr/>
                </a:tc>
                <a:tc>
                  <a:txBody>
                    <a:bodyPr/>
                    <a:lstStyle/>
                    <a:p>
                      <a:r>
                        <a:rPr lang="en-US" dirty="0"/>
                        <a:t>User accounts</a:t>
                      </a:r>
                    </a:p>
                  </a:txBody>
                  <a:tcPr/>
                </a:tc>
                <a:tc>
                  <a:txBody>
                    <a:bodyPr/>
                    <a:lstStyle/>
                    <a:p>
                      <a:r>
                        <a:rPr lang="en-US" dirty="0"/>
                        <a:t>None (out-of-system)</a:t>
                      </a:r>
                    </a:p>
                  </a:txBody>
                  <a:tcPr/>
                </a:tc>
                <a:extLst>
                  <a:ext uri="{0D108BD9-81ED-4DB2-BD59-A6C34878D82A}">
                    <a16:rowId xmlns:a16="http://schemas.microsoft.com/office/drawing/2014/main" val="10001"/>
                  </a:ext>
                </a:extLst>
              </a:tr>
              <a:tr h="636549">
                <a:tc>
                  <a:txBody>
                    <a:bodyPr/>
                    <a:lstStyle/>
                    <a:p>
                      <a:r>
                        <a:rPr lang="en-US" dirty="0"/>
                        <a:t>Blogs</a:t>
                      </a:r>
                    </a:p>
                  </a:txBody>
                  <a:tcPr/>
                </a:tc>
                <a:tc>
                  <a:txBody>
                    <a:bodyPr/>
                    <a:lstStyle/>
                    <a:p>
                      <a:r>
                        <a:rPr lang="en-US" dirty="0"/>
                        <a:t>Users,</a:t>
                      </a:r>
                      <a:r>
                        <a:rPr lang="en-US" baseline="0" dirty="0"/>
                        <a:t> blogs</a:t>
                      </a:r>
                      <a:endParaRPr lang="en-US" dirty="0"/>
                    </a:p>
                  </a:txBody>
                  <a:tcPr/>
                </a:tc>
                <a:tc>
                  <a:txBody>
                    <a:bodyPr/>
                    <a:lstStyle/>
                    <a:p>
                      <a:r>
                        <a:rPr lang="en-US" dirty="0"/>
                        <a:t>Access control, notifications, global indexes</a:t>
                      </a:r>
                    </a:p>
                  </a:txBody>
                  <a:tcPr/>
                </a:tc>
                <a:extLst>
                  <a:ext uri="{0D108BD9-81ED-4DB2-BD59-A6C34878D82A}">
                    <a16:rowId xmlns:a16="http://schemas.microsoft.com/office/drawing/2014/main" val="10002"/>
                  </a:ext>
                </a:extLst>
              </a:tr>
              <a:tr h="615506">
                <a:tc>
                  <a:txBody>
                    <a:bodyPr/>
                    <a:lstStyle/>
                    <a:p>
                      <a:r>
                        <a:rPr lang="en-US" dirty="0"/>
                        <a:t>Map</a:t>
                      </a:r>
                    </a:p>
                  </a:txBody>
                  <a:tcPr/>
                </a:tc>
                <a:tc>
                  <a:txBody>
                    <a:bodyPr/>
                    <a:lstStyle/>
                    <a:p>
                      <a:r>
                        <a:rPr lang="en-US" dirty="0"/>
                        <a:t>Local patches</a:t>
                      </a:r>
                    </a:p>
                  </a:txBody>
                  <a:tcPr/>
                </a:tc>
                <a:tc>
                  <a:txBody>
                    <a:bodyPr/>
                    <a:lstStyle/>
                    <a:p>
                      <a:r>
                        <a:rPr lang="en-US" dirty="0"/>
                        <a:t>Patch-spanning</a:t>
                      </a:r>
                      <a:r>
                        <a:rPr lang="en-US" baseline="0" dirty="0"/>
                        <a:t> ops (2PC)</a:t>
                      </a:r>
                      <a:endParaRPr lang="en-US" dirty="0"/>
                    </a:p>
                  </a:txBody>
                  <a:tcPr/>
                </a:tc>
                <a:extLst>
                  <a:ext uri="{0D108BD9-81ED-4DB2-BD59-A6C34878D82A}">
                    <a16:rowId xmlns:a16="http://schemas.microsoft.com/office/drawing/2014/main" val="10003"/>
                  </a:ext>
                </a:extLst>
              </a:tr>
              <a:tr h="840190">
                <a:tc>
                  <a:txBody>
                    <a:bodyPr/>
                    <a:lstStyle/>
                    <a:p>
                      <a:r>
                        <a:rPr lang="en-US" dirty="0"/>
                        <a:t>Social</a:t>
                      </a:r>
                    </a:p>
                  </a:txBody>
                  <a:tcPr/>
                </a:tc>
                <a:tc>
                  <a:txBody>
                    <a:bodyPr/>
                    <a:lstStyle/>
                    <a:p>
                      <a:r>
                        <a:rPr lang="en-US" dirty="0"/>
                        <a:t>Users, groups</a:t>
                      </a:r>
                    </a:p>
                  </a:txBody>
                  <a:tcPr/>
                </a:tc>
                <a:tc>
                  <a:txBody>
                    <a:bodyPr/>
                    <a:lstStyle/>
                    <a:p>
                      <a:r>
                        <a:rPr lang="en-US" dirty="0"/>
                        <a:t>Messages, bi-directional </a:t>
                      </a:r>
                    </a:p>
                    <a:p>
                      <a:r>
                        <a:rPr lang="en-US" dirty="0"/>
                        <a:t>relations, notifications</a:t>
                      </a:r>
                    </a:p>
                  </a:txBody>
                  <a:tcPr/>
                </a:tc>
                <a:extLst>
                  <a:ext uri="{0D108BD9-81ED-4DB2-BD59-A6C34878D82A}">
                    <a16:rowId xmlns:a16="http://schemas.microsoft.com/office/drawing/2014/main" val="10004"/>
                  </a:ext>
                </a:extLst>
              </a:tr>
              <a:tr h="462340">
                <a:tc>
                  <a:txBody>
                    <a:bodyPr/>
                    <a:lstStyle/>
                    <a:p>
                      <a:r>
                        <a:rPr lang="en-US" dirty="0"/>
                        <a:t>Resources</a:t>
                      </a:r>
                    </a:p>
                  </a:txBody>
                  <a:tcPr/>
                </a:tc>
                <a:tc>
                  <a:txBody>
                    <a:bodyPr/>
                    <a:lstStyle/>
                    <a:p>
                      <a:r>
                        <a:rPr lang="en-US" dirty="0"/>
                        <a:t>sites</a:t>
                      </a:r>
                    </a:p>
                  </a:txBody>
                  <a:tcPr/>
                </a:tc>
                <a:tc>
                  <a:txBody>
                    <a:bodyPr/>
                    <a:lstStyle/>
                    <a:p>
                      <a:r>
                        <a:rPr lang="en-US" dirty="0"/>
                        <a:t>shipments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1413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Scale Axis versus Replication Axis</a:t>
            </a:r>
            <a:endParaRPr lang="ko-KR" altLang="en-US" dirty="0"/>
          </a:p>
        </p:txBody>
      </p:sp>
      <p:pic>
        <p:nvPicPr>
          <p:cNvPr id="6" name="Picture 5"/>
          <p:cNvPicPr>
            <a:picLocks noChangeAspect="1"/>
          </p:cNvPicPr>
          <p:nvPr/>
        </p:nvPicPr>
        <p:blipFill>
          <a:blip r:embed="rId2"/>
          <a:stretch>
            <a:fillRect/>
          </a:stretch>
        </p:blipFill>
        <p:spPr>
          <a:xfrm>
            <a:off x="0" y="1204752"/>
            <a:ext cx="9144000" cy="4744528"/>
          </a:xfrm>
          <a:prstGeom prst="rect">
            <a:avLst/>
          </a:prstGeom>
        </p:spPr>
      </p:pic>
    </p:spTree>
    <p:extLst>
      <p:ext uri="{BB962C8B-B14F-4D97-AF65-F5344CB8AC3E}">
        <p14:creationId xmlns:p14="http://schemas.microsoft.com/office/powerpoint/2010/main" val="2201245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Operations Across Entity Groups</a:t>
            </a:r>
            <a:endParaRPr lang="ko-KR" altLang="en-US" dirty="0"/>
          </a:p>
        </p:txBody>
      </p:sp>
      <p:pic>
        <p:nvPicPr>
          <p:cNvPr id="3" name="Picture 2"/>
          <p:cNvPicPr>
            <a:picLocks noChangeAspect="1"/>
          </p:cNvPicPr>
          <p:nvPr/>
        </p:nvPicPr>
        <p:blipFill>
          <a:blip r:embed="rId2"/>
          <a:stretch>
            <a:fillRect/>
          </a:stretch>
        </p:blipFill>
        <p:spPr>
          <a:xfrm>
            <a:off x="0" y="1272022"/>
            <a:ext cx="9144000" cy="4965290"/>
          </a:xfrm>
          <a:prstGeom prst="rect">
            <a:avLst/>
          </a:prstGeom>
        </p:spPr>
      </p:pic>
    </p:spTree>
    <p:extLst>
      <p:ext uri="{BB962C8B-B14F-4D97-AF65-F5344CB8AC3E}">
        <p14:creationId xmlns:p14="http://schemas.microsoft.com/office/powerpoint/2010/main" val="3839585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Megastore Design</a:t>
            </a:r>
            <a:endParaRPr lang="ko-KR" altLang="en-US" dirty="0"/>
          </a:p>
        </p:txBody>
      </p:sp>
      <p:sp>
        <p:nvSpPr>
          <p:cNvPr id="3" name="내용 개체 틀 2"/>
          <p:cNvSpPr>
            <a:spLocks noGrp="1"/>
          </p:cNvSpPr>
          <p:nvPr>
            <p:ph idx="1"/>
          </p:nvPr>
        </p:nvSpPr>
        <p:spPr/>
        <p:txBody>
          <a:bodyPr/>
          <a:lstStyle/>
          <a:p>
            <a:r>
              <a:rPr lang="en-US" altLang="ko-KR" dirty="0"/>
              <a:t>API design philosophy</a:t>
            </a:r>
          </a:p>
          <a:p>
            <a:pPr lvl="1"/>
            <a:r>
              <a:rPr lang="en-US" altLang="ko-KR" dirty="0"/>
              <a:t>Trade-off between scalability and performance</a:t>
            </a:r>
          </a:p>
          <a:p>
            <a:pPr lvl="2"/>
            <a:r>
              <a:rPr lang="en-US" altLang="ko-KR" dirty="0"/>
              <a:t>ACID transaction need both correctness and performance</a:t>
            </a:r>
          </a:p>
          <a:p>
            <a:pPr lvl="1"/>
            <a:r>
              <a:rPr lang="en-US" altLang="ko-KR" dirty="0"/>
              <a:t>Relational schema is not right model</a:t>
            </a:r>
          </a:p>
          <a:p>
            <a:pPr lvl="2"/>
            <a:r>
              <a:rPr lang="en-US" altLang="ko-KR" dirty="0"/>
              <a:t>Bigtable (e.g., key-value store) is</a:t>
            </a:r>
            <a:br>
              <a:rPr lang="en-US" altLang="ko-KR" dirty="0"/>
            </a:br>
            <a:r>
              <a:rPr lang="en-US" altLang="ko-KR" dirty="0"/>
              <a:t>straightforward to store and query</a:t>
            </a:r>
            <a:br>
              <a:rPr lang="en-US" altLang="ko-KR" dirty="0"/>
            </a:br>
            <a:r>
              <a:rPr lang="en-US" altLang="ko-KR" dirty="0"/>
              <a:t>hierarchical data</a:t>
            </a:r>
          </a:p>
          <a:p>
            <a:pPr lvl="1"/>
            <a:r>
              <a:rPr lang="en-US" altLang="ko-KR" dirty="0"/>
              <a:t>Data model</a:t>
            </a:r>
          </a:p>
          <a:p>
            <a:pPr lvl="2"/>
            <a:r>
              <a:rPr lang="en-US" altLang="ko-KR" dirty="0"/>
              <a:t>(Hierarchical) data is de-normalized to eliminate the join costs</a:t>
            </a:r>
          </a:p>
          <a:p>
            <a:pPr lvl="3"/>
            <a:r>
              <a:rPr lang="en-US" altLang="ko-KR" dirty="0"/>
              <a:t>Joins are implemented in application level</a:t>
            </a:r>
          </a:p>
          <a:p>
            <a:pPr lvl="2"/>
            <a:r>
              <a:rPr lang="en-US" altLang="ko-KR" dirty="0"/>
              <a:t>Outer joins with parallel queries using secondary indexed</a:t>
            </a:r>
          </a:p>
          <a:p>
            <a:pPr lvl="3"/>
            <a:r>
              <a:rPr lang="en-US" altLang="ko-KR" dirty="0"/>
              <a:t>Provides an efficient stand-in for SQL-style joins</a:t>
            </a:r>
          </a:p>
          <a:p>
            <a:pPr lvl="2"/>
            <a:endParaRPr lang="en-US" altLang="ko-KR" dirty="0"/>
          </a:p>
          <a:p>
            <a:pPr lvl="2"/>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2924944"/>
            <a:ext cx="3292345" cy="12961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0991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Data Model</a:t>
            </a:r>
            <a:endParaRPr lang="ko-KR" altLang="en-US" dirty="0"/>
          </a:p>
        </p:txBody>
      </p:sp>
      <p:sp>
        <p:nvSpPr>
          <p:cNvPr id="3" name="내용 개체 틀 2"/>
          <p:cNvSpPr>
            <a:spLocks noGrp="1"/>
          </p:cNvSpPr>
          <p:nvPr>
            <p:ph idx="1"/>
          </p:nvPr>
        </p:nvSpPr>
        <p:spPr>
          <a:xfrm>
            <a:off x="566738" y="1196975"/>
            <a:ext cx="8181726" cy="5112345"/>
          </a:xfrm>
        </p:spPr>
        <p:txBody>
          <a:bodyPr>
            <a:normAutofit lnSpcReduction="10000"/>
          </a:bodyPr>
          <a:lstStyle/>
          <a:p>
            <a:r>
              <a:rPr lang="en-US" altLang="ko-KR" dirty="0"/>
              <a:t>Basic strategy</a:t>
            </a:r>
          </a:p>
          <a:p>
            <a:pPr lvl="1"/>
            <a:r>
              <a:rPr lang="en-US" altLang="ko-KR" dirty="0"/>
              <a:t>Abstract tuples of an RDBMS + row-column storage of </a:t>
            </a:r>
            <a:r>
              <a:rPr lang="en-US" altLang="ko-KR" dirty="0" err="1"/>
              <a:t>NoSQL</a:t>
            </a:r>
            <a:endParaRPr lang="en-US" altLang="ko-KR" dirty="0"/>
          </a:p>
          <a:p>
            <a:pPr lvl="1"/>
            <a:endParaRPr lang="en-US" altLang="ko-KR" dirty="0"/>
          </a:p>
          <a:p>
            <a:pPr lvl="1"/>
            <a:endParaRPr lang="en-US" altLang="ko-KR" dirty="0"/>
          </a:p>
          <a:p>
            <a:pPr lvl="1"/>
            <a:endParaRPr lang="en-US" altLang="ko-KR" dirty="0"/>
          </a:p>
          <a:p>
            <a:pPr lvl="1"/>
            <a:r>
              <a:rPr lang="en-US" altLang="ko-KR" dirty="0"/>
              <a:t>RDBMS features</a:t>
            </a:r>
          </a:p>
          <a:p>
            <a:pPr lvl="2"/>
            <a:r>
              <a:rPr lang="en-US" altLang="ko-KR" dirty="0"/>
              <a:t>Data model is declared in a schema</a:t>
            </a:r>
          </a:p>
          <a:p>
            <a:pPr lvl="2"/>
            <a:r>
              <a:rPr lang="en-US" altLang="ko-KR" dirty="0"/>
              <a:t>Tables per schema / entities per table / properties per entity</a:t>
            </a:r>
          </a:p>
          <a:p>
            <a:pPr lvl="2"/>
            <a:r>
              <a:rPr lang="en-US" altLang="ko-KR" dirty="0"/>
              <a:t>Sequence of properties is used for primary key of entity</a:t>
            </a:r>
          </a:p>
          <a:p>
            <a:pPr lvl="2"/>
            <a:r>
              <a:rPr lang="en-US" altLang="ko-KR" dirty="0"/>
              <a:t>Hierarchy (foreign key)</a:t>
            </a:r>
          </a:p>
          <a:p>
            <a:pPr lvl="3"/>
            <a:r>
              <a:rPr lang="en-US" altLang="ko-KR" dirty="0"/>
              <a:t>Tables are either entity group root or child tables</a:t>
            </a:r>
          </a:p>
          <a:p>
            <a:pPr lvl="3"/>
            <a:r>
              <a:rPr lang="en-US" altLang="ko-KR" dirty="0"/>
              <a:t>Child table points to root table</a:t>
            </a:r>
          </a:p>
          <a:p>
            <a:pPr lvl="3"/>
            <a:r>
              <a:rPr lang="en-US" altLang="ko-KR" dirty="0"/>
              <a:t>Root table and child table are stored in the same entity group</a:t>
            </a:r>
          </a:p>
          <a:p>
            <a:pPr lvl="1"/>
            <a:endParaRPr lang="en-US" altLang="ko-KR" dirty="0"/>
          </a:p>
          <a:p>
            <a:pPr lvl="2"/>
            <a:endParaRPr lang="ko-KR"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2204864"/>
            <a:ext cx="3292345" cy="12961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15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Data Model Example</a:t>
            </a:r>
            <a:endParaRPr lang="ko-KR"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3" y="1079441"/>
            <a:ext cx="5007239" cy="55179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9696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Data Model</a:t>
            </a:r>
            <a:endParaRPr lang="ko-KR" altLang="en-US" dirty="0"/>
          </a:p>
        </p:txBody>
      </p:sp>
      <p:sp>
        <p:nvSpPr>
          <p:cNvPr id="3" name="내용 개체 틀 2"/>
          <p:cNvSpPr>
            <a:spLocks noGrp="1"/>
          </p:cNvSpPr>
          <p:nvPr>
            <p:ph idx="1"/>
          </p:nvPr>
        </p:nvSpPr>
        <p:spPr/>
        <p:txBody>
          <a:bodyPr/>
          <a:lstStyle/>
          <a:p>
            <a:r>
              <a:rPr lang="en-US" altLang="ko-KR" dirty="0"/>
              <a:t>Indexes</a:t>
            </a:r>
          </a:p>
          <a:p>
            <a:pPr lvl="1"/>
            <a:r>
              <a:rPr lang="en-US" altLang="ko-KR" dirty="0"/>
              <a:t>Secondary indexes are supported</a:t>
            </a:r>
          </a:p>
          <a:p>
            <a:pPr lvl="2"/>
            <a:r>
              <a:rPr lang="en-US" altLang="ko-KR" dirty="0"/>
              <a:t>Local index</a:t>
            </a:r>
          </a:p>
          <a:p>
            <a:pPr lvl="3"/>
            <a:r>
              <a:rPr lang="en-US" altLang="ko-KR" dirty="0"/>
              <a:t>separate indexed for each entity group (e.g. </a:t>
            </a:r>
            <a:r>
              <a:rPr lang="en-US" altLang="ko-KR" dirty="0" err="1"/>
              <a:t>PhotosByTime</a:t>
            </a:r>
            <a:r>
              <a:rPr lang="en-US" altLang="ko-KR" dirty="0"/>
              <a:t>)</a:t>
            </a:r>
          </a:p>
          <a:p>
            <a:pPr lvl="2"/>
            <a:r>
              <a:rPr lang="en-US" altLang="ko-KR" dirty="0"/>
              <a:t>Global index</a:t>
            </a:r>
          </a:p>
          <a:p>
            <a:pPr lvl="3"/>
            <a:r>
              <a:rPr lang="en-US" altLang="ko-KR" dirty="0"/>
              <a:t>spans entity groups, indexed index across entity groups (e.g. </a:t>
            </a:r>
            <a:r>
              <a:rPr lang="en-US" altLang="ko-KR" dirty="0" err="1"/>
              <a:t>PhotosByTag</a:t>
            </a:r>
            <a:r>
              <a:rPr lang="en-US" altLang="ko-KR" dirty="0"/>
              <a:t>)</a:t>
            </a:r>
          </a:p>
          <a:p>
            <a:pPr lvl="2"/>
            <a:r>
              <a:rPr lang="en-US" altLang="ko-KR" dirty="0"/>
              <a:t>Repeated Index</a:t>
            </a:r>
          </a:p>
          <a:p>
            <a:pPr lvl="3"/>
            <a:r>
              <a:rPr lang="en-US" altLang="ko-KR" dirty="0"/>
              <a:t>Supports indexing repeated values (e.g. </a:t>
            </a:r>
            <a:r>
              <a:rPr lang="en-US" altLang="ko-KR" dirty="0" err="1"/>
              <a:t>PhotosByTag</a:t>
            </a:r>
            <a:r>
              <a:rPr lang="en-US" altLang="ko-KR" dirty="0"/>
              <a:t>)</a:t>
            </a:r>
          </a:p>
          <a:p>
            <a:pPr lvl="2"/>
            <a:r>
              <a:rPr lang="en-US" altLang="ko-KR" dirty="0"/>
              <a:t>Inline Index</a:t>
            </a:r>
          </a:p>
          <a:p>
            <a:pPr lvl="3"/>
            <a:r>
              <a:rPr lang="en-US" altLang="ko-KR" dirty="0"/>
              <a:t>Provide a way to de-normalized data from source entities</a:t>
            </a:r>
          </a:p>
          <a:p>
            <a:pPr lvl="3"/>
            <a:r>
              <a:rPr lang="en-US" altLang="ko-KR" dirty="0"/>
              <a:t>A virtual repeated column in the target entry (e.g. </a:t>
            </a:r>
            <a:r>
              <a:rPr lang="en-US" altLang="ko-KR" dirty="0" err="1"/>
              <a:t>PhotosByTime</a:t>
            </a:r>
            <a:r>
              <a:rPr lang="en-US" altLang="ko-KR" dirty="0"/>
              <a:t>)</a:t>
            </a:r>
          </a:p>
          <a:p>
            <a:pPr lvl="2"/>
            <a:endParaRPr lang="ko-KR" altLang="en-US" dirty="0"/>
          </a:p>
        </p:txBody>
      </p:sp>
    </p:spTree>
    <p:extLst>
      <p:ext uri="{BB962C8B-B14F-4D97-AF65-F5344CB8AC3E}">
        <p14:creationId xmlns:p14="http://schemas.microsoft.com/office/powerpoint/2010/main" val="668213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Transactions and Concurrency Control</a:t>
            </a:r>
            <a:endParaRPr lang="ko-KR" altLang="en-US" dirty="0"/>
          </a:p>
        </p:txBody>
      </p:sp>
      <p:sp>
        <p:nvSpPr>
          <p:cNvPr id="3" name="내용 개체 틀 2"/>
          <p:cNvSpPr>
            <a:spLocks noGrp="1"/>
          </p:cNvSpPr>
          <p:nvPr>
            <p:ph idx="1"/>
          </p:nvPr>
        </p:nvSpPr>
        <p:spPr>
          <a:xfrm>
            <a:off x="323528" y="1268760"/>
            <a:ext cx="8712968" cy="5184576"/>
          </a:xfrm>
        </p:spPr>
        <p:txBody>
          <a:bodyPr>
            <a:normAutofit lnSpcReduction="10000"/>
          </a:bodyPr>
          <a:lstStyle/>
          <a:p>
            <a:r>
              <a:rPr lang="en-US" altLang="ko-KR" dirty="0"/>
              <a:t>Concurrency Control</a:t>
            </a:r>
          </a:p>
          <a:p>
            <a:pPr lvl="1"/>
            <a:r>
              <a:rPr lang="en-US" altLang="ko-KR" dirty="0"/>
              <a:t>Each entity group is a mini-database, which does provide </a:t>
            </a:r>
            <a:r>
              <a:rPr lang="en-US" altLang="ko-KR" dirty="0" err="1"/>
              <a:t>serializable</a:t>
            </a:r>
            <a:r>
              <a:rPr lang="en-US" altLang="ko-KR" dirty="0"/>
              <a:t> ACID Semantics</a:t>
            </a:r>
          </a:p>
          <a:p>
            <a:pPr lvl="1"/>
            <a:r>
              <a:rPr lang="en-US" altLang="ko-KR" dirty="0"/>
              <a:t>A transaction writes its mutation into the entity group’s write-ahead log, then the mutations are applied to the data</a:t>
            </a:r>
          </a:p>
          <a:p>
            <a:pPr lvl="1"/>
            <a:r>
              <a:rPr lang="en-US" altLang="ko-KR" dirty="0"/>
              <a:t>MVCC: multi-version concurrency control</a:t>
            </a:r>
          </a:p>
          <a:p>
            <a:pPr lvl="2"/>
            <a:r>
              <a:rPr lang="en-US" altLang="ko-KR" b="1" dirty="0"/>
              <a:t>Read consistency</a:t>
            </a:r>
          </a:p>
          <a:p>
            <a:pPr lvl="3"/>
            <a:r>
              <a:rPr lang="en-US" altLang="ko-KR" u="sng" dirty="0"/>
              <a:t>Current</a:t>
            </a:r>
            <a:r>
              <a:rPr lang="en-US" altLang="ko-KR" dirty="0"/>
              <a:t>: last committed value</a:t>
            </a:r>
          </a:p>
          <a:p>
            <a:pPr lvl="3"/>
            <a:r>
              <a:rPr lang="en-US" altLang="ko-KR" u="sng" dirty="0"/>
              <a:t>Snapsho</a:t>
            </a:r>
            <a:r>
              <a:rPr lang="en-US" altLang="ko-KR" dirty="0"/>
              <a:t>t: value as a start of the read transaction</a:t>
            </a:r>
          </a:p>
          <a:p>
            <a:pPr lvl="3"/>
            <a:r>
              <a:rPr lang="en-US" altLang="ko-KR" u="sng" dirty="0"/>
              <a:t>Inconsistent reads</a:t>
            </a:r>
            <a:r>
              <a:rPr lang="en-US" altLang="ko-KR" dirty="0"/>
              <a:t>: ignore the state of log and read the last values directly</a:t>
            </a:r>
          </a:p>
          <a:p>
            <a:pPr lvl="2"/>
            <a:r>
              <a:rPr lang="en-US" altLang="ko-KR" b="1" dirty="0">
                <a:latin typeface="Arial"/>
                <a:cs typeface="Arial"/>
              </a:rPr>
              <a:t>Write consistency</a:t>
            </a:r>
          </a:p>
          <a:p>
            <a:pPr lvl="3"/>
            <a:r>
              <a:rPr lang="en-US" altLang="ko-KR" dirty="0"/>
              <a:t>Always begins with a current read to determine the next available log</a:t>
            </a:r>
          </a:p>
          <a:p>
            <a:pPr lvl="3"/>
            <a:r>
              <a:rPr lang="en-US" altLang="ko-KR" dirty="0"/>
              <a:t>Commit operation assigns mutations of write-ahead log a timestamp higher than any   previous one</a:t>
            </a:r>
          </a:p>
          <a:p>
            <a:pPr lvl="3"/>
            <a:r>
              <a:rPr lang="en-US" altLang="ko-KR" dirty="0" err="1"/>
              <a:t>Paxos</a:t>
            </a:r>
            <a:r>
              <a:rPr lang="en-US" altLang="ko-KR" dirty="0"/>
              <a:t> uses optimistic concurrency with mutations (write operations)</a:t>
            </a:r>
          </a:p>
          <a:p>
            <a:pPr lvl="1"/>
            <a:endParaRPr lang="ko-KR" altLang="en-US" dirty="0"/>
          </a:p>
        </p:txBody>
      </p:sp>
    </p:spTree>
    <p:extLst>
      <p:ext uri="{BB962C8B-B14F-4D97-AF65-F5344CB8AC3E}">
        <p14:creationId xmlns:p14="http://schemas.microsoft.com/office/powerpoint/2010/main" val="4266563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Transactions and Concurrency Control</a:t>
            </a:r>
            <a:endParaRPr lang="ko-KR" altLang="en-US" dirty="0"/>
          </a:p>
        </p:txBody>
      </p:sp>
      <p:sp>
        <p:nvSpPr>
          <p:cNvPr id="3" name="내용 개체 틀 2"/>
          <p:cNvSpPr>
            <a:spLocks noGrp="1"/>
          </p:cNvSpPr>
          <p:nvPr>
            <p:ph idx="1"/>
          </p:nvPr>
        </p:nvSpPr>
        <p:spPr>
          <a:xfrm>
            <a:off x="566738" y="1196975"/>
            <a:ext cx="8181726" cy="5112345"/>
          </a:xfrm>
        </p:spPr>
        <p:txBody>
          <a:bodyPr/>
          <a:lstStyle/>
          <a:p>
            <a:r>
              <a:rPr lang="en-US" altLang="ko-KR" dirty="0"/>
              <a:t>Complete transaction lifecycle in Megastore</a:t>
            </a:r>
          </a:p>
          <a:p>
            <a:pPr lvl="1"/>
            <a:r>
              <a:rPr lang="en-US" altLang="ko-KR" dirty="0"/>
              <a:t>1. Read</a:t>
            </a:r>
          </a:p>
          <a:p>
            <a:pPr lvl="2"/>
            <a:r>
              <a:rPr lang="en-US" altLang="ko-KR" dirty="0"/>
              <a:t>Obtain the timestamp and log position of the last committed transaction</a:t>
            </a:r>
          </a:p>
          <a:p>
            <a:pPr lvl="1"/>
            <a:r>
              <a:rPr lang="en-US" altLang="ko-KR" dirty="0"/>
              <a:t>2. Application logic</a:t>
            </a:r>
          </a:p>
          <a:p>
            <a:pPr lvl="2"/>
            <a:r>
              <a:rPr lang="en-US" altLang="ko-KR" dirty="0"/>
              <a:t>Read from </a:t>
            </a:r>
            <a:r>
              <a:rPr lang="en-US" altLang="ko-KR" dirty="0" err="1"/>
              <a:t>Bigtable</a:t>
            </a:r>
            <a:r>
              <a:rPr lang="en-US" altLang="ko-KR" dirty="0"/>
              <a:t> and gather writes into a log entry</a:t>
            </a:r>
          </a:p>
          <a:p>
            <a:pPr lvl="1"/>
            <a:r>
              <a:rPr lang="en-US" altLang="ko-KR" dirty="0"/>
              <a:t>3. Commit</a:t>
            </a:r>
          </a:p>
          <a:p>
            <a:pPr lvl="2"/>
            <a:r>
              <a:rPr lang="en-US" altLang="ko-KR" dirty="0"/>
              <a:t>Use </a:t>
            </a:r>
            <a:r>
              <a:rPr lang="en-US" altLang="ko-KR" dirty="0" err="1"/>
              <a:t>Paxos</a:t>
            </a:r>
            <a:r>
              <a:rPr lang="en-US" altLang="ko-KR" dirty="0"/>
              <a:t> to achieve consensus for appending that entry to the log</a:t>
            </a:r>
          </a:p>
          <a:p>
            <a:pPr lvl="1"/>
            <a:r>
              <a:rPr lang="en-US" altLang="ko-KR" dirty="0"/>
              <a:t>4. Apply</a:t>
            </a:r>
          </a:p>
          <a:p>
            <a:pPr lvl="2"/>
            <a:r>
              <a:rPr lang="en-US" altLang="ko-KR" dirty="0"/>
              <a:t>Write mutations to the entities and indexes in </a:t>
            </a:r>
            <a:r>
              <a:rPr lang="en-US" altLang="ko-KR" dirty="0" err="1"/>
              <a:t>Bigtable</a:t>
            </a:r>
            <a:endParaRPr lang="en-US" altLang="ko-KR" dirty="0"/>
          </a:p>
          <a:p>
            <a:pPr lvl="1"/>
            <a:r>
              <a:rPr lang="en-US" altLang="ko-KR" dirty="0"/>
              <a:t>5. Clean up</a:t>
            </a:r>
          </a:p>
          <a:p>
            <a:pPr lvl="2"/>
            <a:r>
              <a:rPr lang="en-US" altLang="ko-KR" dirty="0"/>
              <a:t>Delete data that is no longer required</a:t>
            </a:r>
            <a:endParaRPr lang="ko-KR" altLang="en-US" dirty="0"/>
          </a:p>
        </p:txBody>
      </p:sp>
    </p:spTree>
    <p:extLst>
      <p:ext uri="{BB962C8B-B14F-4D97-AF65-F5344CB8AC3E}">
        <p14:creationId xmlns:p14="http://schemas.microsoft.com/office/powerpoint/2010/main" val="3649360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Desired Features</a:t>
            </a:r>
            <a:endParaRPr lang="ko-KR" altLang="en-US" dirty="0"/>
          </a:p>
        </p:txBody>
      </p:sp>
      <p:pic>
        <p:nvPicPr>
          <p:cNvPr id="4" name="Picture 3"/>
          <p:cNvPicPr>
            <a:picLocks noChangeAspect="1"/>
          </p:cNvPicPr>
          <p:nvPr/>
        </p:nvPicPr>
        <p:blipFill>
          <a:blip r:embed="rId2"/>
          <a:stretch>
            <a:fillRect/>
          </a:stretch>
        </p:blipFill>
        <p:spPr>
          <a:xfrm>
            <a:off x="1778000" y="1440904"/>
            <a:ext cx="5575300" cy="4724400"/>
          </a:xfrm>
          <a:prstGeom prst="rect">
            <a:avLst/>
          </a:prstGeom>
        </p:spPr>
      </p:pic>
    </p:spTree>
    <p:extLst>
      <p:ext uri="{BB962C8B-B14F-4D97-AF65-F5344CB8AC3E}">
        <p14:creationId xmlns:p14="http://schemas.microsoft.com/office/powerpoint/2010/main" val="1117455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Replication</a:t>
            </a:r>
            <a:endParaRPr lang="ko-KR" altLang="en-US" dirty="0"/>
          </a:p>
        </p:txBody>
      </p:sp>
      <p:sp>
        <p:nvSpPr>
          <p:cNvPr id="3" name="내용 개체 틀 2"/>
          <p:cNvSpPr>
            <a:spLocks noGrp="1"/>
          </p:cNvSpPr>
          <p:nvPr>
            <p:ph idx="1"/>
          </p:nvPr>
        </p:nvSpPr>
        <p:spPr/>
        <p:txBody>
          <a:bodyPr/>
          <a:lstStyle/>
          <a:p>
            <a:r>
              <a:rPr lang="en-US" altLang="ko-KR" dirty="0"/>
              <a:t>Megastore’s replication system</a:t>
            </a:r>
          </a:p>
          <a:p>
            <a:pPr lvl="1"/>
            <a:r>
              <a:rPr lang="en-US" altLang="ko-KR" dirty="0"/>
              <a:t>Single, consistent view of the data stored in its underlying replicas</a:t>
            </a:r>
          </a:p>
          <a:p>
            <a:pPr lvl="1"/>
            <a:r>
              <a:rPr lang="en-US" altLang="ko-KR" dirty="0"/>
              <a:t>Characteristics</a:t>
            </a:r>
          </a:p>
          <a:p>
            <a:pPr lvl="2"/>
            <a:r>
              <a:rPr lang="en-US" altLang="ko-KR" dirty="0"/>
              <a:t>Reads and writes can be initiated from any replicas</a:t>
            </a:r>
          </a:p>
          <a:p>
            <a:pPr lvl="2"/>
            <a:r>
              <a:rPr lang="en-US" altLang="ko-KR" dirty="0"/>
              <a:t>ACID semantics are preserved regardless of what replica a client starts from</a:t>
            </a:r>
          </a:p>
          <a:p>
            <a:pPr lvl="2"/>
            <a:r>
              <a:rPr lang="en-US" altLang="ko-KR" dirty="0"/>
              <a:t>Replication is done per entity group</a:t>
            </a:r>
          </a:p>
          <a:p>
            <a:pPr lvl="3"/>
            <a:r>
              <a:rPr lang="en-US" altLang="ko-KR" dirty="0"/>
              <a:t>By synchronously replicating the group’s transaction log</a:t>
            </a:r>
          </a:p>
          <a:p>
            <a:pPr lvl="2"/>
            <a:r>
              <a:rPr lang="en-US" altLang="ko-KR" dirty="0"/>
              <a:t>Writes require one round of inter-datacenter communication</a:t>
            </a:r>
            <a:endParaRPr lang="ko-KR" altLang="en-US" dirty="0"/>
          </a:p>
        </p:txBody>
      </p:sp>
    </p:spTree>
    <p:extLst>
      <p:ext uri="{BB962C8B-B14F-4D97-AF65-F5344CB8AC3E}">
        <p14:creationId xmlns:p14="http://schemas.microsoft.com/office/powerpoint/2010/main" val="2800703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Megastore Replication Architecture</a:t>
            </a:r>
            <a:endParaRPr lang="ko-KR"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916832"/>
            <a:ext cx="6984776" cy="48256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모서리가 둥근 사각형 설명선 3"/>
          <p:cNvSpPr/>
          <p:nvPr/>
        </p:nvSpPr>
        <p:spPr bwMode="auto">
          <a:xfrm>
            <a:off x="4139952" y="1124744"/>
            <a:ext cx="4536504" cy="576064"/>
          </a:xfrm>
          <a:prstGeom prst="wedgeRoundRectCallout">
            <a:avLst>
              <a:gd name="adj1" fmla="val -27950"/>
              <a:gd name="adj2" fmla="val 98727"/>
              <a:gd name="adj3" fmla="val 16667"/>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algn="l" defTabSz="914400" rtl="0" eaLnBrk="1" fontAlgn="base" latinLnBrk="1" hangingPunct="1">
              <a:lnSpc>
                <a:spcPct val="100000"/>
              </a:lnSpc>
              <a:spcBef>
                <a:spcPct val="0"/>
              </a:spcBef>
              <a:spcAft>
                <a:spcPct val="0"/>
              </a:spcAft>
              <a:buClrTx/>
              <a:buSzTx/>
              <a:tabLst/>
            </a:pPr>
            <a:r>
              <a:rPr kumimoji="1" lang="en-US" altLang="ko-KR" sz="800" b="0" i="0" u="none" strike="noStrike" cap="none" normalizeH="0" baseline="0" dirty="0">
                <a:ln>
                  <a:noFill/>
                </a:ln>
                <a:solidFill>
                  <a:schemeClr val="tx1"/>
                </a:solidFill>
                <a:effectLst/>
                <a:latin typeface="맑은 고딕" pitchFamily="50" charset="-127"/>
                <a:ea typeface="맑은 고딕" pitchFamily="50" charset="-127"/>
              </a:rPr>
              <a:t>Replica</a:t>
            </a:r>
            <a:r>
              <a:rPr kumimoji="1" lang="en-US" altLang="ko-KR" sz="800" b="0" i="0" u="none" strike="noStrike" cap="none" normalizeH="0" dirty="0">
                <a:ln>
                  <a:noFill/>
                </a:ln>
                <a:solidFill>
                  <a:schemeClr val="tx1"/>
                </a:solidFill>
                <a:effectLst/>
                <a:latin typeface="맑은 고딕" pitchFamily="50" charset="-127"/>
                <a:ea typeface="맑은 고딕" pitchFamily="50" charset="-127"/>
              </a:rPr>
              <a:t> type</a:t>
            </a:r>
            <a:endParaRPr lang="en-US" altLang="ko-KR" sz="800" dirty="0">
              <a:latin typeface="맑은 고딕" pitchFamily="50" charset="-127"/>
              <a:ea typeface="맑은 고딕" pitchFamily="50" charset="-127"/>
            </a:endParaRPr>
          </a:p>
          <a:p>
            <a:pPr marL="171450" marR="0" indent="-171450" algn="l" defTabSz="914400" rtl="0" eaLnBrk="1" fontAlgn="base" latinLnBrk="1" hangingPunct="1">
              <a:lnSpc>
                <a:spcPct val="100000"/>
              </a:lnSpc>
              <a:spcBef>
                <a:spcPct val="0"/>
              </a:spcBef>
              <a:spcAft>
                <a:spcPct val="0"/>
              </a:spcAft>
              <a:buClrTx/>
              <a:buSzTx/>
              <a:buFont typeface="Arial" pitchFamily="34" charset="0"/>
              <a:buChar char="•"/>
              <a:tabLst/>
            </a:pPr>
            <a:r>
              <a:rPr kumimoji="1" lang="en-US" altLang="ko-KR" sz="800" b="0" i="0" u="none" strike="noStrike" cap="none" normalizeH="0" dirty="0">
                <a:ln>
                  <a:noFill/>
                </a:ln>
                <a:solidFill>
                  <a:schemeClr val="tx1"/>
                </a:solidFill>
                <a:effectLst/>
                <a:latin typeface="맑은 고딕" pitchFamily="50" charset="-127"/>
                <a:ea typeface="맑은 고딕" pitchFamily="50" charset="-127"/>
              </a:rPr>
              <a:t>Full: contain all the entity and index data, able to service current reads</a:t>
            </a:r>
          </a:p>
          <a:p>
            <a:pPr marL="171450" marR="0" indent="-171450" algn="l" defTabSz="914400" rtl="0" eaLnBrk="1" fontAlgn="base" latinLnBrk="1" hangingPunct="1">
              <a:lnSpc>
                <a:spcPct val="100000"/>
              </a:lnSpc>
              <a:spcBef>
                <a:spcPct val="0"/>
              </a:spcBef>
              <a:spcAft>
                <a:spcPct val="0"/>
              </a:spcAft>
              <a:buClrTx/>
              <a:buSzTx/>
              <a:buFont typeface="Arial" pitchFamily="34" charset="0"/>
              <a:buChar char="•"/>
              <a:tabLst/>
            </a:pPr>
            <a:r>
              <a:rPr lang="en-US" altLang="ko-KR" sz="800" dirty="0">
                <a:latin typeface="맑은 고딕" pitchFamily="50" charset="-127"/>
                <a:ea typeface="맑은 고딕" pitchFamily="50" charset="-127"/>
              </a:rPr>
              <a:t>Witness: storing the write-ahead log (for write transaction)</a:t>
            </a:r>
          </a:p>
          <a:p>
            <a:pPr marL="171450" marR="0" indent="-171450" algn="l" defTabSz="914400" rtl="0" eaLnBrk="1" fontAlgn="base" latinLnBrk="1" hangingPunct="1">
              <a:lnSpc>
                <a:spcPct val="100000"/>
              </a:lnSpc>
              <a:spcBef>
                <a:spcPct val="0"/>
              </a:spcBef>
              <a:spcAft>
                <a:spcPct val="0"/>
              </a:spcAft>
              <a:buClrTx/>
              <a:buSzTx/>
              <a:buFont typeface="Arial" pitchFamily="34" charset="0"/>
              <a:buChar char="•"/>
              <a:tabLst/>
            </a:pPr>
            <a:r>
              <a:rPr kumimoji="1" lang="en-US" altLang="ko-KR" sz="800" b="0" i="0" u="none" strike="noStrike" cap="none" normalizeH="0" dirty="0">
                <a:ln>
                  <a:noFill/>
                </a:ln>
                <a:solidFill>
                  <a:schemeClr val="tx1"/>
                </a:solidFill>
                <a:effectLst/>
                <a:latin typeface="맑은 고딕" pitchFamily="50" charset="-127"/>
                <a:ea typeface="맑은 고딕" pitchFamily="50" charset="-127"/>
              </a:rPr>
              <a:t>Read-only: inverse of witness (storing full snapshot of the data)</a:t>
            </a:r>
          </a:p>
        </p:txBody>
      </p:sp>
    </p:spTree>
    <p:extLst>
      <p:ext uri="{BB962C8B-B14F-4D97-AF65-F5344CB8AC3E}">
        <p14:creationId xmlns:p14="http://schemas.microsoft.com/office/powerpoint/2010/main" val="2284261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Replication</a:t>
            </a:r>
            <a:endParaRPr lang="ko-KR" altLang="en-US" dirty="0"/>
          </a:p>
        </p:txBody>
      </p:sp>
      <p:sp>
        <p:nvSpPr>
          <p:cNvPr id="3" name="내용 개체 틀 2"/>
          <p:cNvSpPr>
            <a:spLocks noGrp="1"/>
          </p:cNvSpPr>
          <p:nvPr>
            <p:ph idx="1"/>
          </p:nvPr>
        </p:nvSpPr>
        <p:spPr>
          <a:xfrm>
            <a:off x="494730" y="1196975"/>
            <a:ext cx="8253734" cy="5040337"/>
          </a:xfrm>
        </p:spPr>
        <p:txBody>
          <a:bodyPr>
            <a:normAutofit fontScale="70000" lnSpcReduction="20000"/>
          </a:bodyPr>
          <a:lstStyle/>
          <a:p>
            <a:r>
              <a:rPr lang="en-US" altLang="ko-KR" dirty="0"/>
              <a:t>Coordinator:  a </a:t>
            </a:r>
            <a:r>
              <a:rPr lang="en-US" dirty="0"/>
              <a:t>server tracking a set of entity groups, for which its replica has observed all</a:t>
            </a:r>
          </a:p>
          <a:p>
            <a:pPr marL="0" indent="0">
              <a:buNone/>
            </a:pPr>
            <a:r>
              <a:rPr lang="en-US" dirty="0" err="1"/>
              <a:t>Paxos</a:t>
            </a:r>
            <a:r>
              <a:rPr lang="en-US" dirty="0"/>
              <a:t> writes. For entity groups in the set, the replica has sufficient state to serve local reads.</a:t>
            </a:r>
            <a:endParaRPr lang="en-US" altLang="ko-KR" dirty="0"/>
          </a:p>
          <a:p>
            <a:endParaRPr lang="en-US" altLang="ko-KR" dirty="0"/>
          </a:p>
          <a:p>
            <a:r>
              <a:rPr lang="en-US" altLang="ko-KR" dirty="0"/>
              <a:t>Data structure and algorithms</a:t>
            </a:r>
          </a:p>
          <a:p>
            <a:pPr lvl="1"/>
            <a:r>
              <a:rPr lang="en-US" altLang="ko-KR" dirty="0"/>
              <a:t>Each replica stores mutations and metadata for the log entries</a:t>
            </a:r>
          </a:p>
          <a:p>
            <a:pPr lvl="1"/>
            <a:r>
              <a:rPr lang="en-US" altLang="ko-KR" dirty="0"/>
              <a:t>Read process</a:t>
            </a:r>
          </a:p>
          <a:p>
            <a:pPr lvl="2"/>
            <a:r>
              <a:rPr lang="en-US" altLang="ko-KR" dirty="0"/>
              <a:t>1. Query Local replica’s coordinator</a:t>
            </a:r>
          </a:p>
          <a:p>
            <a:pPr lvl="3"/>
            <a:r>
              <a:rPr lang="en-US" altLang="ko-KR" dirty="0"/>
              <a:t>Check if entity group is up-to-date locally</a:t>
            </a:r>
          </a:p>
          <a:p>
            <a:pPr lvl="2"/>
            <a:r>
              <a:rPr lang="en-US" altLang="ko-KR" dirty="0"/>
              <a:t>2. Find position</a:t>
            </a:r>
          </a:p>
          <a:p>
            <a:pPr lvl="3"/>
            <a:r>
              <a:rPr lang="en-US" altLang="ko-KR" dirty="0"/>
              <a:t>If local replica is to date, read highest committed log position &amp; timestamp from local replica</a:t>
            </a:r>
          </a:p>
          <a:p>
            <a:pPr lvl="3"/>
            <a:r>
              <a:rPr lang="en-US" altLang="ko-KR" dirty="0"/>
              <a:t>Select another replica if local replica is not up to date</a:t>
            </a:r>
          </a:p>
          <a:p>
            <a:pPr lvl="2"/>
            <a:r>
              <a:rPr lang="en-US" altLang="ko-KR" dirty="0"/>
              <a:t>3. Catch-up the local replica to max known log position</a:t>
            </a:r>
          </a:p>
          <a:p>
            <a:pPr lvl="3"/>
            <a:r>
              <a:rPr lang="en-US" altLang="ko-KR" dirty="0"/>
              <a:t>Check the consensus</a:t>
            </a:r>
            <a:br>
              <a:rPr lang="en-US" altLang="ko-KR" dirty="0"/>
            </a:br>
            <a:r>
              <a:rPr lang="en-US" altLang="ko-KR" dirty="0"/>
              <a:t>value from other</a:t>
            </a:r>
            <a:br>
              <a:rPr lang="en-US" altLang="ko-KR" dirty="0"/>
            </a:br>
            <a:r>
              <a:rPr lang="en-US" altLang="ko-KR" dirty="0"/>
              <a:t>replicas (after running </a:t>
            </a:r>
            <a:r>
              <a:rPr lang="en-US" altLang="ko-KR" dirty="0" err="1"/>
              <a:t>Paxos</a:t>
            </a:r>
            <a:r>
              <a:rPr lang="en-US" altLang="ko-KR" dirty="0"/>
              <a:t>)</a:t>
            </a:r>
          </a:p>
          <a:p>
            <a:pPr lvl="2"/>
            <a:r>
              <a:rPr lang="en-US" altLang="ko-KR" dirty="0"/>
              <a:t>4. Validate to the coordinator</a:t>
            </a:r>
          </a:p>
          <a:p>
            <a:pPr lvl="3"/>
            <a:r>
              <a:rPr lang="en-US" altLang="ko-KR" dirty="0"/>
              <a:t>Synchronizing with </a:t>
            </a:r>
            <a:br>
              <a:rPr lang="en-US" altLang="ko-KR" dirty="0"/>
            </a:br>
            <a:r>
              <a:rPr lang="en-US" altLang="ko-KR" dirty="0"/>
              <a:t>up-to-data for local replica</a:t>
            </a:r>
          </a:p>
          <a:p>
            <a:pPr lvl="2"/>
            <a:r>
              <a:rPr lang="en-US" altLang="ko-KR" dirty="0"/>
              <a:t>5. Query data from the selected replica</a:t>
            </a:r>
          </a:p>
          <a:p>
            <a:pPr lvl="3"/>
            <a:r>
              <a:rPr lang="en-US" altLang="ko-KR" dirty="0"/>
              <a:t>Read data with timestamp of the selected log</a:t>
            </a:r>
          </a:p>
          <a:p>
            <a:pPr marL="1306513" lvl="3" indent="0">
              <a:buNone/>
            </a:pPr>
            <a:r>
              <a:rPr lang="en-US" altLang="ko-KR" dirty="0"/>
              <a:t>         position</a:t>
            </a:r>
            <a:endParaRPr lang="ko-KR"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3975612"/>
            <a:ext cx="3616531" cy="26217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7179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Timeline of Read Algorithm</a:t>
            </a:r>
            <a:endParaRPr lang="ko-KR" altLang="en-US" dirty="0"/>
          </a:p>
        </p:txBody>
      </p:sp>
      <p:pic>
        <p:nvPicPr>
          <p:cNvPr id="3" name="Picture 2"/>
          <p:cNvPicPr>
            <a:picLocks noChangeAspect="1"/>
          </p:cNvPicPr>
          <p:nvPr/>
        </p:nvPicPr>
        <p:blipFill>
          <a:blip r:embed="rId2"/>
          <a:stretch>
            <a:fillRect/>
          </a:stretch>
        </p:blipFill>
        <p:spPr>
          <a:xfrm>
            <a:off x="266700" y="1309712"/>
            <a:ext cx="8610600" cy="4927600"/>
          </a:xfrm>
          <a:prstGeom prst="rect">
            <a:avLst/>
          </a:prstGeom>
        </p:spPr>
      </p:pic>
    </p:spTree>
    <p:extLst>
      <p:ext uri="{BB962C8B-B14F-4D97-AF65-F5344CB8AC3E}">
        <p14:creationId xmlns:p14="http://schemas.microsoft.com/office/powerpoint/2010/main" val="2556931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Replication</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a:t>Data structure and algorithms</a:t>
            </a:r>
          </a:p>
          <a:p>
            <a:pPr lvl="1"/>
            <a:r>
              <a:rPr lang="en-US" altLang="ko-KR" dirty="0"/>
              <a:t>Each replica stores mutations and metadata for the log entries</a:t>
            </a:r>
          </a:p>
          <a:p>
            <a:pPr lvl="1"/>
            <a:r>
              <a:rPr lang="en-US" altLang="ko-KR" dirty="0"/>
              <a:t>Write process</a:t>
            </a:r>
          </a:p>
          <a:p>
            <a:pPr lvl="2"/>
            <a:r>
              <a:rPr lang="en-US" altLang="ko-KR" dirty="0"/>
              <a:t>1. Accept leader</a:t>
            </a:r>
          </a:p>
          <a:p>
            <a:pPr lvl="3"/>
            <a:r>
              <a:rPr lang="en-US" altLang="ko-KR" dirty="0"/>
              <a:t>Ask the leader to accept</a:t>
            </a:r>
            <a:br>
              <a:rPr lang="en-US" altLang="ko-KR" dirty="0"/>
            </a:br>
            <a:r>
              <a:rPr lang="en-US" altLang="ko-KR" dirty="0"/>
              <a:t>the value as proposal</a:t>
            </a:r>
            <a:br>
              <a:rPr lang="en-US" altLang="ko-KR" dirty="0"/>
            </a:br>
            <a:r>
              <a:rPr lang="en-US" altLang="ko-KR" dirty="0"/>
              <a:t>number 0; </a:t>
            </a:r>
          </a:p>
          <a:p>
            <a:pPr lvl="3"/>
            <a:r>
              <a:rPr lang="en-US" altLang="ko-KR" dirty="0"/>
              <a:t>Skip to Step 3 if successful</a:t>
            </a:r>
          </a:p>
          <a:p>
            <a:pPr lvl="2"/>
            <a:r>
              <a:rPr lang="en-US" altLang="ko-KR" dirty="0"/>
              <a:t>2. Prepare</a:t>
            </a:r>
          </a:p>
          <a:p>
            <a:pPr lvl="3"/>
            <a:r>
              <a:rPr lang="en-US" altLang="ko-KR" dirty="0"/>
              <a:t>Run the </a:t>
            </a:r>
            <a:r>
              <a:rPr lang="en-US" altLang="ko-KR" dirty="0" err="1"/>
              <a:t>Paxos</a:t>
            </a:r>
            <a:r>
              <a:rPr lang="en-US" altLang="ko-KR" dirty="0"/>
              <a:t> Prepare</a:t>
            </a:r>
            <a:br>
              <a:rPr lang="en-US" altLang="ko-KR" dirty="0"/>
            </a:br>
            <a:r>
              <a:rPr lang="en-US" altLang="ko-KR" dirty="0"/>
              <a:t>phase at all replica</a:t>
            </a:r>
          </a:p>
          <a:p>
            <a:pPr lvl="3"/>
            <a:r>
              <a:rPr lang="en-US" dirty="0"/>
              <a:t>Replace the value being written with the </a:t>
            </a:r>
          </a:p>
          <a:p>
            <a:pPr marL="1306513" lvl="3" indent="0">
              <a:buNone/>
            </a:pPr>
            <a:r>
              <a:rPr lang="en-US" dirty="0"/>
              <a:t>highest-numbered proposal discovered, if any.</a:t>
            </a:r>
          </a:p>
          <a:p>
            <a:pPr lvl="3"/>
            <a:endParaRPr lang="en-US" altLang="ko-KR" dirty="0"/>
          </a:p>
          <a:p>
            <a:pPr lvl="2"/>
            <a:r>
              <a:rPr lang="en-US" altLang="ko-KR" dirty="0"/>
              <a:t>3. Accept</a:t>
            </a:r>
          </a:p>
          <a:p>
            <a:pPr lvl="3"/>
            <a:r>
              <a:rPr lang="en-US" altLang="ko-KR" dirty="0"/>
              <a:t>Ask remaining replicas</a:t>
            </a:r>
            <a:br>
              <a:rPr lang="en-US" altLang="ko-KR" dirty="0"/>
            </a:br>
            <a:r>
              <a:rPr lang="en-US" altLang="ko-KR" dirty="0"/>
              <a:t>to accept the value</a:t>
            </a:r>
          </a:p>
          <a:p>
            <a:pPr lvl="2"/>
            <a:r>
              <a:rPr lang="en-US" altLang="ko-KR" dirty="0"/>
              <a:t>4. Invalidate</a:t>
            </a:r>
          </a:p>
          <a:p>
            <a:pPr lvl="3"/>
            <a:r>
              <a:rPr lang="en-US" altLang="ko-KR" dirty="0"/>
              <a:t>Fault handling for replicas which did not accept the value</a:t>
            </a:r>
          </a:p>
          <a:p>
            <a:pPr lvl="3"/>
            <a:r>
              <a:rPr lang="en-US" altLang="ko-KR" dirty="0"/>
              <a:t>Invalidate the coordinator at all full replicas that do not accept the value</a:t>
            </a:r>
          </a:p>
          <a:p>
            <a:pPr lvl="2"/>
            <a:r>
              <a:rPr lang="en-US" altLang="ko-KR" dirty="0"/>
              <a:t>5. Apply</a:t>
            </a:r>
          </a:p>
          <a:p>
            <a:pPr lvl="3"/>
            <a:r>
              <a:rPr lang="en-US" altLang="ko-KR" dirty="0"/>
              <a:t>Apply the value’s mutation at as many replicas as possible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8202" y="2132856"/>
            <a:ext cx="3835798" cy="27508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3421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Timeline of Write Algorithm</a:t>
            </a:r>
            <a:endParaRPr lang="ko-KR" altLang="en-US" dirty="0"/>
          </a:p>
        </p:txBody>
      </p:sp>
      <p:pic>
        <p:nvPicPr>
          <p:cNvPr id="4" name="Picture 3"/>
          <p:cNvPicPr>
            <a:picLocks noChangeAspect="1"/>
          </p:cNvPicPr>
          <p:nvPr/>
        </p:nvPicPr>
        <p:blipFill>
          <a:blip r:embed="rId2"/>
          <a:stretch>
            <a:fillRect/>
          </a:stretch>
        </p:blipFill>
        <p:spPr>
          <a:xfrm>
            <a:off x="558800" y="1305520"/>
            <a:ext cx="8026400" cy="5003800"/>
          </a:xfrm>
          <a:prstGeom prst="rect">
            <a:avLst/>
          </a:prstGeom>
        </p:spPr>
      </p:pic>
    </p:spTree>
    <p:extLst>
      <p:ext uri="{BB962C8B-B14F-4D97-AF65-F5344CB8AC3E}">
        <p14:creationId xmlns:p14="http://schemas.microsoft.com/office/powerpoint/2010/main" val="36577823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Experience</a:t>
            </a:r>
            <a:endParaRPr lang="ko-KR" altLang="en-US" dirty="0"/>
          </a:p>
        </p:txBody>
      </p:sp>
      <p:sp>
        <p:nvSpPr>
          <p:cNvPr id="3" name="내용 개체 틀 2"/>
          <p:cNvSpPr>
            <a:spLocks noGrp="1"/>
          </p:cNvSpPr>
          <p:nvPr>
            <p:ph idx="1"/>
          </p:nvPr>
        </p:nvSpPr>
        <p:spPr/>
        <p:txBody>
          <a:bodyPr/>
          <a:lstStyle/>
          <a:p>
            <a:r>
              <a:rPr lang="en-US" altLang="ko-KR" dirty="0"/>
              <a:t>Real-world deployment</a:t>
            </a:r>
          </a:p>
          <a:p>
            <a:pPr lvl="1"/>
            <a:r>
              <a:rPr lang="en-US" altLang="ko-KR" dirty="0"/>
              <a:t>More than 100 production application use Megastore</a:t>
            </a:r>
            <a:br>
              <a:rPr lang="en-US" altLang="ko-KR" dirty="0"/>
            </a:br>
            <a:r>
              <a:rPr lang="en-US" altLang="ko-KR" dirty="0"/>
              <a:t>(e.g. Google App Engine)</a:t>
            </a:r>
          </a:p>
          <a:p>
            <a:pPr lvl="1"/>
            <a:r>
              <a:rPr lang="en-US" altLang="ko-KR" dirty="0"/>
              <a:t>Most of applications see extremely high availability</a:t>
            </a:r>
          </a:p>
          <a:p>
            <a:pPr lvl="1"/>
            <a:r>
              <a:rPr lang="en-US" altLang="ko-KR" dirty="0"/>
              <a:t>Most of users see average write latencies of 100~400 </a:t>
            </a:r>
            <a:r>
              <a:rPr lang="en-US" altLang="ko-KR" dirty="0" err="1"/>
              <a:t>ms.</a:t>
            </a:r>
            <a:endParaRPr lang="ko-KR"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69734"/>
            <a:ext cx="7272808" cy="27235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6915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574675" y="304800"/>
            <a:ext cx="8001000" cy="603250"/>
          </a:xfrm>
        </p:spPr>
        <p:txBody>
          <a:bodyPr/>
          <a:lstStyle/>
          <a:p>
            <a:r>
              <a:rPr lang="en-US" altLang="ko-KR" dirty="0"/>
              <a:t>Comparisons with Other Approaches</a:t>
            </a:r>
            <a:endParaRPr lang="ko-KR" altLang="en-US" dirty="0"/>
          </a:p>
        </p:txBody>
      </p:sp>
      <p:sp>
        <p:nvSpPr>
          <p:cNvPr id="5" name="내용 개체 틀 2"/>
          <p:cNvSpPr>
            <a:spLocks noGrp="1"/>
          </p:cNvSpPr>
          <p:nvPr>
            <p:ph idx="1"/>
          </p:nvPr>
        </p:nvSpPr>
        <p:spPr>
          <a:xfrm>
            <a:off x="566738" y="1196975"/>
            <a:ext cx="8001000" cy="4822825"/>
          </a:xfrm>
        </p:spPr>
        <p:txBody>
          <a:bodyPr>
            <a:normAutofit/>
          </a:bodyPr>
          <a:lstStyle/>
          <a:p>
            <a:r>
              <a:rPr lang="en-US" altLang="ko-KR" dirty="0"/>
              <a:t>Applications must choose their partitioning</a:t>
            </a:r>
          </a:p>
          <a:p>
            <a:r>
              <a:rPr lang="en-US" altLang="ko-KR" dirty="0"/>
              <a:t>Common operations within an EG</a:t>
            </a:r>
          </a:p>
        </p:txBody>
      </p:sp>
      <p:graphicFrame>
        <p:nvGraphicFramePr>
          <p:cNvPr id="6" name="Table 5"/>
          <p:cNvGraphicFramePr>
            <a:graphicFrameLocks noGrp="1"/>
          </p:cNvGraphicFramePr>
          <p:nvPr>
            <p:extLst>
              <p:ext uri="{D42A27DB-BD31-4B8C-83A1-F6EECF244321}">
                <p14:modId xmlns:p14="http://schemas.microsoft.com/office/powerpoint/2010/main" val="2859926743"/>
              </p:ext>
            </p:extLst>
          </p:nvPr>
        </p:nvGraphicFramePr>
        <p:xfrm>
          <a:off x="611560" y="2204864"/>
          <a:ext cx="7956375" cy="4232314"/>
        </p:xfrm>
        <a:graphic>
          <a:graphicData uri="http://schemas.openxmlformats.org/drawingml/2006/table">
            <a:tbl>
              <a:tblPr firstRow="1" bandRow="1">
                <a:tableStyleId>{5C22544A-7EE6-4342-B048-85BDC9FD1C3A}</a:tableStyleId>
              </a:tblPr>
              <a:tblGrid>
                <a:gridCol w="2652125">
                  <a:extLst>
                    <a:ext uri="{9D8B030D-6E8A-4147-A177-3AD203B41FA5}">
                      <a16:colId xmlns:a16="http://schemas.microsoft.com/office/drawing/2014/main" val="20000"/>
                    </a:ext>
                  </a:extLst>
                </a:gridCol>
                <a:gridCol w="2652125">
                  <a:extLst>
                    <a:ext uri="{9D8B030D-6E8A-4147-A177-3AD203B41FA5}">
                      <a16:colId xmlns:a16="http://schemas.microsoft.com/office/drawing/2014/main" val="20001"/>
                    </a:ext>
                  </a:extLst>
                </a:gridCol>
                <a:gridCol w="2652125">
                  <a:extLst>
                    <a:ext uri="{9D8B030D-6E8A-4147-A177-3AD203B41FA5}">
                      <a16:colId xmlns:a16="http://schemas.microsoft.com/office/drawing/2014/main" val="20002"/>
                    </a:ext>
                  </a:extLst>
                </a:gridCol>
              </a:tblGrid>
              <a:tr h="833043">
                <a:tc>
                  <a:txBody>
                    <a:bodyPr/>
                    <a:lstStyle/>
                    <a:p>
                      <a:pPr algn="ctr"/>
                      <a:r>
                        <a:rPr lang="en-US" dirty="0" err="1">
                          <a:solidFill>
                            <a:schemeClr val="tx1"/>
                          </a:solidFill>
                        </a:rPr>
                        <a:t>NoSQL</a:t>
                      </a:r>
                      <a:endParaRPr lang="en-US" dirty="0">
                        <a:solidFill>
                          <a:schemeClr val="tx1"/>
                        </a:solidFill>
                      </a:endParaRPr>
                    </a:p>
                  </a:txBody>
                  <a:tcPr/>
                </a:tc>
                <a:tc>
                  <a:txBody>
                    <a:bodyPr/>
                    <a:lstStyle/>
                    <a:p>
                      <a:pPr algn="ctr"/>
                      <a:r>
                        <a:rPr lang="en-US" dirty="0">
                          <a:solidFill>
                            <a:schemeClr val="tx1"/>
                          </a:solidFill>
                        </a:rPr>
                        <a:t>Megastore</a:t>
                      </a:r>
                    </a:p>
                  </a:txBody>
                  <a:tcPr/>
                </a:tc>
                <a:tc>
                  <a:txBody>
                    <a:bodyPr/>
                    <a:lstStyle/>
                    <a:p>
                      <a:pPr algn="ctr"/>
                      <a:r>
                        <a:rPr lang="en-US" dirty="0">
                          <a:solidFill>
                            <a:schemeClr val="tx1"/>
                          </a:solidFill>
                        </a:rPr>
                        <a:t>RDBMS</a:t>
                      </a:r>
                    </a:p>
                  </a:txBody>
                  <a:tcPr/>
                </a:tc>
                <a:extLst>
                  <a:ext uri="{0D108BD9-81ED-4DB2-BD59-A6C34878D82A}">
                    <a16:rowId xmlns:a16="http://schemas.microsoft.com/office/drawing/2014/main" val="10000"/>
                  </a:ext>
                </a:extLst>
              </a:tr>
              <a:tr h="482636">
                <a:tc>
                  <a:txBody>
                    <a:bodyPr/>
                    <a:lstStyle/>
                    <a:p>
                      <a:r>
                        <a:rPr lang="en-US" dirty="0"/>
                        <a:t>Minimal</a:t>
                      </a:r>
                      <a:r>
                        <a:rPr lang="en-US" baseline="0" dirty="0"/>
                        <a:t> features</a:t>
                      </a:r>
                      <a:endParaRPr lang="en-US" dirty="0"/>
                    </a:p>
                  </a:txBody>
                  <a:tcPr/>
                </a:tc>
                <a:tc>
                  <a:txBody>
                    <a:bodyPr/>
                    <a:lstStyle/>
                    <a:p>
                      <a:r>
                        <a:rPr lang="en-US" dirty="0"/>
                        <a:t>Scalable</a:t>
                      </a:r>
                      <a:r>
                        <a:rPr lang="en-US" baseline="0" dirty="0"/>
                        <a:t> features</a:t>
                      </a:r>
                      <a:endParaRPr lang="en-US" dirty="0"/>
                    </a:p>
                  </a:txBody>
                  <a:tcPr/>
                </a:tc>
                <a:tc>
                  <a:txBody>
                    <a:bodyPr/>
                    <a:lstStyle/>
                    <a:p>
                      <a:r>
                        <a:rPr lang="en-US" dirty="0"/>
                        <a:t>Full-featured</a:t>
                      </a:r>
                    </a:p>
                  </a:txBody>
                  <a:tcPr/>
                </a:tc>
                <a:extLst>
                  <a:ext uri="{0D108BD9-81ED-4DB2-BD59-A6C34878D82A}">
                    <a16:rowId xmlns:a16="http://schemas.microsoft.com/office/drawing/2014/main" val="10001"/>
                  </a:ext>
                </a:extLst>
              </a:tr>
              <a:tr h="642526">
                <a:tc>
                  <a:txBody>
                    <a:bodyPr/>
                    <a:lstStyle/>
                    <a:p>
                      <a:r>
                        <a:rPr lang="en-US" dirty="0"/>
                        <a:t>Highly</a:t>
                      </a:r>
                      <a:r>
                        <a:rPr lang="en-US" baseline="0" dirty="0"/>
                        <a:t> scalable</a:t>
                      </a:r>
                      <a:endParaRPr lang="en-US" dirty="0"/>
                    </a:p>
                  </a:txBody>
                  <a:tcPr/>
                </a:tc>
                <a:tc>
                  <a:txBody>
                    <a:bodyPr/>
                    <a:lstStyle/>
                    <a:p>
                      <a:r>
                        <a:rPr lang="en-US" dirty="0"/>
                        <a:t>Highly</a:t>
                      </a:r>
                      <a:r>
                        <a:rPr lang="en-US" baseline="0" dirty="0"/>
                        <a:t> scalable</a:t>
                      </a:r>
                      <a:endParaRPr lang="en-US" dirty="0"/>
                    </a:p>
                  </a:txBody>
                  <a:tcPr/>
                </a:tc>
                <a:tc>
                  <a:txBody>
                    <a:bodyPr/>
                    <a:lstStyle/>
                    <a:p>
                      <a:r>
                        <a:rPr lang="en-US" dirty="0"/>
                        <a:t>Medium</a:t>
                      </a:r>
                      <a:r>
                        <a:rPr lang="en-US" baseline="0" dirty="0"/>
                        <a:t> scale with efforts</a:t>
                      </a:r>
                      <a:endParaRPr lang="en-US" dirty="0"/>
                    </a:p>
                  </a:txBody>
                  <a:tcPr/>
                </a:tc>
                <a:extLst>
                  <a:ext uri="{0D108BD9-81ED-4DB2-BD59-A6C34878D82A}">
                    <a16:rowId xmlns:a16="http://schemas.microsoft.com/office/drawing/2014/main" val="10002"/>
                  </a:ext>
                </a:extLst>
              </a:tr>
              <a:tr h="642526">
                <a:tc>
                  <a:txBody>
                    <a:bodyPr/>
                    <a:lstStyle/>
                    <a:p>
                      <a:r>
                        <a:rPr lang="en-US" dirty="0"/>
                        <a:t>PK</a:t>
                      </a:r>
                      <a:r>
                        <a:rPr lang="en-US" baseline="0" dirty="0"/>
                        <a:t> lookup and scan</a:t>
                      </a:r>
                      <a:endParaRPr lang="en-US" dirty="0"/>
                    </a:p>
                  </a:txBody>
                  <a:tcPr/>
                </a:tc>
                <a:tc>
                  <a:txBody>
                    <a:bodyPr/>
                    <a:lstStyle/>
                    <a:p>
                      <a:r>
                        <a:rPr lang="en-US" dirty="0"/>
                        <a:t>Indexes, scans, physical </a:t>
                      </a:r>
                    </a:p>
                    <a:p>
                      <a:r>
                        <a:rPr lang="en-US" dirty="0"/>
                        <a:t>clustering</a:t>
                      </a:r>
                    </a:p>
                  </a:txBody>
                  <a:tcPr/>
                </a:tc>
                <a:tc>
                  <a:txBody>
                    <a:bodyPr/>
                    <a:lstStyle/>
                    <a:p>
                      <a:r>
                        <a:rPr lang="en-US" dirty="0"/>
                        <a:t>Storage</a:t>
                      </a:r>
                      <a:r>
                        <a:rPr lang="en-US" baseline="0" dirty="0"/>
                        <a:t> abstractions, </a:t>
                      </a:r>
                    </a:p>
                    <a:p>
                      <a:r>
                        <a:rPr lang="en-US" baseline="0" dirty="0"/>
                        <a:t>complex query planning </a:t>
                      </a:r>
                    </a:p>
                    <a:p>
                      <a:r>
                        <a:rPr lang="en-US" baseline="0" dirty="0"/>
                        <a:t>and execution</a:t>
                      </a:r>
                      <a:endParaRPr lang="en-US" dirty="0"/>
                    </a:p>
                  </a:txBody>
                  <a:tcPr/>
                </a:tc>
                <a:extLst>
                  <a:ext uri="{0D108BD9-81ED-4DB2-BD59-A6C34878D82A}">
                    <a16:rowId xmlns:a16="http://schemas.microsoft.com/office/drawing/2014/main" val="10003"/>
                  </a:ext>
                </a:extLst>
              </a:tr>
              <a:tr h="877073">
                <a:tc>
                  <a:txBody>
                    <a:bodyPr/>
                    <a:lstStyle/>
                    <a:p>
                      <a:r>
                        <a:rPr lang="en-US" dirty="0"/>
                        <a:t>Limited/eventual </a:t>
                      </a:r>
                    </a:p>
                    <a:p>
                      <a:r>
                        <a:rPr lang="en-US" baseline="0" dirty="0"/>
                        <a:t>consistency </a:t>
                      </a:r>
                      <a:endParaRPr lang="en-US" dirty="0"/>
                    </a:p>
                  </a:txBody>
                  <a:tcPr/>
                </a:tc>
                <a:tc>
                  <a:txBody>
                    <a:bodyPr/>
                    <a:lstStyle/>
                    <a:p>
                      <a:r>
                        <a:rPr lang="en-US" dirty="0"/>
                        <a:t>Partitioned</a:t>
                      </a:r>
                      <a:r>
                        <a:rPr lang="en-US" baseline="0" dirty="0"/>
                        <a:t> </a:t>
                      </a:r>
                    </a:p>
                    <a:p>
                      <a:r>
                        <a:rPr lang="en-US" baseline="0" dirty="0"/>
                        <a:t>consistency</a:t>
                      </a:r>
                      <a:endParaRPr lang="en-US" dirty="0"/>
                    </a:p>
                  </a:txBody>
                  <a:tcPr/>
                </a:tc>
                <a:tc>
                  <a:txBody>
                    <a:bodyPr/>
                    <a:lstStyle/>
                    <a:p>
                      <a:r>
                        <a:rPr lang="en-US" dirty="0"/>
                        <a:t>Global</a:t>
                      </a:r>
                    </a:p>
                    <a:p>
                      <a:r>
                        <a:rPr lang="en-US" dirty="0"/>
                        <a:t>consistency</a:t>
                      </a:r>
                    </a:p>
                  </a:txBody>
                  <a:tcPr/>
                </a:tc>
                <a:extLst>
                  <a:ext uri="{0D108BD9-81ED-4DB2-BD59-A6C34878D82A}">
                    <a16:rowId xmlns:a16="http://schemas.microsoft.com/office/drawing/2014/main" val="10004"/>
                  </a:ext>
                </a:extLst>
              </a:tr>
              <a:tr h="482636">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01686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p:txBody>
          <a:bodyPr/>
          <a:lstStyle/>
          <a:p>
            <a:pPr marL="33337" indent="0">
              <a:buNone/>
            </a:pPr>
            <a:r>
              <a:rPr lang="en-US" altLang="ko-KR" dirty="0"/>
              <a:t>Megastore:</a:t>
            </a:r>
          </a:p>
          <a:p>
            <a:r>
              <a:rPr lang="en-US" altLang="ko-KR" dirty="0"/>
              <a:t>Scalable, highly available data-store for Interactive  Internet        services</a:t>
            </a:r>
          </a:p>
          <a:p>
            <a:r>
              <a:rPr lang="en-US" altLang="ko-KR" dirty="0" err="1"/>
              <a:t>Paxos</a:t>
            </a:r>
            <a:r>
              <a:rPr lang="en-US" altLang="ko-KR" dirty="0"/>
              <a:t> is used for synchronous replication</a:t>
            </a:r>
          </a:p>
          <a:p>
            <a:r>
              <a:rPr lang="en-US" altLang="ko-KR" dirty="0" err="1"/>
              <a:t>Bigtable</a:t>
            </a:r>
            <a:r>
              <a:rPr lang="en-US" altLang="ko-KR" dirty="0"/>
              <a:t> as the scalable </a:t>
            </a:r>
            <a:r>
              <a:rPr lang="en-US" altLang="ko-KR" dirty="0" err="1"/>
              <a:t>datastore</a:t>
            </a:r>
            <a:r>
              <a:rPr lang="en-US" altLang="ko-KR" dirty="0"/>
              <a:t> while adding richer primitives  (ACID, Indexes)</a:t>
            </a:r>
          </a:p>
          <a:p>
            <a:endParaRPr lang="en-US" altLang="ko-KR" dirty="0"/>
          </a:p>
          <a:p>
            <a:r>
              <a:rPr lang="en-US" altLang="ko-KR" dirty="0"/>
              <a:t>Limitations: relatively poor write throughput</a:t>
            </a:r>
            <a:endParaRPr lang="ko-KR" altLang="en-US" dirty="0"/>
          </a:p>
          <a:p>
            <a:endParaRPr lang="en-US" dirty="0"/>
          </a:p>
        </p:txBody>
      </p:sp>
    </p:spTree>
    <p:extLst>
      <p:ext uri="{BB962C8B-B14F-4D97-AF65-F5344CB8AC3E}">
        <p14:creationId xmlns:p14="http://schemas.microsoft.com/office/powerpoint/2010/main" val="291680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Technology Solution</a:t>
            </a:r>
            <a:endParaRPr lang="ko-KR" altLang="en-US" dirty="0"/>
          </a:p>
        </p:txBody>
      </p:sp>
      <p:pic>
        <p:nvPicPr>
          <p:cNvPr id="3" name="Picture 2"/>
          <p:cNvPicPr>
            <a:picLocks noChangeAspect="1"/>
          </p:cNvPicPr>
          <p:nvPr/>
        </p:nvPicPr>
        <p:blipFill>
          <a:blip r:embed="rId2"/>
          <a:stretch>
            <a:fillRect/>
          </a:stretch>
        </p:blipFill>
        <p:spPr>
          <a:xfrm>
            <a:off x="1778000" y="1296888"/>
            <a:ext cx="5575300" cy="4724400"/>
          </a:xfrm>
          <a:prstGeom prst="rect">
            <a:avLst/>
          </a:prstGeom>
        </p:spPr>
      </p:pic>
    </p:spTree>
    <p:extLst>
      <p:ext uri="{BB962C8B-B14F-4D97-AF65-F5344CB8AC3E}">
        <p14:creationId xmlns:p14="http://schemas.microsoft.com/office/powerpoint/2010/main" val="1443019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Storage System Contexts</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a:t>Today’s storage requirements</a:t>
            </a:r>
          </a:p>
          <a:p>
            <a:pPr lvl="1"/>
            <a:r>
              <a:rPr lang="en-US" altLang="ko-KR" dirty="0"/>
              <a:t>Highly scalable (MySQL is not enough)</a:t>
            </a:r>
          </a:p>
          <a:p>
            <a:pPr lvl="1"/>
            <a:r>
              <a:rPr lang="en-US" altLang="ko-KR" dirty="0"/>
              <a:t>Rapid development (fast time-to-market)</a:t>
            </a:r>
          </a:p>
          <a:p>
            <a:pPr lvl="1"/>
            <a:r>
              <a:rPr lang="en-US" altLang="ko-KR" dirty="0"/>
              <a:t>Low latency (service must be responsive)</a:t>
            </a:r>
          </a:p>
          <a:p>
            <a:pPr lvl="1"/>
            <a:r>
              <a:rPr lang="en-US" altLang="ko-KR" dirty="0"/>
              <a:t>Consistent view of data (update result)</a:t>
            </a:r>
          </a:p>
          <a:p>
            <a:pPr lvl="1"/>
            <a:r>
              <a:rPr lang="en-US" altLang="ko-KR" dirty="0"/>
              <a:t>Highly available (24/7 internet service)</a:t>
            </a:r>
          </a:p>
          <a:p>
            <a:pPr lvl="1"/>
            <a:endParaRPr lang="en-US" altLang="ko-KR" dirty="0"/>
          </a:p>
          <a:p>
            <a:r>
              <a:rPr lang="en-US" altLang="ko-KR" dirty="0"/>
              <a:t>Conflicts</a:t>
            </a:r>
          </a:p>
          <a:p>
            <a:pPr lvl="1"/>
            <a:r>
              <a:rPr lang="en-US" altLang="ko-KR" dirty="0"/>
              <a:t>RDBMS</a:t>
            </a:r>
          </a:p>
          <a:p>
            <a:pPr lvl="2"/>
            <a:r>
              <a:rPr lang="en-US" altLang="ko-KR" dirty="0"/>
              <a:t>difficult to scale to hundreds of millions of users</a:t>
            </a:r>
          </a:p>
          <a:p>
            <a:pPr lvl="1"/>
            <a:r>
              <a:rPr lang="en-US" altLang="ko-KR" dirty="0" err="1"/>
              <a:t>NoSQL</a:t>
            </a:r>
            <a:r>
              <a:rPr lang="en-US" altLang="ko-KR" dirty="0"/>
              <a:t> </a:t>
            </a:r>
            <a:r>
              <a:rPr lang="en-US" altLang="ko-KR" dirty="0" err="1"/>
              <a:t>datastores</a:t>
            </a:r>
            <a:endParaRPr lang="en-US" altLang="ko-KR" dirty="0"/>
          </a:p>
          <a:p>
            <a:pPr lvl="2"/>
            <a:r>
              <a:rPr lang="en-US" altLang="ko-KR" dirty="0"/>
              <a:t>Google’s </a:t>
            </a:r>
            <a:r>
              <a:rPr lang="en-US" altLang="ko-KR" dirty="0" err="1"/>
              <a:t>Bigtable</a:t>
            </a:r>
            <a:r>
              <a:rPr lang="en-US" altLang="ko-KR" dirty="0"/>
              <a:t>, Apache </a:t>
            </a:r>
            <a:r>
              <a:rPr lang="en-US" altLang="ko-KR" dirty="0" err="1"/>
              <a:t>Hadoop’s</a:t>
            </a:r>
            <a:r>
              <a:rPr lang="en-US" altLang="ko-KR" dirty="0"/>
              <a:t> </a:t>
            </a:r>
            <a:r>
              <a:rPr lang="en-US" altLang="ko-KR" dirty="0" err="1"/>
              <a:t>HBase</a:t>
            </a:r>
            <a:r>
              <a:rPr lang="en-US" altLang="ko-KR" dirty="0"/>
              <a:t>, Facebook’s Cassandra</a:t>
            </a:r>
          </a:p>
          <a:p>
            <a:pPr lvl="2"/>
            <a:r>
              <a:rPr lang="en-US" altLang="ko-KR" dirty="0"/>
              <a:t>Limited APIs, loose consistency models</a:t>
            </a:r>
          </a:p>
          <a:p>
            <a:pPr lvl="2"/>
            <a:endParaRPr lang="en-US" altLang="ko-KR" dirty="0"/>
          </a:p>
          <a:p>
            <a:r>
              <a:rPr lang="en-US" altLang="ko-KR" dirty="0"/>
              <a:t>Megastore: take the middle ground</a:t>
            </a:r>
          </a:p>
          <a:p>
            <a:pPr lvl="1"/>
            <a:r>
              <a:rPr lang="en-US" altLang="ko-KR" dirty="0"/>
              <a:t>Scalability of a </a:t>
            </a:r>
            <a:r>
              <a:rPr lang="en-US" altLang="ko-KR" dirty="0" err="1"/>
              <a:t>NoSQL</a:t>
            </a:r>
            <a:r>
              <a:rPr lang="en-US" altLang="ko-KR" dirty="0"/>
              <a:t> with the convenience of a traditional RDBMS</a:t>
            </a:r>
          </a:p>
          <a:p>
            <a:pPr lvl="1"/>
            <a:r>
              <a:rPr lang="en-US" altLang="ko-KR" dirty="0"/>
              <a:t>Synchronous replication to achieve high availability and a consistent view of the data</a:t>
            </a:r>
          </a:p>
          <a:p>
            <a:pPr lvl="1"/>
            <a:endParaRPr lang="en-US" altLang="ko-KR" dirty="0"/>
          </a:p>
          <a:p>
            <a:pPr lvl="2"/>
            <a:endParaRPr lang="ko-KR" altLang="en-US" dirty="0"/>
          </a:p>
        </p:txBody>
      </p:sp>
      <p:sp>
        <p:nvSpPr>
          <p:cNvPr id="4" name="모서리가 둥근 사각형 설명선 3"/>
          <p:cNvSpPr/>
          <p:nvPr/>
        </p:nvSpPr>
        <p:spPr bwMode="auto">
          <a:xfrm>
            <a:off x="6156176" y="2564904"/>
            <a:ext cx="2448272" cy="1296144"/>
          </a:xfrm>
          <a:prstGeom prst="wedgeRoundRectCallout">
            <a:avLst>
              <a:gd name="adj1" fmla="val -49053"/>
              <a:gd name="adj2" fmla="val 72034"/>
              <a:gd name="adj3" fmla="val 16667"/>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r>
              <a:rPr kumimoji="1" lang="en-US" altLang="ko-KR" sz="1000" b="0" i="0" u="none" strike="noStrike" cap="none" normalizeH="0" baseline="0" dirty="0" err="1">
                <a:ln>
                  <a:noFill/>
                </a:ln>
                <a:solidFill>
                  <a:schemeClr val="tx1"/>
                </a:solidFill>
                <a:effectLst/>
                <a:latin typeface="맑은 고딕" pitchFamily="50" charset="-127"/>
                <a:ea typeface="맑은 고딕" pitchFamily="50" charset="-127"/>
              </a:rPr>
              <a:t>NoSQL</a:t>
            </a:r>
            <a:r>
              <a:rPr kumimoji="1" lang="en-US" altLang="ko-KR" sz="1000" b="0" i="0" u="none" strike="noStrike" cap="none" normalizeH="0" dirty="0">
                <a:ln>
                  <a:noFill/>
                </a:ln>
                <a:solidFill>
                  <a:schemeClr val="tx1"/>
                </a:solidFill>
                <a:effectLst/>
                <a:latin typeface="맑은 고딕" pitchFamily="50" charset="-127"/>
                <a:ea typeface="맑은 고딕" pitchFamily="50" charset="-127"/>
              </a:rPr>
              <a:t> != Not SQL</a:t>
            </a:r>
          </a:p>
          <a:p>
            <a:pPr marL="0" marR="0" indent="0" algn="l" defTabSz="914400" rtl="0" eaLnBrk="1" fontAlgn="base" latinLnBrk="1" hangingPunct="1">
              <a:lnSpc>
                <a:spcPct val="100000"/>
              </a:lnSpc>
              <a:spcBef>
                <a:spcPct val="0"/>
              </a:spcBef>
              <a:spcAft>
                <a:spcPct val="0"/>
              </a:spcAft>
              <a:buClrTx/>
              <a:buSzTx/>
              <a:buFontTx/>
              <a:buNone/>
              <a:tabLst/>
            </a:pPr>
            <a:r>
              <a:rPr lang="en-US" altLang="ko-KR" baseline="0" dirty="0" err="1">
                <a:latin typeface="맑은 고딕" pitchFamily="50" charset="-127"/>
                <a:ea typeface="맑은 고딕" pitchFamily="50" charset="-127"/>
              </a:rPr>
              <a:t>NoSQL</a:t>
            </a:r>
            <a:r>
              <a:rPr lang="en-US" altLang="ko-KR" dirty="0">
                <a:latin typeface="맑은 고딕" pitchFamily="50" charset="-127"/>
                <a:ea typeface="맑은 고딕" pitchFamily="50" charset="-127"/>
              </a:rPr>
              <a:t> == Not Only SQL</a:t>
            </a:r>
          </a:p>
          <a:p>
            <a:pPr marL="0" marR="0" indent="0" algn="l" defTabSz="914400" rtl="0" eaLnBrk="1" fontAlgn="base" latinLnBrk="1" hangingPunct="1">
              <a:lnSpc>
                <a:spcPct val="100000"/>
              </a:lnSpc>
              <a:spcBef>
                <a:spcPct val="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맑은 고딕" pitchFamily="50" charset="-127"/>
              <a:ea typeface="맑은 고딕" pitchFamily="50" charset="-127"/>
            </a:endParaRPr>
          </a:p>
          <a:p>
            <a:pPr marL="171450" marR="0" indent="-171450" algn="l" defTabSz="914400" rtl="0" eaLnBrk="1" fontAlgn="base" latinLnBrk="1" hangingPunct="1">
              <a:lnSpc>
                <a:spcPct val="100000"/>
              </a:lnSpc>
              <a:spcBef>
                <a:spcPct val="0"/>
              </a:spcBef>
              <a:spcAft>
                <a:spcPct val="0"/>
              </a:spcAft>
              <a:buClrTx/>
              <a:buSzTx/>
              <a:buFont typeface="Arial" pitchFamily="34" charset="0"/>
              <a:buChar char="•"/>
              <a:tabLst/>
            </a:pPr>
            <a:r>
              <a:rPr lang="en-US" altLang="ko-KR" dirty="0">
                <a:latin typeface="맑은 고딕" pitchFamily="50" charset="-127"/>
                <a:ea typeface="맑은 고딕" pitchFamily="50" charset="-127"/>
              </a:rPr>
              <a:t>Not using fixed table schemas</a:t>
            </a:r>
          </a:p>
          <a:p>
            <a:pPr marL="171450" marR="0" indent="-171450" algn="l" defTabSz="914400" rtl="0" eaLnBrk="1" fontAlgn="base" latinLnBrk="1" hangingPunct="1">
              <a:lnSpc>
                <a:spcPct val="100000"/>
              </a:lnSpc>
              <a:spcBef>
                <a:spcPct val="0"/>
              </a:spcBef>
              <a:spcAft>
                <a:spcPct val="0"/>
              </a:spcAft>
              <a:buClrTx/>
              <a:buSzTx/>
              <a:buFont typeface="Arial" pitchFamily="34" charset="0"/>
              <a:buChar char="•"/>
              <a:tabLst/>
            </a:pPr>
            <a:r>
              <a:rPr kumimoji="1" lang="en-US" altLang="ko-KR" sz="1000" b="0" i="0" u="none" strike="noStrike" cap="none" normalizeH="0" baseline="0" dirty="0">
                <a:ln>
                  <a:noFill/>
                </a:ln>
                <a:solidFill>
                  <a:schemeClr val="tx1"/>
                </a:solidFill>
                <a:effectLst/>
                <a:latin typeface="맑은 고딕" pitchFamily="50" charset="-127"/>
                <a:ea typeface="맑은 고딕" pitchFamily="50" charset="-127"/>
              </a:rPr>
              <a:t>Avoid</a:t>
            </a:r>
            <a:r>
              <a:rPr kumimoji="1" lang="en-US" altLang="ko-KR" sz="1000" b="0" i="0" u="none" strike="noStrike" cap="none" normalizeH="0" dirty="0">
                <a:ln>
                  <a:noFill/>
                </a:ln>
                <a:solidFill>
                  <a:schemeClr val="tx1"/>
                </a:solidFill>
                <a:effectLst/>
                <a:latin typeface="맑은 고딕" pitchFamily="50" charset="-127"/>
                <a:ea typeface="맑은 고딕" pitchFamily="50" charset="-127"/>
              </a:rPr>
              <a:t> join operations</a:t>
            </a:r>
          </a:p>
          <a:p>
            <a:pPr marL="171450" marR="0" indent="-171450" algn="l" defTabSz="914400" rtl="0" eaLnBrk="1" fontAlgn="base" latinLnBrk="1" hangingPunct="1">
              <a:lnSpc>
                <a:spcPct val="100000"/>
              </a:lnSpc>
              <a:spcBef>
                <a:spcPct val="0"/>
              </a:spcBef>
              <a:spcAft>
                <a:spcPct val="0"/>
              </a:spcAft>
              <a:buClrTx/>
              <a:buSzTx/>
              <a:buFont typeface="Arial" pitchFamily="34" charset="0"/>
              <a:buChar char="•"/>
              <a:tabLst/>
            </a:pPr>
            <a:r>
              <a:rPr lang="en-US" altLang="ko-KR" dirty="0">
                <a:latin typeface="맑은 고딕" pitchFamily="50" charset="-127"/>
                <a:ea typeface="맑은 고딕" pitchFamily="50" charset="-127"/>
              </a:rPr>
              <a:t>Typically scale horizontally</a:t>
            </a:r>
            <a:endParaRPr kumimoji="1" lang="ko-KR" altLang="en-US" sz="1000" b="0" i="0" u="none" strike="noStrike" cap="none" normalizeH="0" baseline="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368318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Background: Why not lots of RDBMS’s?</a:t>
            </a:r>
            <a:endParaRPr lang="ko-KR" altLang="en-US" dirty="0"/>
          </a:p>
        </p:txBody>
      </p:sp>
      <p:sp>
        <p:nvSpPr>
          <p:cNvPr id="3" name="내용 개체 틀 2"/>
          <p:cNvSpPr>
            <a:spLocks noGrp="1"/>
          </p:cNvSpPr>
          <p:nvPr>
            <p:ph idx="1"/>
          </p:nvPr>
        </p:nvSpPr>
        <p:spPr/>
        <p:txBody>
          <a:bodyPr>
            <a:normAutofit/>
          </a:bodyPr>
          <a:lstStyle/>
          <a:p>
            <a:r>
              <a:rPr lang="en-US" altLang="ko-KR" dirty="0"/>
              <a:t>Functional </a:t>
            </a:r>
          </a:p>
          <a:p>
            <a:pPr lvl="1"/>
            <a:r>
              <a:rPr lang="en-US" altLang="ko-KR" dirty="0"/>
              <a:t>Need a place to store global and full-text indexes</a:t>
            </a:r>
          </a:p>
          <a:p>
            <a:r>
              <a:rPr lang="en-US" altLang="ko-KR" dirty="0"/>
              <a:t>Space and time</a:t>
            </a:r>
          </a:p>
          <a:p>
            <a:pPr lvl="1"/>
            <a:r>
              <a:rPr lang="en-US" altLang="ko-KR" dirty="0"/>
              <a:t>Create new local entity group (EG) in ~10ms</a:t>
            </a:r>
          </a:p>
          <a:p>
            <a:pPr lvl="1"/>
            <a:r>
              <a:rPr lang="en-US" altLang="ko-KR" dirty="0"/>
              <a:t>Overhead of &lt;1KB per EG</a:t>
            </a:r>
          </a:p>
          <a:p>
            <a:r>
              <a:rPr lang="en-US" altLang="ko-KR" dirty="0"/>
              <a:t>Administration </a:t>
            </a:r>
          </a:p>
          <a:p>
            <a:pPr lvl="1"/>
            <a:r>
              <a:rPr lang="en-US" altLang="ko-KR" dirty="0"/>
              <a:t>Load rebalancing</a:t>
            </a:r>
          </a:p>
          <a:p>
            <a:pPr lvl="1"/>
            <a:r>
              <a:rPr lang="en-US" altLang="ko-KR" dirty="0"/>
              <a:t>Fault recovery</a:t>
            </a:r>
          </a:p>
          <a:p>
            <a:pPr lvl="1"/>
            <a:r>
              <a:rPr lang="en-US" altLang="ko-KR" dirty="0"/>
              <a:t>Monitoring</a:t>
            </a:r>
          </a:p>
          <a:p>
            <a:pPr lvl="1"/>
            <a:r>
              <a:rPr lang="en-US" altLang="ko-KR" dirty="0"/>
              <a:t>Operational team</a:t>
            </a:r>
          </a:p>
        </p:txBody>
      </p:sp>
    </p:spTree>
    <p:extLst>
      <p:ext uri="{BB962C8B-B14F-4D97-AF65-F5344CB8AC3E}">
        <p14:creationId xmlns:p14="http://schemas.microsoft.com/office/powerpoint/2010/main" val="4187667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Background: Locality in </a:t>
            </a:r>
            <a:r>
              <a:rPr lang="en-US" altLang="ko-KR" dirty="0" err="1"/>
              <a:t>Bigtable</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dirty="0" err="1"/>
              <a:t>Bigtable</a:t>
            </a:r>
            <a:r>
              <a:rPr lang="en-US" altLang="ko-KR" dirty="0"/>
              <a:t>:</a:t>
            </a:r>
          </a:p>
          <a:p>
            <a:r>
              <a:rPr lang="en-US" altLang="ko-KR" dirty="0"/>
              <a:t>Column-oriented storage</a:t>
            </a:r>
          </a:p>
          <a:p>
            <a:r>
              <a:rPr lang="en-US" altLang="ko-KR" dirty="0"/>
              <a:t>Faster access to nearby rows</a:t>
            </a:r>
          </a:p>
          <a:p>
            <a:endParaRPr lang="en-US" altLang="ko-KR"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996952"/>
            <a:ext cx="6172665" cy="24300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129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Megastore</a:t>
            </a:r>
            <a:endParaRPr lang="ko-KR" altLang="en-US" dirty="0"/>
          </a:p>
        </p:txBody>
      </p:sp>
      <p:sp>
        <p:nvSpPr>
          <p:cNvPr id="3" name="내용 개체 틀 2"/>
          <p:cNvSpPr>
            <a:spLocks noGrp="1"/>
          </p:cNvSpPr>
          <p:nvPr>
            <p:ph idx="1"/>
          </p:nvPr>
        </p:nvSpPr>
        <p:spPr/>
        <p:txBody>
          <a:bodyPr>
            <a:normAutofit/>
          </a:bodyPr>
          <a:lstStyle/>
          <a:p>
            <a:r>
              <a:rPr lang="en-US" altLang="ko-KR" dirty="0"/>
              <a:t>Started in 2006 for app development at Google</a:t>
            </a:r>
          </a:p>
          <a:p>
            <a:r>
              <a:rPr lang="en-US" altLang="ko-KR" dirty="0"/>
              <a:t>Service layered on</a:t>
            </a:r>
          </a:p>
          <a:p>
            <a:pPr lvl="1"/>
            <a:r>
              <a:rPr lang="en-US" altLang="ko-KR" dirty="0" err="1"/>
              <a:t>Bigtable</a:t>
            </a:r>
            <a:r>
              <a:rPr lang="en-US" altLang="ko-KR" dirty="0"/>
              <a:t> (</a:t>
            </a:r>
            <a:r>
              <a:rPr lang="en-US" altLang="ko-KR" dirty="0" err="1"/>
              <a:t>NoSQL</a:t>
            </a:r>
            <a:r>
              <a:rPr lang="en-US" altLang="ko-KR" dirty="0"/>
              <a:t> scalable data store per datacenter)</a:t>
            </a:r>
          </a:p>
          <a:p>
            <a:pPr lvl="1"/>
            <a:r>
              <a:rPr lang="en-US" altLang="ko-KR" dirty="0"/>
              <a:t>Chubby (</a:t>
            </a:r>
            <a:r>
              <a:rPr lang="en-US" altLang="ko-KR" dirty="0" err="1"/>
              <a:t>Config</a:t>
            </a:r>
            <a:r>
              <a:rPr lang="en-US" altLang="ko-KR" dirty="0"/>
              <a:t> data, </a:t>
            </a:r>
            <a:r>
              <a:rPr lang="en-US" altLang="ko-KR" dirty="0" err="1"/>
              <a:t>config</a:t>
            </a:r>
            <a:r>
              <a:rPr lang="en-US" altLang="ko-KR" dirty="0"/>
              <a:t> locks)</a:t>
            </a:r>
          </a:p>
          <a:p>
            <a:r>
              <a:rPr lang="en-US" altLang="ko-KR" dirty="0" err="1"/>
              <a:t>TurnKey</a:t>
            </a:r>
            <a:r>
              <a:rPr lang="en-US" altLang="ko-KR" dirty="0"/>
              <a:t> scaling (apps, users)</a:t>
            </a:r>
          </a:p>
          <a:p>
            <a:r>
              <a:rPr lang="en-US" altLang="ko-KR" dirty="0"/>
              <a:t>Developer-friendly features</a:t>
            </a:r>
          </a:p>
          <a:p>
            <a:r>
              <a:rPr lang="en-US" altLang="ko-KR" dirty="0"/>
              <a:t>Wide-area synchronous replication</a:t>
            </a:r>
          </a:p>
          <a:p>
            <a:pPr lvl="1"/>
            <a:r>
              <a:rPr lang="en-US" altLang="ko-KR" dirty="0"/>
              <a:t>Partition by “Entity Group”</a:t>
            </a:r>
          </a:p>
        </p:txBody>
      </p:sp>
    </p:spTree>
    <p:extLst>
      <p:ext uri="{BB962C8B-B14F-4D97-AF65-F5344CB8AC3E}">
        <p14:creationId xmlns:p14="http://schemas.microsoft.com/office/powerpoint/2010/main" val="1738238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Megastore</a:t>
            </a:r>
            <a:endParaRPr lang="ko-KR" altLang="en-US" dirty="0"/>
          </a:p>
        </p:txBody>
      </p:sp>
      <p:sp>
        <p:nvSpPr>
          <p:cNvPr id="3" name="내용 개체 틀 2"/>
          <p:cNvSpPr>
            <a:spLocks noGrp="1"/>
          </p:cNvSpPr>
          <p:nvPr>
            <p:ph idx="1"/>
          </p:nvPr>
        </p:nvSpPr>
        <p:spPr>
          <a:xfrm>
            <a:off x="323528" y="1268760"/>
            <a:ext cx="8568952" cy="10545578"/>
          </a:xfrm>
        </p:spPr>
        <p:txBody>
          <a:bodyPr wrap="square">
            <a:normAutofit/>
          </a:bodyPr>
          <a:lstStyle/>
          <a:p>
            <a:r>
              <a:rPr lang="en-US" altLang="ko-KR" sz="2800" dirty="0">
                <a:latin typeface="Times New Roman"/>
                <a:cs typeface="Times New Roman"/>
              </a:rPr>
              <a:t>The </a:t>
            </a:r>
            <a:r>
              <a:rPr lang="en-US" altLang="ko-KR" sz="2800" b="1" dirty="0">
                <a:latin typeface="Times New Roman"/>
                <a:cs typeface="Times New Roman"/>
              </a:rPr>
              <a:t>largest system </a:t>
            </a:r>
            <a:r>
              <a:rPr lang="en-US" altLang="ko-KR" sz="2800" dirty="0">
                <a:latin typeface="Times New Roman"/>
                <a:cs typeface="Times New Roman"/>
              </a:rPr>
              <a:t>deployed using  </a:t>
            </a:r>
            <a:r>
              <a:rPr lang="en-US" altLang="ko-KR" sz="2800" b="1" i="1" dirty="0" err="1">
                <a:latin typeface="Times New Roman"/>
                <a:cs typeface="Times New Roman"/>
              </a:rPr>
              <a:t>Paxos</a:t>
            </a:r>
            <a:r>
              <a:rPr lang="en-US" altLang="ko-KR" sz="2800" dirty="0">
                <a:latin typeface="Times New Roman"/>
                <a:cs typeface="Times New Roman"/>
              </a:rPr>
              <a:t> to replicate primary user’s data across datacenters on every write</a:t>
            </a:r>
          </a:p>
          <a:p>
            <a:pPr indent="-466344"/>
            <a:endParaRPr lang="en-US" altLang="ko-KR" sz="2800" b="1" dirty="0">
              <a:latin typeface="Times New Roman"/>
              <a:cs typeface="Times New Roman"/>
            </a:endParaRPr>
          </a:p>
          <a:p>
            <a:pPr indent="-466344"/>
            <a:r>
              <a:rPr lang="en-US" altLang="ko-KR" sz="2800" b="1" dirty="0">
                <a:latin typeface="Times New Roman"/>
                <a:cs typeface="Times New Roman"/>
              </a:rPr>
              <a:t>Contributions</a:t>
            </a:r>
          </a:p>
          <a:p>
            <a:pPr lvl="1"/>
            <a:r>
              <a:rPr lang="en-US" altLang="ko-KR" sz="2200" dirty="0">
                <a:latin typeface="Times New Roman"/>
                <a:cs typeface="Times New Roman"/>
              </a:rPr>
              <a:t>Design of data model &amp; storage system allows rapid development of interactive applications</a:t>
            </a:r>
          </a:p>
          <a:p>
            <a:pPr lvl="1"/>
            <a:r>
              <a:rPr lang="en-US" altLang="ko-KR" sz="2200" dirty="0">
                <a:latin typeface="Times New Roman"/>
                <a:cs typeface="Times New Roman"/>
              </a:rPr>
              <a:t>Optimized     for  low-latency  operations  across  geo-distributed datacenters</a:t>
            </a:r>
          </a:p>
          <a:p>
            <a:pPr lvl="1"/>
            <a:r>
              <a:rPr lang="en-US" altLang="ko-KR" sz="2200" dirty="0">
                <a:latin typeface="Times New Roman"/>
                <a:cs typeface="Times New Roman"/>
              </a:rPr>
              <a:t>Experience with large-scale deployment of Megastore at Google</a:t>
            </a:r>
            <a:endParaRPr lang="ko-KR" altLang="en-US" sz="2200" dirty="0">
              <a:latin typeface="Times New Roman"/>
              <a:cs typeface="Times New Roman"/>
            </a:endParaRPr>
          </a:p>
        </p:txBody>
      </p:sp>
    </p:spTree>
    <p:extLst>
      <p:ext uri="{BB962C8B-B14F-4D97-AF65-F5344CB8AC3E}">
        <p14:creationId xmlns:p14="http://schemas.microsoft.com/office/powerpoint/2010/main" val="183794876"/>
      </p:ext>
    </p:extLst>
  </p:cSld>
  <p:clrMapOvr>
    <a:masterClrMapping/>
  </p:clrMapOvr>
</p:sld>
</file>

<file path=ppt/theme/theme1.xml><?xml version="1.0" encoding="utf-8"?>
<a:theme xmlns:a="http://schemas.openxmlformats.org/drawingml/2006/main" name="프레젠테이션-서식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en-US" sz="1000" b="0" i="0" u="none" strike="noStrike" cap="none" normalizeH="0" baseline="0" smtClean="0">
            <a:ln>
              <a:noFill/>
            </a:ln>
            <a:solidFill>
              <a:schemeClr val="tx1"/>
            </a:solidFill>
            <a:effectLst/>
            <a:latin typeface="굴림" pitchFamily="50" charset="-127"/>
            <a:ea typeface="굴림" pitchFamily="50" charset="-127"/>
          </a:defRPr>
        </a:defPPr>
      </a:lstStyle>
    </a:spDef>
    <a:lnDef>
      <a:spPr bwMode="auto">
        <a:noFill/>
        <a:ln w="9525" cap="flat" cmpd="sng" algn="ctr">
          <a:solidFill>
            <a:schemeClr val="tx1"/>
          </a:solidFill>
          <a:prstDash val="solid"/>
          <a:round/>
          <a:headEnd type="none" w="med" len="med"/>
          <a:tailEnd type="triangle" w="med" len="med"/>
        </a:ln>
        <a:effectLst/>
      </a:spPr>
      <a:bodyPr/>
      <a:lstStyle/>
    </a:lnDef>
  </a:objectDefaults>
  <a:extraClrSchemeLst>
    <a:extraClrScheme>
      <a:clrScheme name="프레젠테이션-서식4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프레젠테이션-서식4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프레젠테이션-서식4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프레젠테이션-서식4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프레젠테이션-서식4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프레젠테이션-서식4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프레젠테이션-서식4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프레젠테이션-서식4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프레젠테이션-서식4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51262</TotalTime>
  <Words>1916</Words>
  <Application>Microsoft Macintosh PowerPoint</Application>
  <PresentationFormat>On-screen Show (4:3)</PresentationFormat>
  <Paragraphs>336</Paragraphs>
  <Slides>38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굴림</vt:lpstr>
      <vt:lpstr>HY헤드라인M</vt:lpstr>
      <vt:lpstr>맑은 고딕</vt:lpstr>
      <vt:lpstr>Arial</vt:lpstr>
      <vt:lpstr>Calibri</vt:lpstr>
      <vt:lpstr>Tahoma</vt:lpstr>
      <vt:lpstr>Times New Roman</vt:lpstr>
      <vt:lpstr>Verdana</vt:lpstr>
      <vt:lpstr>Wingdings</vt:lpstr>
      <vt:lpstr>프레젠테이션-서식4</vt:lpstr>
      <vt:lpstr>Megastore: Providing Scalable, Highly Available Storage for  Interactive Services</vt:lpstr>
      <vt:lpstr>Outline</vt:lpstr>
      <vt:lpstr>Desired Features</vt:lpstr>
      <vt:lpstr>Technology Solution</vt:lpstr>
      <vt:lpstr>Storage System Contexts</vt:lpstr>
      <vt:lpstr>Background: Why not lots of RDBMS’s?</vt:lpstr>
      <vt:lpstr>Background: Locality in Bigtable</vt:lpstr>
      <vt:lpstr>Megastore</vt:lpstr>
      <vt:lpstr>Megastore</vt:lpstr>
      <vt:lpstr>Achieving Goals</vt:lpstr>
      <vt:lpstr>Toward Availability and Scale</vt:lpstr>
      <vt:lpstr>Replication</vt:lpstr>
      <vt:lpstr>Paxos Recap</vt:lpstr>
      <vt:lpstr>Another Simplistic Example for Paxos</vt:lpstr>
      <vt:lpstr>Paxos: Megastore Tweaks </vt:lpstr>
      <vt:lpstr>Partitioning and Locality</vt:lpstr>
      <vt:lpstr>Entity Groups</vt:lpstr>
      <vt:lpstr>Entity Groups</vt:lpstr>
      <vt:lpstr>Entity Groups</vt:lpstr>
      <vt:lpstr>Entity Group Example</vt:lpstr>
      <vt:lpstr>Entity Group Mapping Example</vt:lpstr>
      <vt:lpstr>Scale Axis versus Replication Axis</vt:lpstr>
      <vt:lpstr>Operations Across Entity Groups</vt:lpstr>
      <vt:lpstr>Megastore Design</vt:lpstr>
      <vt:lpstr>Data Model</vt:lpstr>
      <vt:lpstr>Data Model Example</vt:lpstr>
      <vt:lpstr>Data Model</vt:lpstr>
      <vt:lpstr>Transactions and Concurrency Control</vt:lpstr>
      <vt:lpstr>Transactions and Concurrency Control</vt:lpstr>
      <vt:lpstr>Replication</vt:lpstr>
      <vt:lpstr>Megastore Replication Architecture</vt:lpstr>
      <vt:lpstr>Replication</vt:lpstr>
      <vt:lpstr>Timeline of Read Algorithm</vt:lpstr>
      <vt:lpstr>Replication</vt:lpstr>
      <vt:lpstr>Timeline of Write Algorithm</vt:lpstr>
      <vt:lpstr>Experience</vt:lpstr>
      <vt:lpstr>Comparisons with Other Approaches</vt:lpstr>
      <vt:lpstr>Summary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강승석</dc:creator>
  <cp:lastModifiedBy>Microsoft Office User</cp:lastModifiedBy>
  <cp:revision>2546</cp:revision>
  <dcterms:created xsi:type="dcterms:W3CDTF">1601-01-01T00:00:00Z</dcterms:created>
  <dcterms:modified xsi:type="dcterms:W3CDTF">2021-02-24T16:48:42Z</dcterms:modified>
</cp:coreProperties>
</file>