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06" r:id="rId3"/>
    <p:sldId id="257" r:id="rId4"/>
    <p:sldId id="301" r:id="rId5"/>
    <p:sldId id="266" r:id="rId6"/>
    <p:sldId id="258" r:id="rId7"/>
    <p:sldId id="302" r:id="rId8"/>
    <p:sldId id="303" r:id="rId9"/>
    <p:sldId id="280" r:id="rId10"/>
    <p:sldId id="281" r:id="rId11"/>
    <p:sldId id="282" r:id="rId12"/>
    <p:sldId id="267" r:id="rId13"/>
    <p:sldId id="284" r:id="rId14"/>
    <p:sldId id="285" r:id="rId15"/>
    <p:sldId id="286" r:id="rId16"/>
    <p:sldId id="287" r:id="rId17"/>
    <p:sldId id="288" r:id="rId18"/>
    <p:sldId id="289" r:id="rId19"/>
    <p:sldId id="304" r:id="rId20"/>
    <p:sldId id="305" r:id="rId21"/>
    <p:sldId id="307" r:id="rId22"/>
    <p:sldId id="310" r:id="rId23"/>
    <p:sldId id="290" r:id="rId24"/>
    <p:sldId id="311" r:id="rId25"/>
    <p:sldId id="299" r:id="rId26"/>
    <p:sldId id="291" r:id="rId27"/>
    <p:sldId id="292" r:id="rId28"/>
    <p:sldId id="293" r:id="rId29"/>
    <p:sldId id="268" r:id="rId30"/>
    <p:sldId id="269" r:id="rId31"/>
    <p:sldId id="308" r:id="rId32"/>
    <p:sldId id="276" r:id="rId33"/>
    <p:sldId id="270" r:id="rId34"/>
    <p:sldId id="260" r:id="rId35"/>
    <p:sldId id="261" r:id="rId36"/>
    <p:sldId id="262" r:id="rId37"/>
    <p:sldId id="263" r:id="rId38"/>
    <p:sldId id="297" r:id="rId39"/>
    <p:sldId id="309" r:id="rId40"/>
    <p:sldId id="264" r:id="rId41"/>
    <p:sldId id="294" r:id="rId42"/>
    <p:sldId id="295" r:id="rId43"/>
    <p:sldId id="296" r:id="rId44"/>
    <p:sldId id="277" r:id="rId45"/>
    <p:sldId id="278" r:id="rId46"/>
    <p:sldId id="279" r:id="rId47"/>
    <p:sldId id="300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74" autoAdjust="0"/>
  </p:normalViewPr>
  <p:slideViewPr>
    <p:cSldViewPr>
      <p:cViewPr>
        <p:scale>
          <a:sx n="77" d="100"/>
          <a:sy n="77" d="100"/>
        </p:scale>
        <p:origin x="-5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BF727-5F57-42DC-9B2C-120F086FDE63}" type="datetimeFigureOut">
              <a:rPr lang="en-US" smtClean="0"/>
              <a:pPr/>
              <a:t>2/13/19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8B9EF-2533-4120-BCB2-F486BD5773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7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70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64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25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1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32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33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0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15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92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0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0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Spanner: Google’s Globally-Distributed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OSDI’12</a:t>
            </a:r>
          </a:p>
        </p:txBody>
      </p:sp>
    </p:spTree>
    <p:extLst>
      <p:ext uri="{BB962C8B-B14F-4D97-AF65-F5344CB8AC3E}">
        <p14:creationId xmlns:p14="http://schemas.microsoft.com/office/powerpoint/2010/main" val="2208567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3738970" y="2706456"/>
            <a:ext cx="1880780" cy="1503680"/>
          </a:xfrm>
          <a:prstGeom prst="can">
            <a:avLst/>
          </a:prstGeom>
          <a:solidFill>
            <a:schemeClr val="accent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</a:p>
        </p:txBody>
      </p:sp>
      <p:sp>
        <p:nvSpPr>
          <p:cNvPr id="3" name="Can 2"/>
          <p:cNvSpPr/>
          <p:nvPr/>
        </p:nvSpPr>
        <p:spPr>
          <a:xfrm>
            <a:off x="3738970" y="2706456"/>
            <a:ext cx="1880780" cy="150368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Single Machine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9519" y="29900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Friend2 post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619750" y="2432566"/>
            <a:ext cx="831850" cy="76069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10300" y="2063234"/>
            <a:ext cx="191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 my page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9519" y="26725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Friend1 post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1642" y="3764756"/>
            <a:ext cx="171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Friend1000 post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4551" y="3459956"/>
            <a:ext cx="164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Friend999 post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482131" y="2921198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82131" y="4000698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82131" y="3230231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82131" y="3691664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97200" y="2247900"/>
            <a:ext cx="0" cy="2247900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</p:cNvCxnSpPr>
          <p:nvPr/>
        </p:nvCxnSpPr>
        <p:spPr>
          <a:xfrm>
            <a:off x="7166846" y="2432566"/>
            <a:ext cx="0" cy="55749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24066" y="1860034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Block </a:t>
            </a:r>
            <a:r>
              <a:rPr lang="en-US" dirty="0">
                <a:solidFill>
                  <a:srgbClr val="800000"/>
                </a:solidFill>
              </a:rPr>
              <a:t>writes </a:t>
            </a:r>
            <a:endParaRPr lang="en-US" dirty="0">
              <a:ln>
                <a:solidFill>
                  <a:srgbClr val="FF0000"/>
                </a:solidFill>
              </a:ln>
              <a:solidFill>
                <a:srgbClr val="800000"/>
              </a:solidFill>
            </a:endParaRPr>
          </a:p>
          <a:p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07819" y="319325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  <p:sp>
        <p:nvSpPr>
          <p:cNvPr id="20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2C59E4-2FE4-564D-A950-09C870524D2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32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33333E-6 L 0.27222 3.33333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7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3459017" y="3931918"/>
            <a:ext cx="1592580" cy="1211582"/>
          </a:xfrm>
          <a:prstGeom prst="can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 </a:t>
            </a:r>
            <a:endParaRPr lang="en-US" dirty="0"/>
          </a:p>
        </p:txBody>
      </p:sp>
      <p:sp>
        <p:nvSpPr>
          <p:cNvPr id="3" name="Can 2"/>
          <p:cNvSpPr/>
          <p:nvPr/>
        </p:nvSpPr>
        <p:spPr>
          <a:xfrm>
            <a:off x="3459017" y="3931918"/>
            <a:ext cx="1592580" cy="121158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Multiple Machines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3459017" y="2103665"/>
            <a:ext cx="1592580" cy="1290022"/>
          </a:xfrm>
          <a:prstGeom prst="can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  <a:endParaRPr lang="en-US" dirty="0"/>
          </a:p>
        </p:txBody>
      </p:sp>
      <p:cxnSp>
        <p:nvCxnSpPr>
          <p:cNvPr id="6" name="Straight Connector 5"/>
          <p:cNvCxnSpPr>
            <a:stCxn id="7" idx="1"/>
            <a:endCxn id="5" idx="4"/>
          </p:cNvCxnSpPr>
          <p:nvPr/>
        </p:nvCxnSpPr>
        <p:spPr>
          <a:xfrm flipH="1" flipV="1">
            <a:off x="5051597" y="2748676"/>
            <a:ext cx="1450803" cy="90178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02400" y="3465790"/>
            <a:ext cx="191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 my page</a:t>
            </a:r>
            <a:endParaRPr lang="en-US" dirty="0"/>
          </a:p>
        </p:txBody>
      </p:sp>
      <p:cxnSp>
        <p:nvCxnSpPr>
          <p:cNvPr id="8" name="Straight Connector 7"/>
          <p:cNvCxnSpPr>
            <a:stCxn id="7" idx="1"/>
            <a:endCxn id="2" idx="4"/>
          </p:cNvCxnSpPr>
          <p:nvPr/>
        </p:nvCxnSpPr>
        <p:spPr>
          <a:xfrm flipH="1">
            <a:off x="5051597" y="3650456"/>
            <a:ext cx="1450803" cy="887253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09534" y="27868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Friend2 post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9534" y="24312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Friend1 post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1657" y="4361656"/>
            <a:ext cx="171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Friend1000 post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651" y="4056856"/>
            <a:ext cx="159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Friend999 post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190031" y="2679898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90031" y="4597598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90031" y="2988931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90031" y="4288564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705100" y="2140466"/>
            <a:ext cx="0" cy="2609334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n 17"/>
          <p:cNvSpPr/>
          <p:nvPr/>
        </p:nvSpPr>
        <p:spPr>
          <a:xfrm>
            <a:off x="3459017" y="2104238"/>
            <a:ext cx="1592580" cy="1288877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  <a:endParaRPr lang="en-US" dirty="0"/>
          </a:p>
        </p:txBody>
      </p:sp>
      <p:cxnSp>
        <p:nvCxnSpPr>
          <p:cNvPr id="19" name="Straight Connector 18"/>
          <p:cNvCxnSpPr>
            <a:stCxn id="7" idx="2"/>
          </p:cNvCxnSpPr>
          <p:nvPr/>
        </p:nvCxnSpPr>
        <p:spPr>
          <a:xfrm flipH="1">
            <a:off x="6616704" y="3835122"/>
            <a:ext cx="842242" cy="702587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0"/>
          </p:cNvCxnSpPr>
          <p:nvPr/>
        </p:nvCxnSpPr>
        <p:spPr>
          <a:xfrm flipH="1" flipV="1">
            <a:off x="6616704" y="2800588"/>
            <a:ext cx="842242" cy="665202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31966" y="177113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Block writes </a:t>
            </a:r>
            <a:endParaRPr lang="en-US" dirty="0">
              <a:ln>
                <a:solidFill>
                  <a:srgbClr val="FF0000"/>
                </a:solidFill>
              </a:ln>
              <a:solidFill>
                <a:srgbClr val="800000"/>
              </a:solidFill>
            </a:endParaRPr>
          </a:p>
        </p:txBody>
      </p:sp>
      <p:sp>
        <p:nvSpPr>
          <p:cNvPr id="22" name="Date Placeholder 1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68119" y="337105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  <p:sp>
        <p:nvSpPr>
          <p:cNvPr id="2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2C59E4-2FE4-564D-A950-09C870524D2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08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L 0.18663 -4.0740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0.18663 -4.44444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0.18646 -4.44444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L 0.18646 -4.07407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3" grpId="4" animBg="1"/>
      <p:bldP spid="18" grpId="0" animBg="1"/>
      <p:bldP spid="18" grpId="1" animBg="1"/>
      <p:bldP spid="18" grpId="2" animBg="1"/>
      <p:bldP spid="18" grpId="3" animBg="1"/>
      <p:bldP spid="18" grpId="4" animBg="1"/>
      <p:bldP spid="21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an 30"/>
          <p:cNvSpPr/>
          <p:nvPr/>
        </p:nvSpPr>
        <p:spPr>
          <a:xfrm>
            <a:off x="3751117" y="5054600"/>
            <a:ext cx="1592580" cy="121158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 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3751117" y="3868418"/>
            <a:ext cx="1592580" cy="1211582"/>
          </a:xfrm>
          <a:prstGeom prst="can">
            <a:avLst/>
          </a:prstGeom>
          <a:solidFill>
            <a:schemeClr val="accent2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 </a:t>
            </a:r>
            <a:endParaRPr lang="en-US" dirty="0"/>
          </a:p>
        </p:txBody>
      </p:sp>
      <p:sp>
        <p:nvSpPr>
          <p:cNvPr id="24" name="Can 23"/>
          <p:cNvSpPr/>
          <p:nvPr/>
        </p:nvSpPr>
        <p:spPr>
          <a:xfrm>
            <a:off x="3751117" y="2584050"/>
            <a:ext cx="1592580" cy="1290022"/>
          </a:xfrm>
          <a:prstGeom prst="can">
            <a:avLst/>
          </a:prstGeom>
          <a:solidFill>
            <a:schemeClr val="accent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607" y="15418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Serving Data from Multiple Datacenters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3751117" y="1297181"/>
            <a:ext cx="1592580" cy="1290022"/>
          </a:xfrm>
          <a:prstGeom prst="can">
            <a:avLst/>
          </a:prstGeom>
          <a:solidFill>
            <a:srgbClr val="9BBB59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  <a:endParaRPr lang="en-US" dirty="0"/>
          </a:p>
        </p:txBody>
      </p:sp>
      <p:cxnSp>
        <p:nvCxnSpPr>
          <p:cNvPr id="50" name="Straight Connector 49"/>
          <p:cNvCxnSpPr>
            <a:stCxn id="51" idx="1"/>
            <a:endCxn id="24" idx="4"/>
          </p:cNvCxnSpPr>
          <p:nvPr/>
        </p:nvCxnSpPr>
        <p:spPr>
          <a:xfrm flipH="1" flipV="1">
            <a:off x="5343697" y="3229061"/>
            <a:ext cx="1666703" cy="593639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010400" y="3638034"/>
            <a:ext cx="191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 my page</a:t>
            </a:r>
            <a:endParaRPr lang="en-US" dirty="0"/>
          </a:p>
        </p:txBody>
      </p:sp>
      <p:cxnSp>
        <p:nvCxnSpPr>
          <p:cNvPr id="53" name="Straight Connector 52"/>
          <p:cNvCxnSpPr>
            <a:endCxn id="8" idx="4"/>
          </p:cNvCxnSpPr>
          <p:nvPr/>
        </p:nvCxnSpPr>
        <p:spPr>
          <a:xfrm flipH="1">
            <a:off x="5343697" y="3868418"/>
            <a:ext cx="1666704" cy="605791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01634" y="29900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Friend2 post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01634" y="16692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Friend1 post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53757" y="5441156"/>
            <a:ext cx="171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Friend1000 post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70751" y="4260056"/>
            <a:ext cx="159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Friend999 post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2482131" y="1917898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82131" y="5613598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482131" y="3192131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131" y="4491764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7486650" y="4013674"/>
            <a:ext cx="755650" cy="1715256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486650" y="4041028"/>
            <a:ext cx="450850" cy="450736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60219" y="361235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  <p:cxnSp>
        <p:nvCxnSpPr>
          <p:cNvPr id="27" name="Straight Connector 26"/>
          <p:cNvCxnSpPr>
            <a:endCxn id="9" idx="4"/>
          </p:cNvCxnSpPr>
          <p:nvPr/>
        </p:nvCxnSpPr>
        <p:spPr>
          <a:xfrm flipH="1" flipV="1">
            <a:off x="5343697" y="1942192"/>
            <a:ext cx="1666704" cy="1695842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31" idx="4"/>
          </p:cNvCxnSpPr>
          <p:nvPr/>
        </p:nvCxnSpPr>
        <p:spPr>
          <a:xfrm flipH="1">
            <a:off x="5343697" y="3956566"/>
            <a:ext cx="1666704" cy="1703825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7486650" y="1981203"/>
            <a:ext cx="755650" cy="1656831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7486650" y="3237946"/>
            <a:ext cx="450850" cy="400088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95334" y="19486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49770" y="3319502"/>
            <a:ext cx="69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Spain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39655" y="5696188"/>
            <a:ext cx="77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Russia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49093" y="4629388"/>
            <a:ext cx="69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Brazil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3869594" y="1428356"/>
            <a:ext cx="1355626" cy="1027672"/>
            <a:chOff x="992342" y="3067884"/>
            <a:chExt cx="1355626" cy="1027672"/>
          </a:xfrm>
        </p:grpSpPr>
        <p:grpSp>
          <p:nvGrpSpPr>
            <p:cNvPr id="75" name="Group 74"/>
            <p:cNvGrpSpPr/>
            <p:nvPr/>
          </p:nvGrpSpPr>
          <p:grpSpPr>
            <a:xfrm>
              <a:off x="992342" y="3067884"/>
              <a:ext cx="1355626" cy="1027672"/>
              <a:chOff x="5631367" y="3235596"/>
              <a:chExt cx="1355626" cy="1027672"/>
            </a:xfrm>
          </p:grpSpPr>
          <p:sp>
            <p:nvSpPr>
              <p:cNvPr id="77" name="Can 76"/>
              <p:cNvSpPr/>
              <p:nvPr/>
            </p:nvSpPr>
            <p:spPr>
              <a:xfrm>
                <a:off x="5631367" y="32355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78" name="Can 77"/>
              <p:cNvSpPr/>
              <p:nvPr/>
            </p:nvSpPr>
            <p:spPr>
              <a:xfrm>
                <a:off x="5783767" y="33879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79" name="Can 78"/>
              <p:cNvSpPr/>
              <p:nvPr/>
            </p:nvSpPr>
            <p:spPr>
              <a:xfrm>
                <a:off x="5936167" y="35403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80" name="Can 79"/>
              <p:cNvSpPr/>
              <p:nvPr/>
            </p:nvSpPr>
            <p:spPr>
              <a:xfrm>
                <a:off x="6088567" y="36927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81" name="Can 80"/>
              <p:cNvSpPr/>
              <p:nvPr/>
            </p:nvSpPr>
            <p:spPr>
              <a:xfrm>
                <a:off x="6240967" y="38451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82" name="Can 81"/>
              <p:cNvSpPr/>
              <p:nvPr/>
            </p:nvSpPr>
            <p:spPr>
              <a:xfrm>
                <a:off x="6393367" y="39975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1293847" y="3397054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x1000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869594" y="3960373"/>
            <a:ext cx="1355626" cy="1027672"/>
            <a:chOff x="4547316" y="1824440"/>
            <a:chExt cx="1355626" cy="1027672"/>
          </a:xfrm>
        </p:grpSpPr>
        <p:grpSp>
          <p:nvGrpSpPr>
            <p:cNvPr id="84" name="Group 83"/>
            <p:cNvGrpSpPr/>
            <p:nvPr/>
          </p:nvGrpSpPr>
          <p:grpSpPr>
            <a:xfrm>
              <a:off x="4547316" y="1824440"/>
              <a:ext cx="1355626" cy="1027672"/>
              <a:chOff x="3648890" y="4005336"/>
              <a:chExt cx="1355626" cy="1027672"/>
            </a:xfrm>
          </p:grpSpPr>
          <p:sp>
            <p:nvSpPr>
              <p:cNvPr id="86" name="Can 85"/>
              <p:cNvSpPr/>
              <p:nvPr/>
            </p:nvSpPr>
            <p:spPr>
              <a:xfrm>
                <a:off x="3648890" y="40053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87" name="Can 86"/>
              <p:cNvSpPr/>
              <p:nvPr/>
            </p:nvSpPr>
            <p:spPr>
              <a:xfrm>
                <a:off x="3801290" y="41577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88" name="Can 87"/>
              <p:cNvSpPr/>
              <p:nvPr/>
            </p:nvSpPr>
            <p:spPr>
              <a:xfrm>
                <a:off x="3953690" y="43101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89" name="Can 88"/>
              <p:cNvSpPr/>
              <p:nvPr/>
            </p:nvSpPr>
            <p:spPr>
              <a:xfrm>
                <a:off x="4106090" y="44625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90" name="Can 89"/>
              <p:cNvSpPr/>
              <p:nvPr/>
            </p:nvSpPr>
            <p:spPr>
              <a:xfrm>
                <a:off x="4258490" y="46149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91" name="Can 90"/>
              <p:cNvSpPr/>
              <p:nvPr/>
            </p:nvSpPr>
            <p:spPr>
              <a:xfrm>
                <a:off x="4410890" y="47673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4848821" y="2153610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x1000</a:t>
              </a:r>
              <a:endParaRPr lang="en-US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869594" y="2715225"/>
            <a:ext cx="1355626" cy="1027672"/>
            <a:chOff x="2970904" y="4321345"/>
            <a:chExt cx="1355626" cy="1027672"/>
          </a:xfrm>
        </p:grpSpPr>
        <p:grpSp>
          <p:nvGrpSpPr>
            <p:cNvPr id="93" name="Group 92"/>
            <p:cNvGrpSpPr/>
            <p:nvPr/>
          </p:nvGrpSpPr>
          <p:grpSpPr>
            <a:xfrm>
              <a:off x="2970904" y="4321345"/>
              <a:ext cx="1355626" cy="1027672"/>
              <a:chOff x="1462878" y="3235596"/>
              <a:chExt cx="1355626" cy="1027672"/>
            </a:xfrm>
          </p:grpSpPr>
          <p:sp>
            <p:nvSpPr>
              <p:cNvPr id="95" name="Can 94"/>
              <p:cNvSpPr/>
              <p:nvPr/>
            </p:nvSpPr>
            <p:spPr>
              <a:xfrm>
                <a:off x="1462878" y="32355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96" name="Can 95"/>
              <p:cNvSpPr/>
              <p:nvPr/>
            </p:nvSpPr>
            <p:spPr>
              <a:xfrm>
                <a:off x="1615278" y="33879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97" name="Can 96"/>
              <p:cNvSpPr/>
              <p:nvPr/>
            </p:nvSpPr>
            <p:spPr>
              <a:xfrm>
                <a:off x="1767678" y="35403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98" name="Can 97"/>
              <p:cNvSpPr/>
              <p:nvPr/>
            </p:nvSpPr>
            <p:spPr>
              <a:xfrm>
                <a:off x="1920078" y="36927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99" name="Can 98"/>
              <p:cNvSpPr/>
              <p:nvPr/>
            </p:nvSpPr>
            <p:spPr>
              <a:xfrm>
                <a:off x="2072478" y="38451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100" name="Can 99"/>
              <p:cNvSpPr/>
              <p:nvPr/>
            </p:nvSpPr>
            <p:spPr>
              <a:xfrm>
                <a:off x="2224878" y="39975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3272409" y="4650515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x1000</a:t>
              </a:r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869594" y="5146555"/>
            <a:ext cx="1355626" cy="1027672"/>
            <a:chOff x="5987014" y="3917145"/>
            <a:chExt cx="1355626" cy="10276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987014" y="3917145"/>
              <a:ext cx="1355626" cy="1027672"/>
              <a:chOff x="2408280" y="2080570"/>
              <a:chExt cx="1355626" cy="1027672"/>
            </a:xfrm>
          </p:grpSpPr>
          <p:sp>
            <p:nvSpPr>
              <p:cNvPr id="104" name="Can 103"/>
              <p:cNvSpPr/>
              <p:nvPr/>
            </p:nvSpPr>
            <p:spPr>
              <a:xfrm>
                <a:off x="2408280" y="20805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105" name="Can 104"/>
              <p:cNvSpPr/>
              <p:nvPr/>
            </p:nvSpPr>
            <p:spPr>
              <a:xfrm>
                <a:off x="2560680" y="22329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106" name="Can 105"/>
              <p:cNvSpPr/>
              <p:nvPr/>
            </p:nvSpPr>
            <p:spPr>
              <a:xfrm>
                <a:off x="2713080" y="23853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107" name="Can 106"/>
              <p:cNvSpPr/>
              <p:nvPr/>
            </p:nvSpPr>
            <p:spPr>
              <a:xfrm>
                <a:off x="2865480" y="25377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108" name="Can 107"/>
              <p:cNvSpPr/>
              <p:nvPr/>
            </p:nvSpPr>
            <p:spPr>
              <a:xfrm>
                <a:off x="3017880" y="26901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109" name="Can 108"/>
              <p:cNvSpPr/>
              <p:nvPr/>
            </p:nvSpPr>
            <p:spPr>
              <a:xfrm>
                <a:off x="3170280" y="28425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6288519" y="4246315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x1000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106181" y="1711656"/>
            <a:ext cx="890439" cy="4081571"/>
            <a:chOff x="4106181" y="1711656"/>
            <a:chExt cx="890439" cy="4081571"/>
          </a:xfrm>
        </p:grpSpPr>
        <p:sp>
          <p:nvSpPr>
            <p:cNvPr id="111" name="Can 110"/>
            <p:cNvSpPr/>
            <p:nvPr/>
          </p:nvSpPr>
          <p:spPr>
            <a:xfrm>
              <a:off x="4250594" y="3096225"/>
              <a:ext cx="593626" cy="265672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  <p:sp>
          <p:nvSpPr>
            <p:cNvPr id="112" name="Can 111"/>
            <p:cNvSpPr/>
            <p:nvPr/>
          </p:nvSpPr>
          <p:spPr>
            <a:xfrm>
              <a:off x="4250594" y="4341373"/>
              <a:ext cx="593626" cy="265672"/>
            </a:xfrm>
            <a:prstGeom prst="can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  <p:sp>
          <p:nvSpPr>
            <p:cNvPr id="113" name="Can 112"/>
            <p:cNvSpPr/>
            <p:nvPr/>
          </p:nvSpPr>
          <p:spPr>
            <a:xfrm>
              <a:off x="4250594" y="5527555"/>
              <a:ext cx="593626" cy="265672"/>
            </a:xfrm>
            <a:prstGeom prst="can">
              <a:avLst/>
            </a:prstGeom>
            <a:solidFill>
              <a:srgbClr val="8064A2"/>
            </a:solidFill>
            <a:ln>
              <a:solidFill>
                <a:srgbClr val="8064A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  <p:sp>
          <p:nvSpPr>
            <p:cNvPr id="114" name="Can 113"/>
            <p:cNvSpPr/>
            <p:nvPr/>
          </p:nvSpPr>
          <p:spPr>
            <a:xfrm>
              <a:off x="4106181" y="1711656"/>
              <a:ext cx="593626" cy="265672"/>
            </a:xfrm>
            <a:prstGeom prst="can">
              <a:avLst/>
            </a:prstGeom>
            <a:solidFill>
              <a:schemeClr val="accent3"/>
            </a:solidFill>
            <a:ln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  <p:sp>
          <p:nvSpPr>
            <p:cNvPr id="110" name="Can 109"/>
            <p:cNvSpPr/>
            <p:nvPr/>
          </p:nvSpPr>
          <p:spPr>
            <a:xfrm>
              <a:off x="4250594" y="1809356"/>
              <a:ext cx="593626" cy="265672"/>
            </a:xfrm>
            <a:prstGeom prst="can">
              <a:avLst/>
            </a:prstGeom>
            <a:solidFill>
              <a:schemeClr val="accent3"/>
            </a:solidFill>
            <a:ln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  <p:sp>
          <p:nvSpPr>
            <p:cNvPr id="74" name="Can 73"/>
            <p:cNvSpPr/>
            <p:nvPr/>
          </p:nvSpPr>
          <p:spPr>
            <a:xfrm>
              <a:off x="4402994" y="1961756"/>
              <a:ext cx="593626" cy="265672"/>
            </a:xfrm>
            <a:prstGeom prst="can">
              <a:avLst/>
            </a:prstGeom>
            <a:solidFill>
              <a:schemeClr val="accent3"/>
            </a:solidFill>
            <a:ln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  <p:sp>
          <p:nvSpPr>
            <p:cNvPr id="115" name="Can 114"/>
            <p:cNvSpPr/>
            <p:nvPr/>
          </p:nvSpPr>
          <p:spPr>
            <a:xfrm>
              <a:off x="4402994" y="4493773"/>
              <a:ext cx="593626" cy="265672"/>
            </a:xfrm>
            <a:prstGeom prst="can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9330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01"/>
    </mc:Choice>
    <mc:Fallback xmlns="">
      <p:transition spd="slow" advTm="4390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7.40741E-7 L 0.27223 0.0037 " pathEditMode="relative" ptsTypes="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8" grpId="0" animBg="1"/>
      <p:bldP spid="24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41499"/>
          </a:xfrm>
        </p:spPr>
        <p:txBody>
          <a:bodyPr>
            <a:normAutofit/>
          </a:bodyPr>
          <a:lstStyle/>
          <a:p>
            <a:r>
              <a:rPr lang="en-US" dirty="0" smtClean="0"/>
              <a:t>Write transactions use strict </a:t>
            </a:r>
            <a:r>
              <a:rPr lang="en-US" dirty="0" smtClean="0"/>
              <a:t>2PL</a:t>
            </a:r>
            <a:endParaRPr lang="en-US" dirty="0" smtClean="0"/>
          </a:p>
          <a:p>
            <a:pPr lvl="1"/>
            <a:r>
              <a:rPr lang="en-US" dirty="0" smtClean="0"/>
              <a:t>Each transaction </a:t>
            </a:r>
            <a:r>
              <a:rPr lang="en-US" i="1" dirty="0" smtClean="0"/>
              <a:t>T</a:t>
            </a:r>
            <a:r>
              <a:rPr lang="en-US" dirty="0" smtClean="0"/>
              <a:t> is assigned a timestamp </a:t>
            </a:r>
            <a:r>
              <a:rPr lang="en-US" i="1" dirty="0" smtClean="0"/>
              <a:t>s</a:t>
            </a:r>
            <a:endParaRPr lang="en-US" dirty="0" smtClean="0"/>
          </a:p>
          <a:p>
            <a:pPr lvl="1"/>
            <a:r>
              <a:rPr lang="en-US" dirty="0" smtClean="0"/>
              <a:t>Data written by </a:t>
            </a:r>
            <a:r>
              <a:rPr lang="en-US" i="1" dirty="0" smtClean="0"/>
              <a:t>T</a:t>
            </a:r>
            <a:r>
              <a:rPr lang="en-US" dirty="0" smtClean="0"/>
              <a:t> is timestamped with </a:t>
            </a:r>
            <a:r>
              <a:rPr lang="en-US" i="1" dirty="0" smtClean="0"/>
              <a:t>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5341" y="3843471"/>
            <a:ext cx="6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59972" y="38434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801310" y="3843471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&lt;8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86601" y="4284706"/>
            <a:ext cx="44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96883" y="4960723"/>
            <a:ext cx="62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[me]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69926" y="384347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058344" y="4250903"/>
            <a:ext cx="43551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54400" y="3843471"/>
            <a:ext cx="0" cy="159212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39938" y="4627606"/>
            <a:ext cx="44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[P]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34544" y="4292600"/>
            <a:ext cx="119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friends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47244" y="46355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posts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147244" y="49657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X’s friends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51801" y="4284706"/>
            <a:ext cx="32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51801" y="4970506"/>
            <a:ext cx="32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[]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38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408"/>
    </mc:Choice>
    <mc:Fallback xmlns="">
      <p:transition xmlns:p14="http://schemas.microsoft.com/office/powerpoint/2010/main" spd="slow" advTm="4540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74638"/>
            <a:ext cx="85471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Synchronizing Snapshots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82600" y="2439989"/>
            <a:ext cx="8229600" cy="166528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==	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External Consistency:</a:t>
            </a:r>
          </a:p>
          <a:p>
            <a:pPr marL="57150" indent="0" algn="ctr">
              <a:buNone/>
            </a:pPr>
            <a:r>
              <a:rPr lang="en-US" dirty="0" smtClean="0"/>
              <a:t>Commit order respects global wall-time order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82600" y="4105277"/>
            <a:ext cx="8229600" cy="21558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ctr">
              <a:buFont typeface="Arial"/>
              <a:buNone/>
            </a:pPr>
            <a:r>
              <a:rPr lang="en-US" dirty="0" smtClean="0"/>
              <a:t>=</a:t>
            </a:r>
            <a:r>
              <a:rPr lang="en-US" dirty="0" smtClean="0"/>
              <a:t>=</a:t>
            </a:r>
          </a:p>
          <a:p>
            <a:pPr marL="57150" indent="0" algn="ctr">
              <a:buFont typeface="Arial"/>
              <a:buNone/>
            </a:pPr>
            <a:endParaRPr lang="en-US" dirty="0" smtClean="0"/>
          </a:p>
          <a:p>
            <a:pPr marL="57150" indent="0" algn="ctr">
              <a:buFont typeface="Arial"/>
              <a:buNone/>
            </a:pPr>
            <a:r>
              <a:rPr lang="en-US" dirty="0" smtClean="0"/>
              <a:t>Timestamp order respects global wall-time order</a:t>
            </a:r>
          </a:p>
          <a:p>
            <a:pPr marL="57150" indent="0" algn="ctr">
              <a:buFont typeface="Arial"/>
              <a:buNone/>
            </a:pPr>
            <a:r>
              <a:rPr lang="en-US" dirty="0" smtClean="0"/>
              <a:t>given</a:t>
            </a:r>
          </a:p>
          <a:p>
            <a:pPr marL="57150" indent="0" algn="ctr">
              <a:buFont typeface="Arial"/>
              <a:buNone/>
            </a:pPr>
            <a:r>
              <a:rPr lang="en-US" dirty="0" smtClean="0"/>
              <a:t>timestamp order == commit order</a:t>
            </a:r>
            <a:endParaRPr lang="en-US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482600" y="1752601"/>
            <a:ext cx="8229600" cy="863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/>
              <a:t>	Global wall-clock time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354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281"/>
    </mc:Choice>
    <mc:Fallback xmlns="">
      <p:transition xmlns:p14="http://schemas.microsoft.com/office/powerpoint/2010/main" spd="slow" advTm="7328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Timestamps, Global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458200" cy="2057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Strict two-phase </a:t>
            </a:r>
            <a:r>
              <a:rPr lang="en-US" dirty="0" smtClean="0"/>
              <a:t>locking (2PL) </a:t>
            </a:r>
            <a:r>
              <a:rPr lang="en-US" dirty="0" smtClean="0"/>
              <a:t>for write transactions</a:t>
            </a:r>
          </a:p>
          <a:p>
            <a:pPr lvl="1"/>
            <a:r>
              <a:rPr lang="en-US" dirty="0" smtClean="0"/>
              <a:t>Never acquire a lock before a lock has been released.</a:t>
            </a:r>
          </a:p>
          <a:p>
            <a:pPr lvl="1"/>
            <a:r>
              <a:rPr lang="en-US" dirty="0" smtClean="0"/>
              <a:t>Release the write (exclusive) locks after the transaction has ended (i.e., being either committed or aborted) 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Assign timestamp while locks are held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71700" y="4157966"/>
            <a:ext cx="4419600" cy="393700"/>
            <a:chOff x="2197100" y="3829050"/>
            <a:chExt cx="1562100" cy="3937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738579" y="4170150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78150" y="4375150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49579" y="4724400"/>
            <a:ext cx="146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Pick </a:t>
            </a:r>
            <a:r>
              <a:rPr lang="en-US" i="1" dirty="0" smtClean="0">
                <a:solidFill>
                  <a:srgbClr val="F79646"/>
                </a:solidFill>
              </a:rPr>
              <a:t>s</a:t>
            </a:r>
            <a:r>
              <a:rPr lang="en-US" dirty="0" smtClean="0">
                <a:solidFill>
                  <a:srgbClr val="F79646"/>
                </a:solidFill>
              </a:rPr>
              <a:t> = now()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55144" y="3672959"/>
            <a:ext cx="154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Acquired locks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25750" y="40703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120455" y="40703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26890" y="367295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 locks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15</a:t>
            </a:fld>
            <a:endParaRPr lang="en-US" dirty="0"/>
          </a:p>
        </p:txBody>
      </p:sp>
      <p:sp>
        <p:nvSpPr>
          <p:cNvPr id="18" name="Can 17"/>
          <p:cNvSpPr/>
          <p:nvPr/>
        </p:nvSpPr>
        <p:spPr>
          <a:xfrm>
            <a:off x="406400" y="4108450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950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83"/>
    </mc:Choice>
    <mc:Fallback xmlns="">
      <p:transition xmlns:p14="http://schemas.microsoft.com/office/powerpoint/2010/main" spd="slow" advTm="2798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3333 0 " pathEditMode="relative" ptsTypes="AA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3333 0 " pathEditMode="relative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4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Timestamp Invariants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0700" y="1588533"/>
            <a:ext cx="8229600" cy="786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Timestamp order == commit order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0700" y="3615215"/>
            <a:ext cx="8229600" cy="9657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Timestamp order respects global wall-time order </a:t>
            </a:r>
            <a:endParaRPr lang="en-US" dirty="0"/>
          </a:p>
          <a:p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2171700" y="3132395"/>
            <a:ext cx="4419600" cy="393700"/>
            <a:chOff x="2197100" y="3829050"/>
            <a:chExt cx="1562100" cy="3937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738579" y="3144579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2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171700" y="4568825"/>
            <a:ext cx="1471879" cy="393700"/>
            <a:chOff x="2197100" y="3829050"/>
            <a:chExt cx="1562100" cy="3937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738579" y="4581009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3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076700" y="5194558"/>
            <a:ext cx="3365500" cy="393700"/>
            <a:chOff x="2197100" y="3829050"/>
            <a:chExt cx="1562100" cy="3937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643579" y="5206742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4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866900" y="2389187"/>
            <a:ext cx="4419600" cy="393700"/>
            <a:chOff x="2197100" y="3829050"/>
            <a:chExt cx="1562100" cy="3937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433779" y="2401371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1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660650" y="4533900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003550" y="4533900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337050" y="234156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314950" y="232886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536950" y="3097470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117850" y="3097470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086350" y="5159633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949950" y="5159633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an 36"/>
          <p:cNvSpPr/>
          <p:nvPr/>
        </p:nvSpPr>
        <p:spPr>
          <a:xfrm>
            <a:off x="281542" y="2678153"/>
            <a:ext cx="912259" cy="492732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38" name="Can 37"/>
          <p:cNvSpPr/>
          <p:nvPr/>
        </p:nvSpPr>
        <p:spPr>
          <a:xfrm>
            <a:off x="319642" y="5118604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39" name="Can 38"/>
          <p:cNvSpPr/>
          <p:nvPr/>
        </p:nvSpPr>
        <p:spPr>
          <a:xfrm>
            <a:off x="305870" y="4473472"/>
            <a:ext cx="912259" cy="492732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357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066"/>
    </mc:Choice>
    <mc:Fallback xmlns="">
      <p:transition xmlns:p14="http://schemas.microsoft.com/office/powerpoint/2010/main" spd="slow" advTm="6406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TrueTime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2362199"/>
          </a:xfrm>
          <a:ln>
            <a:noFill/>
          </a:ln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“Global wall-clock time” with bounded uncertainty</a:t>
            </a:r>
          </a:p>
          <a:p>
            <a:pPr lvl="1"/>
            <a:r>
              <a:rPr lang="en-US" dirty="0" smtClean="0"/>
              <a:t>Do not trust synchronization via NTP</a:t>
            </a:r>
          </a:p>
          <a:p>
            <a:r>
              <a:rPr lang="en-US" dirty="0" err="1"/>
              <a:t>TrueTime</a:t>
            </a:r>
            <a:r>
              <a:rPr lang="en-US" dirty="0"/>
              <a:t> API:</a:t>
            </a:r>
          </a:p>
          <a:p>
            <a:pPr lvl="1"/>
            <a:r>
              <a:rPr lang="en-US" dirty="0" err="1"/>
              <a:t>TT.now</a:t>
            </a:r>
            <a:r>
              <a:rPr lang="en-US" dirty="0"/>
              <a:t>(): Interval [earliest, latest]</a:t>
            </a:r>
          </a:p>
          <a:p>
            <a:pPr lvl="1"/>
            <a:r>
              <a:rPr lang="en-US" dirty="0" err="1"/>
              <a:t>TT.after</a:t>
            </a:r>
            <a:r>
              <a:rPr lang="en-US" dirty="0"/>
              <a:t>(t): true if t has definitely passed </a:t>
            </a:r>
          </a:p>
          <a:p>
            <a:pPr lvl="1"/>
            <a:r>
              <a:rPr lang="en-US" dirty="0" err="1"/>
              <a:t>TT.before</a:t>
            </a:r>
            <a:r>
              <a:rPr lang="en-US" dirty="0"/>
              <a:t>(t): true if t has definitely not arrived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21466" y="5219184"/>
            <a:ext cx="3581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02866" y="5034518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8" name="Left Bracket 7"/>
          <p:cNvSpPr/>
          <p:nvPr/>
        </p:nvSpPr>
        <p:spPr>
          <a:xfrm>
            <a:off x="2820923" y="4761984"/>
            <a:ext cx="73152" cy="914400"/>
          </a:xfrm>
          <a:prstGeom prst="leftBracket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9" name="Right Bracket 8"/>
          <p:cNvSpPr/>
          <p:nvPr/>
        </p:nvSpPr>
        <p:spPr>
          <a:xfrm>
            <a:off x="4926075" y="4761984"/>
            <a:ext cx="73152" cy="914400"/>
          </a:xfrm>
          <a:prstGeom prst="rightBracket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8016" y="5593318"/>
            <a:ext cx="8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earliest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07426" y="559331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latest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7244" y="4926052"/>
            <a:ext cx="101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TT.now()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20923" y="6247368"/>
            <a:ext cx="2178304" cy="0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49183" y="6412468"/>
            <a:ext cx="52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2*ε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468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848"/>
    </mc:Choice>
    <mc:Fallback xmlns="">
      <p:transition xmlns:p14="http://schemas.microsoft.com/office/powerpoint/2010/main" spd="slow" advTm="438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 Wait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18</a:t>
            </a:fld>
            <a:endParaRPr lang="en-US" dirty="0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533400" y="4687887"/>
            <a:ext cx="8229600" cy="1484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this gives you: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019300" y="2173287"/>
            <a:ext cx="4419600" cy="393700"/>
            <a:chOff x="2197100" y="3829050"/>
            <a:chExt cx="1562100" cy="3937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586179" y="2185471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914650" y="2433637"/>
            <a:ext cx="0" cy="463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57479" y="2923619"/>
            <a:ext cx="2339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Pick </a:t>
            </a:r>
            <a:r>
              <a:rPr lang="en-US" i="1" dirty="0" smtClean="0">
                <a:solidFill>
                  <a:schemeClr val="accent4"/>
                </a:solidFill>
              </a:rPr>
              <a:t>s</a:t>
            </a:r>
            <a:r>
              <a:rPr lang="en-US" dirty="0" smtClean="0">
                <a:solidFill>
                  <a:schemeClr val="accent4"/>
                </a:solidFill>
              </a:rPr>
              <a:t> = TT.now().latest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02744" y="1722437"/>
            <a:ext cx="154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Acquired locks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673350" y="2052637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68055" y="2052637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63390" y="172775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 locks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971800" y="3887787"/>
            <a:ext cx="2895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98734" y="2923619"/>
            <a:ext cx="30960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Wait until TT.now().earliest &gt; </a:t>
            </a:r>
            <a:r>
              <a:rPr lang="en-US" i="1" dirty="0" smtClean="0">
                <a:solidFill>
                  <a:schemeClr val="accent4"/>
                </a:solidFill>
              </a:rPr>
              <a:t>s</a:t>
            </a:r>
            <a:endParaRPr lang="en-US" i="1" dirty="0">
              <a:solidFill>
                <a:schemeClr val="accent4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4419600" y="2433637"/>
            <a:ext cx="0" cy="463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472783" y="2923619"/>
            <a:ext cx="27443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4"/>
                </a:solidFill>
              </a:rPr>
              <a:t>s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5867400" y="2433637"/>
            <a:ext cx="0" cy="476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57158" y="4173021"/>
            <a:ext cx="108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average ε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06534" y="3457019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Commit wait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72000" y="4173021"/>
            <a:ext cx="108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average ε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4419600" y="4027487"/>
            <a:ext cx="0" cy="6604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90313" y="5380037"/>
            <a:ext cx="711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absolute start time &lt; s &lt; absolute commit time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531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113"/>
    </mc:Choice>
    <mc:Fallback xmlns="">
      <p:transition xmlns:p14="http://schemas.microsoft.com/office/powerpoint/2010/main" spd="slow" advTm="9811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  <p:bldP spid="39" grpId="0"/>
      <p:bldP spid="40" grpId="0"/>
      <p:bldP spid="45" grpId="0"/>
      <p:bldP spid="47" grpId="0"/>
      <p:bldP spid="49" grpId="0"/>
      <p:bldP spid="51" grpId="0"/>
      <p:bldP spid="52" grpId="0"/>
      <p:bldP spid="53" grpId="0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From TrueTime to Consistency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Recall: what TrueTime gives you: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If there are two transactions:  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743200" y="2514600"/>
            <a:ext cx="2362200" cy="0"/>
          </a:xfrm>
          <a:prstGeom prst="straightConnector1">
            <a:avLst/>
          </a:prstGeom>
          <a:ln w="222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05400" y="23299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6" name="Rectangle 5"/>
          <p:cNvSpPr/>
          <p:nvPr/>
        </p:nvSpPr>
        <p:spPr>
          <a:xfrm>
            <a:off x="2743200" y="2590800"/>
            <a:ext cx="13716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: </a:t>
            </a:r>
            <a:r>
              <a:rPr lang="en-US" i="1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43200" y="2329934"/>
            <a:ext cx="0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38400" y="1981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start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14060" y="2329934"/>
            <a:ext cx="0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33060" y="1981200"/>
            <a:ext cx="11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commit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 rot="5400000">
            <a:off x="3373511" y="2378869"/>
            <a:ext cx="110978" cy="1371599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86000" y="3064667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>
                <a:solidFill>
                  <a:schemeClr val="accent2"/>
                </a:solidFill>
              </a:rPr>
              <a:t>s</a:t>
            </a:r>
            <a:r>
              <a:rPr lang="en-US" b="1" u="sng" baseline="-25000" dirty="0" smtClean="0">
                <a:solidFill>
                  <a:schemeClr val="accent2"/>
                </a:solidFill>
              </a:rPr>
              <a:t>1</a:t>
            </a:r>
            <a:r>
              <a:rPr lang="en-US" b="1" u="sng" dirty="0" smtClean="0">
                <a:solidFill>
                  <a:schemeClr val="accent2"/>
                </a:solidFill>
              </a:rPr>
              <a:t> needs to be in this range</a:t>
            </a:r>
            <a:endParaRPr lang="en-US" b="1" u="sng" dirty="0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/>
          <p:cNvCxnSpPr>
            <a:endCxn id="14" idx="1"/>
          </p:cNvCxnSpPr>
          <p:nvPr/>
        </p:nvCxnSpPr>
        <p:spPr>
          <a:xfrm>
            <a:off x="1219200" y="4405997"/>
            <a:ext cx="4000500" cy="0"/>
          </a:xfrm>
          <a:prstGeom prst="straightConnector1">
            <a:avLst/>
          </a:prstGeom>
          <a:ln w="222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19700" y="422133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15" name="Rectangle 14"/>
          <p:cNvSpPr/>
          <p:nvPr/>
        </p:nvSpPr>
        <p:spPr>
          <a:xfrm>
            <a:off x="1219200" y="4482197"/>
            <a:ext cx="17907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: </a:t>
            </a:r>
            <a:r>
              <a:rPr lang="en-US" i="1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6" name="Rectangle 15"/>
          <p:cNvSpPr/>
          <p:nvPr/>
        </p:nvSpPr>
        <p:spPr>
          <a:xfrm>
            <a:off x="3219450" y="4875034"/>
            <a:ext cx="177165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: </a:t>
            </a:r>
            <a:r>
              <a:rPr lang="en-US" i="1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19200" y="4221331"/>
            <a:ext cx="0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4400" y="387259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start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009900" y="4221331"/>
            <a:ext cx="0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28900" y="3872597"/>
            <a:ext cx="11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commit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05600" y="4160062"/>
            <a:ext cx="1372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36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 </a:t>
            </a:r>
            <a:r>
              <a:rPr lang="en-US" sz="3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36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3600" b="1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Down Arrow 21"/>
          <p:cNvSpPr/>
          <p:nvPr/>
        </p:nvSpPr>
        <p:spPr>
          <a:xfrm rot="16200000">
            <a:off x="5952564" y="4178427"/>
            <a:ext cx="439277" cy="60960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 rot="5400000">
            <a:off x="2059059" y="4066464"/>
            <a:ext cx="110980" cy="17907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57324" y="5063768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accent2"/>
                </a:solidFill>
              </a:rPr>
              <a:t>s</a:t>
            </a:r>
            <a:r>
              <a:rPr lang="en-US" b="1" baseline="-25000" dirty="0" smtClean="0">
                <a:solidFill>
                  <a:schemeClr val="accent2"/>
                </a:solidFill>
              </a:rPr>
              <a:t>1</a:t>
            </a:r>
            <a:r>
              <a:rPr lang="en-US" b="1" dirty="0" smtClean="0">
                <a:solidFill>
                  <a:schemeClr val="accent2"/>
                </a:solidFill>
              </a:rPr>
              <a:t> range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5" name="Right Brace 24"/>
          <p:cNvSpPr/>
          <p:nvPr/>
        </p:nvSpPr>
        <p:spPr>
          <a:xfrm rot="5400000">
            <a:off x="4059310" y="4439871"/>
            <a:ext cx="110980" cy="1790700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448050" y="5442268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accent4"/>
                </a:solidFill>
              </a:rPr>
              <a:t>s</a:t>
            </a:r>
            <a:r>
              <a:rPr lang="en-US" b="1" baseline="-25000" dirty="0" smtClean="0">
                <a:solidFill>
                  <a:schemeClr val="accent4"/>
                </a:solidFill>
              </a:rPr>
              <a:t>2</a:t>
            </a:r>
            <a:r>
              <a:rPr lang="en-US" b="1" dirty="0" smtClean="0">
                <a:solidFill>
                  <a:schemeClr val="accent4"/>
                </a:solidFill>
              </a:rPr>
              <a:t> range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770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18" grpId="0"/>
      <p:bldP spid="20" grpId="0"/>
      <p:bldP spid="21" grpId="0"/>
      <p:bldP spid="22" grpId="0" animBg="1"/>
      <p:bldP spid="23" grpId="0" animBg="1"/>
      <p:bldP spid="24" grpId="0"/>
      <p:bldP spid="25" grpId="0" animBg="1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NoSQL</a:t>
            </a:r>
            <a:r>
              <a:rPr lang="en-US" dirty="0" smtClean="0">
                <a:sym typeface="Wingdings"/>
              </a:rPr>
              <a:t>  </a:t>
            </a:r>
            <a:r>
              <a:rPr lang="en-US" dirty="0" err="1" smtClean="0">
                <a:sym typeface="Wingdings"/>
              </a:rPr>
              <a:t>NewSQL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Large-scale transactional databases</a:t>
            </a:r>
          </a:p>
          <a:p>
            <a:r>
              <a:rPr lang="en-US" dirty="0" smtClean="0">
                <a:sym typeface="Wingdings"/>
              </a:rPr>
              <a:t>Eventual consistency is not good enough</a:t>
            </a:r>
          </a:p>
          <a:p>
            <a:pPr lvl="1"/>
            <a:r>
              <a:rPr lang="en-US" dirty="0" smtClean="0">
                <a:sym typeface="Wingdings"/>
              </a:rPr>
              <a:t>Managing global money/warehouse/resources</a:t>
            </a:r>
          </a:p>
          <a:p>
            <a:pPr lvl="1"/>
            <a:r>
              <a:rPr lang="en-US" dirty="0" smtClean="0">
                <a:sym typeface="Wingdings"/>
              </a:rPr>
              <a:t>Auctions</a:t>
            </a:r>
            <a:r>
              <a:rPr lang="en-US" dirty="0" smtClean="0">
                <a:sym typeface="Wingdings"/>
              </a:rPr>
              <a:t>, e.g., Google’s advertisement platform</a:t>
            </a:r>
          </a:p>
          <a:p>
            <a:pPr lvl="1"/>
            <a:r>
              <a:rPr lang="en-US" dirty="0" smtClean="0">
                <a:sym typeface="Wingdings"/>
              </a:rPr>
              <a:t>Social networks, Twitter</a:t>
            </a:r>
          </a:p>
          <a:p>
            <a:r>
              <a:rPr lang="en-US" dirty="0" smtClean="0">
                <a:sym typeface="Wingdings"/>
              </a:rPr>
              <a:t>We need external consistency model:</a:t>
            </a:r>
          </a:p>
          <a:p>
            <a:pPr lvl="1"/>
            <a:r>
              <a:rPr lang="en-US" dirty="0" smtClean="0">
                <a:sym typeface="Wingdings"/>
              </a:rPr>
              <a:t>T(e</a:t>
            </a:r>
            <a:r>
              <a:rPr lang="en-US" baseline="-25000" dirty="0" smtClean="0">
                <a:sym typeface="Wingdings"/>
              </a:rPr>
              <a:t>1</a:t>
            </a:r>
            <a:r>
              <a:rPr lang="en-US" dirty="0" smtClean="0">
                <a:sym typeface="Wingdings"/>
              </a:rPr>
              <a:t>(commit))&lt; T(e</a:t>
            </a:r>
            <a:r>
              <a:rPr lang="en-US" baseline="-25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(commit))  s</a:t>
            </a:r>
            <a:r>
              <a:rPr lang="en-US" baseline="-25000" dirty="0" smtClean="0">
                <a:sym typeface="Wingdings"/>
              </a:rPr>
              <a:t>1</a:t>
            </a:r>
            <a:r>
              <a:rPr lang="en-US" dirty="0" smtClean="0">
                <a:sym typeface="Wingdings"/>
              </a:rPr>
              <a:t> &lt; s</a:t>
            </a:r>
            <a:r>
              <a:rPr lang="en-US" baseline="-25000" dirty="0" smtClean="0">
                <a:sym typeface="Wingdings"/>
              </a:rPr>
              <a:t>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05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Supporting </a:t>
            </a:r>
            <a:r>
              <a:rPr lang="en-US" dirty="0" smtClean="0"/>
              <a:t>Read/Write Operations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382000" cy="4953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Read-Write transaction</a:t>
            </a:r>
          </a:p>
          <a:p>
            <a:pPr lvl="1"/>
            <a:r>
              <a:rPr lang="en-US" dirty="0" err="1" smtClean="0"/>
              <a:t>Paxos</a:t>
            </a:r>
            <a:r>
              <a:rPr lang="en-US" dirty="0" smtClean="0"/>
              <a:t> write</a:t>
            </a:r>
          </a:p>
          <a:p>
            <a:pPr lvl="1"/>
            <a:r>
              <a:rPr lang="en-US" dirty="0" smtClean="0"/>
              <a:t>Commit wait</a:t>
            </a:r>
          </a:p>
          <a:p>
            <a:r>
              <a:rPr lang="en-US" dirty="0" smtClean="0"/>
              <a:t>Read transaction with timestamp </a:t>
            </a:r>
            <a:r>
              <a:rPr lang="en-US" i="1" dirty="0" smtClean="0"/>
              <a:t>s</a:t>
            </a:r>
          </a:p>
          <a:p>
            <a:pPr lvl="1"/>
            <a:r>
              <a:rPr lang="en-US" dirty="0" smtClean="0"/>
              <a:t>Lock-free</a:t>
            </a:r>
          </a:p>
          <a:p>
            <a:pPr lvl="1"/>
            <a:r>
              <a:rPr lang="en-US" dirty="0" smtClean="0"/>
              <a:t>Every replica tracks </a:t>
            </a:r>
            <a:r>
              <a:rPr lang="en-US" i="1" dirty="0" err="1" smtClean="0"/>
              <a:t>t</a:t>
            </a:r>
            <a:r>
              <a:rPr lang="en-US" baseline="-25000" dirty="0" err="1" smtClean="0"/>
              <a:t>safe</a:t>
            </a:r>
            <a:r>
              <a:rPr lang="en-US" baseline="-25000" dirty="0" smtClean="0"/>
              <a:t> </a:t>
            </a:r>
          </a:p>
          <a:p>
            <a:pPr lvl="2"/>
            <a:r>
              <a:rPr lang="en-US" b="1" i="1" u="sng" dirty="0" smtClean="0"/>
              <a:t>Safe time</a:t>
            </a:r>
            <a:r>
              <a:rPr lang="en-US" b="1" dirty="0" smtClean="0"/>
              <a:t>: max timestamp at which a replica is up to date</a:t>
            </a:r>
          </a:p>
          <a:p>
            <a:pPr lvl="2"/>
            <a:r>
              <a:rPr lang="en-US" b="1" i="1" dirty="0" err="1"/>
              <a:t>t</a:t>
            </a:r>
            <a:r>
              <a:rPr lang="en-US" b="1" baseline="-25000" dirty="0" err="1"/>
              <a:t>safe</a:t>
            </a:r>
            <a:r>
              <a:rPr lang="en-US" b="1" baseline="-25000" dirty="0"/>
              <a:t> </a:t>
            </a:r>
            <a:r>
              <a:rPr lang="en-US" b="1" dirty="0" smtClean="0"/>
              <a:t>is the timestamp of the highest-applied </a:t>
            </a:r>
            <a:r>
              <a:rPr lang="en-US" b="1" dirty="0" err="1" smtClean="0"/>
              <a:t>Paxos</a:t>
            </a:r>
            <a:r>
              <a:rPr lang="en-US" b="1" dirty="0" smtClean="0"/>
              <a:t> write</a:t>
            </a:r>
            <a:endParaRPr lang="en-US" b="1" baseline="-25000" dirty="0"/>
          </a:p>
          <a:p>
            <a:pPr lvl="2"/>
            <a:endParaRPr lang="en-US" baseline="-25000" dirty="0" smtClean="0"/>
          </a:p>
          <a:p>
            <a:pPr lvl="1"/>
            <a:r>
              <a:rPr lang="en-US" dirty="0" smtClean="0"/>
              <a:t>Read from any replica with </a:t>
            </a:r>
            <a:r>
              <a:rPr lang="en-US" i="1" dirty="0" err="1" smtClean="0"/>
              <a:t>t</a:t>
            </a:r>
            <a:r>
              <a:rPr lang="en-US" baseline="-25000" dirty="0" err="1" smtClean="0"/>
              <a:t>safe</a:t>
            </a:r>
            <a:r>
              <a:rPr lang="en-US" dirty="0" smtClean="0"/>
              <a:t> &gt;= </a:t>
            </a:r>
            <a:r>
              <a:rPr lang="en-US" i="1" dirty="0" smtClean="0"/>
              <a:t>s</a:t>
            </a:r>
          </a:p>
          <a:p>
            <a:r>
              <a:rPr lang="en-US" dirty="0" smtClean="0"/>
              <a:t>Other variants of read</a:t>
            </a:r>
          </a:p>
          <a:p>
            <a:pPr lvl="1"/>
            <a:r>
              <a:rPr lang="en-US" dirty="0" smtClean="0"/>
              <a:t>Standalone read: read with </a:t>
            </a:r>
            <a:r>
              <a:rPr lang="en-US" dirty="0" err="1" smtClean="0"/>
              <a:t>t.now</a:t>
            </a:r>
            <a:r>
              <a:rPr lang="en-US" dirty="0" smtClean="0"/>
              <a:t>().latest</a:t>
            </a:r>
          </a:p>
          <a:p>
            <a:pPr lvl="1"/>
            <a:r>
              <a:rPr lang="en-US" dirty="0" smtClean="0"/>
              <a:t>Read with bounded timestamp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64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Interplay of </a:t>
            </a:r>
            <a:r>
              <a:rPr lang="en-US" dirty="0" err="1" smtClean="0"/>
              <a:t>Paxos</a:t>
            </a:r>
            <a:r>
              <a:rPr lang="en-US" dirty="0" smtClean="0"/>
              <a:t> and </a:t>
            </a:r>
            <a:r>
              <a:rPr lang="en-US" dirty="0" err="1" smtClean="0"/>
              <a:t>TrueTime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Guarantee externally consistent transactions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5979"/>
            <a:ext cx="9144000" cy="37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29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 smtClean="0"/>
              <a:t>More Details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57912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4100" dirty="0">
                <a:latin typeface="Calibri" charset="0"/>
              </a:rPr>
              <a:t>After() is used for </a:t>
            </a:r>
            <a:r>
              <a:rPr lang="en-US" sz="4100" dirty="0" err="1">
                <a:latin typeface="Calibri" charset="0"/>
              </a:rPr>
              <a:t>Paxos</a:t>
            </a:r>
            <a:r>
              <a:rPr lang="en-US" sz="4100" dirty="0">
                <a:latin typeface="Calibri" charset="0"/>
              </a:rPr>
              <a:t> Leader Leases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3600" dirty="0">
                <a:latin typeface="Calibri" charset="0"/>
              </a:rPr>
              <a:t>Uses after(</a:t>
            </a:r>
            <a:r>
              <a:rPr lang="en-US" sz="3600" dirty="0" err="1">
                <a:latin typeface="Calibri" charset="0"/>
              </a:rPr>
              <a:t>S</a:t>
            </a:r>
            <a:r>
              <a:rPr lang="en-US" sz="3600" baseline="-25000" dirty="0" err="1">
                <a:latin typeface="Calibri" charset="0"/>
              </a:rPr>
              <a:t>max</a:t>
            </a:r>
            <a:r>
              <a:rPr lang="en-US" sz="3600" dirty="0">
                <a:latin typeface="Calibri" charset="0"/>
              </a:rPr>
              <a:t>) to check if </a:t>
            </a:r>
            <a:r>
              <a:rPr lang="en-US" sz="3600" dirty="0" err="1">
                <a:latin typeface="Calibri" charset="0"/>
              </a:rPr>
              <a:t>S</a:t>
            </a:r>
            <a:r>
              <a:rPr lang="en-US" sz="3600" baseline="-25000" dirty="0" err="1">
                <a:latin typeface="Calibri" charset="0"/>
              </a:rPr>
              <a:t>max</a:t>
            </a:r>
            <a:r>
              <a:rPr lang="en-US" sz="3600" baseline="-25000" dirty="0">
                <a:latin typeface="Calibri" charset="0"/>
              </a:rPr>
              <a:t>  </a:t>
            </a:r>
            <a:r>
              <a:rPr lang="en-US" sz="3600" dirty="0">
                <a:latin typeface="Calibri" charset="0"/>
              </a:rPr>
              <a:t>is passed so that </a:t>
            </a:r>
            <a:r>
              <a:rPr lang="en-US" sz="3600" dirty="0" err="1">
                <a:latin typeface="Calibri" charset="0"/>
              </a:rPr>
              <a:t>Paxos</a:t>
            </a:r>
            <a:r>
              <a:rPr lang="en-US" sz="3600" dirty="0">
                <a:latin typeface="Calibri" charset="0"/>
              </a:rPr>
              <a:t> Leader can abdicate its slaves.</a:t>
            </a:r>
          </a:p>
          <a:p>
            <a:pPr eaLnBrk="1" hangingPunct="1">
              <a:lnSpc>
                <a:spcPct val="110000"/>
              </a:lnSpc>
            </a:pPr>
            <a:r>
              <a:rPr lang="en-US" sz="4100" dirty="0" err="1">
                <a:latin typeface="Calibri" charset="0"/>
              </a:rPr>
              <a:t>Paxos</a:t>
            </a:r>
            <a:r>
              <a:rPr lang="en-US" sz="4100" dirty="0">
                <a:latin typeface="Calibri" charset="0"/>
              </a:rPr>
              <a:t> Leaders </a:t>
            </a:r>
            <a:r>
              <a:rPr lang="en-US" sz="4100" dirty="0" smtClean="0">
                <a:latin typeface="Calibri" charset="0"/>
              </a:rPr>
              <a:t>cannot </a:t>
            </a:r>
            <a:r>
              <a:rPr lang="en-US" sz="4100" dirty="0">
                <a:latin typeface="Calibri" charset="0"/>
              </a:rPr>
              <a:t>assign timestamps(S</a:t>
            </a:r>
            <a:r>
              <a:rPr lang="en-US" sz="4100" baseline="-25000" dirty="0">
                <a:latin typeface="Calibri" charset="0"/>
              </a:rPr>
              <a:t>i</a:t>
            </a:r>
            <a:r>
              <a:rPr lang="en-US" sz="4100" dirty="0">
                <a:latin typeface="Calibri" charset="0"/>
              </a:rPr>
              <a:t>) greater than </a:t>
            </a:r>
            <a:r>
              <a:rPr lang="en-US" sz="4100" dirty="0" err="1">
                <a:latin typeface="Calibri" charset="0"/>
              </a:rPr>
              <a:t>S</a:t>
            </a:r>
            <a:r>
              <a:rPr lang="en-US" sz="4100" baseline="-25000" dirty="0" err="1">
                <a:latin typeface="Calibri" charset="0"/>
              </a:rPr>
              <a:t>max</a:t>
            </a:r>
            <a:r>
              <a:rPr lang="en-US" sz="4100" baseline="-25000" dirty="0">
                <a:latin typeface="Calibri" charset="0"/>
              </a:rPr>
              <a:t> </a:t>
            </a:r>
            <a:r>
              <a:rPr lang="en-US" sz="4100" dirty="0">
                <a:latin typeface="Calibri" charset="0"/>
              </a:rPr>
              <a:t>for transactions(T</a:t>
            </a:r>
            <a:r>
              <a:rPr lang="en-US" sz="4100" baseline="-25000" dirty="0">
                <a:latin typeface="Calibri" charset="0"/>
              </a:rPr>
              <a:t>i</a:t>
            </a:r>
            <a:r>
              <a:rPr lang="en-US" sz="4100" dirty="0">
                <a:latin typeface="Calibri" charset="0"/>
              </a:rPr>
              <a:t>) and clients </a:t>
            </a:r>
            <a:r>
              <a:rPr lang="en-US" sz="4100" dirty="0" smtClean="0">
                <a:latin typeface="Calibri" charset="0"/>
              </a:rPr>
              <a:t>cannot </a:t>
            </a:r>
            <a:r>
              <a:rPr lang="en-US" sz="4100" dirty="0">
                <a:latin typeface="Calibri" charset="0"/>
              </a:rPr>
              <a:t>see the data </a:t>
            </a:r>
            <a:r>
              <a:rPr lang="en-US" sz="4100" dirty="0" smtClean="0">
                <a:latin typeface="Calibri" charset="0"/>
              </a:rPr>
              <a:t>committed </a:t>
            </a:r>
            <a:r>
              <a:rPr lang="en-US" sz="4100" dirty="0">
                <a:latin typeface="Calibri" charset="0"/>
              </a:rPr>
              <a:t>by transaction T</a:t>
            </a:r>
            <a:r>
              <a:rPr lang="en-US" sz="4100" baseline="-25000" dirty="0">
                <a:latin typeface="Calibri" charset="0"/>
              </a:rPr>
              <a:t>i </a:t>
            </a:r>
            <a:r>
              <a:rPr lang="en-US" sz="4100" dirty="0">
                <a:latin typeface="Calibri" charset="0"/>
              </a:rPr>
              <a:t>till after(S</a:t>
            </a:r>
            <a:r>
              <a:rPr lang="en-US" sz="4100" baseline="-25000" dirty="0">
                <a:latin typeface="Calibri" charset="0"/>
              </a:rPr>
              <a:t>i</a:t>
            </a:r>
            <a:r>
              <a:rPr lang="en-US" sz="4100" dirty="0">
                <a:latin typeface="Calibri" charset="0"/>
              </a:rPr>
              <a:t>) is true.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3600" dirty="0">
                <a:latin typeface="Calibri" charset="0"/>
              </a:rPr>
              <a:t>After(t) – returns TRUE if t is definitely passed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3600" dirty="0">
                <a:latin typeface="Calibri" charset="0"/>
              </a:rPr>
              <a:t>Before(t) – returns TRUE if t is definitely not arrived</a:t>
            </a:r>
          </a:p>
          <a:p>
            <a:pPr eaLnBrk="1" hangingPunct="1">
              <a:lnSpc>
                <a:spcPct val="110000"/>
              </a:lnSpc>
            </a:pPr>
            <a:r>
              <a:rPr lang="en-US" sz="4100" dirty="0">
                <a:latin typeface="Calibri" charset="0"/>
              </a:rPr>
              <a:t>Replicas maintain a timestamp </a:t>
            </a:r>
            <a:r>
              <a:rPr lang="en-US" sz="4100" dirty="0" err="1">
                <a:latin typeface="Calibri" charset="0"/>
              </a:rPr>
              <a:t>t</a:t>
            </a:r>
            <a:r>
              <a:rPr lang="en-US" sz="4100" baseline="-25000" dirty="0" err="1">
                <a:latin typeface="Calibri" charset="0"/>
              </a:rPr>
              <a:t>safe</a:t>
            </a:r>
            <a:r>
              <a:rPr lang="en-US" sz="4100" dirty="0">
                <a:latin typeface="Calibri" charset="0"/>
              </a:rPr>
              <a:t> which is the maximum timestamp at which that replica is up to date. </a:t>
            </a:r>
          </a:p>
          <a:p>
            <a:pPr lvl="1" eaLnBrk="1" hangingPunct="1">
              <a:lnSpc>
                <a:spcPct val="110000"/>
              </a:lnSpc>
              <a:buFont typeface="Arial" charset="0"/>
              <a:buNone/>
            </a:pPr>
            <a:endParaRPr lang="en-US" sz="2100" b="1" dirty="0">
              <a:solidFill>
                <a:srgbClr val="333C8D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420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Wait and Replication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14600" y="3006060"/>
            <a:ext cx="4419600" cy="393700"/>
            <a:chOff x="2197100" y="3829050"/>
            <a:chExt cx="1562100" cy="3937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081479" y="3018244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98044" y="2559050"/>
            <a:ext cx="154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Acquired locks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81350" y="28892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463355" y="28892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55490" y="256436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 locks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113855" y="2254250"/>
            <a:ext cx="0" cy="91440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68005" y="2266950"/>
            <a:ext cx="0" cy="90170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07490" y="1929368"/>
            <a:ext cx="16594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Start consensus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53855" y="2254250"/>
            <a:ext cx="0" cy="91440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74590" y="1929368"/>
            <a:ext cx="13773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Notify slaves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362700" y="3295650"/>
            <a:ext cx="0" cy="476766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08428" y="3759716"/>
            <a:ext cx="19179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Commit wait done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409950" y="3270250"/>
            <a:ext cx="0" cy="46355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62379" y="3759716"/>
            <a:ext cx="7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Pick </a:t>
            </a:r>
            <a:r>
              <a:rPr lang="en-US" i="1" dirty="0" smtClean="0">
                <a:solidFill>
                  <a:srgbClr val="F79646"/>
                </a:solidFill>
              </a:rPr>
              <a:t>s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23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20390" y="1929368"/>
            <a:ext cx="19451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Achieve consensus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814942" y="2985784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33" name="Can 32"/>
          <p:cNvSpPr/>
          <p:nvPr/>
        </p:nvSpPr>
        <p:spPr>
          <a:xfrm>
            <a:off x="814942" y="4021098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34" name="Can 33"/>
          <p:cNvSpPr/>
          <p:nvPr/>
        </p:nvSpPr>
        <p:spPr>
          <a:xfrm>
            <a:off x="814942" y="1944384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157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388"/>
    </mc:Choice>
    <mc:Fallback xmlns="">
      <p:transition xmlns:p14="http://schemas.microsoft.com/office/powerpoint/2010/main" spd="slow" advTm="7138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  <p:bldP spid="30" grpId="0"/>
      <p:bldP spid="32" grpId="0"/>
      <p:bldP spid="36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 (2PC)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special type of consensus protocol</a:t>
            </a:r>
          </a:p>
          <a:p>
            <a:pPr lvl="1"/>
            <a:r>
              <a:rPr lang="en-US" i="1" u="sng" dirty="0" smtClean="0"/>
              <a:t>Warning</a:t>
            </a:r>
            <a:r>
              <a:rPr lang="en-US" dirty="0" smtClean="0"/>
              <a:t>: Different from two-phase locking (2PL), which is concurrency control protocol to guarantee </a:t>
            </a:r>
            <a:r>
              <a:rPr lang="en-US" dirty="0" err="1" smtClean="0"/>
              <a:t>serializability</a:t>
            </a:r>
            <a:endParaRPr lang="en-US" dirty="0"/>
          </a:p>
          <a:p>
            <a:pPr lvl="2"/>
            <a:r>
              <a:rPr lang="en-US" dirty="0" smtClean="0"/>
              <a:t>Never acquire a lock before the lock has been released</a:t>
            </a:r>
          </a:p>
          <a:p>
            <a:endParaRPr lang="en-US" dirty="0" smtClean="0"/>
          </a:p>
          <a:p>
            <a:r>
              <a:rPr lang="en-US" dirty="0" smtClean="0"/>
              <a:t>Distributed algorithm that coordinates all processes in a distributed </a:t>
            </a:r>
            <a:r>
              <a:rPr lang="en-US" i="1" u="sng" dirty="0" smtClean="0"/>
              <a:t>atomic transaction </a:t>
            </a:r>
            <a:r>
              <a:rPr lang="en-US" dirty="0" smtClean="0"/>
              <a:t>on whether to </a:t>
            </a:r>
            <a:r>
              <a:rPr lang="en-US" i="1" dirty="0" smtClean="0"/>
              <a:t>commit</a:t>
            </a:r>
            <a:r>
              <a:rPr lang="en-US" dirty="0" smtClean="0"/>
              <a:t> or </a:t>
            </a:r>
            <a:r>
              <a:rPr lang="en-US" i="1" dirty="0" smtClean="0"/>
              <a:t>abort</a:t>
            </a:r>
            <a:r>
              <a:rPr lang="en-US" dirty="0" smtClean="0"/>
              <a:t> (roll back) the transaction</a:t>
            </a:r>
          </a:p>
          <a:p>
            <a:r>
              <a:rPr lang="en-US" dirty="0" smtClean="0"/>
              <a:t>Two phases:</a:t>
            </a:r>
          </a:p>
          <a:p>
            <a:pPr lvl="1"/>
            <a:r>
              <a:rPr lang="en-US" dirty="0" smtClean="0"/>
              <a:t>Commit-request phase (voting phase)</a:t>
            </a:r>
          </a:p>
          <a:p>
            <a:pPr lvl="2"/>
            <a:r>
              <a:rPr lang="en-US" dirty="0" smtClean="0"/>
              <a:t>Prepared by a coordinator</a:t>
            </a:r>
          </a:p>
          <a:p>
            <a:pPr lvl="2"/>
            <a:r>
              <a:rPr lang="en-US" dirty="0" smtClean="0"/>
              <a:t>Vote: Yes (commit) or NO (abort)</a:t>
            </a:r>
          </a:p>
          <a:p>
            <a:pPr lvl="1"/>
            <a:r>
              <a:rPr lang="en-US" dirty="0" smtClean="0"/>
              <a:t>Commit phase</a:t>
            </a:r>
          </a:p>
          <a:p>
            <a:pPr lvl="2"/>
            <a:r>
              <a:rPr lang="en-US" dirty="0" smtClean="0"/>
              <a:t>Based on the voting results</a:t>
            </a:r>
          </a:p>
          <a:p>
            <a:pPr lvl="2"/>
            <a:r>
              <a:rPr lang="en-US" dirty="0" smtClean="0"/>
              <a:t>Coordinator decides whether to commit (only if </a:t>
            </a:r>
            <a:r>
              <a:rPr lang="en-US" i="1" u="sng" dirty="0" smtClean="0"/>
              <a:t>all</a:t>
            </a:r>
            <a:r>
              <a:rPr lang="en-US" dirty="0" smtClean="0"/>
              <a:t> have voted YES) or abort</a:t>
            </a:r>
          </a:p>
          <a:p>
            <a:pPr lvl="2"/>
            <a:r>
              <a:rPr lang="en-US" dirty="0" smtClean="0"/>
              <a:t>Notify the result to all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92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2-Phase Commit (2PC) Protocol</a:t>
            </a:r>
            <a:endParaRPr lang="en-US" dirty="0"/>
          </a:p>
        </p:txBody>
      </p:sp>
      <p:pic>
        <p:nvPicPr>
          <p:cNvPr id="3" name="Picture 2" descr="C:\Users\Drumil\Desktop\CouldImages\Cap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1600"/>
            <a:ext cx="5507451" cy="500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274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Wait and 2-Phase Commit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43100" y="2297416"/>
            <a:ext cx="4419600" cy="393700"/>
            <a:chOff x="2197100" y="3829050"/>
            <a:chExt cx="1562100" cy="3937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358901" y="23096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C</a:t>
            </a:r>
            <a:endParaRPr lang="en-US" baseline="-25000" dirty="0">
              <a:solidFill>
                <a:srgbClr val="8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9744" y="1873250"/>
            <a:ext cx="154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Acquired locks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97150" y="22034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91855" y="22034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87190" y="187856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 locks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311400" y="3265442"/>
            <a:ext cx="4889500" cy="393700"/>
            <a:chOff x="2197100" y="3829050"/>
            <a:chExt cx="1562100" cy="3937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701801" y="3277626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P1</a:t>
            </a:r>
            <a:endParaRPr lang="en-US" baseline="-25000" dirty="0">
              <a:solidFill>
                <a:srgbClr val="8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13944" y="2825750"/>
            <a:ext cx="154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Acquired locks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219450" y="31559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780855" y="31559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71390" y="283106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 locks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879600" y="4236734"/>
            <a:ext cx="5842000" cy="393700"/>
            <a:chOff x="2197100" y="3829050"/>
            <a:chExt cx="1562100" cy="3937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1270001" y="42489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P2</a:t>
            </a:r>
            <a:endParaRPr lang="en-US" baseline="-25000" dirty="0">
              <a:solidFill>
                <a:srgbClr val="8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78944" y="3803650"/>
            <a:ext cx="154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Acquired locks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444750" y="41338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28455" y="40957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82490" y="377086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 locks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3301055" y="3479800"/>
            <a:ext cx="0" cy="1409700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071390" y="2527300"/>
            <a:ext cx="519910" cy="908050"/>
          </a:xfrm>
          <a:prstGeom prst="straightConnector1">
            <a:avLst/>
          </a:prstGeom>
          <a:ln cap="rnd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068710" y="2527300"/>
            <a:ext cx="433690" cy="184785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362700" y="2584450"/>
            <a:ext cx="23134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Notify participants of </a:t>
            </a:r>
            <a:r>
              <a:rPr lang="en-US" i="1" dirty="0" smtClean="0">
                <a:solidFill>
                  <a:schemeClr val="accent6"/>
                </a:solidFill>
              </a:rPr>
              <a:t>s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791200" y="2584450"/>
            <a:ext cx="0" cy="230505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624328" y="4877316"/>
            <a:ext cx="19179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Commit wait done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296928" y="4864616"/>
            <a:ext cx="20119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Compute </a:t>
            </a:r>
            <a:r>
              <a:rPr lang="en-US" i="1" dirty="0" smtClean="0">
                <a:solidFill>
                  <a:schemeClr val="accent6"/>
                </a:solidFill>
              </a:rPr>
              <a:t>s</a:t>
            </a:r>
            <a:r>
              <a:rPr lang="en-US" dirty="0" smtClean="0">
                <a:solidFill>
                  <a:schemeClr val="accent6"/>
                </a:solidFill>
              </a:rPr>
              <a:t> for each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26</a:t>
            </a:fld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972590" y="1395968"/>
            <a:ext cx="13635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Start logging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69590" y="1395968"/>
            <a:ext cx="14116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Done logging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821755" y="1765300"/>
            <a:ext cx="0" cy="167005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977455" y="1765300"/>
            <a:ext cx="0" cy="167005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799655" y="1771650"/>
            <a:ext cx="0" cy="260350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012426" y="1771650"/>
            <a:ext cx="0" cy="260350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141610" y="2584450"/>
            <a:ext cx="121595" cy="85725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141610" y="2584450"/>
            <a:ext cx="255890" cy="179070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51522" y="4393684"/>
            <a:ext cx="10476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Prepared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805755" y="2584450"/>
            <a:ext cx="0" cy="2305050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2552700" y="4433584"/>
            <a:ext cx="0" cy="455916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084851" y="5272564"/>
            <a:ext cx="18806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Compute overall </a:t>
            </a:r>
            <a:r>
              <a:rPr lang="en-US" i="1" dirty="0">
                <a:solidFill>
                  <a:schemeClr val="accent6"/>
                </a:solidFill>
              </a:rPr>
              <a:t>s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487190" y="2584450"/>
            <a:ext cx="0" cy="2688114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an 74"/>
          <p:cNvSpPr/>
          <p:nvPr/>
        </p:nvSpPr>
        <p:spPr>
          <a:xfrm>
            <a:off x="167242" y="2247900"/>
            <a:ext cx="912259" cy="492732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76" name="Can 75"/>
          <p:cNvSpPr/>
          <p:nvPr/>
        </p:nvSpPr>
        <p:spPr>
          <a:xfrm>
            <a:off x="167242" y="4187218"/>
            <a:ext cx="912259" cy="492732"/>
          </a:xfrm>
          <a:prstGeom prst="can">
            <a:avLst>
              <a:gd name="adj" fmla="val 1469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77" name="Can 76"/>
          <p:cNvSpPr/>
          <p:nvPr/>
        </p:nvSpPr>
        <p:spPr>
          <a:xfrm>
            <a:off x="167242" y="3215926"/>
            <a:ext cx="912259" cy="492732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6452291" y="2321784"/>
            <a:ext cx="123378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Committed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451522" y="4622284"/>
            <a:ext cx="7901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Send </a:t>
            </a:r>
            <a:r>
              <a:rPr lang="en-US" i="1" dirty="0" smtClean="0">
                <a:solidFill>
                  <a:schemeClr val="accent6"/>
                </a:solidFill>
              </a:rPr>
              <a:t>s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40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227"/>
    </mc:Choice>
    <mc:Fallback xmlns="">
      <p:transition xmlns:p14="http://schemas.microsoft.com/office/powerpoint/2010/main" spd="slow" advTm="9722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7" grpId="0"/>
      <p:bldP spid="48" grpId="0"/>
      <p:bldP spid="52" grpId="0"/>
      <p:bldP spid="56" grpId="0"/>
      <p:bldP spid="57" grpId="0"/>
      <p:bldP spid="54" grpId="0"/>
      <p:bldP spid="55" grpId="0"/>
      <p:bldP spid="64" grpId="0"/>
      <p:bldP spid="71" grpId="0"/>
      <p:bldP spid="68" grpId="0"/>
      <p:bldP spid="6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93811" y="3463922"/>
            <a:ext cx="4822889" cy="393700"/>
            <a:chOff x="2197100" y="3829050"/>
            <a:chExt cx="1562100" cy="3937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334444" y="3476106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P</a:t>
            </a:r>
            <a:endParaRPr lang="en-US" baseline="-25000" dirty="0">
              <a:solidFill>
                <a:srgbClr val="8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85921" y="1544161"/>
            <a:ext cx="163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X from my friend list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10719" y="2904351"/>
            <a:ext cx="1918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myself from X’s friend list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38350" y="2440672"/>
            <a:ext cx="60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/>
                </a:solidFill>
              </a:rPr>
              <a:t>s</a:t>
            </a:r>
            <a:r>
              <a:rPr lang="en-US" i="1" baseline="-25000" dirty="0" smtClean="0">
                <a:solidFill>
                  <a:schemeClr val="accent6"/>
                </a:solidFill>
              </a:rPr>
              <a:t>C</a:t>
            </a:r>
            <a:r>
              <a:rPr lang="en-US" i="1" dirty="0" smtClean="0">
                <a:solidFill>
                  <a:schemeClr val="accent6"/>
                </a:solidFill>
              </a:rPr>
              <a:t>=</a:t>
            </a:r>
            <a:r>
              <a:rPr lang="en-US" dirty="0" smtClean="0">
                <a:solidFill>
                  <a:schemeClr val="accent6"/>
                </a:solidFill>
              </a:rPr>
              <a:t>6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68431" y="3797042"/>
            <a:ext cx="6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/>
                </a:solidFill>
              </a:rPr>
              <a:t>s</a:t>
            </a:r>
            <a:r>
              <a:rPr lang="en-US" i="1" baseline="-25000" dirty="0" smtClean="0">
                <a:solidFill>
                  <a:schemeClr val="accent6"/>
                </a:solidFill>
              </a:rPr>
              <a:t>P</a:t>
            </a:r>
            <a:r>
              <a:rPr lang="en-US" i="1" dirty="0" smtClean="0">
                <a:solidFill>
                  <a:schemeClr val="accent6"/>
                </a:solidFill>
              </a:rPr>
              <a:t>=</a:t>
            </a:r>
            <a:r>
              <a:rPr lang="en-US" dirty="0">
                <a:solidFill>
                  <a:schemeClr val="accent6"/>
                </a:solidFill>
              </a:rPr>
              <a:t>8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696804" y="2254247"/>
            <a:ext cx="304800" cy="1384303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87304" y="2440672"/>
            <a:ext cx="51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/>
                </a:solidFill>
              </a:rPr>
              <a:t>s</a:t>
            </a:r>
            <a:r>
              <a:rPr lang="en-US" dirty="0" smtClean="0">
                <a:solidFill>
                  <a:schemeClr val="accent6"/>
                </a:solidFill>
              </a:rPr>
              <a:t>=8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729193" y="2254247"/>
            <a:ext cx="1070479" cy="1384303"/>
          </a:xfrm>
          <a:prstGeom prst="straightConnector1">
            <a:avLst/>
          </a:prstGeom>
          <a:ln cap="rnd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515099" y="2440672"/>
            <a:ext cx="71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6"/>
                </a:solidFill>
              </a:rPr>
              <a:t>s</a:t>
            </a:r>
            <a:r>
              <a:rPr lang="en-US" dirty="0" smtClean="0">
                <a:solidFill>
                  <a:schemeClr val="accent6"/>
                </a:solidFill>
              </a:rPr>
              <a:t>=15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723876" y="1721354"/>
            <a:ext cx="129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Risky post P</a:t>
            </a:r>
            <a:endParaRPr lang="en-US" dirty="0"/>
          </a:p>
        </p:txBody>
      </p:sp>
      <p:sp>
        <p:nvSpPr>
          <p:cNvPr id="70" name="Can 69"/>
          <p:cNvSpPr/>
          <p:nvPr/>
        </p:nvSpPr>
        <p:spPr>
          <a:xfrm>
            <a:off x="167242" y="2036840"/>
            <a:ext cx="912259" cy="492732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71" name="Can 70"/>
          <p:cNvSpPr/>
          <p:nvPr/>
        </p:nvSpPr>
        <p:spPr>
          <a:xfrm>
            <a:off x="178273" y="3454394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5820555" y="3797042"/>
            <a:ext cx="51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/>
                </a:solidFill>
              </a:rPr>
              <a:t>s</a:t>
            </a:r>
            <a:r>
              <a:rPr lang="en-US" dirty="0" smtClean="0">
                <a:solidFill>
                  <a:schemeClr val="accent6"/>
                </a:solidFill>
              </a:rPr>
              <a:t>=8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21141" y="4338771"/>
            <a:ext cx="6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8" name="Can 77"/>
          <p:cNvSpPr/>
          <p:nvPr/>
        </p:nvSpPr>
        <p:spPr>
          <a:xfrm>
            <a:off x="2020837" y="4861422"/>
            <a:ext cx="530868" cy="222046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4690310" y="4338771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&lt;8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675601" y="4780006"/>
            <a:ext cx="44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585883" y="5456023"/>
            <a:ext cx="62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[me]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128726" y="433877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</a:p>
        </p:txBody>
      </p:sp>
      <p:cxnSp>
        <p:nvCxnSpPr>
          <p:cNvPr id="90" name="Straight Connector 89"/>
          <p:cNvCxnSpPr/>
          <p:nvPr/>
        </p:nvCxnSpPr>
        <p:spPr>
          <a:xfrm>
            <a:off x="2744144" y="4746203"/>
            <a:ext cx="42281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140200" y="4338771"/>
            <a:ext cx="0" cy="159212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2278265" y="3428997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79501" y="206958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C</a:t>
            </a:r>
            <a:endParaRPr lang="en-US" baseline="-25000" dirty="0">
              <a:solidFill>
                <a:srgbClr val="80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524000" y="2057397"/>
            <a:ext cx="3619500" cy="393700"/>
            <a:chOff x="2197100" y="3829050"/>
            <a:chExt cx="1562100" cy="3937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273800" y="2057397"/>
            <a:ext cx="2222500" cy="393700"/>
            <a:chOff x="2197100" y="3829050"/>
            <a:chExt cx="1562100" cy="3937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5880100" y="2069581"/>
            <a:ext cx="459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>
                <a:solidFill>
                  <a:srgbClr val="800000"/>
                </a:solidFill>
              </a:rPr>
              <a:t>2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278265" y="202247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606903" y="202247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6000750" y="3428997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6673850" y="202247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8147050" y="202247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111438" y="5122906"/>
            <a:ext cx="44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[P]</a:t>
            </a:r>
            <a:endParaRPr lang="en-US" dirty="0"/>
          </a:p>
        </p:txBody>
      </p:sp>
      <p:sp>
        <p:nvSpPr>
          <p:cNvPr id="67" name="Can 66"/>
          <p:cNvSpPr/>
          <p:nvPr/>
        </p:nvSpPr>
        <p:spPr>
          <a:xfrm>
            <a:off x="2020837" y="5215050"/>
            <a:ext cx="530868" cy="222046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68" name="Can 67"/>
          <p:cNvSpPr/>
          <p:nvPr/>
        </p:nvSpPr>
        <p:spPr>
          <a:xfrm>
            <a:off x="2020837" y="5568677"/>
            <a:ext cx="530868" cy="222046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820344" y="4787900"/>
            <a:ext cx="119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friends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833044" y="51308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posts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833044" y="54610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X’s friends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528510" y="43387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513801" y="4780006"/>
            <a:ext cx="32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525683" y="5456023"/>
            <a:ext cx="32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1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00"/>
    </mc:Choice>
    <mc:Fallback xmlns="">
      <p:transition xmlns:p14="http://schemas.microsoft.com/office/powerpoint/2010/main" spd="slow" advTm="136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6" grpId="0"/>
      <p:bldP spid="40" grpId="0"/>
      <p:bldP spid="62" grpId="0"/>
      <p:bldP spid="7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600200"/>
            <a:ext cx="83693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Lock-free read transactions across datacenters</a:t>
            </a:r>
            <a:endParaRPr lang="en-US" dirty="0"/>
          </a:p>
          <a:p>
            <a:r>
              <a:rPr lang="en-US" dirty="0" smtClean="0"/>
              <a:t>External </a:t>
            </a:r>
            <a:r>
              <a:rPr lang="en-US" dirty="0"/>
              <a:t>consistency</a:t>
            </a:r>
          </a:p>
          <a:p>
            <a:r>
              <a:rPr lang="en-US" dirty="0" smtClean="0"/>
              <a:t>Timestamp assignment</a:t>
            </a:r>
          </a:p>
          <a:p>
            <a:r>
              <a:rPr lang="en-US" dirty="0" smtClean="0"/>
              <a:t>TrueTime</a:t>
            </a:r>
            <a:endParaRPr lang="en-US" dirty="0"/>
          </a:p>
          <a:p>
            <a:pPr lvl="1"/>
            <a:r>
              <a:rPr lang="en-US" dirty="0"/>
              <a:t>U</a:t>
            </a:r>
            <a:r>
              <a:rPr lang="en-US" dirty="0" smtClean="0"/>
              <a:t>ncertainty </a:t>
            </a:r>
            <a:r>
              <a:rPr lang="en-US" dirty="0"/>
              <a:t>in time </a:t>
            </a:r>
            <a:r>
              <a:rPr lang="en-US" dirty="0" smtClean="0"/>
              <a:t>can </a:t>
            </a:r>
            <a:r>
              <a:rPr lang="en-US" dirty="0"/>
              <a:t>be waited </a:t>
            </a:r>
            <a:r>
              <a:rPr lang="en-US" dirty="0" smtClean="0"/>
              <a:t>out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21"/>
    </mc:Choice>
    <mc:Fallback xmlns="">
      <p:transition xmlns:p14="http://schemas.microsoft.com/office/powerpoint/2010/main" spd="slow" advTm="2872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Spanner System Architecture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593146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806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Spanner?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Get </a:t>
            </a:r>
            <a:r>
              <a:rPr lang="en-US" dirty="0"/>
              <a:t>E</a:t>
            </a:r>
            <a:r>
              <a:rPr lang="en-US" dirty="0" smtClean="0"/>
              <a:t>xternally Consistent View of </a:t>
            </a:r>
            <a:r>
              <a:rPr lang="en-US" dirty="0"/>
              <a:t>G</a:t>
            </a:r>
            <a:r>
              <a:rPr lang="en-US" dirty="0" smtClean="0"/>
              <a:t>lobally Distributed Multi-version database</a:t>
            </a:r>
          </a:p>
          <a:p>
            <a:pPr lvl="1"/>
            <a:r>
              <a:rPr lang="en-US" dirty="0" smtClean="0"/>
              <a:t>General purpose Transactions (ACID)</a:t>
            </a:r>
          </a:p>
          <a:p>
            <a:pPr lvl="1"/>
            <a:r>
              <a:rPr lang="en-US" dirty="0" smtClean="0"/>
              <a:t>SQL-like query language</a:t>
            </a:r>
          </a:p>
          <a:p>
            <a:pPr lvl="1"/>
            <a:r>
              <a:rPr lang="en-US" dirty="0" smtClean="0"/>
              <a:t>Schematized tables</a:t>
            </a:r>
          </a:p>
          <a:p>
            <a:pPr lvl="1"/>
            <a:r>
              <a:rPr lang="en-US" dirty="0" smtClean="0"/>
              <a:t>Semi-relational data model</a:t>
            </a:r>
          </a:p>
          <a:p>
            <a:pPr lvl="1"/>
            <a:r>
              <a:rPr lang="en-US" dirty="0" smtClean="0"/>
              <a:t>Synchronized replication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Main Idea of Spanner  </a:t>
            </a:r>
          </a:p>
          <a:p>
            <a:pPr lvl="1"/>
            <a:r>
              <a:rPr lang="en-US" dirty="0" err="1" smtClean="0"/>
              <a:t>BigTable</a:t>
            </a:r>
            <a:r>
              <a:rPr lang="en-US" dirty="0" smtClean="0"/>
              <a:t> with timestamps + </a:t>
            </a:r>
            <a:r>
              <a:rPr lang="en-US" dirty="0" err="1" smtClean="0"/>
              <a:t>Paxos</a:t>
            </a:r>
            <a:r>
              <a:rPr lang="en-US" dirty="0" smtClean="0"/>
              <a:t> _</a:t>
            </a:r>
            <a:r>
              <a:rPr lang="en-US" dirty="0" err="1" smtClean="0"/>
              <a:t>TrueTime</a:t>
            </a:r>
            <a:endParaRPr lang="en-US" dirty="0" smtClean="0"/>
          </a:p>
          <a:p>
            <a:r>
              <a:rPr lang="en-US" dirty="0" smtClean="0"/>
              <a:t>In production</a:t>
            </a:r>
          </a:p>
          <a:p>
            <a:pPr lvl="1"/>
            <a:r>
              <a:rPr lang="en-US" dirty="0" smtClean="0"/>
              <a:t>Storage for Google’s Ads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Limitations of </a:t>
            </a:r>
            <a:r>
              <a:rPr lang="en-US" dirty="0" err="1" smtClean="0"/>
              <a:t>BigTable</a:t>
            </a:r>
            <a:r>
              <a:rPr lang="en-US" dirty="0" smtClean="0"/>
              <a:t> and Megastore</a:t>
            </a:r>
          </a:p>
        </p:txBody>
      </p:sp>
    </p:spTree>
    <p:extLst>
      <p:ext uri="{BB962C8B-B14F-4D97-AF65-F5344CB8AC3E}">
        <p14:creationId xmlns:p14="http://schemas.microsoft.com/office/powerpoint/2010/main" val="1316831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Spanner Software Stack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80" y="1143000"/>
            <a:ext cx="6324600" cy="5261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429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Stack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602980"/>
            <a:ext cx="8364538" cy="5233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500" dirty="0" smtClean="0">
                <a:latin typeface="Calibri" charset="0"/>
              </a:rPr>
              <a:t>                 </a:t>
            </a:r>
            <a:r>
              <a:rPr lang="en-US" b="1" dirty="0" smtClean="0">
                <a:latin typeface="Calibri" charset="0"/>
              </a:rPr>
              <a:t>  (</a:t>
            </a:r>
            <a:r>
              <a:rPr lang="en-US" b="1" dirty="0" err="1" smtClean="0">
                <a:latin typeface="Calibri" charset="0"/>
              </a:rPr>
              <a:t>key:string</a:t>
            </a:r>
            <a:r>
              <a:rPr lang="en-US" b="1" dirty="0" smtClean="0">
                <a:latin typeface="Calibri" charset="0"/>
              </a:rPr>
              <a:t>, timestamp:int64) → string</a:t>
            </a:r>
          </a:p>
          <a:p>
            <a:pPr marL="0" indent="0">
              <a:buFont typeface="Arial" charset="0"/>
              <a:buNone/>
            </a:pPr>
            <a:endParaRPr lang="en-US" b="1" dirty="0" smtClean="0">
              <a:latin typeface="Calibri" charset="0"/>
            </a:endParaRPr>
          </a:p>
          <a:p>
            <a:r>
              <a:rPr lang="en-US" sz="2800" dirty="0" smtClean="0">
                <a:latin typeface="Calibri" charset="0"/>
              </a:rPr>
              <a:t>Back-End: Colossus (successor to GFS)</a:t>
            </a:r>
          </a:p>
          <a:p>
            <a:r>
              <a:rPr lang="en-US" sz="2800" dirty="0" err="1" smtClean="0">
                <a:latin typeface="Calibri" charset="0"/>
              </a:rPr>
              <a:t>Paxos</a:t>
            </a:r>
            <a:r>
              <a:rPr lang="en-US" sz="2800" dirty="0" smtClean="0">
                <a:latin typeface="Calibri" charset="0"/>
              </a:rPr>
              <a:t> State Machine on top of each tablet stores meta data and logs of the tablet.</a:t>
            </a:r>
          </a:p>
          <a:p>
            <a:r>
              <a:rPr lang="en-US" sz="2800" dirty="0" smtClean="0">
                <a:latin typeface="Calibri" charset="0"/>
              </a:rPr>
              <a:t>Leader among replicas in a </a:t>
            </a:r>
            <a:r>
              <a:rPr lang="en-US" sz="2800" dirty="0" err="1" smtClean="0">
                <a:latin typeface="Calibri" charset="0"/>
              </a:rPr>
              <a:t>Paxos</a:t>
            </a:r>
            <a:r>
              <a:rPr lang="en-US" sz="2800" dirty="0" smtClean="0">
                <a:latin typeface="Calibri" charset="0"/>
              </a:rPr>
              <a:t> group is chosen and all write requests for replicas in that group initiate at leader.</a:t>
            </a:r>
          </a:p>
          <a:p>
            <a:r>
              <a:rPr lang="en-US" sz="2800" dirty="0" smtClean="0">
                <a:latin typeface="Calibri" charset="0"/>
              </a:rPr>
              <a:t>Transaction Leader</a:t>
            </a:r>
          </a:p>
          <a:p>
            <a:pPr lvl="1"/>
            <a:r>
              <a:rPr lang="en-US" sz="2400" dirty="0" smtClean="0">
                <a:latin typeface="Calibri" charset="0"/>
              </a:rPr>
              <a:t>Is </a:t>
            </a:r>
            <a:r>
              <a:rPr lang="en-US" sz="2400" dirty="0" err="1" smtClean="0">
                <a:latin typeface="Calibri" charset="0"/>
              </a:rPr>
              <a:t>Paxos</a:t>
            </a:r>
            <a:r>
              <a:rPr lang="en-US" sz="2400" dirty="0" smtClean="0">
                <a:latin typeface="Calibri" charset="0"/>
              </a:rPr>
              <a:t> Leader if transaction involves one </a:t>
            </a:r>
            <a:r>
              <a:rPr lang="en-US" sz="2400" dirty="0" err="1" smtClean="0">
                <a:latin typeface="Calibri" charset="0"/>
              </a:rPr>
              <a:t>Paxos</a:t>
            </a:r>
            <a:r>
              <a:rPr lang="en-US" sz="2400" dirty="0" smtClean="0">
                <a:latin typeface="Calibri" charset="0"/>
              </a:rPr>
              <a:t> group</a:t>
            </a:r>
          </a:p>
          <a:p>
            <a:pPr marL="0" indent="0">
              <a:buFont typeface="Arial" charset="0"/>
              <a:buNone/>
            </a:pPr>
            <a:endParaRPr lang="en-US" sz="2500" b="1" dirty="0">
              <a:solidFill>
                <a:srgbClr val="333C8D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19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Bucketing abstraction with a set of contiguous keys with a shared common </a:t>
            </a:r>
            <a:r>
              <a:rPr lang="en-US" dirty="0" smtClean="0"/>
              <a:t>prefix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Key: </a:t>
            </a:r>
            <a:r>
              <a:rPr lang="en-US" dirty="0" smtClean="0">
                <a:solidFill>
                  <a:srgbClr val="FF0000"/>
                </a:solidFill>
              </a:rPr>
              <a:t>0PQRSTUV</a:t>
            </a:r>
            <a:r>
              <a:rPr lang="en-US" dirty="0" smtClean="0"/>
              <a:t>ABC1</a:t>
            </a:r>
          </a:p>
          <a:p>
            <a:pPr lvl="2"/>
            <a:r>
              <a:rPr lang="en-US" dirty="0" smtClean="0"/>
              <a:t>Key: </a:t>
            </a:r>
            <a:r>
              <a:rPr lang="en-US" dirty="0" smtClean="0">
                <a:solidFill>
                  <a:srgbClr val="FF0000"/>
                </a:solidFill>
              </a:rPr>
              <a:t>0PQRSTUV</a:t>
            </a:r>
            <a:r>
              <a:rPr lang="en-US" dirty="0" smtClean="0"/>
              <a:t>1235</a:t>
            </a:r>
          </a:p>
          <a:p>
            <a:pPr lvl="2"/>
            <a:r>
              <a:rPr lang="en-US" dirty="0" smtClean="0"/>
              <a:t>Key: </a:t>
            </a:r>
            <a:r>
              <a:rPr lang="en-US" dirty="0" smtClean="0">
                <a:solidFill>
                  <a:srgbClr val="FF0000"/>
                </a:solidFill>
              </a:rPr>
              <a:t>0PQRSTUV</a:t>
            </a:r>
            <a:r>
              <a:rPr lang="en-US" dirty="0" smtClean="0"/>
              <a:t>LMN</a:t>
            </a:r>
            <a:endParaRPr lang="en-US" dirty="0"/>
          </a:p>
          <a:p>
            <a:r>
              <a:rPr lang="en-US" dirty="0" smtClean="0"/>
              <a:t>Application-level </a:t>
            </a:r>
            <a:r>
              <a:rPr lang="en-US" dirty="0" smtClean="0"/>
              <a:t>controllable data locality</a:t>
            </a:r>
          </a:p>
          <a:p>
            <a:r>
              <a:rPr lang="en-US" dirty="0" smtClean="0"/>
              <a:t>Unit </a:t>
            </a:r>
            <a:r>
              <a:rPr lang="en-US" dirty="0"/>
              <a:t>of data movement between </a:t>
            </a:r>
            <a:r>
              <a:rPr lang="en-US" dirty="0" err="1"/>
              <a:t>Paxos</a:t>
            </a:r>
            <a:r>
              <a:rPr lang="en-US" dirty="0"/>
              <a:t> groups</a:t>
            </a:r>
          </a:p>
        </p:txBody>
      </p:sp>
    </p:spTree>
    <p:extLst>
      <p:ext uri="{BB962C8B-B14F-4D97-AF65-F5344CB8AC3E}">
        <p14:creationId xmlns:p14="http://schemas.microsoft.com/office/powerpoint/2010/main" val="799900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800"/>
            <a:ext cx="5486400" cy="280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9195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 smtClean="0"/>
          </a:p>
          <a:p>
            <a:r>
              <a:rPr lang="en-US" dirty="0" smtClean="0"/>
              <a:t>Spanner’s data model based on schematized semi-relational tables, a query language and general-purpose transactions</a:t>
            </a:r>
          </a:p>
          <a:p>
            <a:r>
              <a:rPr lang="en-US" dirty="0" smtClean="0"/>
              <a:t>Spanner’s data model is not purely relational</a:t>
            </a:r>
          </a:p>
          <a:p>
            <a:pPr lvl="1"/>
            <a:r>
              <a:rPr lang="en-US" dirty="0" smtClean="0"/>
              <a:t>Every table is required to have an ordered set of one or more primary key columns</a:t>
            </a:r>
          </a:p>
          <a:p>
            <a:pPr lvl="1"/>
            <a:r>
              <a:rPr lang="en-US" dirty="0" smtClean="0"/>
              <a:t>Each table defines a mapping of primary key columns to non-primary key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594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CREATE TABLE Users{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uid</a:t>
            </a:r>
            <a:r>
              <a:rPr lang="en-US" dirty="0" smtClean="0"/>
              <a:t> INT64 NOT NULL, email String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} primary key (</a:t>
            </a:r>
            <a:r>
              <a:rPr lang="en-US" dirty="0" err="1" smtClean="0"/>
              <a:t>uid</a:t>
            </a:r>
            <a:r>
              <a:rPr lang="en-US" dirty="0" smtClean="0"/>
              <a:t>), DIRECTORY;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CREATE TABLE Albums{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uid</a:t>
            </a:r>
            <a:r>
              <a:rPr lang="en-US" dirty="0" smtClean="0"/>
              <a:t> INT64 NOT NULL, aid NOT NULL,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name String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} primary key(</a:t>
            </a:r>
            <a:r>
              <a:rPr lang="en-US" dirty="0" err="1" smtClean="0"/>
              <a:t>uid</a:t>
            </a:r>
            <a:r>
              <a:rPr lang="en-US" dirty="0" smtClean="0"/>
              <a:t>, aid),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INTERLEAVE IN PARENT Users ON DELETE CASCADE;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06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468632"/>
              </p:ext>
            </p:extLst>
          </p:nvPr>
        </p:nvGraphicFramePr>
        <p:xfrm>
          <a:off x="457200" y="1600200"/>
          <a:ext cx="3429000" cy="4572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0"/>
              </a:tblGrid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Users(1)</a:t>
                      </a:r>
                      <a:endParaRPr lang="en-US" dirty="0"/>
                    </a:p>
                  </a:txBody>
                  <a:tcPr/>
                </a:tc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Albums(1,1)</a:t>
                      </a:r>
                      <a:endParaRPr lang="en-US" dirty="0"/>
                    </a:p>
                  </a:txBody>
                  <a:tcPr/>
                </a:tc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Albums(1,2)</a:t>
                      </a:r>
                      <a:endParaRPr lang="en-US" dirty="0"/>
                    </a:p>
                  </a:txBody>
                  <a:tcPr/>
                </a:tc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Users(2)</a:t>
                      </a:r>
                      <a:endParaRPr lang="en-US" dirty="0"/>
                    </a:p>
                  </a:txBody>
                  <a:tcPr/>
                </a:tc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Albums(2,1)</a:t>
                      </a:r>
                      <a:endParaRPr lang="en-US" dirty="0"/>
                    </a:p>
                  </a:txBody>
                  <a:tcPr/>
                </a:tc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Albums(2,2)</a:t>
                      </a:r>
                      <a:endParaRPr lang="en-US" dirty="0"/>
                    </a:p>
                  </a:txBody>
                  <a:tcPr/>
                </a:tc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Albums(2,3)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Brace 8"/>
          <p:cNvSpPr/>
          <p:nvPr/>
        </p:nvSpPr>
        <p:spPr>
          <a:xfrm>
            <a:off x="4038600" y="1600200"/>
            <a:ext cx="914400" cy="1905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4038600" y="3581400"/>
            <a:ext cx="914400" cy="2514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05400" y="2286000"/>
            <a:ext cx="1828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Directory 1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05400" y="4495800"/>
            <a:ext cx="1828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Directory 2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31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Read-Write Transactions:</a:t>
            </a:r>
          </a:p>
          <a:p>
            <a:pPr lvl="1"/>
            <a:r>
              <a:rPr lang="en-US" dirty="0" smtClean="0"/>
              <a:t>They require locks</a:t>
            </a:r>
          </a:p>
          <a:p>
            <a:r>
              <a:rPr lang="en-US" dirty="0" smtClean="0"/>
              <a:t>Read only Transactions (Pre-declared snapshot isolation)</a:t>
            </a:r>
          </a:p>
          <a:p>
            <a:pPr lvl="1"/>
            <a:r>
              <a:rPr lang="en-US" dirty="0" smtClean="0"/>
              <a:t>Reads information that is up to date</a:t>
            </a:r>
          </a:p>
          <a:p>
            <a:pPr lvl="1"/>
            <a:r>
              <a:rPr lang="en-US" dirty="0" smtClean="0"/>
              <a:t>Lock free so that incoming writes are not blocked</a:t>
            </a:r>
          </a:p>
          <a:p>
            <a:pPr lvl="1"/>
            <a:r>
              <a:rPr lang="en-US" dirty="0" smtClean="0"/>
              <a:t>Require declaration before start of transaction</a:t>
            </a:r>
          </a:p>
          <a:p>
            <a:r>
              <a:rPr lang="en-US" dirty="0" smtClean="0"/>
              <a:t>Snapshot read: read info from the past by specifying a timestamp or bound</a:t>
            </a:r>
          </a:p>
          <a:p>
            <a:pPr lvl="1"/>
            <a:r>
              <a:rPr lang="en-US" dirty="0" smtClean="0"/>
              <a:t>Without locking</a:t>
            </a:r>
          </a:p>
          <a:p>
            <a:pPr lvl="1"/>
            <a:r>
              <a:rPr lang="en-US" dirty="0" smtClean="0"/>
              <a:t>Data till that point will be 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80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TrueTime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382000" cy="2057399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“Global wall-clock time” with bounded uncertainty</a:t>
            </a:r>
          </a:p>
          <a:p>
            <a:pPr lvl="1"/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79650" y="3364468"/>
            <a:ext cx="3581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61050" y="3179802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" name="Left Bracket 5"/>
          <p:cNvSpPr/>
          <p:nvPr/>
        </p:nvSpPr>
        <p:spPr>
          <a:xfrm>
            <a:off x="479107" y="2907268"/>
            <a:ext cx="73152" cy="914400"/>
          </a:xfrm>
          <a:prstGeom prst="leftBracket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7" name="Right Bracket 6"/>
          <p:cNvSpPr/>
          <p:nvPr/>
        </p:nvSpPr>
        <p:spPr>
          <a:xfrm>
            <a:off x="2584259" y="2907268"/>
            <a:ext cx="73152" cy="914400"/>
          </a:xfrm>
          <a:prstGeom prst="rightBracket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3738602"/>
            <a:ext cx="8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earliest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65610" y="37386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latest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3273" y="2983468"/>
            <a:ext cx="101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TT.now()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79107" y="3745468"/>
            <a:ext cx="2178304" cy="0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07367" y="3897868"/>
            <a:ext cx="52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2*ε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438400"/>
            <a:ext cx="4114800" cy="3759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2977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TrueTime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54150"/>
            <a:ext cx="5726113" cy="525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493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Globally Distributed Data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382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urved Left Arrow 3"/>
          <p:cNvSpPr/>
          <p:nvPr/>
        </p:nvSpPr>
        <p:spPr>
          <a:xfrm>
            <a:off x="7772400" y="3488924"/>
            <a:ext cx="533400" cy="1295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7000" y="38100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Cross-Datacenter 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Distribution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18992532">
            <a:off x="5068460" y="4691674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40386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User Configurable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5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 smtClean="0"/>
              <a:t>TrueTime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Implemented by: </a:t>
            </a:r>
          </a:p>
          <a:p>
            <a:pPr lvl="1"/>
            <a:r>
              <a:rPr lang="en-US" dirty="0" smtClean="0"/>
              <a:t>Set of Time Master machines per data center </a:t>
            </a:r>
          </a:p>
          <a:p>
            <a:pPr lvl="1"/>
            <a:r>
              <a:rPr lang="en-US" dirty="0" smtClean="0"/>
              <a:t>A Time Slave Daemon per machine</a:t>
            </a:r>
          </a:p>
          <a:p>
            <a:r>
              <a:rPr lang="en-US" dirty="0" smtClean="0"/>
              <a:t>Some of the Time Masters are implemented using GPS while others are using atomic clocks</a:t>
            </a:r>
          </a:p>
          <a:p>
            <a:pPr lvl="1"/>
            <a:r>
              <a:rPr lang="en-US" dirty="0" smtClean="0"/>
              <a:t>Two forms of Time Masters used as they have different failure modes</a:t>
            </a:r>
          </a:p>
          <a:p>
            <a:r>
              <a:rPr lang="en-US" dirty="0" smtClean="0"/>
              <a:t>True Time makes use of </a:t>
            </a:r>
            <a:r>
              <a:rPr lang="en-US" dirty="0" err="1" smtClean="0"/>
              <a:t>Marzullo’s</a:t>
            </a:r>
            <a:r>
              <a:rPr lang="en-US" dirty="0" smtClean="0"/>
              <a:t> algorithm to compute intersection of the time intervals returned by Time Masters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36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TrueTime Architecture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4454" y="4442765"/>
            <a:ext cx="140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Datacenter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53195" y="4442765"/>
            <a:ext cx="140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Datacenter 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60729" y="4442765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61220" y="4442765"/>
            <a:ext cx="140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Datacenter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79157" y="145415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GPS 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05923" y="145415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GPS 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97898" y="145415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GPS 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05923" y="2441575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Atomic-clock 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97898" y="2441575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GPS 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79157" y="375920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Client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50900" y="3479800"/>
            <a:ext cx="6858000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2C59E4-2FE4-564D-A950-09C870524D20}" type="slidenum">
              <a:rPr lang="en-US" smtClean="0"/>
              <a:t>41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590800" y="3089275"/>
            <a:ext cx="1016000" cy="669925"/>
          </a:xfrm>
          <a:prstGeom prst="line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3"/>
          </p:cNvCxnSpPr>
          <p:nvPr/>
        </p:nvCxnSpPr>
        <p:spPr>
          <a:xfrm flipV="1">
            <a:off x="2790457" y="2101851"/>
            <a:ext cx="3635743" cy="1981199"/>
          </a:xfrm>
          <a:prstGeom prst="line">
            <a:avLst/>
          </a:prstGeom>
          <a:ln>
            <a:solidFill>
              <a:srgbClr val="F7964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0"/>
            <a:endCxn id="20" idx="2"/>
          </p:cNvCxnSpPr>
          <p:nvPr/>
        </p:nvCxnSpPr>
        <p:spPr>
          <a:xfrm flipV="1">
            <a:off x="2034807" y="3089275"/>
            <a:ext cx="0" cy="669925"/>
          </a:xfrm>
          <a:prstGeom prst="line">
            <a:avLst/>
          </a:prstGeom>
          <a:ln>
            <a:solidFill>
              <a:srgbClr val="F7964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603007" y="2101851"/>
            <a:ext cx="0" cy="1657349"/>
          </a:xfrm>
          <a:prstGeom prst="line">
            <a:avLst/>
          </a:prstGeom>
          <a:ln>
            <a:solidFill>
              <a:srgbClr val="F7964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79157" y="2441575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GPS 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94720" y="5225534"/>
            <a:ext cx="5916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Compute reference [earliest, latest] </a:t>
            </a:r>
            <a:r>
              <a:rPr lang="en-US" sz="2400" dirty="0"/>
              <a:t>= now ± </a:t>
            </a:r>
            <a:r>
              <a:rPr lang="en-US" sz="2400" dirty="0" smtClean="0"/>
              <a:t>ε</a:t>
            </a:r>
          </a:p>
        </p:txBody>
      </p:sp>
    </p:spTree>
    <p:extLst>
      <p:ext uri="{BB962C8B-B14F-4D97-AF65-F5344CB8AC3E}">
        <p14:creationId xmlns:p14="http://schemas.microsoft.com/office/powerpoint/2010/main" val="661771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TrueTime implementation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36800" y="5105400"/>
            <a:ext cx="3860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359783" y="4920734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343149" y="3626715"/>
            <a:ext cx="0" cy="1472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98237" y="3161784"/>
            <a:ext cx="289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ε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266950" y="4845050"/>
            <a:ext cx="120650" cy="120650"/>
          </a:xfrm>
          <a:prstGeom prst="ellipse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344531" y="3517900"/>
            <a:ext cx="1198769" cy="13702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55030" y="5306199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0sec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76791" y="5306199"/>
            <a:ext cx="72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30sec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15546" y="5306199"/>
            <a:ext cx="72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60sec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384550" y="4514850"/>
            <a:ext cx="120650" cy="120650"/>
          </a:xfrm>
          <a:prstGeom prst="ellipse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521200" y="4730750"/>
            <a:ext cx="120650" cy="120650"/>
          </a:xfrm>
          <a:prstGeom prst="ellipse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54302" y="5306199"/>
            <a:ext cx="72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r>
              <a:rPr lang="en-US" dirty="0" smtClean="0"/>
              <a:t>0sec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29398" y="3512415"/>
            <a:ext cx="69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+6ms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441700" y="3187700"/>
            <a:ext cx="1198769" cy="13702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576969" y="3404980"/>
            <a:ext cx="1198769" cy="13702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1473201"/>
            <a:ext cx="8229600" cy="14223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en-US" smtClean="0"/>
              <a:t>now = reference now + local-clock offset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smtClean="0"/>
              <a:t>ε = reference ε + worst-case local-clock drift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092200" y="4718915"/>
            <a:ext cx="12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reference</a:t>
            </a:r>
          </a:p>
          <a:p>
            <a:r>
              <a:rPr lang="en-US" dirty="0" smtClean="0"/>
              <a:t>uncertainty</a:t>
            </a:r>
            <a:endParaRPr lang="en-US" dirty="0"/>
          </a:p>
        </p:txBody>
      </p:sp>
      <p:sp>
        <p:nvSpPr>
          <p:cNvPr id="20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2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2C59E4-2FE4-564D-A950-09C870524D20}" type="slidenum">
              <a:rPr lang="en-US" smtClean="0"/>
              <a:t>42</a:t>
            </a:fld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53200" y="3697081"/>
            <a:ext cx="119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 μs/</a:t>
            </a:r>
            <a:r>
              <a:rPr lang="en-US" dirty="0" smtClean="0"/>
              <a:t>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861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6 L 0.13351 -0.2041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1020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24 L 0.13125 -0.2041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5" y="-1023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6 L 0.13194 -0.2041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97" y="-1020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2" grpId="0" animBg="1"/>
      <p:bldP spid="12" grpId="1" animBg="1"/>
      <p:bldP spid="13" grpId="0" animBg="1"/>
      <p:bldP spid="13" grpId="1" animBg="1"/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What If a Clock Goes Rogue? 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Timestamp assignment would violate external consistency</a:t>
            </a:r>
          </a:p>
          <a:p>
            <a:r>
              <a:rPr lang="en-US" smtClean="0"/>
              <a:t>Empirically unlikely based on 1 year of data</a:t>
            </a:r>
          </a:p>
          <a:p>
            <a:pPr lvl="1"/>
            <a:r>
              <a:rPr lang="en-US" smtClean="0"/>
              <a:t>Bad CPUs 6 times more likely than bad clocks</a:t>
            </a:r>
            <a:endParaRPr lang="en-US" dirty="0" smtClean="0"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2C59E4-2FE4-564D-A950-09C870524D2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023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TrueTime</a:t>
            </a:r>
            <a:r>
              <a:rPr lang="en-US" dirty="0" smtClean="0"/>
              <a:t> 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516313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TT.now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TTInterval</a:t>
                      </a:r>
                      <a:r>
                        <a:rPr lang="en-US" dirty="0" smtClean="0"/>
                        <a:t>: [earliest, latest]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TT.after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if t has definitely</a:t>
                      </a:r>
                      <a:r>
                        <a:rPr lang="en-US" baseline="0" dirty="0" smtClean="0"/>
                        <a:t> passed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TT.before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if t has definitely not arrived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429000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 provides “Global wall clock time”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 has bounded uncertainty which varies between 1 to 7 </a:t>
            </a:r>
            <a:r>
              <a:rPr lang="en-US" dirty="0" err="1" smtClean="0"/>
              <a:t>ms</a:t>
            </a:r>
            <a:r>
              <a:rPr lang="en-US" dirty="0" smtClean="0"/>
              <a:t> over each poll interval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Daemon’s poll interval is currently 30 seconds and current applied drift rate is set to </a:t>
            </a:r>
            <a:r>
              <a:rPr lang="en-US" dirty="0" smtClean="0"/>
              <a:t>200µs.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accounts to saw tooth bounds of 0-6 </a:t>
            </a:r>
            <a:r>
              <a:rPr lang="en-US" dirty="0" err="1" smtClean="0"/>
              <a:t>ms.</a:t>
            </a: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remaining 1 </a:t>
            </a:r>
            <a:r>
              <a:rPr lang="en-US" dirty="0" err="1"/>
              <a:t>ms</a:t>
            </a:r>
            <a:r>
              <a:rPr lang="en-US" dirty="0"/>
              <a:t> comes from communication delay to Masters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87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1026" name="Picture 2" descr="C:\Users\Drumil\Desktop\CouldImages\Capture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32603"/>
            <a:ext cx="8393113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rumil\Desktop\CouldImages\Capture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05200"/>
            <a:ext cx="352425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" y="6019800"/>
            <a:ext cx="2945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Two-phase commit scalability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5600" y="2875002"/>
            <a:ext cx="2335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Operations Benchmark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00" y="3200400"/>
            <a:ext cx="4356100" cy="363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09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service to provide global externally consistent multi-version database</a:t>
            </a:r>
          </a:p>
          <a:p>
            <a:r>
              <a:rPr lang="en-US" dirty="0" err="1" smtClean="0"/>
              <a:t>TrueTime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Easy-to-use, semi-relational interface, distributed transactions, SQL-based query language, automatic </a:t>
            </a:r>
            <a:r>
              <a:rPr lang="en-US" dirty="0" err="1" smtClean="0"/>
              <a:t>sharding</a:t>
            </a:r>
            <a:r>
              <a:rPr lang="en-US" dirty="0" smtClean="0"/>
              <a:t>, fault tolerance, consistent replication</a:t>
            </a:r>
          </a:p>
          <a:p>
            <a:r>
              <a:rPr lang="en-US" dirty="0"/>
              <a:t>Open Source implementation of similar ideas: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cockroachdb</a:t>
            </a:r>
            <a:r>
              <a:rPr lang="en-US" dirty="0"/>
              <a:t>/cockroach</a:t>
            </a:r>
          </a:p>
        </p:txBody>
      </p:sp>
    </p:spTree>
    <p:extLst>
      <p:ext uri="{BB962C8B-B14F-4D97-AF65-F5344CB8AC3E}">
        <p14:creationId xmlns:p14="http://schemas.microsoft.com/office/powerpoint/2010/main" val="2362878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Reify clock uncertainty in time APIs</a:t>
            </a:r>
          </a:p>
          <a:p>
            <a:pPr lvl="1"/>
            <a:r>
              <a:rPr lang="en-US" dirty="0"/>
              <a:t>Known unknowns are better than unknown unknowns</a:t>
            </a:r>
          </a:p>
          <a:p>
            <a:pPr lvl="1"/>
            <a:r>
              <a:rPr lang="en-US" dirty="0"/>
              <a:t>Rethink algorithms to make use of uncertainty</a:t>
            </a:r>
          </a:p>
          <a:p>
            <a:endParaRPr lang="en-US" dirty="0" smtClean="0"/>
          </a:p>
          <a:p>
            <a:r>
              <a:rPr lang="en-US" dirty="0" smtClean="0"/>
              <a:t>Stronger </a:t>
            </a:r>
            <a:r>
              <a:rPr lang="en-US" dirty="0"/>
              <a:t>semantics are achievable</a:t>
            </a:r>
          </a:p>
          <a:p>
            <a:pPr lvl="1"/>
            <a:r>
              <a:rPr lang="en-US" dirty="0"/>
              <a:t>Greater scale != weaker semantics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7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Example: Social Network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3878206" y="3148133"/>
            <a:ext cx="1545410" cy="1040044"/>
          </a:xfrm>
          <a:prstGeom prst="ca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</a:p>
        </p:txBody>
      </p:sp>
      <p:sp>
        <p:nvSpPr>
          <p:cNvPr id="6" name="Can 5"/>
          <p:cNvSpPr/>
          <p:nvPr/>
        </p:nvSpPr>
        <p:spPr>
          <a:xfrm>
            <a:off x="3878206" y="3148133"/>
            <a:ext cx="1545410" cy="1040044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</a:p>
        </p:txBody>
      </p:sp>
      <p:sp>
        <p:nvSpPr>
          <p:cNvPr id="7" name="Can 6"/>
          <p:cNvSpPr/>
          <p:nvPr/>
        </p:nvSpPr>
        <p:spPr>
          <a:xfrm>
            <a:off x="3878206" y="3148133"/>
            <a:ext cx="1545410" cy="1040044"/>
          </a:xfrm>
          <a:prstGeom prst="ca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</a:p>
        </p:txBody>
      </p:sp>
      <p:sp>
        <p:nvSpPr>
          <p:cNvPr id="8" name="Can 7"/>
          <p:cNvSpPr/>
          <p:nvPr/>
        </p:nvSpPr>
        <p:spPr>
          <a:xfrm>
            <a:off x="3878206" y="3141523"/>
            <a:ext cx="1545410" cy="1040044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1409" y="409118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08108" y="2992962"/>
            <a:ext cx="69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Brazil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8514" y="5126254"/>
            <a:ext cx="77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Russia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52878" y="5418286"/>
            <a:ext cx="69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Spain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88543" y="2958973"/>
            <a:ext cx="1453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San Francisco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Seattle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Arizona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37814" y="1831595"/>
            <a:ext cx="1403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Sao Paulo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Santiago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Buenos Aires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81933" y="3961228"/>
            <a:ext cx="978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Moscow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Berlin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Krakow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50911" y="4070090"/>
            <a:ext cx="8889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London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Paris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Berlin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Madrid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Lisbon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19" name="Can 18"/>
          <p:cNvSpPr/>
          <p:nvPr/>
        </p:nvSpPr>
        <p:spPr>
          <a:xfrm>
            <a:off x="3878206" y="3148133"/>
            <a:ext cx="1545410" cy="1040044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992342" y="3067884"/>
            <a:ext cx="1355626" cy="1027672"/>
            <a:chOff x="992342" y="3067884"/>
            <a:chExt cx="1355626" cy="1027672"/>
          </a:xfrm>
        </p:grpSpPr>
        <p:grpSp>
          <p:nvGrpSpPr>
            <p:cNvPr id="26" name="Group 25"/>
            <p:cNvGrpSpPr/>
            <p:nvPr/>
          </p:nvGrpSpPr>
          <p:grpSpPr>
            <a:xfrm>
              <a:off x="992342" y="3067884"/>
              <a:ext cx="1355626" cy="1027672"/>
              <a:chOff x="5631367" y="3235596"/>
              <a:chExt cx="1355626" cy="1027672"/>
            </a:xfrm>
          </p:grpSpPr>
          <p:sp>
            <p:nvSpPr>
              <p:cNvPr id="27" name="Can 26"/>
              <p:cNvSpPr/>
              <p:nvPr/>
            </p:nvSpPr>
            <p:spPr>
              <a:xfrm>
                <a:off x="5631367" y="32355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28" name="Can 27"/>
              <p:cNvSpPr/>
              <p:nvPr/>
            </p:nvSpPr>
            <p:spPr>
              <a:xfrm>
                <a:off x="5783767" y="33879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29" name="Can 28"/>
              <p:cNvSpPr/>
              <p:nvPr/>
            </p:nvSpPr>
            <p:spPr>
              <a:xfrm>
                <a:off x="5936167" y="35403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0" name="Can 29"/>
              <p:cNvSpPr/>
              <p:nvPr/>
            </p:nvSpPr>
            <p:spPr>
              <a:xfrm>
                <a:off x="6088567" y="36927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1" name="Can 30"/>
              <p:cNvSpPr/>
              <p:nvPr/>
            </p:nvSpPr>
            <p:spPr>
              <a:xfrm>
                <a:off x="6240967" y="38451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2" name="Can 31"/>
              <p:cNvSpPr/>
              <p:nvPr/>
            </p:nvSpPr>
            <p:spPr>
              <a:xfrm>
                <a:off x="6393367" y="39975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293847" y="3397054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x1000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547316" y="1824440"/>
            <a:ext cx="1355626" cy="1027672"/>
            <a:chOff x="4547316" y="1824440"/>
            <a:chExt cx="1355626" cy="1027672"/>
          </a:xfrm>
        </p:grpSpPr>
        <p:grpSp>
          <p:nvGrpSpPr>
            <p:cNvPr id="33" name="Group 32"/>
            <p:cNvGrpSpPr/>
            <p:nvPr/>
          </p:nvGrpSpPr>
          <p:grpSpPr>
            <a:xfrm>
              <a:off x="4547316" y="1824440"/>
              <a:ext cx="1355626" cy="1027672"/>
              <a:chOff x="3648890" y="4005336"/>
              <a:chExt cx="1355626" cy="1027672"/>
            </a:xfrm>
          </p:grpSpPr>
          <p:sp>
            <p:nvSpPr>
              <p:cNvPr id="34" name="Can 33"/>
              <p:cNvSpPr/>
              <p:nvPr/>
            </p:nvSpPr>
            <p:spPr>
              <a:xfrm>
                <a:off x="3648890" y="40053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5" name="Can 34"/>
              <p:cNvSpPr/>
              <p:nvPr/>
            </p:nvSpPr>
            <p:spPr>
              <a:xfrm>
                <a:off x="3801290" y="41577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6" name="Can 35"/>
              <p:cNvSpPr/>
              <p:nvPr/>
            </p:nvSpPr>
            <p:spPr>
              <a:xfrm>
                <a:off x="3953690" y="43101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7" name="Can 36"/>
              <p:cNvSpPr/>
              <p:nvPr/>
            </p:nvSpPr>
            <p:spPr>
              <a:xfrm>
                <a:off x="4106090" y="44625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8" name="Can 37"/>
              <p:cNvSpPr/>
              <p:nvPr/>
            </p:nvSpPr>
            <p:spPr>
              <a:xfrm>
                <a:off x="4258490" y="46149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9" name="Can 38"/>
              <p:cNvSpPr/>
              <p:nvPr/>
            </p:nvSpPr>
            <p:spPr>
              <a:xfrm>
                <a:off x="4410890" y="47673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4848821" y="2153610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x1000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970904" y="4321345"/>
            <a:ext cx="1355626" cy="1027672"/>
            <a:chOff x="2970904" y="4321345"/>
            <a:chExt cx="1355626" cy="1027672"/>
          </a:xfrm>
        </p:grpSpPr>
        <p:grpSp>
          <p:nvGrpSpPr>
            <p:cNvPr id="40" name="Group 39"/>
            <p:cNvGrpSpPr/>
            <p:nvPr/>
          </p:nvGrpSpPr>
          <p:grpSpPr>
            <a:xfrm>
              <a:off x="2970904" y="4321345"/>
              <a:ext cx="1355626" cy="1027672"/>
              <a:chOff x="1462878" y="3235596"/>
              <a:chExt cx="1355626" cy="1027672"/>
            </a:xfrm>
          </p:grpSpPr>
          <p:sp>
            <p:nvSpPr>
              <p:cNvPr id="41" name="Can 40"/>
              <p:cNvSpPr/>
              <p:nvPr/>
            </p:nvSpPr>
            <p:spPr>
              <a:xfrm>
                <a:off x="1462878" y="32355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42" name="Can 41"/>
              <p:cNvSpPr/>
              <p:nvPr/>
            </p:nvSpPr>
            <p:spPr>
              <a:xfrm>
                <a:off x="1615278" y="33879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43" name="Can 42"/>
              <p:cNvSpPr/>
              <p:nvPr/>
            </p:nvSpPr>
            <p:spPr>
              <a:xfrm>
                <a:off x="1767678" y="35403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44" name="Can 43"/>
              <p:cNvSpPr/>
              <p:nvPr/>
            </p:nvSpPr>
            <p:spPr>
              <a:xfrm>
                <a:off x="1920078" y="36927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45" name="Can 44"/>
              <p:cNvSpPr/>
              <p:nvPr/>
            </p:nvSpPr>
            <p:spPr>
              <a:xfrm>
                <a:off x="2072478" y="38451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46" name="Can 45"/>
              <p:cNvSpPr/>
              <p:nvPr/>
            </p:nvSpPr>
            <p:spPr>
              <a:xfrm>
                <a:off x="2224878" y="39975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3272409" y="4650515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x1000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39414" y="3917145"/>
            <a:ext cx="1355626" cy="1027672"/>
            <a:chOff x="5987014" y="3917145"/>
            <a:chExt cx="1355626" cy="1027672"/>
          </a:xfrm>
        </p:grpSpPr>
        <p:grpSp>
          <p:nvGrpSpPr>
            <p:cNvPr id="18" name="Group 17"/>
            <p:cNvGrpSpPr/>
            <p:nvPr/>
          </p:nvGrpSpPr>
          <p:grpSpPr>
            <a:xfrm>
              <a:off x="5987014" y="3917145"/>
              <a:ext cx="1355626" cy="1027672"/>
              <a:chOff x="2408280" y="2080570"/>
              <a:chExt cx="1355626" cy="1027672"/>
            </a:xfrm>
          </p:grpSpPr>
          <p:sp>
            <p:nvSpPr>
              <p:cNvPr id="20" name="Can 19"/>
              <p:cNvSpPr/>
              <p:nvPr/>
            </p:nvSpPr>
            <p:spPr>
              <a:xfrm>
                <a:off x="2408280" y="20805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21" name="Can 20"/>
              <p:cNvSpPr/>
              <p:nvPr/>
            </p:nvSpPr>
            <p:spPr>
              <a:xfrm>
                <a:off x="2560680" y="22329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22" name="Can 21"/>
              <p:cNvSpPr/>
              <p:nvPr/>
            </p:nvSpPr>
            <p:spPr>
              <a:xfrm>
                <a:off x="2713080" y="23853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23" name="Can 22"/>
              <p:cNvSpPr/>
              <p:nvPr/>
            </p:nvSpPr>
            <p:spPr>
              <a:xfrm>
                <a:off x="2865480" y="25377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24" name="Can 23"/>
              <p:cNvSpPr/>
              <p:nvPr/>
            </p:nvSpPr>
            <p:spPr>
              <a:xfrm>
                <a:off x="3017880" y="26901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25" name="Can 24"/>
              <p:cNvSpPr/>
              <p:nvPr/>
            </p:nvSpPr>
            <p:spPr>
              <a:xfrm>
                <a:off x="3170280" y="28425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6288519" y="4246315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x1000</a:t>
              </a:r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8230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60"/>
    </mc:Choice>
    <mc:Fallback xmlns="">
      <p:transition spd="slow" advTm="6476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2361 -0.02778 " pathEditMode="relative" ptsTypes="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785 0.1669 " pathEditMode="relative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41 0.11135 " pathEditMode="relative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549 -0.19236 " pathEditMode="relative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Feature: Lock-free distributed read transactions</a:t>
            </a:r>
          </a:p>
          <a:p>
            <a:r>
              <a:rPr lang="en-US" dirty="0" smtClean="0"/>
              <a:t>Property: Global external consistency of distributed transactions</a:t>
            </a:r>
          </a:p>
          <a:p>
            <a:pPr lvl="1"/>
            <a:r>
              <a:rPr lang="en-US" dirty="0" smtClean="0"/>
              <a:t>First system at global scale</a:t>
            </a:r>
          </a:p>
          <a:p>
            <a:r>
              <a:rPr lang="en-US" dirty="0" smtClean="0"/>
              <a:t>Implementation: integration of concurrency control, replication, and 2-phase </a:t>
            </a:r>
            <a:r>
              <a:rPr lang="en-US" dirty="0" smtClean="0"/>
              <a:t>commit (2PC)</a:t>
            </a:r>
            <a:endParaRPr lang="en-US" dirty="0" smtClean="0"/>
          </a:p>
          <a:p>
            <a:r>
              <a:rPr lang="en-US" dirty="0" smtClean="0"/>
              <a:t>Transparent movement of data</a:t>
            </a:r>
          </a:p>
          <a:p>
            <a:r>
              <a:rPr lang="en-US" dirty="0" smtClean="0"/>
              <a:t>Enabling technology: </a:t>
            </a:r>
            <a:r>
              <a:rPr lang="en-US" dirty="0" err="1" smtClean="0"/>
              <a:t>TrueTime</a:t>
            </a:r>
            <a:endParaRPr lang="en-US" dirty="0" smtClean="0"/>
          </a:p>
          <a:p>
            <a:pPr lvl="1"/>
            <a:r>
              <a:rPr lang="en-US" dirty="0" smtClean="0"/>
              <a:t>Interval-based global time</a:t>
            </a:r>
          </a:p>
        </p:txBody>
      </p:sp>
    </p:spTree>
    <p:extLst>
      <p:ext uri="{BB962C8B-B14F-4D97-AF65-F5344CB8AC3E}">
        <p14:creationId xmlns:p14="http://schemas.microsoft.com/office/powerpoint/2010/main" val="1126280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Transaction Model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Two-Phase locking with start/commit</a:t>
            </a:r>
          </a:p>
          <a:p>
            <a:r>
              <a:rPr lang="en-US" dirty="0" smtClean="0"/>
              <a:t>Transactional write and lock-free read</a:t>
            </a:r>
          </a:p>
          <a:p>
            <a:r>
              <a:rPr lang="en-US" dirty="0" smtClean="0"/>
              <a:t>Globally sortable time stamp with each commit</a:t>
            </a:r>
          </a:p>
          <a:p>
            <a:r>
              <a:rPr lang="en-US" dirty="0" smtClean="0"/>
              <a:t>Bounded error between timestamp and wall-clock time</a:t>
            </a:r>
          </a:p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352800" y="5334000"/>
            <a:ext cx="2362200" cy="0"/>
          </a:xfrm>
          <a:prstGeom prst="straightConnector1">
            <a:avLst/>
          </a:prstGeom>
          <a:ln w="222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715000" y="51493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6" name="Rectangle 5"/>
          <p:cNvSpPr/>
          <p:nvPr/>
        </p:nvSpPr>
        <p:spPr>
          <a:xfrm>
            <a:off x="3352800" y="5410200"/>
            <a:ext cx="7620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: </a:t>
            </a:r>
            <a:r>
              <a:rPr lang="en-US" i="1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52800" y="5149334"/>
            <a:ext cx="0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0" y="4800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start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14800" y="5149334"/>
            <a:ext cx="0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33800" y="4800600"/>
            <a:ext cx="11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commit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019920" y="5659835"/>
            <a:ext cx="571500" cy="26273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66451" y="590596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s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: Timestamp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33800" y="5518666"/>
            <a:ext cx="286120" cy="2725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629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External Consistency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a transaction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 commits before another transaction </a:t>
            </a:r>
            <a:r>
              <a:rPr lang="en-US" i="1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 starts, then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's commit timestamp </a:t>
            </a:r>
            <a:r>
              <a:rPr lang="en-US" i="1" dirty="0" smtClean="0"/>
              <a:t>s</a:t>
            </a:r>
            <a:r>
              <a:rPr lang="en-US" i="1" baseline="-25000" dirty="0" smtClean="0"/>
              <a:t>1 </a:t>
            </a:r>
            <a:r>
              <a:rPr lang="en-US" dirty="0" smtClean="0"/>
              <a:t>is </a:t>
            </a:r>
            <a:r>
              <a:rPr lang="en-US" dirty="0" smtClean="0"/>
              <a:t>smaller than </a:t>
            </a:r>
            <a:r>
              <a:rPr lang="en-US" dirty="0" smtClean="0"/>
              <a:t>the commit timestamp s</a:t>
            </a:r>
            <a:r>
              <a:rPr lang="en-US" baseline="-25000" dirty="0" smtClean="0"/>
              <a:t>2 </a:t>
            </a:r>
            <a:r>
              <a:rPr lang="en-US" dirty="0" smtClean="0"/>
              <a:t>for transaction </a:t>
            </a:r>
            <a:r>
              <a:rPr lang="en-US" i="1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 smtClean="0"/>
          </a:p>
          <a:p>
            <a:r>
              <a:rPr lang="en-US" dirty="0" smtClean="0"/>
              <a:t>A real-world approximation of global wall-clock time consistency</a:t>
            </a:r>
          </a:p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219200" y="4961717"/>
            <a:ext cx="2362200" cy="0"/>
          </a:xfrm>
          <a:prstGeom prst="straightConnector1">
            <a:avLst/>
          </a:prstGeom>
          <a:ln w="222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81400" y="477705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6" name="Rectangle 5"/>
          <p:cNvSpPr/>
          <p:nvPr/>
        </p:nvSpPr>
        <p:spPr>
          <a:xfrm>
            <a:off x="1219200" y="5037917"/>
            <a:ext cx="7620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: </a:t>
            </a:r>
            <a:r>
              <a:rPr lang="en-US" i="1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2134340" y="5430754"/>
            <a:ext cx="762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: </a:t>
            </a:r>
            <a:r>
              <a:rPr lang="en-US" i="1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19200" y="4777051"/>
            <a:ext cx="0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4400" y="442831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start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81200" y="4777051"/>
            <a:ext cx="0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0200" y="4428317"/>
            <a:ext cx="11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commit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1600" y="6305490"/>
            <a:ext cx="1372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s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&lt; </a:t>
            </a:r>
            <a:r>
              <a:rPr lang="en-US" sz="2000" i="1" dirty="0" smtClean="0"/>
              <a:t>s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3" name="Down Arrow 12"/>
          <p:cNvSpPr/>
          <p:nvPr/>
        </p:nvSpPr>
        <p:spPr>
          <a:xfrm>
            <a:off x="1905000" y="5980715"/>
            <a:ext cx="2293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0" y="4961717"/>
            <a:ext cx="2362200" cy="0"/>
          </a:xfrm>
          <a:prstGeom prst="straightConnector1">
            <a:avLst/>
          </a:prstGeom>
          <a:ln w="222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34200" y="477705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16" name="Rectangle 15"/>
          <p:cNvSpPr/>
          <p:nvPr/>
        </p:nvSpPr>
        <p:spPr>
          <a:xfrm>
            <a:off x="4572000" y="5037917"/>
            <a:ext cx="7620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: </a:t>
            </a:r>
            <a:r>
              <a:rPr lang="en-US" i="1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" name="Rectangle 16"/>
          <p:cNvSpPr/>
          <p:nvPr/>
        </p:nvSpPr>
        <p:spPr>
          <a:xfrm>
            <a:off x="5257800" y="5442591"/>
            <a:ext cx="762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: </a:t>
            </a:r>
            <a:r>
              <a:rPr lang="en-US" i="1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572000" y="4777051"/>
            <a:ext cx="0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67200" y="442831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start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334000" y="4777051"/>
            <a:ext cx="0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53000" y="4428317"/>
            <a:ext cx="11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commit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4400" y="6305490"/>
            <a:ext cx="1372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s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&lt; </a:t>
            </a:r>
            <a:r>
              <a:rPr lang="en-US" sz="2000" i="1" dirty="0" smtClean="0"/>
              <a:t>s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23" name="Down Arrow 22"/>
          <p:cNvSpPr/>
          <p:nvPr/>
        </p:nvSpPr>
        <p:spPr>
          <a:xfrm>
            <a:off x="5257800" y="5980715"/>
            <a:ext cx="2293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105400" y="5606321"/>
            <a:ext cx="60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32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42900" y="274638"/>
            <a:ext cx="85725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Read Transaction Example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1"/>
            <a:ext cx="8229600" cy="18033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Generate a page of friends’ recent posts</a:t>
            </a:r>
          </a:p>
          <a:p>
            <a:pPr lvl="1"/>
            <a:r>
              <a:rPr lang="en-US" smtClean="0"/>
              <a:t>Consistent view of friend list and their posts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751262"/>
            <a:ext cx="8229600" cy="210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Why consistency matters: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Remove untrustworthy person X as friend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Post P: “My government is repressive…”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2C59E4-2FE4-564D-A950-09C870524D2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22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13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2|16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25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2.7|2.4|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2.2|15.3|24.2|7.8|3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2.6|4.9|8.2|3.5|3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2.9|1.9|14.4|3.1|9.3|4.7|24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2036</Words>
  <Application>Microsoft Macintosh PowerPoint</Application>
  <PresentationFormat>On-screen Show (4:3)</PresentationFormat>
  <Paragraphs>517</Paragraphs>
  <Slides>47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Spanner: Google’s Globally-Distributed Database</vt:lpstr>
      <vt:lpstr>Motivation</vt:lpstr>
      <vt:lpstr>What is Spanner?</vt:lpstr>
      <vt:lpstr>PowerPoint Presentation</vt:lpstr>
      <vt:lpstr>Usage Example: Social Network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Serving Data from Multiple Datacenters</vt:lpstr>
      <vt:lpstr>Version Management</vt:lpstr>
      <vt:lpstr>Synchronizing Snapshots</vt:lpstr>
      <vt:lpstr>Timestamps, Global Clock</vt:lpstr>
      <vt:lpstr>Timestamp Invariants</vt:lpstr>
      <vt:lpstr>TrueTime</vt:lpstr>
      <vt:lpstr>Commit Wait</vt:lpstr>
      <vt:lpstr>PowerPoint Presentation</vt:lpstr>
      <vt:lpstr>PowerPoint Presentation</vt:lpstr>
      <vt:lpstr>Interplay of Paxos and TrueTime</vt:lpstr>
      <vt:lpstr>More Details</vt:lpstr>
      <vt:lpstr>Commit Wait and Replication</vt:lpstr>
      <vt:lpstr>Two-Phase Commit (2PC) Protocol</vt:lpstr>
      <vt:lpstr>PowerPoint Presentation</vt:lpstr>
      <vt:lpstr>Commit Wait and 2-Phase Commit</vt:lpstr>
      <vt:lpstr>Example</vt:lpstr>
      <vt:lpstr>Used Technologies</vt:lpstr>
      <vt:lpstr>Spanner System Architecture</vt:lpstr>
      <vt:lpstr>Spanner Software Stack</vt:lpstr>
      <vt:lpstr>Software Stack</vt:lpstr>
      <vt:lpstr>Directory</vt:lpstr>
      <vt:lpstr>Directory</vt:lpstr>
      <vt:lpstr>Data Model</vt:lpstr>
      <vt:lpstr>Data Model</vt:lpstr>
      <vt:lpstr>Data Model</vt:lpstr>
      <vt:lpstr>Spanner Implementation</vt:lpstr>
      <vt:lpstr>PowerPoint Presentation</vt:lpstr>
      <vt:lpstr>TrueTime</vt:lpstr>
      <vt:lpstr>TrueTime Architecture</vt:lpstr>
      <vt:lpstr>PowerPoint Presentation</vt:lpstr>
      <vt:lpstr>PowerPoint Presentation</vt:lpstr>
      <vt:lpstr>PowerPoint Presentation</vt:lpstr>
      <vt:lpstr>TrueTime API</vt:lpstr>
      <vt:lpstr>Evaluation</vt:lpstr>
      <vt:lpstr>Summary</vt:lpstr>
      <vt:lpstr>Lessons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Spanner: Google’s Globally-Distributed Database</dc:title>
  <dc:creator>amska_000</dc:creator>
  <cp:lastModifiedBy>SLU-PC Lu</cp:lastModifiedBy>
  <cp:revision>46</cp:revision>
  <dcterms:created xsi:type="dcterms:W3CDTF">2006-08-16T00:00:00Z</dcterms:created>
  <dcterms:modified xsi:type="dcterms:W3CDTF">2019-02-14T22:40:56Z</dcterms:modified>
</cp:coreProperties>
</file>