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2" r:id="rId3"/>
    <p:sldId id="265" r:id="rId4"/>
    <p:sldId id="257" r:id="rId5"/>
    <p:sldId id="258" r:id="rId6"/>
    <p:sldId id="259" r:id="rId7"/>
    <p:sldId id="267" r:id="rId8"/>
    <p:sldId id="266" r:id="rId9"/>
    <p:sldId id="268" r:id="rId10"/>
    <p:sldId id="264" r:id="rId11"/>
    <p:sldId id="272" r:id="rId12"/>
    <p:sldId id="270" r:id="rId13"/>
    <p:sldId id="269" r:id="rId14"/>
    <p:sldId id="260" r:id="rId15"/>
    <p:sldId id="261"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63"/>
    <p:restoredTop sz="93178"/>
  </p:normalViewPr>
  <p:slideViewPr>
    <p:cSldViewPr snapToGrid="0" snapToObjects="1">
      <p:cViewPr varScale="1">
        <p:scale>
          <a:sx n="63" d="100"/>
          <a:sy n="63" d="100"/>
        </p:scale>
        <p:origin x="200" y="10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38405-4332-5A42-90D8-1D84DCF16783}" type="datetimeFigureOut">
              <a:rPr lang="en-US" smtClean="0"/>
              <a:t>4/15/22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D9A81-B267-4D43-A265-8376B034D7C4}" type="slidenum">
              <a:rPr lang="en-US" smtClean="0"/>
              <a:t>‹#›</a:t>
            </a:fld>
            <a:endParaRPr lang="en-US"/>
          </a:p>
        </p:txBody>
      </p:sp>
    </p:spTree>
    <p:extLst>
      <p:ext uri="{BB962C8B-B14F-4D97-AF65-F5344CB8AC3E}">
        <p14:creationId xmlns:p14="http://schemas.microsoft.com/office/powerpoint/2010/main" val="285107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D9A81-B267-4D43-A265-8376B034D7C4}" type="slidenum">
              <a:rPr lang="en-US" smtClean="0"/>
              <a:t>12</a:t>
            </a:fld>
            <a:endParaRPr lang="en-US"/>
          </a:p>
        </p:txBody>
      </p:sp>
    </p:spTree>
    <p:extLst>
      <p:ext uri="{BB962C8B-B14F-4D97-AF65-F5344CB8AC3E}">
        <p14:creationId xmlns:p14="http://schemas.microsoft.com/office/powerpoint/2010/main" val="216805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A32E-B222-754F-AC2B-C1149E07FB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A0FCED-E1F6-CF4E-A592-ADA29B6FCA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273375-24A0-8F45-B2C8-B040D55C0C8A}"/>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5" name="Footer Placeholder 4">
            <a:extLst>
              <a:ext uri="{FF2B5EF4-FFF2-40B4-BE49-F238E27FC236}">
                <a16:creationId xmlns:a16="http://schemas.microsoft.com/office/drawing/2014/main" id="{6E28508C-C251-6A4E-9F80-EC36CD613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84785-F068-CC47-AE2E-A6F3852FB2CD}"/>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237515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1F1B-C883-5248-AC9B-EF62EB816F6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99BB4F7-08CF-4349-9B85-85DBE89CD5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69B222-77F2-AC4D-A38F-CC2002A37C24}"/>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5" name="Footer Placeholder 4">
            <a:extLst>
              <a:ext uri="{FF2B5EF4-FFF2-40B4-BE49-F238E27FC236}">
                <a16:creationId xmlns:a16="http://schemas.microsoft.com/office/drawing/2014/main" id="{DE1543C5-248E-D84F-98FA-4218209A6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EDA71-BAC3-C64A-A2E9-4F53797FA6A0}"/>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145038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7DD4A-B890-AA41-8B0D-6231BDCEF20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BBF785B-67DE-AB42-8A8B-E45EAA86143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91DF7F-5198-F043-8352-B91437ED911C}"/>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5" name="Footer Placeholder 4">
            <a:extLst>
              <a:ext uri="{FF2B5EF4-FFF2-40B4-BE49-F238E27FC236}">
                <a16:creationId xmlns:a16="http://schemas.microsoft.com/office/drawing/2014/main" id="{D21ABBC0-A51B-E34D-A059-5556951DB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29E4F-8FFF-294E-AF17-762A23A8A4EF}"/>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294349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7DCB-66B6-7148-BA7E-2905E0AB3D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46CC4E-E84C-354A-9D5E-524545C4C96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9557C3-FE67-564C-8721-E15EC1F1F026}"/>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5" name="Footer Placeholder 4">
            <a:extLst>
              <a:ext uri="{FF2B5EF4-FFF2-40B4-BE49-F238E27FC236}">
                <a16:creationId xmlns:a16="http://schemas.microsoft.com/office/drawing/2014/main" id="{D9D073AE-0BF6-E649-A7E2-B57F779E4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CB70F-F749-6743-945A-53B2E7CE283D}"/>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214544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C651-D7D5-5B4B-A561-00917A38650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F0357B6-1015-1843-8A3C-92D7F24C0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3CDECC-E1F3-6543-A609-54A146885A45}"/>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5" name="Footer Placeholder 4">
            <a:extLst>
              <a:ext uri="{FF2B5EF4-FFF2-40B4-BE49-F238E27FC236}">
                <a16:creationId xmlns:a16="http://schemas.microsoft.com/office/drawing/2014/main" id="{E2C54E60-4977-A64B-B0D5-7AAC6E463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15BB0-1850-5C4C-B256-083909EF58DF}"/>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177847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7C32-2234-3A4A-8CA0-403D72E40A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D882C1-9AB4-9441-9181-37EAD69BEB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CA85CC6-3B09-EF4E-9A86-B95CEAF35E3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E6E795A-4A44-B24C-B1F2-E43F3BB5D89C}"/>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6" name="Footer Placeholder 5">
            <a:extLst>
              <a:ext uri="{FF2B5EF4-FFF2-40B4-BE49-F238E27FC236}">
                <a16:creationId xmlns:a16="http://schemas.microsoft.com/office/drawing/2014/main" id="{505E405F-3F1B-7043-864A-0227CAEDC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2C347-4C38-CC47-B41F-55DC36B0C342}"/>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236499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1351-32AB-4542-8901-81AFC24EC2D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C9D975-08AA-0A4D-8A87-6BD79637C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53A4172-CEB5-D648-96AC-8D86862973E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B8232AA-AD84-3941-AFE8-D39D652648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2974BBF-66F3-9143-9007-7621771E923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97E9263-3764-834A-A97F-5A8297BE252E}"/>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8" name="Footer Placeholder 7">
            <a:extLst>
              <a:ext uri="{FF2B5EF4-FFF2-40B4-BE49-F238E27FC236}">
                <a16:creationId xmlns:a16="http://schemas.microsoft.com/office/drawing/2014/main" id="{E2D1B27E-C524-7147-A2F9-328F3D20D9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16AC59-61ED-2F47-BD6A-F930CC5F95F3}"/>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74974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9B7B-B4C3-1F4F-BB33-3277069A222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E328F2A-7CE9-5645-851A-13C6F86E38C7}"/>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4" name="Footer Placeholder 3">
            <a:extLst>
              <a:ext uri="{FF2B5EF4-FFF2-40B4-BE49-F238E27FC236}">
                <a16:creationId xmlns:a16="http://schemas.microsoft.com/office/drawing/2014/main" id="{71AFF6C7-81E4-1B48-A1F7-913CCA88C4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D20069-D633-B944-A1EF-415D72709538}"/>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348479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3CE293-DBE6-6241-BE71-B6C8AD9E441C}"/>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3" name="Footer Placeholder 2">
            <a:extLst>
              <a:ext uri="{FF2B5EF4-FFF2-40B4-BE49-F238E27FC236}">
                <a16:creationId xmlns:a16="http://schemas.microsoft.com/office/drawing/2014/main" id="{C01EFB95-4F2C-744D-A24F-6B18589643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3D8873-96A8-9849-B86C-07528629F9F9}"/>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290215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7245-A02C-874B-AAE5-A705A0B3CD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4C25E4A-D848-D949-93F5-98F70F804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642E84F-B392-1B42-B4CF-DE62C7125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1912F3-5244-2143-896D-60F09162E63C}"/>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6" name="Footer Placeholder 5">
            <a:extLst>
              <a:ext uri="{FF2B5EF4-FFF2-40B4-BE49-F238E27FC236}">
                <a16:creationId xmlns:a16="http://schemas.microsoft.com/office/drawing/2014/main" id="{C976635E-8551-2644-BF07-F68E08AD3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937DCE-DFF9-1C46-BA62-05404981C10A}"/>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65493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976B-97D0-2849-AD99-6794BAA2D3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EB3EA20-F6BF-3C4B-B995-69ADD069CC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C33710-0169-0B48-B619-160CEED63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0363E3-2008-7643-A9E3-6499F270D4ED}"/>
              </a:ext>
            </a:extLst>
          </p:cNvPr>
          <p:cNvSpPr>
            <a:spLocks noGrp="1"/>
          </p:cNvSpPr>
          <p:nvPr>
            <p:ph type="dt" sz="half" idx="10"/>
          </p:nvPr>
        </p:nvSpPr>
        <p:spPr/>
        <p:txBody>
          <a:bodyPr/>
          <a:lstStyle/>
          <a:p>
            <a:fld id="{64DFFBBD-B10B-8044-A68E-C92D130E3DA8}" type="datetimeFigureOut">
              <a:rPr lang="en-US" smtClean="0"/>
              <a:t>4/15/22</a:t>
            </a:fld>
            <a:endParaRPr lang="en-US"/>
          </a:p>
        </p:txBody>
      </p:sp>
      <p:sp>
        <p:nvSpPr>
          <p:cNvPr id="6" name="Footer Placeholder 5">
            <a:extLst>
              <a:ext uri="{FF2B5EF4-FFF2-40B4-BE49-F238E27FC236}">
                <a16:creationId xmlns:a16="http://schemas.microsoft.com/office/drawing/2014/main" id="{F6065511-A46A-8A43-8512-C43CB8E5F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8A1BE9-4594-0842-ADD1-F2DBA7CA980A}"/>
              </a:ext>
            </a:extLst>
          </p:cNvPr>
          <p:cNvSpPr>
            <a:spLocks noGrp="1"/>
          </p:cNvSpPr>
          <p:nvPr>
            <p:ph type="sldNum" sz="quarter" idx="12"/>
          </p:nvPr>
        </p:nvSpPr>
        <p:spPr/>
        <p:txBody>
          <a:bodyPr/>
          <a:lstStyle/>
          <a:p>
            <a:fld id="{A48F6500-EE02-0748-AF12-3B1D04E41D75}" type="slidenum">
              <a:rPr lang="en-US" smtClean="0"/>
              <a:t>‹#›</a:t>
            </a:fld>
            <a:endParaRPr lang="en-US"/>
          </a:p>
        </p:txBody>
      </p:sp>
    </p:spTree>
    <p:extLst>
      <p:ext uri="{BB962C8B-B14F-4D97-AF65-F5344CB8AC3E}">
        <p14:creationId xmlns:p14="http://schemas.microsoft.com/office/powerpoint/2010/main" val="136763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B60C7-3889-E14A-8554-4ADC02069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36DEA81-D14F-0443-843C-27B534E08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4A4831-08D0-BE43-9EA5-9564C4EAE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FFBBD-B10B-8044-A68E-C92D130E3DA8}" type="datetimeFigureOut">
              <a:rPr lang="en-US" smtClean="0"/>
              <a:t>4/15/22</a:t>
            </a:fld>
            <a:endParaRPr lang="en-US"/>
          </a:p>
        </p:txBody>
      </p:sp>
      <p:sp>
        <p:nvSpPr>
          <p:cNvPr id="5" name="Footer Placeholder 4">
            <a:extLst>
              <a:ext uri="{FF2B5EF4-FFF2-40B4-BE49-F238E27FC236}">
                <a16:creationId xmlns:a16="http://schemas.microsoft.com/office/drawing/2014/main" id="{97BF5747-A2EF-0549-B9C7-EC33FCA5B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1947F1-1DAB-BE43-AFC0-DF839BFB1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F6500-EE02-0748-AF12-3B1D04E41D75}" type="slidenum">
              <a:rPr lang="en-US" smtClean="0"/>
              <a:t>‹#›</a:t>
            </a:fld>
            <a:endParaRPr lang="en-US"/>
          </a:p>
        </p:txBody>
      </p:sp>
    </p:spTree>
    <p:extLst>
      <p:ext uri="{BB962C8B-B14F-4D97-AF65-F5344CB8AC3E}">
        <p14:creationId xmlns:p14="http://schemas.microsoft.com/office/powerpoint/2010/main" val="1205196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piocalderon/vader-sentiment-analysis-explained-f1c4f9101cd9" TargetMode="External"/><Relationship Id="rId2" Type="http://schemas.openxmlformats.org/officeDocument/2006/relationships/hyperlink" Target="https://t-redactyl.io/blog/2017/04/using-vader-to-handle-sentiment-analysis-with-social-media-text.html" TargetMode="External"/><Relationship Id="rId1" Type="http://schemas.openxmlformats.org/officeDocument/2006/relationships/slideLayout" Target="../slideLayouts/slideLayout2.xml"/><Relationship Id="rId4" Type="http://schemas.openxmlformats.org/officeDocument/2006/relationships/hyperlink" Target="https://t-redactyl.io/blog/2017/01/how-do-we-feel-about-new-years-resolutions-according-to-sentiment-analysi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2BE6-09F5-8A42-991E-F283A1685B4E}"/>
              </a:ext>
            </a:extLst>
          </p:cNvPr>
          <p:cNvSpPr>
            <a:spLocks noGrp="1"/>
          </p:cNvSpPr>
          <p:nvPr>
            <p:ph type="ctrTitle"/>
          </p:nvPr>
        </p:nvSpPr>
        <p:spPr>
          <a:xfrm>
            <a:off x="1524000" y="170893"/>
            <a:ext cx="9144000" cy="2387600"/>
          </a:xfrm>
        </p:spPr>
        <p:txBody>
          <a:bodyPr/>
          <a:lstStyle/>
          <a:p>
            <a:r>
              <a:rPr lang="en-US" dirty="0"/>
              <a:t>Sentiment Analysis of Covid-19 tweets</a:t>
            </a:r>
          </a:p>
        </p:txBody>
      </p:sp>
      <p:sp>
        <p:nvSpPr>
          <p:cNvPr id="3" name="Subtitle 2">
            <a:extLst>
              <a:ext uri="{FF2B5EF4-FFF2-40B4-BE49-F238E27FC236}">
                <a16:creationId xmlns:a16="http://schemas.microsoft.com/office/drawing/2014/main" id="{31A24DBA-DA94-5247-B21E-A9EDCEA431B1}"/>
              </a:ext>
            </a:extLst>
          </p:cNvPr>
          <p:cNvSpPr>
            <a:spLocks noGrp="1"/>
          </p:cNvSpPr>
          <p:nvPr>
            <p:ph type="subTitle" idx="1"/>
          </p:nvPr>
        </p:nvSpPr>
        <p:spPr>
          <a:xfrm>
            <a:off x="1524000" y="2643746"/>
            <a:ext cx="9144000" cy="1655762"/>
          </a:xfrm>
        </p:spPr>
        <p:txBody>
          <a:bodyPr/>
          <a:lstStyle/>
          <a:p>
            <a:r>
              <a:rPr lang="en-US" dirty="0" err="1"/>
              <a:t>Rittika</a:t>
            </a:r>
            <a:r>
              <a:rPr lang="en-US" dirty="0"/>
              <a:t> </a:t>
            </a:r>
          </a:p>
          <a:p>
            <a:r>
              <a:rPr lang="en-US" dirty="0"/>
              <a:t>Sweta </a:t>
            </a:r>
          </a:p>
        </p:txBody>
      </p:sp>
    </p:spTree>
    <p:extLst>
      <p:ext uri="{BB962C8B-B14F-4D97-AF65-F5344CB8AC3E}">
        <p14:creationId xmlns:p14="http://schemas.microsoft.com/office/powerpoint/2010/main" val="79799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46C-A661-6E40-AE52-21E26157E5EC}"/>
              </a:ext>
            </a:extLst>
          </p:cNvPr>
          <p:cNvSpPr>
            <a:spLocks noGrp="1"/>
          </p:cNvSpPr>
          <p:nvPr>
            <p:ph type="title"/>
          </p:nvPr>
        </p:nvSpPr>
        <p:spPr>
          <a:xfrm>
            <a:off x="120570" y="143369"/>
            <a:ext cx="2888848" cy="398804"/>
          </a:xfrm>
        </p:spPr>
        <p:txBody>
          <a:bodyPr>
            <a:normAutofit fontScale="90000"/>
          </a:bodyPr>
          <a:lstStyle/>
          <a:p>
            <a:r>
              <a:rPr lang="en-US" dirty="0"/>
              <a:t>First wave:</a:t>
            </a:r>
          </a:p>
        </p:txBody>
      </p:sp>
      <p:pic>
        <p:nvPicPr>
          <p:cNvPr id="5" name="Content Placeholder 4">
            <a:extLst>
              <a:ext uri="{FF2B5EF4-FFF2-40B4-BE49-F238E27FC236}">
                <a16:creationId xmlns:a16="http://schemas.microsoft.com/office/drawing/2014/main" id="{AEB1A4EE-ACB4-524D-8505-1AF9F1C0C3A2}"/>
              </a:ext>
            </a:extLst>
          </p:cNvPr>
          <p:cNvPicPr>
            <a:picLocks noGrp="1" noChangeAspect="1"/>
          </p:cNvPicPr>
          <p:nvPr>
            <p:ph idx="1"/>
          </p:nvPr>
        </p:nvPicPr>
        <p:blipFill>
          <a:blip r:embed="rId2"/>
          <a:stretch>
            <a:fillRect/>
          </a:stretch>
        </p:blipFill>
        <p:spPr>
          <a:xfrm>
            <a:off x="371193" y="861983"/>
            <a:ext cx="3332705" cy="2402372"/>
          </a:xfrm>
        </p:spPr>
      </p:pic>
      <p:pic>
        <p:nvPicPr>
          <p:cNvPr id="7" name="Picture 6">
            <a:extLst>
              <a:ext uri="{FF2B5EF4-FFF2-40B4-BE49-F238E27FC236}">
                <a16:creationId xmlns:a16="http://schemas.microsoft.com/office/drawing/2014/main" id="{A8E2230D-3942-D247-B59D-BDF1F10A5A2C}"/>
              </a:ext>
            </a:extLst>
          </p:cNvPr>
          <p:cNvPicPr>
            <a:picLocks noChangeAspect="1"/>
          </p:cNvPicPr>
          <p:nvPr/>
        </p:nvPicPr>
        <p:blipFill>
          <a:blip r:embed="rId3"/>
          <a:stretch>
            <a:fillRect/>
          </a:stretch>
        </p:blipFill>
        <p:spPr>
          <a:xfrm>
            <a:off x="4102260" y="-139246"/>
            <a:ext cx="8089739" cy="3653127"/>
          </a:xfrm>
          <a:prstGeom prst="rect">
            <a:avLst/>
          </a:prstGeom>
        </p:spPr>
      </p:pic>
      <p:pic>
        <p:nvPicPr>
          <p:cNvPr id="9" name="Picture 8">
            <a:extLst>
              <a:ext uri="{FF2B5EF4-FFF2-40B4-BE49-F238E27FC236}">
                <a16:creationId xmlns:a16="http://schemas.microsoft.com/office/drawing/2014/main" id="{1DACCA93-DB8B-5047-A8A6-817D73A615EF}"/>
              </a:ext>
            </a:extLst>
          </p:cNvPr>
          <p:cNvPicPr>
            <a:picLocks noChangeAspect="1"/>
          </p:cNvPicPr>
          <p:nvPr/>
        </p:nvPicPr>
        <p:blipFill>
          <a:blip r:embed="rId4"/>
          <a:stretch>
            <a:fillRect/>
          </a:stretch>
        </p:blipFill>
        <p:spPr>
          <a:xfrm>
            <a:off x="120570" y="3513881"/>
            <a:ext cx="4497729" cy="3070533"/>
          </a:xfrm>
          <a:prstGeom prst="rect">
            <a:avLst/>
          </a:prstGeom>
        </p:spPr>
      </p:pic>
    </p:spTree>
    <p:extLst>
      <p:ext uri="{BB962C8B-B14F-4D97-AF65-F5344CB8AC3E}">
        <p14:creationId xmlns:p14="http://schemas.microsoft.com/office/powerpoint/2010/main" val="167955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46C-A661-6E40-AE52-21E26157E5EC}"/>
              </a:ext>
            </a:extLst>
          </p:cNvPr>
          <p:cNvSpPr>
            <a:spLocks noGrp="1"/>
          </p:cNvSpPr>
          <p:nvPr>
            <p:ph type="title"/>
          </p:nvPr>
        </p:nvSpPr>
        <p:spPr>
          <a:xfrm>
            <a:off x="120570" y="143369"/>
            <a:ext cx="2888848" cy="398804"/>
          </a:xfrm>
        </p:spPr>
        <p:txBody>
          <a:bodyPr>
            <a:normAutofit fontScale="90000"/>
          </a:bodyPr>
          <a:lstStyle/>
          <a:p>
            <a:r>
              <a:rPr lang="en-US" dirty="0"/>
              <a:t>First wave:</a:t>
            </a:r>
          </a:p>
        </p:txBody>
      </p:sp>
      <p:pic>
        <p:nvPicPr>
          <p:cNvPr id="5" name="Content Placeholder 4">
            <a:extLst>
              <a:ext uri="{FF2B5EF4-FFF2-40B4-BE49-F238E27FC236}">
                <a16:creationId xmlns:a16="http://schemas.microsoft.com/office/drawing/2014/main" id="{AEB1A4EE-ACB4-524D-8505-1AF9F1C0C3A2}"/>
              </a:ext>
            </a:extLst>
          </p:cNvPr>
          <p:cNvPicPr>
            <a:picLocks noGrp="1" noChangeAspect="1"/>
          </p:cNvPicPr>
          <p:nvPr>
            <p:ph idx="1"/>
          </p:nvPr>
        </p:nvPicPr>
        <p:blipFill>
          <a:blip r:embed="rId2"/>
          <a:stretch>
            <a:fillRect/>
          </a:stretch>
        </p:blipFill>
        <p:spPr>
          <a:xfrm>
            <a:off x="371193" y="861983"/>
            <a:ext cx="3332705" cy="2402372"/>
          </a:xfrm>
        </p:spPr>
      </p:pic>
      <p:pic>
        <p:nvPicPr>
          <p:cNvPr id="7" name="Picture 6">
            <a:extLst>
              <a:ext uri="{FF2B5EF4-FFF2-40B4-BE49-F238E27FC236}">
                <a16:creationId xmlns:a16="http://schemas.microsoft.com/office/drawing/2014/main" id="{A8E2230D-3942-D247-B59D-BDF1F10A5A2C}"/>
              </a:ext>
            </a:extLst>
          </p:cNvPr>
          <p:cNvPicPr>
            <a:picLocks noChangeAspect="1"/>
          </p:cNvPicPr>
          <p:nvPr/>
        </p:nvPicPr>
        <p:blipFill>
          <a:blip r:embed="rId3"/>
          <a:stretch>
            <a:fillRect/>
          </a:stretch>
        </p:blipFill>
        <p:spPr>
          <a:xfrm>
            <a:off x="4102260" y="-139246"/>
            <a:ext cx="8089739" cy="3653127"/>
          </a:xfrm>
          <a:prstGeom prst="rect">
            <a:avLst/>
          </a:prstGeom>
        </p:spPr>
      </p:pic>
      <p:pic>
        <p:nvPicPr>
          <p:cNvPr id="9" name="Picture 8">
            <a:extLst>
              <a:ext uri="{FF2B5EF4-FFF2-40B4-BE49-F238E27FC236}">
                <a16:creationId xmlns:a16="http://schemas.microsoft.com/office/drawing/2014/main" id="{1DACCA93-DB8B-5047-A8A6-817D73A615EF}"/>
              </a:ext>
            </a:extLst>
          </p:cNvPr>
          <p:cNvPicPr>
            <a:picLocks noChangeAspect="1"/>
          </p:cNvPicPr>
          <p:nvPr/>
        </p:nvPicPr>
        <p:blipFill>
          <a:blip r:embed="rId4"/>
          <a:stretch>
            <a:fillRect/>
          </a:stretch>
        </p:blipFill>
        <p:spPr>
          <a:xfrm>
            <a:off x="120570" y="3513881"/>
            <a:ext cx="4497729" cy="3070533"/>
          </a:xfrm>
          <a:prstGeom prst="rect">
            <a:avLst/>
          </a:prstGeom>
        </p:spPr>
      </p:pic>
    </p:spTree>
    <p:extLst>
      <p:ext uri="{BB962C8B-B14F-4D97-AF65-F5344CB8AC3E}">
        <p14:creationId xmlns:p14="http://schemas.microsoft.com/office/powerpoint/2010/main" val="67497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A4CF085D-8F1B-C34F-99F6-00D8D13747C7}"/>
              </a:ext>
            </a:extLst>
          </p:cNvPr>
          <p:cNvPicPr>
            <a:picLocks noChangeAspect="1"/>
          </p:cNvPicPr>
          <p:nvPr/>
        </p:nvPicPr>
        <p:blipFill>
          <a:blip r:embed="rId3"/>
          <a:stretch>
            <a:fillRect/>
          </a:stretch>
        </p:blipFill>
        <p:spPr>
          <a:xfrm>
            <a:off x="169817" y="824469"/>
            <a:ext cx="11900263" cy="5236697"/>
          </a:xfrm>
          <a:prstGeom prst="rect">
            <a:avLst/>
          </a:prstGeom>
        </p:spPr>
      </p:pic>
      <p:sp>
        <p:nvSpPr>
          <p:cNvPr id="5" name="Title 1">
            <a:extLst>
              <a:ext uri="{FF2B5EF4-FFF2-40B4-BE49-F238E27FC236}">
                <a16:creationId xmlns:a16="http://schemas.microsoft.com/office/drawing/2014/main" id="{09FD9F77-8075-0E46-9B80-38042C3EDE95}"/>
              </a:ext>
            </a:extLst>
          </p:cNvPr>
          <p:cNvSpPr>
            <a:spLocks noGrp="1"/>
          </p:cNvSpPr>
          <p:nvPr>
            <p:ph type="title"/>
          </p:nvPr>
        </p:nvSpPr>
        <p:spPr>
          <a:xfrm>
            <a:off x="4707598" y="6061166"/>
            <a:ext cx="4349316" cy="549275"/>
          </a:xfrm>
        </p:spPr>
        <p:txBody>
          <a:bodyPr>
            <a:normAutofit/>
          </a:bodyPr>
          <a:lstStyle/>
          <a:p>
            <a:r>
              <a:rPr lang="en-US" sz="1800" dirty="0"/>
              <a:t>6</a:t>
            </a:r>
            <a:r>
              <a:rPr lang="en-US" sz="1800" baseline="30000" dirty="0"/>
              <a:t>th</a:t>
            </a:r>
            <a:r>
              <a:rPr lang="en-US" sz="1800" dirty="0"/>
              <a:t> may 2020 to 12</a:t>
            </a:r>
            <a:r>
              <a:rPr lang="en-US" sz="1800" baseline="30000" dirty="0"/>
              <a:t>th</a:t>
            </a:r>
            <a:r>
              <a:rPr lang="en-US" sz="1800" dirty="0"/>
              <a:t> may 2020:</a:t>
            </a:r>
          </a:p>
        </p:txBody>
      </p:sp>
    </p:spTree>
    <p:extLst>
      <p:ext uri="{BB962C8B-B14F-4D97-AF65-F5344CB8AC3E}">
        <p14:creationId xmlns:p14="http://schemas.microsoft.com/office/powerpoint/2010/main" val="235806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DA92-2000-6743-B510-464FE20EDA0C}"/>
              </a:ext>
            </a:extLst>
          </p:cNvPr>
          <p:cNvSpPr>
            <a:spLocks noGrp="1"/>
          </p:cNvSpPr>
          <p:nvPr>
            <p:ph type="title"/>
          </p:nvPr>
        </p:nvSpPr>
        <p:spPr>
          <a:xfrm>
            <a:off x="140616" y="120028"/>
            <a:ext cx="4092019" cy="662781"/>
          </a:xfrm>
        </p:spPr>
        <p:txBody>
          <a:bodyPr>
            <a:normAutofit/>
          </a:bodyPr>
          <a:lstStyle/>
          <a:p>
            <a:r>
              <a:rPr lang="en-US" sz="2400" dirty="0"/>
              <a:t>6</a:t>
            </a:r>
            <a:r>
              <a:rPr lang="en-US" sz="2400" baseline="30000" dirty="0"/>
              <a:t>th</a:t>
            </a:r>
            <a:r>
              <a:rPr lang="en-US" sz="2400" dirty="0"/>
              <a:t> may 2020 to 12</a:t>
            </a:r>
            <a:r>
              <a:rPr lang="en-US" sz="2400" baseline="30000" dirty="0"/>
              <a:t>th</a:t>
            </a:r>
            <a:r>
              <a:rPr lang="en-US" sz="2400" dirty="0"/>
              <a:t> may 2020:</a:t>
            </a:r>
          </a:p>
        </p:txBody>
      </p:sp>
      <p:pic>
        <p:nvPicPr>
          <p:cNvPr id="5" name="Content Placeholder 4">
            <a:extLst>
              <a:ext uri="{FF2B5EF4-FFF2-40B4-BE49-F238E27FC236}">
                <a16:creationId xmlns:a16="http://schemas.microsoft.com/office/drawing/2014/main" id="{54BF6D48-B6FE-BB4C-BC3F-F28F1996FDF6}"/>
              </a:ext>
            </a:extLst>
          </p:cNvPr>
          <p:cNvPicPr>
            <a:picLocks noGrp="1" noChangeAspect="1"/>
          </p:cNvPicPr>
          <p:nvPr>
            <p:ph idx="1"/>
          </p:nvPr>
        </p:nvPicPr>
        <p:blipFill>
          <a:blip r:embed="rId2"/>
          <a:stretch>
            <a:fillRect/>
          </a:stretch>
        </p:blipFill>
        <p:spPr>
          <a:xfrm>
            <a:off x="4805364" y="271850"/>
            <a:ext cx="7386636" cy="3917091"/>
          </a:xfrm>
        </p:spPr>
      </p:pic>
      <p:pic>
        <p:nvPicPr>
          <p:cNvPr id="7" name="Picture 6">
            <a:extLst>
              <a:ext uri="{FF2B5EF4-FFF2-40B4-BE49-F238E27FC236}">
                <a16:creationId xmlns:a16="http://schemas.microsoft.com/office/drawing/2014/main" id="{2C4E3B7E-AC07-FF42-B032-7024AEB2B99A}"/>
              </a:ext>
            </a:extLst>
          </p:cNvPr>
          <p:cNvPicPr>
            <a:picLocks noChangeAspect="1"/>
          </p:cNvPicPr>
          <p:nvPr/>
        </p:nvPicPr>
        <p:blipFill>
          <a:blip r:embed="rId3"/>
          <a:stretch>
            <a:fillRect/>
          </a:stretch>
        </p:blipFill>
        <p:spPr>
          <a:xfrm>
            <a:off x="398176" y="1027906"/>
            <a:ext cx="2438400" cy="1651000"/>
          </a:xfrm>
          <a:prstGeom prst="rect">
            <a:avLst/>
          </a:prstGeom>
        </p:spPr>
      </p:pic>
      <p:pic>
        <p:nvPicPr>
          <p:cNvPr id="9" name="Picture 8">
            <a:extLst>
              <a:ext uri="{FF2B5EF4-FFF2-40B4-BE49-F238E27FC236}">
                <a16:creationId xmlns:a16="http://schemas.microsoft.com/office/drawing/2014/main" id="{500FA649-2DA6-A74A-AFAA-F94420386CB8}"/>
              </a:ext>
            </a:extLst>
          </p:cNvPr>
          <p:cNvPicPr>
            <a:picLocks noChangeAspect="1"/>
          </p:cNvPicPr>
          <p:nvPr/>
        </p:nvPicPr>
        <p:blipFill>
          <a:blip r:embed="rId4"/>
          <a:stretch>
            <a:fillRect/>
          </a:stretch>
        </p:blipFill>
        <p:spPr>
          <a:xfrm>
            <a:off x="116977" y="3212757"/>
            <a:ext cx="4845694" cy="3227624"/>
          </a:xfrm>
          <a:prstGeom prst="rect">
            <a:avLst/>
          </a:prstGeom>
        </p:spPr>
      </p:pic>
    </p:spTree>
    <p:extLst>
      <p:ext uri="{BB962C8B-B14F-4D97-AF65-F5344CB8AC3E}">
        <p14:creationId xmlns:p14="http://schemas.microsoft.com/office/powerpoint/2010/main" val="250349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E9D0-3A62-B349-8F1B-068C034B217F}"/>
              </a:ext>
            </a:extLst>
          </p:cNvPr>
          <p:cNvSpPr>
            <a:spLocks noGrp="1"/>
          </p:cNvSpPr>
          <p:nvPr>
            <p:ph type="title"/>
          </p:nvPr>
        </p:nvSpPr>
        <p:spPr/>
        <p:txBody>
          <a:bodyPr/>
          <a:lstStyle/>
          <a:p>
            <a:r>
              <a:rPr lang="en-US" dirty="0"/>
              <a:t>Work to be done:</a:t>
            </a:r>
          </a:p>
        </p:txBody>
      </p:sp>
      <p:sp>
        <p:nvSpPr>
          <p:cNvPr id="3" name="Content Placeholder 2">
            <a:extLst>
              <a:ext uri="{FF2B5EF4-FFF2-40B4-BE49-F238E27FC236}">
                <a16:creationId xmlns:a16="http://schemas.microsoft.com/office/drawing/2014/main" id="{C71C094C-E4BD-C04F-83B8-75D55797C7B6}"/>
              </a:ext>
            </a:extLst>
          </p:cNvPr>
          <p:cNvSpPr>
            <a:spLocks noGrp="1"/>
          </p:cNvSpPr>
          <p:nvPr>
            <p:ph idx="1"/>
          </p:nvPr>
        </p:nvSpPr>
        <p:spPr/>
        <p:txBody>
          <a:bodyPr/>
          <a:lstStyle/>
          <a:p>
            <a:r>
              <a:rPr lang="en-US" dirty="0"/>
              <a:t>We want to investigate how the retweets of a tweet vary as the “emotional divergence” varies.</a:t>
            </a:r>
          </a:p>
          <a:p>
            <a:r>
              <a:rPr lang="en-US" dirty="0"/>
              <a:t>We want to see how subjectivity scores of tweets correlates with their emotional divergence. </a:t>
            </a:r>
          </a:p>
          <a:p>
            <a:endParaRPr lang="en-US" dirty="0"/>
          </a:p>
          <a:p>
            <a:r>
              <a:rPr lang="en-US" dirty="0"/>
              <a:t>Combining the above two, twitter can implement algorithms which </a:t>
            </a:r>
            <a:r>
              <a:rPr lang="en-US" dirty="0" err="1"/>
              <a:t>catalyses</a:t>
            </a:r>
            <a:r>
              <a:rPr lang="en-US" dirty="0"/>
              <a:t> the propagation of informative tweets so that useful information is reached to the public. It can also inhibit the propagation of highly subjective tweets as they are most likely to contain personal opinions and reduce </a:t>
            </a:r>
            <a:r>
              <a:rPr lang="en-US" dirty="0" err="1"/>
              <a:t>panick</a:t>
            </a:r>
            <a:r>
              <a:rPr lang="en-US" dirty="0"/>
              <a:t>. </a:t>
            </a:r>
          </a:p>
        </p:txBody>
      </p:sp>
    </p:spTree>
    <p:extLst>
      <p:ext uri="{BB962C8B-B14F-4D97-AF65-F5344CB8AC3E}">
        <p14:creationId xmlns:p14="http://schemas.microsoft.com/office/powerpoint/2010/main" val="199447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A320-3A5A-3E45-B6DD-F34A700B2666}"/>
              </a:ext>
            </a:extLst>
          </p:cNvPr>
          <p:cNvSpPr>
            <a:spLocks noGrp="1"/>
          </p:cNvSpPr>
          <p:nvPr>
            <p:ph type="title"/>
          </p:nvPr>
        </p:nvSpPr>
        <p:spPr/>
        <p:txBody>
          <a:bodyPr/>
          <a:lstStyle/>
          <a:p>
            <a:r>
              <a:rPr lang="en-US" dirty="0"/>
              <a:t>Work to be done:</a:t>
            </a:r>
          </a:p>
        </p:txBody>
      </p:sp>
      <p:sp>
        <p:nvSpPr>
          <p:cNvPr id="3" name="Content Placeholder 2">
            <a:extLst>
              <a:ext uri="{FF2B5EF4-FFF2-40B4-BE49-F238E27FC236}">
                <a16:creationId xmlns:a16="http://schemas.microsoft.com/office/drawing/2014/main" id="{1D521CA1-BD43-A84D-A6C6-D17BD7B5AD36}"/>
              </a:ext>
            </a:extLst>
          </p:cNvPr>
          <p:cNvSpPr>
            <a:spLocks noGrp="1"/>
          </p:cNvSpPr>
          <p:nvPr>
            <p:ph idx="1"/>
          </p:nvPr>
        </p:nvSpPr>
        <p:spPr/>
        <p:txBody>
          <a:bodyPr/>
          <a:lstStyle/>
          <a:p>
            <a:r>
              <a:rPr lang="en-US" dirty="0"/>
              <a:t>We can do the same analysis around first wave, second wave, third wave and compare the trends.</a:t>
            </a:r>
          </a:p>
        </p:txBody>
      </p:sp>
    </p:spTree>
    <p:extLst>
      <p:ext uri="{BB962C8B-B14F-4D97-AF65-F5344CB8AC3E}">
        <p14:creationId xmlns:p14="http://schemas.microsoft.com/office/powerpoint/2010/main" val="168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26EC-E5EB-4F41-9923-2610B9F4653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3D3B86B-9D7D-B142-80BE-0013038E0253}"/>
              </a:ext>
            </a:extLst>
          </p:cNvPr>
          <p:cNvSpPr>
            <a:spLocks noGrp="1"/>
          </p:cNvSpPr>
          <p:nvPr>
            <p:ph idx="1"/>
          </p:nvPr>
        </p:nvSpPr>
        <p:spPr/>
        <p:txBody>
          <a:bodyPr/>
          <a:lstStyle/>
          <a:p>
            <a:r>
              <a:rPr lang="en-US" dirty="0">
                <a:hlinkClick r:id="rId2"/>
              </a:rPr>
              <a:t>https://t-redactyl.io/blog/2017/04/using-vader-to-handle-sentiment-analysis-with-social-media-text.html</a:t>
            </a:r>
            <a:endParaRPr lang="en-US" dirty="0"/>
          </a:p>
          <a:p>
            <a:r>
              <a:rPr lang="en-US" dirty="0">
                <a:hlinkClick r:id="rId3"/>
              </a:rPr>
              <a:t>https://medium.com/@piocalderon/vader-sentiment-analysis-explained-f1c4f9101cd9</a:t>
            </a:r>
            <a:endParaRPr lang="en-US" dirty="0"/>
          </a:p>
          <a:p>
            <a:r>
              <a:rPr lang="en-US" dirty="0">
                <a:hlinkClick r:id="rId4"/>
              </a:rPr>
              <a:t>https://t-redactyl.io/blog/2017/01/how-do-we-feel-about-new-years-resolutions-according-to-sentiment-analysis</a:t>
            </a:r>
            <a:r>
              <a:rPr lang="en-US">
                <a:hlinkClick r:id="rId4"/>
              </a:rPr>
              <a:t>.html</a:t>
            </a:r>
            <a:endParaRPr lang="en-US"/>
          </a:p>
          <a:p>
            <a:pPr marL="0" indent="0">
              <a:buNone/>
            </a:pPr>
            <a:endParaRPr lang="en-US" dirty="0"/>
          </a:p>
        </p:txBody>
      </p:sp>
    </p:spTree>
    <p:extLst>
      <p:ext uri="{BB962C8B-B14F-4D97-AF65-F5344CB8AC3E}">
        <p14:creationId xmlns:p14="http://schemas.microsoft.com/office/powerpoint/2010/main" val="337449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05C0-145D-4643-9CFE-4A58C43C0ACE}"/>
              </a:ext>
            </a:extLst>
          </p:cNvPr>
          <p:cNvSpPr>
            <a:spLocks noGrp="1"/>
          </p:cNvSpPr>
          <p:nvPr>
            <p:ph type="title"/>
          </p:nvPr>
        </p:nvSpPr>
        <p:spPr>
          <a:xfrm>
            <a:off x="0" y="313508"/>
            <a:ext cx="10515600" cy="428263"/>
          </a:xfrm>
        </p:spPr>
        <p:txBody>
          <a:bodyPr>
            <a:normAutofit fontScale="90000"/>
          </a:bodyPr>
          <a:lstStyle/>
          <a:p>
            <a:r>
              <a:rPr lang="en-US" dirty="0"/>
              <a:t>Twitter Scraping:</a:t>
            </a:r>
          </a:p>
        </p:txBody>
      </p:sp>
      <p:graphicFrame>
        <p:nvGraphicFramePr>
          <p:cNvPr id="4" name="Table 4">
            <a:extLst>
              <a:ext uri="{FF2B5EF4-FFF2-40B4-BE49-F238E27FC236}">
                <a16:creationId xmlns:a16="http://schemas.microsoft.com/office/drawing/2014/main" id="{6435C0DB-4647-7548-8F1B-6EBF5847D293}"/>
              </a:ext>
            </a:extLst>
          </p:cNvPr>
          <p:cNvGraphicFramePr>
            <a:graphicFrameLocks noGrp="1"/>
          </p:cNvGraphicFramePr>
          <p:nvPr>
            <p:ph idx="1"/>
            <p:extLst>
              <p:ext uri="{D42A27DB-BD31-4B8C-83A1-F6EECF244321}">
                <p14:modId xmlns:p14="http://schemas.microsoft.com/office/powerpoint/2010/main" val="1249380032"/>
              </p:ext>
            </p:extLst>
          </p:nvPr>
        </p:nvGraphicFramePr>
        <p:xfrm>
          <a:off x="618281" y="1829377"/>
          <a:ext cx="10515600" cy="243109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30763509"/>
                    </a:ext>
                  </a:extLst>
                </a:gridCol>
                <a:gridCol w="5257800">
                  <a:extLst>
                    <a:ext uri="{9D8B030D-6E8A-4147-A177-3AD203B41FA5}">
                      <a16:colId xmlns:a16="http://schemas.microsoft.com/office/drawing/2014/main" val="488194219"/>
                    </a:ext>
                  </a:extLst>
                </a:gridCol>
              </a:tblGrid>
              <a:tr h="392633">
                <a:tc>
                  <a:txBody>
                    <a:bodyPr/>
                    <a:lstStyle/>
                    <a:p>
                      <a:r>
                        <a:rPr lang="en-US" dirty="0" err="1"/>
                        <a:t>tweepy</a:t>
                      </a:r>
                      <a:endParaRPr lang="en-US" dirty="0"/>
                    </a:p>
                  </a:txBody>
                  <a:tcPr/>
                </a:tc>
                <a:tc>
                  <a:txBody>
                    <a:bodyPr/>
                    <a:lstStyle/>
                    <a:p>
                      <a:r>
                        <a:rPr lang="en-US" dirty="0" err="1"/>
                        <a:t>snscrape</a:t>
                      </a:r>
                      <a:endParaRPr lang="en-US" dirty="0"/>
                    </a:p>
                  </a:txBody>
                  <a:tcPr/>
                </a:tc>
                <a:extLst>
                  <a:ext uri="{0D108BD9-81ED-4DB2-BD59-A6C34878D82A}">
                    <a16:rowId xmlns:a16="http://schemas.microsoft.com/office/drawing/2014/main" val="1404628155"/>
                  </a:ext>
                </a:extLst>
              </a:tr>
              <a:tr h="677695">
                <a:tc>
                  <a:txBody>
                    <a:bodyPr/>
                    <a:lstStyle/>
                    <a:p>
                      <a:r>
                        <a:rPr lang="en-US" dirty="0"/>
                        <a:t>1) You need to have twitter developer account and apply for access tokens. </a:t>
                      </a:r>
                    </a:p>
                  </a:txBody>
                  <a:tcPr/>
                </a:tc>
                <a:tc>
                  <a:txBody>
                    <a:bodyPr/>
                    <a:lstStyle/>
                    <a:p>
                      <a:r>
                        <a:rPr lang="en-US" dirty="0"/>
                        <a:t>1) No such account or keys needed.  Very simple to use. </a:t>
                      </a:r>
                    </a:p>
                  </a:txBody>
                  <a:tcPr/>
                </a:tc>
                <a:extLst>
                  <a:ext uri="{0D108BD9-81ED-4DB2-BD59-A6C34878D82A}">
                    <a16:rowId xmlns:a16="http://schemas.microsoft.com/office/drawing/2014/main" val="1540208371"/>
                  </a:ext>
                </a:extLst>
              </a:tr>
              <a:tr h="392633">
                <a:tc>
                  <a:txBody>
                    <a:bodyPr/>
                    <a:lstStyle/>
                    <a:p>
                      <a:r>
                        <a:rPr lang="en-US" dirty="0"/>
                        <a:t>2) Upper limit on how many tweets can be extracted.</a:t>
                      </a:r>
                    </a:p>
                  </a:txBody>
                  <a:tcPr/>
                </a:tc>
                <a:tc>
                  <a:txBody>
                    <a:bodyPr/>
                    <a:lstStyle/>
                    <a:p>
                      <a:r>
                        <a:rPr lang="en-US" dirty="0"/>
                        <a:t>2) No such upper limit. </a:t>
                      </a:r>
                    </a:p>
                  </a:txBody>
                  <a:tcPr/>
                </a:tc>
                <a:extLst>
                  <a:ext uri="{0D108BD9-81ED-4DB2-BD59-A6C34878D82A}">
                    <a16:rowId xmlns:a16="http://schemas.microsoft.com/office/drawing/2014/main" val="589263597"/>
                  </a:ext>
                </a:extLst>
              </a:tr>
              <a:tr h="968136">
                <a:tc>
                  <a:txBody>
                    <a:bodyPr/>
                    <a:lstStyle/>
                    <a:p>
                      <a:r>
                        <a:rPr lang="en-US" dirty="0"/>
                        <a:t>3) Historical data can not be extracted, used </a:t>
                      </a:r>
                      <a:r>
                        <a:rPr lang="en-US" dirty="0" err="1"/>
                        <a:t>onky</a:t>
                      </a:r>
                      <a:r>
                        <a:rPr lang="en-US" dirty="0"/>
                        <a:t> for streaming data, </a:t>
                      </a:r>
                      <a:r>
                        <a:rPr lang="en-US" dirty="0" err="1"/>
                        <a:t>atmost</a:t>
                      </a:r>
                      <a:r>
                        <a:rPr lang="en-US" dirty="0"/>
                        <a:t> can go for the past 7 days data.  </a:t>
                      </a:r>
                    </a:p>
                  </a:txBody>
                  <a:tcPr/>
                </a:tc>
                <a:tc>
                  <a:txBody>
                    <a:bodyPr/>
                    <a:lstStyle/>
                    <a:p>
                      <a:r>
                        <a:rPr lang="en-US" dirty="0"/>
                        <a:t>3) Historical data can be extracted. </a:t>
                      </a:r>
                    </a:p>
                  </a:txBody>
                  <a:tcPr/>
                </a:tc>
                <a:extLst>
                  <a:ext uri="{0D108BD9-81ED-4DB2-BD59-A6C34878D82A}">
                    <a16:rowId xmlns:a16="http://schemas.microsoft.com/office/drawing/2014/main" val="3440386449"/>
                  </a:ext>
                </a:extLst>
              </a:tr>
            </a:tbl>
          </a:graphicData>
        </a:graphic>
      </p:graphicFrame>
    </p:spTree>
    <p:extLst>
      <p:ext uri="{BB962C8B-B14F-4D97-AF65-F5344CB8AC3E}">
        <p14:creationId xmlns:p14="http://schemas.microsoft.com/office/powerpoint/2010/main" val="289060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4F64-8F0A-C34F-AAE9-8D7A9A07D4F2}"/>
              </a:ext>
            </a:extLst>
          </p:cNvPr>
          <p:cNvSpPr>
            <a:spLocks noGrp="1"/>
          </p:cNvSpPr>
          <p:nvPr>
            <p:ph type="title"/>
          </p:nvPr>
        </p:nvSpPr>
        <p:spPr/>
        <p:txBody>
          <a:bodyPr/>
          <a:lstStyle/>
          <a:p>
            <a:r>
              <a:rPr lang="en-US" dirty="0"/>
              <a:t>Data Scraping:</a:t>
            </a:r>
          </a:p>
        </p:txBody>
      </p:sp>
      <p:sp>
        <p:nvSpPr>
          <p:cNvPr id="4" name="Content Placeholder 3">
            <a:extLst>
              <a:ext uri="{FF2B5EF4-FFF2-40B4-BE49-F238E27FC236}">
                <a16:creationId xmlns:a16="http://schemas.microsoft.com/office/drawing/2014/main" id="{DF1EE6D1-6AB4-DA4E-8E65-AF8CEBA10FDB}"/>
              </a:ext>
            </a:extLst>
          </p:cNvPr>
          <p:cNvSpPr txBox="1">
            <a:spLocks noGrp="1"/>
          </p:cNvSpPr>
          <p:nvPr>
            <p:ph idx="1"/>
          </p:nvPr>
        </p:nvSpPr>
        <p:spPr>
          <a:xfrm>
            <a:off x="838200" y="1825625"/>
            <a:ext cx="10515600" cy="2672526"/>
          </a:xfrm>
          <a:prstGeom prst="rect">
            <a:avLst/>
          </a:prstGeom>
          <a:noFill/>
        </p:spPr>
        <p:txBody>
          <a:bodyPr wrap="square" rtlCol="0">
            <a:spAutoFit/>
          </a:bodyPr>
          <a:lstStyle/>
          <a:p>
            <a:pPr marL="285750" indent="-285750">
              <a:buFont typeface="Arial" panose="020B0604020202020204" pitchFamily="34" charset="0"/>
              <a:buChar char="•"/>
            </a:pPr>
            <a:r>
              <a:rPr lang="en-IN" sz="2000" dirty="0" err="1"/>
              <a:t>keyword_list</a:t>
            </a:r>
            <a:r>
              <a:rPr lang="en-IN" sz="2000" dirty="0"/>
              <a:t> = ["corona", "covid19", 'covid-19’, '</a:t>
            </a:r>
            <a:r>
              <a:rPr lang="en-IN" sz="2000" dirty="0" err="1"/>
              <a:t>wuhan</a:t>
            </a:r>
            <a:r>
              <a:rPr lang="en-IN" sz="2000" dirty="0"/>
              <a:t>’, 'covid’, 'pandemic', 'coronavirus’]. Tweets containing any of these words is extracted.  </a:t>
            </a:r>
          </a:p>
          <a:p>
            <a:pPr marL="285750" indent="-285750">
              <a:buFont typeface="Arial" panose="020B0604020202020204" pitchFamily="34" charset="0"/>
              <a:buChar char="•"/>
            </a:pPr>
            <a:r>
              <a:rPr lang="en-IN" sz="2000" dirty="0"/>
              <a:t>Geolocation was set to </a:t>
            </a:r>
            <a:r>
              <a:rPr lang="en-IN" sz="2000" dirty="0" err="1"/>
              <a:t>near:”India</a:t>
            </a:r>
            <a:r>
              <a:rPr lang="en-IN" sz="2000" dirty="0"/>
              <a:t>”, </a:t>
            </a:r>
            <a:r>
              <a:rPr lang="en-IN" sz="2000" dirty="0" err="1"/>
              <a:t>lang:en</a:t>
            </a:r>
            <a:r>
              <a:rPr lang="en-IN" sz="2000" dirty="0"/>
              <a:t>.</a:t>
            </a:r>
          </a:p>
          <a:p>
            <a:pPr marL="285750" indent="-285750">
              <a:buFont typeface="Arial" panose="020B0604020202020204" pitchFamily="34" charset="0"/>
              <a:buChar char="•"/>
            </a:pPr>
            <a:r>
              <a:rPr lang="en-IN" sz="2000" dirty="0"/>
              <a:t>The data scraped 1) First wave- 14</a:t>
            </a:r>
            <a:r>
              <a:rPr lang="en-IN" sz="2000" baseline="30000" dirty="0"/>
              <a:t>th</a:t>
            </a:r>
            <a:r>
              <a:rPr lang="en-IN" sz="2000" dirty="0"/>
              <a:t> to 20</a:t>
            </a:r>
            <a:r>
              <a:rPr lang="en-IN" sz="2000" baseline="30000" dirty="0"/>
              <a:t>th</a:t>
            </a:r>
            <a:r>
              <a:rPr lang="en-IN" sz="2000" dirty="0"/>
              <a:t> sept 2020, 2) 6</a:t>
            </a:r>
            <a:r>
              <a:rPr lang="en-IN" sz="2000" baseline="30000" dirty="0"/>
              <a:t>th</a:t>
            </a:r>
            <a:r>
              <a:rPr lang="en-IN" sz="2000" dirty="0"/>
              <a:t> to 12</a:t>
            </a:r>
            <a:r>
              <a:rPr lang="en-IN" sz="2000" baseline="30000" dirty="0"/>
              <a:t>th</a:t>
            </a:r>
            <a:r>
              <a:rPr lang="en-IN" sz="2000" dirty="0"/>
              <a:t> may 2020.</a:t>
            </a:r>
          </a:p>
          <a:p>
            <a:pPr marL="285750" indent="-285750">
              <a:buFont typeface="Arial" panose="020B0604020202020204" pitchFamily="34" charset="0"/>
              <a:buChar char="•"/>
            </a:pPr>
            <a:r>
              <a:rPr lang="en-IN" sz="2000" dirty="0"/>
              <a:t>Duplicated tweets were removed i.e., tweets with the same id were removed.</a:t>
            </a:r>
            <a:endParaRPr lang="en-US" dirty="0"/>
          </a:p>
          <a:p>
            <a:pPr marL="285750" indent="-285750">
              <a:buFont typeface="Arial" panose="020B0604020202020204" pitchFamily="34" charset="0"/>
              <a:buChar char="•"/>
            </a:pPr>
            <a:r>
              <a:rPr lang="en-US" sz="2000" dirty="0"/>
              <a:t>It took ~1min to scrape 1000 tweets.</a:t>
            </a:r>
          </a:p>
          <a:p>
            <a:pPr marL="285750" indent="-285750"/>
            <a:r>
              <a:rPr lang="en-US" sz="2000" dirty="0"/>
              <a:t>6</a:t>
            </a:r>
            <a:r>
              <a:rPr lang="en-US" sz="2000" baseline="30000" dirty="0"/>
              <a:t>th</a:t>
            </a:r>
            <a:r>
              <a:rPr lang="en-US" sz="2000" dirty="0"/>
              <a:t> to 12</a:t>
            </a:r>
            <a:r>
              <a:rPr lang="en-US" sz="2000" baseline="30000" dirty="0"/>
              <a:t>th</a:t>
            </a:r>
            <a:r>
              <a:rPr lang="en-US" sz="2000" dirty="0"/>
              <a:t> may 2020: 16499 tweets ; First wave(</a:t>
            </a:r>
            <a:r>
              <a:rPr lang="en-US" sz="2000" dirty="0">
                <a:sym typeface="Wingdings" pitchFamily="2" charset="2"/>
              </a:rPr>
              <a:t>14</a:t>
            </a:r>
            <a:r>
              <a:rPr lang="en-US" sz="2000" baseline="30000" dirty="0">
                <a:sym typeface="Wingdings" pitchFamily="2" charset="2"/>
              </a:rPr>
              <a:t>th</a:t>
            </a:r>
            <a:r>
              <a:rPr lang="en-US" sz="2000" dirty="0">
                <a:sym typeface="Wingdings" pitchFamily="2" charset="2"/>
              </a:rPr>
              <a:t> to 20</a:t>
            </a:r>
            <a:r>
              <a:rPr lang="en-US" sz="2000" baseline="30000" dirty="0">
                <a:sym typeface="Wingdings" pitchFamily="2" charset="2"/>
              </a:rPr>
              <a:t>th</a:t>
            </a:r>
            <a:r>
              <a:rPr lang="en-US" sz="2000" dirty="0">
                <a:sym typeface="Wingdings" pitchFamily="2" charset="2"/>
              </a:rPr>
              <a:t> sept 2020</a:t>
            </a:r>
            <a:r>
              <a:rPr lang="en-US" sz="2000" dirty="0"/>
              <a:t>): 6046 tweets</a:t>
            </a:r>
          </a:p>
        </p:txBody>
      </p:sp>
    </p:spTree>
    <p:extLst>
      <p:ext uri="{BB962C8B-B14F-4D97-AF65-F5344CB8AC3E}">
        <p14:creationId xmlns:p14="http://schemas.microsoft.com/office/powerpoint/2010/main" val="149325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4A1F-7B46-DE40-A7B7-A5FACE33D168}"/>
              </a:ext>
            </a:extLst>
          </p:cNvPr>
          <p:cNvSpPr>
            <a:spLocks noGrp="1"/>
          </p:cNvSpPr>
          <p:nvPr>
            <p:ph type="title"/>
          </p:nvPr>
        </p:nvSpPr>
        <p:spPr/>
        <p:txBody>
          <a:bodyPr/>
          <a:lstStyle/>
          <a:p>
            <a:r>
              <a:rPr lang="en-US" dirty="0"/>
              <a:t>Text Pre-processing: </a:t>
            </a:r>
          </a:p>
        </p:txBody>
      </p:sp>
      <p:sp>
        <p:nvSpPr>
          <p:cNvPr id="3" name="Content Placeholder 2">
            <a:extLst>
              <a:ext uri="{FF2B5EF4-FFF2-40B4-BE49-F238E27FC236}">
                <a16:creationId xmlns:a16="http://schemas.microsoft.com/office/drawing/2014/main" id="{BD1749C0-B4A4-054D-8BDF-B1A1991D45DB}"/>
              </a:ext>
            </a:extLst>
          </p:cNvPr>
          <p:cNvSpPr>
            <a:spLocks noGrp="1"/>
          </p:cNvSpPr>
          <p:nvPr>
            <p:ph idx="1"/>
          </p:nvPr>
        </p:nvSpPr>
        <p:spPr/>
        <p:txBody>
          <a:bodyPr/>
          <a:lstStyle/>
          <a:p>
            <a:r>
              <a:rPr lang="en-US" dirty="0"/>
              <a:t>URLs are removed. </a:t>
            </a:r>
          </a:p>
          <a:p>
            <a:r>
              <a:rPr lang="en-US" dirty="0"/>
              <a:t>Letters are made lower case.</a:t>
            </a:r>
          </a:p>
          <a:p>
            <a:r>
              <a:rPr lang="en-US" dirty="0" err="1"/>
              <a:t>Stopwords</a:t>
            </a:r>
            <a:r>
              <a:rPr lang="en-US" dirty="0"/>
              <a:t> and popular hashtags removed. </a:t>
            </a:r>
          </a:p>
          <a:p>
            <a:r>
              <a:rPr lang="en-US" dirty="0"/>
              <a:t>Punctuations removed.</a:t>
            </a:r>
          </a:p>
        </p:txBody>
      </p:sp>
    </p:spTree>
    <p:extLst>
      <p:ext uri="{BB962C8B-B14F-4D97-AF65-F5344CB8AC3E}">
        <p14:creationId xmlns:p14="http://schemas.microsoft.com/office/powerpoint/2010/main" val="360159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DFAC-E29B-2D49-9197-63859E5AECCB}"/>
              </a:ext>
            </a:extLst>
          </p:cNvPr>
          <p:cNvSpPr>
            <a:spLocks noGrp="1"/>
          </p:cNvSpPr>
          <p:nvPr>
            <p:ph type="title"/>
          </p:nvPr>
        </p:nvSpPr>
        <p:spPr>
          <a:xfrm>
            <a:off x="838200" y="365126"/>
            <a:ext cx="4821195" cy="475134"/>
          </a:xfrm>
        </p:spPr>
        <p:txBody>
          <a:bodyPr>
            <a:normAutofit fontScale="90000"/>
          </a:bodyPr>
          <a:lstStyle/>
          <a:p>
            <a:r>
              <a:rPr lang="en-US" dirty="0"/>
              <a:t>Major road-</a:t>
            </a:r>
            <a:r>
              <a:rPr lang="en-US" dirty="0" err="1"/>
              <a:t>bloacks</a:t>
            </a:r>
            <a:r>
              <a:rPr lang="en-US" dirty="0"/>
              <a:t>:</a:t>
            </a:r>
          </a:p>
        </p:txBody>
      </p:sp>
      <p:sp>
        <p:nvSpPr>
          <p:cNvPr id="3" name="Content Placeholder 2">
            <a:extLst>
              <a:ext uri="{FF2B5EF4-FFF2-40B4-BE49-F238E27FC236}">
                <a16:creationId xmlns:a16="http://schemas.microsoft.com/office/drawing/2014/main" id="{0566E34D-DA71-5A4C-BE71-1674C91C7201}"/>
              </a:ext>
            </a:extLst>
          </p:cNvPr>
          <p:cNvSpPr>
            <a:spLocks noGrp="1"/>
          </p:cNvSpPr>
          <p:nvPr>
            <p:ph idx="1"/>
          </p:nvPr>
        </p:nvSpPr>
        <p:spPr>
          <a:xfrm>
            <a:off x="838200" y="1050324"/>
            <a:ext cx="10515600" cy="2894659"/>
          </a:xfrm>
        </p:spPr>
        <p:txBody>
          <a:bodyPr/>
          <a:lstStyle/>
          <a:p>
            <a:r>
              <a:rPr lang="en-US" dirty="0"/>
              <a:t>What kind of pre- processing works best for twitter sentiment analysis(how to best utilize twitter lingo or acronyms, punctuations, emoticons, hashtags )</a:t>
            </a:r>
          </a:p>
          <a:p>
            <a:r>
              <a:rPr lang="en-US" dirty="0"/>
              <a:t>Need for labelled dataset for classification.</a:t>
            </a:r>
          </a:p>
          <a:p>
            <a:r>
              <a:rPr lang="en-US" dirty="0"/>
              <a:t>Twitter scraping: There might be problems extracting location of the tweet.</a:t>
            </a:r>
          </a:p>
        </p:txBody>
      </p:sp>
    </p:spTree>
    <p:extLst>
      <p:ext uri="{BB962C8B-B14F-4D97-AF65-F5344CB8AC3E}">
        <p14:creationId xmlns:p14="http://schemas.microsoft.com/office/powerpoint/2010/main" val="154729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9FE6B-6F90-B54F-83B2-06FF80CB3A2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Works done till now:</a:t>
            </a:r>
          </a:p>
        </p:txBody>
      </p:sp>
      <p:sp>
        <p:nvSpPr>
          <p:cNvPr id="3" name="Content Placeholder 2">
            <a:extLst>
              <a:ext uri="{FF2B5EF4-FFF2-40B4-BE49-F238E27FC236}">
                <a16:creationId xmlns:a16="http://schemas.microsoft.com/office/drawing/2014/main" id="{D32211D8-22F8-ED40-954A-46645E173AA2}"/>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Data Handling:</a:t>
            </a:r>
          </a:p>
          <a:p>
            <a:r>
              <a:rPr lang="en-US" sz="2000" dirty="0"/>
              <a:t>Prepared the script to scrape data from twitter =&gt; Created a pipeline to  pre-process the text =&gt; Ran VADER to classify texts as positive, negative or neutral</a:t>
            </a:r>
          </a:p>
          <a:p>
            <a:pPr marL="0" indent="0">
              <a:buNone/>
            </a:pPr>
            <a:endParaRPr lang="en-US" sz="2000" dirty="0"/>
          </a:p>
          <a:p>
            <a:pPr marL="0" indent="0">
              <a:buNone/>
            </a:pPr>
            <a:endParaRPr lang="en-US" sz="2000" dirty="0"/>
          </a:p>
          <a:p>
            <a:pPr marL="0" indent="0">
              <a:buNone/>
            </a:pPr>
            <a:r>
              <a:rPr lang="en-US" sz="2000" dirty="0"/>
              <a:t>Basic Implementation:</a:t>
            </a:r>
          </a:p>
          <a:p>
            <a:r>
              <a:rPr lang="en-US" sz="2000" dirty="0"/>
              <a:t>Implemented:  VADER- to classify tweets as positive, negative and neutral</a:t>
            </a:r>
          </a:p>
        </p:txBody>
      </p:sp>
    </p:spTree>
    <p:extLst>
      <p:ext uri="{BB962C8B-B14F-4D97-AF65-F5344CB8AC3E}">
        <p14:creationId xmlns:p14="http://schemas.microsoft.com/office/powerpoint/2010/main" val="15055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566AF-DEF8-2D42-83C6-537AC47C3B97}"/>
              </a:ext>
            </a:extLst>
          </p:cNvPr>
          <p:cNvSpPr>
            <a:spLocks noGrp="1"/>
          </p:cNvSpPr>
          <p:nvPr>
            <p:ph idx="1"/>
          </p:nvPr>
        </p:nvSpPr>
        <p:spPr>
          <a:xfrm>
            <a:off x="260684" y="141204"/>
            <a:ext cx="10515600" cy="1129331"/>
          </a:xfrm>
        </p:spPr>
        <p:txBody>
          <a:bodyPr>
            <a:normAutofit lnSpcReduction="10000"/>
          </a:bodyPr>
          <a:lstStyle/>
          <a:p>
            <a:r>
              <a:rPr lang="en-US" dirty="0"/>
              <a:t>There could be two ways of dealing with sentiment analysis:</a:t>
            </a:r>
          </a:p>
          <a:p>
            <a:pPr lvl="2"/>
            <a:r>
              <a:rPr lang="en-US" dirty="0"/>
              <a:t>Lexicon based/Rule based</a:t>
            </a:r>
          </a:p>
          <a:p>
            <a:pPr lvl="2"/>
            <a:r>
              <a:rPr lang="en-US" dirty="0"/>
              <a:t>Machine Learning based </a:t>
            </a:r>
          </a:p>
        </p:txBody>
      </p:sp>
      <p:graphicFrame>
        <p:nvGraphicFramePr>
          <p:cNvPr id="4" name="Table 4">
            <a:extLst>
              <a:ext uri="{FF2B5EF4-FFF2-40B4-BE49-F238E27FC236}">
                <a16:creationId xmlns:a16="http://schemas.microsoft.com/office/drawing/2014/main" id="{E41415DD-AE64-BA47-8B61-CB229BC9E9F4}"/>
              </a:ext>
            </a:extLst>
          </p:cNvPr>
          <p:cNvGraphicFramePr>
            <a:graphicFrameLocks noGrp="1"/>
          </p:cNvGraphicFramePr>
          <p:nvPr>
            <p:extLst>
              <p:ext uri="{D42A27DB-BD31-4B8C-83A1-F6EECF244321}">
                <p14:modId xmlns:p14="http://schemas.microsoft.com/office/powerpoint/2010/main" val="254408001"/>
              </p:ext>
            </p:extLst>
          </p:nvPr>
        </p:nvGraphicFramePr>
        <p:xfrm>
          <a:off x="1443789" y="1929614"/>
          <a:ext cx="8408202" cy="3936984"/>
        </p:xfrm>
        <a:graphic>
          <a:graphicData uri="http://schemas.openxmlformats.org/drawingml/2006/table">
            <a:tbl>
              <a:tblPr firstRow="1" bandRow="1">
                <a:tableStyleId>{5C22544A-7EE6-4342-B048-85BDC9FD1C3A}</a:tableStyleId>
              </a:tblPr>
              <a:tblGrid>
                <a:gridCol w="4204101">
                  <a:extLst>
                    <a:ext uri="{9D8B030D-6E8A-4147-A177-3AD203B41FA5}">
                      <a16:colId xmlns:a16="http://schemas.microsoft.com/office/drawing/2014/main" val="3701802307"/>
                    </a:ext>
                  </a:extLst>
                </a:gridCol>
                <a:gridCol w="4204101">
                  <a:extLst>
                    <a:ext uri="{9D8B030D-6E8A-4147-A177-3AD203B41FA5}">
                      <a16:colId xmlns:a16="http://schemas.microsoft.com/office/drawing/2014/main" val="1874518891"/>
                    </a:ext>
                  </a:extLst>
                </a:gridCol>
              </a:tblGrid>
              <a:tr h="687066">
                <a:tc>
                  <a:txBody>
                    <a:bodyPr/>
                    <a:lstStyle/>
                    <a:p>
                      <a:r>
                        <a:rPr lang="en-US" dirty="0"/>
                        <a:t>Lexicon Based</a:t>
                      </a:r>
                    </a:p>
                  </a:txBody>
                  <a:tcPr/>
                </a:tc>
                <a:tc>
                  <a:txBody>
                    <a:bodyPr/>
                    <a:lstStyle/>
                    <a:p>
                      <a:r>
                        <a:rPr lang="en-US" dirty="0"/>
                        <a:t>Machine Learning based</a:t>
                      </a:r>
                    </a:p>
                  </a:txBody>
                  <a:tcPr/>
                </a:tc>
                <a:extLst>
                  <a:ext uri="{0D108BD9-81ED-4DB2-BD59-A6C34878D82A}">
                    <a16:rowId xmlns:a16="http://schemas.microsoft.com/office/drawing/2014/main" val="922294537"/>
                  </a:ext>
                </a:extLst>
              </a:tr>
              <a:tr h="687066">
                <a:tc>
                  <a:txBody>
                    <a:bodyPr/>
                    <a:lstStyle/>
                    <a:p>
                      <a:r>
                        <a:rPr lang="en-US" dirty="0"/>
                        <a:t>Rule based, maps sentiment </a:t>
                      </a:r>
                      <a:r>
                        <a:rPr lang="en-US" dirty="0" err="1"/>
                        <a:t>realed</a:t>
                      </a:r>
                      <a:r>
                        <a:rPr lang="en-US" dirty="0"/>
                        <a:t> words to scores and sums them up. </a:t>
                      </a:r>
                    </a:p>
                  </a:txBody>
                  <a:tcPr/>
                </a:tc>
                <a:tc>
                  <a:txBody>
                    <a:bodyPr/>
                    <a:lstStyle/>
                    <a:p>
                      <a:r>
                        <a:rPr lang="en-US" dirty="0"/>
                        <a:t>Uses previously labelled data to train the models. </a:t>
                      </a:r>
                    </a:p>
                  </a:txBody>
                  <a:tcPr/>
                </a:tc>
                <a:extLst>
                  <a:ext uri="{0D108BD9-81ED-4DB2-BD59-A6C34878D82A}">
                    <a16:rowId xmlns:a16="http://schemas.microsoft.com/office/drawing/2014/main" val="1405341417"/>
                  </a:ext>
                </a:extLst>
              </a:tr>
              <a:tr h="687066">
                <a:tc>
                  <a:txBody>
                    <a:bodyPr/>
                    <a:lstStyle/>
                    <a:p>
                      <a:r>
                        <a:rPr lang="en-US" dirty="0"/>
                        <a:t>Does not need labelled data. Unsupervised rule based method. Performance can be boosted by incorporating domain specific sentimental words. E.g., twitter lingo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Needs labelled datasets. More labelled data usually boosts performance.  Works better is training data is domain specific.</a:t>
                      </a:r>
                    </a:p>
                    <a:p>
                      <a:endParaRPr lang="en-US" dirty="0"/>
                    </a:p>
                  </a:txBody>
                  <a:tcPr/>
                </a:tc>
                <a:extLst>
                  <a:ext uri="{0D108BD9-81ED-4DB2-BD59-A6C34878D82A}">
                    <a16:rowId xmlns:a16="http://schemas.microsoft.com/office/drawing/2014/main" val="943032602"/>
                  </a:ext>
                </a:extLst>
              </a:tr>
              <a:tr h="68706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89168008"/>
                  </a:ext>
                </a:extLst>
              </a:tr>
              <a:tr h="687066">
                <a:tc>
                  <a:txBody>
                    <a:bodyPr/>
                    <a:lstStyle/>
                    <a:p>
                      <a:endParaRPr lang="en-US"/>
                    </a:p>
                  </a:txBody>
                  <a:tcPr/>
                </a:tc>
                <a:tc>
                  <a:txBody>
                    <a:bodyPr/>
                    <a:lstStyle/>
                    <a:p>
                      <a:endParaRPr lang="en-US" dirty="0"/>
                    </a:p>
                  </a:txBody>
                  <a:tcPr/>
                </a:tc>
                <a:extLst>
                  <a:ext uri="{0D108BD9-81ED-4DB2-BD59-A6C34878D82A}">
                    <a16:rowId xmlns:a16="http://schemas.microsoft.com/office/drawing/2014/main" val="1349154127"/>
                  </a:ext>
                </a:extLst>
              </a:tr>
            </a:tbl>
          </a:graphicData>
        </a:graphic>
      </p:graphicFrame>
    </p:spTree>
    <p:extLst>
      <p:ext uri="{BB962C8B-B14F-4D97-AF65-F5344CB8AC3E}">
        <p14:creationId xmlns:p14="http://schemas.microsoft.com/office/powerpoint/2010/main" val="398115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F6E5-FDE5-E142-8259-A2F45C95D5B0}"/>
              </a:ext>
            </a:extLst>
          </p:cNvPr>
          <p:cNvSpPr>
            <a:spLocks noGrp="1"/>
          </p:cNvSpPr>
          <p:nvPr>
            <p:ph type="title"/>
          </p:nvPr>
        </p:nvSpPr>
        <p:spPr>
          <a:xfrm>
            <a:off x="838200" y="365125"/>
            <a:ext cx="2032322" cy="827067"/>
          </a:xfrm>
        </p:spPr>
        <p:txBody>
          <a:bodyPr/>
          <a:lstStyle/>
          <a:p>
            <a:r>
              <a:rPr lang="en-US" dirty="0"/>
              <a:t>VADER:</a:t>
            </a:r>
          </a:p>
        </p:txBody>
      </p:sp>
      <p:pic>
        <p:nvPicPr>
          <p:cNvPr id="5" name="Content Placeholder 4">
            <a:extLst>
              <a:ext uri="{FF2B5EF4-FFF2-40B4-BE49-F238E27FC236}">
                <a16:creationId xmlns:a16="http://schemas.microsoft.com/office/drawing/2014/main" id="{A9CA0A9D-4B8A-8146-A1EE-9898F3984804}"/>
              </a:ext>
            </a:extLst>
          </p:cNvPr>
          <p:cNvPicPr>
            <a:picLocks noGrp="1" noChangeAspect="1"/>
          </p:cNvPicPr>
          <p:nvPr>
            <p:ph idx="1"/>
          </p:nvPr>
        </p:nvPicPr>
        <p:blipFill>
          <a:blip r:embed="rId2"/>
          <a:stretch>
            <a:fillRect/>
          </a:stretch>
        </p:blipFill>
        <p:spPr>
          <a:xfrm>
            <a:off x="6096963" y="1283286"/>
            <a:ext cx="6095037" cy="2145714"/>
          </a:xfrm>
        </p:spPr>
      </p:pic>
      <p:sp>
        <p:nvSpPr>
          <p:cNvPr id="6" name="TextBox 5">
            <a:extLst>
              <a:ext uri="{FF2B5EF4-FFF2-40B4-BE49-F238E27FC236}">
                <a16:creationId xmlns:a16="http://schemas.microsoft.com/office/drawing/2014/main" id="{DD035642-11A4-F24D-B763-24D4EF5869F8}"/>
              </a:ext>
            </a:extLst>
          </p:cNvPr>
          <p:cNvSpPr txBox="1"/>
          <p:nvPr/>
        </p:nvSpPr>
        <p:spPr>
          <a:xfrm>
            <a:off x="706042" y="1534703"/>
            <a:ext cx="5531130" cy="923330"/>
          </a:xfrm>
          <a:prstGeom prst="rect">
            <a:avLst/>
          </a:prstGeom>
          <a:noFill/>
        </p:spPr>
        <p:txBody>
          <a:bodyPr wrap="square" rtlCol="0">
            <a:spAutoFit/>
          </a:bodyPr>
          <a:lstStyle/>
          <a:p>
            <a:r>
              <a:rPr lang="en-US" dirty="0"/>
              <a:t>Excerpt from VADER lexicon: It assigns many of the sentiment related words a rating, indicating how much positive or negative the word is: </a:t>
            </a:r>
          </a:p>
        </p:txBody>
      </p:sp>
      <p:sp>
        <p:nvSpPr>
          <p:cNvPr id="8" name="TextBox 7">
            <a:extLst>
              <a:ext uri="{FF2B5EF4-FFF2-40B4-BE49-F238E27FC236}">
                <a16:creationId xmlns:a16="http://schemas.microsoft.com/office/drawing/2014/main" id="{0D97B9FC-20B9-A548-9BF4-C41CCCAA1E67}"/>
              </a:ext>
            </a:extLst>
          </p:cNvPr>
          <p:cNvSpPr txBox="1"/>
          <p:nvPr/>
        </p:nvSpPr>
        <p:spPr>
          <a:xfrm>
            <a:off x="452387" y="3771511"/>
            <a:ext cx="10857297" cy="2585323"/>
          </a:xfrm>
          <a:prstGeom prst="rect">
            <a:avLst/>
          </a:prstGeom>
          <a:noFill/>
        </p:spPr>
        <p:txBody>
          <a:bodyPr wrap="square" rtlCol="0">
            <a:spAutoFit/>
          </a:bodyPr>
          <a:lstStyle/>
          <a:p>
            <a:pPr marL="285750" indent="-285750">
              <a:buFont typeface="Arial" panose="020B0604020202020204" pitchFamily="34" charset="0"/>
              <a:buChar char="•"/>
            </a:pPr>
            <a:r>
              <a:rPr lang="en-IN" dirty="0"/>
              <a:t>It combines a dictionary, </a:t>
            </a:r>
            <a:r>
              <a:rPr lang="en-IN" b="1" dirty="0"/>
              <a:t>which maps lexical features to emotion intensity, and five simple heuristics, which encode how contextual elements increment, decrement, or negate the sentiment of text.</a:t>
            </a:r>
          </a:p>
          <a:p>
            <a:endParaRPr lang="en-US" b="1" dirty="0"/>
          </a:p>
          <a:p>
            <a:pPr marL="285750" indent="-285750">
              <a:buFont typeface="Arial" panose="020B0604020202020204" pitchFamily="34" charset="0"/>
              <a:buChar char="•"/>
            </a:pPr>
            <a:r>
              <a:rPr lang="en-US" dirty="0"/>
              <a:t>It also takes into account many of the twitter slang and emoticons like “</a:t>
            </a:r>
            <a:r>
              <a:rPr lang="en-US" dirty="0" err="1"/>
              <a:t>smh</a:t>
            </a:r>
            <a:r>
              <a:rPr lang="en-US" dirty="0"/>
              <a:t>” and “</a:t>
            </a:r>
            <a:r>
              <a:rPr lang="en-US" dirty="0">
                <a:sym typeface="Wingdings" pitchFamily="2" charset="2"/>
              </a:rPr>
              <a:t></a:t>
            </a:r>
            <a:r>
              <a:rPr lang="en-US" dirty="0"/>
              <a:t>” respectively!</a:t>
            </a:r>
          </a:p>
          <a:p>
            <a:r>
              <a:rPr lang="en-US" dirty="0"/>
              <a:t> </a:t>
            </a:r>
          </a:p>
          <a:p>
            <a:pPr marL="285750" indent="-285750">
              <a:buFont typeface="Arial" panose="020B0604020202020204" pitchFamily="34" charset="0"/>
              <a:buChar char="•"/>
            </a:pPr>
            <a:r>
              <a:rPr lang="en-IN" dirty="0"/>
              <a:t>VADER recognises is capitalisation, some information is lost when we do lower case text.</a:t>
            </a:r>
          </a:p>
          <a:p>
            <a:endParaRPr lang="en-IN" dirty="0"/>
          </a:p>
          <a:p>
            <a:pPr marL="285750" indent="-285750">
              <a:buFont typeface="Arial" panose="020B0604020202020204" pitchFamily="34" charset="0"/>
              <a:buChar char="•"/>
            </a:pPr>
            <a:r>
              <a:rPr lang="en-IN" dirty="0"/>
              <a:t>The food is really GOOD! But the service is dreadful. {'neg': 0.192, 'neu': 0.529, '</a:t>
            </a:r>
            <a:r>
              <a:rPr lang="en-IN" dirty="0" err="1"/>
              <a:t>pos</a:t>
            </a:r>
            <a:r>
              <a:rPr lang="en-IN" dirty="0"/>
              <a:t>': 0.279, 'compound': 0.3222} </a:t>
            </a:r>
            <a:r>
              <a:rPr lang="en-IN" b="1" dirty="0"/>
              <a:t>so neutral might mean it is an objective sentence or it </a:t>
            </a:r>
            <a:r>
              <a:rPr lang="en-IN" b="1" dirty="0" err="1"/>
              <a:t>congains</a:t>
            </a:r>
            <a:r>
              <a:rPr lang="en-IN" b="1" dirty="0"/>
              <a:t> both negative an </a:t>
            </a:r>
            <a:r>
              <a:rPr lang="en-IN" b="1" dirty="0" err="1"/>
              <a:t>dpostive</a:t>
            </a:r>
            <a:r>
              <a:rPr lang="en-IN" b="1" dirty="0"/>
              <a:t> emotions.</a:t>
            </a:r>
            <a:endParaRPr lang="en-US" b="1" dirty="0"/>
          </a:p>
        </p:txBody>
      </p:sp>
    </p:spTree>
    <p:extLst>
      <p:ext uri="{BB962C8B-B14F-4D97-AF65-F5344CB8AC3E}">
        <p14:creationId xmlns:p14="http://schemas.microsoft.com/office/powerpoint/2010/main" val="18865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92A10D50-D919-9248-9665-546FE7CDA9FE}"/>
              </a:ext>
            </a:extLst>
          </p:cNvPr>
          <p:cNvPicPr>
            <a:picLocks noChangeAspect="1"/>
          </p:cNvPicPr>
          <p:nvPr/>
        </p:nvPicPr>
        <p:blipFill>
          <a:blip r:embed="rId2"/>
          <a:stretch>
            <a:fillRect/>
          </a:stretch>
        </p:blipFill>
        <p:spPr>
          <a:xfrm>
            <a:off x="74313" y="495669"/>
            <a:ext cx="12117687" cy="5578560"/>
          </a:xfrm>
          <a:prstGeom prst="rect">
            <a:avLst/>
          </a:prstGeom>
        </p:spPr>
      </p:pic>
      <p:sp>
        <p:nvSpPr>
          <p:cNvPr id="7" name="Rectangle 6">
            <a:extLst>
              <a:ext uri="{FF2B5EF4-FFF2-40B4-BE49-F238E27FC236}">
                <a16:creationId xmlns:a16="http://schemas.microsoft.com/office/drawing/2014/main" id="{BA1A27FC-D50F-F246-827C-2A2FA029DA35}"/>
              </a:ext>
            </a:extLst>
          </p:cNvPr>
          <p:cNvSpPr/>
          <p:nvPr/>
        </p:nvSpPr>
        <p:spPr>
          <a:xfrm>
            <a:off x="3929121" y="6177665"/>
            <a:ext cx="3336939" cy="369332"/>
          </a:xfrm>
          <a:prstGeom prst="rect">
            <a:avLst/>
          </a:prstGeom>
        </p:spPr>
        <p:txBody>
          <a:bodyPr wrap="none">
            <a:spAutoFit/>
          </a:bodyPr>
          <a:lstStyle/>
          <a:p>
            <a:r>
              <a:rPr lang="en-US" dirty="0"/>
              <a:t>First wave</a:t>
            </a:r>
            <a:r>
              <a:rPr lang="en-US" dirty="0">
                <a:sym typeface="Wingdings" pitchFamily="2" charset="2"/>
              </a:rPr>
              <a:t>(15</a:t>
            </a:r>
            <a:r>
              <a:rPr lang="en-US" baseline="30000" dirty="0">
                <a:sym typeface="Wingdings" pitchFamily="2" charset="2"/>
              </a:rPr>
              <a:t>th</a:t>
            </a:r>
            <a:r>
              <a:rPr lang="en-US" dirty="0">
                <a:sym typeface="Wingdings" pitchFamily="2" charset="2"/>
              </a:rPr>
              <a:t> to 20</a:t>
            </a:r>
            <a:r>
              <a:rPr lang="en-US" baseline="30000" dirty="0">
                <a:sym typeface="Wingdings" pitchFamily="2" charset="2"/>
              </a:rPr>
              <a:t>th</a:t>
            </a:r>
            <a:r>
              <a:rPr lang="en-US" dirty="0">
                <a:sym typeface="Wingdings" pitchFamily="2" charset="2"/>
              </a:rPr>
              <a:t> sept 2020):</a:t>
            </a:r>
            <a:endParaRPr lang="en-US" dirty="0"/>
          </a:p>
        </p:txBody>
      </p:sp>
    </p:spTree>
    <p:extLst>
      <p:ext uri="{BB962C8B-B14F-4D97-AF65-F5344CB8AC3E}">
        <p14:creationId xmlns:p14="http://schemas.microsoft.com/office/powerpoint/2010/main" val="285417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2459</TotalTime>
  <Words>751</Words>
  <Application>Microsoft Macintosh PowerPoint</Application>
  <PresentationFormat>Widescreen</PresentationFormat>
  <Paragraphs>70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Sentiment Analysis of Covid-19 tweets</vt:lpstr>
      <vt:lpstr>Twitter Scraping:</vt:lpstr>
      <vt:lpstr>Data Scraping:</vt:lpstr>
      <vt:lpstr>Text Pre-processing: </vt:lpstr>
      <vt:lpstr>Major road-bloacks:</vt:lpstr>
      <vt:lpstr>Works done till now:</vt:lpstr>
      <vt:lpstr>PowerPoint Presentation</vt:lpstr>
      <vt:lpstr>VADER:</vt:lpstr>
      <vt:lpstr>PowerPoint Presentation</vt:lpstr>
      <vt:lpstr>First wave:</vt:lpstr>
      <vt:lpstr>First wave:</vt:lpstr>
      <vt:lpstr>6th may 2020 to 12th may 2020:</vt:lpstr>
      <vt:lpstr>6th may 2020 to 12th may 2020:</vt:lpstr>
      <vt:lpstr>Work to be done:</vt:lpstr>
      <vt:lpstr>Work to be done: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 Khuntia</dc:creator>
  <cp:lastModifiedBy>Arvind Khuntia</cp:lastModifiedBy>
  <cp:revision>9</cp:revision>
  <dcterms:created xsi:type="dcterms:W3CDTF">2022-03-22T06:00:07Z</dcterms:created>
  <dcterms:modified xsi:type="dcterms:W3CDTF">2022-04-15T04:46:48Z</dcterms:modified>
</cp:coreProperties>
</file>