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57456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95337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585658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7139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533831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B6108E-EAC5-4F78-93B6-C9103B066FE8}"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78585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B6108E-EAC5-4F78-93B6-C9103B066FE8}"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620023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288365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372514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88521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6108E-EAC5-4F78-93B6-C9103B066FE8}"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40787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337507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108E-EAC5-4F78-93B6-C9103B066FE8}"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11112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B6108E-EAC5-4F78-93B6-C9103B066FE8}"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75007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6108E-EAC5-4F78-93B6-C9103B066FE8}"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343467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22891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6108E-EAC5-4F78-93B6-C9103B066FE8}"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8B8F0-B300-4ABA-BE2C-120997C9A378}" type="slidenum">
              <a:rPr lang="en-IN" smtClean="0"/>
              <a:t>‹#›</a:t>
            </a:fld>
            <a:endParaRPr lang="en-IN"/>
          </a:p>
        </p:txBody>
      </p:sp>
    </p:spTree>
    <p:extLst>
      <p:ext uri="{BB962C8B-B14F-4D97-AF65-F5344CB8AC3E}">
        <p14:creationId xmlns:p14="http://schemas.microsoft.com/office/powerpoint/2010/main" val="119235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B6108E-EAC5-4F78-93B6-C9103B066FE8}" type="datetimeFigureOut">
              <a:rPr lang="en-IN" smtClean="0"/>
              <a:t>12-09-2024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18B8F0-B300-4ABA-BE2C-120997C9A378}" type="slidenum">
              <a:rPr lang="en-IN" smtClean="0"/>
              <a:t>‹#›</a:t>
            </a:fld>
            <a:endParaRPr lang="en-IN"/>
          </a:p>
        </p:txBody>
      </p:sp>
    </p:spTree>
    <p:extLst>
      <p:ext uri="{BB962C8B-B14F-4D97-AF65-F5344CB8AC3E}">
        <p14:creationId xmlns:p14="http://schemas.microsoft.com/office/powerpoint/2010/main" val="3648770247"/>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BC40-CF5E-192A-AB2E-5F866EFE988A}"/>
              </a:ext>
            </a:extLst>
          </p:cNvPr>
          <p:cNvSpPr>
            <a:spLocks noGrp="1"/>
          </p:cNvSpPr>
          <p:nvPr>
            <p:ph type="ctrTitle"/>
          </p:nvPr>
        </p:nvSpPr>
        <p:spPr/>
        <p:txBody>
          <a:bodyPr/>
          <a:lstStyle/>
          <a:p>
            <a:r>
              <a:rPr lang="en-US" sz="1800" b="0" i="0" u="none" strike="noStrike" baseline="0" dirty="0">
                <a:latin typeface="NimbusRomNo9L-Medi"/>
              </a:rPr>
              <a:t>Re-contextualizing Fairness in NLP: The Case of India</a:t>
            </a:r>
            <a:endParaRPr lang="en-IN" dirty="0"/>
          </a:p>
        </p:txBody>
      </p:sp>
      <p:sp>
        <p:nvSpPr>
          <p:cNvPr id="3" name="Subtitle 2">
            <a:extLst>
              <a:ext uri="{FF2B5EF4-FFF2-40B4-BE49-F238E27FC236}">
                <a16:creationId xmlns:a16="http://schemas.microsoft.com/office/drawing/2014/main" id="{9E536F72-3063-C4CF-377A-D9D9C16717D5}"/>
              </a:ext>
            </a:extLst>
          </p:cNvPr>
          <p:cNvSpPr>
            <a:spLocks noGrp="1"/>
          </p:cNvSpPr>
          <p:nvPr>
            <p:ph type="subTitle" idx="1"/>
          </p:nvPr>
        </p:nvSpPr>
        <p:spPr/>
        <p:txBody>
          <a:bodyPr/>
          <a:lstStyle/>
          <a:p>
            <a:r>
              <a:rPr lang="en-US" dirty="0"/>
              <a:t>Paper reading task</a:t>
            </a:r>
          </a:p>
          <a:p>
            <a:r>
              <a:rPr lang="en-US" dirty="0"/>
              <a:t>By Sweta Jena</a:t>
            </a:r>
            <a:endParaRPr lang="en-IN" dirty="0"/>
          </a:p>
        </p:txBody>
      </p:sp>
    </p:spTree>
    <p:extLst>
      <p:ext uri="{BB962C8B-B14F-4D97-AF65-F5344CB8AC3E}">
        <p14:creationId xmlns:p14="http://schemas.microsoft.com/office/powerpoint/2010/main" val="1502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normAutofit fontScale="92500"/>
          </a:bodyPr>
          <a:lstStyle/>
          <a:p>
            <a:r>
              <a:rPr lang="en-US" dirty="0"/>
              <a:t>The aim of the paper is to define prominent axes of disparities in the Indian context, demonstrated biases across these axes,  create a stereotype annotated dataset  and propose a research agenda for recontextualizing fair AI research for the Indian context.</a:t>
            </a:r>
          </a:p>
          <a:p>
            <a:r>
              <a:rPr lang="en-US" dirty="0"/>
              <a:t>The main axes of disparities are:</a:t>
            </a:r>
            <a:br>
              <a:rPr lang="en-US" dirty="0"/>
            </a:br>
            <a:r>
              <a:rPr lang="en-US" u="sng" dirty="0"/>
              <a:t>Globally salient axes </a:t>
            </a:r>
            <a:r>
              <a:rPr lang="en-US" dirty="0"/>
              <a:t>: Gender, religion, ability, gender identity &amp; sexual orientation</a:t>
            </a:r>
            <a:br>
              <a:rPr lang="en-US" dirty="0"/>
            </a:br>
            <a:br>
              <a:rPr lang="en-US" dirty="0"/>
            </a:br>
            <a:r>
              <a:rPr lang="en-US" u="sng" dirty="0"/>
              <a:t>India specific</a:t>
            </a:r>
            <a:r>
              <a:rPr lang="en-US" dirty="0"/>
              <a:t>: Region, caste</a:t>
            </a:r>
            <a:br>
              <a:rPr lang="en-US" dirty="0"/>
            </a:br>
            <a:endParaRPr lang="en-US" dirty="0"/>
          </a:p>
          <a:p>
            <a:r>
              <a:rPr lang="en-US" dirty="0"/>
              <a:t>Proxies based on text are used for the axes : identity terms, names, dialect features</a:t>
            </a:r>
            <a:br>
              <a:rPr lang="en-US" dirty="0"/>
            </a:br>
            <a:endParaRPr lang="en-IN" dirty="0"/>
          </a:p>
        </p:txBody>
      </p:sp>
    </p:spTree>
    <p:extLst>
      <p:ext uri="{BB962C8B-B14F-4D97-AF65-F5344CB8AC3E}">
        <p14:creationId xmlns:p14="http://schemas.microsoft.com/office/powerpoint/2010/main" val="337185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Several tests are performed to measure bias using the proxies.</a:t>
            </a:r>
          </a:p>
          <a:p>
            <a:endParaRPr lang="en-US" dirty="0"/>
          </a:p>
          <a:p>
            <a:endParaRPr lang="en-US" dirty="0"/>
          </a:p>
          <a:p>
            <a:endParaRPr lang="en-US" dirty="0"/>
          </a:p>
          <a:p>
            <a:endParaRPr lang="en-US" dirty="0"/>
          </a:p>
          <a:p>
            <a:pPr marL="0" indent="0">
              <a:buNone/>
            </a:pPr>
            <a:endParaRPr lang="en-US" dirty="0"/>
          </a:p>
          <a:p>
            <a:r>
              <a:rPr lang="en-US" dirty="0"/>
              <a:t>These tests were able to demonstrate the stereotypical biases present in the models</a:t>
            </a:r>
          </a:p>
          <a:p>
            <a:endParaRPr lang="en-US" dirty="0"/>
          </a:p>
          <a:p>
            <a:endParaRPr lang="en-IN" dirty="0"/>
          </a:p>
        </p:txBody>
      </p:sp>
      <p:graphicFrame>
        <p:nvGraphicFramePr>
          <p:cNvPr id="5" name="Table 4">
            <a:extLst>
              <a:ext uri="{FF2B5EF4-FFF2-40B4-BE49-F238E27FC236}">
                <a16:creationId xmlns:a16="http://schemas.microsoft.com/office/drawing/2014/main" id="{964FCC2D-E1E9-D189-7D2D-D0B7B1CEB870}"/>
              </a:ext>
            </a:extLst>
          </p:cNvPr>
          <p:cNvGraphicFramePr>
            <a:graphicFrameLocks noGrp="1"/>
          </p:cNvGraphicFramePr>
          <p:nvPr>
            <p:extLst>
              <p:ext uri="{D42A27DB-BD31-4B8C-83A1-F6EECF244321}">
                <p14:modId xmlns:p14="http://schemas.microsoft.com/office/powerpoint/2010/main" val="2550938733"/>
              </p:ext>
            </p:extLst>
          </p:nvPr>
        </p:nvGraphicFramePr>
        <p:xfrm>
          <a:off x="1252512" y="1918046"/>
          <a:ext cx="8128000" cy="2286000"/>
        </p:xfrm>
        <a:graphic>
          <a:graphicData uri="http://schemas.openxmlformats.org/drawingml/2006/table">
            <a:tbl>
              <a:tblPr firstRow="1" bandRow="1">
                <a:tableStyleId>{073A0DAA-6AF3-43AB-8588-CEC1D06C72B9}</a:tableStyleId>
              </a:tblPr>
              <a:tblGrid>
                <a:gridCol w="2584970">
                  <a:extLst>
                    <a:ext uri="{9D8B030D-6E8A-4147-A177-3AD203B41FA5}">
                      <a16:colId xmlns:a16="http://schemas.microsoft.com/office/drawing/2014/main" val="1146351733"/>
                    </a:ext>
                  </a:extLst>
                </a:gridCol>
                <a:gridCol w="1708879">
                  <a:extLst>
                    <a:ext uri="{9D8B030D-6E8A-4147-A177-3AD203B41FA5}">
                      <a16:colId xmlns:a16="http://schemas.microsoft.com/office/drawing/2014/main" val="4157290196"/>
                    </a:ext>
                  </a:extLst>
                </a:gridCol>
                <a:gridCol w="1802151">
                  <a:extLst>
                    <a:ext uri="{9D8B030D-6E8A-4147-A177-3AD203B41FA5}">
                      <a16:colId xmlns:a16="http://schemas.microsoft.com/office/drawing/2014/main" val="3849014913"/>
                    </a:ext>
                  </a:extLst>
                </a:gridCol>
                <a:gridCol w="2032000">
                  <a:extLst>
                    <a:ext uri="{9D8B030D-6E8A-4147-A177-3AD203B41FA5}">
                      <a16:colId xmlns:a16="http://schemas.microsoft.com/office/drawing/2014/main" val="4176045971"/>
                    </a:ext>
                  </a:extLst>
                </a:gridCol>
              </a:tblGrid>
              <a:tr h="0">
                <a:tc>
                  <a:txBody>
                    <a:bodyPr/>
                    <a:lstStyle/>
                    <a:p>
                      <a:r>
                        <a:rPr lang="en-US" dirty="0"/>
                        <a:t>Proxy</a:t>
                      </a:r>
                      <a:endParaRPr lang="en-IN" dirty="0"/>
                    </a:p>
                  </a:txBody>
                  <a:tcPr/>
                </a:tc>
                <a:tc>
                  <a:txBody>
                    <a:bodyPr/>
                    <a:lstStyle/>
                    <a:p>
                      <a:r>
                        <a:rPr lang="en-US" dirty="0"/>
                        <a:t>Model</a:t>
                      </a:r>
                      <a:endParaRPr lang="en-IN" dirty="0"/>
                    </a:p>
                  </a:txBody>
                  <a:tcPr/>
                </a:tc>
                <a:tc>
                  <a:txBody>
                    <a:bodyPr/>
                    <a:lstStyle/>
                    <a:p>
                      <a:r>
                        <a:rPr lang="en-US" dirty="0"/>
                        <a:t>Task</a:t>
                      </a:r>
                      <a:endParaRPr lang="en-IN" dirty="0"/>
                    </a:p>
                  </a:txBody>
                  <a:tcPr/>
                </a:tc>
                <a:tc>
                  <a:txBody>
                    <a:bodyPr/>
                    <a:lstStyle/>
                    <a:p>
                      <a:r>
                        <a:rPr lang="en-US" dirty="0"/>
                        <a:t>Test</a:t>
                      </a:r>
                      <a:endParaRPr lang="en-IN" dirty="0"/>
                    </a:p>
                  </a:txBody>
                  <a:tcPr/>
                </a:tc>
                <a:extLst>
                  <a:ext uri="{0D108BD9-81ED-4DB2-BD59-A6C34878D82A}">
                    <a16:rowId xmlns:a16="http://schemas.microsoft.com/office/drawing/2014/main" val="3035348198"/>
                  </a:ext>
                </a:extLst>
              </a:tr>
              <a:tr h="370840">
                <a:tc>
                  <a:txBody>
                    <a:bodyPr/>
                    <a:lstStyle/>
                    <a:p>
                      <a:r>
                        <a:rPr lang="en-US" dirty="0"/>
                        <a:t>Identity terms (</a:t>
                      </a:r>
                      <a:r>
                        <a:rPr lang="en-US" dirty="0" err="1"/>
                        <a:t>IndicCorp</a:t>
                      </a:r>
                      <a:r>
                        <a:rPr lang="en-US" dirty="0"/>
                        <a:t>)</a:t>
                      </a:r>
                      <a:endParaRPr lang="en-IN" dirty="0"/>
                    </a:p>
                  </a:txBody>
                  <a:tcPr/>
                </a:tc>
                <a:tc>
                  <a:txBody>
                    <a:bodyPr/>
                    <a:lstStyle/>
                    <a:p>
                      <a:r>
                        <a:rPr lang="en-US" dirty="0" err="1"/>
                        <a:t>DistilBERT</a:t>
                      </a:r>
                      <a:endParaRPr lang="en-IN" dirty="0"/>
                    </a:p>
                  </a:txBody>
                  <a:tcPr/>
                </a:tc>
                <a:tc>
                  <a:txBody>
                    <a:bodyPr/>
                    <a:lstStyle/>
                    <a:p>
                      <a:r>
                        <a:rPr lang="en-US" dirty="0"/>
                        <a:t>Sentiment analysis</a:t>
                      </a:r>
                      <a:endParaRPr lang="en-IN" dirty="0"/>
                    </a:p>
                  </a:txBody>
                  <a:tcPr/>
                </a:tc>
                <a:tc>
                  <a:txBody>
                    <a:bodyPr/>
                    <a:lstStyle/>
                    <a:p>
                      <a:r>
                        <a:rPr lang="en-US" dirty="0"/>
                        <a:t>Perturbation sensitivity analysis</a:t>
                      </a:r>
                      <a:endParaRPr lang="en-IN" dirty="0"/>
                    </a:p>
                  </a:txBody>
                  <a:tcPr/>
                </a:tc>
                <a:extLst>
                  <a:ext uri="{0D108BD9-81ED-4DB2-BD59-A6C34878D82A}">
                    <a16:rowId xmlns:a16="http://schemas.microsoft.com/office/drawing/2014/main" val="1707462201"/>
                  </a:ext>
                </a:extLst>
              </a:tr>
              <a:tr h="370840">
                <a:tc>
                  <a:txBody>
                    <a:bodyPr/>
                    <a:lstStyle/>
                    <a:p>
                      <a:r>
                        <a:rPr lang="en-US" dirty="0"/>
                        <a:t>Names (Wikipedia)</a:t>
                      </a:r>
                      <a:endParaRPr lang="en-IN" dirty="0"/>
                    </a:p>
                  </a:txBody>
                  <a:tcPr/>
                </a:tc>
                <a:tc>
                  <a:txBody>
                    <a:bodyPr/>
                    <a:lstStyle/>
                    <a:p>
                      <a:r>
                        <a:rPr lang="en-US" dirty="0"/>
                        <a:t>MURIL, </a:t>
                      </a:r>
                      <a:r>
                        <a:rPr lang="en-US" dirty="0" err="1"/>
                        <a:t>mBERT</a:t>
                      </a:r>
                      <a:endParaRPr lang="en-IN" dirty="0"/>
                    </a:p>
                  </a:txBody>
                  <a:tcPr/>
                </a:tc>
                <a:tc>
                  <a:txBody>
                    <a:bodyPr/>
                    <a:lstStyle/>
                    <a:p>
                      <a:r>
                        <a:rPr lang="en-US" dirty="0"/>
                        <a:t>Masked word prediction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DisCo</a:t>
                      </a:r>
                      <a:endParaRPr lang="en-IN" dirty="0"/>
                    </a:p>
                    <a:p>
                      <a:endParaRPr lang="en-IN" dirty="0"/>
                    </a:p>
                  </a:txBody>
                  <a:tcPr/>
                </a:tc>
                <a:extLst>
                  <a:ext uri="{0D108BD9-81ED-4DB2-BD59-A6C34878D82A}">
                    <a16:rowId xmlns:a16="http://schemas.microsoft.com/office/drawing/2014/main" val="3860719785"/>
                  </a:ext>
                </a:extLst>
              </a:tr>
              <a:tr h="370840">
                <a:tc>
                  <a:txBody>
                    <a:bodyPr/>
                    <a:lstStyle/>
                    <a:p>
                      <a:r>
                        <a:rPr lang="en-US" dirty="0"/>
                        <a:t>Dialect Features (minimal pairs dataset)</a:t>
                      </a:r>
                      <a:endParaRPr lang="en-IN" dirty="0"/>
                    </a:p>
                  </a:txBody>
                  <a:tcPr/>
                </a:tc>
                <a:tc>
                  <a:txBody>
                    <a:bodyPr/>
                    <a:lstStyle/>
                    <a:p>
                      <a:r>
                        <a:rPr lang="en-US" dirty="0" err="1"/>
                        <a:t>DistilBERT</a:t>
                      </a:r>
                      <a:endParaRPr lang="en-IN" dirty="0"/>
                    </a:p>
                  </a:txBody>
                  <a:tcPr/>
                </a:tc>
                <a:tc>
                  <a:txBody>
                    <a:bodyPr/>
                    <a:lstStyle/>
                    <a:p>
                      <a:r>
                        <a:rPr lang="en-US" dirty="0"/>
                        <a:t>Sentiment analysis</a:t>
                      </a:r>
                      <a:endParaRPr lang="en-IN" dirty="0"/>
                    </a:p>
                  </a:txBody>
                  <a:tcPr/>
                </a:tc>
                <a:tc>
                  <a:txBody>
                    <a:bodyPr/>
                    <a:lstStyle/>
                    <a:p>
                      <a:r>
                        <a:rPr lang="en-US" dirty="0"/>
                        <a:t>Perturbation sensitivity analysis</a:t>
                      </a:r>
                      <a:endParaRPr lang="en-IN" dirty="0"/>
                    </a:p>
                  </a:txBody>
                  <a:tcPr/>
                </a:tc>
                <a:extLst>
                  <a:ext uri="{0D108BD9-81ED-4DB2-BD59-A6C34878D82A}">
                    <a16:rowId xmlns:a16="http://schemas.microsoft.com/office/drawing/2014/main" val="318024803"/>
                  </a:ext>
                </a:extLst>
              </a:tr>
            </a:tbl>
          </a:graphicData>
        </a:graphic>
      </p:graphicFrame>
    </p:spTree>
    <p:extLst>
      <p:ext uri="{BB962C8B-B14F-4D97-AF65-F5344CB8AC3E}">
        <p14:creationId xmlns:p14="http://schemas.microsoft.com/office/powerpoint/2010/main" val="205796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A dataset which is annotated by a team of annotators (three to six) is created. It has tuples of identity terms and tokens along with annotations of whether the tuple is a stereotype or not. This was done for region and religion axes.</a:t>
            </a:r>
            <a:br>
              <a:rPr lang="en-US" dirty="0"/>
            </a:br>
            <a:r>
              <a:rPr lang="en-US" dirty="0"/>
              <a:t>Data used to extract tuples : </a:t>
            </a:r>
            <a:r>
              <a:rPr lang="en-US" dirty="0" err="1"/>
              <a:t>IndicCorp-en</a:t>
            </a:r>
            <a:endParaRPr lang="en-US" dirty="0"/>
          </a:p>
          <a:p>
            <a:r>
              <a:rPr lang="en-US" dirty="0"/>
              <a:t>Corpus analysis and model analysis tests were performed using this dataset.</a:t>
            </a:r>
          </a:p>
          <a:p>
            <a:r>
              <a:rPr lang="en-US" u="sng" dirty="0"/>
              <a:t>Corpus analysis:</a:t>
            </a:r>
            <a:br>
              <a:rPr lang="en-US" dirty="0"/>
            </a:br>
            <a:r>
              <a:rPr lang="en-US" dirty="0"/>
              <a:t>Data used: </a:t>
            </a:r>
            <a:r>
              <a:rPr lang="en-US" dirty="0" err="1"/>
              <a:t>IndicCorp-en</a:t>
            </a:r>
            <a:r>
              <a:rPr lang="en-US" dirty="0"/>
              <a:t>, Wikipedia</a:t>
            </a:r>
            <a:br>
              <a:rPr lang="en-US" dirty="0"/>
            </a:br>
            <a:r>
              <a:rPr lang="en-US" dirty="0"/>
              <a:t> cooccurrence count of the tuples was proportional to the number of annotators.</a:t>
            </a:r>
          </a:p>
          <a:p>
            <a:r>
              <a:rPr lang="en-US" u="sng" dirty="0"/>
              <a:t>Model analysis:</a:t>
            </a:r>
            <a:br>
              <a:rPr lang="en-US" dirty="0"/>
            </a:br>
            <a:r>
              <a:rPr lang="en-US" dirty="0"/>
              <a:t>Model : MURIL, </a:t>
            </a:r>
            <a:r>
              <a:rPr lang="en-US" dirty="0" err="1"/>
              <a:t>mBERT</a:t>
            </a:r>
            <a:r>
              <a:rPr lang="en-US" dirty="0"/>
              <a:t>, task : mask prediction</a:t>
            </a:r>
            <a:br>
              <a:rPr lang="en-US" dirty="0"/>
            </a:br>
            <a:r>
              <a:rPr lang="en-US" dirty="0"/>
              <a:t>cooccurrence count of the tuples was proportional to the number of annotators.</a:t>
            </a:r>
          </a:p>
          <a:p>
            <a:endParaRPr lang="en-IN" dirty="0"/>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120550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Strengths</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The axes of demographic disparities have been clearly defined for the Indian context</a:t>
            </a:r>
          </a:p>
          <a:p>
            <a:r>
              <a:rPr lang="en-US" dirty="0"/>
              <a:t>Using names as proxies for mapping Gender is a good idea </a:t>
            </a:r>
          </a:p>
          <a:p>
            <a:r>
              <a:rPr lang="en-US" dirty="0"/>
              <a:t>The tests to measure bias for different axes is comprehensive</a:t>
            </a:r>
          </a:p>
          <a:p>
            <a:r>
              <a:rPr lang="en-US" dirty="0"/>
              <a:t>The framework can be adapted to other geo-cultural contexts </a:t>
            </a:r>
          </a:p>
          <a:p>
            <a:endParaRPr lang="en-US" dirty="0"/>
          </a:p>
          <a:p>
            <a:endParaRPr lang="en-US" dirty="0"/>
          </a:p>
          <a:p>
            <a:endParaRPr lang="en-IN" dirty="0"/>
          </a:p>
        </p:txBody>
      </p:sp>
    </p:spTree>
    <p:extLst>
      <p:ext uri="{BB962C8B-B14F-4D97-AF65-F5344CB8AC3E}">
        <p14:creationId xmlns:p14="http://schemas.microsoft.com/office/powerpoint/2010/main" val="74189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Weaknesses</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The number of annotators for the dataset is less</a:t>
            </a:r>
          </a:p>
          <a:p>
            <a:r>
              <a:rPr lang="en-US" dirty="0"/>
              <a:t>More data is needed for some of the analyses performed in section 4 (the data size is small)</a:t>
            </a:r>
          </a:p>
          <a:p>
            <a:r>
              <a:rPr lang="en-US" dirty="0"/>
              <a:t>The data used for creating proxies may have errors (Wikipedia is not always reliable)</a:t>
            </a:r>
          </a:p>
          <a:p>
            <a:r>
              <a:rPr lang="en-US" dirty="0"/>
              <a:t>Some of the token terms have spelling mistakes</a:t>
            </a:r>
          </a:p>
          <a:p>
            <a:r>
              <a:rPr lang="en-US" dirty="0"/>
              <a:t>Only religion and region axes are captured</a:t>
            </a:r>
          </a:p>
          <a:p>
            <a:r>
              <a:rPr lang="en-US" dirty="0"/>
              <a:t>Implicit stereotypes and stereotypes not present in text data may not be captured</a:t>
            </a:r>
          </a:p>
          <a:p>
            <a:endParaRPr lang="en-US" dirty="0"/>
          </a:p>
          <a:p>
            <a:endParaRPr lang="en-IN" dirty="0"/>
          </a:p>
        </p:txBody>
      </p:sp>
    </p:spTree>
    <p:extLst>
      <p:ext uri="{BB962C8B-B14F-4D97-AF65-F5344CB8AC3E}">
        <p14:creationId xmlns:p14="http://schemas.microsoft.com/office/powerpoint/2010/main" val="223080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5D-7017-F20F-6819-7BF7B65F38EE}"/>
              </a:ext>
            </a:extLst>
          </p:cNvPr>
          <p:cNvSpPr>
            <a:spLocks noGrp="1"/>
          </p:cNvSpPr>
          <p:nvPr>
            <p:ph type="title"/>
          </p:nvPr>
        </p:nvSpPr>
        <p:spPr>
          <a:xfrm>
            <a:off x="1143001" y="-22026"/>
            <a:ext cx="9905998" cy="1478570"/>
          </a:xfrm>
        </p:spPr>
        <p:txBody>
          <a:bodyPr/>
          <a:lstStyle/>
          <a:p>
            <a:r>
              <a:rPr lang="en-US" dirty="0"/>
              <a:t>Improvements</a:t>
            </a:r>
            <a:endParaRPr lang="en-IN" dirty="0"/>
          </a:p>
        </p:txBody>
      </p:sp>
      <p:sp>
        <p:nvSpPr>
          <p:cNvPr id="3" name="Content Placeholder 2">
            <a:extLst>
              <a:ext uri="{FF2B5EF4-FFF2-40B4-BE49-F238E27FC236}">
                <a16:creationId xmlns:a16="http://schemas.microsoft.com/office/drawing/2014/main" id="{3DD8DE0E-0A57-25A6-6FD4-FFA6599ED5B2}"/>
              </a:ext>
            </a:extLst>
          </p:cNvPr>
          <p:cNvSpPr>
            <a:spLocks noGrp="1"/>
          </p:cNvSpPr>
          <p:nvPr>
            <p:ph idx="1"/>
          </p:nvPr>
        </p:nvSpPr>
        <p:spPr>
          <a:xfrm>
            <a:off x="1143000" y="1110233"/>
            <a:ext cx="10189564" cy="5410487"/>
          </a:xfrm>
        </p:spPr>
        <p:txBody>
          <a:bodyPr/>
          <a:lstStyle/>
          <a:p>
            <a:r>
              <a:rPr lang="en-US" dirty="0"/>
              <a:t>Adding more annotators from more diverse backgrounds, this can also be crowdsourced potentially</a:t>
            </a:r>
          </a:p>
          <a:p>
            <a:r>
              <a:rPr lang="en-US" dirty="0"/>
              <a:t>Expanding the axes of the dataset </a:t>
            </a:r>
            <a:r>
              <a:rPr lang="en-US"/>
              <a:t>to gender</a:t>
            </a:r>
            <a:r>
              <a:rPr lang="en-US" dirty="0"/>
              <a:t>, sexuality, etc.</a:t>
            </a:r>
          </a:p>
          <a:p>
            <a:r>
              <a:rPr lang="en-US" dirty="0"/>
              <a:t>Expanding the dataset to other Indian languages</a:t>
            </a:r>
          </a:p>
          <a:p>
            <a:r>
              <a:rPr lang="en-US" dirty="0"/>
              <a:t>Can also consider last name as proxies for identity</a:t>
            </a:r>
          </a:p>
          <a:p>
            <a:r>
              <a:rPr lang="en-US" dirty="0"/>
              <a:t>Expanding the scope to cover intersectionality</a:t>
            </a:r>
          </a:p>
          <a:p>
            <a:r>
              <a:rPr lang="en-US" dirty="0"/>
              <a:t>Mapping the tokens and identity terms with their synonyms and other variations would be very useful as sticking to specific forms of the word restricts its flexibility in being used for bias analysis.</a:t>
            </a:r>
          </a:p>
          <a:p>
            <a:endParaRPr lang="en-IN" dirty="0"/>
          </a:p>
        </p:txBody>
      </p:sp>
    </p:spTree>
    <p:extLst>
      <p:ext uri="{BB962C8B-B14F-4D97-AF65-F5344CB8AC3E}">
        <p14:creationId xmlns:p14="http://schemas.microsoft.com/office/powerpoint/2010/main" val="2378356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236</TotalTime>
  <Words>497</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NimbusRomNo9L-Medi</vt:lpstr>
      <vt:lpstr>Tw Cen MT</vt:lpstr>
      <vt:lpstr>Circuit</vt:lpstr>
      <vt:lpstr>Re-contextualizing Fairness in NLP: The Case of India</vt:lpstr>
      <vt:lpstr>Summary</vt:lpstr>
      <vt:lpstr>Summary</vt:lpstr>
      <vt:lpstr>Summary</vt:lpstr>
      <vt:lpstr>Strengths</vt:lpstr>
      <vt:lpstr>Weaknesses</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Sweta Jena</dc:creator>
  <cp:lastModifiedBy>Sweta Jena</cp:lastModifiedBy>
  <cp:revision>32</cp:revision>
  <dcterms:created xsi:type="dcterms:W3CDTF">2024-09-12T14:52:45Z</dcterms:created>
  <dcterms:modified xsi:type="dcterms:W3CDTF">2024-09-12T18:50:24Z</dcterms:modified>
</cp:coreProperties>
</file>